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1"/>
  </p:notesMasterIdLst>
  <p:sldIdLst>
    <p:sldId id="261" r:id="rId2"/>
    <p:sldId id="447" r:id="rId3"/>
    <p:sldId id="443" r:id="rId4"/>
    <p:sldId id="395" r:id="rId5"/>
    <p:sldId id="375" r:id="rId6"/>
    <p:sldId id="451" r:id="rId7"/>
    <p:sldId id="454" r:id="rId8"/>
    <p:sldId id="374" r:id="rId9"/>
    <p:sldId id="442" r:id="rId10"/>
    <p:sldId id="378" r:id="rId11"/>
    <p:sldId id="379" r:id="rId12"/>
    <p:sldId id="427" r:id="rId13"/>
    <p:sldId id="380" r:id="rId14"/>
    <p:sldId id="433" r:id="rId15"/>
    <p:sldId id="448" r:id="rId16"/>
    <p:sldId id="449" r:id="rId17"/>
    <p:sldId id="453" r:id="rId18"/>
    <p:sldId id="450" r:id="rId19"/>
    <p:sldId id="452"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013">
          <p15:clr>
            <a:srgbClr val="A4A3A4"/>
          </p15:clr>
        </p15:guide>
        <p15:guide id="2" pos="28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9B23"/>
    <a:srgbClr val="A3792C"/>
    <a:srgbClr val="756C66"/>
    <a:srgbClr val="85602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7411" autoAdjust="0"/>
  </p:normalViewPr>
  <p:slideViewPr>
    <p:cSldViewPr snapToGrid="0" snapToObjects="1">
      <p:cViewPr varScale="1">
        <p:scale>
          <a:sx n="133" d="100"/>
          <a:sy n="133" d="100"/>
        </p:scale>
        <p:origin x="-640" y="-104"/>
      </p:cViewPr>
      <p:guideLst>
        <p:guide orient="horz" pos="1013"/>
        <p:guide pos="287"/>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2AE9AF-5B02-A343-87BA-BF97CE0E58AE}" type="datetimeFigureOut">
              <a:rPr lang="en-US" smtClean="0"/>
              <a:t>2/12/16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696C59-4C62-F748-9189-0658811B1DC6}" type="slidenum">
              <a:rPr lang="en-US" smtClean="0"/>
              <a:t>‹#›</a:t>
            </a:fld>
            <a:endParaRPr lang="en-US"/>
          </a:p>
        </p:txBody>
      </p:sp>
    </p:spTree>
    <p:extLst>
      <p:ext uri="{BB962C8B-B14F-4D97-AF65-F5344CB8AC3E}">
        <p14:creationId xmlns:p14="http://schemas.microsoft.com/office/powerpoint/2010/main" val="19750174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A53908-CF1E-E74A-82B8-A05A7201048D}" type="slidenum">
              <a:rPr lang="en-US" altLang="en-US"/>
              <a:pPr/>
              <a:t>2</a:t>
            </a:fld>
            <a:endParaRPr lang="en-US" altLang="en-US"/>
          </a:p>
        </p:txBody>
      </p:sp>
      <p:sp>
        <p:nvSpPr>
          <p:cNvPr id="526338" name="Rectangle 2"/>
          <p:cNvSpPr>
            <a:spLocks noGrp="1" noRot="1" noChangeAspect="1" noChangeArrowheads="1" noTextEdit="1"/>
          </p:cNvSpPr>
          <p:nvPr>
            <p:ph type="sldImg"/>
          </p:nvPr>
        </p:nvSpPr>
        <p:spPr>
          <a:ln/>
        </p:spPr>
      </p:sp>
      <p:sp>
        <p:nvSpPr>
          <p:cNvPr id="52633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0359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sz="1200" b="0" i="0" kern="1200" dirty="0" smtClean="0">
                <a:solidFill>
                  <a:schemeClr val="tx1"/>
                </a:solidFill>
                <a:effectLst/>
                <a:latin typeface="+mn-lt"/>
                <a:ea typeface="+mn-ea"/>
                <a:cs typeface="+mn-cs"/>
              </a:rPr>
              <a:t>Slide 1. Background of the project objectives, milestones, </a:t>
            </a:r>
          </a:p>
          <a:p>
            <a:pPr eaLnBrk="1" fontAlgn="auto" hangingPunct="1">
              <a:spcBef>
                <a:spcPts val="0"/>
              </a:spcBef>
              <a:spcAft>
                <a:spcPts val="0"/>
              </a:spcAft>
              <a:defRPr/>
            </a:pPr>
            <a:r>
              <a:rPr lang="en-US" sz="1200" b="0" i="0" kern="1200" dirty="0" smtClean="0">
                <a:solidFill>
                  <a:schemeClr val="tx1"/>
                </a:solidFill>
                <a:effectLst/>
                <a:latin typeface="+mn-lt"/>
                <a:ea typeface="+mn-ea"/>
                <a:cs typeface="+mn-cs"/>
              </a:rPr>
              <a:t>and work done over the past year;</a:t>
            </a:r>
            <a:endParaRPr lang="en-US" dirty="0"/>
          </a:p>
        </p:txBody>
      </p:sp>
      <p:sp>
        <p:nvSpPr>
          <p:cNvPr id="235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61AA831-77AB-4588-9DBC-878ABA772F29}" type="slidenum">
              <a:rPr lang="en-US" smtClean="0"/>
              <a:pPr/>
              <a:t>13</a:t>
            </a:fld>
            <a:endParaRPr lang="en-US" smtClean="0"/>
          </a:p>
        </p:txBody>
      </p:sp>
    </p:spTree>
    <p:extLst>
      <p:ext uri="{BB962C8B-B14F-4D97-AF65-F5344CB8AC3E}">
        <p14:creationId xmlns:p14="http://schemas.microsoft.com/office/powerpoint/2010/main" val="3152488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sz="1200" b="0" i="0" kern="1200" dirty="0" smtClean="0">
                <a:solidFill>
                  <a:schemeClr val="tx1"/>
                </a:solidFill>
                <a:effectLst/>
                <a:latin typeface="+mn-lt"/>
                <a:ea typeface="+mn-ea"/>
                <a:cs typeface="+mn-cs"/>
              </a:rPr>
              <a:t>Slide 1. Background of the project objectives, milestones, </a:t>
            </a:r>
          </a:p>
          <a:p>
            <a:pPr eaLnBrk="1" fontAlgn="auto" hangingPunct="1">
              <a:spcBef>
                <a:spcPts val="0"/>
              </a:spcBef>
              <a:spcAft>
                <a:spcPts val="0"/>
              </a:spcAft>
              <a:defRPr/>
            </a:pPr>
            <a:r>
              <a:rPr lang="en-US" sz="1200" b="0" i="0" kern="1200" dirty="0" smtClean="0">
                <a:solidFill>
                  <a:schemeClr val="tx1"/>
                </a:solidFill>
                <a:effectLst/>
                <a:latin typeface="+mn-lt"/>
                <a:ea typeface="+mn-ea"/>
                <a:cs typeface="+mn-cs"/>
              </a:rPr>
              <a:t>and work done over the past year;</a:t>
            </a:r>
            <a:endParaRPr lang="en-US" dirty="0"/>
          </a:p>
        </p:txBody>
      </p:sp>
      <p:sp>
        <p:nvSpPr>
          <p:cNvPr id="235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61AA831-77AB-4588-9DBC-878ABA772F29}" type="slidenum">
              <a:rPr lang="en-US" smtClean="0"/>
              <a:pPr/>
              <a:t>14</a:t>
            </a:fld>
            <a:endParaRPr lang="en-US" smtClean="0"/>
          </a:p>
        </p:txBody>
      </p:sp>
    </p:spTree>
    <p:extLst>
      <p:ext uri="{BB962C8B-B14F-4D97-AF65-F5344CB8AC3E}">
        <p14:creationId xmlns:p14="http://schemas.microsoft.com/office/powerpoint/2010/main" val="3152488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A1AF0-4F20-46A2-A432-9A4B2FA101AD}" type="slidenum">
              <a:rPr lang="en-US" smtClean="0"/>
              <a:t>16</a:t>
            </a:fld>
            <a:endParaRPr lang="en-US"/>
          </a:p>
        </p:txBody>
      </p:sp>
    </p:spTree>
    <p:extLst>
      <p:ext uri="{BB962C8B-B14F-4D97-AF65-F5344CB8AC3E}">
        <p14:creationId xmlns:p14="http://schemas.microsoft.com/office/powerpoint/2010/main" val="2755000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p:spPr>
        <p:txBody>
          <a:bodyPr/>
          <a:lstStyle/>
          <a:p>
            <a:pPr eaLnBrk="1" hangingPunct="1"/>
            <a:endParaRPr lang="en-US" dirty="0" smtClean="0"/>
          </a:p>
        </p:txBody>
      </p:sp>
      <p:sp>
        <p:nvSpPr>
          <p:cNvPr id="61444"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5F29093-3F2E-42B9-A1AB-68C20164FC08}" type="slidenum">
              <a:rPr lang="en-US" sz="1200" smtClean="0"/>
              <a:pPr eaLnBrk="1" hangingPunct="1"/>
              <a:t>3</a:t>
            </a:fld>
            <a:endParaRPr lang="en-US" sz="1200" smtClean="0"/>
          </a:p>
        </p:txBody>
      </p:sp>
    </p:spTree>
    <p:extLst>
      <p:ext uri="{BB962C8B-B14F-4D97-AF65-F5344CB8AC3E}">
        <p14:creationId xmlns:p14="http://schemas.microsoft.com/office/powerpoint/2010/main" val="2402560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p:spPr>
        <p:txBody>
          <a:bodyPr/>
          <a:lstStyle/>
          <a:p>
            <a:pPr eaLnBrk="1" hangingPunct="1"/>
            <a:endParaRPr lang="en-US" dirty="0" smtClean="0"/>
          </a:p>
        </p:txBody>
      </p:sp>
      <p:sp>
        <p:nvSpPr>
          <p:cNvPr id="61444"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5F29093-3F2E-42B9-A1AB-68C20164FC08}" type="slidenum">
              <a:rPr lang="en-US" sz="1200" smtClean="0"/>
              <a:pPr eaLnBrk="1" hangingPunct="1"/>
              <a:t>4</a:t>
            </a:fld>
            <a:endParaRPr lang="en-US" sz="1200" smtClean="0"/>
          </a:p>
        </p:txBody>
      </p:sp>
    </p:spTree>
    <p:extLst>
      <p:ext uri="{BB962C8B-B14F-4D97-AF65-F5344CB8AC3E}">
        <p14:creationId xmlns:p14="http://schemas.microsoft.com/office/powerpoint/2010/main" val="2402560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225425" indent="-225425" eaLnBrk="1" fontAlgn="auto" hangingPunct="1">
              <a:spcBef>
                <a:spcPct val="20000"/>
              </a:spcBef>
              <a:spcAft>
                <a:spcPts val="0"/>
              </a:spcAft>
              <a:buFontTx/>
              <a:buChar char="•"/>
              <a:defRPr/>
            </a:pPr>
            <a:r>
              <a:rPr lang="en-US" dirty="0" smtClean="0"/>
              <a:t>CDC estimates that 76 million case of food-borne illness and 5,000 associated deaths occur in the United States every year</a:t>
            </a:r>
          </a:p>
          <a:p>
            <a:pPr marL="225425" indent="-225425" eaLnBrk="1" fontAlgn="auto" hangingPunct="1">
              <a:spcBef>
                <a:spcPct val="20000"/>
              </a:spcBef>
              <a:spcAft>
                <a:spcPts val="0"/>
              </a:spcAft>
              <a:buFontTx/>
              <a:buChar char="•"/>
              <a:defRPr/>
            </a:pPr>
            <a:r>
              <a:rPr lang="en-US" dirty="0" smtClean="0"/>
              <a:t>The detailed investigations to find the source or cause of the food related illness take over 20 days to complete</a:t>
            </a:r>
          </a:p>
          <a:p>
            <a:pPr marL="225425" indent="-225425" eaLnBrk="1" fontAlgn="auto" hangingPunct="1">
              <a:spcBef>
                <a:spcPct val="20000"/>
              </a:spcBef>
              <a:spcAft>
                <a:spcPts val="0"/>
              </a:spcAft>
              <a:buFontTx/>
              <a:buChar char="•"/>
              <a:defRPr/>
            </a:pPr>
            <a:r>
              <a:rPr lang="en-US" dirty="0" smtClean="0"/>
              <a:t>Huge economic and reputation loss suffered by food industry companies </a:t>
            </a:r>
          </a:p>
          <a:p>
            <a:pPr marL="225425" indent="-225425" eaLnBrk="1" fontAlgn="auto" hangingPunct="1">
              <a:spcBef>
                <a:spcPct val="20000"/>
              </a:spcBef>
              <a:spcAft>
                <a:spcPts val="0"/>
              </a:spcAft>
              <a:buFontTx/>
              <a:buChar char="•"/>
              <a:defRPr/>
            </a:pPr>
            <a:r>
              <a:rPr lang="en-US" dirty="0" smtClean="0"/>
              <a:t>They need a fast, label-free, non-invasive and not labor intensive detection method to efficiently identify the potential risk and avoid the huge economic loss incurred in the later stage</a:t>
            </a:r>
          </a:p>
          <a:p>
            <a:pPr eaLnBrk="1" fontAlgn="auto" hangingPunct="1">
              <a:spcBef>
                <a:spcPts val="0"/>
              </a:spcBef>
              <a:spcAft>
                <a:spcPts val="0"/>
              </a:spcAft>
              <a:defRPr/>
            </a:pPr>
            <a:endParaRPr lang="en-US" dirty="0"/>
          </a:p>
        </p:txBody>
      </p:sp>
      <p:sp>
        <p:nvSpPr>
          <p:cNvPr id="235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61AA831-77AB-4588-9DBC-878ABA772F29}" type="slidenum">
              <a:rPr lang="en-US" smtClean="0"/>
              <a:pPr/>
              <a:t>5</a:t>
            </a:fld>
            <a:endParaRPr lang="en-US" smtClean="0"/>
          </a:p>
        </p:txBody>
      </p:sp>
    </p:spTree>
    <p:extLst>
      <p:ext uri="{BB962C8B-B14F-4D97-AF65-F5344CB8AC3E}">
        <p14:creationId xmlns:p14="http://schemas.microsoft.com/office/powerpoint/2010/main" val="223379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225425" indent="-225425" eaLnBrk="1" fontAlgn="auto" hangingPunct="1">
              <a:spcBef>
                <a:spcPct val="20000"/>
              </a:spcBef>
              <a:spcAft>
                <a:spcPts val="0"/>
              </a:spcAft>
              <a:buFontTx/>
              <a:buChar char="•"/>
              <a:defRPr/>
            </a:pPr>
            <a:r>
              <a:rPr lang="en-US" dirty="0" smtClean="0"/>
              <a:t>CDC estimates that 76 million case of food-borne illness and 5,000 associated deaths occur in the United States every year</a:t>
            </a:r>
          </a:p>
          <a:p>
            <a:pPr marL="225425" indent="-225425" eaLnBrk="1" fontAlgn="auto" hangingPunct="1">
              <a:spcBef>
                <a:spcPct val="20000"/>
              </a:spcBef>
              <a:spcAft>
                <a:spcPts val="0"/>
              </a:spcAft>
              <a:buFontTx/>
              <a:buChar char="•"/>
              <a:defRPr/>
            </a:pPr>
            <a:r>
              <a:rPr lang="en-US" dirty="0" smtClean="0"/>
              <a:t>The detailed investigations to find the source or cause of the food related illness take over 20 days to complete</a:t>
            </a:r>
          </a:p>
          <a:p>
            <a:pPr marL="225425" indent="-225425" eaLnBrk="1" fontAlgn="auto" hangingPunct="1">
              <a:spcBef>
                <a:spcPct val="20000"/>
              </a:spcBef>
              <a:spcAft>
                <a:spcPts val="0"/>
              </a:spcAft>
              <a:buFontTx/>
              <a:buChar char="•"/>
              <a:defRPr/>
            </a:pPr>
            <a:r>
              <a:rPr lang="en-US" dirty="0" smtClean="0"/>
              <a:t>Huge economic and reputation loss suffered by food industry companies </a:t>
            </a:r>
          </a:p>
          <a:p>
            <a:pPr marL="225425" indent="-225425" eaLnBrk="1" fontAlgn="auto" hangingPunct="1">
              <a:spcBef>
                <a:spcPct val="20000"/>
              </a:spcBef>
              <a:spcAft>
                <a:spcPts val="0"/>
              </a:spcAft>
              <a:buFontTx/>
              <a:buChar char="•"/>
              <a:defRPr/>
            </a:pPr>
            <a:r>
              <a:rPr lang="en-US" dirty="0" smtClean="0"/>
              <a:t>They need a fast, label-free, non-invasive and not labor intensive detection method to efficiently identify the potential risk and avoid the huge economic loss incurred in the later stage</a:t>
            </a:r>
          </a:p>
          <a:p>
            <a:pPr eaLnBrk="1" fontAlgn="auto" hangingPunct="1">
              <a:spcBef>
                <a:spcPts val="0"/>
              </a:spcBef>
              <a:spcAft>
                <a:spcPts val="0"/>
              </a:spcAft>
              <a:defRPr/>
            </a:pPr>
            <a:endParaRPr lang="en-US" dirty="0"/>
          </a:p>
        </p:txBody>
      </p:sp>
      <p:sp>
        <p:nvSpPr>
          <p:cNvPr id="235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61AA831-77AB-4588-9DBC-878ABA772F29}" type="slidenum">
              <a:rPr lang="en-US" smtClean="0"/>
              <a:pPr/>
              <a:t>8</a:t>
            </a:fld>
            <a:endParaRPr lang="en-US" smtClean="0"/>
          </a:p>
        </p:txBody>
      </p:sp>
    </p:spTree>
    <p:extLst>
      <p:ext uri="{BB962C8B-B14F-4D97-AF65-F5344CB8AC3E}">
        <p14:creationId xmlns:p14="http://schemas.microsoft.com/office/powerpoint/2010/main" val="1971757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225425" indent="-225425" eaLnBrk="1" fontAlgn="auto" hangingPunct="1">
              <a:spcBef>
                <a:spcPct val="20000"/>
              </a:spcBef>
              <a:spcAft>
                <a:spcPts val="0"/>
              </a:spcAft>
              <a:buFontTx/>
              <a:buChar char="•"/>
              <a:defRPr/>
            </a:pPr>
            <a:r>
              <a:rPr lang="en-US" dirty="0" smtClean="0"/>
              <a:t>CDC estimates that 76 million case of food-borne illness and 5,000 associated deaths occur in the United States every year</a:t>
            </a:r>
          </a:p>
          <a:p>
            <a:pPr marL="225425" indent="-225425" eaLnBrk="1" fontAlgn="auto" hangingPunct="1">
              <a:spcBef>
                <a:spcPct val="20000"/>
              </a:spcBef>
              <a:spcAft>
                <a:spcPts val="0"/>
              </a:spcAft>
              <a:buFontTx/>
              <a:buChar char="•"/>
              <a:defRPr/>
            </a:pPr>
            <a:r>
              <a:rPr lang="en-US" dirty="0" smtClean="0"/>
              <a:t>The detailed investigations to find the source or cause of the food related illness take over 20 days to complete</a:t>
            </a:r>
          </a:p>
          <a:p>
            <a:pPr marL="225425" indent="-225425" eaLnBrk="1" fontAlgn="auto" hangingPunct="1">
              <a:spcBef>
                <a:spcPct val="20000"/>
              </a:spcBef>
              <a:spcAft>
                <a:spcPts val="0"/>
              </a:spcAft>
              <a:buFontTx/>
              <a:buChar char="•"/>
              <a:defRPr/>
            </a:pPr>
            <a:r>
              <a:rPr lang="en-US" dirty="0" smtClean="0"/>
              <a:t>Huge economic and reputation loss suffered by food industry companies </a:t>
            </a:r>
          </a:p>
          <a:p>
            <a:pPr marL="225425" indent="-225425" eaLnBrk="1" fontAlgn="auto" hangingPunct="1">
              <a:spcBef>
                <a:spcPct val="20000"/>
              </a:spcBef>
              <a:spcAft>
                <a:spcPts val="0"/>
              </a:spcAft>
              <a:buFontTx/>
              <a:buChar char="•"/>
              <a:defRPr/>
            </a:pPr>
            <a:r>
              <a:rPr lang="en-US" dirty="0" smtClean="0"/>
              <a:t>They need a fast, label-free, non-invasive and not labor intensive detection method to efficiently identify the potential risk and avoid the huge economic loss incurred in the later stage</a:t>
            </a:r>
          </a:p>
          <a:p>
            <a:pPr eaLnBrk="1" fontAlgn="auto" hangingPunct="1">
              <a:spcBef>
                <a:spcPts val="0"/>
              </a:spcBef>
              <a:spcAft>
                <a:spcPts val="0"/>
              </a:spcAft>
              <a:defRPr/>
            </a:pPr>
            <a:endParaRPr lang="en-US" dirty="0"/>
          </a:p>
        </p:txBody>
      </p:sp>
      <p:sp>
        <p:nvSpPr>
          <p:cNvPr id="235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61AA831-77AB-4588-9DBC-878ABA772F29}" type="slidenum">
              <a:rPr lang="en-US" smtClean="0"/>
              <a:pPr/>
              <a:t>9</a:t>
            </a:fld>
            <a:endParaRPr lang="en-US" smtClean="0"/>
          </a:p>
        </p:txBody>
      </p:sp>
    </p:spTree>
    <p:extLst>
      <p:ext uri="{BB962C8B-B14F-4D97-AF65-F5344CB8AC3E}">
        <p14:creationId xmlns:p14="http://schemas.microsoft.com/office/powerpoint/2010/main" val="1390733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sz="1200" b="0" i="0" kern="1200" dirty="0" smtClean="0">
                <a:solidFill>
                  <a:schemeClr val="tx1"/>
                </a:solidFill>
                <a:effectLst/>
                <a:latin typeface="+mn-lt"/>
                <a:ea typeface="+mn-ea"/>
                <a:cs typeface="+mn-cs"/>
              </a:rPr>
              <a:t>Slide 1. Background of the project objectives, milestones, </a:t>
            </a:r>
          </a:p>
          <a:p>
            <a:pPr eaLnBrk="1" fontAlgn="auto" hangingPunct="1">
              <a:spcBef>
                <a:spcPts val="0"/>
              </a:spcBef>
              <a:spcAft>
                <a:spcPts val="0"/>
              </a:spcAft>
              <a:defRPr/>
            </a:pPr>
            <a:r>
              <a:rPr lang="en-US" sz="1200" b="0" i="0" kern="1200" dirty="0" smtClean="0">
                <a:solidFill>
                  <a:schemeClr val="tx1"/>
                </a:solidFill>
                <a:effectLst/>
                <a:latin typeface="+mn-lt"/>
                <a:ea typeface="+mn-ea"/>
                <a:cs typeface="+mn-cs"/>
              </a:rPr>
              <a:t>and work done over the past year;</a:t>
            </a:r>
            <a:endParaRPr lang="en-US" dirty="0"/>
          </a:p>
        </p:txBody>
      </p:sp>
      <p:sp>
        <p:nvSpPr>
          <p:cNvPr id="235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61AA831-77AB-4588-9DBC-878ABA772F29}" type="slidenum">
              <a:rPr lang="en-US" smtClean="0"/>
              <a:pPr/>
              <a:t>10</a:t>
            </a:fld>
            <a:endParaRPr lang="en-US" smtClean="0"/>
          </a:p>
        </p:txBody>
      </p:sp>
    </p:spTree>
    <p:extLst>
      <p:ext uri="{BB962C8B-B14F-4D97-AF65-F5344CB8AC3E}">
        <p14:creationId xmlns:p14="http://schemas.microsoft.com/office/powerpoint/2010/main" val="2676604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sz="1200" b="0" i="0" kern="1200" dirty="0" smtClean="0">
                <a:solidFill>
                  <a:schemeClr val="tx1"/>
                </a:solidFill>
                <a:effectLst/>
                <a:latin typeface="+mn-lt"/>
                <a:ea typeface="+mn-ea"/>
                <a:cs typeface="+mn-cs"/>
              </a:rPr>
              <a:t>Slide 1. Background of the project objectives, milestones, </a:t>
            </a:r>
          </a:p>
          <a:p>
            <a:pPr eaLnBrk="1" fontAlgn="auto" hangingPunct="1">
              <a:spcBef>
                <a:spcPts val="0"/>
              </a:spcBef>
              <a:spcAft>
                <a:spcPts val="0"/>
              </a:spcAft>
              <a:defRPr/>
            </a:pPr>
            <a:r>
              <a:rPr lang="en-US" sz="1200" b="0" i="0" kern="1200" dirty="0" smtClean="0">
                <a:solidFill>
                  <a:schemeClr val="tx1"/>
                </a:solidFill>
                <a:effectLst/>
                <a:latin typeface="+mn-lt"/>
                <a:ea typeface="+mn-ea"/>
                <a:cs typeface="+mn-cs"/>
              </a:rPr>
              <a:t>and work done over the past year;</a:t>
            </a:r>
            <a:endParaRPr lang="en-US" dirty="0"/>
          </a:p>
        </p:txBody>
      </p:sp>
      <p:sp>
        <p:nvSpPr>
          <p:cNvPr id="235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61AA831-77AB-4588-9DBC-878ABA772F29}" type="slidenum">
              <a:rPr lang="en-US" smtClean="0"/>
              <a:pPr/>
              <a:t>11</a:t>
            </a:fld>
            <a:endParaRPr lang="en-US" smtClean="0"/>
          </a:p>
        </p:txBody>
      </p:sp>
    </p:spTree>
    <p:extLst>
      <p:ext uri="{BB962C8B-B14F-4D97-AF65-F5344CB8AC3E}">
        <p14:creationId xmlns:p14="http://schemas.microsoft.com/office/powerpoint/2010/main" val="3155142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sz="1200" b="0" i="0" kern="1200" dirty="0" smtClean="0">
                <a:solidFill>
                  <a:schemeClr val="tx1"/>
                </a:solidFill>
                <a:effectLst/>
                <a:latin typeface="+mn-lt"/>
                <a:ea typeface="+mn-ea"/>
                <a:cs typeface="+mn-cs"/>
              </a:rPr>
              <a:t>Slide 1. Background of the project objectives, milestones, </a:t>
            </a:r>
          </a:p>
          <a:p>
            <a:pPr eaLnBrk="1" fontAlgn="auto" hangingPunct="1">
              <a:spcBef>
                <a:spcPts val="0"/>
              </a:spcBef>
              <a:spcAft>
                <a:spcPts val="0"/>
              </a:spcAft>
              <a:defRPr/>
            </a:pPr>
            <a:r>
              <a:rPr lang="en-US" sz="1200" b="0" i="0" kern="1200" dirty="0" smtClean="0">
                <a:solidFill>
                  <a:schemeClr val="tx1"/>
                </a:solidFill>
                <a:effectLst/>
                <a:latin typeface="+mn-lt"/>
                <a:ea typeface="+mn-ea"/>
                <a:cs typeface="+mn-cs"/>
              </a:rPr>
              <a:t>and work done over the past year;</a:t>
            </a:r>
            <a:endParaRPr lang="en-US" dirty="0"/>
          </a:p>
        </p:txBody>
      </p:sp>
      <p:sp>
        <p:nvSpPr>
          <p:cNvPr id="235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61AA831-77AB-4588-9DBC-878ABA772F29}" type="slidenum">
              <a:rPr lang="en-US" smtClean="0"/>
              <a:pPr/>
              <a:t>12</a:t>
            </a:fld>
            <a:endParaRPr lang="en-US" smtClean="0"/>
          </a:p>
        </p:txBody>
      </p:sp>
    </p:spTree>
    <p:extLst>
      <p:ext uri="{BB962C8B-B14F-4D97-AF65-F5344CB8AC3E}">
        <p14:creationId xmlns:p14="http://schemas.microsoft.com/office/powerpoint/2010/main" val="16609503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emf"/><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B80C8F5-D920-BB4B-933F-7F3EB43C8215}" type="slidenum">
              <a:rPr lang="en-US" smtClean="0"/>
              <a:t>‹#›</a:t>
            </a:fld>
            <a:endParaRPr lang="en-US" dirty="0"/>
          </a:p>
        </p:txBody>
      </p:sp>
      <p:pic>
        <p:nvPicPr>
          <p:cNvPr id="7" name="Picture 6" descr="Lines_7404.pdf"/>
          <p:cNvPicPr>
            <a:picLocks noChangeAspect="1"/>
          </p:cNvPicPr>
          <p:nvPr userDrawn="1"/>
        </p:nvPicPr>
        <p:blipFill rotWithShape="1">
          <a:blip r:embed="rId2">
            <a:extLst>
              <a:ext uri="{28A0092B-C50C-407E-A947-70E740481C1C}">
                <a14:useLocalDpi xmlns:a14="http://schemas.microsoft.com/office/drawing/2010/main" val="0"/>
              </a:ext>
            </a:extLst>
          </a:blip>
          <a:srcRect r="85206" b="61897"/>
          <a:stretch/>
        </p:blipFill>
        <p:spPr>
          <a:xfrm>
            <a:off x="0" y="1582260"/>
            <a:ext cx="774095" cy="1960372"/>
          </a:xfrm>
          <a:prstGeom prst="rect">
            <a:avLst/>
          </a:prstGeom>
        </p:spPr>
      </p:pic>
      <p:pic>
        <p:nvPicPr>
          <p:cNvPr id="8" name="Picture 7" descr="Lines_blk.pdf"/>
          <p:cNvPicPr>
            <a:picLocks noChangeAspect="1"/>
          </p:cNvPicPr>
          <p:nvPr userDrawn="1"/>
        </p:nvPicPr>
        <p:blipFill rotWithShape="1">
          <a:blip r:embed="rId3">
            <a:extLst>
              <a:ext uri="{28A0092B-C50C-407E-A947-70E740481C1C}">
                <a14:useLocalDpi xmlns:a14="http://schemas.microsoft.com/office/drawing/2010/main" val="0"/>
              </a:ext>
            </a:extLst>
          </a:blip>
          <a:srcRect l="9555" t="6478" b="22982"/>
          <a:stretch/>
        </p:blipFill>
        <p:spPr>
          <a:xfrm>
            <a:off x="873677" y="1582260"/>
            <a:ext cx="8270323" cy="1960372"/>
          </a:xfrm>
          <a:prstGeom prst="rect">
            <a:avLst/>
          </a:prstGeom>
        </p:spPr>
      </p:pic>
      <p:pic>
        <p:nvPicPr>
          <p:cNvPr id="13" name="Picture 12" descr="PU_sigtab.eps"/>
          <p:cNvPicPr>
            <a:picLocks noChangeAspect="1"/>
          </p:cNvPicPr>
          <p:nvPr userDrawn="1"/>
        </p:nvPicPr>
        <p:blipFill rotWithShape="1">
          <a:blip r:embed="rId4">
            <a:extLst>
              <a:ext uri="{28A0092B-C50C-407E-A947-70E740481C1C}">
                <a14:useLocalDpi xmlns:a14="http://schemas.microsoft.com/office/drawing/2010/main" val="0"/>
              </a:ext>
            </a:extLst>
          </a:blip>
          <a:srcRect t="10748"/>
          <a:stretch/>
        </p:blipFill>
        <p:spPr>
          <a:xfrm>
            <a:off x="6935432" y="5830266"/>
            <a:ext cx="1942418" cy="1040186"/>
          </a:xfrm>
          <a:prstGeom prst="rect">
            <a:avLst/>
          </a:prstGeom>
        </p:spPr>
      </p:pic>
      <p:sp>
        <p:nvSpPr>
          <p:cNvPr id="14" name="Rectangle 13"/>
          <p:cNvSpPr/>
          <p:nvPr userDrawn="1"/>
        </p:nvSpPr>
        <p:spPr>
          <a:xfrm>
            <a:off x="0" y="-1"/>
            <a:ext cx="9144000" cy="13316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14"/>
          <p:cNvSpPr>
            <a:spLocks noGrp="1"/>
          </p:cNvSpPr>
          <p:nvPr>
            <p:ph type="title" hasCustomPrompt="1"/>
          </p:nvPr>
        </p:nvSpPr>
        <p:spPr>
          <a:xfrm>
            <a:off x="1362779" y="1474647"/>
            <a:ext cx="7515071" cy="748782"/>
          </a:xfrm>
        </p:spPr>
        <p:txBody>
          <a:bodyPr anchor="t">
            <a:noAutofit/>
          </a:bodyPr>
          <a:lstStyle>
            <a:lvl1pPr>
              <a:lnSpc>
                <a:spcPct val="90000"/>
              </a:lnSpc>
              <a:defRPr sz="5200" cap="all">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362777" y="2182940"/>
            <a:ext cx="7515073" cy="1460826"/>
          </a:xfrm>
        </p:spPr>
        <p:txBody>
          <a:bodyPr anchor="t">
            <a:noAutofit/>
          </a:bodyPr>
          <a:lstStyle>
            <a:lvl1pPr marL="0" indent="0" algn="l">
              <a:lnSpc>
                <a:spcPct val="90000"/>
              </a:lnSpc>
              <a:spcBef>
                <a:spcPts val="0"/>
              </a:spcBef>
              <a:buNone/>
              <a:defRPr sz="5200" cap="all" baseline="0">
                <a:solidFill>
                  <a:srgbClr val="A3792C"/>
                </a:solidFill>
                <a:latin typeface="Impact"/>
                <a:cs typeface="Impac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 Line</a:t>
            </a:r>
            <a:br>
              <a:rPr lang="en-US" dirty="0" smtClean="0"/>
            </a:br>
            <a:r>
              <a:rPr lang="en-US" dirty="0" smtClean="0"/>
              <a:t>Third Line</a:t>
            </a:r>
            <a:endParaRPr lang="en-US" dirty="0"/>
          </a:p>
        </p:txBody>
      </p:sp>
      <p:sp>
        <p:nvSpPr>
          <p:cNvPr id="18" name="Text Placeholder 17"/>
          <p:cNvSpPr>
            <a:spLocks noGrp="1"/>
          </p:cNvSpPr>
          <p:nvPr>
            <p:ph type="body" sz="quarter" idx="13" hasCustomPrompt="1"/>
          </p:nvPr>
        </p:nvSpPr>
        <p:spPr>
          <a:xfrm>
            <a:off x="1371600" y="3876545"/>
            <a:ext cx="7505700" cy="954143"/>
          </a:xfrm>
        </p:spPr>
        <p:txBody>
          <a:bodyPr>
            <a:noAutofit/>
          </a:bodyPr>
          <a:lstStyle>
            <a:lvl1pPr>
              <a:defRPr sz="2400" cap="all">
                <a:solidFill>
                  <a:schemeClr val="tx1">
                    <a:lumMod val="50000"/>
                    <a:lumOff val="50000"/>
                  </a:schemeClr>
                </a:solidFill>
                <a:latin typeface="Impact"/>
                <a:cs typeface="Impact"/>
              </a:defRPr>
            </a:lvl1pPr>
          </a:lstStyle>
          <a:p>
            <a:pPr lvl="0"/>
            <a:r>
              <a:rPr lang="en-US" dirty="0" smtClean="0"/>
              <a:t>Single-line Subtitle</a:t>
            </a:r>
            <a:endParaRPr lang="en-US" dirty="0"/>
          </a:p>
        </p:txBody>
      </p:sp>
      <p:sp>
        <p:nvSpPr>
          <p:cNvPr id="20" name="Text Placeholder 19"/>
          <p:cNvSpPr>
            <a:spLocks noGrp="1"/>
          </p:cNvSpPr>
          <p:nvPr>
            <p:ph type="body" sz="quarter" idx="14" hasCustomPrompt="1"/>
          </p:nvPr>
        </p:nvSpPr>
        <p:spPr>
          <a:xfrm>
            <a:off x="1362776" y="5008928"/>
            <a:ext cx="7514523" cy="311740"/>
          </a:xfrm>
        </p:spPr>
        <p:txBody>
          <a:bodyPr>
            <a:noAutofit/>
          </a:bodyPr>
          <a:lstStyle>
            <a:lvl1pPr>
              <a:defRPr sz="1800" b="1">
                <a:solidFill>
                  <a:schemeClr val="bg1">
                    <a:lumMod val="50000"/>
                  </a:schemeClr>
                </a:solidFill>
              </a:defRPr>
            </a:lvl1pPr>
          </a:lstStyle>
          <a:p>
            <a:pPr lvl="0"/>
            <a:r>
              <a:rPr lang="en-US" dirty="0" smtClean="0"/>
              <a:t>Presenter Name</a:t>
            </a:r>
            <a:endParaRPr lang="en-US" dirty="0"/>
          </a:p>
        </p:txBody>
      </p:sp>
      <p:sp>
        <p:nvSpPr>
          <p:cNvPr id="22" name="Text Placeholder 21"/>
          <p:cNvSpPr>
            <a:spLocks noGrp="1"/>
          </p:cNvSpPr>
          <p:nvPr>
            <p:ph type="body" sz="quarter" idx="15" hasCustomPrompt="1"/>
          </p:nvPr>
        </p:nvSpPr>
        <p:spPr>
          <a:xfrm>
            <a:off x="1362776" y="5287650"/>
            <a:ext cx="7514524" cy="501116"/>
          </a:xfrm>
        </p:spPr>
        <p:txBody>
          <a:bodyPr anchor="t">
            <a:noAutofit/>
          </a:bodyPr>
          <a:lstStyle>
            <a:lvl1pPr>
              <a:lnSpc>
                <a:spcPct val="90000"/>
              </a:lnSpc>
              <a:defRPr sz="1300">
                <a:solidFill>
                  <a:schemeClr val="bg1">
                    <a:lumMod val="50000"/>
                  </a:schemeClr>
                </a:solidFill>
              </a:defRPr>
            </a:lvl1pPr>
          </a:lstStyle>
          <a:p>
            <a:pPr lvl="0"/>
            <a:r>
              <a:rPr lang="en-US" dirty="0" smtClean="0"/>
              <a:t>Presenter title</a:t>
            </a:r>
            <a:endParaRPr lang="en-US" dirty="0"/>
          </a:p>
        </p:txBody>
      </p:sp>
      <p:sp>
        <p:nvSpPr>
          <p:cNvPr id="9" name="Date Placeholder 6"/>
          <p:cNvSpPr>
            <a:spLocks noGrp="1"/>
          </p:cNvSpPr>
          <p:nvPr>
            <p:ph type="dt" sz="half" idx="10"/>
          </p:nvPr>
        </p:nvSpPr>
        <p:spPr>
          <a:xfrm>
            <a:off x="1362779" y="6356350"/>
            <a:ext cx="2085790" cy="365125"/>
          </a:xfrm>
          <a:prstGeom prst="rect">
            <a:avLst/>
          </a:prstGeom>
        </p:spPr>
        <p:txBody>
          <a:bodyPr/>
          <a:lstStyle>
            <a:lvl1pPr>
              <a:defRPr>
                <a:solidFill>
                  <a:srgbClr val="A3792C"/>
                </a:solidFill>
              </a:defRPr>
            </a:lvl1pPr>
          </a:lstStyle>
          <a:p>
            <a:r>
              <a:rPr lang="en-US" sz="1400" b="1" dirty="0" smtClean="0">
                <a:latin typeface="Arial"/>
                <a:cs typeface="Arial"/>
              </a:rPr>
              <a:t>Month day, year</a:t>
            </a:r>
            <a:endParaRPr lang="en-US" sz="1400" b="1" dirty="0">
              <a:latin typeface="Arial"/>
              <a:cs typeface="Arial"/>
            </a:endParaRPr>
          </a:p>
        </p:txBody>
      </p:sp>
    </p:spTree>
    <p:extLst>
      <p:ext uri="{BB962C8B-B14F-4D97-AF65-F5344CB8AC3E}">
        <p14:creationId xmlns:p14="http://schemas.microsoft.com/office/powerpoint/2010/main" val="196098279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0" y="6553200"/>
            <a:ext cx="1905000" cy="304800"/>
          </a:xfrm>
          <a:prstGeom prst="rect">
            <a:avLst/>
          </a:prstGeom>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31FDDFF7-3C66-4A51-BE2E-05900D7044AB}" type="slidenum">
              <a:rPr lang="en-US" altLang="en-US"/>
              <a:pPr>
                <a:defRPr/>
              </a:pPr>
              <a:t>‹#›</a:t>
            </a:fld>
            <a:endParaRPr lang="en-US" altLang="en-US"/>
          </a:p>
        </p:txBody>
      </p:sp>
    </p:spTree>
    <p:extLst>
      <p:ext uri="{BB962C8B-B14F-4D97-AF65-F5344CB8AC3E}">
        <p14:creationId xmlns:p14="http://schemas.microsoft.com/office/powerpoint/2010/main" val="4231121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A537FCE-028E-6F42-8DF0-D775D8754770}" type="datetimeFigureOut">
              <a:rPr lang="en-US" smtClean="0"/>
              <a:t>2/12/16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78AF66-E376-A84D-8F5C-733916338F2A}" type="slidenum">
              <a:rPr lang="en-US" smtClean="0"/>
              <a:t>‹#›</a:t>
            </a:fld>
            <a:endParaRPr lang="en-US"/>
          </a:p>
        </p:txBody>
      </p:sp>
    </p:spTree>
    <p:extLst>
      <p:ext uri="{BB962C8B-B14F-4D97-AF65-F5344CB8AC3E}">
        <p14:creationId xmlns:p14="http://schemas.microsoft.com/office/powerpoint/2010/main" val="1060787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1212273" y="1905000"/>
            <a:ext cx="7931727" cy="2295144"/>
          </a:xfrm>
          <a:prstGeom prst="rect">
            <a:avLst/>
          </a:prstGeom>
          <a:solidFill>
            <a:srgbClr val="756C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Lines_blk.70.pdf"/>
          <p:cNvPicPr>
            <a:picLocks noChangeAspect="1"/>
          </p:cNvPicPr>
          <p:nvPr userDrawn="1"/>
        </p:nvPicPr>
        <p:blipFill rotWithShape="1">
          <a:blip r:embed="rId2">
            <a:extLst>
              <a:ext uri="{28A0092B-C50C-407E-A947-70E740481C1C}">
                <a14:useLocalDpi xmlns:a14="http://schemas.microsoft.com/office/drawing/2010/main" val="0"/>
              </a:ext>
            </a:extLst>
          </a:blip>
          <a:srcRect t="37250" r="87164" b="-1"/>
          <a:stretch/>
        </p:blipFill>
        <p:spPr>
          <a:xfrm>
            <a:off x="0" y="1905000"/>
            <a:ext cx="1119909" cy="2295144"/>
          </a:xfrm>
          <a:prstGeom prst="rect">
            <a:avLst/>
          </a:prstGeom>
        </p:spPr>
      </p:pic>
      <p:pic>
        <p:nvPicPr>
          <p:cNvPr id="10" name="Picture 9" descr="PU_sigtab.eps"/>
          <p:cNvPicPr>
            <a:picLocks noChangeAspect="1"/>
          </p:cNvPicPr>
          <p:nvPr userDrawn="1"/>
        </p:nvPicPr>
        <p:blipFill rotWithShape="1">
          <a:blip r:embed="rId3">
            <a:extLst>
              <a:ext uri="{28A0092B-C50C-407E-A947-70E740481C1C}">
                <a14:useLocalDpi xmlns:a14="http://schemas.microsoft.com/office/drawing/2010/main" val="0"/>
              </a:ext>
            </a:extLst>
          </a:blip>
          <a:srcRect t="10748"/>
          <a:stretch/>
        </p:blipFill>
        <p:spPr>
          <a:xfrm>
            <a:off x="6935432" y="5830266"/>
            <a:ext cx="1942418" cy="1040186"/>
          </a:xfrm>
          <a:prstGeom prst="rect">
            <a:avLst/>
          </a:prstGeom>
        </p:spPr>
      </p:pic>
      <p:sp>
        <p:nvSpPr>
          <p:cNvPr id="2" name="Title 1"/>
          <p:cNvSpPr>
            <a:spLocks noGrp="1"/>
          </p:cNvSpPr>
          <p:nvPr>
            <p:ph type="title" hasCustomPrompt="1"/>
          </p:nvPr>
        </p:nvSpPr>
        <p:spPr>
          <a:xfrm>
            <a:off x="1371600" y="2003092"/>
            <a:ext cx="7772400" cy="744258"/>
          </a:xfrm>
        </p:spPr>
        <p:txBody>
          <a:bodyPr anchor="t">
            <a:noAutofit/>
          </a:bodyPr>
          <a:lstStyle>
            <a:lvl1pPr marL="0" marR="0" indent="0" algn="l" defTabSz="457200" rtl="0" eaLnBrk="1" fontAlgn="auto" latinLnBrk="0" hangingPunct="1">
              <a:lnSpc>
                <a:spcPct val="80000"/>
              </a:lnSpc>
              <a:spcBef>
                <a:spcPct val="0"/>
              </a:spcBef>
              <a:spcAft>
                <a:spcPts val="0"/>
              </a:spcAft>
              <a:buClrTx/>
              <a:buSzTx/>
              <a:buFontTx/>
              <a:buNone/>
              <a:tabLst/>
              <a:defRPr sz="5800" b="0" i="0" cap="all">
                <a:solidFill>
                  <a:srgbClr val="D19B23"/>
                </a:solidFill>
              </a:defRPr>
            </a:lvl1pPr>
          </a:lstStyle>
          <a:p>
            <a:pPr>
              <a:lnSpc>
                <a:spcPct val="80000"/>
              </a:lnSpc>
            </a:pPr>
            <a:r>
              <a:rPr lang="en-US" sz="5800" dirty="0" smtClean="0">
                <a:solidFill>
                  <a:srgbClr val="D19B23"/>
                </a:solidFill>
                <a:latin typeface="Impact"/>
                <a:cs typeface="Impact"/>
              </a:rPr>
              <a:t>SECTION TITLE</a:t>
            </a:r>
            <a:endParaRPr lang="en-US" sz="5800" dirty="0">
              <a:solidFill>
                <a:srgbClr val="FFFFFF"/>
              </a:solidFill>
              <a:latin typeface="Impact"/>
              <a:cs typeface="Impact"/>
            </a:endParaRPr>
          </a:p>
        </p:txBody>
      </p:sp>
      <p:sp>
        <p:nvSpPr>
          <p:cNvPr id="3" name="Text Placeholder 2"/>
          <p:cNvSpPr>
            <a:spLocks noGrp="1"/>
          </p:cNvSpPr>
          <p:nvPr>
            <p:ph type="body" idx="1" hasCustomPrompt="1"/>
          </p:nvPr>
        </p:nvSpPr>
        <p:spPr>
          <a:xfrm>
            <a:off x="1371600" y="2718002"/>
            <a:ext cx="7772400" cy="1482142"/>
          </a:xfrm>
        </p:spPr>
        <p:txBody>
          <a:bodyPr anchor="t">
            <a:noAutofit/>
          </a:bodyPr>
          <a:lstStyle>
            <a:lvl1pPr marL="0" indent="0" algn="l">
              <a:lnSpc>
                <a:spcPct val="80000"/>
              </a:lnSpc>
              <a:buNone/>
              <a:defRPr sz="5800" b="0" i="0" cap="all">
                <a:solidFill>
                  <a:schemeClr val="bg1">
                    <a:lumMod val="95000"/>
                  </a:schemeClr>
                </a:solidFill>
                <a:latin typeface="Impact"/>
                <a:cs typeface="Impac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algn="l">
              <a:lnSpc>
                <a:spcPct val="80000"/>
              </a:lnSpc>
            </a:pPr>
            <a:r>
              <a:rPr lang="en-US" sz="5800" dirty="0" smtClean="0">
                <a:solidFill>
                  <a:srgbClr val="FFFFFF"/>
                </a:solidFill>
                <a:latin typeface="Impact"/>
                <a:cs typeface="Impact"/>
              </a:rPr>
              <a:t>SECOND LINE</a:t>
            </a:r>
            <a:br>
              <a:rPr lang="en-US" sz="5800" dirty="0" smtClean="0">
                <a:solidFill>
                  <a:srgbClr val="FFFFFF"/>
                </a:solidFill>
                <a:latin typeface="Impact"/>
                <a:cs typeface="Impact"/>
              </a:rPr>
            </a:br>
            <a:r>
              <a:rPr lang="en-US" sz="5800" dirty="0" smtClean="0">
                <a:solidFill>
                  <a:srgbClr val="FFFFFF"/>
                </a:solidFill>
                <a:latin typeface="Impact"/>
                <a:cs typeface="Impact"/>
              </a:rPr>
              <a:t>THIRD LINE</a:t>
            </a:r>
            <a:endParaRPr lang="en-US" sz="5800" dirty="0">
              <a:solidFill>
                <a:srgbClr val="FFFFFF"/>
              </a:solidFill>
              <a:latin typeface="Impact"/>
              <a:cs typeface="Impact"/>
            </a:endParaRPr>
          </a:p>
        </p:txBody>
      </p:sp>
      <p:sp>
        <p:nvSpPr>
          <p:cNvPr id="6" name="Slide Number Placeholder 5"/>
          <p:cNvSpPr>
            <a:spLocks noGrp="1"/>
          </p:cNvSpPr>
          <p:nvPr>
            <p:ph type="sldNum" sz="quarter" idx="12"/>
          </p:nvPr>
        </p:nvSpPr>
        <p:spPr/>
        <p:txBody>
          <a:bodyPr/>
          <a:lstStyle/>
          <a:p>
            <a:fld id="{AB80C8F5-D920-BB4B-933F-7F3EB43C8215}" type="slidenum">
              <a:rPr lang="en-US" smtClean="0"/>
              <a:t>‹#›</a:t>
            </a:fld>
            <a:endParaRPr lang="en-US"/>
          </a:p>
        </p:txBody>
      </p:sp>
      <p:sp>
        <p:nvSpPr>
          <p:cNvPr id="11" name="Rectangle 10"/>
          <p:cNvSpPr/>
          <p:nvPr userDrawn="1"/>
        </p:nvSpPr>
        <p:spPr>
          <a:xfrm>
            <a:off x="0" y="-1"/>
            <a:ext cx="9144000" cy="13316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ontent Placeholder 2"/>
          <p:cNvSpPr>
            <a:spLocks noGrp="1"/>
          </p:cNvSpPr>
          <p:nvPr>
            <p:ph sz="half" idx="13"/>
          </p:nvPr>
        </p:nvSpPr>
        <p:spPr>
          <a:xfrm>
            <a:off x="1466850" y="4365879"/>
            <a:ext cx="7506250" cy="1361225"/>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50697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AB80C8F5-D920-BB4B-933F-7F3EB43C8215}" type="slidenum">
              <a:rPr lang="en-US" smtClean="0"/>
              <a:pPr/>
              <a:t>‹#›</a:t>
            </a:fld>
            <a:endParaRPr lang="en-US" dirty="0"/>
          </a:p>
        </p:txBody>
      </p:sp>
      <p:sp>
        <p:nvSpPr>
          <p:cNvPr id="5" name="Text Placeholder 2"/>
          <p:cNvSpPr>
            <a:spLocks noGrp="1"/>
          </p:cNvSpPr>
          <p:nvPr>
            <p:ph type="body" idx="11" hasCustomPrompt="1"/>
          </p:nvPr>
        </p:nvSpPr>
        <p:spPr>
          <a:xfrm>
            <a:off x="367130" y="925650"/>
            <a:ext cx="8319670" cy="442912"/>
          </a:xfrm>
        </p:spPr>
        <p:txBody>
          <a:bodyPr anchor="t">
            <a:noAutofit/>
          </a:bodyPr>
          <a:lstStyle>
            <a:lvl1pPr marL="0" indent="0">
              <a:buNone/>
              <a:defRPr sz="1800" b="1" cap="all">
                <a:solidFill>
                  <a:srgbClr val="756C66"/>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Text Placeholder 6"/>
          <p:cNvSpPr>
            <a:spLocks noGrp="1"/>
          </p:cNvSpPr>
          <p:nvPr>
            <p:ph type="body" idx="12"/>
          </p:nvPr>
        </p:nvSpPr>
        <p:spPr>
          <a:xfrm>
            <a:off x="367130" y="1608139"/>
            <a:ext cx="8326019" cy="445927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p:cNvPicPr>
            <a:picLocks noChangeAspect="1"/>
          </p:cNvPicPr>
          <p:nvPr userDrawn="1"/>
        </p:nvPicPr>
        <p:blipFill>
          <a:blip r:embed="rId2"/>
          <a:stretch>
            <a:fillRect/>
          </a:stretch>
        </p:blipFill>
        <p:spPr>
          <a:xfrm>
            <a:off x="43280" y="6226462"/>
            <a:ext cx="1390650" cy="563351"/>
          </a:xfrm>
          <a:prstGeom prst="rect">
            <a:avLst/>
          </a:prstGeom>
        </p:spPr>
      </p:pic>
    </p:spTree>
    <p:extLst>
      <p:ext uri="{BB962C8B-B14F-4D97-AF65-F5344CB8AC3E}">
        <p14:creationId xmlns:p14="http://schemas.microsoft.com/office/powerpoint/2010/main" val="361002436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7130" y="1600200"/>
            <a:ext cx="4038600" cy="45259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AB80C8F5-D920-BB4B-933F-7F3EB43C8215}" type="slidenum">
              <a:rPr lang="en-US" smtClean="0"/>
              <a:t>‹#›</a:t>
            </a:fld>
            <a:endParaRPr lang="en-US"/>
          </a:p>
        </p:txBody>
      </p:sp>
      <p:sp>
        <p:nvSpPr>
          <p:cNvPr id="9" name="Text Placeholder 2"/>
          <p:cNvSpPr>
            <a:spLocks noGrp="1"/>
          </p:cNvSpPr>
          <p:nvPr>
            <p:ph type="body" idx="13" hasCustomPrompt="1"/>
          </p:nvPr>
        </p:nvSpPr>
        <p:spPr>
          <a:xfrm>
            <a:off x="367130" y="925650"/>
            <a:ext cx="8319670" cy="442912"/>
          </a:xfrm>
        </p:spPr>
        <p:txBody>
          <a:bodyPr anchor="t">
            <a:noAutofit/>
          </a:bodyPr>
          <a:lstStyle>
            <a:lvl1pPr marL="0" indent="0">
              <a:buNone/>
              <a:defRPr sz="1800" b="1" cap="all">
                <a:solidFill>
                  <a:srgbClr val="756C66"/>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Picture Placeholder 5"/>
          <p:cNvSpPr>
            <a:spLocks noGrp="1"/>
          </p:cNvSpPr>
          <p:nvPr>
            <p:ph type="pic" sz="quarter" idx="14"/>
          </p:nvPr>
        </p:nvSpPr>
        <p:spPr>
          <a:xfrm>
            <a:off x="4671604" y="1600373"/>
            <a:ext cx="4015195" cy="4525790"/>
          </a:xfrm>
        </p:spPr>
        <p:txBody>
          <a:bodyPr/>
          <a:lstStyle/>
          <a:p>
            <a:endParaRPr lang="en-US"/>
          </a:p>
        </p:txBody>
      </p:sp>
    </p:spTree>
    <p:extLst>
      <p:ext uri="{BB962C8B-B14F-4D97-AF65-F5344CB8AC3E}">
        <p14:creationId xmlns:p14="http://schemas.microsoft.com/office/powerpoint/2010/main" val="288779334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7130" y="1600200"/>
            <a:ext cx="4038600" cy="45259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AB80C8F5-D920-BB4B-933F-7F3EB43C8215}" type="slidenum">
              <a:rPr lang="en-US" smtClean="0"/>
              <a:t>‹#›</a:t>
            </a:fld>
            <a:endParaRPr lang="en-US"/>
          </a:p>
        </p:txBody>
      </p:sp>
      <p:sp>
        <p:nvSpPr>
          <p:cNvPr id="9" name="Text Placeholder 2"/>
          <p:cNvSpPr>
            <a:spLocks noGrp="1"/>
          </p:cNvSpPr>
          <p:nvPr>
            <p:ph type="body" idx="13" hasCustomPrompt="1"/>
          </p:nvPr>
        </p:nvSpPr>
        <p:spPr>
          <a:xfrm>
            <a:off x="367130" y="925650"/>
            <a:ext cx="8319670" cy="442912"/>
          </a:xfrm>
        </p:spPr>
        <p:txBody>
          <a:bodyPr anchor="t">
            <a:noAutofit/>
          </a:bodyPr>
          <a:lstStyle>
            <a:lvl1pPr marL="0" indent="0">
              <a:buNone/>
              <a:defRPr sz="1800" b="1" cap="all">
                <a:solidFill>
                  <a:srgbClr val="756C66"/>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Tree>
    <p:extLst>
      <p:ext uri="{BB962C8B-B14F-4D97-AF65-F5344CB8AC3E}">
        <p14:creationId xmlns:p14="http://schemas.microsoft.com/office/powerpoint/2010/main" val="408353557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65900" y="1535113"/>
            <a:ext cx="40401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65900" y="2174875"/>
            <a:ext cx="4040188" cy="3951288"/>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2"/>
          <p:cNvSpPr>
            <a:spLocks noGrp="1"/>
          </p:cNvSpPr>
          <p:nvPr>
            <p:ph type="body" idx="11" hasCustomPrompt="1"/>
          </p:nvPr>
        </p:nvSpPr>
        <p:spPr>
          <a:xfrm>
            <a:off x="367130" y="925650"/>
            <a:ext cx="8319670" cy="442912"/>
          </a:xfrm>
        </p:spPr>
        <p:txBody>
          <a:bodyPr anchor="t">
            <a:noAutofit/>
          </a:bodyPr>
          <a:lstStyle>
            <a:lvl1pPr marL="0" indent="0">
              <a:buNone/>
              <a:defRPr sz="1800" b="1" cap="all">
                <a:solidFill>
                  <a:srgbClr val="756C66"/>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5" name="Slide Number Placeholder 14"/>
          <p:cNvSpPr>
            <a:spLocks noGrp="1"/>
          </p:cNvSpPr>
          <p:nvPr>
            <p:ph type="sldNum" sz="quarter" idx="12"/>
          </p:nvPr>
        </p:nvSpPr>
        <p:spPr/>
        <p:txBody>
          <a:bodyPr/>
          <a:lstStyle>
            <a:lvl1pPr>
              <a:defRPr>
                <a:latin typeface="Arial"/>
                <a:cs typeface="Arial"/>
              </a:defRPr>
            </a:lvl1pPr>
          </a:lstStyle>
          <a:p>
            <a:fld id="{AB80C8F5-D920-BB4B-933F-7F3EB43C8215}" type="slidenum">
              <a:rPr lang="en-US" smtClean="0"/>
              <a:pPr/>
              <a:t>‹#›</a:t>
            </a:fld>
            <a:endParaRPr lang="en-US" dirty="0"/>
          </a:p>
        </p:txBody>
      </p:sp>
    </p:spTree>
    <p:extLst>
      <p:ext uri="{BB962C8B-B14F-4D97-AF65-F5344CB8AC3E}">
        <p14:creationId xmlns:p14="http://schemas.microsoft.com/office/powerpoint/2010/main" val="192370077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AB80C8F5-D920-BB4B-933F-7F3EB43C8215}" type="slidenum">
              <a:rPr lang="en-US" smtClean="0"/>
              <a:t>‹#›</a:t>
            </a:fld>
            <a:endParaRPr lang="en-US"/>
          </a:p>
        </p:txBody>
      </p:sp>
      <p:sp>
        <p:nvSpPr>
          <p:cNvPr id="6" name="Text Placeholder 2"/>
          <p:cNvSpPr>
            <a:spLocks noGrp="1"/>
          </p:cNvSpPr>
          <p:nvPr>
            <p:ph type="body" idx="11" hasCustomPrompt="1"/>
          </p:nvPr>
        </p:nvSpPr>
        <p:spPr>
          <a:xfrm>
            <a:off x="367130" y="925650"/>
            <a:ext cx="8319670" cy="442912"/>
          </a:xfrm>
        </p:spPr>
        <p:txBody>
          <a:bodyPr anchor="t">
            <a:noAutofit/>
          </a:bodyPr>
          <a:lstStyle>
            <a:lvl1pPr marL="0" indent="0">
              <a:buNone/>
              <a:defRPr sz="1800" b="1" cap="all">
                <a:solidFill>
                  <a:srgbClr val="756C66"/>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Tree>
    <p:extLst>
      <p:ext uri="{BB962C8B-B14F-4D97-AF65-F5344CB8AC3E}">
        <p14:creationId xmlns:p14="http://schemas.microsoft.com/office/powerpoint/2010/main" val="168009173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93347" y="6356350"/>
            <a:ext cx="2895600" cy="365125"/>
          </a:xfrm>
          <a:prstGeom prst="rect">
            <a:avLst/>
          </a:prstGeom>
        </p:spPr>
        <p:txBody>
          <a:bodyPr/>
          <a:lstStyle>
            <a:lvl1pPr>
              <a:defRPr sz="1200">
                <a:solidFill>
                  <a:srgbClr val="756C66"/>
                </a:solidFill>
                <a:latin typeface="Arial"/>
                <a:cs typeface="Arial"/>
              </a:defRPr>
            </a:lvl1pPr>
          </a:lstStyle>
          <a:p>
            <a:fld id="{AB80C8F5-D920-BB4B-933F-7F3EB43C8215}" type="slidenum">
              <a:rPr lang="en-US" smtClean="0"/>
              <a:pPr/>
              <a:t>‹#›</a:t>
            </a:fld>
            <a:endParaRPr lang="en-US" dirty="0" smtClean="0"/>
          </a:p>
        </p:txBody>
      </p:sp>
      <p:sp>
        <p:nvSpPr>
          <p:cNvPr id="6" name="Rectangle 5"/>
          <p:cNvSpPr/>
          <p:nvPr userDrawn="1"/>
        </p:nvSpPr>
        <p:spPr>
          <a:xfrm>
            <a:off x="0" y="-1"/>
            <a:ext cx="9144000" cy="13316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484779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096000" cy="9874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3"/>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961C1B85-19BD-468F-B840-4F68DC766B9A}" type="datetimeFigureOut">
              <a:rPr lang="en-US"/>
              <a:pPr>
                <a:defRPr/>
              </a:pPr>
              <a:t>2/12/16</a:t>
            </a:fld>
            <a:endParaRPr lang="en-US"/>
          </a:p>
        </p:txBody>
      </p:sp>
      <p:sp>
        <p:nvSpPr>
          <p:cNvPr id="6" name="Rectangle 24"/>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A6AD33BB-1F68-4C6F-9CF9-2B05F606CF51}" type="slidenum">
              <a:rPr lang="en-US"/>
              <a:pPr>
                <a:defRPr/>
              </a:pPr>
              <a:t>‹#›</a:t>
            </a:fld>
            <a:endParaRPr lang="en-US"/>
          </a:p>
        </p:txBody>
      </p:sp>
    </p:spTree>
    <p:extLst>
      <p:ext uri="{BB962C8B-B14F-4D97-AF65-F5344CB8AC3E}">
        <p14:creationId xmlns:p14="http://schemas.microsoft.com/office/powerpoint/2010/main" val="21253276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120316"/>
            <a:ext cx="9144000" cy="521115"/>
          </a:xfrm>
          <a:prstGeom prst="rect">
            <a:avLst/>
          </a:prstGeom>
          <a:solidFill>
            <a:srgbClr val="E3AE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h2_lines_white.pdf"/>
          <p:cNvPicPr>
            <a:picLocks noChangeAspect="1"/>
          </p:cNvPicPr>
          <p:nvPr/>
        </p:nvPicPr>
        <p:blipFill rotWithShape="1">
          <a:blip r:embed="rId13">
            <a:extLst>
              <a:ext uri="{28A0092B-C50C-407E-A947-70E740481C1C}">
                <a14:useLocalDpi xmlns:a14="http://schemas.microsoft.com/office/drawing/2010/main" val="0"/>
              </a:ext>
            </a:extLst>
          </a:blip>
          <a:srcRect l="9437" t="4635" r="32344" b="70473"/>
          <a:stretch/>
        </p:blipFill>
        <p:spPr>
          <a:xfrm>
            <a:off x="0" y="135881"/>
            <a:ext cx="9144000" cy="505550"/>
          </a:xfrm>
          <a:prstGeom prst="rect">
            <a:avLst/>
          </a:prstGeom>
        </p:spPr>
      </p:pic>
      <p:sp>
        <p:nvSpPr>
          <p:cNvPr id="12" name="Rectangle 11"/>
          <p:cNvSpPr/>
          <p:nvPr/>
        </p:nvSpPr>
        <p:spPr>
          <a:xfrm>
            <a:off x="0" y="0"/>
            <a:ext cx="9144000" cy="12031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0" y="60158"/>
            <a:ext cx="8326020" cy="748782"/>
          </a:xfrm>
          <a:prstGeom prst="rect">
            <a:avLst/>
          </a:prstGeom>
        </p:spPr>
        <p:txBody>
          <a:bodyPr vert="horz" lIns="91440" tIns="45720" rIns="91440" bIns="4572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67130" y="1621330"/>
            <a:ext cx="8326020" cy="4501718"/>
          </a:xfrm>
          <a:prstGeom prst="rect">
            <a:avLst/>
          </a:prstGeom>
        </p:spPr>
        <p:txBody>
          <a:bodyPr vert="horz" lIns="91440" tIns="45720" rIns="91440" bIns="45720" rtlCol="0" anchor="t">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36713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fld id="{AB80C8F5-D920-BB4B-933F-7F3EB43C8215}" type="slidenum">
              <a:rPr lang="en-US" smtClean="0"/>
              <a:pPr/>
              <a:t>‹#›</a:t>
            </a:fld>
            <a:endParaRPr lang="en-US" dirty="0"/>
          </a:p>
        </p:txBody>
      </p:sp>
      <p:sp>
        <p:nvSpPr>
          <p:cNvPr id="16" name="TextBox 15"/>
          <p:cNvSpPr txBox="1"/>
          <p:nvPr/>
        </p:nvSpPr>
        <p:spPr>
          <a:xfrm>
            <a:off x="367130" y="1535528"/>
            <a:ext cx="832602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84285366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6" r:id="rId3"/>
    <p:sldLayoutId id="2147483657" r:id="rId4"/>
    <p:sldLayoutId id="2147483652" r:id="rId5"/>
    <p:sldLayoutId id="2147483653" r:id="rId6"/>
    <p:sldLayoutId id="2147483654" r:id="rId7"/>
    <p:sldLayoutId id="2147483655" r:id="rId8"/>
    <p:sldLayoutId id="2147483658" r:id="rId9"/>
    <p:sldLayoutId id="2147483659" r:id="rId10"/>
    <p:sldLayoutId id="2147483661" r:id="rId11"/>
  </p:sldLayoutIdLst>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xStyles>
    <p:titleStyle>
      <a:lvl1pPr algn="l" defTabSz="457200" rtl="0" eaLnBrk="1" latinLnBrk="0" hangingPunct="1">
        <a:spcBef>
          <a:spcPct val="0"/>
        </a:spcBef>
        <a:buNone/>
        <a:defRPr sz="3200" kern="1200" cap="all">
          <a:solidFill>
            <a:schemeClr val="bg1"/>
          </a:solidFill>
          <a:latin typeface="Impact"/>
          <a:ea typeface="+mj-ea"/>
          <a:cs typeface="Impact"/>
        </a:defRPr>
      </a:lvl1pPr>
    </p:titleStyle>
    <p:bodyStyle>
      <a:lvl1pPr marL="0" indent="0" algn="l" defTabSz="457200" rtl="0" eaLnBrk="1" latinLnBrk="0" hangingPunct="1">
        <a:spcBef>
          <a:spcPct val="20000"/>
        </a:spcBef>
        <a:buFontTx/>
        <a:buNone/>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35.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35.emf"/></Relationships>
</file>

<file path=ppt/slides/_rels/slide12.xml.rels><?xml version="1.0" encoding="UTF-8" standalone="yes"?>
<Relationships xmlns="http://schemas.openxmlformats.org/package/2006/relationships"><Relationship Id="rId46" Type="http://schemas.openxmlformats.org/officeDocument/2006/relationships/image" Target="../media/image79.jpeg"/><Relationship Id="rId20" Type="http://schemas.openxmlformats.org/officeDocument/2006/relationships/image" Target="../media/image53.png"/><Relationship Id="rId21" Type="http://schemas.openxmlformats.org/officeDocument/2006/relationships/image" Target="../media/image54.png"/><Relationship Id="rId22" Type="http://schemas.openxmlformats.org/officeDocument/2006/relationships/image" Target="../media/image55.png"/><Relationship Id="rId23" Type="http://schemas.openxmlformats.org/officeDocument/2006/relationships/image" Target="../media/image56.jpeg"/><Relationship Id="rId24" Type="http://schemas.openxmlformats.org/officeDocument/2006/relationships/image" Target="../media/image57.jpeg"/><Relationship Id="rId25" Type="http://schemas.openxmlformats.org/officeDocument/2006/relationships/image" Target="../media/image58.jpeg"/><Relationship Id="rId26" Type="http://schemas.openxmlformats.org/officeDocument/2006/relationships/image" Target="../media/image59.jpeg"/><Relationship Id="rId27" Type="http://schemas.openxmlformats.org/officeDocument/2006/relationships/image" Target="../media/image60.jpeg"/><Relationship Id="rId28" Type="http://schemas.openxmlformats.org/officeDocument/2006/relationships/image" Target="../media/image61.png"/><Relationship Id="rId29" Type="http://schemas.openxmlformats.org/officeDocument/2006/relationships/image" Target="../media/image62.png"/><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30" Type="http://schemas.openxmlformats.org/officeDocument/2006/relationships/image" Target="../media/image63.png"/><Relationship Id="rId31" Type="http://schemas.openxmlformats.org/officeDocument/2006/relationships/image" Target="../media/image64.png"/><Relationship Id="rId32" Type="http://schemas.openxmlformats.org/officeDocument/2006/relationships/image" Target="../media/image65.png"/><Relationship Id="rId9" Type="http://schemas.openxmlformats.org/officeDocument/2006/relationships/image" Target="../media/image42.png"/><Relationship Id="rId6" Type="http://schemas.openxmlformats.org/officeDocument/2006/relationships/image" Target="../media/image39.jpeg"/><Relationship Id="rId7" Type="http://schemas.openxmlformats.org/officeDocument/2006/relationships/image" Target="../media/image40.jpeg"/><Relationship Id="rId8" Type="http://schemas.openxmlformats.org/officeDocument/2006/relationships/image" Target="../media/image41.png"/><Relationship Id="rId33" Type="http://schemas.openxmlformats.org/officeDocument/2006/relationships/image" Target="../media/image66.jpeg"/><Relationship Id="rId34" Type="http://schemas.openxmlformats.org/officeDocument/2006/relationships/image" Target="../media/image67.jpeg"/><Relationship Id="rId35" Type="http://schemas.openxmlformats.org/officeDocument/2006/relationships/image" Target="../media/image68.jpeg"/><Relationship Id="rId36" Type="http://schemas.openxmlformats.org/officeDocument/2006/relationships/image" Target="../media/image69.jpeg"/><Relationship Id="rId10" Type="http://schemas.openxmlformats.org/officeDocument/2006/relationships/image" Target="../media/image43.png"/><Relationship Id="rId11" Type="http://schemas.openxmlformats.org/officeDocument/2006/relationships/image" Target="../media/image44.png"/><Relationship Id="rId12" Type="http://schemas.openxmlformats.org/officeDocument/2006/relationships/image" Target="../media/image45.png"/><Relationship Id="rId13" Type="http://schemas.openxmlformats.org/officeDocument/2006/relationships/image" Target="../media/image46.jpeg"/><Relationship Id="rId14" Type="http://schemas.openxmlformats.org/officeDocument/2006/relationships/image" Target="../media/image47.jpeg"/><Relationship Id="rId15" Type="http://schemas.openxmlformats.org/officeDocument/2006/relationships/image" Target="../media/image48.jpeg"/><Relationship Id="rId16" Type="http://schemas.openxmlformats.org/officeDocument/2006/relationships/image" Target="../media/image49.jpeg"/><Relationship Id="rId17" Type="http://schemas.openxmlformats.org/officeDocument/2006/relationships/image" Target="../media/image50.jpeg"/><Relationship Id="rId18" Type="http://schemas.openxmlformats.org/officeDocument/2006/relationships/image" Target="../media/image51.png"/><Relationship Id="rId19" Type="http://schemas.openxmlformats.org/officeDocument/2006/relationships/image" Target="../media/image52.png"/><Relationship Id="rId37" Type="http://schemas.openxmlformats.org/officeDocument/2006/relationships/image" Target="../media/image70.jpeg"/><Relationship Id="rId38" Type="http://schemas.openxmlformats.org/officeDocument/2006/relationships/image" Target="../media/image71.jpeg"/><Relationship Id="rId39" Type="http://schemas.openxmlformats.org/officeDocument/2006/relationships/image" Target="../media/image72.jpeg"/><Relationship Id="rId40" Type="http://schemas.openxmlformats.org/officeDocument/2006/relationships/image" Target="../media/image73.jpeg"/><Relationship Id="rId41" Type="http://schemas.openxmlformats.org/officeDocument/2006/relationships/image" Target="../media/image74.jpeg"/><Relationship Id="rId42" Type="http://schemas.openxmlformats.org/officeDocument/2006/relationships/image" Target="../media/image75.jpeg"/><Relationship Id="rId43" Type="http://schemas.openxmlformats.org/officeDocument/2006/relationships/image" Target="../media/image76.jpeg"/><Relationship Id="rId44" Type="http://schemas.openxmlformats.org/officeDocument/2006/relationships/image" Target="../media/image77.jpeg"/><Relationship Id="rId45" Type="http://schemas.openxmlformats.org/officeDocument/2006/relationships/image" Target="../media/image7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80.tiff"/></Relationships>
</file>

<file path=ppt/slides/_rels/slide14.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84.jpg"/><Relationship Id="rId4" Type="http://schemas.openxmlformats.org/officeDocument/2006/relationships/image" Target="../media/image85.jpg"/><Relationship Id="rId5" Type="http://schemas.openxmlformats.org/officeDocument/2006/relationships/image" Target="../media/image86.jpg"/><Relationship Id="rId1" Type="http://schemas.openxmlformats.org/officeDocument/2006/relationships/slideLayout" Target="../slideLayouts/slideLayout10.xml"/><Relationship Id="rId2" Type="http://schemas.openxmlformats.org/officeDocument/2006/relationships/image" Target="../media/image83.jpg"/></Relationships>
</file>

<file path=ppt/slides/_rels/slide16.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jpeg"/><Relationship Id="rId5" Type="http://schemas.openxmlformats.org/officeDocument/2006/relationships/image" Target="../media/image89.jpeg"/><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7.TI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jpeg"/><Relationship Id="rId6" Type="http://schemas.openxmlformats.org/officeDocument/2006/relationships/image" Target="../media/image11.tiff"/><Relationship Id="rId7" Type="http://schemas.openxmlformats.org/officeDocument/2006/relationships/image" Target="../media/image12.png"/><Relationship Id="rId8" Type="http://schemas.openxmlformats.org/officeDocument/2006/relationships/image" Target="../media/image13.tiff"/><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10.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7.tif"/><Relationship Id="rId5" Type="http://schemas.openxmlformats.org/officeDocument/2006/relationships/image" Target="../media/image18.tif"/><Relationship Id="rId6" Type="http://schemas.openxmlformats.org/officeDocument/2006/relationships/image" Target="../media/image19.tiff"/><Relationship Id="rId7" Type="http://schemas.openxmlformats.org/officeDocument/2006/relationships/hyperlink" Target="https://engineering.purdue.edu/AOLAB/papers/journal/Development%20of%20a%20microbial%20high-throughput%20screening%20instrument%20based%20on%20elastic%20light%20scattering%20patterns.pdf" TargetMode="External"/><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5" Type="http://schemas.openxmlformats.org/officeDocument/2006/relationships/image" Target="../media/image23.JPG"/><Relationship Id="rId1" Type="http://schemas.openxmlformats.org/officeDocument/2006/relationships/slideLayout" Target="../slideLayouts/slideLayout9.xml"/><Relationship Id="rId2"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1" Type="http://schemas.openxmlformats.org/officeDocument/2006/relationships/slideLayout" Target="../slideLayouts/slideLayout9.xml"/><Relationship Id="rId2" Type="http://schemas.openxmlformats.org/officeDocument/2006/relationships/image" Target="../media/image24.JP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jpeg"/><Relationship Id="rId7" Type="http://schemas.openxmlformats.org/officeDocument/2006/relationships/image" Target="../media/image31.png"/><Relationship Id="rId8" Type="http://schemas.openxmlformats.org/officeDocument/2006/relationships/image" Target="../media/image32.jpeg"/><Relationship Id="rId9" Type="http://schemas.openxmlformats.org/officeDocument/2006/relationships/image" Target="../media/image33.png"/><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871" y="1696320"/>
            <a:ext cx="8272130" cy="1662256"/>
          </a:xfrm>
        </p:spPr>
        <p:txBody>
          <a:bodyPr/>
          <a:lstStyle/>
          <a:p>
            <a:r>
              <a:rPr lang="en-US" sz="4000" dirty="0" smtClean="0"/>
              <a:t>Phenotyping of bacterial colonies by elastic light scatter</a:t>
            </a:r>
            <a:endParaRPr lang="en-US" sz="4000" dirty="0"/>
          </a:p>
        </p:txBody>
      </p:sp>
      <p:sp>
        <p:nvSpPr>
          <p:cNvPr id="10" name="Text Placeholder 9"/>
          <p:cNvSpPr>
            <a:spLocks noGrp="1"/>
          </p:cNvSpPr>
          <p:nvPr>
            <p:ph type="body" sz="quarter" idx="14"/>
          </p:nvPr>
        </p:nvSpPr>
        <p:spPr>
          <a:xfrm>
            <a:off x="1362776" y="3475801"/>
            <a:ext cx="7514523" cy="311740"/>
          </a:xfrm>
        </p:spPr>
        <p:txBody>
          <a:bodyPr/>
          <a:lstStyle/>
          <a:p>
            <a:r>
              <a:rPr lang="en-US" dirty="0" smtClean="0"/>
              <a:t>Euiwon </a:t>
            </a:r>
            <a:r>
              <a:rPr lang="en-US" dirty="0" err="1" smtClean="0"/>
              <a:t>Bae</a:t>
            </a:r>
            <a:endParaRPr lang="en-US" dirty="0"/>
          </a:p>
        </p:txBody>
      </p:sp>
      <p:sp>
        <p:nvSpPr>
          <p:cNvPr id="7" name="Text Placeholder 10"/>
          <p:cNvSpPr>
            <a:spLocks noGrp="1"/>
          </p:cNvSpPr>
          <p:nvPr>
            <p:ph type="body" sz="quarter" idx="15"/>
          </p:nvPr>
        </p:nvSpPr>
        <p:spPr>
          <a:xfrm>
            <a:off x="1362776" y="3729603"/>
            <a:ext cx="7514524" cy="501116"/>
          </a:xfrm>
        </p:spPr>
        <p:txBody>
          <a:bodyPr/>
          <a:lstStyle/>
          <a:p>
            <a:r>
              <a:rPr lang="en-US" dirty="0" smtClean="0"/>
              <a:t>School of Mechanical Engineering</a:t>
            </a:r>
          </a:p>
        </p:txBody>
      </p:sp>
      <p:sp>
        <p:nvSpPr>
          <p:cNvPr id="8" name="Text Placeholder 10"/>
          <p:cNvSpPr>
            <a:spLocks noGrp="1"/>
          </p:cNvSpPr>
          <p:nvPr>
            <p:ph type="body" sz="quarter" idx="15"/>
          </p:nvPr>
        </p:nvSpPr>
        <p:spPr>
          <a:xfrm>
            <a:off x="1382180" y="5741347"/>
            <a:ext cx="7514524" cy="501116"/>
          </a:xfrm>
        </p:spPr>
        <p:txBody>
          <a:bodyPr/>
          <a:lstStyle/>
          <a:p>
            <a:r>
              <a:rPr lang="en-US" dirty="0" smtClean="0"/>
              <a:t>Department of Basic Medical Science/Biomedical </a:t>
            </a:r>
            <a:r>
              <a:rPr lang="en-US" dirty="0" smtClean="0"/>
              <a:t>Engineering</a:t>
            </a:r>
          </a:p>
          <a:p>
            <a:r>
              <a:rPr lang="en-US" dirty="0" err="1" smtClean="0"/>
              <a:t>jpr@flowcyt.cyto.purdue.edu</a:t>
            </a:r>
            <a:endParaRPr lang="en-US" dirty="0" smtClean="0"/>
          </a:p>
        </p:txBody>
      </p:sp>
      <p:sp>
        <p:nvSpPr>
          <p:cNvPr id="9" name="Text Placeholder 9"/>
          <p:cNvSpPr>
            <a:spLocks noGrp="1"/>
          </p:cNvSpPr>
          <p:nvPr>
            <p:ph type="body" sz="quarter" idx="14"/>
          </p:nvPr>
        </p:nvSpPr>
        <p:spPr>
          <a:xfrm>
            <a:off x="1362777" y="5429607"/>
            <a:ext cx="7514523" cy="311740"/>
          </a:xfrm>
        </p:spPr>
        <p:txBody>
          <a:bodyPr/>
          <a:lstStyle/>
          <a:p>
            <a:r>
              <a:rPr lang="en-US" dirty="0" smtClean="0"/>
              <a:t>J. Paul Robinson</a:t>
            </a:r>
            <a:endParaRPr lang="en-US" dirty="0"/>
          </a:p>
        </p:txBody>
      </p:sp>
      <p:sp>
        <p:nvSpPr>
          <p:cNvPr id="12" name="Text Placeholder 10"/>
          <p:cNvSpPr>
            <a:spLocks noGrp="1"/>
          </p:cNvSpPr>
          <p:nvPr>
            <p:ph type="body" sz="quarter" idx="15"/>
          </p:nvPr>
        </p:nvSpPr>
        <p:spPr>
          <a:xfrm>
            <a:off x="1382180" y="4427375"/>
            <a:ext cx="7514524" cy="501116"/>
          </a:xfrm>
        </p:spPr>
        <p:txBody>
          <a:bodyPr/>
          <a:lstStyle/>
          <a:p>
            <a:r>
              <a:rPr lang="en-US" dirty="0" smtClean="0"/>
              <a:t>Bindley Bioscience </a:t>
            </a:r>
            <a:r>
              <a:rPr lang="en-US" dirty="0"/>
              <a:t>Center/ Department of Basic Medical </a:t>
            </a:r>
            <a:r>
              <a:rPr lang="en-US" dirty="0" smtClean="0"/>
              <a:t>Science</a:t>
            </a:r>
          </a:p>
        </p:txBody>
      </p:sp>
      <p:sp>
        <p:nvSpPr>
          <p:cNvPr id="13" name="Text Placeholder 9"/>
          <p:cNvSpPr>
            <a:spLocks noGrp="1"/>
          </p:cNvSpPr>
          <p:nvPr>
            <p:ph type="body" sz="quarter" idx="14"/>
          </p:nvPr>
        </p:nvSpPr>
        <p:spPr>
          <a:xfrm>
            <a:off x="1390629" y="4074849"/>
            <a:ext cx="7514523" cy="311740"/>
          </a:xfrm>
        </p:spPr>
        <p:txBody>
          <a:bodyPr/>
          <a:lstStyle/>
          <a:p>
            <a:r>
              <a:rPr lang="en-US" dirty="0" err="1" smtClean="0"/>
              <a:t>Bartek</a:t>
            </a:r>
            <a:r>
              <a:rPr lang="en-US" dirty="0" smtClean="0"/>
              <a:t> </a:t>
            </a:r>
            <a:r>
              <a:rPr lang="en-US" dirty="0" err="1" smtClean="0"/>
              <a:t>Rajwa</a:t>
            </a:r>
            <a:endParaRPr lang="en-US" dirty="0"/>
          </a:p>
        </p:txBody>
      </p:sp>
      <p:sp>
        <p:nvSpPr>
          <p:cNvPr id="14" name="Text Placeholder 10"/>
          <p:cNvSpPr>
            <a:spLocks noGrp="1"/>
          </p:cNvSpPr>
          <p:nvPr>
            <p:ph type="body" sz="quarter" idx="15"/>
          </p:nvPr>
        </p:nvSpPr>
        <p:spPr>
          <a:xfrm>
            <a:off x="1390629" y="5084361"/>
            <a:ext cx="7514524" cy="501116"/>
          </a:xfrm>
        </p:spPr>
        <p:txBody>
          <a:bodyPr/>
          <a:lstStyle/>
          <a:p>
            <a:r>
              <a:rPr lang="en-US" dirty="0" smtClean="0"/>
              <a:t>Bindley Bioscience Center</a:t>
            </a:r>
          </a:p>
        </p:txBody>
      </p:sp>
      <p:sp>
        <p:nvSpPr>
          <p:cNvPr id="15" name="Text Placeholder 9"/>
          <p:cNvSpPr>
            <a:spLocks noGrp="1"/>
          </p:cNvSpPr>
          <p:nvPr>
            <p:ph type="body" sz="quarter" idx="14"/>
          </p:nvPr>
        </p:nvSpPr>
        <p:spPr>
          <a:xfrm>
            <a:off x="1390629" y="4772621"/>
            <a:ext cx="7514523" cy="311740"/>
          </a:xfrm>
        </p:spPr>
        <p:txBody>
          <a:bodyPr/>
          <a:lstStyle/>
          <a:p>
            <a:r>
              <a:rPr lang="en-US" dirty="0" smtClean="0"/>
              <a:t>Valery </a:t>
            </a:r>
            <a:r>
              <a:rPr lang="en-US" dirty="0" err="1" smtClean="0"/>
              <a:t>Patsekin</a:t>
            </a:r>
            <a:endParaRPr lang="en-US" dirty="0"/>
          </a:p>
        </p:txBody>
      </p:sp>
    </p:spTree>
    <p:extLst>
      <p:ext uri="{BB962C8B-B14F-4D97-AF65-F5344CB8AC3E}">
        <p14:creationId xmlns:p14="http://schemas.microsoft.com/office/powerpoint/2010/main" val="182453591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title"/>
          </p:nvPr>
        </p:nvSpPr>
        <p:spPr>
          <a:xfrm>
            <a:off x="38099" y="70247"/>
            <a:ext cx="8708335" cy="685800"/>
          </a:xfrm>
        </p:spPr>
        <p:txBody>
          <a:bodyPr/>
          <a:lstStyle/>
          <a:p>
            <a:pPr eaLnBrk="1" hangingPunct="1"/>
            <a:r>
              <a:rPr lang="en-US" dirty="0" smtClean="0"/>
              <a:t>Application: Food safety</a:t>
            </a:r>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252412" y="980899"/>
            <a:ext cx="8490140" cy="5255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52412" y="6235908"/>
            <a:ext cx="8726696" cy="246221"/>
          </a:xfrm>
          <a:prstGeom prst="rect">
            <a:avLst/>
          </a:prstGeom>
        </p:spPr>
        <p:txBody>
          <a:bodyPr wrap="square">
            <a:spAutoFit/>
          </a:bodyPr>
          <a:lstStyle/>
          <a:p>
            <a:r>
              <a:rPr lang="en-US" sz="1000" dirty="0"/>
              <a:t>P.P. </a:t>
            </a:r>
            <a:r>
              <a:rPr lang="en-US" sz="1000" dirty="0" err="1" smtClean="0"/>
              <a:t>Banada</a:t>
            </a:r>
            <a:r>
              <a:rPr lang="en-US" sz="1000" dirty="0" smtClean="0"/>
              <a:t> et al,, </a:t>
            </a:r>
            <a:r>
              <a:rPr lang="en-US" sz="1000" dirty="0"/>
              <a:t>“Label-free detection of multiple bacterial pathogens using light scattering sensor”, Biosensors and Bioelectronics, Vol. 24, pp.1685-16</a:t>
            </a:r>
          </a:p>
        </p:txBody>
      </p:sp>
    </p:spTree>
    <p:extLst>
      <p:ext uri="{BB962C8B-B14F-4D97-AF65-F5344CB8AC3E}">
        <p14:creationId xmlns:p14="http://schemas.microsoft.com/office/powerpoint/2010/main" val="154788507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title"/>
          </p:nvPr>
        </p:nvSpPr>
        <p:spPr>
          <a:xfrm>
            <a:off x="38099" y="70247"/>
            <a:ext cx="8708335" cy="685800"/>
          </a:xfrm>
        </p:spPr>
        <p:txBody>
          <a:bodyPr/>
          <a:lstStyle/>
          <a:p>
            <a:pPr eaLnBrk="1" hangingPunct="1"/>
            <a:r>
              <a:rPr lang="en-US" dirty="0" smtClean="0"/>
              <a:t>Application: Food safety</a:t>
            </a:r>
          </a:p>
        </p:txBody>
      </p:sp>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a:stretch/>
        </p:blipFill>
        <p:spPr bwMode="auto">
          <a:xfrm>
            <a:off x="854440" y="1113780"/>
            <a:ext cx="7615003" cy="4713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52412" y="6235908"/>
            <a:ext cx="8726696" cy="246221"/>
          </a:xfrm>
          <a:prstGeom prst="rect">
            <a:avLst/>
          </a:prstGeom>
        </p:spPr>
        <p:txBody>
          <a:bodyPr wrap="square">
            <a:spAutoFit/>
          </a:bodyPr>
          <a:lstStyle/>
          <a:p>
            <a:r>
              <a:rPr lang="en-US" sz="1000" dirty="0"/>
              <a:t>P.P. </a:t>
            </a:r>
            <a:r>
              <a:rPr lang="en-US" sz="1000" dirty="0" err="1" smtClean="0"/>
              <a:t>Banada</a:t>
            </a:r>
            <a:r>
              <a:rPr lang="en-US" sz="1000" dirty="0" smtClean="0"/>
              <a:t> et al,, </a:t>
            </a:r>
            <a:r>
              <a:rPr lang="en-US" sz="1000" dirty="0"/>
              <a:t>“Label-free detection of multiple bacterial pathogens using light scattering sensor”, Biosensors and Bioelectronics, Vol. 24, pp.1685-16</a:t>
            </a:r>
          </a:p>
        </p:txBody>
      </p:sp>
    </p:spTree>
    <p:extLst>
      <p:ext uri="{BB962C8B-B14F-4D97-AF65-F5344CB8AC3E}">
        <p14:creationId xmlns:p14="http://schemas.microsoft.com/office/powerpoint/2010/main" val="8592373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title"/>
          </p:nvPr>
        </p:nvSpPr>
        <p:spPr>
          <a:xfrm>
            <a:off x="38099" y="70247"/>
            <a:ext cx="8708335" cy="685800"/>
          </a:xfrm>
        </p:spPr>
        <p:txBody>
          <a:bodyPr/>
          <a:lstStyle/>
          <a:p>
            <a:pPr eaLnBrk="1" hangingPunct="1"/>
            <a:r>
              <a:rPr lang="en-US" dirty="0" smtClean="0"/>
              <a:t>Application: Food safety</a:t>
            </a:r>
          </a:p>
        </p:txBody>
      </p:sp>
      <p:graphicFrame>
        <p:nvGraphicFramePr>
          <p:cNvPr id="19" name="Table 18"/>
          <p:cNvGraphicFramePr>
            <a:graphicFrameLocks noGrp="1"/>
          </p:cNvGraphicFramePr>
          <p:nvPr>
            <p:extLst>
              <p:ext uri="{D42A27DB-BD31-4B8C-83A1-F6EECF244321}">
                <p14:modId xmlns:p14="http://schemas.microsoft.com/office/powerpoint/2010/main" val="2497344292"/>
              </p:ext>
            </p:extLst>
          </p:nvPr>
        </p:nvGraphicFramePr>
        <p:xfrm>
          <a:off x="200025" y="877081"/>
          <a:ext cx="5643154" cy="2057400"/>
        </p:xfrm>
        <a:graphic>
          <a:graphicData uri="http://schemas.openxmlformats.org/drawingml/2006/table">
            <a:tbl>
              <a:tblPr firstRow="1" bandRow="1">
                <a:tableStyleId>{5940675A-B579-460E-94D1-54222C63F5DA}</a:tableStyleId>
              </a:tblPr>
              <a:tblGrid>
                <a:gridCol w="705394">
                  <a:extLst>
                    <a:ext uri="{9D8B030D-6E8A-4147-A177-3AD203B41FA5}">
                      <a16:colId xmlns="" xmlns:a16="http://schemas.microsoft.com/office/drawing/2014/main" val="20000"/>
                    </a:ext>
                  </a:extLst>
                </a:gridCol>
                <a:gridCol w="822960">
                  <a:extLst>
                    <a:ext uri="{9D8B030D-6E8A-4147-A177-3AD203B41FA5}">
                      <a16:colId xmlns="" xmlns:a16="http://schemas.microsoft.com/office/drawing/2014/main" val="20001"/>
                    </a:ext>
                  </a:extLst>
                </a:gridCol>
                <a:gridCol w="822960">
                  <a:extLst>
                    <a:ext uri="{9D8B030D-6E8A-4147-A177-3AD203B41FA5}">
                      <a16:colId xmlns="" xmlns:a16="http://schemas.microsoft.com/office/drawing/2014/main" val="20002"/>
                    </a:ext>
                  </a:extLst>
                </a:gridCol>
                <a:gridCol w="822960">
                  <a:extLst>
                    <a:ext uri="{9D8B030D-6E8A-4147-A177-3AD203B41FA5}">
                      <a16:colId xmlns="" xmlns:a16="http://schemas.microsoft.com/office/drawing/2014/main" val="20003"/>
                    </a:ext>
                  </a:extLst>
                </a:gridCol>
                <a:gridCol w="822960">
                  <a:extLst>
                    <a:ext uri="{9D8B030D-6E8A-4147-A177-3AD203B41FA5}">
                      <a16:colId xmlns="" xmlns:a16="http://schemas.microsoft.com/office/drawing/2014/main" val="20004"/>
                    </a:ext>
                  </a:extLst>
                </a:gridCol>
                <a:gridCol w="822960">
                  <a:extLst>
                    <a:ext uri="{9D8B030D-6E8A-4147-A177-3AD203B41FA5}">
                      <a16:colId xmlns="" xmlns:a16="http://schemas.microsoft.com/office/drawing/2014/main" val="20005"/>
                    </a:ext>
                  </a:extLst>
                </a:gridCol>
                <a:gridCol w="822960">
                  <a:extLst>
                    <a:ext uri="{9D8B030D-6E8A-4147-A177-3AD203B41FA5}">
                      <a16:colId xmlns="" xmlns:a16="http://schemas.microsoft.com/office/drawing/2014/main" val="20006"/>
                    </a:ext>
                  </a:extLst>
                </a:gridCol>
              </a:tblGrid>
              <a:tr h="274320">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latin typeface="Times New Roman" pitchFamily="18" charset="0"/>
                          <a:cs typeface="Times New Roman" pitchFamily="18" charset="0"/>
                        </a:rPr>
                        <a:t>SMAC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smtClean="0">
                          <a:latin typeface="Times New Roman" pitchFamily="18" charset="0"/>
                          <a:cs typeface="Times New Roman" pitchFamily="18" charset="0"/>
                        </a:rPr>
                        <a:t>Rainbow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err="1" smtClean="0">
                          <a:latin typeface="Times New Roman" pitchFamily="18" charset="0"/>
                          <a:cs typeface="Times New Roman" pitchFamily="18" charset="0"/>
                        </a:rPr>
                        <a:t>Chromagar</a:t>
                      </a:r>
                      <a:endParaRPr lang="en-US" sz="1100" dirty="0" smtClean="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smtClean="0">
                          <a:latin typeface="Times New Roman" pitchFamily="18" charset="0"/>
                          <a:cs typeface="Times New Roman" pitchFamily="18" charset="0"/>
                        </a:rPr>
                        <a:t>R &amp; 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latin typeface="Times New Roman" pitchFamily="18" charset="0"/>
                          <a:cs typeface="Times New Roman" pitchFamily="18" charset="0"/>
                        </a:rPr>
                        <a:t>BHI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594360">
                <a:tc rowSpan="3">
                  <a:txBody>
                    <a:bodyPr/>
                    <a:lstStyle/>
                    <a:p>
                      <a:pPr algn="ctr"/>
                      <a:r>
                        <a:rPr lang="en-US" sz="1100" b="1" dirty="0" smtClean="0">
                          <a:latin typeface="Times New Roman" pitchFamily="18" charset="0"/>
                          <a:cs typeface="Times New Roman" pitchFamily="18" charset="0"/>
                        </a:rPr>
                        <a:t>Serogroup O157 </a:t>
                      </a:r>
                    </a:p>
                    <a:p>
                      <a:pPr algn="ctr"/>
                      <a:r>
                        <a:rPr lang="en-US" sz="1100" dirty="0" smtClean="0">
                          <a:latin typeface="Times New Roman" pitchFamily="18" charset="0"/>
                          <a:cs typeface="Times New Roman" pitchFamily="18" charset="0"/>
                        </a:rPr>
                        <a:t>(</a:t>
                      </a:r>
                      <a:r>
                        <a:rPr lang="en-US" sz="1100" i="1" dirty="0" smtClean="0">
                          <a:latin typeface="Times New Roman" pitchFamily="18" charset="0"/>
                          <a:cs typeface="Times New Roman" pitchFamily="18" charset="0"/>
                        </a:rPr>
                        <a:t> </a:t>
                      </a:r>
                      <a:r>
                        <a:rPr lang="en-US" sz="1100" dirty="0" smtClean="0">
                          <a:latin typeface="Times New Roman" pitchFamily="18" charset="0"/>
                          <a:cs typeface="Times New Roman" pitchFamily="18" charset="0"/>
                        </a:rPr>
                        <a:t>O157:H7)</a:t>
                      </a:r>
                      <a:endParaRPr lang="en-US" sz="1100" dirty="0">
                        <a:latin typeface="Times New Roman" pitchFamily="18" charset="0"/>
                        <a:cs typeface="Times New Roman" pitchFamily="18" charset="0"/>
                      </a:endParaRPr>
                    </a:p>
                  </a:txBody>
                  <a:tcPr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smtClean="0">
                          <a:latin typeface="Times New Roman" pitchFamily="18" charset="0"/>
                          <a:cs typeface="Times New Roman" pitchFamily="18" charset="0"/>
                        </a:rPr>
                        <a:t>Coloration</a:t>
                      </a:r>
                    </a:p>
                    <a:p>
                      <a:pPr algn="ctr"/>
                      <a:r>
                        <a:rPr lang="en-US" sz="1100" dirty="0" smtClean="0">
                          <a:latin typeface="Times New Roman" pitchFamily="18" charset="0"/>
                          <a:cs typeface="Times New Roman" pitchFamily="18" charset="0"/>
                        </a:rPr>
                        <a:t>(10 -12 h)</a:t>
                      </a: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594360">
                <a:tc vMerge="1">
                  <a:txBody>
                    <a:bodyPr/>
                    <a:lstStyle/>
                    <a:p>
                      <a:endParaRPr lang="en-US"/>
                    </a:p>
                  </a:txBody>
                  <a:tcPr/>
                </a:tc>
                <a:tc>
                  <a:txBody>
                    <a:bodyPr/>
                    <a:lstStyle/>
                    <a:p>
                      <a:pPr algn="ctr"/>
                      <a:r>
                        <a:rPr lang="en-US" sz="1100" dirty="0" smtClean="0">
                          <a:latin typeface="Times New Roman" pitchFamily="18" charset="0"/>
                          <a:cs typeface="Times New Roman" pitchFamily="18" charset="0"/>
                        </a:rPr>
                        <a:t>Coloration</a:t>
                      </a:r>
                    </a:p>
                    <a:p>
                      <a:pPr algn="ctr"/>
                      <a:r>
                        <a:rPr lang="en-US" sz="1100" dirty="0" smtClean="0">
                          <a:latin typeface="Times New Roman" pitchFamily="18" charset="0"/>
                          <a:cs typeface="Times New Roman" pitchFamily="18" charset="0"/>
                        </a:rPr>
                        <a:t>(18 - 20 h)</a:t>
                      </a: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594360">
                <a:tc vMerge="1">
                  <a:txBody>
                    <a:bodyPr/>
                    <a:lstStyle/>
                    <a:p>
                      <a:pPr algn="ctr"/>
                      <a:endParaRPr lang="en-US" sz="1100" dirty="0">
                        <a:latin typeface="Times New Roman" pitchFamily="18" charset="0"/>
                        <a:cs typeface="Times New Roman" pitchFamily="18" charset="0"/>
                      </a:endParaRPr>
                    </a:p>
                  </a:txBody>
                  <a:tcPr anchor="ctr"/>
                </a:tc>
                <a:tc>
                  <a:txBody>
                    <a:bodyPr/>
                    <a:lstStyle/>
                    <a:p>
                      <a:pPr algn="ctr"/>
                      <a:r>
                        <a:rPr lang="en-US" sz="1100" dirty="0" smtClean="0">
                          <a:latin typeface="Times New Roman" pitchFamily="18" charset="0"/>
                          <a:cs typeface="Times New Roman" pitchFamily="18" charset="0"/>
                        </a:rPr>
                        <a:t>Scattering</a:t>
                      </a:r>
                      <a:r>
                        <a:rPr lang="en-US" sz="1100" baseline="0" dirty="0" smtClean="0">
                          <a:latin typeface="Times New Roman" pitchFamily="18" charset="0"/>
                          <a:cs typeface="Times New Roman" pitchFamily="18" charset="0"/>
                        </a:rPr>
                        <a:t> pattern</a:t>
                      </a: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bl>
          </a:graphicData>
        </a:graphic>
      </p:graphicFrame>
      <p:pic>
        <p:nvPicPr>
          <p:cNvPr id="20" name="Picture 19" descr="I:\Yanjie Tang\Research Project - BARDOT\STEC - Data\BARDOT Data\SMAC_591 Intensity\SMAC_Microscopic &amp; Plate Images\01. EC O157\EC O157H7 EDL933\Plate_20110701_EC O157H7 EDL933_SMAC_10^6_12h_Chopped.JPG"/>
          <p:cNvPicPr>
            <a:picLocks noChangeAspect="1"/>
          </p:cNvPicPr>
          <p:nvPr/>
        </p:nvPicPr>
        <p:blipFill>
          <a:blip r:embed="rId3" cstate="print"/>
          <a:srcRect/>
          <a:stretch>
            <a:fillRect/>
          </a:stretch>
        </p:blipFill>
        <p:spPr bwMode="auto">
          <a:xfrm>
            <a:off x="1876878" y="1181881"/>
            <a:ext cx="533400" cy="533400"/>
          </a:xfrm>
          <a:prstGeom prst="rect">
            <a:avLst/>
          </a:prstGeom>
          <a:noFill/>
        </p:spPr>
      </p:pic>
      <p:pic>
        <p:nvPicPr>
          <p:cNvPr id="21" name="Picture 20" descr="I:\Yanjie Tang\Research Project - BARDOT\STEC - Data\BARDOT Data\Rainbow_591 Intensity\Rainbow_Microscopic &amp; Plate Images\01. EC O157\EC O157H7 EDL933\Plate_20110421_EC O157H7 EDL 933_Rainbow_10^6_12h_Chopped_Color Adjusted.JPG"/>
          <p:cNvPicPr>
            <a:picLocks noChangeAspect="1"/>
          </p:cNvPicPr>
          <p:nvPr/>
        </p:nvPicPr>
        <p:blipFill>
          <a:blip r:embed="rId4" cstate="print"/>
          <a:srcRect/>
          <a:stretch>
            <a:fillRect/>
          </a:stretch>
        </p:blipFill>
        <p:spPr bwMode="auto">
          <a:xfrm>
            <a:off x="2696028" y="1181881"/>
            <a:ext cx="533400" cy="533400"/>
          </a:xfrm>
          <a:prstGeom prst="rect">
            <a:avLst/>
          </a:prstGeom>
          <a:noFill/>
        </p:spPr>
      </p:pic>
      <p:pic>
        <p:nvPicPr>
          <p:cNvPr id="22" name="Picture 21" descr="I:\Yanjie Tang\Research Project - BARDOT\STEC - Data\BARDOT Data\Chromagar_511 Intensity\Chromagar_Microscopic &amp; Plate Images\01. EC O157\EC O157H7 EDL933\Plate_20110714_EC O157H7 EDL 933_Chromagar_10^6_10.5h_Chopped_Color Adjusted.JPG"/>
          <p:cNvPicPr>
            <a:picLocks noChangeAspect="1"/>
          </p:cNvPicPr>
          <p:nvPr/>
        </p:nvPicPr>
        <p:blipFill>
          <a:blip r:embed="rId5" cstate="print"/>
          <a:srcRect/>
          <a:stretch>
            <a:fillRect/>
          </a:stretch>
        </p:blipFill>
        <p:spPr bwMode="auto">
          <a:xfrm>
            <a:off x="3524703" y="1181881"/>
            <a:ext cx="533400" cy="533400"/>
          </a:xfrm>
          <a:prstGeom prst="rect">
            <a:avLst/>
          </a:prstGeom>
          <a:noFill/>
        </p:spPr>
      </p:pic>
      <p:pic>
        <p:nvPicPr>
          <p:cNvPr id="23" name="Picture 22" descr="J:\Yanjie Tang\Research Project - BARDOT\STEC - Data\BARDOT Data\RF_628 Intensity\RF_Microscopic &amp; Plate Images\01. EC O157\EC O157H7 EDL933\Plate_20110701_EC O157H7 EDL933_RF_10^6_11h_Chopped.JPG"/>
          <p:cNvPicPr>
            <a:picLocks noChangeAspect="1"/>
          </p:cNvPicPr>
          <p:nvPr/>
        </p:nvPicPr>
        <p:blipFill>
          <a:blip r:embed="rId6" cstate="print"/>
          <a:srcRect/>
          <a:stretch>
            <a:fillRect/>
          </a:stretch>
        </p:blipFill>
        <p:spPr bwMode="auto">
          <a:xfrm>
            <a:off x="4343853" y="1181881"/>
            <a:ext cx="533400" cy="533400"/>
          </a:xfrm>
          <a:prstGeom prst="rect">
            <a:avLst/>
          </a:prstGeom>
          <a:noFill/>
        </p:spPr>
      </p:pic>
      <p:pic>
        <p:nvPicPr>
          <p:cNvPr id="24" name="Picture 23" descr="J:\Yanjie Tang\Research Project - BARDOT\STEC - Data\BARDOT Data\BHI_591 Intensity\BHI_Microscopic &amp; Plate Images\01. EC O157\EC O157H7 EDL933\Plate_20110617_EC O157H7 EDL933_BHI_10^6_18h_Chopped.JPG"/>
          <p:cNvPicPr>
            <a:picLocks noChangeAspect="1"/>
          </p:cNvPicPr>
          <p:nvPr/>
        </p:nvPicPr>
        <p:blipFill>
          <a:blip r:embed="rId7" cstate="print"/>
          <a:srcRect/>
          <a:stretch>
            <a:fillRect/>
          </a:stretch>
        </p:blipFill>
        <p:spPr bwMode="auto">
          <a:xfrm>
            <a:off x="5163003" y="1781956"/>
            <a:ext cx="533400" cy="533400"/>
          </a:xfrm>
          <a:prstGeom prst="rect">
            <a:avLst/>
          </a:prstGeom>
          <a:noFill/>
        </p:spPr>
      </p:pic>
      <p:pic>
        <p:nvPicPr>
          <p:cNvPr id="25" name="Picture 2" descr="J:\Yanjie Tang\Research Project - BARDOT\STEC - Data\BARDOT Data\SMAC_591 Intensity\SMAC_BARDOT Library\01. EC O157\EC O157H7 EDL933\Exp2_2011.07.01\EC O157H7 EDL933_SMAC_10^6_12h\EC O157H7 EDL933_SMAC_10^6_12h_N027.bmp"/>
          <p:cNvPicPr>
            <a:picLocks noChangeAspect="1" noChangeArrowheads="1"/>
          </p:cNvPicPr>
          <p:nvPr/>
        </p:nvPicPr>
        <p:blipFill>
          <a:blip r:embed="rId8" cstate="print"/>
          <a:srcRect/>
          <a:stretch>
            <a:fillRect/>
          </a:stretch>
        </p:blipFill>
        <p:spPr bwMode="auto">
          <a:xfrm>
            <a:off x="1886403" y="2372506"/>
            <a:ext cx="533400" cy="533400"/>
          </a:xfrm>
          <a:prstGeom prst="rect">
            <a:avLst/>
          </a:prstGeom>
          <a:noFill/>
        </p:spPr>
      </p:pic>
      <p:pic>
        <p:nvPicPr>
          <p:cNvPr id="26" name="Picture 21" descr="J:\Yanjie Tang\Research Project - BARDOT\STEC - Data\BARDOT Data\Rainbow_591 Intensity\Rainbow_BARDOT Images\2011.06.21\EC O157H7 EDL933_Rainbow_10^6_12h\EC O157H7 EDL933_Rainbow_10^6_12h_N065.bmp"/>
          <p:cNvPicPr>
            <a:picLocks noChangeAspect="1" noChangeArrowheads="1"/>
          </p:cNvPicPr>
          <p:nvPr/>
        </p:nvPicPr>
        <p:blipFill>
          <a:blip r:embed="rId9" cstate="print"/>
          <a:srcRect/>
          <a:stretch>
            <a:fillRect/>
          </a:stretch>
        </p:blipFill>
        <p:spPr bwMode="auto">
          <a:xfrm>
            <a:off x="2696028" y="2372506"/>
            <a:ext cx="533400" cy="533400"/>
          </a:xfrm>
          <a:prstGeom prst="rect">
            <a:avLst/>
          </a:prstGeom>
          <a:noFill/>
        </p:spPr>
      </p:pic>
      <p:pic>
        <p:nvPicPr>
          <p:cNvPr id="27" name="Picture 17" descr="I:\Yanjie Tang\Research Project - BARDOT\STEC - Data\BARDOT Data\Chromagar_511 Intensity\Chromagar_BARDOT Images\2011.07.14\EC O157H7 EDL933_Chromagar_10^6_10.5h_Rep1\EC O157H7 EDL933_Chromagar_10^6_10_N030.bmp"/>
          <p:cNvPicPr>
            <a:picLocks noChangeAspect="1" noChangeArrowheads="1"/>
          </p:cNvPicPr>
          <p:nvPr/>
        </p:nvPicPr>
        <p:blipFill>
          <a:blip r:embed="rId10" cstate="print"/>
          <a:srcRect/>
          <a:stretch>
            <a:fillRect/>
          </a:stretch>
        </p:blipFill>
        <p:spPr bwMode="auto">
          <a:xfrm>
            <a:off x="3524703" y="2372506"/>
            <a:ext cx="533400" cy="533400"/>
          </a:xfrm>
          <a:prstGeom prst="rect">
            <a:avLst/>
          </a:prstGeom>
          <a:noFill/>
        </p:spPr>
      </p:pic>
      <p:pic>
        <p:nvPicPr>
          <p:cNvPr id="28" name="Picture 16" descr="J:\Yanjie Tang\Research Project - BARDOT\STEC - Data\BARDOT Data\RF_628 Intensity\RF_BARDOT Library\2011.07.01\EC O157H7 EDL933_RF_10^6_11h\EC O157H7 EDL933_RF_10^6_11h_N018.bmp"/>
          <p:cNvPicPr>
            <a:picLocks noChangeAspect="1" noChangeArrowheads="1"/>
          </p:cNvPicPr>
          <p:nvPr/>
        </p:nvPicPr>
        <p:blipFill>
          <a:blip r:embed="rId11" cstate="print"/>
          <a:srcRect/>
          <a:stretch>
            <a:fillRect/>
          </a:stretch>
        </p:blipFill>
        <p:spPr bwMode="auto">
          <a:xfrm>
            <a:off x="4353378" y="2372506"/>
            <a:ext cx="533400" cy="533400"/>
          </a:xfrm>
          <a:prstGeom prst="rect">
            <a:avLst/>
          </a:prstGeom>
          <a:noFill/>
        </p:spPr>
      </p:pic>
      <p:pic>
        <p:nvPicPr>
          <p:cNvPr id="29" name="Picture 6" descr="J:\Yanjie Tang\Research Project - BARDOT\STEC - Data\BARDOT Data\BHI_591 Intensity\BHI_BARDOT Library\01. EC O157\EC O157H7 SEA 13A53\Exp4_2011.06.17\EC O157H7 SEA 13A53_BHI_10^6_10.5h\EC O157H7 SEA 13A53_BHI_10^6_10_N007.bmp"/>
          <p:cNvPicPr>
            <a:picLocks noChangeAspect="1" noChangeArrowheads="1"/>
          </p:cNvPicPr>
          <p:nvPr/>
        </p:nvPicPr>
        <p:blipFill>
          <a:blip r:embed="rId12" cstate="print"/>
          <a:srcRect/>
          <a:stretch>
            <a:fillRect/>
          </a:stretch>
        </p:blipFill>
        <p:spPr bwMode="auto">
          <a:xfrm>
            <a:off x="5172528" y="2372506"/>
            <a:ext cx="533400" cy="533400"/>
          </a:xfrm>
          <a:prstGeom prst="rect">
            <a:avLst/>
          </a:prstGeom>
          <a:noFill/>
        </p:spPr>
      </p:pic>
      <p:graphicFrame>
        <p:nvGraphicFramePr>
          <p:cNvPr id="30" name="Table 29"/>
          <p:cNvGraphicFramePr>
            <a:graphicFrameLocks noGrp="1"/>
          </p:cNvGraphicFramePr>
          <p:nvPr>
            <p:extLst>
              <p:ext uri="{D42A27DB-BD31-4B8C-83A1-F6EECF244321}">
                <p14:modId xmlns:p14="http://schemas.microsoft.com/office/powerpoint/2010/main" val="1979443687"/>
              </p:ext>
            </p:extLst>
          </p:nvPr>
        </p:nvGraphicFramePr>
        <p:xfrm>
          <a:off x="196124" y="3010681"/>
          <a:ext cx="5643154" cy="1783080"/>
        </p:xfrm>
        <a:graphic>
          <a:graphicData uri="http://schemas.openxmlformats.org/drawingml/2006/table">
            <a:tbl>
              <a:tblPr firstRow="1" bandRow="1">
                <a:tableStyleId>{5940675A-B579-460E-94D1-54222C63F5DA}</a:tableStyleId>
              </a:tblPr>
              <a:tblGrid>
                <a:gridCol w="705394">
                  <a:extLst>
                    <a:ext uri="{9D8B030D-6E8A-4147-A177-3AD203B41FA5}">
                      <a16:colId xmlns="" xmlns:a16="http://schemas.microsoft.com/office/drawing/2014/main" val="20000"/>
                    </a:ext>
                  </a:extLst>
                </a:gridCol>
                <a:gridCol w="822960">
                  <a:extLst>
                    <a:ext uri="{9D8B030D-6E8A-4147-A177-3AD203B41FA5}">
                      <a16:colId xmlns="" xmlns:a16="http://schemas.microsoft.com/office/drawing/2014/main" val="20001"/>
                    </a:ext>
                  </a:extLst>
                </a:gridCol>
                <a:gridCol w="822960">
                  <a:extLst>
                    <a:ext uri="{9D8B030D-6E8A-4147-A177-3AD203B41FA5}">
                      <a16:colId xmlns="" xmlns:a16="http://schemas.microsoft.com/office/drawing/2014/main" val="20002"/>
                    </a:ext>
                  </a:extLst>
                </a:gridCol>
                <a:gridCol w="822960">
                  <a:extLst>
                    <a:ext uri="{9D8B030D-6E8A-4147-A177-3AD203B41FA5}">
                      <a16:colId xmlns="" xmlns:a16="http://schemas.microsoft.com/office/drawing/2014/main" val="20003"/>
                    </a:ext>
                  </a:extLst>
                </a:gridCol>
                <a:gridCol w="822960">
                  <a:extLst>
                    <a:ext uri="{9D8B030D-6E8A-4147-A177-3AD203B41FA5}">
                      <a16:colId xmlns="" xmlns:a16="http://schemas.microsoft.com/office/drawing/2014/main" val="20004"/>
                    </a:ext>
                  </a:extLst>
                </a:gridCol>
                <a:gridCol w="822960">
                  <a:extLst>
                    <a:ext uri="{9D8B030D-6E8A-4147-A177-3AD203B41FA5}">
                      <a16:colId xmlns="" xmlns:a16="http://schemas.microsoft.com/office/drawing/2014/main" val="20005"/>
                    </a:ext>
                  </a:extLst>
                </a:gridCol>
                <a:gridCol w="822960">
                  <a:extLst>
                    <a:ext uri="{9D8B030D-6E8A-4147-A177-3AD203B41FA5}">
                      <a16:colId xmlns="" xmlns:a16="http://schemas.microsoft.com/office/drawing/2014/main" val="20006"/>
                    </a:ext>
                  </a:extLst>
                </a:gridCol>
              </a:tblGrid>
              <a:tr h="594360">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latin typeface="Times New Roman" pitchFamily="18" charset="0"/>
                          <a:cs typeface="Times New Roman" pitchFamily="18" charset="0"/>
                        </a:rPr>
                        <a:t>Serogroup O26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latin typeface="Times New Roman" pitchFamily="18" charset="0"/>
                          <a:cs typeface="Times New Roman" pitchFamily="18" charset="0"/>
                        </a:rPr>
                        <a:t>(O26:H11 SJ3)</a:t>
                      </a:r>
                    </a:p>
                  </a:txBody>
                  <a:tcPr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smtClean="0">
                          <a:latin typeface="Times New Roman" pitchFamily="18" charset="0"/>
                          <a:cs typeface="Times New Roman" pitchFamily="18" charset="0"/>
                        </a:rPr>
                        <a:t>Coloration</a:t>
                      </a:r>
                    </a:p>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latin typeface="Times New Roman" pitchFamily="18" charset="0"/>
                          <a:cs typeface="Times New Roman" pitchFamily="18" charset="0"/>
                        </a:rPr>
                        <a:t>(10 -12 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594360">
                <a:tc vMerge="1">
                  <a:txBody>
                    <a:bodyPr/>
                    <a:lstStyle/>
                    <a:p>
                      <a:endParaRPr lang="en-US"/>
                    </a:p>
                  </a:txBody>
                  <a:tcPr/>
                </a:tc>
                <a:tc>
                  <a:txBody>
                    <a:bodyPr/>
                    <a:lstStyle/>
                    <a:p>
                      <a:pPr algn="ctr"/>
                      <a:r>
                        <a:rPr lang="en-US" sz="1100" dirty="0" smtClean="0">
                          <a:latin typeface="Times New Roman" pitchFamily="18" charset="0"/>
                          <a:cs typeface="Times New Roman" pitchFamily="18" charset="0"/>
                        </a:rPr>
                        <a:t>Coloration</a:t>
                      </a:r>
                    </a:p>
                    <a:p>
                      <a:pPr algn="ctr"/>
                      <a:r>
                        <a:rPr lang="en-US" sz="1100" dirty="0" smtClean="0">
                          <a:latin typeface="Times New Roman" pitchFamily="18" charset="0"/>
                          <a:cs typeface="Times New Roman" pitchFamily="18" charset="0"/>
                        </a:rPr>
                        <a:t>(18 - 20 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594360">
                <a:tc vMerge="1">
                  <a:txBody>
                    <a:bodyPr/>
                    <a:lstStyle/>
                    <a:p>
                      <a:pPr algn="ctr"/>
                      <a:endParaRPr lang="en-US" sz="1100" dirty="0">
                        <a:latin typeface="Times New Roman" pitchFamily="18" charset="0"/>
                        <a:cs typeface="Times New Roman" pitchFamily="18" charset="0"/>
                      </a:endParaRPr>
                    </a:p>
                  </a:txBody>
                  <a:tcPr anchor="ctr"/>
                </a:tc>
                <a:tc>
                  <a:txBody>
                    <a:bodyPr/>
                    <a:lstStyle/>
                    <a:p>
                      <a:pPr algn="ctr"/>
                      <a:r>
                        <a:rPr lang="en-US" sz="1100" dirty="0" smtClean="0">
                          <a:latin typeface="Times New Roman" pitchFamily="18" charset="0"/>
                          <a:cs typeface="Times New Roman" pitchFamily="18" charset="0"/>
                        </a:rPr>
                        <a:t>Scattering</a:t>
                      </a:r>
                      <a:r>
                        <a:rPr lang="en-US" sz="1100" baseline="0" dirty="0" smtClean="0">
                          <a:latin typeface="Times New Roman" pitchFamily="18" charset="0"/>
                          <a:cs typeface="Times New Roman" pitchFamily="18" charset="0"/>
                        </a:rPr>
                        <a:t> pattern</a:t>
                      </a: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bl>
          </a:graphicData>
        </a:graphic>
      </p:graphicFrame>
      <p:pic>
        <p:nvPicPr>
          <p:cNvPr id="31" name="Picture 30" descr="I:\Yanjie Tang\Research Project - BARDOT\STEC - Data\BARDOT Data\SMAC_591 Intensity\SMAC_Microscopic &amp; Plate Images\02. EC O26\EC O26H11 SJ3 (EC 1)\Plate_20110701_EC 1_SMAC_10^6_10.5h_Chopped.JPG"/>
          <p:cNvPicPr>
            <a:picLocks noChangeAspect="1"/>
          </p:cNvPicPr>
          <p:nvPr/>
        </p:nvPicPr>
        <p:blipFill>
          <a:blip r:embed="rId13" cstate="print"/>
          <a:srcRect/>
          <a:stretch>
            <a:fillRect/>
          </a:stretch>
        </p:blipFill>
        <p:spPr bwMode="auto">
          <a:xfrm>
            <a:off x="1876878" y="3043066"/>
            <a:ext cx="533400" cy="533400"/>
          </a:xfrm>
          <a:prstGeom prst="rect">
            <a:avLst/>
          </a:prstGeom>
          <a:noFill/>
        </p:spPr>
      </p:pic>
      <p:pic>
        <p:nvPicPr>
          <p:cNvPr id="32" name="Picture 31" descr="I:\Yanjie Tang\Research Project - BARDOT\STEC - Data\BARDOT Data\Rainbow_591 Intensity\Rainbow_Microscopic &amp; Plate Images\02. EC O26\EC O26H11 SJ3 (EC 1)\Plate_20110707_EC 1_Rainbow_10^6_11h_Chopped.JPG"/>
          <p:cNvPicPr>
            <a:picLocks noChangeAspect="1"/>
          </p:cNvPicPr>
          <p:nvPr/>
        </p:nvPicPr>
        <p:blipFill>
          <a:blip r:embed="rId14" cstate="print"/>
          <a:srcRect/>
          <a:stretch>
            <a:fillRect/>
          </a:stretch>
        </p:blipFill>
        <p:spPr bwMode="auto">
          <a:xfrm>
            <a:off x="2696028" y="3043066"/>
            <a:ext cx="533400" cy="533400"/>
          </a:xfrm>
          <a:prstGeom prst="rect">
            <a:avLst/>
          </a:prstGeom>
          <a:noFill/>
        </p:spPr>
      </p:pic>
      <p:pic>
        <p:nvPicPr>
          <p:cNvPr id="33" name="Picture 32" descr="I:\Yanjie Tang\Research Project - BARDOT\STEC - Data\BARDOT Data\Chromagar_511 Intensity\Chromagar_Microscopic &amp; Plate Images\02. EC O26\EC O26H11 SJ3 (EC 1)\Plate_20110714_EC 1_Chromagar_10^6_10h_Chopped_Color Adjusted.JPG"/>
          <p:cNvPicPr>
            <a:picLocks noChangeAspect="1"/>
          </p:cNvPicPr>
          <p:nvPr/>
        </p:nvPicPr>
        <p:blipFill>
          <a:blip r:embed="rId15" cstate="print"/>
          <a:srcRect/>
          <a:stretch>
            <a:fillRect/>
          </a:stretch>
        </p:blipFill>
        <p:spPr bwMode="auto">
          <a:xfrm>
            <a:off x="3515178" y="3043066"/>
            <a:ext cx="533400" cy="533400"/>
          </a:xfrm>
          <a:prstGeom prst="rect">
            <a:avLst/>
          </a:prstGeom>
          <a:noFill/>
        </p:spPr>
      </p:pic>
      <p:pic>
        <p:nvPicPr>
          <p:cNvPr id="34" name="Picture 33" descr="I:\Yanjie Tang\Research Project - BARDOT\STEC - Data\BARDOT Data\RF_628 Intensity\RF_Microscopic &amp; Plate Images\02. EC O26\EC O26H11 SJ3 (EC 1)\Plate_20110708_EC 1_RF_10^6_10h_Chopped.JPG"/>
          <p:cNvPicPr>
            <a:picLocks noChangeAspect="1"/>
          </p:cNvPicPr>
          <p:nvPr/>
        </p:nvPicPr>
        <p:blipFill>
          <a:blip r:embed="rId16" cstate="print"/>
          <a:srcRect/>
          <a:stretch>
            <a:fillRect/>
          </a:stretch>
        </p:blipFill>
        <p:spPr bwMode="auto">
          <a:xfrm>
            <a:off x="4353378" y="3043066"/>
            <a:ext cx="533400" cy="533400"/>
          </a:xfrm>
          <a:prstGeom prst="rect">
            <a:avLst/>
          </a:prstGeom>
          <a:noFill/>
        </p:spPr>
      </p:pic>
      <p:pic>
        <p:nvPicPr>
          <p:cNvPr id="35" name="Picture 34" descr="J:\Yanjie Tang\Research Project - BARDOT\STEC - Data\BARDOT Data\BHI_591 Intensity\BHI_Microscopic &amp; Plate Images\02. EC O26\EC O26H11 SJ3 (EC 1)\Plate_20110617_EC 1_BHI_10^6_18h_Chopped.JPG"/>
          <p:cNvPicPr>
            <a:picLocks noChangeAspect="1"/>
          </p:cNvPicPr>
          <p:nvPr/>
        </p:nvPicPr>
        <p:blipFill>
          <a:blip r:embed="rId17" cstate="print"/>
          <a:srcRect/>
          <a:stretch>
            <a:fillRect/>
          </a:stretch>
        </p:blipFill>
        <p:spPr bwMode="auto">
          <a:xfrm>
            <a:off x="5163003" y="3639331"/>
            <a:ext cx="533400" cy="533400"/>
          </a:xfrm>
          <a:prstGeom prst="rect">
            <a:avLst/>
          </a:prstGeom>
          <a:noFill/>
        </p:spPr>
      </p:pic>
      <p:pic>
        <p:nvPicPr>
          <p:cNvPr id="36" name="Picture 9" descr="J:\Yanjie Tang\Research Project - BARDOT\STEC - Data\BARDOT Data\SMAC_591 Intensity\SMAC_BARDOT Library\02. EC O26\EC O26H11 SJ3 (EC 1)\Exp3_2011.07.01\EC 1_SMAC_10^6_10.5h\EC 1_SMAC_10^6_10_N019.bmp"/>
          <p:cNvPicPr>
            <a:picLocks noChangeAspect="1" noChangeArrowheads="1"/>
          </p:cNvPicPr>
          <p:nvPr/>
        </p:nvPicPr>
        <p:blipFill>
          <a:blip r:embed="rId18" cstate="print"/>
          <a:srcRect/>
          <a:stretch>
            <a:fillRect/>
          </a:stretch>
        </p:blipFill>
        <p:spPr bwMode="auto">
          <a:xfrm>
            <a:off x="1876878" y="4229881"/>
            <a:ext cx="533400" cy="533400"/>
          </a:xfrm>
          <a:prstGeom prst="rect">
            <a:avLst/>
          </a:prstGeom>
          <a:noFill/>
        </p:spPr>
      </p:pic>
      <p:pic>
        <p:nvPicPr>
          <p:cNvPr id="37" name="Picture 4" descr="I:\Yanjie Tang\Research Project - BARDOT\STEC - Data\BARDOT Data\Rainbow_591 Intensity\Rainbow_BARDOT Images\2011.07.07\EC 1_Rainbow_10^6_11h\EC 1_Rainbow_10^6_11h_N028.bmp"/>
          <p:cNvPicPr>
            <a:picLocks noChangeAspect="1" noChangeArrowheads="1"/>
          </p:cNvPicPr>
          <p:nvPr/>
        </p:nvPicPr>
        <p:blipFill>
          <a:blip r:embed="rId19" cstate="print"/>
          <a:srcRect/>
          <a:stretch>
            <a:fillRect/>
          </a:stretch>
        </p:blipFill>
        <p:spPr bwMode="auto">
          <a:xfrm>
            <a:off x="2696028" y="4229881"/>
            <a:ext cx="533400" cy="533400"/>
          </a:xfrm>
          <a:prstGeom prst="rect">
            <a:avLst/>
          </a:prstGeom>
          <a:noFill/>
        </p:spPr>
      </p:pic>
      <p:pic>
        <p:nvPicPr>
          <p:cNvPr id="38" name="Picture 22" descr="I:\Yanjie Tang\Research Project - BARDOT\STEC - Data\BARDOT Data\Chromagar_511 Intensity\Chromagar_BARDOT Images\2011.07.14\EC 1_Chromagar_10^6_10h_Rep1\EC 1_Chromagar_10^6_10h_Rep1_N021.bmp"/>
          <p:cNvPicPr>
            <a:picLocks noChangeAspect="1" noChangeArrowheads="1"/>
          </p:cNvPicPr>
          <p:nvPr/>
        </p:nvPicPr>
        <p:blipFill>
          <a:blip r:embed="rId20" cstate="print"/>
          <a:srcRect/>
          <a:stretch>
            <a:fillRect/>
          </a:stretch>
        </p:blipFill>
        <p:spPr bwMode="auto">
          <a:xfrm>
            <a:off x="3515178" y="4229881"/>
            <a:ext cx="533400" cy="533400"/>
          </a:xfrm>
          <a:prstGeom prst="rect">
            <a:avLst/>
          </a:prstGeom>
          <a:noFill/>
        </p:spPr>
      </p:pic>
      <p:pic>
        <p:nvPicPr>
          <p:cNvPr id="39" name="Picture 2" descr="I:\Yanjie Tang\Research Project - BARDOT\STEC - Data\BARDOT Data\RF_628 Intensity\RF_BARDOT Images\2011.07.08\EC 1_RF_10^6_10h\EC 1_RF_10^6_10h_N011.bmp"/>
          <p:cNvPicPr>
            <a:picLocks noChangeAspect="1" noChangeArrowheads="1"/>
          </p:cNvPicPr>
          <p:nvPr/>
        </p:nvPicPr>
        <p:blipFill>
          <a:blip r:embed="rId21" cstate="print"/>
          <a:srcRect/>
          <a:stretch>
            <a:fillRect/>
          </a:stretch>
        </p:blipFill>
        <p:spPr bwMode="auto">
          <a:xfrm>
            <a:off x="4353378" y="4229881"/>
            <a:ext cx="533400" cy="533400"/>
          </a:xfrm>
          <a:prstGeom prst="rect">
            <a:avLst/>
          </a:prstGeom>
          <a:noFill/>
        </p:spPr>
      </p:pic>
      <p:pic>
        <p:nvPicPr>
          <p:cNvPr id="40" name="Picture 10" descr="J:\Yanjie Tang\Research Project - BARDOT\STEC - Data\BARDOT Data\BHI_591 Intensity\BHI_BARDOT Library\02. EC O26\EC O26H11 SJ3 (EC 1)\Exp4_2011.06.17\EC 1_BHI_10^6_10.5h\EC 1_BHI_10^6_10_N041.bmp"/>
          <p:cNvPicPr>
            <a:picLocks noChangeAspect="1" noChangeArrowheads="1"/>
          </p:cNvPicPr>
          <p:nvPr/>
        </p:nvPicPr>
        <p:blipFill>
          <a:blip r:embed="rId22" cstate="print"/>
          <a:srcRect/>
          <a:stretch>
            <a:fillRect/>
          </a:stretch>
        </p:blipFill>
        <p:spPr bwMode="auto">
          <a:xfrm>
            <a:off x="5172528" y="4229881"/>
            <a:ext cx="533400" cy="533400"/>
          </a:xfrm>
          <a:prstGeom prst="rect">
            <a:avLst/>
          </a:prstGeom>
          <a:noFill/>
        </p:spPr>
      </p:pic>
      <p:graphicFrame>
        <p:nvGraphicFramePr>
          <p:cNvPr id="41" name="Table 40"/>
          <p:cNvGraphicFramePr>
            <a:graphicFrameLocks noGrp="1"/>
          </p:cNvGraphicFramePr>
          <p:nvPr>
            <p:extLst>
              <p:ext uri="{D42A27DB-BD31-4B8C-83A1-F6EECF244321}">
                <p14:modId xmlns:p14="http://schemas.microsoft.com/office/powerpoint/2010/main" val="2229915537"/>
              </p:ext>
            </p:extLst>
          </p:nvPr>
        </p:nvGraphicFramePr>
        <p:xfrm>
          <a:off x="200478" y="4868056"/>
          <a:ext cx="5643154" cy="1783080"/>
        </p:xfrm>
        <a:graphic>
          <a:graphicData uri="http://schemas.openxmlformats.org/drawingml/2006/table">
            <a:tbl>
              <a:tblPr firstRow="1" bandRow="1">
                <a:tableStyleId>{5940675A-B579-460E-94D1-54222C63F5DA}</a:tableStyleId>
              </a:tblPr>
              <a:tblGrid>
                <a:gridCol w="705394">
                  <a:extLst>
                    <a:ext uri="{9D8B030D-6E8A-4147-A177-3AD203B41FA5}">
                      <a16:colId xmlns="" xmlns:a16="http://schemas.microsoft.com/office/drawing/2014/main" val="20000"/>
                    </a:ext>
                  </a:extLst>
                </a:gridCol>
                <a:gridCol w="822960">
                  <a:extLst>
                    <a:ext uri="{9D8B030D-6E8A-4147-A177-3AD203B41FA5}">
                      <a16:colId xmlns="" xmlns:a16="http://schemas.microsoft.com/office/drawing/2014/main" val="20001"/>
                    </a:ext>
                  </a:extLst>
                </a:gridCol>
                <a:gridCol w="822960">
                  <a:extLst>
                    <a:ext uri="{9D8B030D-6E8A-4147-A177-3AD203B41FA5}">
                      <a16:colId xmlns="" xmlns:a16="http://schemas.microsoft.com/office/drawing/2014/main" val="20002"/>
                    </a:ext>
                  </a:extLst>
                </a:gridCol>
                <a:gridCol w="822960">
                  <a:extLst>
                    <a:ext uri="{9D8B030D-6E8A-4147-A177-3AD203B41FA5}">
                      <a16:colId xmlns="" xmlns:a16="http://schemas.microsoft.com/office/drawing/2014/main" val="20003"/>
                    </a:ext>
                  </a:extLst>
                </a:gridCol>
                <a:gridCol w="822960">
                  <a:extLst>
                    <a:ext uri="{9D8B030D-6E8A-4147-A177-3AD203B41FA5}">
                      <a16:colId xmlns="" xmlns:a16="http://schemas.microsoft.com/office/drawing/2014/main" val="20004"/>
                    </a:ext>
                  </a:extLst>
                </a:gridCol>
                <a:gridCol w="822960">
                  <a:extLst>
                    <a:ext uri="{9D8B030D-6E8A-4147-A177-3AD203B41FA5}">
                      <a16:colId xmlns="" xmlns:a16="http://schemas.microsoft.com/office/drawing/2014/main" val="20005"/>
                    </a:ext>
                  </a:extLst>
                </a:gridCol>
                <a:gridCol w="822960">
                  <a:extLst>
                    <a:ext uri="{9D8B030D-6E8A-4147-A177-3AD203B41FA5}">
                      <a16:colId xmlns="" xmlns:a16="http://schemas.microsoft.com/office/drawing/2014/main" val="20006"/>
                    </a:ext>
                  </a:extLst>
                </a:gridCol>
              </a:tblGrid>
              <a:tr h="594360">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latin typeface="Times New Roman" pitchFamily="18" charset="0"/>
                          <a:cs typeface="Times New Roman" pitchFamily="18" charset="0"/>
                        </a:rPr>
                        <a:t>Serogroup O45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latin typeface="Times New Roman" pitchFamily="18" charset="0"/>
                          <a:cs typeface="Times New Roman" pitchFamily="18" charset="0"/>
                        </a:rPr>
                        <a:t>(O45:H2</a:t>
                      </a:r>
                      <a:r>
                        <a:rPr lang="en-US" sz="1100" baseline="0" dirty="0" smtClean="0">
                          <a:latin typeface="Times New Roman" pitchFamily="18" charset="0"/>
                          <a:cs typeface="Times New Roman" pitchFamily="18" charset="0"/>
                        </a:rPr>
                        <a:t> </a:t>
                      </a:r>
                      <a:r>
                        <a:rPr lang="en-US" sz="1100" dirty="0" smtClean="0">
                          <a:latin typeface="Times New Roman" pitchFamily="18" charset="0"/>
                          <a:cs typeface="Times New Roman" pitchFamily="18" charset="0"/>
                        </a:rPr>
                        <a:t>05-6545)</a:t>
                      </a:r>
                    </a:p>
                  </a:txBody>
                  <a:tcPr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smtClean="0">
                          <a:latin typeface="Times New Roman" pitchFamily="18" charset="0"/>
                          <a:cs typeface="Times New Roman" pitchFamily="18" charset="0"/>
                        </a:rPr>
                        <a:t>Coloration</a:t>
                      </a:r>
                    </a:p>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latin typeface="Times New Roman" pitchFamily="18" charset="0"/>
                          <a:cs typeface="Times New Roman" pitchFamily="18" charset="0"/>
                        </a:rPr>
                        <a:t>(10 -12 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594360">
                <a:tc vMerge="1">
                  <a:txBody>
                    <a:bodyPr/>
                    <a:lstStyle/>
                    <a:p>
                      <a:endParaRPr lang="en-US"/>
                    </a:p>
                  </a:txBody>
                  <a:tcPr/>
                </a:tc>
                <a:tc>
                  <a:txBody>
                    <a:bodyPr/>
                    <a:lstStyle/>
                    <a:p>
                      <a:pPr algn="ctr"/>
                      <a:r>
                        <a:rPr lang="en-US" sz="1100" dirty="0" smtClean="0">
                          <a:latin typeface="Times New Roman" pitchFamily="18" charset="0"/>
                          <a:cs typeface="Times New Roman" pitchFamily="18" charset="0"/>
                        </a:rPr>
                        <a:t>Coloration</a:t>
                      </a:r>
                    </a:p>
                    <a:p>
                      <a:pPr algn="ctr"/>
                      <a:r>
                        <a:rPr lang="en-US" sz="1100" dirty="0" smtClean="0">
                          <a:latin typeface="Times New Roman" pitchFamily="18" charset="0"/>
                          <a:cs typeface="Times New Roman" pitchFamily="18" charset="0"/>
                        </a:rPr>
                        <a:t>(18 - 20 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latin typeface="Times New Roman" pitchFamily="18" charset="0"/>
                          <a:cs typeface="Times New Roman" pitchFamily="18" charset="0"/>
                        </a:rPr>
                        <a:t>N/A </a:t>
                      </a:r>
                      <a:r>
                        <a:rPr lang="en-US" sz="1100" baseline="30000" dirty="0" smtClean="0">
                          <a:latin typeface="Times New Roman" pitchFamily="18" charset="0"/>
                          <a:cs typeface="Times New Roman" pitchFamily="18" charset="0"/>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594360">
                <a:tc vMerge="1">
                  <a:txBody>
                    <a:bodyPr/>
                    <a:lstStyle/>
                    <a:p>
                      <a:pPr algn="ctr"/>
                      <a:endParaRPr lang="en-US" sz="1100" dirty="0">
                        <a:latin typeface="Times New Roman" pitchFamily="18" charset="0"/>
                        <a:cs typeface="Times New Roman" pitchFamily="18" charset="0"/>
                      </a:endParaRPr>
                    </a:p>
                  </a:txBody>
                  <a:tcPr anchor="ctr"/>
                </a:tc>
                <a:tc>
                  <a:txBody>
                    <a:bodyPr/>
                    <a:lstStyle/>
                    <a:p>
                      <a:pPr algn="ctr"/>
                      <a:r>
                        <a:rPr lang="en-US" sz="1100" dirty="0" smtClean="0">
                          <a:latin typeface="Times New Roman" pitchFamily="18" charset="0"/>
                          <a:cs typeface="Times New Roman" pitchFamily="18" charset="0"/>
                        </a:rPr>
                        <a:t>Scattering</a:t>
                      </a:r>
                      <a:r>
                        <a:rPr lang="en-US" sz="1100" baseline="0" dirty="0" smtClean="0">
                          <a:latin typeface="Times New Roman" pitchFamily="18" charset="0"/>
                          <a:cs typeface="Times New Roman" pitchFamily="18" charset="0"/>
                        </a:rPr>
                        <a:t> pattern</a:t>
                      </a: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bl>
          </a:graphicData>
        </a:graphic>
      </p:graphicFrame>
      <p:pic>
        <p:nvPicPr>
          <p:cNvPr id="42" name="Picture 41" descr="I:\Yanjie Tang\Research Project - BARDOT\STEC - Data\BARDOT Data\SMAC_591 Intensity\SMAC_Microscopic &amp; Plate Images\03. EC O45\EC O45H2 05-6545 (EC 4)\Plate_20110701_EC 4_SMAC_10^6_10.5h_Chopped.JPG"/>
          <p:cNvPicPr>
            <a:picLocks noChangeAspect="1"/>
          </p:cNvPicPr>
          <p:nvPr/>
        </p:nvPicPr>
        <p:blipFill>
          <a:blip r:embed="rId23" cstate="print"/>
          <a:srcRect/>
          <a:stretch>
            <a:fillRect/>
          </a:stretch>
        </p:blipFill>
        <p:spPr bwMode="auto">
          <a:xfrm>
            <a:off x="1876878" y="4904251"/>
            <a:ext cx="533400" cy="533400"/>
          </a:xfrm>
          <a:prstGeom prst="rect">
            <a:avLst/>
          </a:prstGeom>
          <a:noFill/>
        </p:spPr>
      </p:pic>
      <p:pic>
        <p:nvPicPr>
          <p:cNvPr id="43" name="Picture 42" descr="I:\Yanjie Tang\Research Project - BARDOT\STEC - Data\BARDOT Data\Rainbow_591 Intensity\Rainbow_Microscopic &amp; Plate Images\03. EC O45\EC O45H2 05-6545 (EC 4)\Plate_20110707_EC 4_Rainbow_10^6_11h_Chopped.JPG"/>
          <p:cNvPicPr>
            <a:picLocks noChangeAspect="1"/>
          </p:cNvPicPr>
          <p:nvPr/>
        </p:nvPicPr>
        <p:blipFill>
          <a:blip r:embed="rId24" cstate="print"/>
          <a:srcRect/>
          <a:stretch>
            <a:fillRect/>
          </a:stretch>
        </p:blipFill>
        <p:spPr bwMode="auto">
          <a:xfrm>
            <a:off x="2696028" y="4904252"/>
            <a:ext cx="533400" cy="533400"/>
          </a:xfrm>
          <a:prstGeom prst="rect">
            <a:avLst/>
          </a:prstGeom>
          <a:noFill/>
        </p:spPr>
      </p:pic>
      <p:pic>
        <p:nvPicPr>
          <p:cNvPr id="44" name="Picture 43" descr="I:\Yanjie Tang\Research Project - BARDOT\STEC - Data\BARDOT Data\Chromagar_511 Intensity\Chromagar_Microscopic &amp; Plate Images\03. EC O45\EC O45H2 05-6545 (EC 4)\Plate_20110714_EC 4_Chromagar_10^6_10h_Rep1_Chopped_Color Adjusted.JPG"/>
          <p:cNvPicPr>
            <a:picLocks noChangeAspect="1"/>
          </p:cNvPicPr>
          <p:nvPr/>
        </p:nvPicPr>
        <p:blipFill>
          <a:blip r:embed="rId25" cstate="print"/>
          <a:srcRect/>
          <a:stretch>
            <a:fillRect/>
          </a:stretch>
        </p:blipFill>
        <p:spPr bwMode="auto">
          <a:xfrm>
            <a:off x="3524703" y="4904251"/>
            <a:ext cx="533400" cy="533400"/>
          </a:xfrm>
          <a:prstGeom prst="rect">
            <a:avLst/>
          </a:prstGeom>
          <a:noFill/>
        </p:spPr>
      </p:pic>
      <p:pic>
        <p:nvPicPr>
          <p:cNvPr id="45" name="Picture 44" descr="J:\Yanjie Tang\Research Project - BARDOT\STEC - Data\BARDOT Data\RF_628 Intensity\RF_Microscopic &amp; Plate Images\03. EC O45\EC O45H2 05-6545 (EC 4)\Plate_20110701_EC 4_RF_10^6_10h_Chopped.JPG"/>
          <p:cNvPicPr>
            <a:picLocks noChangeAspect="1"/>
          </p:cNvPicPr>
          <p:nvPr/>
        </p:nvPicPr>
        <p:blipFill>
          <a:blip r:embed="rId26" cstate="print"/>
          <a:srcRect/>
          <a:stretch>
            <a:fillRect/>
          </a:stretch>
        </p:blipFill>
        <p:spPr bwMode="auto">
          <a:xfrm>
            <a:off x="4353378" y="4904251"/>
            <a:ext cx="533400" cy="533400"/>
          </a:xfrm>
          <a:prstGeom prst="rect">
            <a:avLst/>
          </a:prstGeom>
          <a:noFill/>
        </p:spPr>
      </p:pic>
      <p:pic>
        <p:nvPicPr>
          <p:cNvPr id="46" name="Picture 45" descr="J:\Yanjie Tang\Research Project - BARDOT\STEC - Data\BARDOT Data\BHI_591 Intensity\BHI_Microscopic &amp; Plate Images\03. EC O45\EC O45H2 05-6545 (EC 4)\Plate_20110617_EC 4_BHI_10^6_18h_Chopped.JPG"/>
          <p:cNvPicPr>
            <a:picLocks noChangeAspect="1"/>
          </p:cNvPicPr>
          <p:nvPr/>
        </p:nvPicPr>
        <p:blipFill>
          <a:blip r:embed="rId27" cstate="print"/>
          <a:srcRect/>
          <a:stretch>
            <a:fillRect/>
          </a:stretch>
        </p:blipFill>
        <p:spPr bwMode="auto">
          <a:xfrm>
            <a:off x="5182053" y="5496706"/>
            <a:ext cx="533400" cy="533400"/>
          </a:xfrm>
          <a:prstGeom prst="rect">
            <a:avLst/>
          </a:prstGeom>
          <a:noFill/>
        </p:spPr>
      </p:pic>
      <p:pic>
        <p:nvPicPr>
          <p:cNvPr id="47" name="Picture 12" descr="J:\Yanjie Tang\Research Project - BARDOT\STEC - Data\BARDOT Data\SMAC_591 Intensity\SMAC_BARDOT Library\03. EC O45\EC O45H2 05-6545 (EC 4)\Exp3_2011.07.01\EC 4_SMAC_10^6_10.5h\EC 4_SMAC_10^6_10_N006.bmp"/>
          <p:cNvPicPr>
            <a:picLocks noChangeAspect="1" noChangeArrowheads="1"/>
          </p:cNvPicPr>
          <p:nvPr/>
        </p:nvPicPr>
        <p:blipFill>
          <a:blip r:embed="rId28" cstate="print"/>
          <a:srcRect/>
          <a:stretch>
            <a:fillRect/>
          </a:stretch>
        </p:blipFill>
        <p:spPr bwMode="auto">
          <a:xfrm>
            <a:off x="1876878" y="6087256"/>
            <a:ext cx="533400" cy="533400"/>
          </a:xfrm>
          <a:prstGeom prst="rect">
            <a:avLst/>
          </a:prstGeom>
          <a:noFill/>
        </p:spPr>
      </p:pic>
      <p:pic>
        <p:nvPicPr>
          <p:cNvPr id="48" name="Picture 6" descr="I:\Yanjie Tang\Research Project - BARDOT\STEC - Data\BARDOT Data\Rainbow_591 Intensity\Rainbow_BARDOT Images\2011.07.07\EC 4_Rainbow_10^6_11h\EC 4_Rainbow_10^6_11h_N014.bmp"/>
          <p:cNvPicPr>
            <a:picLocks noChangeAspect="1" noChangeArrowheads="1"/>
          </p:cNvPicPr>
          <p:nvPr/>
        </p:nvPicPr>
        <p:blipFill>
          <a:blip r:embed="rId29" cstate="print"/>
          <a:srcRect/>
          <a:stretch>
            <a:fillRect/>
          </a:stretch>
        </p:blipFill>
        <p:spPr bwMode="auto">
          <a:xfrm>
            <a:off x="2696028" y="6087256"/>
            <a:ext cx="533400" cy="533400"/>
          </a:xfrm>
          <a:prstGeom prst="rect">
            <a:avLst/>
          </a:prstGeom>
          <a:noFill/>
        </p:spPr>
      </p:pic>
      <p:pic>
        <p:nvPicPr>
          <p:cNvPr id="49" name="Picture 35" descr="I:\Yanjie Tang\Research Project - BARDOT\STEC - Data\BARDOT Data\Chromagar_511 Intensity\Chromagar_BARDOT Library\03. EC O45\EC O45H2 05-6545 (EC 4)\Exp2_2011.07.15\EC 4_Chromagar_10^6_9h_Rep2\EC 4_Chromagar_10^6_9h_Rep2_N011.bmp"/>
          <p:cNvPicPr>
            <a:picLocks noChangeAspect="1" noChangeArrowheads="1"/>
          </p:cNvPicPr>
          <p:nvPr/>
        </p:nvPicPr>
        <p:blipFill>
          <a:blip r:embed="rId30" cstate="print"/>
          <a:srcRect/>
          <a:stretch>
            <a:fillRect/>
          </a:stretch>
        </p:blipFill>
        <p:spPr bwMode="auto">
          <a:xfrm>
            <a:off x="3524703" y="6087256"/>
            <a:ext cx="533400" cy="533400"/>
          </a:xfrm>
          <a:prstGeom prst="rect">
            <a:avLst/>
          </a:prstGeom>
          <a:noFill/>
        </p:spPr>
      </p:pic>
      <p:pic>
        <p:nvPicPr>
          <p:cNvPr id="50" name="Picture 5" descr="I:\Yanjie Tang\Research Project - BARDOT\STEC - Data\BARDOT Data\RF_628 Intensity\RF_BARDOT Images\2011.07.08\EC 4_RF_10^6_9.5h\EC 4_RF_10^6_9_N015.bmp"/>
          <p:cNvPicPr>
            <a:picLocks noChangeAspect="1" noChangeArrowheads="1"/>
          </p:cNvPicPr>
          <p:nvPr/>
        </p:nvPicPr>
        <p:blipFill>
          <a:blip r:embed="rId31" cstate="print"/>
          <a:srcRect/>
          <a:stretch>
            <a:fillRect/>
          </a:stretch>
        </p:blipFill>
        <p:spPr bwMode="auto">
          <a:xfrm>
            <a:off x="4353378" y="6087256"/>
            <a:ext cx="533400" cy="533400"/>
          </a:xfrm>
          <a:prstGeom prst="rect">
            <a:avLst/>
          </a:prstGeom>
          <a:noFill/>
        </p:spPr>
      </p:pic>
      <p:pic>
        <p:nvPicPr>
          <p:cNvPr id="51" name="Picture 13" descr="J:\Yanjie Tang\Research Project - BARDOT\STEC - Data\BARDOT Data\BHI_591 Intensity\BHI_BARDOT Library\03. EC O45\EC O45H2 05-6545 (EC 4)\Exp4_2011.06.17\EC 4_BHI_10^6_10.5h\EC 4_BHI_10^6_10_N019.bmp"/>
          <p:cNvPicPr>
            <a:picLocks noChangeAspect="1" noChangeArrowheads="1"/>
          </p:cNvPicPr>
          <p:nvPr/>
        </p:nvPicPr>
        <p:blipFill>
          <a:blip r:embed="rId32" cstate="print"/>
          <a:srcRect/>
          <a:stretch>
            <a:fillRect/>
          </a:stretch>
        </p:blipFill>
        <p:spPr bwMode="auto">
          <a:xfrm>
            <a:off x="5182053" y="6087256"/>
            <a:ext cx="533400" cy="533400"/>
          </a:xfrm>
          <a:prstGeom prst="rect">
            <a:avLst/>
          </a:prstGeom>
          <a:noFill/>
        </p:spPr>
      </p:pic>
      <p:pic>
        <p:nvPicPr>
          <p:cNvPr id="52" name="Picture 8" descr="I:\Yanjie Tang\Research Project - BARDOT\STEC - Data\BARDOT Data\Rainbow_591 Intensity\Rainbow_Microscopic &amp; Plate Images\01. EC O157\EC O157H7 EDL933\Plate_20110621_EC O157H7 EDL 933_Rainbow_10^6_18h_Chopped_Color Adjusted.JPG"/>
          <p:cNvPicPr>
            <a:picLocks noChangeAspect="1" noChangeArrowheads="1"/>
          </p:cNvPicPr>
          <p:nvPr/>
        </p:nvPicPr>
        <p:blipFill>
          <a:blip r:embed="rId33" cstate="print"/>
          <a:srcRect/>
          <a:stretch>
            <a:fillRect/>
          </a:stretch>
        </p:blipFill>
        <p:spPr bwMode="auto">
          <a:xfrm>
            <a:off x="2696028" y="1781956"/>
            <a:ext cx="533400" cy="533400"/>
          </a:xfrm>
          <a:prstGeom prst="rect">
            <a:avLst/>
          </a:prstGeom>
          <a:noFill/>
        </p:spPr>
      </p:pic>
      <p:pic>
        <p:nvPicPr>
          <p:cNvPr id="53" name="Picture 52" descr="J:\Yanjie Tang\Research Project - BARDOT\STEC - Data\BARDOT Data\RF_628 Intensity\RF_Microscopic &amp; Plate Images\01. EC O157\EC O157H7 EDL933\Plate_20110701_EC O157H7 EDL933_RF_10^6_18h_Chopped.JPG"/>
          <p:cNvPicPr>
            <a:picLocks noChangeAspect="1" noChangeArrowheads="1"/>
          </p:cNvPicPr>
          <p:nvPr/>
        </p:nvPicPr>
        <p:blipFill>
          <a:blip r:embed="rId34" cstate="print"/>
          <a:srcRect/>
          <a:stretch>
            <a:fillRect/>
          </a:stretch>
        </p:blipFill>
        <p:spPr bwMode="auto">
          <a:xfrm>
            <a:off x="4343853" y="1781956"/>
            <a:ext cx="533400" cy="533400"/>
          </a:xfrm>
          <a:prstGeom prst="rect">
            <a:avLst/>
          </a:prstGeom>
          <a:noFill/>
        </p:spPr>
      </p:pic>
      <p:pic>
        <p:nvPicPr>
          <p:cNvPr id="54" name="Picture 6" descr="I:\Yanjie Tang\Research Project - BARDOT\STEC - Data\BARDOT Data\Rainbow_591 Intensity\Rainbow_Microscopic &amp; Plate Images\02. EC O26\EC O26H11 SJ3 (EC 1)\Plate_20110707_EC 1_Rainbow_10^6_18h_Original 2.JPG"/>
          <p:cNvPicPr>
            <a:picLocks noChangeAspect="1" noChangeArrowheads="1"/>
          </p:cNvPicPr>
          <p:nvPr/>
        </p:nvPicPr>
        <p:blipFill>
          <a:blip r:embed="rId35" cstate="print"/>
          <a:srcRect/>
          <a:stretch>
            <a:fillRect/>
          </a:stretch>
        </p:blipFill>
        <p:spPr bwMode="auto">
          <a:xfrm>
            <a:off x="2696028" y="3629806"/>
            <a:ext cx="533400" cy="533400"/>
          </a:xfrm>
          <a:prstGeom prst="rect">
            <a:avLst/>
          </a:prstGeom>
          <a:noFill/>
        </p:spPr>
      </p:pic>
      <p:pic>
        <p:nvPicPr>
          <p:cNvPr id="55" name="Picture 7" descr="I:\Yanjie Tang\Research Project - BARDOT\STEC - Data\BARDOT Data\RF_628 Intensity\RF_Microscopic &amp; Plate Images\02. EC O26\EC O26H11 SJ3 (EC 1)\Plate_20110708_EC 1_RF_10^6_18h_Chopped.JPG"/>
          <p:cNvPicPr>
            <a:picLocks noChangeAspect="1" noChangeArrowheads="1"/>
          </p:cNvPicPr>
          <p:nvPr/>
        </p:nvPicPr>
        <p:blipFill>
          <a:blip r:embed="rId36" cstate="print"/>
          <a:srcRect/>
          <a:stretch>
            <a:fillRect/>
          </a:stretch>
        </p:blipFill>
        <p:spPr bwMode="auto">
          <a:xfrm>
            <a:off x="4353379" y="3639332"/>
            <a:ext cx="533399" cy="533399"/>
          </a:xfrm>
          <a:prstGeom prst="rect">
            <a:avLst/>
          </a:prstGeom>
          <a:noFill/>
        </p:spPr>
      </p:pic>
      <p:pic>
        <p:nvPicPr>
          <p:cNvPr id="56" name="Picture 12" descr="I:\Yanjie Tang\Research Project - BARDOT\STEC - Data\BARDOT Data\Rainbow_591 Intensity\Rainbow_Microscopic &amp; Plate Images\03. EC O45\EC O45H2 05-6545 (EC 4)\Plate_20110707_EC 4_Rainbow_10^6_18h_Chopped 1.JPG"/>
          <p:cNvPicPr>
            <a:picLocks noChangeAspect="1" noChangeArrowheads="1"/>
          </p:cNvPicPr>
          <p:nvPr/>
        </p:nvPicPr>
        <p:blipFill>
          <a:blip r:embed="rId37" cstate="print"/>
          <a:srcRect/>
          <a:stretch>
            <a:fillRect/>
          </a:stretch>
        </p:blipFill>
        <p:spPr bwMode="auto">
          <a:xfrm>
            <a:off x="2696029" y="5496707"/>
            <a:ext cx="533400" cy="533400"/>
          </a:xfrm>
          <a:prstGeom prst="rect">
            <a:avLst/>
          </a:prstGeom>
          <a:noFill/>
        </p:spPr>
      </p:pic>
      <p:pic>
        <p:nvPicPr>
          <p:cNvPr id="57" name="Picture 23" descr="J:\Yanjie Tang\Research Project - BARDOT\STEC - Data\BARDOT Data\RF_628 Intensity\RF_Microscopic &amp; Plate Images\03. EC O45\EC O45H2 05-6545 (EC 4)\Plate_20110701_EC 4_RF_10^6_18h_Chopped.JPG"/>
          <p:cNvPicPr>
            <a:picLocks noChangeAspect="1" noChangeArrowheads="1"/>
          </p:cNvPicPr>
          <p:nvPr/>
        </p:nvPicPr>
        <p:blipFill>
          <a:blip r:embed="rId38" cstate="print"/>
          <a:srcRect/>
          <a:stretch>
            <a:fillRect/>
          </a:stretch>
        </p:blipFill>
        <p:spPr bwMode="auto">
          <a:xfrm>
            <a:off x="4353378" y="5496706"/>
            <a:ext cx="533400" cy="533400"/>
          </a:xfrm>
          <a:prstGeom prst="rect">
            <a:avLst/>
          </a:prstGeom>
          <a:noFill/>
        </p:spPr>
      </p:pic>
      <p:pic>
        <p:nvPicPr>
          <p:cNvPr id="58" name="Picture 2" descr="H:\PhD Research_Yanjie_2011.12.18\Research Project_STEC\STEC Data_Organized\02. BARDOT Library Development\SMAC\SMAC_Microscopic &amp; Plate Images\01. EC O157\EC O157H7 EDL933\Plate_20110701_EC O157H7 EDL933_SMAC_10^6_18h_Chopped.JPG"/>
          <p:cNvPicPr>
            <a:picLocks noChangeAspect="1" noChangeArrowheads="1"/>
          </p:cNvPicPr>
          <p:nvPr/>
        </p:nvPicPr>
        <p:blipFill>
          <a:blip r:embed="rId39" cstate="print"/>
          <a:srcRect/>
          <a:stretch>
            <a:fillRect/>
          </a:stretch>
        </p:blipFill>
        <p:spPr bwMode="auto">
          <a:xfrm>
            <a:off x="1876878" y="1772431"/>
            <a:ext cx="533400" cy="533400"/>
          </a:xfrm>
          <a:prstGeom prst="rect">
            <a:avLst/>
          </a:prstGeom>
          <a:noFill/>
        </p:spPr>
      </p:pic>
      <p:pic>
        <p:nvPicPr>
          <p:cNvPr id="59" name="Picture 3" descr="H:\PhD Research_Yanjie_2011.12.18\Research Project_STEC\STEC Data_Organized\02. BARDOT Library Development\Chromagar\Chromagar_Microscopic &amp; Plate Images\01. EC O157\EC O157H7 EDL933\Plate_20101130_EC O157H7 EDL 933_Chromagar_10^6_24h_Chopped 2.JPG"/>
          <p:cNvPicPr>
            <a:picLocks noChangeAspect="1" noChangeArrowheads="1"/>
          </p:cNvPicPr>
          <p:nvPr/>
        </p:nvPicPr>
        <p:blipFill>
          <a:blip r:embed="rId40" cstate="print"/>
          <a:srcRect/>
          <a:stretch>
            <a:fillRect/>
          </a:stretch>
        </p:blipFill>
        <p:spPr bwMode="auto">
          <a:xfrm>
            <a:off x="3524704" y="1772432"/>
            <a:ext cx="533400" cy="533400"/>
          </a:xfrm>
          <a:prstGeom prst="rect">
            <a:avLst/>
          </a:prstGeom>
          <a:noFill/>
        </p:spPr>
      </p:pic>
      <p:pic>
        <p:nvPicPr>
          <p:cNvPr id="60" name="Picture 4" descr="H:\PhD Research_Yanjie_2011.12.18\Research Project_STEC\STEC Data_Organized\02. BARDOT Library Development\BHI\BHI_Microscopic &amp; Plate Images\01. EC O157\EC O157H7 EDL933\Plate_20110412_EC O157H7 EDL933_BHI_10^6_10.5h_Chopped_Color adjusted.jpg"/>
          <p:cNvPicPr>
            <a:picLocks noChangeAspect="1" noChangeArrowheads="1"/>
          </p:cNvPicPr>
          <p:nvPr/>
        </p:nvPicPr>
        <p:blipFill>
          <a:blip r:embed="rId41" cstate="print"/>
          <a:srcRect/>
          <a:stretch>
            <a:fillRect/>
          </a:stretch>
        </p:blipFill>
        <p:spPr bwMode="auto">
          <a:xfrm>
            <a:off x="5163003" y="1181881"/>
            <a:ext cx="519113" cy="519113"/>
          </a:xfrm>
          <a:prstGeom prst="rect">
            <a:avLst/>
          </a:prstGeom>
          <a:noFill/>
        </p:spPr>
      </p:pic>
      <p:pic>
        <p:nvPicPr>
          <p:cNvPr id="61" name="Picture 5" descr="H:\PhD Research_Yanjie_2011.12.18\Research Project_STEC\STEC Data_Organized\02. BARDOT Library Development\SMAC\SMAC_Microscopic &amp; Plate Images\02. EC O26\EC O26H11 SJ3 (EC 1)\Plate_20110701_EC 1_SMAC_10^6_18h_Chopped.JPG"/>
          <p:cNvPicPr>
            <a:picLocks noChangeAspect="1" noChangeArrowheads="1"/>
          </p:cNvPicPr>
          <p:nvPr/>
        </p:nvPicPr>
        <p:blipFill>
          <a:blip r:embed="rId42" cstate="print"/>
          <a:srcRect/>
          <a:stretch>
            <a:fillRect/>
          </a:stretch>
        </p:blipFill>
        <p:spPr bwMode="auto">
          <a:xfrm>
            <a:off x="1876878" y="3639331"/>
            <a:ext cx="533400" cy="533400"/>
          </a:xfrm>
          <a:prstGeom prst="rect">
            <a:avLst/>
          </a:prstGeom>
          <a:noFill/>
        </p:spPr>
      </p:pic>
      <p:pic>
        <p:nvPicPr>
          <p:cNvPr id="62" name="Picture 6" descr="H:\PhD Research_Yanjie_2011.12.18\Research Project_STEC\STEC Data_Organized\02. BARDOT Library Development\Chromagar\Chromagar_Microscopic &amp; Plate Images\02. EC O26\EC O26H11 90.0105\Plate_20101130_EC O26H11 90.0105_Chromagar_18h_Chopped.JPG"/>
          <p:cNvPicPr>
            <a:picLocks noChangeAspect="1" noChangeArrowheads="1"/>
          </p:cNvPicPr>
          <p:nvPr/>
        </p:nvPicPr>
        <p:blipFill>
          <a:blip r:embed="rId43" cstate="print"/>
          <a:srcRect/>
          <a:stretch>
            <a:fillRect/>
          </a:stretch>
        </p:blipFill>
        <p:spPr bwMode="auto">
          <a:xfrm>
            <a:off x="3515178" y="3639331"/>
            <a:ext cx="533400" cy="533400"/>
          </a:xfrm>
          <a:prstGeom prst="rect">
            <a:avLst/>
          </a:prstGeom>
          <a:noFill/>
        </p:spPr>
      </p:pic>
      <p:pic>
        <p:nvPicPr>
          <p:cNvPr id="63" name="Picture 7" descr="H:\PhD Research_Yanjie_2011.12.18\Research Project_STEC\STEC Data_Organized\02. BARDOT Library Development\BHI\BHI_Microscopic &amp; Plate Images\02. EC O26\EC O26H11 SJ3 (EC 1)\Plate_20110412_EC 1_BHI_10^6_10.5h_Chopped_Color adjusted.JPG"/>
          <p:cNvPicPr>
            <a:picLocks noChangeAspect="1" noChangeArrowheads="1"/>
          </p:cNvPicPr>
          <p:nvPr/>
        </p:nvPicPr>
        <p:blipFill>
          <a:blip r:embed="rId44" cstate="print"/>
          <a:srcRect/>
          <a:stretch>
            <a:fillRect/>
          </a:stretch>
        </p:blipFill>
        <p:spPr bwMode="auto">
          <a:xfrm>
            <a:off x="5163003" y="3039256"/>
            <a:ext cx="519113" cy="519113"/>
          </a:xfrm>
          <a:prstGeom prst="rect">
            <a:avLst/>
          </a:prstGeom>
          <a:noFill/>
        </p:spPr>
      </p:pic>
      <p:pic>
        <p:nvPicPr>
          <p:cNvPr id="64" name="Picture 8" descr="H:\PhD Research_Yanjie_2011.12.18\Research Project_STEC\STEC Data_Organized\02. BARDOT Library Development\SMAC\SMAC_Microscopic &amp; Plate Images\03. EC O45\EC O45H2 05-6545 (EC 4)\Plate_20110701_EC 4_SMAC_10^6_18h_Chopped.JPG"/>
          <p:cNvPicPr>
            <a:picLocks noChangeAspect="1" noChangeArrowheads="1"/>
          </p:cNvPicPr>
          <p:nvPr/>
        </p:nvPicPr>
        <p:blipFill>
          <a:blip r:embed="rId45" cstate="print"/>
          <a:srcRect/>
          <a:stretch>
            <a:fillRect/>
          </a:stretch>
        </p:blipFill>
        <p:spPr bwMode="auto">
          <a:xfrm>
            <a:off x="1876878" y="5496706"/>
            <a:ext cx="533400" cy="533400"/>
          </a:xfrm>
          <a:prstGeom prst="rect">
            <a:avLst/>
          </a:prstGeom>
          <a:noFill/>
        </p:spPr>
      </p:pic>
      <p:pic>
        <p:nvPicPr>
          <p:cNvPr id="65" name="Picture 11" descr="H:\PhD Research_Yanjie_2011.12.18\Research Project_STEC\STEC Data_Organized\02. BARDOT Library Development\BHI\BHI_Microscopic &amp; Plate Images\03. EC O45\EC O45H2 05-6545 (EC 4)\Plate_20110412_EC 4_BHI_10^6_10.5h_Chopped_Color adjusted.JPG"/>
          <p:cNvPicPr>
            <a:picLocks noChangeAspect="1" noChangeArrowheads="1"/>
          </p:cNvPicPr>
          <p:nvPr/>
        </p:nvPicPr>
        <p:blipFill>
          <a:blip r:embed="rId46" cstate="print"/>
          <a:srcRect/>
          <a:stretch>
            <a:fillRect/>
          </a:stretch>
        </p:blipFill>
        <p:spPr bwMode="auto">
          <a:xfrm>
            <a:off x="5182053" y="4896631"/>
            <a:ext cx="533400" cy="533400"/>
          </a:xfrm>
          <a:prstGeom prst="rect">
            <a:avLst/>
          </a:prstGeom>
          <a:noFill/>
        </p:spPr>
      </p:pic>
      <p:sp>
        <p:nvSpPr>
          <p:cNvPr id="2" name="Rectangle 1"/>
          <p:cNvSpPr/>
          <p:nvPr/>
        </p:nvSpPr>
        <p:spPr>
          <a:xfrm>
            <a:off x="5843632" y="5891804"/>
            <a:ext cx="3300368" cy="707886"/>
          </a:xfrm>
          <a:prstGeom prst="rect">
            <a:avLst/>
          </a:prstGeom>
        </p:spPr>
        <p:txBody>
          <a:bodyPr wrap="square">
            <a:spAutoFit/>
          </a:bodyPr>
          <a:lstStyle/>
          <a:p>
            <a:r>
              <a:rPr lang="en-US" sz="1000" dirty="0" err="1"/>
              <a:t>Yanji</a:t>
            </a:r>
            <a:r>
              <a:rPr lang="en-US" sz="1000" dirty="0"/>
              <a:t> </a:t>
            </a:r>
            <a:r>
              <a:rPr lang="en-US" sz="1000" dirty="0" smtClean="0"/>
              <a:t>Tang et al</a:t>
            </a:r>
            <a:r>
              <a:rPr lang="en-US" sz="1000" dirty="0"/>
              <a:t> </a:t>
            </a:r>
            <a:r>
              <a:rPr lang="en-US" sz="1000" b="1" dirty="0"/>
              <a:t>"Light Scattering Sensor for Direct Identification of Colonies of Escherichia coli </a:t>
            </a:r>
            <a:r>
              <a:rPr lang="en-US" sz="1000" b="1" dirty="0" err="1"/>
              <a:t>Serogroups</a:t>
            </a:r>
            <a:r>
              <a:rPr lang="en-US" sz="1000" b="1" dirty="0"/>
              <a:t> O26, O45, O103, O111, O121, O145 and O157"</a:t>
            </a:r>
            <a:r>
              <a:rPr lang="en-US" sz="1000" dirty="0"/>
              <a:t>, </a:t>
            </a:r>
            <a:r>
              <a:rPr lang="en-US" sz="1000" dirty="0" err="1"/>
              <a:t>PLoS</a:t>
            </a:r>
            <a:r>
              <a:rPr lang="en-US" sz="1000" dirty="0"/>
              <a:t> ONE, vol. 9, no. 8, p. e105272, Aug. 2014.</a:t>
            </a:r>
          </a:p>
        </p:txBody>
      </p:sp>
    </p:spTree>
    <p:extLst>
      <p:ext uri="{BB962C8B-B14F-4D97-AF65-F5344CB8AC3E}">
        <p14:creationId xmlns:p14="http://schemas.microsoft.com/office/powerpoint/2010/main" val="350815546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title"/>
          </p:nvPr>
        </p:nvSpPr>
        <p:spPr>
          <a:xfrm>
            <a:off x="38099" y="70247"/>
            <a:ext cx="8708335" cy="685800"/>
          </a:xfrm>
        </p:spPr>
        <p:txBody>
          <a:bodyPr/>
          <a:lstStyle/>
          <a:p>
            <a:pPr eaLnBrk="1" hangingPunct="1"/>
            <a:r>
              <a:rPr lang="en-US" dirty="0" smtClean="0"/>
              <a:t>Application: Food safety</a:t>
            </a:r>
          </a:p>
        </p:txBody>
      </p:sp>
      <p:pic>
        <p:nvPicPr>
          <p:cNvPr id="12290" name="Picture 2" descr="H:\DATA\RESEARCH\Journal\2014_08_PLoSOne_Ecoli-O-antigen_Yanjie\Figure Final\Fig6.TIF"/>
          <p:cNvPicPr>
            <a:picLocks noChangeAspect="1" noChangeArrowheads="1"/>
          </p:cNvPicPr>
          <p:nvPr/>
        </p:nvPicPr>
        <p:blipFill rotWithShape="1">
          <a:blip r:embed="rId3">
            <a:extLst>
              <a:ext uri="{28A0092B-C50C-407E-A947-70E740481C1C}">
                <a14:useLocalDpi xmlns:a14="http://schemas.microsoft.com/office/drawing/2010/main" val="0"/>
              </a:ext>
            </a:extLst>
          </a:blip>
          <a:srcRect b="30492"/>
          <a:stretch/>
        </p:blipFill>
        <p:spPr bwMode="auto">
          <a:xfrm>
            <a:off x="213826" y="756047"/>
            <a:ext cx="8930174" cy="465540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13826" y="6277593"/>
            <a:ext cx="6891512" cy="400110"/>
          </a:xfrm>
          <a:prstGeom prst="rect">
            <a:avLst/>
          </a:prstGeom>
        </p:spPr>
        <p:txBody>
          <a:bodyPr wrap="square">
            <a:spAutoFit/>
          </a:bodyPr>
          <a:lstStyle/>
          <a:p>
            <a:r>
              <a:rPr lang="en-US" sz="1000" dirty="0" err="1"/>
              <a:t>Yanji</a:t>
            </a:r>
            <a:r>
              <a:rPr lang="en-US" sz="1000" dirty="0"/>
              <a:t> </a:t>
            </a:r>
            <a:r>
              <a:rPr lang="en-US" sz="1000" dirty="0" smtClean="0"/>
              <a:t>Tang et al</a:t>
            </a:r>
            <a:r>
              <a:rPr lang="en-US" sz="1000" dirty="0"/>
              <a:t> </a:t>
            </a:r>
            <a:r>
              <a:rPr lang="en-US" sz="1000" b="1" dirty="0"/>
              <a:t>"Light Scattering Sensor for Direct Identification of Colonies of Escherichia coli </a:t>
            </a:r>
            <a:r>
              <a:rPr lang="en-US" sz="1000" b="1" dirty="0" err="1"/>
              <a:t>Serogroups</a:t>
            </a:r>
            <a:r>
              <a:rPr lang="en-US" sz="1000" b="1" dirty="0"/>
              <a:t> O26, O45, O103, O111, O121, O145 and O157"</a:t>
            </a:r>
            <a:r>
              <a:rPr lang="en-US" sz="1000" dirty="0"/>
              <a:t>, </a:t>
            </a:r>
            <a:r>
              <a:rPr lang="en-US" sz="1000" dirty="0" err="1"/>
              <a:t>PLoS</a:t>
            </a:r>
            <a:r>
              <a:rPr lang="en-US" sz="1000" dirty="0"/>
              <a:t> ONE, vol. 9, no. 8, p. e105272, Aug. 2014.</a:t>
            </a:r>
          </a:p>
        </p:txBody>
      </p:sp>
    </p:spTree>
    <p:extLst>
      <p:ext uri="{BB962C8B-B14F-4D97-AF65-F5344CB8AC3E}">
        <p14:creationId xmlns:p14="http://schemas.microsoft.com/office/powerpoint/2010/main" val="414301672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title"/>
          </p:nvPr>
        </p:nvSpPr>
        <p:spPr>
          <a:xfrm>
            <a:off x="38099" y="70247"/>
            <a:ext cx="8708335" cy="685800"/>
          </a:xfrm>
        </p:spPr>
        <p:txBody>
          <a:bodyPr/>
          <a:lstStyle/>
          <a:p>
            <a:pPr eaLnBrk="1" hangingPunct="1"/>
            <a:r>
              <a:rPr lang="en-US" dirty="0" smtClean="0"/>
              <a:t>Application: Food safety</a:t>
            </a:r>
          </a:p>
        </p:txBody>
      </p:sp>
      <p:pic>
        <p:nvPicPr>
          <p:cNvPr id="194" name="Picture 193"/>
          <p:cNvPicPr/>
          <p:nvPr/>
        </p:nvPicPr>
        <p:blipFill>
          <a:blip r:embed="rId3" cstate="print"/>
          <a:stretch>
            <a:fillRect/>
          </a:stretch>
        </p:blipFill>
        <p:spPr>
          <a:xfrm>
            <a:off x="38099" y="665612"/>
            <a:ext cx="3890806" cy="6160804"/>
          </a:xfrm>
          <a:prstGeom prst="rect">
            <a:avLst/>
          </a:prstGeom>
        </p:spPr>
      </p:pic>
      <p:grpSp>
        <p:nvGrpSpPr>
          <p:cNvPr id="4" name="Group 3"/>
          <p:cNvGrpSpPr/>
          <p:nvPr/>
        </p:nvGrpSpPr>
        <p:grpSpPr>
          <a:xfrm>
            <a:off x="0" y="665612"/>
            <a:ext cx="8531050" cy="4810895"/>
            <a:chOff x="140676" y="916821"/>
            <a:chExt cx="8531050" cy="4810895"/>
          </a:xfrm>
        </p:grpSpPr>
        <p:grpSp>
          <p:nvGrpSpPr>
            <p:cNvPr id="2" name="Group 1"/>
            <p:cNvGrpSpPr/>
            <p:nvPr/>
          </p:nvGrpSpPr>
          <p:grpSpPr>
            <a:xfrm>
              <a:off x="140676" y="916821"/>
              <a:ext cx="8531050" cy="4361203"/>
              <a:chOff x="140676" y="916821"/>
              <a:chExt cx="8531050" cy="4361203"/>
            </a:xfrm>
          </p:grpSpPr>
          <p:pic>
            <p:nvPicPr>
              <p:cNvPr id="196" name="Picture 195"/>
              <p:cNvPicPr/>
              <p:nvPr/>
            </p:nvPicPr>
            <p:blipFill rotWithShape="1">
              <a:blip r:embed="rId4" cstate="print"/>
              <a:srcRect b="56349"/>
              <a:stretch/>
            </p:blipFill>
            <p:spPr>
              <a:xfrm>
                <a:off x="140676" y="916821"/>
                <a:ext cx="4833715" cy="3755663"/>
              </a:xfrm>
              <a:prstGeom prst="rect">
                <a:avLst/>
              </a:prstGeom>
            </p:spPr>
          </p:pic>
          <p:pic>
            <p:nvPicPr>
              <p:cNvPr id="195" name="Picture 194"/>
              <p:cNvPicPr/>
              <p:nvPr/>
            </p:nvPicPr>
            <p:blipFill rotWithShape="1">
              <a:blip r:embed="rId4" cstate="print"/>
              <a:srcRect t="43923"/>
              <a:stretch/>
            </p:blipFill>
            <p:spPr>
              <a:xfrm>
                <a:off x="4302469" y="916821"/>
                <a:ext cx="4369257" cy="4361203"/>
              </a:xfrm>
              <a:prstGeom prst="rect">
                <a:avLst/>
              </a:prstGeom>
            </p:spPr>
          </p:pic>
        </p:grpSp>
        <p:sp>
          <p:nvSpPr>
            <p:cNvPr id="3" name="TextBox 2"/>
            <p:cNvSpPr txBox="1"/>
            <p:nvPr/>
          </p:nvSpPr>
          <p:spPr>
            <a:xfrm>
              <a:off x="243840" y="1322832"/>
              <a:ext cx="823687" cy="646331"/>
            </a:xfrm>
            <a:prstGeom prst="rect">
              <a:avLst/>
            </a:prstGeom>
            <a:noFill/>
          </p:spPr>
          <p:txBody>
            <a:bodyPr wrap="none" rtlCol="0">
              <a:spAutoFit/>
            </a:bodyPr>
            <a:lstStyle/>
            <a:p>
              <a:r>
                <a:rPr lang="en-US" b="1" dirty="0" smtClean="0"/>
                <a:t>PFEG </a:t>
              </a:r>
            </a:p>
            <a:p>
              <a:r>
                <a:rPr lang="en-US" b="1" dirty="0" smtClean="0"/>
                <a:t>cluster</a:t>
              </a:r>
              <a:endParaRPr lang="en-US" b="1" dirty="0"/>
            </a:p>
          </p:txBody>
        </p:sp>
        <p:sp>
          <p:nvSpPr>
            <p:cNvPr id="10" name="TextBox 9"/>
            <p:cNvSpPr txBox="1"/>
            <p:nvPr/>
          </p:nvSpPr>
          <p:spPr>
            <a:xfrm>
              <a:off x="4919472" y="5358384"/>
              <a:ext cx="1195584" cy="369332"/>
            </a:xfrm>
            <a:prstGeom prst="rect">
              <a:avLst/>
            </a:prstGeom>
            <a:noFill/>
          </p:spPr>
          <p:txBody>
            <a:bodyPr wrap="none" rtlCol="0">
              <a:spAutoFit/>
            </a:bodyPr>
            <a:lstStyle/>
            <a:p>
              <a:r>
                <a:rPr lang="en-US" b="1" dirty="0" smtClean="0"/>
                <a:t>ELS cluster</a:t>
              </a:r>
              <a:endParaRPr lang="en-US" b="1" dirty="0"/>
            </a:p>
          </p:txBody>
        </p:sp>
      </p:grpSp>
      <p:sp>
        <p:nvSpPr>
          <p:cNvPr id="5" name="Rectangle 4"/>
          <p:cNvSpPr/>
          <p:nvPr/>
        </p:nvSpPr>
        <p:spPr>
          <a:xfrm>
            <a:off x="3604436" y="5744191"/>
            <a:ext cx="5539563" cy="923330"/>
          </a:xfrm>
          <a:prstGeom prst="rect">
            <a:avLst/>
          </a:prstGeom>
        </p:spPr>
        <p:txBody>
          <a:bodyPr wrap="square">
            <a:spAutoFit/>
          </a:bodyPr>
          <a:lstStyle/>
          <a:p>
            <a:r>
              <a:rPr lang="en-US" b="1" dirty="0">
                <a:solidFill>
                  <a:srgbClr val="FF0000"/>
                </a:solidFill>
              </a:rPr>
              <a:t>D21: J. P. Robinson</a:t>
            </a:r>
            <a:r>
              <a:rPr lang="en-US" dirty="0"/>
              <a:t>: </a:t>
            </a:r>
            <a:r>
              <a:rPr lang="en-US" b="1" dirty="0">
                <a:solidFill>
                  <a:srgbClr val="FF0000"/>
                </a:solidFill>
              </a:rPr>
              <a:t>Poster Session 2: </a:t>
            </a:r>
            <a:r>
              <a:rPr lang="en-US" dirty="0"/>
              <a:t>A rapid </a:t>
            </a:r>
            <a:r>
              <a:rPr lang="en-US" dirty="0" smtClean="0"/>
              <a:t>label-free </a:t>
            </a:r>
            <a:r>
              <a:rPr lang="en-US" dirty="0"/>
              <a:t>technology for microbial identification for microbial identification for food borne pathogens.</a:t>
            </a:r>
          </a:p>
        </p:txBody>
      </p:sp>
    </p:spTree>
    <p:extLst>
      <p:ext uri="{BB962C8B-B14F-4D97-AF65-F5344CB8AC3E}">
        <p14:creationId xmlns:p14="http://schemas.microsoft.com/office/powerpoint/2010/main" val="34314159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3000"/>
                                        <p:tgtEl>
                                          <p:spTgt spid="194"/>
                                        </p:tgtEl>
                                      </p:cBhvr>
                                    </p:animEffect>
                                    <p:set>
                                      <p:cBhvr>
                                        <p:cTn id="7" dur="1" fill="hold">
                                          <p:stCondLst>
                                            <p:cond delay="2999"/>
                                          </p:stCondLst>
                                        </p:cTn>
                                        <p:tgtEl>
                                          <p:spTgt spid="19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814"/>
            <a:ext cx="8229600" cy="624131"/>
          </a:xfrm>
        </p:spPr>
        <p:txBody>
          <a:bodyPr>
            <a:normAutofit/>
          </a:bodyPr>
          <a:lstStyle/>
          <a:p>
            <a:r>
              <a:rPr lang="en-US" dirty="0"/>
              <a:t>Application: </a:t>
            </a:r>
            <a:r>
              <a:rPr lang="en-US" dirty="0" smtClean="0"/>
              <a:t>Probiotics study</a:t>
            </a:r>
            <a:endParaRPr lang="en-US" dirty="0"/>
          </a:p>
        </p:txBody>
      </p:sp>
      <p:sp>
        <p:nvSpPr>
          <p:cNvPr id="5" name="Content Placeholder 4"/>
          <p:cNvSpPr>
            <a:spLocks noGrp="1"/>
          </p:cNvSpPr>
          <p:nvPr>
            <p:ph idx="1"/>
          </p:nvPr>
        </p:nvSpPr>
        <p:spPr/>
        <p:txBody>
          <a:bodyPr/>
          <a:lstStyle/>
          <a:p>
            <a:endParaRPr lang="en-US"/>
          </a:p>
        </p:txBody>
      </p:sp>
      <p:pic>
        <p:nvPicPr>
          <p:cNvPr id="6" name="Picture 5" descr="Shot000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0233" y="761999"/>
            <a:ext cx="4212492" cy="4120023"/>
          </a:xfrm>
          <a:prstGeom prst="rect">
            <a:avLst/>
          </a:prstGeom>
        </p:spPr>
      </p:pic>
      <p:pic>
        <p:nvPicPr>
          <p:cNvPr id="7" name="Picture 6" descr="Shot00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017" y="761999"/>
            <a:ext cx="4223519" cy="4181231"/>
          </a:xfrm>
          <a:prstGeom prst="rect">
            <a:avLst/>
          </a:prstGeom>
        </p:spPr>
      </p:pic>
      <p:pic>
        <p:nvPicPr>
          <p:cNvPr id="8" name="Picture 7" descr="Shot000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82022"/>
            <a:ext cx="9144000" cy="1975978"/>
          </a:xfrm>
          <a:prstGeom prst="rect">
            <a:avLst/>
          </a:prstGeom>
        </p:spPr>
      </p:pic>
      <p:pic>
        <p:nvPicPr>
          <p:cNvPr id="9" name="Picture 8" descr="Shot0004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555" y="761999"/>
            <a:ext cx="1172308" cy="1344465"/>
          </a:xfrm>
          <a:prstGeom prst="rect">
            <a:avLst/>
          </a:prstGeom>
        </p:spPr>
      </p:pic>
    </p:spTree>
    <p:extLst>
      <p:ext uri="{BB962C8B-B14F-4D97-AF65-F5344CB8AC3E}">
        <p14:creationId xmlns:p14="http://schemas.microsoft.com/office/powerpoint/2010/main" val="382150509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C:\image database Related\Bardot materials\probiotics\Shot00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 y="-4527"/>
            <a:ext cx="9144000" cy="220469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image database Related\Bardot materials\probiotics\Shot00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80" y="2206201"/>
            <a:ext cx="9144000" cy="221019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image database Related\Bardot materials\probiotics\Shot00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80" y="4449588"/>
            <a:ext cx="9144000" cy="2505205"/>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a:xfrm>
            <a:off x="7315200" y="6629399"/>
            <a:ext cx="1905000" cy="325394"/>
          </a:xfrm>
        </p:spPr>
        <p:txBody>
          <a:bodyPr/>
          <a:lstStyle/>
          <a:p>
            <a:r>
              <a:rPr lang="en-US" dirty="0" smtClean="0"/>
              <a:t>CONFIDENTIAL</a:t>
            </a:r>
            <a:endParaRPr lang="en-US" dirty="0"/>
          </a:p>
        </p:txBody>
      </p:sp>
    </p:spTree>
    <p:extLst>
      <p:ext uri="{BB962C8B-B14F-4D97-AF65-F5344CB8AC3E}">
        <p14:creationId xmlns:p14="http://schemas.microsoft.com/office/powerpoint/2010/main" val="85238125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Automation is well defined</a:t>
            </a:r>
            <a:endParaRPr lang="en-US" dirty="0"/>
          </a:p>
        </p:txBody>
      </p:sp>
      <p:pic>
        <p:nvPicPr>
          <p:cNvPr id="3" name="Picture 2" descr="Run 113_Hamburger_Plate Sieve_ Screen Grab1.png"/>
          <p:cNvPicPr>
            <a:picLocks noChangeAspect="1"/>
          </p:cNvPicPr>
          <p:nvPr/>
        </p:nvPicPr>
        <p:blipFill rotWithShape="1">
          <a:blip r:embed="rId2">
            <a:extLst>
              <a:ext uri="{28A0092B-C50C-407E-A947-70E740481C1C}">
                <a14:useLocalDpi xmlns:a14="http://schemas.microsoft.com/office/drawing/2010/main" val="0"/>
              </a:ext>
            </a:extLst>
          </a:blip>
          <a:srcRect r="40489"/>
          <a:stretch/>
        </p:blipFill>
        <p:spPr>
          <a:xfrm>
            <a:off x="0" y="705152"/>
            <a:ext cx="9150063" cy="5765796"/>
          </a:xfrm>
          <a:prstGeom prst="rect">
            <a:avLst/>
          </a:prstGeom>
        </p:spPr>
      </p:pic>
    </p:spTree>
    <p:extLst>
      <p:ext uri="{BB962C8B-B14F-4D97-AF65-F5344CB8AC3E}">
        <p14:creationId xmlns:p14="http://schemas.microsoft.com/office/powerpoint/2010/main" val="243499274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APPLICATION: Bio-security</a:t>
            </a:r>
            <a:endParaRPr lang="en-US" dirty="0"/>
          </a:p>
        </p:txBody>
      </p:sp>
      <p:sp>
        <p:nvSpPr>
          <p:cNvPr id="3" name="Freeform 2"/>
          <p:cNvSpPr>
            <a:spLocks/>
          </p:cNvSpPr>
          <p:nvPr/>
        </p:nvSpPr>
        <p:spPr bwMode="auto">
          <a:xfrm>
            <a:off x="-28575" y="685800"/>
            <a:ext cx="8715375" cy="2552700"/>
          </a:xfrm>
          <a:custGeom>
            <a:avLst/>
            <a:gdLst>
              <a:gd name="T0" fmla="*/ 187 w 5490"/>
              <a:gd name="T1" fmla="*/ 403 h 1512"/>
              <a:gd name="T2" fmla="*/ 90 w 5490"/>
              <a:gd name="T3" fmla="*/ 948 h 1512"/>
              <a:gd name="T4" fmla="*/ 48 w 5490"/>
              <a:gd name="T5" fmla="*/ 1338 h 1512"/>
              <a:gd name="T6" fmla="*/ 187 w 5490"/>
              <a:gd name="T7" fmla="*/ 1438 h 1512"/>
              <a:gd name="T8" fmla="*/ 1170 w 5490"/>
              <a:gd name="T9" fmla="*/ 1487 h 1512"/>
              <a:gd name="T10" fmla="*/ 2421 w 5490"/>
              <a:gd name="T11" fmla="*/ 1487 h 1512"/>
              <a:gd name="T12" fmla="*/ 4745 w 5490"/>
              <a:gd name="T13" fmla="*/ 1487 h 1512"/>
              <a:gd name="T14" fmla="*/ 5371 w 5490"/>
              <a:gd name="T15" fmla="*/ 1339 h 1512"/>
              <a:gd name="T16" fmla="*/ 5460 w 5490"/>
              <a:gd name="T17" fmla="*/ 1093 h 1512"/>
              <a:gd name="T18" fmla="*/ 5460 w 5490"/>
              <a:gd name="T19" fmla="*/ 255 h 1512"/>
              <a:gd name="T20" fmla="*/ 5281 w 5490"/>
              <a:gd name="T21" fmla="*/ 58 h 1512"/>
              <a:gd name="T22" fmla="*/ 4209 w 5490"/>
              <a:gd name="T23" fmla="*/ 8 h 1512"/>
              <a:gd name="T24" fmla="*/ 2511 w 5490"/>
              <a:gd name="T25" fmla="*/ 8 h 1512"/>
              <a:gd name="T26" fmla="*/ 582 w 5490"/>
              <a:gd name="T27" fmla="*/ 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90" h="1512">
                <a:moveTo>
                  <a:pt x="187" y="403"/>
                </a:moveTo>
                <a:cubicBezTo>
                  <a:pt x="171" y="494"/>
                  <a:pt x="113" y="792"/>
                  <a:pt x="90" y="948"/>
                </a:cubicBezTo>
                <a:cubicBezTo>
                  <a:pt x="67" y="1104"/>
                  <a:pt x="32" y="1256"/>
                  <a:pt x="48" y="1338"/>
                </a:cubicBezTo>
                <a:cubicBezTo>
                  <a:pt x="64" y="1420"/>
                  <a:pt x="0" y="1413"/>
                  <a:pt x="187" y="1438"/>
                </a:cubicBezTo>
                <a:cubicBezTo>
                  <a:pt x="374" y="1463"/>
                  <a:pt x="798" y="1479"/>
                  <a:pt x="1170" y="1487"/>
                </a:cubicBezTo>
                <a:cubicBezTo>
                  <a:pt x="1542" y="1496"/>
                  <a:pt x="1825" y="1487"/>
                  <a:pt x="2421" y="1487"/>
                </a:cubicBezTo>
                <a:cubicBezTo>
                  <a:pt x="3017" y="1487"/>
                  <a:pt x="4254" y="1512"/>
                  <a:pt x="4745" y="1487"/>
                </a:cubicBezTo>
                <a:cubicBezTo>
                  <a:pt x="5237" y="1463"/>
                  <a:pt x="5252" y="1405"/>
                  <a:pt x="5371" y="1339"/>
                </a:cubicBezTo>
                <a:cubicBezTo>
                  <a:pt x="5490" y="1274"/>
                  <a:pt x="5445" y="1274"/>
                  <a:pt x="5460" y="1093"/>
                </a:cubicBezTo>
                <a:cubicBezTo>
                  <a:pt x="5475" y="912"/>
                  <a:pt x="5490" y="427"/>
                  <a:pt x="5460" y="255"/>
                </a:cubicBezTo>
                <a:cubicBezTo>
                  <a:pt x="5430" y="82"/>
                  <a:pt x="5490" y="99"/>
                  <a:pt x="5281" y="58"/>
                </a:cubicBezTo>
                <a:cubicBezTo>
                  <a:pt x="5073" y="16"/>
                  <a:pt x="4671" y="16"/>
                  <a:pt x="4209" y="8"/>
                </a:cubicBezTo>
                <a:cubicBezTo>
                  <a:pt x="3747" y="0"/>
                  <a:pt x="3115" y="8"/>
                  <a:pt x="2511" y="8"/>
                </a:cubicBezTo>
                <a:cubicBezTo>
                  <a:pt x="1907" y="8"/>
                  <a:pt x="984" y="6"/>
                  <a:pt x="582" y="6"/>
                </a:cubicBezTo>
              </a:path>
            </a:pathLst>
          </a:custGeom>
          <a:noFill/>
          <a:ln w="28575" cap="flat" cmpd="sng">
            <a:solidFill>
              <a:srgbClr val="FF66FF"/>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Line 3"/>
          <p:cNvSpPr>
            <a:spLocks noChangeShapeType="1"/>
          </p:cNvSpPr>
          <p:nvPr/>
        </p:nvSpPr>
        <p:spPr bwMode="auto">
          <a:xfrm flipV="1">
            <a:off x="2286000" y="2443163"/>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Line 4"/>
          <p:cNvSpPr>
            <a:spLocks noChangeShapeType="1"/>
          </p:cNvSpPr>
          <p:nvPr/>
        </p:nvSpPr>
        <p:spPr bwMode="auto">
          <a:xfrm>
            <a:off x="1371600" y="3443288"/>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Line 5"/>
          <p:cNvSpPr>
            <a:spLocks noChangeShapeType="1"/>
          </p:cNvSpPr>
          <p:nvPr/>
        </p:nvSpPr>
        <p:spPr bwMode="auto">
          <a:xfrm flipV="1">
            <a:off x="2286000" y="2466975"/>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Freeform 6"/>
          <p:cNvSpPr>
            <a:spLocks/>
          </p:cNvSpPr>
          <p:nvPr/>
        </p:nvSpPr>
        <p:spPr bwMode="auto">
          <a:xfrm>
            <a:off x="2281238" y="2452688"/>
            <a:ext cx="3662362" cy="4762"/>
          </a:xfrm>
          <a:custGeom>
            <a:avLst/>
            <a:gdLst>
              <a:gd name="T0" fmla="*/ 0 w 2307"/>
              <a:gd name="T1" fmla="*/ 0 h 3"/>
              <a:gd name="T2" fmla="*/ 2307 w 2307"/>
              <a:gd name="T3" fmla="*/ 3 h 3"/>
            </a:gdLst>
            <a:ahLst/>
            <a:cxnLst>
              <a:cxn ang="0">
                <a:pos x="T0" y="T1"/>
              </a:cxn>
              <a:cxn ang="0">
                <a:pos x="T2" y="T3"/>
              </a:cxn>
            </a:cxnLst>
            <a:rect l="0" t="0" r="r" b="b"/>
            <a:pathLst>
              <a:path w="2307" h="3">
                <a:moveTo>
                  <a:pt x="0" y="0"/>
                </a:moveTo>
                <a:lnTo>
                  <a:pt x="2307" y="3"/>
                </a:lnTo>
              </a:path>
            </a:pathLst>
          </a:custGeom>
          <a:noFill/>
          <a:ln w="9525">
            <a:solidFill>
              <a:schemeClr val="tx1"/>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7"/>
          <p:cNvSpPr>
            <a:spLocks noChangeShapeType="1"/>
          </p:cNvSpPr>
          <p:nvPr/>
        </p:nvSpPr>
        <p:spPr bwMode="auto">
          <a:xfrm>
            <a:off x="4648200" y="3048000"/>
            <a:ext cx="3276600" cy="0"/>
          </a:xfrm>
          <a:prstGeom prst="line">
            <a:avLst/>
          </a:prstGeom>
          <a:noFill/>
          <a:ln w="28575">
            <a:solidFill>
              <a:srgbClr val="33CC33"/>
            </a:solidFill>
            <a:prstDash val="lg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8"/>
          <p:cNvSpPr>
            <a:spLocks noChangeShapeType="1"/>
          </p:cNvSpPr>
          <p:nvPr/>
        </p:nvSpPr>
        <p:spPr bwMode="auto">
          <a:xfrm>
            <a:off x="6858000" y="1219200"/>
            <a:ext cx="0" cy="388620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9"/>
          <p:cNvSpPr>
            <a:spLocks noChangeShapeType="1"/>
          </p:cNvSpPr>
          <p:nvPr/>
        </p:nvSpPr>
        <p:spPr bwMode="auto">
          <a:xfrm>
            <a:off x="5943600" y="2209800"/>
            <a:ext cx="0" cy="289560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0"/>
          <p:cNvSpPr>
            <a:spLocks noChangeShapeType="1"/>
          </p:cNvSpPr>
          <p:nvPr/>
        </p:nvSpPr>
        <p:spPr bwMode="auto">
          <a:xfrm>
            <a:off x="7772400" y="2057400"/>
            <a:ext cx="0" cy="304800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1"/>
          <p:cNvSpPr>
            <a:spLocks noChangeShapeType="1"/>
          </p:cNvSpPr>
          <p:nvPr/>
        </p:nvSpPr>
        <p:spPr bwMode="auto">
          <a:xfrm>
            <a:off x="4114800" y="1752600"/>
            <a:ext cx="0" cy="335280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2"/>
          <p:cNvSpPr>
            <a:spLocks noChangeShapeType="1"/>
          </p:cNvSpPr>
          <p:nvPr/>
        </p:nvSpPr>
        <p:spPr bwMode="auto">
          <a:xfrm>
            <a:off x="5029200" y="1981200"/>
            <a:ext cx="0" cy="312420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3"/>
          <p:cNvSpPr>
            <a:spLocks noChangeShapeType="1"/>
          </p:cNvSpPr>
          <p:nvPr/>
        </p:nvSpPr>
        <p:spPr bwMode="auto">
          <a:xfrm flipV="1">
            <a:off x="476250" y="2195513"/>
            <a:ext cx="0" cy="747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4"/>
          <p:cNvSpPr>
            <a:spLocks noChangeShapeType="1"/>
          </p:cNvSpPr>
          <p:nvPr/>
        </p:nvSpPr>
        <p:spPr bwMode="auto">
          <a:xfrm flipV="1">
            <a:off x="4114800" y="2505075"/>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5"/>
          <p:cNvSpPr>
            <a:spLocks noChangeShapeType="1"/>
          </p:cNvSpPr>
          <p:nvPr/>
        </p:nvSpPr>
        <p:spPr bwMode="auto">
          <a:xfrm>
            <a:off x="4114800" y="2505075"/>
            <a:ext cx="3657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16"/>
          <p:cNvSpPr>
            <a:spLocks noChangeShapeType="1"/>
          </p:cNvSpPr>
          <p:nvPr/>
        </p:nvSpPr>
        <p:spPr bwMode="auto">
          <a:xfrm flipV="1">
            <a:off x="1371600" y="2347913"/>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17"/>
          <p:cNvSpPr>
            <a:spLocks noChangeShapeType="1"/>
          </p:cNvSpPr>
          <p:nvPr/>
        </p:nvSpPr>
        <p:spPr bwMode="auto">
          <a:xfrm flipV="1">
            <a:off x="1371600" y="2333625"/>
            <a:ext cx="3657600" cy="14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19"/>
          <p:cNvSpPr>
            <a:spLocks noChangeShapeType="1"/>
          </p:cNvSpPr>
          <p:nvPr/>
        </p:nvSpPr>
        <p:spPr bwMode="auto">
          <a:xfrm>
            <a:off x="457200" y="4129088"/>
            <a:ext cx="79248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20"/>
          <p:cNvSpPr>
            <a:spLocks noChangeShapeType="1"/>
          </p:cNvSpPr>
          <p:nvPr/>
        </p:nvSpPr>
        <p:spPr bwMode="auto">
          <a:xfrm>
            <a:off x="457200" y="4052888"/>
            <a:ext cx="0" cy="15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21"/>
          <p:cNvSpPr>
            <a:spLocks noChangeShapeType="1"/>
          </p:cNvSpPr>
          <p:nvPr/>
        </p:nvSpPr>
        <p:spPr bwMode="auto">
          <a:xfrm>
            <a:off x="1371600" y="4052888"/>
            <a:ext cx="0" cy="15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22"/>
          <p:cNvSpPr>
            <a:spLocks noChangeShapeType="1"/>
          </p:cNvSpPr>
          <p:nvPr/>
        </p:nvSpPr>
        <p:spPr bwMode="auto">
          <a:xfrm>
            <a:off x="2286000" y="4052888"/>
            <a:ext cx="0" cy="15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23"/>
          <p:cNvSpPr>
            <a:spLocks noChangeShapeType="1"/>
          </p:cNvSpPr>
          <p:nvPr/>
        </p:nvSpPr>
        <p:spPr bwMode="auto">
          <a:xfrm>
            <a:off x="3200400" y="4052888"/>
            <a:ext cx="0" cy="15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24"/>
          <p:cNvSpPr>
            <a:spLocks noChangeShapeType="1"/>
          </p:cNvSpPr>
          <p:nvPr/>
        </p:nvSpPr>
        <p:spPr bwMode="auto">
          <a:xfrm>
            <a:off x="4114800" y="4052888"/>
            <a:ext cx="0" cy="15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25"/>
          <p:cNvSpPr>
            <a:spLocks noChangeShapeType="1"/>
          </p:cNvSpPr>
          <p:nvPr/>
        </p:nvSpPr>
        <p:spPr bwMode="auto">
          <a:xfrm>
            <a:off x="5029200" y="4052888"/>
            <a:ext cx="0" cy="15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26"/>
          <p:cNvSpPr>
            <a:spLocks noChangeShapeType="1"/>
          </p:cNvSpPr>
          <p:nvPr/>
        </p:nvSpPr>
        <p:spPr bwMode="auto">
          <a:xfrm>
            <a:off x="5943600" y="4052888"/>
            <a:ext cx="0" cy="15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27"/>
          <p:cNvSpPr>
            <a:spLocks noChangeShapeType="1"/>
          </p:cNvSpPr>
          <p:nvPr/>
        </p:nvSpPr>
        <p:spPr bwMode="auto">
          <a:xfrm>
            <a:off x="6858000" y="4052888"/>
            <a:ext cx="0" cy="15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28"/>
          <p:cNvSpPr>
            <a:spLocks noChangeShapeType="1"/>
          </p:cNvSpPr>
          <p:nvPr/>
        </p:nvSpPr>
        <p:spPr bwMode="auto">
          <a:xfrm>
            <a:off x="7772400" y="4052888"/>
            <a:ext cx="0" cy="15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Text Box 29"/>
          <p:cNvSpPr txBox="1">
            <a:spLocks noChangeArrowheads="1"/>
          </p:cNvSpPr>
          <p:nvPr/>
        </p:nvSpPr>
        <p:spPr bwMode="auto">
          <a:xfrm>
            <a:off x="304800" y="420528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t>0</a:t>
            </a:r>
          </a:p>
        </p:txBody>
      </p:sp>
      <p:sp>
        <p:nvSpPr>
          <p:cNvPr id="30" name="Text Box 30"/>
          <p:cNvSpPr txBox="1">
            <a:spLocks noChangeArrowheads="1"/>
          </p:cNvSpPr>
          <p:nvPr/>
        </p:nvSpPr>
        <p:spPr bwMode="auto">
          <a:xfrm>
            <a:off x="1219200" y="420528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t>6</a:t>
            </a:r>
          </a:p>
        </p:txBody>
      </p:sp>
      <p:sp>
        <p:nvSpPr>
          <p:cNvPr id="31" name="Text Box 31"/>
          <p:cNvSpPr txBox="1">
            <a:spLocks noChangeArrowheads="1"/>
          </p:cNvSpPr>
          <p:nvPr/>
        </p:nvSpPr>
        <p:spPr bwMode="auto">
          <a:xfrm>
            <a:off x="2057400" y="4205288"/>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t>12</a:t>
            </a:r>
          </a:p>
        </p:txBody>
      </p:sp>
      <p:sp>
        <p:nvSpPr>
          <p:cNvPr id="32" name="Text Box 32"/>
          <p:cNvSpPr txBox="1">
            <a:spLocks noChangeArrowheads="1"/>
          </p:cNvSpPr>
          <p:nvPr/>
        </p:nvSpPr>
        <p:spPr bwMode="auto">
          <a:xfrm>
            <a:off x="2990850" y="4205288"/>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t>18</a:t>
            </a:r>
          </a:p>
        </p:txBody>
      </p:sp>
      <p:sp>
        <p:nvSpPr>
          <p:cNvPr id="33" name="Text Box 33"/>
          <p:cNvSpPr txBox="1">
            <a:spLocks noChangeArrowheads="1"/>
          </p:cNvSpPr>
          <p:nvPr/>
        </p:nvSpPr>
        <p:spPr bwMode="auto">
          <a:xfrm>
            <a:off x="3886200" y="4205288"/>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t>24</a:t>
            </a:r>
          </a:p>
        </p:txBody>
      </p:sp>
      <p:sp>
        <p:nvSpPr>
          <p:cNvPr id="34" name="Text Box 34"/>
          <p:cNvSpPr txBox="1">
            <a:spLocks noChangeArrowheads="1"/>
          </p:cNvSpPr>
          <p:nvPr/>
        </p:nvSpPr>
        <p:spPr bwMode="auto">
          <a:xfrm>
            <a:off x="4838700" y="4205288"/>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t>30</a:t>
            </a:r>
          </a:p>
        </p:txBody>
      </p:sp>
      <p:sp>
        <p:nvSpPr>
          <p:cNvPr id="35" name="Text Box 35"/>
          <p:cNvSpPr txBox="1">
            <a:spLocks noChangeArrowheads="1"/>
          </p:cNvSpPr>
          <p:nvPr/>
        </p:nvSpPr>
        <p:spPr bwMode="auto">
          <a:xfrm>
            <a:off x="5715000" y="4205288"/>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t>36</a:t>
            </a:r>
          </a:p>
        </p:txBody>
      </p:sp>
      <p:sp>
        <p:nvSpPr>
          <p:cNvPr id="36" name="Text Box 36"/>
          <p:cNvSpPr txBox="1">
            <a:spLocks noChangeArrowheads="1"/>
          </p:cNvSpPr>
          <p:nvPr/>
        </p:nvSpPr>
        <p:spPr bwMode="auto">
          <a:xfrm>
            <a:off x="6629400" y="4205288"/>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t>42</a:t>
            </a:r>
          </a:p>
        </p:txBody>
      </p:sp>
      <p:sp>
        <p:nvSpPr>
          <p:cNvPr id="37" name="Text Box 37"/>
          <p:cNvSpPr txBox="1">
            <a:spLocks noChangeArrowheads="1"/>
          </p:cNvSpPr>
          <p:nvPr/>
        </p:nvSpPr>
        <p:spPr bwMode="auto">
          <a:xfrm>
            <a:off x="7524750" y="4205288"/>
            <a:ext cx="857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t>48 Hrs</a:t>
            </a:r>
          </a:p>
        </p:txBody>
      </p:sp>
      <p:sp>
        <p:nvSpPr>
          <p:cNvPr id="38" name="Line 38"/>
          <p:cNvSpPr>
            <a:spLocks noChangeShapeType="1"/>
          </p:cNvSpPr>
          <p:nvPr/>
        </p:nvSpPr>
        <p:spPr bwMode="auto">
          <a:xfrm>
            <a:off x="457200" y="3443288"/>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AutoShape 39"/>
          <p:cNvSpPr>
            <a:spLocks noChangeArrowheads="1"/>
          </p:cNvSpPr>
          <p:nvPr/>
        </p:nvSpPr>
        <p:spPr bwMode="auto">
          <a:xfrm>
            <a:off x="228600" y="2590800"/>
            <a:ext cx="609600" cy="838200"/>
          </a:xfrm>
          <a:prstGeom prst="roundRect">
            <a:avLst>
              <a:gd name="adj" fmla="val 16667"/>
            </a:avLst>
          </a:prstGeom>
          <a:solidFill>
            <a:schemeClr val="tx2">
              <a:lumMod val="20000"/>
              <a:lumOff val="80000"/>
            </a:schemeClr>
          </a:solidFill>
          <a:ln w="9525">
            <a:solidFill>
              <a:schemeClr val="tx1"/>
            </a:solidFill>
            <a:round/>
            <a:headEnd/>
            <a:tailEnd/>
          </a:ln>
          <a:effectLst/>
          <a:extLst/>
        </p:spPr>
        <p:txBody>
          <a:bodyPr wrap="none" anchor="ctr"/>
          <a:lstStyle/>
          <a:p>
            <a:pPr algn="ctr"/>
            <a:r>
              <a:rPr lang="en-US" sz="900"/>
              <a:t>Sample 1</a:t>
            </a:r>
          </a:p>
          <a:p>
            <a:pPr algn="ctr"/>
            <a:r>
              <a:rPr lang="en-US" sz="900"/>
              <a:t>Clinical </a:t>
            </a:r>
          </a:p>
          <a:p>
            <a:pPr algn="ctr"/>
            <a:r>
              <a:rPr lang="en-US" sz="900"/>
              <a:t>isolate</a:t>
            </a:r>
          </a:p>
          <a:p>
            <a:pPr algn="ctr"/>
            <a:r>
              <a:rPr lang="en-US" sz="900"/>
              <a:t>Lab A</a:t>
            </a:r>
          </a:p>
          <a:p>
            <a:pPr algn="ctr"/>
            <a:r>
              <a:rPr lang="en-US" sz="900"/>
              <a:t>New York</a:t>
            </a:r>
          </a:p>
        </p:txBody>
      </p:sp>
      <p:sp>
        <p:nvSpPr>
          <p:cNvPr id="40" name="AutoShape 40"/>
          <p:cNvSpPr>
            <a:spLocks noChangeArrowheads="1"/>
          </p:cNvSpPr>
          <p:nvPr/>
        </p:nvSpPr>
        <p:spPr bwMode="auto">
          <a:xfrm>
            <a:off x="1066800" y="2590800"/>
            <a:ext cx="609600" cy="838200"/>
          </a:xfrm>
          <a:prstGeom prst="roundRect">
            <a:avLst>
              <a:gd name="adj" fmla="val 16667"/>
            </a:avLst>
          </a:prstGeom>
          <a:solidFill>
            <a:schemeClr val="tx2">
              <a:lumMod val="20000"/>
              <a:lumOff val="80000"/>
            </a:schemeClr>
          </a:solidFill>
          <a:ln w="9525">
            <a:solidFill>
              <a:schemeClr val="tx1"/>
            </a:solidFill>
            <a:round/>
            <a:headEnd/>
            <a:tailEnd/>
          </a:ln>
          <a:effectLst/>
          <a:extLst/>
        </p:spPr>
        <p:txBody>
          <a:bodyPr wrap="none" anchor="ctr"/>
          <a:lstStyle/>
          <a:p>
            <a:pPr algn="ctr"/>
            <a:r>
              <a:rPr lang="en-US" sz="800"/>
              <a:t>Sample 2</a:t>
            </a:r>
          </a:p>
          <a:p>
            <a:pPr algn="ctr"/>
            <a:r>
              <a:rPr lang="en-US" sz="800"/>
              <a:t>Factory food</a:t>
            </a:r>
          </a:p>
          <a:p>
            <a:pPr algn="ctr"/>
            <a:r>
              <a:rPr lang="en-US" sz="800"/>
              <a:t>Distribution</a:t>
            </a:r>
          </a:p>
          <a:p>
            <a:pPr algn="ctr"/>
            <a:r>
              <a:rPr lang="en-US" sz="800"/>
              <a:t>Center</a:t>
            </a:r>
          </a:p>
          <a:p>
            <a:pPr algn="ctr"/>
            <a:r>
              <a:rPr lang="en-US" sz="800"/>
              <a:t>Lab B- LA</a:t>
            </a:r>
          </a:p>
        </p:txBody>
      </p:sp>
      <p:sp>
        <p:nvSpPr>
          <p:cNvPr id="41" name="AutoShape 41"/>
          <p:cNvSpPr>
            <a:spLocks noChangeArrowheads="1"/>
          </p:cNvSpPr>
          <p:nvPr/>
        </p:nvSpPr>
        <p:spPr bwMode="auto">
          <a:xfrm>
            <a:off x="2000250" y="2590800"/>
            <a:ext cx="533400" cy="838200"/>
          </a:xfrm>
          <a:prstGeom prst="roundRect">
            <a:avLst>
              <a:gd name="adj" fmla="val 16667"/>
            </a:avLst>
          </a:prstGeom>
          <a:solidFill>
            <a:schemeClr val="tx2">
              <a:lumMod val="20000"/>
              <a:lumOff val="80000"/>
            </a:schemeClr>
          </a:solidFill>
          <a:ln w="9525">
            <a:solidFill>
              <a:schemeClr val="tx1"/>
            </a:solidFill>
            <a:round/>
            <a:headEnd/>
            <a:tailEnd/>
          </a:ln>
          <a:effectLst/>
          <a:extLst/>
        </p:spPr>
        <p:txBody>
          <a:bodyPr wrap="none" anchor="ctr"/>
          <a:lstStyle/>
          <a:p>
            <a:pPr algn="ctr"/>
            <a:r>
              <a:rPr lang="en-US" sz="900"/>
              <a:t>Sample 3</a:t>
            </a:r>
          </a:p>
          <a:p>
            <a:pPr algn="ctr"/>
            <a:r>
              <a:rPr lang="en-US" sz="900"/>
              <a:t>Clinical </a:t>
            </a:r>
          </a:p>
          <a:p>
            <a:pPr algn="ctr"/>
            <a:r>
              <a:rPr lang="en-US" sz="900"/>
              <a:t>isolate</a:t>
            </a:r>
          </a:p>
          <a:p>
            <a:pPr algn="ctr"/>
            <a:r>
              <a:rPr lang="en-US" sz="900"/>
              <a:t>Lab C</a:t>
            </a:r>
          </a:p>
          <a:p>
            <a:pPr algn="ctr"/>
            <a:r>
              <a:rPr lang="en-US" sz="900"/>
              <a:t>Chicago</a:t>
            </a:r>
          </a:p>
        </p:txBody>
      </p:sp>
      <p:sp>
        <p:nvSpPr>
          <p:cNvPr id="42" name="Line 42"/>
          <p:cNvSpPr>
            <a:spLocks noChangeShapeType="1"/>
          </p:cNvSpPr>
          <p:nvPr/>
        </p:nvSpPr>
        <p:spPr bwMode="auto">
          <a:xfrm>
            <a:off x="2286000" y="3443288"/>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Freeform 43"/>
          <p:cNvSpPr>
            <a:spLocks/>
          </p:cNvSpPr>
          <p:nvPr/>
        </p:nvSpPr>
        <p:spPr bwMode="auto">
          <a:xfrm>
            <a:off x="476250" y="2181225"/>
            <a:ext cx="3657600" cy="1588"/>
          </a:xfrm>
          <a:custGeom>
            <a:avLst/>
            <a:gdLst>
              <a:gd name="T0" fmla="*/ 0 w 2304"/>
              <a:gd name="T1" fmla="*/ 0 h 1"/>
              <a:gd name="T2" fmla="*/ 2304 w 2304"/>
              <a:gd name="T3" fmla="*/ 0 h 1"/>
            </a:gdLst>
            <a:ahLst/>
            <a:cxnLst>
              <a:cxn ang="0">
                <a:pos x="T0" y="T1"/>
              </a:cxn>
              <a:cxn ang="0">
                <a:pos x="T2" y="T3"/>
              </a:cxn>
            </a:cxnLst>
            <a:rect l="0" t="0" r="r" b="b"/>
            <a:pathLst>
              <a:path w="2304" h="1">
                <a:moveTo>
                  <a:pt x="0" y="0"/>
                </a:moveTo>
                <a:lnTo>
                  <a:pt x="2304" y="0"/>
                </a:lnTo>
              </a:path>
            </a:pathLst>
          </a:custGeom>
          <a:noFill/>
          <a:ln w="9525">
            <a:solidFill>
              <a:schemeClr val="tx1"/>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AutoShape 44"/>
          <p:cNvSpPr>
            <a:spLocks noChangeArrowheads="1"/>
          </p:cNvSpPr>
          <p:nvPr/>
        </p:nvSpPr>
        <p:spPr bwMode="auto">
          <a:xfrm>
            <a:off x="3810000" y="1343025"/>
            <a:ext cx="762000" cy="762000"/>
          </a:xfrm>
          <a:prstGeom prst="roundRect">
            <a:avLst>
              <a:gd name="adj" fmla="val 16667"/>
            </a:avLst>
          </a:prstGeom>
          <a:solidFill>
            <a:schemeClr val="tx2">
              <a:lumMod val="20000"/>
              <a:lumOff val="80000"/>
            </a:schemeClr>
          </a:solidFill>
          <a:ln w="9525">
            <a:solidFill>
              <a:schemeClr val="tx1"/>
            </a:solidFill>
            <a:round/>
            <a:headEnd/>
            <a:tailEnd/>
          </a:ln>
          <a:effectLst/>
          <a:extLst/>
        </p:spPr>
        <p:txBody>
          <a:bodyPr wrap="none" anchor="ctr"/>
          <a:lstStyle/>
          <a:p>
            <a:pPr algn="ctr"/>
            <a:r>
              <a:rPr lang="en-US" sz="1000" dirty="0" smtClean="0"/>
              <a:t>ELS</a:t>
            </a:r>
            <a:endParaRPr lang="en-US" sz="1000" dirty="0"/>
          </a:p>
          <a:p>
            <a:pPr algn="ctr"/>
            <a:r>
              <a:rPr lang="en-US" sz="1000" dirty="0"/>
              <a:t>Pattern</a:t>
            </a:r>
          </a:p>
          <a:p>
            <a:pPr algn="ctr"/>
            <a:r>
              <a:rPr lang="en-US" sz="1000" dirty="0"/>
              <a:t>Generation</a:t>
            </a:r>
          </a:p>
          <a:p>
            <a:pPr algn="ctr"/>
            <a:r>
              <a:rPr lang="en-US" sz="1000" dirty="0"/>
              <a:t>Unknown</a:t>
            </a:r>
          </a:p>
          <a:p>
            <a:pPr algn="ctr"/>
            <a:r>
              <a:rPr lang="en-US" sz="1000" dirty="0"/>
              <a:t>Send to DB</a:t>
            </a:r>
          </a:p>
        </p:txBody>
      </p:sp>
      <p:sp>
        <p:nvSpPr>
          <p:cNvPr id="45" name="AutoShape 45"/>
          <p:cNvSpPr>
            <a:spLocks noChangeArrowheads="1"/>
          </p:cNvSpPr>
          <p:nvPr/>
        </p:nvSpPr>
        <p:spPr bwMode="auto">
          <a:xfrm>
            <a:off x="4648200" y="1495425"/>
            <a:ext cx="762000" cy="762000"/>
          </a:xfrm>
          <a:prstGeom prst="roundRect">
            <a:avLst>
              <a:gd name="adj" fmla="val 16667"/>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000" dirty="0" smtClean="0"/>
              <a:t>ELS</a:t>
            </a:r>
            <a:endParaRPr lang="en-US" sz="1000" dirty="0"/>
          </a:p>
          <a:p>
            <a:pPr algn="ctr"/>
            <a:r>
              <a:rPr lang="en-US" sz="1000" dirty="0"/>
              <a:t>Pattern</a:t>
            </a:r>
          </a:p>
          <a:p>
            <a:pPr algn="ctr"/>
            <a:r>
              <a:rPr lang="en-US" sz="1000" dirty="0"/>
              <a:t>Generation</a:t>
            </a:r>
          </a:p>
          <a:p>
            <a:pPr algn="ctr"/>
            <a:r>
              <a:rPr lang="en-US" sz="1000" dirty="0"/>
              <a:t>Unknown</a:t>
            </a:r>
          </a:p>
          <a:p>
            <a:pPr algn="ctr"/>
            <a:r>
              <a:rPr lang="en-US" sz="1000" dirty="0"/>
              <a:t>Send to DB</a:t>
            </a:r>
          </a:p>
        </p:txBody>
      </p:sp>
      <p:sp>
        <p:nvSpPr>
          <p:cNvPr id="46" name="AutoShape 46"/>
          <p:cNvSpPr>
            <a:spLocks noChangeArrowheads="1"/>
          </p:cNvSpPr>
          <p:nvPr/>
        </p:nvSpPr>
        <p:spPr bwMode="auto">
          <a:xfrm>
            <a:off x="5486400" y="1647825"/>
            <a:ext cx="762000" cy="762000"/>
          </a:xfrm>
          <a:prstGeom prst="roundRect">
            <a:avLst>
              <a:gd name="adj" fmla="val 16667"/>
            </a:avLst>
          </a:prstGeom>
          <a:solidFill>
            <a:srgbClr val="FF99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000" dirty="0" smtClean="0">
                <a:solidFill>
                  <a:schemeClr val="bg1"/>
                </a:solidFill>
              </a:rPr>
              <a:t>ELS</a:t>
            </a:r>
            <a:endParaRPr lang="en-US" sz="1000" dirty="0">
              <a:solidFill>
                <a:schemeClr val="bg1"/>
              </a:solidFill>
            </a:endParaRPr>
          </a:p>
          <a:p>
            <a:pPr algn="ctr"/>
            <a:r>
              <a:rPr lang="en-US" sz="1000" dirty="0">
                <a:solidFill>
                  <a:schemeClr val="bg1"/>
                </a:solidFill>
              </a:rPr>
              <a:t>Pattern</a:t>
            </a:r>
          </a:p>
          <a:p>
            <a:pPr algn="ctr"/>
            <a:r>
              <a:rPr lang="en-US" sz="1000" dirty="0">
                <a:solidFill>
                  <a:schemeClr val="bg1"/>
                </a:solidFill>
              </a:rPr>
              <a:t>Generation</a:t>
            </a:r>
          </a:p>
          <a:p>
            <a:pPr algn="ctr"/>
            <a:r>
              <a:rPr lang="en-US" sz="1000" dirty="0">
                <a:solidFill>
                  <a:schemeClr val="bg1"/>
                </a:solidFill>
              </a:rPr>
              <a:t>Partial ID</a:t>
            </a:r>
          </a:p>
          <a:p>
            <a:pPr algn="ctr"/>
            <a:r>
              <a:rPr lang="en-US" sz="1000" dirty="0">
                <a:solidFill>
                  <a:schemeClr val="bg1"/>
                </a:solidFill>
              </a:rPr>
              <a:t>Send to DB</a:t>
            </a:r>
          </a:p>
        </p:txBody>
      </p:sp>
      <p:sp>
        <p:nvSpPr>
          <p:cNvPr id="47" name="AutoShape 47"/>
          <p:cNvSpPr>
            <a:spLocks noChangeArrowheads="1"/>
          </p:cNvSpPr>
          <p:nvPr/>
        </p:nvSpPr>
        <p:spPr bwMode="auto">
          <a:xfrm>
            <a:off x="3733800" y="5105400"/>
            <a:ext cx="762000" cy="838200"/>
          </a:xfrm>
          <a:prstGeom prst="bracketPair">
            <a:avLst>
              <a:gd name="adj" fmla="val 16667"/>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200"/>
              <a:t>Unknown</a:t>
            </a:r>
          </a:p>
          <a:p>
            <a:pPr algn="ctr"/>
            <a:r>
              <a:rPr lang="en-US" sz="1200"/>
              <a:t>Alert</a:t>
            </a:r>
          </a:p>
          <a:p>
            <a:pPr algn="ctr"/>
            <a:r>
              <a:rPr lang="en-US" sz="1200"/>
              <a:t>No Alarm</a:t>
            </a:r>
          </a:p>
          <a:p>
            <a:pPr algn="ctr"/>
            <a:r>
              <a:rPr lang="en-US" sz="1200"/>
              <a:t>Pattern A</a:t>
            </a:r>
          </a:p>
        </p:txBody>
      </p:sp>
      <p:sp>
        <p:nvSpPr>
          <p:cNvPr id="48" name="AutoShape 48"/>
          <p:cNvSpPr>
            <a:spLocks noChangeArrowheads="1"/>
          </p:cNvSpPr>
          <p:nvPr/>
        </p:nvSpPr>
        <p:spPr bwMode="auto">
          <a:xfrm>
            <a:off x="4572000" y="5105400"/>
            <a:ext cx="762000" cy="838200"/>
          </a:xfrm>
          <a:prstGeom prst="bracketPair">
            <a:avLst>
              <a:gd name="adj" fmla="val 16667"/>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200"/>
              <a:t>Unknown</a:t>
            </a:r>
          </a:p>
          <a:p>
            <a:pPr algn="ctr"/>
            <a:r>
              <a:rPr lang="en-US" sz="1200"/>
              <a:t>Alert</a:t>
            </a:r>
          </a:p>
          <a:p>
            <a:pPr algn="ctr"/>
            <a:r>
              <a:rPr lang="en-US" sz="1200"/>
              <a:t>Yellow</a:t>
            </a:r>
          </a:p>
          <a:p>
            <a:pPr algn="ctr"/>
            <a:r>
              <a:rPr lang="en-US" sz="1200"/>
              <a:t>Pattern A</a:t>
            </a:r>
          </a:p>
        </p:txBody>
      </p:sp>
      <p:sp>
        <p:nvSpPr>
          <p:cNvPr id="49" name="AutoShape 49"/>
          <p:cNvSpPr>
            <a:spLocks noChangeArrowheads="1"/>
          </p:cNvSpPr>
          <p:nvPr/>
        </p:nvSpPr>
        <p:spPr bwMode="auto">
          <a:xfrm>
            <a:off x="5562600" y="5105400"/>
            <a:ext cx="762000" cy="838200"/>
          </a:xfrm>
          <a:prstGeom prst="bracketPair">
            <a:avLst>
              <a:gd name="adj" fmla="val 16667"/>
            </a:avLst>
          </a:prstGeom>
          <a:solidFill>
            <a:srgbClr val="FF99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200">
                <a:solidFill>
                  <a:schemeClr val="bg1"/>
                </a:solidFill>
              </a:rPr>
              <a:t>Partial ID</a:t>
            </a:r>
          </a:p>
          <a:p>
            <a:pPr algn="ctr"/>
            <a:r>
              <a:rPr lang="en-US" sz="1200">
                <a:solidFill>
                  <a:schemeClr val="bg1"/>
                </a:solidFill>
              </a:rPr>
              <a:t>Alert</a:t>
            </a:r>
          </a:p>
          <a:p>
            <a:pPr algn="ctr"/>
            <a:r>
              <a:rPr lang="en-US" sz="1200">
                <a:solidFill>
                  <a:schemeClr val="bg1"/>
                </a:solidFill>
              </a:rPr>
              <a:t>Orange</a:t>
            </a:r>
          </a:p>
          <a:p>
            <a:pPr algn="ctr"/>
            <a:r>
              <a:rPr lang="en-US" sz="1200">
                <a:solidFill>
                  <a:schemeClr val="bg1"/>
                </a:solidFill>
              </a:rPr>
              <a:t>Pattern A</a:t>
            </a:r>
          </a:p>
        </p:txBody>
      </p:sp>
      <p:sp>
        <p:nvSpPr>
          <p:cNvPr id="50" name="AutoShape 50"/>
          <p:cNvSpPr>
            <a:spLocks noChangeArrowheads="1"/>
          </p:cNvSpPr>
          <p:nvPr/>
        </p:nvSpPr>
        <p:spPr bwMode="auto">
          <a:xfrm>
            <a:off x="6553200" y="5105400"/>
            <a:ext cx="762000" cy="838200"/>
          </a:xfrm>
          <a:prstGeom prst="bracketPair">
            <a:avLst>
              <a:gd name="adj" fmla="val 16667"/>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200">
                <a:solidFill>
                  <a:schemeClr val="bg1"/>
                </a:solidFill>
              </a:rPr>
              <a:t>Known ID</a:t>
            </a:r>
          </a:p>
          <a:p>
            <a:pPr algn="ctr"/>
            <a:r>
              <a:rPr lang="en-US" sz="1200">
                <a:solidFill>
                  <a:schemeClr val="bg1"/>
                </a:solidFill>
              </a:rPr>
              <a:t>Alert</a:t>
            </a:r>
          </a:p>
          <a:p>
            <a:pPr algn="ctr"/>
            <a:r>
              <a:rPr lang="en-US" sz="1200">
                <a:solidFill>
                  <a:schemeClr val="bg1"/>
                </a:solidFill>
              </a:rPr>
              <a:t>RED</a:t>
            </a:r>
          </a:p>
          <a:p>
            <a:pPr algn="ctr"/>
            <a:r>
              <a:rPr lang="en-US" sz="1200">
                <a:solidFill>
                  <a:schemeClr val="bg1"/>
                </a:solidFill>
              </a:rPr>
              <a:t>Pattern A</a:t>
            </a:r>
          </a:p>
        </p:txBody>
      </p:sp>
      <p:sp>
        <p:nvSpPr>
          <p:cNvPr id="51" name="AutoShape 51"/>
          <p:cNvSpPr>
            <a:spLocks noChangeArrowheads="1"/>
          </p:cNvSpPr>
          <p:nvPr/>
        </p:nvSpPr>
        <p:spPr bwMode="auto">
          <a:xfrm>
            <a:off x="3733800" y="2895600"/>
            <a:ext cx="685800" cy="762000"/>
          </a:xfrm>
          <a:prstGeom prst="roundRect">
            <a:avLst>
              <a:gd name="adj" fmla="val 16667"/>
            </a:avLst>
          </a:prstGeom>
          <a:solidFill>
            <a:schemeClr val="tx2">
              <a:lumMod val="20000"/>
              <a:lumOff val="80000"/>
            </a:schemeClr>
          </a:solidFill>
          <a:ln w="9525">
            <a:solidFill>
              <a:schemeClr val="tx1"/>
            </a:solidFill>
            <a:round/>
            <a:headEnd/>
            <a:tailEnd/>
          </a:ln>
          <a:effectLst/>
          <a:extLst/>
        </p:spPr>
        <p:txBody>
          <a:bodyPr wrap="none" anchor="ctr"/>
          <a:lstStyle/>
          <a:p>
            <a:pPr algn="ctr"/>
            <a:r>
              <a:rPr lang="en-US" sz="1000"/>
              <a:t>Sample “n”</a:t>
            </a:r>
          </a:p>
          <a:p>
            <a:pPr algn="ctr"/>
            <a:r>
              <a:rPr lang="en-US" sz="1000"/>
              <a:t>Lab W</a:t>
            </a:r>
          </a:p>
          <a:p>
            <a:pPr algn="ctr"/>
            <a:r>
              <a:rPr lang="en-US" sz="1000"/>
              <a:t>Miami</a:t>
            </a:r>
          </a:p>
        </p:txBody>
      </p:sp>
      <p:sp>
        <p:nvSpPr>
          <p:cNvPr id="52" name="AutoShape 52"/>
          <p:cNvSpPr>
            <a:spLocks noChangeArrowheads="1"/>
          </p:cNvSpPr>
          <p:nvPr/>
        </p:nvSpPr>
        <p:spPr bwMode="auto">
          <a:xfrm>
            <a:off x="7315200" y="1647825"/>
            <a:ext cx="762000" cy="762000"/>
          </a:xfrm>
          <a:prstGeom prst="roundRect">
            <a:avLst>
              <a:gd name="adj" fmla="val 16667"/>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000" dirty="0" smtClean="0">
                <a:solidFill>
                  <a:schemeClr val="bg1"/>
                </a:solidFill>
              </a:rPr>
              <a:t>ELS</a:t>
            </a:r>
            <a:endParaRPr lang="en-US" sz="1000" dirty="0">
              <a:solidFill>
                <a:schemeClr val="bg1"/>
              </a:solidFill>
            </a:endParaRPr>
          </a:p>
          <a:p>
            <a:pPr algn="ctr"/>
            <a:r>
              <a:rPr lang="en-US" sz="1000" dirty="0">
                <a:solidFill>
                  <a:schemeClr val="bg1"/>
                </a:solidFill>
              </a:rPr>
              <a:t>Pattern</a:t>
            </a:r>
          </a:p>
          <a:p>
            <a:pPr algn="ctr"/>
            <a:r>
              <a:rPr lang="en-US" sz="1000" dirty="0">
                <a:solidFill>
                  <a:schemeClr val="bg1"/>
                </a:solidFill>
              </a:rPr>
              <a:t>Pathogen ID</a:t>
            </a:r>
          </a:p>
          <a:p>
            <a:pPr algn="ctr"/>
            <a:r>
              <a:rPr lang="en-US" sz="1000" dirty="0">
                <a:solidFill>
                  <a:schemeClr val="bg1"/>
                </a:solidFill>
              </a:rPr>
              <a:t>RED Alert</a:t>
            </a:r>
          </a:p>
        </p:txBody>
      </p:sp>
      <p:sp>
        <p:nvSpPr>
          <p:cNvPr id="53" name="AutoShape 53"/>
          <p:cNvSpPr>
            <a:spLocks noChangeArrowheads="1"/>
          </p:cNvSpPr>
          <p:nvPr/>
        </p:nvSpPr>
        <p:spPr bwMode="auto">
          <a:xfrm>
            <a:off x="7391400" y="5105400"/>
            <a:ext cx="762000" cy="838200"/>
          </a:xfrm>
          <a:prstGeom prst="bracketPair">
            <a:avLst>
              <a:gd name="adj" fmla="val 16667"/>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200">
                <a:solidFill>
                  <a:schemeClr val="bg1"/>
                </a:solidFill>
              </a:rPr>
              <a:t>Known ID</a:t>
            </a:r>
          </a:p>
          <a:p>
            <a:pPr algn="ctr"/>
            <a:r>
              <a:rPr lang="en-US" sz="1200">
                <a:solidFill>
                  <a:schemeClr val="bg1"/>
                </a:solidFill>
              </a:rPr>
              <a:t>Alert</a:t>
            </a:r>
          </a:p>
          <a:p>
            <a:pPr algn="ctr"/>
            <a:r>
              <a:rPr lang="en-US" sz="1200">
                <a:solidFill>
                  <a:schemeClr val="bg1"/>
                </a:solidFill>
              </a:rPr>
              <a:t>RED</a:t>
            </a:r>
          </a:p>
          <a:p>
            <a:pPr algn="ctr"/>
            <a:r>
              <a:rPr lang="en-US" sz="1200">
                <a:solidFill>
                  <a:schemeClr val="bg1"/>
                </a:solidFill>
              </a:rPr>
              <a:t>Pattern A</a:t>
            </a:r>
          </a:p>
        </p:txBody>
      </p:sp>
      <p:sp>
        <p:nvSpPr>
          <p:cNvPr id="54" name="Line 54"/>
          <p:cNvSpPr>
            <a:spLocks noChangeShapeType="1"/>
          </p:cNvSpPr>
          <p:nvPr/>
        </p:nvSpPr>
        <p:spPr bwMode="auto">
          <a:xfrm>
            <a:off x="4114800" y="6096000"/>
            <a:ext cx="43434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 name="Line 55"/>
          <p:cNvSpPr>
            <a:spLocks noChangeShapeType="1"/>
          </p:cNvSpPr>
          <p:nvPr/>
        </p:nvSpPr>
        <p:spPr bwMode="auto">
          <a:xfrm>
            <a:off x="4114800" y="6019800"/>
            <a:ext cx="0" cy="1524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Line 56"/>
          <p:cNvSpPr>
            <a:spLocks noChangeShapeType="1"/>
          </p:cNvSpPr>
          <p:nvPr/>
        </p:nvSpPr>
        <p:spPr bwMode="auto">
          <a:xfrm>
            <a:off x="5029200" y="6019800"/>
            <a:ext cx="0" cy="1524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Line 57"/>
          <p:cNvSpPr>
            <a:spLocks noChangeShapeType="1"/>
          </p:cNvSpPr>
          <p:nvPr/>
        </p:nvSpPr>
        <p:spPr bwMode="auto">
          <a:xfrm>
            <a:off x="5943600" y="6019800"/>
            <a:ext cx="0" cy="1524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Line 58"/>
          <p:cNvSpPr>
            <a:spLocks noChangeShapeType="1"/>
          </p:cNvSpPr>
          <p:nvPr/>
        </p:nvSpPr>
        <p:spPr bwMode="auto">
          <a:xfrm>
            <a:off x="6858000" y="6019800"/>
            <a:ext cx="0" cy="1524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 name="Line 59"/>
          <p:cNvSpPr>
            <a:spLocks noChangeShapeType="1"/>
          </p:cNvSpPr>
          <p:nvPr/>
        </p:nvSpPr>
        <p:spPr bwMode="auto">
          <a:xfrm>
            <a:off x="7772400" y="6019800"/>
            <a:ext cx="0" cy="1524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AutoShape 60"/>
          <p:cNvSpPr>
            <a:spLocks noChangeArrowheads="1"/>
          </p:cNvSpPr>
          <p:nvPr/>
        </p:nvSpPr>
        <p:spPr bwMode="auto">
          <a:xfrm>
            <a:off x="4114800" y="762000"/>
            <a:ext cx="762000" cy="457200"/>
          </a:xfrm>
          <a:prstGeom prst="bracketPair">
            <a:avLst>
              <a:gd name="adj" fmla="val 16667"/>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200"/>
              <a:t>PCR</a:t>
            </a:r>
          </a:p>
          <a:p>
            <a:pPr algn="ctr"/>
            <a:r>
              <a:rPr lang="en-US" sz="1200"/>
              <a:t>Fingerprint</a:t>
            </a:r>
          </a:p>
        </p:txBody>
      </p:sp>
      <p:sp>
        <p:nvSpPr>
          <p:cNvPr id="61" name="AutoShape 61"/>
          <p:cNvSpPr>
            <a:spLocks noChangeArrowheads="1"/>
          </p:cNvSpPr>
          <p:nvPr/>
        </p:nvSpPr>
        <p:spPr bwMode="auto">
          <a:xfrm>
            <a:off x="5105400" y="762000"/>
            <a:ext cx="762000" cy="457200"/>
          </a:xfrm>
          <a:prstGeom prst="bracketPair">
            <a:avLst>
              <a:gd name="adj" fmla="val 16667"/>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200"/>
              <a:t>Partial ID</a:t>
            </a:r>
          </a:p>
        </p:txBody>
      </p:sp>
      <p:sp>
        <p:nvSpPr>
          <p:cNvPr id="62" name="Line 62"/>
          <p:cNvSpPr>
            <a:spLocks noChangeShapeType="1"/>
          </p:cNvSpPr>
          <p:nvPr/>
        </p:nvSpPr>
        <p:spPr bwMode="auto">
          <a:xfrm>
            <a:off x="4191000" y="1219200"/>
            <a:ext cx="2667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 name="AutoShape 63"/>
          <p:cNvSpPr>
            <a:spLocks noChangeArrowheads="1"/>
          </p:cNvSpPr>
          <p:nvPr/>
        </p:nvSpPr>
        <p:spPr bwMode="auto">
          <a:xfrm>
            <a:off x="6019800" y="762000"/>
            <a:ext cx="762000" cy="457200"/>
          </a:xfrm>
          <a:prstGeom prst="bracketPair">
            <a:avLst>
              <a:gd name="adj" fmla="val 16667"/>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200"/>
              <a:t>Absolute</a:t>
            </a:r>
          </a:p>
          <a:p>
            <a:pPr algn="ctr"/>
            <a:r>
              <a:rPr lang="en-US" sz="1200"/>
              <a:t>ID</a:t>
            </a:r>
          </a:p>
        </p:txBody>
      </p:sp>
      <p:sp>
        <p:nvSpPr>
          <p:cNvPr id="64" name="Text Box 64"/>
          <p:cNvSpPr txBox="1">
            <a:spLocks noChangeArrowheads="1"/>
          </p:cNvSpPr>
          <p:nvPr/>
        </p:nvSpPr>
        <p:spPr bwMode="auto">
          <a:xfrm>
            <a:off x="4375150" y="6400800"/>
            <a:ext cx="3482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t>Time sequence for alert confirmation</a:t>
            </a:r>
          </a:p>
        </p:txBody>
      </p:sp>
      <p:sp>
        <p:nvSpPr>
          <p:cNvPr id="65" name="Text Box 65"/>
          <p:cNvSpPr txBox="1">
            <a:spLocks noChangeArrowheads="1"/>
          </p:cNvSpPr>
          <p:nvPr/>
        </p:nvSpPr>
        <p:spPr bwMode="auto">
          <a:xfrm>
            <a:off x="3962400" y="611028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t>0</a:t>
            </a:r>
          </a:p>
        </p:txBody>
      </p:sp>
      <p:sp>
        <p:nvSpPr>
          <p:cNvPr id="66" name="Text Box 66"/>
          <p:cNvSpPr txBox="1">
            <a:spLocks noChangeArrowheads="1"/>
          </p:cNvSpPr>
          <p:nvPr/>
        </p:nvSpPr>
        <p:spPr bwMode="auto">
          <a:xfrm>
            <a:off x="4876800" y="611028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t>6</a:t>
            </a:r>
          </a:p>
        </p:txBody>
      </p:sp>
      <p:sp>
        <p:nvSpPr>
          <p:cNvPr id="67" name="Text Box 67"/>
          <p:cNvSpPr txBox="1">
            <a:spLocks noChangeArrowheads="1"/>
          </p:cNvSpPr>
          <p:nvPr/>
        </p:nvSpPr>
        <p:spPr bwMode="auto">
          <a:xfrm>
            <a:off x="5715000" y="6110288"/>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t>12</a:t>
            </a:r>
          </a:p>
        </p:txBody>
      </p:sp>
      <p:sp>
        <p:nvSpPr>
          <p:cNvPr id="68" name="Text Box 68"/>
          <p:cNvSpPr txBox="1">
            <a:spLocks noChangeArrowheads="1"/>
          </p:cNvSpPr>
          <p:nvPr/>
        </p:nvSpPr>
        <p:spPr bwMode="auto">
          <a:xfrm>
            <a:off x="6648450" y="6110288"/>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t>18</a:t>
            </a:r>
          </a:p>
        </p:txBody>
      </p:sp>
      <p:sp>
        <p:nvSpPr>
          <p:cNvPr id="69" name="Text Box 69"/>
          <p:cNvSpPr txBox="1">
            <a:spLocks noChangeArrowheads="1"/>
          </p:cNvSpPr>
          <p:nvPr/>
        </p:nvSpPr>
        <p:spPr bwMode="auto">
          <a:xfrm>
            <a:off x="7575550" y="6110288"/>
            <a:ext cx="1111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t>24 Hours</a:t>
            </a:r>
          </a:p>
        </p:txBody>
      </p:sp>
      <p:sp>
        <p:nvSpPr>
          <p:cNvPr id="70" name="AutoShape 70"/>
          <p:cNvSpPr>
            <a:spLocks noChangeArrowheads="1"/>
          </p:cNvSpPr>
          <p:nvPr/>
        </p:nvSpPr>
        <p:spPr bwMode="auto">
          <a:xfrm>
            <a:off x="7924800" y="2514600"/>
            <a:ext cx="990600" cy="1295400"/>
          </a:xfrm>
          <a:prstGeom prst="diamond">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400">
                <a:solidFill>
                  <a:schemeClr val="bg1"/>
                </a:solidFill>
              </a:rPr>
              <a:t>Central</a:t>
            </a:r>
          </a:p>
          <a:p>
            <a:pPr algn="ctr"/>
            <a:r>
              <a:rPr lang="en-US" sz="1400">
                <a:solidFill>
                  <a:schemeClr val="bg1"/>
                </a:solidFill>
              </a:rPr>
              <a:t>DB</a:t>
            </a:r>
          </a:p>
        </p:txBody>
      </p:sp>
      <p:sp>
        <p:nvSpPr>
          <p:cNvPr id="71" name="Line 71"/>
          <p:cNvSpPr>
            <a:spLocks noChangeShapeType="1"/>
          </p:cNvSpPr>
          <p:nvPr/>
        </p:nvSpPr>
        <p:spPr bwMode="auto">
          <a:xfrm>
            <a:off x="4114800" y="3733800"/>
            <a:ext cx="4191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 name="Line 72"/>
          <p:cNvSpPr>
            <a:spLocks noChangeShapeType="1"/>
          </p:cNvSpPr>
          <p:nvPr/>
        </p:nvSpPr>
        <p:spPr bwMode="auto">
          <a:xfrm>
            <a:off x="5029200" y="3581400"/>
            <a:ext cx="3200400" cy="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 name="Line 73"/>
          <p:cNvSpPr>
            <a:spLocks noChangeShapeType="1"/>
          </p:cNvSpPr>
          <p:nvPr/>
        </p:nvSpPr>
        <p:spPr bwMode="auto">
          <a:xfrm>
            <a:off x="5943600" y="3429000"/>
            <a:ext cx="2133600" cy="0"/>
          </a:xfrm>
          <a:prstGeom prst="line">
            <a:avLst/>
          </a:prstGeom>
          <a:noFill/>
          <a:ln w="952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 name="Line 74"/>
          <p:cNvSpPr>
            <a:spLocks noChangeShapeType="1"/>
          </p:cNvSpPr>
          <p:nvPr/>
        </p:nvSpPr>
        <p:spPr bwMode="auto">
          <a:xfrm>
            <a:off x="6858000" y="3276600"/>
            <a:ext cx="1066800" cy="0"/>
          </a:xfrm>
          <a:prstGeom prst="line">
            <a:avLst/>
          </a:prstGeom>
          <a:noFill/>
          <a:ln w="952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 name="Line 75"/>
          <p:cNvSpPr>
            <a:spLocks noChangeShapeType="1"/>
          </p:cNvSpPr>
          <p:nvPr/>
        </p:nvSpPr>
        <p:spPr bwMode="auto">
          <a:xfrm>
            <a:off x="7772400" y="2819400"/>
            <a:ext cx="3810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 name="Line 76"/>
          <p:cNvSpPr>
            <a:spLocks noChangeShapeType="1"/>
          </p:cNvSpPr>
          <p:nvPr/>
        </p:nvSpPr>
        <p:spPr bwMode="auto">
          <a:xfrm>
            <a:off x="8439150" y="3810000"/>
            <a:ext cx="19050" cy="1143000"/>
          </a:xfrm>
          <a:prstGeom prst="line">
            <a:avLst/>
          </a:prstGeom>
          <a:noFill/>
          <a:ln w="28575">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 name="Line 77"/>
          <p:cNvSpPr>
            <a:spLocks noChangeShapeType="1"/>
          </p:cNvSpPr>
          <p:nvPr/>
        </p:nvSpPr>
        <p:spPr bwMode="auto">
          <a:xfrm flipH="1">
            <a:off x="4114800" y="4572000"/>
            <a:ext cx="434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 name="Line 78"/>
          <p:cNvSpPr>
            <a:spLocks noChangeShapeType="1"/>
          </p:cNvSpPr>
          <p:nvPr/>
        </p:nvSpPr>
        <p:spPr bwMode="auto">
          <a:xfrm flipH="1">
            <a:off x="5029200" y="4648200"/>
            <a:ext cx="3429000" cy="0"/>
          </a:xfrm>
          <a:prstGeom prst="line">
            <a:avLst/>
          </a:prstGeom>
          <a:noFill/>
          <a:ln w="190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 name="Line 79"/>
          <p:cNvSpPr>
            <a:spLocks noChangeShapeType="1"/>
          </p:cNvSpPr>
          <p:nvPr/>
        </p:nvSpPr>
        <p:spPr bwMode="auto">
          <a:xfrm flipH="1">
            <a:off x="5943600" y="4724400"/>
            <a:ext cx="2514600" cy="0"/>
          </a:xfrm>
          <a:prstGeom prst="line">
            <a:avLst/>
          </a:prstGeom>
          <a:noFill/>
          <a:ln w="38100">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 name="Line 80"/>
          <p:cNvSpPr>
            <a:spLocks noChangeShapeType="1"/>
          </p:cNvSpPr>
          <p:nvPr/>
        </p:nvSpPr>
        <p:spPr bwMode="auto">
          <a:xfrm flipH="1">
            <a:off x="6858000" y="4838700"/>
            <a:ext cx="16002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 name="Line 81"/>
          <p:cNvSpPr>
            <a:spLocks noChangeShapeType="1"/>
          </p:cNvSpPr>
          <p:nvPr/>
        </p:nvSpPr>
        <p:spPr bwMode="auto">
          <a:xfrm flipH="1">
            <a:off x="7772400" y="4953000"/>
            <a:ext cx="6858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 name="AutoShape 82"/>
          <p:cNvSpPr>
            <a:spLocks noChangeArrowheads="1"/>
          </p:cNvSpPr>
          <p:nvPr/>
        </p:nvSpPr>
        <p:spPr bwMode="auto">
          <a:xfrm>
            <a:off x="4419600" y="2743200"/>
            <a:ext cx="533400" cy="609600"/>
          </a:xfrm>
          <a:prstGeom prst="diamond">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000">
                <a:solidFill>
                  <a:schemeClr val="bg1"/>
                </a:solidFill>
              </a:rPr>
              <a:t>Local</a:t>
            </a:r>
          </a:p>
          <a:p>
            <a:pPr algn="ctr"/>
            <a:r>
              <a:rPr lang="en-US" sz="1000">
                <a:solidFill>
                  <a:schemeClr val="bg1"/>
                </a:solidFill>
              </a:rPr>
              <a:t>DB</a:t>
            </a:r>
          </a:p>
        </p:txBody>
      </p:sp>
      <p:sp>
        <p:nvSpPr>
          <p:cNvPr id="83" name="AutoShape 83"/>
          <p:cNvSpPr>
            <a:spLocks noChangeArrowheads="1"/>
          </p:cNvSpPr>
          <p:nvPr/>
        </p:nvSpPr>
        <p:spPr bwMode="auto">
          <a:xfrm>
            <a:off x="5257800" y="2743200"/>
            <a:ext cx="533400" cy="609600"/>
          </a:xfrm>
          <a:prstGeom prst="diamond">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000">
                <a:solidFill>
                  <a:schemeClr val="bg1"/>
                </a:solidFill>
              </a:rPr>
              <a:t>Local</a:t>
            </a:r>
          </a:p>
          <a:p>
            <a:pPr algn="ctr"/>
            <a:r>
              <a:rPr lang="en-US" sz="1000">
                <a:solidFill>
                  <a:schemeClr val="bg1"/>
                </a:solidFill>
              </a:rPr>
              <a:t>DB</a:t>
            </a:r>
          </a:p>
        </p:txBody>
      </p:sp>
      <p:sp>
        <p:nvSpPr>
          <p:cNvPr id="84" name="AutoShape 84"/>
          <p:cNvSpPr>
            <a:spLocks noChangeArrowheads="1"/>
          </p:cNvSpPr>
          <p:nvPr/>
        </p:nvSpPr>
        <p:spPr bwMode="auto">
          <a:xfrm>
            <a:off x="6124575" y="2743200"/>
            <a:ext cx="533400" cy="609600"/>
          </a:xfrm>
          <a:prstGeom prst="diamond">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000">
                <a:solidFill>
                  <a:schemeClr val="bg1"/>
                </a:solidFill>
              </a:rPr>
              <a:t>Local</a:t>
            </a:r>
          </a:p>
          <a:p>
            <a:pPr algn="ctr"/>
            <a:r>
              <a:rPr lang="en-US" sz="1000">
                <a:solidFill>
                  <a:schemeClr val="bg1"/>
                </a:solidFill>
              </a:rPr>
              <a:t>DB</a:t>
            </a:r>
          </a:p>
        </p:txBody>
      </p:sp>
      <p:sp>
        <p:nvSpPr>
          <p:cNvPr id="85" name="Line 85"/>
          <p:cNvSpPr>
            <a:spLocks noChangeShapeType="1"/>
          </p:cNvSpPr>
          <p:nvPr/>
        </p:nvSpPr>
        <p:spPr bwMode="auto">
          <a:xfrm>
            <a:off x="4114800" y="2743200"/>
            <a:ext cx="381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 name="Line 86"/>
          <p:cNvSpPr>
            <a:spLocks noChangeShapeType="1"/>
          </p:cNvSpPr>
          <p:nvPr/>
        </p:nvSpPr>
        <p:spPr bwMode="auto">
          <a:xfrm>
            <a:off x="5029200" y="27432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 name="Line 87"/>
          <p:cNvSpPr>
            <a:spLocks noChangeShapeType="1"/>
          </p:cNvSpPr>
          <p:nvPr/>
        </p:nvSpPr>
        <p:spPr bwMode="auto">
          <a:xfrm>
            <a:off x="5943600" y="27432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 name="Line 88"/>
          <p:cNvSpPr>
            <a:spLocks noChangeShapeType="1"/>
          </p:cNvSpPr>
          <p:nvPr/>
        </p:nvSpPr>
        <p:spPr bwMode="auto">
          <a:xfrm flipV="1">
            <a:off x="4038600" y="1066800"/>
            <a:ext cx="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 name="Text Box 89"/>
          <p:cNvSpPr txBox="1">
            <a:spLocks noChangeArrowheads="1"/>
          </p:cNvSpPr>
          <p:nvPr/>
        </p:nvSpPr>
        <p:spPr bwMode="auto">
          <a:xfrm>
            <a:off x="0" y="4724400"/>
            <a:ext cx="36576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900" b="1" dirty="0" smtClean="0"/>
              <a:t> </a:t>
            </a:r>
            <a:r>
              <a:rPr lang="en-US" sz="900" dirty="0"/>
              <a:t>A sample arrives at lab A in New York. A pattern is taken – no identification made. A second sample from a food distribution center is sent to a lab in LA. It is processed by </a:t>
            </a:r>
            <a:r>
              <a:rPr lang="en-US" sz="900" dirty="0" smtClean="0"/>
              <a:t>ELS </a:t>
            </a:r>
            <a:r>
              <a:rPr lang="en-US" sz="900" dirty="0"/>
              <a:t>– a partial ID is made as the system knows it has seen that patter before but it does not have an ID. A third specimen arrives at a Chicago lab. Immediately the system recognizes that the pattern has been seen 3 times- this is a major alert flag. By this time (18 hours after 1</a:t>
            </a:r>
            <a:r>
              <a:rPr lang="en-US" sz="900" baseline="30000" dirty="0"/>
              <a:t>st</a:t>
            </a:r>
            <a:r>
              <a:rPr lang="en-US" sz="900" dirty="0"/>
              <a:t> sample) a full ID has been made and a full red alert is engaged. The pattern from a subculture of the isolate is used to train the database classifier with ‘truth” and from now on, all subsequent isolates of this organism are immediately recognized regardless of the isolation site.</a:t>
            </a:r>
          </a:p>
        </p:txBody>
      </p:sp>
      <p:sp>
        <p:nvSpPr>
          <p:cNvPr id="90" name="Text Box 90"/>
          <p:cNvSpPr txBox="1">
            <a:spLocks noChangeArrowheads="1"/>
          </p:cNvSpPr>
          <p:nvPr/>
        </p:nvSpPr>
        <p:spPr bwMode="auto">
          <a:xfrm>
            <a:off x="1066800" y="1371600"/>
            <a:ext cx="22098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200"/>
              <a:t>Samples are spaced at 6 hour Intervals for demonstration purposes only</a:t>
            </a:r>
          </a:p>
        </p:txBody>
      </p:sp>
      <p:sp>
        <p:nvSpPr>
          <p:cNvPr id="91" name="AutoShape 91"/>
          <p:cNvSpPr>
            <a:spLocks noChangeArrowheads="1"/>
          </p:cNvSpPr>
          <p:nvPr/>
        </p:nvSpPr>
        <p:spPr bwMode="auto">
          <a:xfrm>
            <a:off x="138113" y="688182"/>
            <a:ext cx="762000" cy="1295400"/>
          </a:xfrm>
          <a:prstGeom prst="can">
            <a:avLst>
              <a:gd name="adj" fmla="val 42500"/>
            </a:avLst>
          </a:prstGeom>
          <a:solidFill>
            <a:srgbClr val="FF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400" dirty="0"/>
              <a:t>Security</a:t>
            </a:r>
          </a:p>
          <a:p>
            <a:pPr algn="ctr"/>
            <a:r>
              <a:rPr lang="en-US" sz="1400" dirty="0"/>
              <a:t>Intel</a:t>
            </a:r>
          </a:p>
        </p:txBody>
      </p:sp>
    </p:spTree>
    <p:extLst>
      <p:ext uri="{BB962C8B-B14F-4D97-AF65-F5344CB8AC3E}">
        <p14:creationId xmlns:p14="http://schemas.microsoft.com/office/powerpoint/2010/main" val="388679451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Opportunities</a:t>
            </a:r>
            <a:endParaRPr lang="en-US" dirty="0"/>
          </a:p>
        </p:txBody>
      </p:sp>
      <p:sp>
        <p:nvSpPr>
          <p:cNvPr id="3" name="TextBox 2"/>
          <p:cNvSpPr txBox="1"/>
          <p:nvPr/>
        </p:nvSpPr>
        <p:spPr>
          <a:xfrm>
            <a:off x="0" y="869077"/>
            <a:ext cx="8989893" cy="5016757"/>
          </a:xfrm>
          <a:prstGeom prst="rect">
            <a:avLst/>
          </a:prstGeom>
          <a:noFill/>
        </p:spPr>
        <p:txBody>
          <a:bodyPr wrap="square" rtlCol="0">
            <a:spAutoFit/>
          </a:bodyPr>
          <a:lstStyle/>
          <a:p>
            <a:pPr marL="342900" indent="-342900">
              <a:buFont typeface="Arial"/>
              <a:buChar char="•"/>
            </a:pPr>
            <a:r>
              <a:rPr lang="en-US" sz="3200" dirty="0" smtClean="0"/>
              <a:t>Compared to MALDI-TOF – we have a significant economy</a:t>
            </a:r>
          </a:p>
          <a:p>
            <a:pPr marL="342900" indent="-342900">
              <a:buFont typeface="Arial"/>
              <a:buChar char="•"/>
            </a:pPr>
            <a:r>
              <a:rPr lang="en-US" sz="3200" dirty="0" smtClean="0"/>
              <a:t>Light scatter has many opportunities in sterilization monitoring using automated systems</a:t>
            </a:r>
          </a:p>
          <a:p>
            <a:pPr marL="342900" indent="-342900">
              <a:buFont typeface="Arial"/>
              <a:buChar char="•"/>
            </a:pPr>
            <a:r>
              <a:rPr lang="en-US" sz="3200" dirty="0" smtClean="0"/>
              <a:t>System cost is much lower (1/5 at least)</a:t>
            </a:r>
          </a:p>
          <a:p>
            <a:pPr marL="342900" indent="-342900">
              <a:buFont typeface="Arial"/>
              <a:buChar char="•"/>
            </a:pPr>
            <a:r>
              <a:rPr lang="en-US" sz="3200" dirty="0" smtClean="0"/>
              <a:t>Operational cost is much lower (no reagents necessary)</a:t>
            </a:r>
          </a:p>
          <a:p>
            <a:pPr marL="342900" indent="-342900">
              <a:buFont typeface="Arial"/>
              <a:buChar char="•"/>
            </a:pPr>
            <a:r>
              <a:rPr lang="en-US" sz="3200" dirty="0" smtClean="0"/>
              <a:t>User can make own database</a:t>
            </a:r>
          </a:p>
          <a:p>
            <a:pPr marL="342900" indent="-342900">
              <a:buFont typeface="Arial"/>
              <a:buChar char="•"/>
            </a:pPr>
            <a:endParaRPr lang="en-US" sz="3200" dirty="0" smtClean="0"/>
          </a:p>
          <a:p>
            <a:pPr marL="342900" indent="-342900">
              <a:buFont typeface="Arial"/>
              <a:buChar char="•"/>
            </a:pPr>
            <a:endParaRPr lang="en-US" sz="3200" dirty="0"/>
          </a:p>
        </p:txBody>
      </p:sp>
      <p:sp>
        <p:nvSpPr>
          <p:cNvPr id="4" name="TextBox 3"/>
          <p:cNvSpPr txBox="1"/>
          <p:nvPr/>
        </p:nvSpPr>
        <p:spPr>
          <a:xfrm>
            <a:off x="105034" y="5752039"/>
            <a:ext cx="9038965" cy="738664"/>
          </a:xfrm>
          <a:prstGeom prst="rect">
            <a:avLst/>
          </a:prstGeom>
          <a:noFill/>
        </p:spPr>
        <p:txBody>
          <a:bodyPr wrap="square" rtlCol="0">
            <a:spAutoFit/>
          </a:bodyPr>
          <a:lstStyle/>
          <a:p>
            <a:r>
              <a:rPr lang="en-US" sz="1400" i="1" dirty="0" smtClean="0"/>
              <a:t>Note</a:t>
            </a:r>
            <a:r>
              <a:rPr lang="en-US" sz="1400" b="1" i="1" dirty="0" smtClean="0"/>
              <a:t>: </a:t>
            </a:r>
            <a:r>
              <a:rPr lang="en-US" sz="1400" b="1" i="1" dirty="0" err="1" smtClean="0"/>
              <a:t>Doclu</a:t>
            </a:r>
            <a:r>
              <a:rPr lang="en-US" sz="1400" b="1" i="1" dirty="0" smtClean="0"/>
              <a:t> LLC</a:t>
            </a:r>
            <a:r>
              <a:rPr lang="en-US" sz="1400" i="1" dirty="0" smtClean="0"/>
              <a:t> has been established to develop the commercial versions of system operation and analysis for the Light Scatter technology. </a:t>
            </a:r>
            <a:r>
              <a:rPr lang="en-US" sz="1400" i="1" dirty="0" err="1" smtClean="0"/>
              <a:t>Doclu</a:t>
            </a:r>
            <a:r>
              <a:rPr lang="en-US" sz="1400" i="1" dirty="0" smtClean="0"/>
              <a:t> has licensed the code from PRF and will develop new versions for benchtop and fully automated industrial applications. </a:t>
            </a:r>
            <a:r>
              <a:rPr lang="en-US" sz="1400" i="1" dirty="0" err="1" smtClean="0"/>
              <a:t>Doclu</a:t>
            </a:r>
            <a:r>
              <a:rPr lang="en-US" sz="1400" i="1" dirty="0" smtClean="0"/>
              <a:t> is owned by JPR, EB, VP and BR.</a:t>
            </a:r>
            <a:endParaRPr lang="en-US" sz="1400" i="1" dirty="0"/>
          </a:p>
        </p:txBody>
      </p:sp>
    </p:spTree>
    <p:extLst>
      <p:ext uri="{BB962C8B-B14F-4D97-AF65-F5344CB8AC3E}">
        <p14:creationId xmlns:p14="http://schemas.microsoft.com/office/powerpoint/2010/main" val="262834473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3"/>
          <p:cNvSpPr>
            <a:spLocks noGrp="1" noChangeArrowheads="1"/>
          </p:cNvSpPr>
          <p:nvPr>
            <p:ph type="title"/>
          </p:nvPr>
        </p:nvSpPr>
        <p:spPr>
          <a:xfrm>
            <a:off x="0" y="86127"/>
            <a:ext cx="8991600" cy="685800"/>
          </a:xfrm>
        </p:spPr>
        <p:txBody>
          <a:bodyPr/>
          <a:lstStyle/>
          <a:p>
            <a:pPr eaLnBrk="1" hangingPunct="1"/>
            <a:r>
              <a:rPr lang="en-US" dirty="0" smtClean="0"/>
              <a:t>Bacterial classification</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000" t="12868" r="7442" b="28217"/>
          <a:stretch/>
        </p:blipFill>
        <p:spPr>
          <a:xfrm>
            <a:off x="33661" y="771926"/>
            <a:ext cx="9110339" cy="4597515"/>
          </a:xfrm>
          <a:prstGeom prst="rect">
            <a:avLst/>
          </a:prstGeom>
        </p:spPr>
      </p:pic>
    </p:spTree>
    <p:extLst>
      <p:ext uri="{BB962C8B-B14F-4D97-AF65-F5344CB8AC3E}">
        <p14:creationId xmlns:p14="http://schemas.microsoft.com/office/powerpoint/2010/main" val="421788047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Grp="1" noChangeArrowheads="1"/>
          </p:cNvSpPr>
          <p:nvPr>
            <p:ph type="title"/>
          </p:nvPr>
        </p:nvSpPr>
        <p:spPr>
          <a:xfrm>
            <a:off x="0" y="86127"/>
            <a:ext cx="8991600" cy="685800"/>
          </a:xfrm>
        </p:spPr>
        <p:txBody>
          <a:bodyPr/>
          <a:lstStyle/>
          <a:p>
            <a:pPr eaLnBrk="1" hangingPunct="1"/>
            <a:r>
              <a:rPr lang="en-US" dirty="0" smtClean="0"/>
              <a:t>Bacterial classification</a:t>
            </a:r>
          </a:p>
        </p:txBody>
      </p:sp>
      <p:sp>
        <p:nvSpPr>
          <p:cNvPr id="18" name="Rectangle 17"/>
          <p:cNvSpPr/>
          <p:nvPr/>
        </p:nvSpPr>
        <p:spPr>
          <a:xfrm>
            <a:off x="6204727" y="4038600"/>
            <a:ext cx="228600" cy="251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64" name="Group 11263"/>
          <p:cNvGrpSpPr/>
          <p:nvPr/>
        </p:nvGrpSpPr>
        <p:grpSpPr>
          <a:xfrm>
            <a:off x="232569" y="660460"/>
            <a:ext cx="7861923" cy="2366083"/>
            <a:chOff x="232569" y="660460"/>
            <a:chExt cx="7861923" cy="2366083"/>
          </a:xfrm>
        </p:grpSpPr>
        <p:pic>
          <p:nvPicPr>
            <p:cNvPr id="11266" name="Picture 2" descr="C:\Users\baega_000\Desktop\step1.png"/>
            <p:cNvPicPr>
              <a:picLocks noChangeAspect="1" noChangeArrowheads="1"/>
            </p:cNvPicPr>
            <p:nvPr/>
          </p:nvPicPr>
          <p:blipFill rotWithShape="1">
            <a:blip r:embed="rId3">
              <a:extLst>
                <a:ext uri="{28A0092B-C50C-407E-A947-70E740481C1C}">
                  <a14:useLocalDpi xmlns:a14="http://schemas.microsoft.com/office/drawing/2010/main" val="0"/>
                </a:ext>
              </a:extLst>
            </a:blip>
            <a:srcRect l="30318" r="19504" b="4896"/>
            <a:stretch/>
          </p:blipFill>
          <p:spPr bwMode="auto">
            <a:xfrm>
              <a:off x="232569" y="864398"/>
              <a:ext cx="1824831" cy="216214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81000" y="762000"/>
              <a:ext cx="340158" cy="400110"/>
            </a:xfrm>
            <a:prstGeom prst="rect">
              <a:avLst/>
            </a:prstGeom>
            <a:noFill/>
          </p:spPr>
          <p:txBody>
            <a:bodyPr wrap="none" rtlCol="0">
              <a:spAutoFit/>
            </a:bodyPr>
            <a:lstStyle/>
            <a:p>
              <a:r>
                <a:rPr lang="en-US" sz="2000" b="1" dirty="0" smtClean="0"/>
                <a:t>A</a:t>
              </a:r>
              <a:endParaRPr lang="en-US" sz="2000" b="1" dirty="0"/>
            </a:p>
          </p:txBody>
        </p:sp>
        <p:sp>
          <p:nvSpPr>
            <p:cNvPr id="6" name="Rectangle 5"/>
            <p:cNvSpPr/>
            <p:nvPr/>
          </p:nvSpPr>
          <p:spPr>
            <a:xfrm>
              <a:off x="6587989" y="660460"/>
              <a:ext cx="1506503" cy="369332"/>
            </a:xfrm>
            <a:prstGeom prst="rect">
              <a:avLst/>
            </a:prstGeom>
          </p:spPr>
          <p:txBody>
            <a:bodyPr wrap="none">
              <a:spAutoFit/>
            </a:bodyPr>
            <a:lstStyle/>
            <a:p>
              <a:r>
                <a:rPr lang="en-US" b="1" dirty="0"/>
                <a:t>A- </a:t>
              </a:r>
              <a:r>
                <a:rPr lang="en-US" dirty="0"/>
                <a:t>Plane wave</a:t>
              </a:r>
            </a:p>
          </p:txBody>
        </p:sp>
      </p:grpSp>
      <p:grpSp>
        <p:nvGrpSpPr>
          <p:cNvPr id="11265" name="Group 11264"/>
          <p:cNvGrpSpPr/>
          <p:nvPr/>
        </p:nvGrpSpPr>
        <p:grpSpPr>
          <a:xfrm>
            <a:off x="2057400" y="977444"/>
            <a:ext cx="6455411" cy="3061156"/>
            <a:chOff x="2057400" y="977444"/>
            <a:chExt cx="6455411" cy="3061156"/>
          </a:xfrm>
        </p:grpSpPr>
        <p:pic>
          <p:nvPicPr>
            <p:cNvPr id="11267" name="Picture 3" descr="C:\Users\baega_000\Desktop\step2.png"/>
            <p:cNvPicPr>
              <a:picLocks noChangeAspect="1" noChangeArrowheads="1"/>
            </p:cNvPicPr>
            <p:nvPr/>
          </p:nvPicPr>
          <p:blipFill rotWithShape="1">
            <a:blip r:embed="rId4">
              <a:extLst>
                <a:ext uri="{28A0092B-C50C-407E-A947-70E740481C1C}">
                  <a14:useLocalDpi xmlns:a14="http://schemas.microsoft.com/office/drawing/2010/main" val="0"/>
                </a:ext>
              </a:extLst>
            </a:blip>
            <a:srcRect l="23286" r="23691"/>
            <a:stretch/>
          </p:blipFill>
          <p:spPr bwMode="auto">
            <a:xfrm>
              <a:off x="2057400" y="1759098"/>
              <a:ext cx="1933469" cy="227950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156726" y="1907534"/>
              <a:ext cx="328936" cy="400110"/>
            </a:xfrm>
            <a:prstGeom prst="rect">
              <a:avLst/>
            </a:prstGeom>
            <a:noFill/>
          </p:spPr>
          <p:txBody>
            <a:bodyPr wrap="none" rtlCol="0">
              <a:spAutoFit/>
            </a:bodyPr>
            <a:lstStyle/>
            <a:p>
              <a:r>
                <a:rPr lang="en-US" sz="2000" b="1" dirty="0" smtClean="0"/>
                <a:t>B</a:t>
              </a:r>
              <a:endParaRPr lang="en-US" sz="2000" b="1" dirty="0"/>
            </a:p>
          </p:txBody>
        </p:sp>
        <p:sp>
          <p:nvSpPr>
            <p:cNvPr id="7" name="Rectangle 6"/>
            <p:cNvSpPr/>
            <p:nvPr/>
          </p:nvSpPr>
          <p:spPr>
            <a:xfrm>
              <a:off x="6587989" y="977444"/>
              <a:ext cx="1924822" cy="369332"/>
            </a:xfrm>
            <a:prstGeom prst="rect">
              <a:avLst/>
            </a:prstGeom>
          </p:spPr>
          <p:txBody>
            <a:bodyPr wrap="none">
              <a:spAutoFit/>
            </a:bodyPr>
            <a:lstStyle/>
            <a:p>
              <a:r>
                <a:rPr lang="en-US" b="1" dirty="0"/>
                <a:t>B- </a:t>
              </a:r>
              <a:r>
                <a:rPr lang="en-US" dirty="0"/>
                <a:t>Bacterial colony</a:t>
              </a:r>
            </a:p>
          </p:txBody>
        </p:sp>
      </p:grpSp>
      <p:grpSp>
        <p:nvGrpSpPr>
          <p:cNvPr id="11269" name="Group 11268"/>
          <p:cNvGrpSpPr/>
          <p:nvPr/>
        </p:nvGrpSpPr>
        <p:grpSpPr>
          <a:xfrm>
            <a:off x="0" y="689935"/>
            <a:ext cx="9144000" cy="5492192"/>
            <a:chOff x="0" y="689935"/>
            <a:chExt cx="9144000" cy="5492192"/>
          </a:xfrm>
        </p:grpSpPr>
        <p:pic>
          <p:nvPicPr>
            <p:cNvPr id="26" name="Picture 2" descr="F:\finanl4.jpg"/>
            <p:cNvPicPr>
              <a:picLocks noChangeAspect="1" noChangeArrowheads="1"/>
            </p:cNvPicPr>
            <p:nvPr/>
          </p:nvPicPr>
          <p:blipFill rotWithShape="1">
            <a:blip r:embed="rId5"/>
            <a:srcRect l="2753" t="60209" r="76961" b="5222"/>
            <a:stretch/>
          </p:blipFill>
          <p:spPr bwMode="auto">
            <a:xfrm>
              <a:off x="0" y="4038600"/>
              <a:ext cx="2070819" cy="2143527"/>
            </a:xfrm>
            <a:prstGeom prst="rect">
              <a:avLst/>
            </a:prstGeom>
            <a:noFill/>
          </p:spPr>
        </p:pic>
        <p:sp>
          <p:nvSpPr>
            <p:cNvPr id="16" name="TextBox 15"/>
            <p:cNvSpPr txBox="1"/>
            <p:nvPr/>
          </p:nvSpPr>
          <p:spPr>
            <a:xfrm>
              <a:off x="220539" y="4171508"/>
              <a:ext cx="450764" cy="400110"/>
            </a:xfrm>
            <a:prstGeom prst="rect">
              <a:avLst/>
            </a:prstGeom>
            <a:noFill/>
          </p:spPr>
          <p:txBody>
            <a:bodyPr wrap="none" rtlCol="0">
              <a:spAutoFit/>
            </a:bodyPr>
            <a:lstStyle/>
            <a:p>
              <a:r>
                <a:rPr lang="en-US" sz="2000" b="1" dirty="0" smtClean="0"/>
                <a:t>C1</a:t>
              </a:r>
              <a:endParaRPr lang="en-US" sz="2000" b="1" dirty="0"/>
            </a:p>
          </p:txBody>
        </p:sp>
        <p:cxnSp>
          <p:nvCxnSpPr>
            <p:cNvPr id="17" name="Straight Arrow Connector 16"/>
            <p:cNvCxnSpPr/>
            <p:nvPr/>
          </p:nvCxnSpPr>
          <p:spPr>
            <a:xfrm rot="10800000" flipV="1">
              <a:off x="1485900" y="3505200"/>
              <a:ext cx="1143000" cy="6858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 descr="F:\final2.tif"/>
            <p:cNvPicPr>
              <a:picLocks noChangeAspect="1" noChangeArrowheads="1"/>
            </p:cNvPicPr>
            <p:nvPr/>
          </p:nvPicPr>
          <p:blipFill rotWithShape="1">
            <a:blip r:embed="rId6"/>
            <a:srcRect l="44434" t="1046" r="36157" b="72524"/>
            <a:stretch/>
          </p:blipFill>
          <p:spPr bwMode="auto">
            <a:xfrm>
              <a:off x="4186647" y="689935"/>
              <a:ext cx="1969556" cy="1617709"/>
            </a:xfrm>
            <a:prstGeom prst="rect">
              <a:avLst/>
            </a:prstGeom>
            <a:noFill/>
          </p:spPr>
        </p:pic>
        <p:cxnSp>
          <p:nvCxnSpPr>
            <p:cNvPr id="28" name="Straight Arrow Connector 27"/>
            <p:cNvCxnSpPr/>
            <p:nvPr/>
          </p:nvCxnSpPr>
          <p:spPr>
            <a:xfrm flipV="1">
              <a:off x="3356811" y="1945470"/>
              <a:ext cx="1034436" cy="5957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391247" y="704113"/>
              <a:ext cx="450764" cy="400110"/>
            </a:xfrm>
            <a:prstGeom prst="rect">
              <a:avLst/>
            </a:prstGeom>
            <a:noFill/>
          </p:spPr>
          <p:txBody>
            <a:bodyPr wrap="none" rtlCol="0">
              <a:spAutoFit/>
            </a:bodyPr>
            <a:lstStyle/>
            <a:p>
              <a:r>
                <a:rPr lang="en-US" sz="2000" b="1" dirty="0" smtClean="0"/>
                <a:t>C2</a:t>
              </a:r>
              <a:endParaRPr lang="en-US" sz="2000" b="1" dirty="0"/>
            </a:p>
          </p:txBody>
        </p:sp>
        <p:sp>
          <p:nvSpPr>
            <p:cNvPr id="9" name="Rectangle 8"/>
            <p:cNvSpPr/>
            <p:nvPr/>
          </p:nvSpPr>
          <p:spPr>
            <a:xfrm>
              <a:off x="6587989" y="1261203"/>
              <a:ext cx="2556011" cy="646331"/>
            </a:xfrm>
            <a:prstGeom prst="rect">
              <a:avLst/>
            </a:prstGeom>
          </p:spPr>
          <p:txBody>
            <a:bodyPr wrap="square">
              <a:spAutoFit/>
            </a:bodyPr>
            <a:lstStyle/>
            <a:p>
              <a:r>
                <a:rPr lang="en-US" b="1" dirty="0"/>
                <a:t>C1</a:t>
              </a:r>
              <a:r>
                <a:rPr lang="en-US" dirty="0"/>
                <a:t>- Individual bacterium</a:t>
              </a:r>
            </a:p>
            <a:p>
              <a:r>
                <a:rPr lang="en-US" b="1" dirty="0"/>
                <a:t>C2</a:t>
              </a:r>
              <a:r>
                <a:rPr lang="en-US" dirty="0"/>
                <a:t>-Bacteria w/ ECM</a:t>
              </a:r>
            </a:p>
          </p:txBody>
        </p:sp>
      </p:grpSp>
      <p:grpSp>
        <p:nvGrpSpPr>
          <p:cNvPr id="11270" name="Group 11269"/>
          <p:cNvGrpSpPr/>
          <p:nvPr/>
        </p:nvGrpSpPr>
        <p:grpSpPr>
          <a:xfrm>
            <a:off x="3934429" y="1870082"/>
            <a:ext cx="4690849" cy="3521024"/>
            <a:chOff x="3934429" y="1870082"/>
            <a:chExt cx="4690849" cy="3521024"/>
          </a:xfrm>
        </p:grpSpPr>
        <p:pic>
          <p:nvPicPr>
            <p:cNvPr id="11268" name="Picture 4" descr="C:\Users\baega_000\Desktop\step3.png"/>
            <p:cNvPicPr>
              <a:picLocks noChangeAspect="1" noChangeArrowheads="1"/>
            </p:cNvPicPr>
            <p:nvPr/>
          </p:nvPicPr>
          <p:blipFill rotWithShape="1">
            <a:blip r:embed="rId7">
              <a:extLst>
                <a:ext uri="{28A0092B-C50C-407E-A947-70E740481C1C}">
                  <a14:useLocalDpi xmlns:a14="http://schemas.microsoft.com/office/drawing/2010/main" val="0"/>
                </a:ext>
              </a:extLst>
            </a:blip>
            <a:srcRect l="20289" r="20551"/>
            <a:stretch/>
          </p:blipFill>
          <p:spPr bwMode="auto">
            <a:xfrm>
              <a:off x="3934429" y="3026543"/>
              <a:ext cx="2237771" cy="236456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186647" y="3012366"/>
              <a:ext cx="346570" cy="400110"/>
            </a:xfrm>
            <a:prstGeom prst="rect">
              <a:avLst/>
            </a:prstGeom>
            <a:noFill/>
          </p:spPr>
          <p:txBody>
            <a:bodyPr wrap="none" rtlCol="0">
              <a:spAutoFit/>
            </a:bodyPr>
            <a:lstStyle/>
            <a:p>
              <a:r>
                <a:rPr lang="en-US" sz="2000" b="1" dirty="0" smtClean="0"/>
                <a:t>D</a:t>
              </a:r>
              <a:endParaRPr lang="en-US" sz="2000" b="1" dirty="0"/>
            </a:p>
          </p:txBody>
        </p:sp>
        <p:sp>
          <p:nvSpPr>
            <p:cNvPr id="10" name="Rectangle 9"/>
            <p:cNvSpPr/>
            <p:nvPr/>
          </p:nvSpPr>
          <p:spPr>
            <a:xfrm>
              <a:off x="6587989" y="1870082"/>
              <a:ext cx="2037289" cy="369332"/>
            </a:xfrm>
            <a:prstGeom prst="rect">
              <a:avLst/>
            </a:prstGeom>
          </p:spPr>
          <p:txBody>
            <a:bodyPr wrap="none">
              <a:spAutoFit/>
            </a:bodyPr>
            <a:lstStyle/>
            <a:p>
              <a:r>
                <a:rPr lang="en-US" b="1" dirty="0"/>
                <a:t>D</a:t>
              </a:r>
              <a:r>
                <a:rPr lang="en-US" dirty="0"/>
                <a:t>- ‘Imprinted’ wave</a:t>
              </a:r>
            </a:p>
          </p:txBody>
        </p:sp>
      </p:grpSp>
      <p:grpSp>
        <p:nvGrpSpPr>
          <p:cNvPr id="11272" name="Group 11271"/>
          <p:cNvGrpSpPr/>
          <p:nvPr/>
        </p:nvGrpSpPr>
        <p:grpSpPr>
          <a:xfrm>
            <a:off x="6049877" y="2203676"/>
            <a:ext cx="2941723" cy="4278640"/>
            <a:chOff x="6049877" y="2203676"/>
            <a:chExt cx="2941723" cy="4278640"/>
          </a:xfrm>
        </p:grpSpPr>
        <p:grpSp>
          <p:nvGrpSpPr>
            <p:cNvPr id="11271" name="Group 11270"/>
            <p:cNvGrpSpPr/>
            <p:nvPr/>
          </p:nvGrpSpPr>
          <p:grpSpPr>
            <a:xfrm>
              <a:off x="6049877" y="4191001"/>
              <a:ext cx="2941723" cy="2291315"/>
              <a:chOff x="6049877" y="4191001"/>
              <a:chExt cx="2941723" cy="2291315"/>
            </a:xfrm>
          </p:grpSpPr>
          <p:pic>
            <p:nvPicPr>
              <p:cNvPr id="11" name="Picture 7" descr="C:\Documents and Settings\Euiwon Bae\Desktop\inno_30HR_01.tif"/>
              <p:cNvPicPr>
                <a:picLocks noChangeAspect="1" noChangeArrowheads="1"/>
              </p:cNvPicPr>
              <p:nvPr/>
            </p:nvPicPr>
            <p:blipFill>
              <a:blip r:embed="rId8"/>
              <a:srcRect l="2583" r="1859"/>
              <a:stretch>
                <a:fillRect/>
              </a:stretch>
            </p:blipFill>
            <p:spPr bwMode="auto">
              <a:xfrm>
                <a:off x="6172200" y="4191001"/>
                <a:ext cx="2819400" cy="2212848"/>
              </a:xfrm>
              <a:prstGeom prst="rect">
                <a:avLst/>
              </a:prstGeom>
              <a:noFill/>
              <a:scene3d>
                <a:camera prst="isometricOffAxis1Left">
                  <a:rot lat="774000" lon="19734000" rev="21504000"/>
                </a:camera>
                <a:lightRig rig="threePt" dir="t"/>
              </a:scene3d>
            </p:spPr>
          </p:pic>
          <p:sp>
            <p:nvSpPr>
              <p:cNvPr id="19" name="TextBox 18"/>
              <p:cNvSpPr txBox="1"/>
              <p:nvPr/>
            </p:nvSpPr>
            <p:spPr>
              <a:xfrm>
                <a:off x="6049877" y="6082206"/>
                <a:ext cx="309700" cy="400110"/>
              </a:xfrm>
              <a:prstGeom prst="rect">
                <a:avLst/>
              </a:prstGeom>
              <a:noFill/>
            </p:spPr>
            <p:txBody>
              <a:bodyPr wrap="none" rtlCol="0">
                <a:spAutoFit/>
              </a:bodyPr>
              <a:lstStyle/>
              <a:p>
                <a:r>
                  <a:rPr lang="en-US" sz="2000" b="1" dirty="0" smtClean="0"/>
                  <a:t>E</a:t>
                </a:r>
                <a:endParaRPr lang="en-US" sz="2000" b="1" dirty="0"/>
              </a:p>
            </p:txBody>
          </p:sp>
        </p:grpSp>
        <p:sp>
          <p:nvSpPr>
            <p:cNvPr id="30" name="Rectangle 29"/>
            <p:cNvSpPr/>
            <p:nvPr/>
          </p:nvSpPr>
          <p:spPr>
            <a:xfrm>
              <a:off x="6587989" y="2203676"/>
              <a:ext cx="2033249" cy="369332"/>
            </a:xfrm>
            <a:prstGeom prst="rect">
              <a:avLst/>
            </a:prstGeom>
          </p:spPr>
          <p:txBody>
            <a:bodyPr wrap="none">
              <a:spAutoFit/>
            </a:bodyPr>
            <a:lstStyle/>
            <a:p>
              <a:r>
                <a:rPr lang="en-US" b="1" dirty="0"/>
                <a:t>E</a:t>
              </a:r>
              <a:r>
                <a:rPr lang="en-US" dirty="0" smtClean="0"/>
                <a:t>- </a:t>
              </a:r>
              <a:r>
                <a:rPr lang="en-US" dirty="0"/>
                <a:t>Far-field patterns</a:t>
              </a:r>
            </a:p>
          </p:txBody>
        </p:sp>
      </p:grpSp>
    </p:spTree>
    <p:extLst>
      <p:ext uri="{BB962C8B-B14F-4D97-AF65-F5344CB8AC3E}">
        <p14:creationId xmlns:p14="http://schemas.microsoft.com/office/powerpoint/2010/main" val="1091275753"/>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4"/>
                                        </p:tgtEl>
                                        <p:attrNameLst>
                                          <p:attrName>style.visibility</p:attrName>
                                        </p:attrNameLst>
                                      </p:cBhvr>
                                      <p:to>
                                        <p:strVal val="visible"/>
                                      </p:to>
                                    </p:set>
                                    <p:animEffect transition="in" filter="fade">
                                      <p:cBhvr>
                                        <p:cTn id="7" dur="2000"/>
                                        <p:tgtEl>
                                          <p:spTgt spid="112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65"/>
                                        </p:tgtEl>
                                        <p:attrNameLst>
                                          <p:attrName>style.visibility</p:attrName>
                                        </p:attrNameLst>
                                      </p:cBhvr>
                                      <p:to>
                                        <p:strVal val="visible"/>
                                      </p:to>
                                    </p:set>
                                    <p:animEffect transition="in" filter="fade">
                                      <p:cBhvr>
                                        <p:cTn id="12" dur="2000"/>
                                        <p:tgtEl>
                                          <p:spTgt spid="112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69"/>
                                        </p:tgtEl>
                                        <p:attrNameLst>
                                          <p:attrName>style.visibility</p:attrName>
                                        </p:attrNameLst>
                                      </p:cBhvr>
                                      <p:to>
                                        <p:strVal val="visible"/>
                                      </p:to>
                                    </p:set>
                                    <p:animEffect transition="in" filter="fade">
                                      <p:cBhvr>
                                        <p:cTn id="17" dur="2000"/>
                                        <p:tgtEl>
                                          <p:spTgt spid="1126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270"/>
                                        </p:tgtEl>
                                        <p:attrNameLst>
                                          <p:attrName>style.visibility</p:attrName>
                                        </p:attrNameLst>
                                      </p:cBhvr>
                                      <p:to>
                                        <p:strVal val="visible"/>
                                      </p:to>
                                    </p:set>
                                    <p:animEffect transition="in" filter="fade">
                                      <p:cBhvr>
                                        <p:cTn id="22" dur="2000"/>
                                        <p:tgtEl>
                                          <p:spTgt spid="112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272"/>
                                        </p:tgtEl>
                                        <p:attrNameLst>
                                          <p:attrName>style.visibility</p:attrName>
                                        </p:attrNameLst>
                                      </p:cBhvr>
                                      <p:to>
                                        <p:strVal val="visible"/>
                                      </p:to>
                                    </p:set>
                                    <p:animEffect transition="in" filter="fade">
                                      <p:cBhvr>
                                        <p:cTn id="27" dur="2000"/>
                                        <p:tgtEl>
                                          <p:spTgt spid="11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5"/>
          <p:cNvSpPr>
            <a:spLocks noGrp="1"/>
          </p:cNvSpPr>
          <p:nvPr>
            <p:ph type="sldNum" sz="quarter" idx="11"/>
          </p:nvPr>
        </p:nvSpPr>
        <p:spPr>
          <a:xfrm>
            <a:off x="6553200" y="6245225"/>
            <a:ext cx="2133600" cy="47625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D9754EA-2038-40A1-9128-7FDEA66CBDFB}" type="slidenum">
              <a:rPr lang="en-US" sz="1400" smtClean="0">
                <a:latin typeface="Garamond" pitchFamily="18" charset="0"/>
              </a:rPr>
              <a:pPr eaLnBrk="1" hangingPunct="1"/>
              <a:t>4</a:t>
            </a:fld>
            <a:endParaRPr lang="en-US" sz="1400" smtClean="0">
              <a:latin typeface="Garamond" pitchFamily="18" charset="0"/>
            </a:endParaRPr>
          </a:p>
        </p:txBody>
      </p:sp>
      <p:grpSp>
        <p:nvGrpSpPr>
          <p:cNvPr id="2" name="Group 1"/>
          <p:cNvGrpSpPr/>
          <p:nvPr/>
        </p:nvGrpSpPr>
        <p:grpSpPr>
          <a:xfrm>
            <a:off x="2819400" y="695738"/>
            <a:ext cx="4242578" cy="6016211"/>
            <a:chOff x="2819400" y="228600"/>
            <a:chExt cx="4572000" cy="6483350"/>
          </a:xfrm>
        </p:grpSpPr>
        <p:pic>
          <p:nvPicPr>
            <p:cNvPr id="15363" name="Picture 2" descr="SEM Light scatter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228600"/>
              <a:ext cx="4572000"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3" descr="SEM Light scatter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3733800"/>
              <a:ext cx="4572000"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5" name="Text Box 4"/>
          <p:cNvSpPr txBox="1">
            <a:spLocks noChangeArrowheads="1"/>
          </p:cNvSpPr>
          <p:nvPr/>
        </p:nvSpPr>
        <p:spPr bwMode="auto">
          <a:xfrm>
            <a:off x="304800" y="5257800"/>
            <a:ext cx="2514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b="1">
                <a:latin typeface="Arial" charset="0"/>
              </a:rPr>
              <a:t>Cryo-NanoSEM of </a:t>
            </a:r>
            <a:r>
              <a:rPr lang="en-US" sz="2000" b="1" i="1">
                <a:latin typeface="Arial" charset="0"/>
              </a:rPr>
              <a:t>Listeria</a:t>
            </a:r>
            <a:r>
              <a:rPr lang="en-US" sz="2000" b="1">
                <a:latin typeface="Arial" charset="0"/>
              </a:rPr>
              <a:t> colonies</a:t>
            </a:r>
          </a:p>
        </p:txBody>
      </p:sp>
      <p:sp>
        <p:nvSpPr>
          <p:cNvPr id="15366" name="Text Box 5"/>
          <p:cNvSpPr txBox="1">
            <a:spLocks noChangeArrowheads="1"/>
          </p:cNvSpPr>
          <p:nvPr/>
        </p:nvSpPr>
        <p:spPr bwMode="auto">
          <a:xfrm>
            <a:off x="142875" y="845583"/>
            <a:ext cx="2676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i="1" dirty="0">
                <a:latin typeface="Arial" charset="0"/>
              </a:rPr>
              <a:t>L. monocytogenes</a:t>
            </a:r>
          </a:p>
        </p:txBody>
      </p:sp>
      <p:sp>
        <p:nvSpPr>
          <p:cNvPr id="15367" name="Text Box 6"/>
          <p:cNvSpPr txBox="1">
            <a:spLocks noChangeArrowheads="1"/>
          </p:cNvSpPr>
          <p:nvPr/>
        </p:nvSpPr>
        <p:spPr bwMode="auto">
          <a:xfrm>
            <a:off x="7061978" y="838200"/>
            <a:ext cx="1592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i="1" dirty="0">
                <a:latin typeface="Arial" charset="0"/>
              </a:rPr>
              <a:t>L. </a:t>
            </a:r>
            <a:r>
              <a:rPr lang="en-US" i="1" dirty="0" err="1">
                <a:latin typeface="Arial" charset="0"/>
              </a:rPr>
              <a:t>innocua</a:t>
            </a:r>
            <a:endParaRPr lang="en-US" i="1" dirty="0">
              <a:latin typeface="Arial" charset="0"/>
            </a:endParaRPr>
          </a:p>
        </p:txBody>
      </p:sp>
      <p:sp>
        <p:nvSpPr>
          <p:cNvPr id="8" name="Rectangle 3"/>
          <p:cNvSpPr>
            <a:spLocks noGrp="1" noChangeArrowheads="1"/>
          </p:cNvSpPr>
          <p:nvPr>
            <p:ph type="title"/>
          </p:nvPr>
        </p:nvSpPr>
        <p:spPr>
          <a:xfrm>
            <a:off x="0" y="86127"/>
            <a:ext cx="8991600" cy="685800"/>
          </a:xfrm>
        </p:spPr>
        <p:txBody>
          <a:bodyPr/>
          <a:lstStyle/>
          <a:p>
            <a:pPr eaLnBrk="1" hangingPunct="1"/>
            <a:r>
              <a:rPr lang="en-US" dirty="0" smtClean="0"/>
              <a:t>Bacterial classification</a:t>
            </a:r>
          </a:p>
        </p:txBody>
      </p:sp>
    </p:spTree>
    <p:extLst>
      <p:ext uri="{BB962C8B-B14F-4D97-AF65-F5344CB8AC3E}">
        <p14:creationId xmlns:p14="http://schemas.microsoft.com/office/powerpoint/2010/main" val="366260088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extLst mod="1"/>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3" descr="C:\DATA\RESEARCH\Journal\2012_PREP_MST_BabyBardot_Euiwon\schematics.tif"/>
          <p:cNvPicPr>
            <a:picLocks noChangeAspect="1" noChangeArrowheads="1"/>
          </p:cNvPicPr>
          <p:nvPr/>
        </p:nvPicPr>
        <p:blipFill rotWithShape="1">
          <a:blip r:embed="rId3">
            <a:extLst>
              <a:ext uri="{28A0092B-C50C-407E-A947-70E740481C1C}">
                <a14:useLocalDpi xmlns:a14="http://schemas.microsoft.com/office/drawing/2010/main" val="0"/>
              </a:ext>
            </a:extLst>
          </a:blip>
          <a:srcRect l="13210" r="13025"/>
          <a:stretch/>
        </p:blipFill>
        <p:spPr bwMode="auto">
          <a:xfrm>
            <a:off x="5050732" y="777396"/>
            <a:ext cx="4030624" cy="2746774"/>
          </a:xfrm>
          <a:prstGeom prst="rect">
            <a:avLst/>
          </a:prstGeom>
          <a:noFill/>
          <a:extLst>
            <a:ext uri="{909E8E84-426E-40dd-AFC4-6F175D3DCCD1}">
              <a14:hiddenFill xmlns:a14="http://schemas.microsoft.com/office/drawing/2010/main">
                <a:solidFill>
                  <a:srgbClr val="FFFFFF"/>
                </a:solidFill>
              </a14:hiddenFill>
            </a:ext>
          </a:extLst>
        </p:spPr>
      </p:pic>
      <p:sp>
        <p:nvSpPr>
          <p:cNvPr id="22530" name="Rectangle 7"/>
          <p:cNvSpPr>
            <a:spLocks noChangeArrowheads="1"/>
          </p:cNvSpPr>
          <p:nvPr/>
        </p:nvSpPr>
        <p:spPr bwMode="auto">
          <a:xfrm>
            <a:off x="-5589" y="667314"/>
            <a:ext cx="4897185" cy="338554"/>
          </a:xfrm>
          <a:prstGeom prst="rect">
            <a:avLst/>
          </a:prstGeom>
          <a:noFill/>
          <a:ln w="9525">
            <a:noFill/>
            <a:miter lim="800000"/>
            <a:headEnd/>
            <a:tailEnd/>
          </a:ln>
        </p:spPr>
        <p:txBody>
          <a:bodyPr wrap="square">
            <a:spAutoFit/>
          </a:bodyPr>
          <a:lstStyle/>
          <a:p>
            <a:pPr marL="285750" indent="-285750">
              <a:buFont typeface="Arial" panose="020B0604020202020204" pitchFamily="34" charset="0"/>
              <a:buChar char="•"/>
            </a:pPr>
            <a:r>
              <a:rPr lang="en-US" sz="1600" b="1" dirty="0" smtClean="0">
                <a:latin typeface="Times New Roman" pitchFamily="18" charset="0"/>
                <a:cs typeface="Times New Roman" pitchFamily="18" charset="0"/>
              </a:rPr>
              <a:t>Integrated Colony Morphology Analyzer (ICMA)</a:t>
            </a:r>
            <a:endParaRPr lang="en-US" sz="1600" b="1" dirty="0">
              <a:latin typeface="Times New Roman" pitchFamily="18" charset="0"/>
              <a:cs typeface="Times New Roman" pitchFamily="18" charset="0"/>
            </a:endParaRPr>
          </a:p>
        </p:txBody>
      </p:sp>
      <p:sp>
        <p:nvSpPr>
          <p:cNvPr id="22531" name="Rectangle 3"/>
          <p:cNvSpPr>
            <a:spLocks noGrp="1" noChangeArrowheads="1"/>
          </p:cNvSpPr>
          <p:nvPr>
            <p:ph type="title"/>
          </p:nvPr>
        </p:nvSpPr>
        <p:spPr>
          <a:xfrm>
            <a:off x="0" y="86127"/>
            <a:ext cx="8991600" cy="685800"/>
          </a:xfrm>
        </p:spPr>
        <p:txBody>
          <a:bodyPr/>
          <a:lstStyle/>
          <a:p>
            <a:r>
              <a:rPr lang="en-US" dirty="0" smtClean="0"/>
              <a:t>INSTRUMENTATION</a:t>
            </a:r>
          </a:p>
        </p:txBody>
      </p:sp>
      <p:sp>
        <p:nvSpPr>
          <p:cNvPr id="19" name="Rectangle 7"/>
          <p:cNvSpPr>
            <a:spLocks noChangeArrowheads="1"/>
          </p:cNvSpPr>
          <p:nvPr/>
        </p:nvSpPr>
        <p:spPr bwMode="auto">
          <a:xfrm>
            <a:off x="5096831" y="701024"/>
            <a:ext cx="3984525" cy="338554"/>
          </a:xfrm>
          <a:prstGeom prst="rect">
            <a:avLst/>
          </a:prstGeom>
          <a:noFill/>
          <a:ln w="9525">
            <a:noFill/>
            <a:miter lim="800000"/>
            <a:headEnd/>
            <a:tailEnd/>
          </a:ln>
        </p:spPr>
        <p:txBody>
          <a:bodyPr wrap="square">
            <a:spAutoFit/>
          </a:bodyPr>
          <a:lstStyle/>
          <a:p>
            <a:pPr marL="285750" indent="-285750">
              <a:buFont typeface="Arial" panose="020B0604020202020204" pitchFamily="34" charset="0"/>
              <a:buChar char="•"/>
            </a:pPr>
            <a:r>
              <a:rPr lang="en-US" sz="1600" b="1" dirty="0" smtClean="0">
                <a:latin typeface="Times New Roman" pitchFamily="18" charset="0"/>
                <a:cs typeface="Times New Roman" pitchFamily="18" charset="0"/>
              </a:rPr>
              <a:t>mini-BARDOT</a:t>
            </a:r>
            <a:endParaRPr lang="en-US" sz="1600" b="1" dirty="0">
              <a:latin typeface="Times New Roman" pitchFamily="18" charset="0"/>
              <a:cs typeface="Times New Roman" pitchFamily="18"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9373" t="5303" r="8264" b="6272"/>
          <a:stretch/>
        </p:blipFill>
        <p:spPr>
          <a:xfrm>
            <a:off x="153547" y="1005868"/>
            <a:ext cx="2974133" cy="2394757"/>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5305" t="7075" r="7348"/>
          <a:stretch/>
        </p:blipFill>
        <p:spPr>
          <a:xfrm>
            <a:off x="92610" y="3471169"/>
            <a:ext cx="4217920" cy="3365465"/>
          </a:xfrm>
          <a:prstGeom prst="rect">
            <a:avLst/>
          </a:prstGeom>
        </p:spPr>
      </p:pic>
      <p:sp>
        <p:nvSpPr>
          <p:cNvPr id="8" name="Rectangle 7"/>
          <p:cNvSpPr>
            <a:spLocks noChangeArrowheads="1"/>
          </p:cNvSpPr>
          <p:nvPr/>
        </p:nvSpPr>
        <p:spPr bwMode="auto">
          <a:xfrm>
            <a:off x="5050731" y="3746504"/>
            <a:ext cx="3056569" cy="338554"/>
          </a:xfrm>
          <a:prstGeom prst="rect">
            <a:avLst/>
          </a:prstGeom>
          <a:noFill/>
          <a:ln w="9525">
            <a:noFill/>
            <a:miter lim="800000"/>
            <a:headEnd/>
            <a:tailEnd/>
          </a:ln>
        </p:spPr>
        <p:txBody>
          <a:bodyPr wrap="square">
            <a:spAutoFit/>
          </a:bodyPr>
          <a:lstStyle/>
          <a:p>
            <a:pPr marL="285750" indent="-285750">
              <a:buFont typeface="Arial" panose="020B0604020202020204" pitchFamily="34" charset="0"/>
              <a:buChar char="•"/>
            </a:pPr>
            <a:r>
              <a:rPr lang="en-US" sz="1600" b="1" dirty="0" smtClean="0">
                <a:latin typeface="Times New Roman" pitchFamily="18" charset="0"/>
                <a:cs typeface="Times New Roman" pitchFamily="18" charset="0"/>
              </a:rPr>
              <a:t>HTS device</a:t>
            </a:r>
            <a:endParaRPr lang="en-US" sz="1600" b="1" dirty="0">
              <a:latin typeface="Times New Roman" pitchFamily="18" charset="0"/>
              <a:cs typeface="Times New Roman" pitchFamily="18" charset="0"/>
            </a:endParaRPr>
          </a:p>
        </p:txBody>
      </p:sp>
      <p:pic>
        <p:nvPicPr>
          <p:cNvPr id="9" name="Picture 2" descr="C:\DATA\RESEARCH\Journal\2011_PREP_RSI_HTS_BARDOT_Euiwon\Figures\Figure1_600dpi.t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55338"/>
          <a:stretch/>
        </p:blipFill>
        <p:spPr bwMode="auto">
          <a:xfrm>
            <a:off x="4711886" y="4085058"/>
            <a:ext cx="4369470" cy="19906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711886" y="3271114"/>
            <a:ext cx="4572000" cy="400110"/>
          </a:xfrm>
          <a:prstGeom prst="rect">
            <a:avLst/>
          </a:prstGeom>
        </p:spPr>
        <p:txBody>
          <a:bodyPr>
            <a:spAutoFit/>
          </a:bodyPr>
          <a:lstStyle/>
          <a:p>
            <a:r>
              <a:rPr lang="en-US" sz="1000" dirty="0"/>
              <a:t>E. </a:t>
            </a:r>
            <a:r>
              <a:rPr lang="en-US" sz="1000" dirty="0" smtClean="0"/>
              <a:t>Bae </a:t>
            </a:r>
            <a:r>
              <a:rPr lang="en-US" sz="1000" dirty="0"/>
              <a:t>“Portable bacterial identification systems based on elastic light scatter patterns”, Journal of Biological </a:t>
            </a:r>
            <a:r>
              <a:rPr lang="en-US" sz="1000" dirty="0" err="1"/>
              <a:t>Engieernig</a:t>
            </a:r>
            <a:r>
              <a:rPr lang="en-US" sz="1000" dirty="0"/>
              <a:t>, </a:t>
            </a:r>
            <a:r>
              <a:rPr lang="en-US" sz="1000" dirty="0" smtClean="0"/>
              <a:t>2012</a:t>
            </a:r>
            <a:r>
              <a:rPr lang="en-US" sz="1000" dirty="0"/>
              <a:t>.</a:t>
            </a:r>
          </a:p>
        </p:txBody>
      </p:sp>
      <p:sp>
        <p:nvSpPr>
          <p:cNvPr id="5" name="Rectangle 4"/>
          <p:cNvSpPr/>
          <p:nvPr/>
        </p:nvSpPr>
        <p:spPr>
          <a:xfrm>
            <a:off x="4572000" y="6238717"/>
            <a:ext cx="4572000" cy="553998"/>
          </a:xfrm>
          <a:prstGeom prst="rect">
            <a:avLst/>
          </a:prstGeom>
        </p:spPr>
        <p:txBody>
          <a:bodyPr>
            <a:spAutoFit/>
          </a:bodyPr>
          <a:lstStyle/>
          <a:p>
            <a:r>
              <a:rPr lang="en-US" sz="1000" dirty="0"/>
              <a:t>E. Bae</a:t>
            </a:r>
            <a:r>
              <a:rPr lang="en-US" sz="1000" dirty="0" smtClean="0"/>
              <a:t>, </a:t>
            </a:r>
            <a:r>
              <a:rPr lang="en-US" sz="1000" dirty="0"/>
              <a:t> </a:t>
            </a:r>
            <a:r>
              <a:rPr lang="en-US" sz="1000" b="1" dirty="0"/>
              <a:t>“</a:t>
            </a:r>
            <a:r>
              <a:rPr lang="en-US" sz="1000" b="1" dirty="0">
                <a:hlinkClick r:id="rId7"/>
              </a:rPr>
              <a:t>Development of a microbial high-throughput screening instrument based on elastic light scatter patterns</a:t>
            </a:r>
            <a:r>
              <a:rPr lang="en-US" sz="1000" b="1" dirty="0"/>
              <a:t>”</a:t>
            </a:r>
            <a:r>
              <a:rPr lang="en-US" sz="1000" dirty="0"/>
              <a:t>, Review of Scientific Instruments, Vol. 83, 044304, 2012.</a:t>
            </a:r>
          </a:p>
        </p:txBody>
      </p:sp>
    </p:spTree>
    <p:extLst>
      <p:ext uri="{BB962C8B-B14F-4D97-AF65-F5344CB8AC3E}">
        <p14:creationId xmlns:p14="http://schemas.microsoft.com/office/powerpoint/2010/main" val="116702338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BEAM </a:t>
            </a:r>
            <a:r>
              <a:rPr lang="en-US" dirty="0" err="1" smtClean="0"/>
              <a:t>INstrument</a:t>
            </a:r>
            <a:endParaRPr lang="en-US" dirty="0"/>
          </a:p>
        </p:txBody>
      </p:sp>
      <p:sp>
        <p:nvSpPr>
          <p:cNvPr id="4" name="Content Placeholder 3"/>
          <p:cNvSpPr>
            <a:spLocks noGrp="1"/>
          </p:cNvSpPr>
          <p:nvPr>
            <p:ph sz="half" idx="2"/>
          </p:nvPr>
        </p:nvSpPr>
        <p:spPr/>
        <p:txBody>
          <a:bodyPr/>
          <a:lstStyle/>
          <a:p>
            <a:endParaRPr lang="en-US"/>
          </a:p>
        </p:txBody>
      </p:sp>
      <p:pic>
        <p:nvPicPr>
          <p:cNvPr id="5" name="Picture 4" descr="IMG_170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0664"/>
            <a:ext cx="4051125" cy="3038344"/>
          </a:xfrm>
          <a:prstGeom prst="rect">
            <a:avLst/>
          </a:prstGeom>
        </p:spPr>
      </p:pic>
      <p:pic>
        <p:nvPicPr>
          <p:cNvPr id="6" name="Picture 5" descr="IMG_17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70986"/>
            <a:ext cx="4116017" cy="3087013"/>
          </a:xfrm>
          <a:prstGeom prst="rect">
            <a:avLst/>
          </a:prstGeom>
        </p:spPr>
      </p:pic>
      <p:pic>
        <p:nvPicPr>
          <p:cNvPr id="7" name="Picture 6" descr="IMG_171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5673" y="660665"/>
            <a:ext cx="4051126" cy="3038344"/>
          </a:xfrm>
          <a:prstGeom prst="rect">
            <a:avLst/>
          </a:prstGeom>
        </p:spPr>
      </p:pic>
      <p:pic>
        <p:nvPicPr>
          <p:cNvPr id="8" name="Picture 7" descr="IMG_170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5673" y="3789239"/>
            <a:ext cx="4091681" cy="3068761"/>
          </a:xfrm>
          <a:prstGeom prst="rect">
            <a:avLst/>
          </a:prstGeom>
        </p:spPr>
      </p:pic>
    </p:spTree>
    <p:extLst>
      <p:ext uri="{BB962C8B-B14F-4D97-AF65-F5344CB8AC3E}">
        <p14:creationId xmlns:p14="http://schemas.microsoft.com/office/powerpoint/2010/main" val="346278372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620"/>
            <a:ext cx="8686800" cy="987425"/>
          </a:xfrm>
        </p:spPr>
        <p:txBody>
          <a:bodyPr/>
          <a:lstStyle/>
          <a:p>
            <a:r>
              <a:rPr lang="en-US" sz="2800" dirty="0" smtClean="0"/>
              <a:t>Double stage instrument – software – Automation </a:t>
            </a:r>
            <a:endParaRPr lang="en-US" sz="2800" dirty="0"/>
          </a:p>
        </p:txBody>
      </p:sp>
      <p:sp>
        <p:nvSpPr>
          <p:cNvPr id="3" name="Text Placeholder 2"/>
          <p:cNvSpPr>
            <a:spLocks noGrp="1"/>
          </p:cNvSpPr>
          <p:nvPr>
            <p:ph type="body"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descr="ELO scre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6" y="3905848"/>
            <a:ext cx="4348296" cy="2952152"/>
          </a:xfrm>
          <a:prstGeom prst="rect">
            <a:avLst/>
          </a:prstGeom>
        </p:spPr>
      </p:pic>
      <p:pic>
        <p:nvPicPr>
          <p:cNvPr id="6" name="Picture 5" descr="IMG_13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41333"/>
            <a:ext cx="4350073" cy="3262555"/>
          </a:xfrm>
          <a:prstGeom prst="rect">
            <a:avLst/>
          </a:prstGeom>
        </p:spPr>
      </p:pic>
      <p:pic>
        <p:nvPicPr>
          <p:cNvPr id="7" name="Picture 6" descr="IMG_103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844515" y="1264227"/>
            <a:ext cx="4922378" cy="3676591"/>
          </a:xfrm>
          <a:prstGeom prst="rect">
            <a:avLst/>
          </a:prstGeom>
        </p:spPr>
      </p:pic>
      <p:sp>
        <p:nvSpPr>
          <p:cNvPr id="8" name="TextBox 7"/>
          <p:cNvSpPr txBox="1"/>
          <p:nvPr/>
        </p:nvSpPr>
        <p:spPr>
          <a:xfrm>
            <a:off x="4422634" y="6202199"/>
            <a:ext cx="4732110" cy="369332"/>
          </a:xfrm>
          <a:prstGeom prst="rect">
            <a:avLst/>
          </a:prstGeom>
          <a:noFill/>
        </p:spPr>
        <p:txBody>
          <a:bodyPr wrap="none" rtlCol="0">
            <a:spAutoFit/>
          </a:bodyPr>
          <a:lstStyle/>
          <a:p>
            <a:r>
              <a:rPr lang="en-US" dirty="0" smtClean="0"/>
              <a:t>Automation system allows  unassisted operation</a:t>
            </a:r>
            <a:endParaRPr lang="en-US" dirty="0"/>
          </a:p>
        </p:txBody>
      </p:sp>
    </p:spTree>
    <p:extLst>
      <p:ext uri="{BB962C8B-B14F-4D97-AF65-F5344CB8AC3E}">
        <p14:creationId xmlns:p14="http://schemas.microsoft.com/office/powerpoint/2010/main" val="330897003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ChangeArrowheads="1"/>
          </p:cNvSpPr>
          <p:nvPr/>
        </p:nvSpPr>
        <p:spPr bwMode="auto">
          <a:xfrm>
            <a:off x="152400" y="657368"/>
            <a:ext cx="4572000" cy="584775"/>
          </a:xfrm>
          <a:prstGeom prst="rect">
            <a:avLst/>
          </a:prstGeom>
          <a:noFill/>
          <a:ln w="9525">
            <a:noFill/>
            <a:miter lim="800000"/>
            <a:headEnd/>
            <a:tailEnd/>
          </a:ln>
        </p:spPr>
        <p:txBody>
          <a:bodyPr wrap="square">
            <a:spAutoFit/>
          </a:bodyPr>
          <a:lstStyle/>
          <a:p>
            <a:pPr marL="285750" indent="-285750">
              <a:buFont typeface="Arial" panose="020B0604020202020204" pitchFamily="34" charset="0"/>
              <a:buChar char="•"/>
            </a:pPr>
            <a:r>
              <a:rPr lang="en-US" sz="1600" b="1" dirty="0" smtClean="0">
                <a:latin typeface="Times New Roman" pitchFamily="18" charset="0"/>
                <a:cs typeface="Times New Roman" pitchFamily="18" charset="0"/>
              </a:rPr>
              <a:t>Multi-spectral BARDOT: Increase the </a:t>
            </a:r>
          </a:p>
          <a:p>
            <a:r>
              <a:rPr lang="en-US" sz="1600" b="1" dirty="0" smtClean="0">
                <a:latin typeface="Times New Roman" pitchFamily="18" charset="0"/>
                <a:cs typeface="Times New Roman" pitchFamily="18" charset="0"/>
              </a:rPr>
              <a:t>wavelengths to 405 nm (near Blue) and 904 (NIR)</a:t>
            </a:r>
            <a:endParaRPr lang="en-US" sz="1600" b="1" dirty="0">
              <a:latin typeface="Times New Roman" pitchFamily="18" charset="0"/>
              <a:cs typeface="Times New Roman" pitchFamily="18" charset="0"/>
            </a:endParaRPr>
          </a:p>
        </p:txBody>
      </p:sp>
      <p:sp>
        <p:nvSpPr>
          <p:cNvPr id="22531" name="Rectangle 3"/>
          <p:cNvSpPr>
            <a:spLocks noGrp="1" noChangeArrowheads="1"/>
          </p:cNvSpPr>
          <p:nvPr>
            <p:ph type="title"/>
          </p:nvPr>
        </p:nvSpPr>
        <p:spPr>
          <a:xfrm>
            <a:off x="0" y="86127"/>
            <a:ext cx="8991600" cy="685800"/>
          </a:xfrm>
        </p:spPr>
        <p:txBody>
          <a:bodyPr/>
          <a:lstStyle/>
          <a:p>
            <a:r>
              <a:rPr lang="en-US" dirty="0" smtClean="0"/>
              <a:t>INSTRUMENTATION</a:t>
            </a:r>
          </a:p>
        </p:txBody>
      </p:sp>
      <p:grpSp>
        <p:nvGrpSpPr>
          <p:cNvPr id="6" name="Group 5"/>
          <p:cNvGrpSpPr/>
          <p:nvPr/>
        </p:nvGrpSpPr>
        <p:grpSpPr>
          <a:xfrm>
            <a:off x="1889627" y="1259594"/>
            <a:ext cx="1639346" cy="1265980"/>
            <a:chOff x="3904733" y="1617698"/>
            <a:chExt cx="1639346" cy="1265980"/>
          </a:xfrm>
        </p:grpSpPr>
        <p:pic>
          <p:nvPicPr>
            <p:cNvPr id="9" name="Picture 2" descr="F:\0_Work_at_Purdue\0_Labwork\Lab_Meeting\20130405_Ecoli\20130405\SpotSize_match\O26_1\405_1.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4733" y="1617698"/>
              <a:ext cx="1536266" cy="123075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7"/>
            <p:cNvSpPr>
              <a:spLocks noChangeArrowheads="1"/>
            </p:cNvSpPr>
            <p:nvPr/>
          </p:nvSpPr>
          <p:spPr bwMode="auto">
            <a:xfrm>
              <a:off x="4672866" y="2545124"/>
              <a:ext cx="871213" cy="338554"/>
            </a:xfrm>
            <a:prstGeom prst="rect">
              <a:avLst/>
            </a:prstGeom>
            <a:noFill/>
            <a:ln w="9525">
              <a:noFill/>
              <a:miter lim="800000"/>
              <a:headEnd/>
              <a:tailEnd/>
            </a:ln>
          </p:spPr>
          <p:txBody>
            <a:bodyPr wrap="square">
              <a:spAutoFit/>
            </a:bodyPr>
            <a:lstStyle/>
            <a:p>
              <a:r>
                <a:rPr lang="en-US" sz="1600" b="1" dirty="0" smtClean="0">
                  <a:solidFill>
                    <a:schemeClr val="bg1"/>
                  </a:solidFill>
                  <a:latin typeface="Times New Roman" pitchFamily="18" charset="0"/>
                  <a:cs typeface="Times New Roman" pitchFamily="18" charset="0"/>
                </a:rPr>
                <a:t>405 nm</a:t>
              </a:r>
              <a:endParaRPr lang="en-US" sz="1600" b="1" dirty="0">
                <a:solidFill>
                  <a:schemeClr val="bg1"/>
                </a:solidFill>
                <a:latin typeface="Times New Roman" pitchFamily="18" charset="0"/>
                <a:cs typeface="Times New Roman" pitchFamily="18" charset="0"/>
              </a:endParaRPr>
            </a:p>
          </p:txBody>
        </p:sp>
      </p:grpSp>
      <p:grpSp>
        <p:nvGrpSpPr>
          <p:cNvPr id="7" name="Group 6"/>
          <p:cNvGrpSpPr/>
          <p:nvPr/>
        </p:nvGrpSpPr>
        <p:grpSpPr>
          <a:xfrm>
            <a:off x="1889627" y="2539425"/>
            <a:ext cx="1536266" cy="1499785"/>
            <a:chOff x="5480267" y="1637041"/>
            <a:chExt cx="1536266" cy="1499785"/>
          </a:xfrm>
        </p:grpSpPr>
        <p:pic>
          <p:nvPicPr>
            <p:cNvPr id="11" name="Picture 10" descr="F:\0_Work_at_Purdue\0_Labwork\Lab_Meeting\20130405_Ecoli\20130405\SpotSize_match\O26_1\904_1.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0267" y="1637041"/>
              <a:ext cx="1536266" cy="123075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7"/>
            <p:cNvSpPr>
              <a:spLocks noChangeArrowheads="1"/>
            </p:cNvSpPr>
            <p:nvPr/>
          </p:nvSpPr>
          <p:spPr bwMode="auto">
            <a:xfrm>
              <a:off x="6145320" y="2552051"/>
              <a:ext cx="871213" cy="584775"/>
            </a:xfrm>
            <a:prstGeom prst="rect">
              <a:avLst/>
            </a:prstGeom>
            <a:noFill/>
            <a:ln w="9525">
              <a:noFill/>
              <a:miter lim="800000"/>
              <a:headEnd/>
              <a:tailEnd/>
            </a:ln>
          </p:spPr>
          <p:txBody>
            <a:bodyPr wrap="square">
              <a:spAutoFit/>
            </a:bodyPr>
            <a:lstStyle/>
            <a:p>
              <a:r>
                <a:rPr lang="en-US" sz="1600" b="1" dirty="0" smtClean="0">
                  <a:solidFill>
                    <a:schemeClr val="bg1"/>
                  </a:solidFill>
                  <a:latin typeface="Times New Roman" pitchFamily="18" charset="0"/>
                  <a:cs typeface="Times New Roman" pitchFamily="18" charset="0"/>
                </a:rPr>
                <a:t>635 nm nm</a:t>
              </a:r>
              <a:endParaRPr lang="en-US" sz="1600" b="1" dirty="0">
                <a:solidFill>
                  <a:schemeClr val="bg1"/>
                </a:solidFill>
                <a:latin typeface="Times New Roman" pitchFamily="18" charset="0"/>
                <a:cs typeface="Times New Roman" pitchFamily="18" charset="0"/>
              </a:endParaRPr>
            </a:p>
          </p:txBody>
        </p:sp>
      </p:grpSp>
      <p:grpSp>
        <p:nvGrpSpPr>
          <p:cNvPr id="16" name="Group 15"/>
          <p:cNvGrpSpPr/>
          <p:nvPr/>
        </p:nvGrpSpPr>
        <p:grpSpPr>
          <a:xfrm>
            <a:off x="3471340" y="1294096"/>
            <a:ext cx="1639346" cy="1487160"/>
            <a:chOff x="7054224" y="1637040"/>
            <a:chExt cx="1639346" cy="1487160"/>
          </a:xfrm>
        </p:grpSpPr>
        <p:pic>
          <p:nvPicPr>
            <p:cNvPr id="10" name="Picture 6" descr="F:\0_Work_at_Purdue\0_Labwork\Lab_Meeting\20130405_Ecoli\20130405\SpotSize_match\O26_1\635_1.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54224" y="1637040"/>
              <a:ext cx="1536266" cy="12307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7"/>
            <p:cNvSpPr>
              <a:spLocks noChangeArrowheads="1"/>
            </p:cNvSpPr>
            <p:nvPr/>
          </p:nvSpPr>
          <p:spPr bwMode="auto">
            <a:xfrm>
              <a:off x="7822357" y="2539425"/>
              <a:ext cx="871213" cy="584775"/>
            </a:xfrm>
            <a:prstGeom prst="rect">
              <a:avLst/>
            </a:prstGeom>
            <a:noFill/>
            <a:ln w="9525">
              <a:noFill/>
              <a:miter lim="800000"/>
              <a:headEnd/>
              <a:tailEnd/>
            </a:ln>
          </p:spPr>
          <p:txBody>
            <a:bodyPr wrap="square">
              <a:spAutoFit/>
            </a:bodyPr>
            <a:lstStyle/>
            <a:p>
              <a:r>
                <a:rPr lang="en-US" sz="1600" b="1" dirty="0" smtClean="0">
                  <a:solidFill>
                    <a:schemeClr val="bg1"/>
                  </a:solidFill>
                  <a:latin typeface="Times New Roman" pitchFamily="18" charset="0"/>
                  <a:cs typeface="Times New Roman" pitchFamily="18" charset="0"/>
                </a:rPr>
                <a:t>904 nm nm</a:t>
              </a:r>
              <a:endParaRPr lang="en-US" sz="1600" b="1" dirty="0">
                <a:solidFill>
                  <a:schemeClr val="bg1"/>
                </a:solidFill>
                <a:latin typeface="Times New Roman" pitchFamily="18" charset="0"/>
                <a:cs typeface="Times New Roman" pitchFamily="18" charset="0"/>
              </a:endParaRPr>
            </a:p>
          </p:txBody>
        </p:sp>
      </p:grpSp>
      <p:pic>
        <p:nvPicPr>
          <p:cNvPr id="15" name="Picture 3" descr="F:\0_Work_at_Purdue\0_Labwork\Lab_Meeting\20130402_Spectral_BARDOT\photo\IMG_20130403_00430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200406" y="1776663"/>
            <a:ext cx="2535936" cy="152552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p:cNvPicPr>
            <a:picLocks noChangeAspect="1"/>
          </p:cNvPicPr>
          <p:nvPr/>
        </p:nvPicPr>
        <p:blipFill rotWithShape="1">
          <a:blip r:embed="rId7">
            <a:extLst>
              <a:ext uri="{28A0092B-C50C-407E-A947-70E740481C1C}">
                <a14:useLocalDpi xmlns:a14="http://schemas.microsoft.com/office/drawing/2010/main" val="0"/>
              </a:ext>
            </a:extLst>
          </a:blip>
          <a:srcRect l="16669" t="12225" r="19990" b="19989"/>
          <a:stretch/>
        </p:blipFill>
        <p:spPr>
          <a:xfrm>
            <a:off x="313707" y="3891303"/>
            <a:ext cx="3419864" cy="2744891"/>
          </a:xfrm>
          <a:prstGeom prst="rect">
            <a:avLst/>
          </a:prstGeom>
        </p:spPr>
      </p:pic>
      <p:sp>
        <p:nvSpPr>
          <p:cNvPr id="93" name="Rectangle 7"/>
          <p:cNvSpPr>
            <a:spLocks noChangeArrowheads="1"/>
          </p:cNvSpPr>
          <p:nvPr/>
        </p:nvSpPr>
        <p:spPr bwMode="auto">
          <a:xfrm>
            <a:off x="5367753" y="921040"/>
            <a:ext cx="3056569" cy="338554"/>
          </a:xfrm>
          <a:prstGeom prst="rect">
            <a:avLst/>
          </a:prstGeom>
          <a:noFill/>
          <a:ln w="9525">
            <a:noFill/>
            <a:miter lim="800000"/>
            <a:headEnd/>
            <a:tailEnd/>
          </a:ln>
        </p:spPr>
        <p:txBody>
          <a:bodyPr wrap="square">
            <a:spAutoFit/>
          </a:bodyPr>
          <a:lstStyle/>
          <a:p>
            <a:pPr marL="285750" indent="-285750">
              <a:buFont typeface="Arial" panose="020B0604020202020204" pitchFamily="34" charset="0"/>
              <a:buChar char="•"/>
            </a:pPr>
            <a:r>
              <a:rPr lang="en-US" sz="1600" b="1" dirty="0" smtClean="0">
                <a:latin typeface="Times New Roman" pitchFamily="18" charset="0"/>
                <a:cs typeface="Times New Roman" pitchFamily="18" charset="0"/>
              </a:rPr>
              <a:t>Reflection type BARDOT</a:t>
            </a:r>
            <a:endParaRPr lang="en-US" sz="1600" b="1" dirty="0">
              <a:latin typeface="Times New Roman" pitchFamily="18" charset="0"/>
              <a:cs typeface="Times New Roman" pitchFamily="18" charset="0"/>
            </a:endParaRPr>
          </a:p>
        </p:txBody>
      </p:sp>
      <p:pic>
        <p:nvPicPr>
          <p:cNvPr id="89" name="Picture 8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57466" y="4615981"/>
            <a:ext cx="2018958" cy="1514218"/>
          </a:xfrm>
          <a:prstGeom prst="rect">
            <a:avLst/>
          </a:prstGeom>
        </p:spPr>
      </p:pic>
      <p:pic>
        <p:nvPicPr>
          <p:cNvPr id="91" name="Picture 90"/>
          <p:cNvPicPr>
            <a:picLocks noChangeAspect="1"/>
          </p:cNvPicPr>
          <p:nvPr/>
        </p:nvPicPr>
        <p:blipFill>
          <a:blip r:embed="rId9"/>
          <a:stretch>
            <a:fillRect/>
          </a:stretch>
        </p:blipFill>
        <p:spPr>
          <a:xfrm>
            <a:off x="5367753" y="1368163"/>
            <a:ext cx="3686346" cy="2805803"/>
          </a:xfrm>
          <a:prstGeom prst="rect">
            <a:avLst/>
          </a:prstGeom>
        </p:spPr>
      </p:pic>
    </p:spTree>
    <p:extLst>
      <p:ext uri="{BB962C8B-B14F-4D97-AF65-F5344CB8AC3E}">
        <p14:creationId xmlns:p14="http://schemas.microsoft.com/office/powerpoint/2010/main" val="387244028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3"/>
          <p:cNvSpPr>
            <a:spLocks noGrp="1" noChangeArrowheads="1"/>
          </p:cNvSpPr>
          <p:nvPr>
            <p:ph type="title"/>
          </p:nvPr>
        </p:nvSpPr>
        <p:spPr>
          <a:xfrm>
            <a:off x="0" y="86127"/>
            <a:ext cx="8991600" cy="685800"/>
          </a:xfrm>
        </p:spPr>
        <p:txBody>
          <a:bodyPr/>
          <a:lstStyle/>
          <a:p>
            <a:r>
              <a:rPr lang="en-US" dirty="0"/>
              <a:t>ANLYSIS</a:t>
            </a:r>
            <a:endParaRPr lang="en-US" dirty="0" smtClean="0"/>
          </a:p>
        </p:txBody>
      </p:sp>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65" y="689093"/>
            <a:ext cx="8992149" cy="3672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540323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1145</TotalTime>
  <Words>1184</Words>
  <Application>Microsoft Macintosh PowerPoint</Application>
  <PresentationFormat>On-screen Show (4:3)</PresentationFormat>
  <Paragraphs>220</Paragraphs>
  <Slides>19</Slides>
  <Notes>12</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Phenotyping of bacterial colonies by elastic light scatter</vt:lpstr>
      <vt:lpstr>Bacterial classification</vt:lpstr>
      <vt:lpstr>Bacterial classification</vt:lpstr>
      <vt:lpstr>Bacterial classification</vt:lpstr>
      <vt:lpstr>INSTRUMENTATION</vt:lpstr>
      <vt:lpstr>Current BEAM INstrument</vt:lpstr>
      <vt:lpstr>Double stage instrument – software – Automation </vt:lpstr>
      <vt:lpstr>INSTRUMENTATION</vt:lpstr>
      <vt:lpstr>ANLYSIS</vt:lpstr>
      <vt:lpstr>Application: Food safety</vt:lpstr>
      <vt:lpstr>Application: Food safety</vt:lpstr>
      <vt:lpstr>Application: Food safety</vt:lpstr>
      <vt:lpstr>Application: Food safety</vt:lpstr>
      <vt:lpstr>Application: Food safety</vt:lpstr>
      <vt:lpstr>Application: Probiotics study</vt:lpstr>
      <vt:lpstr>PowerPoint Presentation</vt:lpstr>
      <vt:lpstr>Automation is well defined</vt:lpstr>
      <vt:lpstr>APPLICATION: Bio-security</vt:lpstr>
      <vt:lpstr>Opportunities</vt:lpstr>
    </vt:vector>
  </TitlesOfParts>
  <Company>Purdue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DOCUMENT TITLE SECOND LINE AND THIRD LINE</dc:title>
  <dc:creator>Purdue Marketing Communications</dc:creator>
  <cp:lastModifiedBy>Joseph Robinson</cp:lastModifiedBy>
  <cp:revision>206</cp:revision>
  <cp:lastPrinted>2012-02-14T22:31:46Z</cp:lastPrinted>
  <dcterms:created xsi:type="dcterms:W3CDTF">2011-09-20T15:44:26Z</dcterms:created>
  <dcterms:modified xsi:type="dcterms:W3CDTF">2016-02-12T20:01:22Z</dcterms:modified>
</cp:coreProperties>
</file>