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88" r:id="rId3"/>
    <p:sldId id="290" r:id="rId4"/>
    <p:sldId id="289" r:id="rId5"/>
    <p:sldId id="261" r:id="rId6"/>
    <p:sldId id="264" r:id="rId7"/>
    <p:sldId id="273" r:id="rId8"/>
    <p:sldId id="277" r:id="rId9"/>
    <p:sldId id="282" r:id="rId10"/>
    <p:sldId id="278" r:id="rId11"/>
    <p:sldId id="265" r:id="rId12"/>
    <p:sldId id="266" r:id="rId13"/>
    <p:sldId id="259" r:id="rId14"/>
    <p:sldId id="268" r:id="rId15"/>
    <p:sldId id="281" r:id="rId16"/>
    <p:sldId id="269" r:id="rId17"/>
    <p:sldId id="291" r:id="rId18"/>
    <p:sldId id="283" r:id="rId19"/>
    <p:sldId id="286" r:id="rId20"/>
    <p:sldId id="270" r:id="rId21"/>
    <p:sldId id="279" r:id="rId22"/>
    <p:sldId id="292" r:id="rId23"/>
    <p:sldId id="25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C9807C"/>
    <a:srgbClr val="CD58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00"/>
    <p:restoredTop sz="94495"/>
  </p:normalViewPr>
  <p:slideViewPr>
    <p:cSldViewPr snapToGrid="0" snapToObjects="1">
      <p:cViewPr varScale="1">
        <p:scale>
          <a:sx n="108" d="100"/>
          <a:sy n="108" d="100"/>
        </p:scale>
        <p:origin x="1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DB659-3E82-624B-B721-2B80119F96A5}" type="datetimeFigureOut">
              <a:rPr lang="en-US" smtClean="0"/>
              <a:t>7/6/18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2A0A4-E0F3-A841-8AD1-EA5461D5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5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to applicant:</a:t>
            </a:r>
            <a:r>
              <a:rPr lang="en-US" baseline="0"/>
              <a:t>  The description provided here should not overlap with slide 5 – “Your Technology”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62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to applicant:   Provide a brief summary  of your  technology (a one sentence description of the technology and 1-3 sentences</a:t>
            </a:r>
            <a:r>
              <a:rPr lang="en-US" baseline="0"/>
              <a:t> </a:t>
            </a:r>
            <a:r>
              <a:rPr lang="en-US"/>
              <a:t>describing the scientific foundation).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4381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to applicant:  Provide a timeline of commercialization steps, including any interactions with regulatory agencies,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8216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AE9A9-1127-A640-975C-4815003DA08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9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2A0A4-E0F3-A841-8AD1-EA5461D5C1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46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5C885-370F-8D4A-B1B0-E803AA321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48400-EE19-EB4E-AC54-D1CBE9A72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02DB9-A52D-4B4D-89B7-B3D889FE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C6FAE-C769-1B4E-A9C3-AAA3E9B82155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43B736-EEF9-D64E-AE65-7D1D28A6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2397-BB12-B047-931B-C35F561BF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2643E-D4CF-4F4D-85CC-D416F12E7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B0361-9D3A-BF43-9A3F-2D85F1C7F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28A1F-50BD-5749-B839-ECA14BB2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A0A72-BF2C-E946-9D23-FFC76522D9C2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BADB2-D1FD-1247-B5F5-1916C4AE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BA55D-A84B-4A48-9DE2-22922761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6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7EB595-0829-D041-BDDF-66D66A1CA5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82EBC-8CE9-6E46-8AF1-DFAB5B337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6E315-7F4F-F446-947B-8352E5BD4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B81B-E47F-A749-B3BB-29559BDD7E4F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D1292-AB84-BE43-AA43-6B18BA03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2DE80-72ED-D34D-A494-E3E93BB8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87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</a:lstStyle>
          <a:p>
            <a:fld id="{69482631-BABA-4E4C-912E-32E2AD61E220}" type="datetime1">
              <a:rPr lang="en-US" smtClean="0"/>
              <a:t>7/6/18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>
            <a:lvl1pPr>
              <a:defRPr lang="en-US" dirty="0">
                <a:solidFill>
                  <a:schemeClr val="bg1">
                    <a:lumMod val="65000"/>
                  </a:schemeClr>
                </a:solidFill>
                <a:sym typeface="Calibri"/>
              </a:defRPr>
            </a:lvl1pPr>
          </a:lstStyle>
          <a:p>
            <a:pPr>
              <a:buSzPct val="25000"/>
            </a:pPr>
            <a:r>
              <a:rPr lang="en-US"/>
              <a:t>Your Company Name and/or Logo</a:t>
            </a:r>
          </a:p>
        </p:txBody>
      </p:sp>
    </p:spTree>
    <p:extLst>
      <p:ext uri="{BB962C8B-B14F-4D97-AF65-F5344CB8AC3E}">
        <p14:creationId xmlns:p14="http://schemas.microsoft.com/office/powerpoint/2010/main" val="1329531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>
            <a:normAutofit/>
          </a:bodyPr>
          <a:lstStyle>
            <a:lvl1pPr algn="l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30508" y="6324600"/>
            <a:ext cx="3962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A81F8B9-1836-461D-836D-B4D920FC9528}" type="slidenum">
              <a:rPr lang="en-US" sz="1400" smtClean="0"/>
              <a:t>‹#›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922673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D36B3016-6DF7-4B44-B691-19B3EB31A528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1525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B8B5FC80-AEEB-C44D-B71E-6FC71CD957D2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5421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8A7B2ADB-A83E-1C49-AAAC-D360279F87D3}" type="datetime1">
              <a:rPr lang="en-US" smtClean="0"/>
              <a:t>7/6/18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482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90140F2B-462C-BE4A-9140-C5F6C2203524}" type="datetime1">
              <a:rPr lang="en-US" smtClean="0"/>
              <a:t>7/6/18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220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46574143-797B-0C43-B677-B87E02AEBBEF}" type="datetime1">
              <a:rPr lang="en-US" smtClean="0"/>
              <a:t>7/6/18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4118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38689365-8583-B943-910C-114C55077B48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0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F36-CB41-FA42-ACE4-73A4FEECB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23904-141C-B047-8B95-CE96528F0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D0ACA-D45E-E946-BE96-28553B91E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7319E-1711-2B40-9371-013D949F9FA8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55A3A-7018-844B-92C5-A3141A3A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A541C-02B9-0041-9589-DCBFA50F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12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2AFE8214-3C26-1042-90EB-F7F70C872348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9568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D16919BD-008B-7F46-B91D-B5BCEF592016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3011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422400" cy="365125"/>
          </a:xfrm>
          <a:prstGeom prst="rect">
            <a:avLst/>
          </a:prstGeom>
        </p:spPr>
        <p:txBody>
          <a:bodyPr/>
          <a:lstStyle/>
          <a:p>
            <a:fld id="{5FDCFE04-BADE-8142-9F74-D8957D02C467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6800" y="6356351"/>
            <a:ext cx="9245600" cy="365125"/>
          </a:xfrm>
          <a:prstGeom prst="rect">
            <a:avLst/>
          </a:prstGeom>
        </p:spPr>
        <p:txBody>
          <a:bodyPr/>
          <a:lstStyle/>
          <a:p>
            <a:pPr algn="r">
              <a:buSzPct val="25000"/>
            </a:pPr>
            <a:fld id="{00000000-1234-1234-1234-123412341234}" type="slidenum">
              <a:rPr lang="en-US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52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37636-0EAB-DC40-97FB-ED47A3AEA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4AE78-5DA3-114B-90A5-1CFD0C0C6B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CD5F3-8FAD-DE4F-A604-8EDDF4D5F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3207A-9405-3949-8643-44BE4FACB0EC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80D96-60F8-FE40-8009-E590DBF3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D3384-86C2-A548-B6E5-61C90F33F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3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76DE-F8C2-514A-943B-B50DD4121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7A0A3-EEAB-B842-87E2-624A8B493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DAD23-66CB-1D4C-B971-53DC6CCA1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4E80D-DC3D-0A4B-9882-D81ECD3B4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343EF-06D0-5C48-AEDC-C171C07DFDDA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97EB1-4A8D-6948-BBAF-5A2BB13F6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1EA08-34A6-D643-9EE5-4C00510B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66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6583-920B-FD44-8C19-5FDDC661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B501C-282A-6349-8EF8-7E09B662B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D1451-9045-5347-AC5F-491525627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300738-2039-FE41-AF40-44791A59D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61C907-ECBA-EA40-897D-65F6B5413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E359B4-7EF6-2645-9757-B165A6BE9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46668-3C14-0943-B115-8B644D367D48}" type="datetime1">
              <a:rPr lang="en-US" smtClean="0"/>
              <a:t>7/6/18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E298C8-3121-1041-989A-56DA45951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87001-A3A9-E945-AEE6-C6307C6C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6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E8A4-8E2C-0547-A3A4-377D3CC40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991436-9DD3-3041-9619-055EF9A4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49B46-8828-B641-87DF-06E67B30FE2E}" type="datetime1">
              <a:rPr lang="en-US" smtClean="0"/>
              <a:t>7/6/18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C952B1-8151-904D-82D3-B0DE468F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5C66E-B366-EF43-8D81-13AA6E4DC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6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83C739-72BB-E547-98A4-28C28056B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80D3-F4C0-CF49-A5EE-53CB16BD9973}" type="datetime1">
              <a:rPr lang="en-US" smtClean="0"/>
              <a:t>7/6/18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E49FA0-58A1-3D49-AE3C-CA5975F12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6E062-3A5F-A94A-8536-2EBEAF47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5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4980A-BCF7-974A-8071-49DF776FD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1D4E6-CA49-8B47-80E1-4054220D5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7558F-01F5-1C47-85F9-7259F9B82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985937-3069-2844-BB6F-5FBA04268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5851A-B679-E147-A925-65588253C755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CFB6B-6680-7D49-9B4B-0F9085B9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B6B918-9F53-B944-8F83-B835D485E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8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5FA08-1637-474A-8A38-097BF880A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8C3F09-7567-0146-967C-339C09BD9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42CAA-142F-D94F-A1EB-BAED30B57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DF7E60-0AFB-CF47-B89B-C6279F7B8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217D7-A0BB-5D4F-A37E-D6C47AA1D463}" type="datetime1">
              <a:rPr lang="en-US" smtClean="0"/>
              <a:t>7/6/18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C5910-A7BC-ED46-972B-2DF3A6FA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0AEF5-DEBB-F74B-A0DF-73ADF9B2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2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4EB16D-4E3F-ED4C-BC78-4C1F7461E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E7FD6-4E04-2B4A-A83B-5387A82B8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3034B-01C6-FD47-BB72-ECE9395B6C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61A3A-8285-9C43-A10E-742472744122}" type="datetime1">
              <a:rPr lang="en-US" smtClean="0"/>
              <a:t>7/6/18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3E4A5-4A08-394E-8E59-A9BD23089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5E2EC-3ED7-A542-AEC2-24CCA9FC1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66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3E1C7-13FE-DC48-95F0-70D16C317F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8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336800" y="6324600"/>
            <a:ext cx="924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09600" y="632460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34D15CF-D0D6-42FD-B3A9-EF35D23535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tif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tiff"/><Relationship Id="rId11" Type="http://schemas.openxmlformats.org/officeDocument/2006/relationships/image" Target="../media/image35.tiff"/><Relationship Id="rId5" Type="http://schemas.openxmlformats.org/officeDocument/2006/relationships/image" Target="../media/image30.jpeg"/><Relationship Id="rId10" Type="http://schemas.openxmlformats.org/officeDocument/2006/relationships/image" Target="../media/image34.tiff"/><Relationship Id="rId4" Type="http://schemas.openxmlformats.org/officeDocument/2006/relationships/image" Target="../media/image29.jpeg"/><Relationship Id="rId9" Type="http://schemas.openxmlformats.org/officeDocument/2006/relationships/image" Target="../media/image33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tiff"/><Relationship Id="rId4" Type="http://schemas.openxmlformats.org/officeDocument/2006/relationships/image" Target="../media/image39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tiff"/><Relationship Id="rId7" Type="http://schemas.openxmlformats.org/officeDocument/2006/relationships/image" Target="../media/image45.jpeg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tiff"/><Relationship Id="rId9" Type="http://schemas.openxmlformats.org/officeDocument/2006/relationships/image" Target="../media/image2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tif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3" Type="http://schemas.openxmlformats.org/officeDocument/2006/relationships/image" Target="../media/image13.tiff"/><Relationship Id="rId7" Type="http://schemas.openxmlformats.org/officeDocument/2006/relationships/image" Target="../media/image16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tiff"/><Relationship Id="rId11" Type="http://schemas.openxmlformats.org/officeDocument/2006/relationships/image" Target="../media/image2.tiff"/><Relationship Id="rId5" Type="http://schemas.openxmlformats.org/officeDocument/2006/relationships/image" Target="../media/image1.png"/><Relationship Id="rId10" Type="http://schemas.openxmlformats.org/officeDocument/2006/relationships/image" Target="../media/image19.tiff"/><Relationship Id="rId4" Type="http://schemas.openxmlformats.org/officeDocument/2006/relationships/image" Target="../media/image14.jpeg"/><Relationship Id="rId9" Type="http://schemas.openxmlformats.org/officeDocument/2006/relationships/image" Target="../media/image1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tiff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291" y="985782"/>
            <a:ext cx="2586477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r>
              <a:rPr lang="en-US" dirty="0"/>
              <a:t> New Technologies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7527" y="985782"/>
            <a:ext cx="2171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Diagnostic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8525" y="985782"/>
            <a:ext cx="1930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Broad Implications</a:t>
            </a:r>
          </a:p>
          <a:p>
            <a:r>
              <a:rPr lang="en-US" dirty="0"/>
              <a:t>(Many Apps)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10357" y="3511232"/>
            <a:ext cx="2385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Two Initial Clinical Apps</a:t>
            </a:r>
          </a:p>
          <a:p>
            <a:r>
              <a:rPr lang="en-US" dirty="0"/>
              <a:t>CARDIAC</a:t>
            </a:r>
          </a:p>
          <a:p>
            <a:r>
              <a:rPr lang="en-US" dirty="0"/>
              <a:t>HIV VIRUS LOAD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3805" y="3473859"/>
            <a:ext cx="2538965" cy="9233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CytoVas</a:t>
            </a:r>
            <a:r>
              <a:rPr lang="en-US" dirty="0"/>
              <a:t> develops the</a:t>
            </a:r>
          </a:p>
          <a:p>
            <a:r>
              <a:rPr lang="en-US" dirty="0"/>
              <a:t>Cardiac diagnostic and</a:t>
            </a:r>
          </a:p>
          <a:p>
            <a:r>
              <a:rPr lang="en-US" dirty="0"/>
              <a:t>Manages regulatory path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1137" y="3511232"/>
            <a:ext cx="1761957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Research Market</a:t>
            </a:r>
          </a:p>
          <a:p>
            <a:r>
              <a:rPr lang="en-US" dirty="0"/>
              <a:t>University labs</a:t>
            </a:r>
          </a:p>
          <a:p>
            <a:r>
              <a:rPr lang="en-US" dirty="0"/>
              <a:t>Hospital labs</a:t>
            </a:r>
          </a:p>
          <a:p>
            <a:r>
              <a:rPr lang="en-US" dirty="0"/>
              <a:t>Biotech industry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996314" y="1170448"/>
            <a:ext cx="7488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</p:cNvCxnSpPr>
          <p:nvPr/>
        </p:nvCxnSpPr>
        <p:spPr>
          <a:xfrm>
            <a:off x="6978571" y="1170448"/>
            <a:ext cx="11057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5" idx="2"/>
          </p:cNvCxnSpPr>
          <p:nvPr/>
        </p:nvCxnSpPr>
        <p:spPr>
          <a:xfrm flipH="1">
            <a:off x="5893048" y="1355114"/>
            <a:ext cx="1" cy="1252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102927" y="3880425"/>
            <a:ext cx="126769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H="1">
            <a:off x="3262542" y="1355114"/>
            <a:ext cx="2617020" cy="1517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5893048" y="4434562"/>
            <a:ext cx="0" cy="662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29392" y="5121109"/>
            <a:ext cx="3672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Further Clinical Applications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2433" y="443732"/>
            <a:ext cx="2738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(MY-</a:t>
            </a:r>
            <a:r>
              <a:rPr lang="en-US" sz="2400" dirty="0" err="1">
                <a:solidFill>
                  <a:schemeClr val="accent1"/>
                </a:solidFill>
              </a:rPr>
              <a:t>Blu</a:t>
            </a:r>
            <a:r>
              <a:rPr lang="en-US" sz="2400" dirty="0">
                <a:solidFill>
                  <a:schemeClr val="accent1"/>
                </a:solidFill>
              </a:rPr>
              <a:t> Technology)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41A6BB-91F3-8944-B573-8992D07F8DE5}"/>
              </a:ext>
            </a:extLst>
          </p:cNvPr>
          <p:cNvSpPr txBox="1"/>
          <p:nvPr/>
        </p:nvSpPr>
        <p:spPr>
          <a:xfrm>
            <a:off x="451262" y="6400800"/>
            <a:ext cx="157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9A67E2-653A-2E42-A338-DAFC07C0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1</a:t>
            </a:fld>
            <a:endParaRPr lang="en-US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BE8EFC92-CDAB-0A40-8E54-5BEE3DCCC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6067" y="422302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5C67B8-84F3-CD49-B93F-CB352342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182" y="2862765"/>
            <a:ext cx="2307004" cy="61038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663A29-5F13-9546-8FDF-F230A34A4D9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8525" y="328504"/>
            <a:ext cx="1398541" cy="6598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2401AB2-A424-894C-885F-E44A03D305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758" y="2931702"/>
            <a:ext cx="1476603" cy="47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D097D5A-1780-1D48-A99E-823F307C23C9}"/>
              </a:ext>
            </a:extLst>
          </p:cNvPr>
          <p:cNvSpPr/>
          <p:nvPr/>
        </p:nvSpPr>
        <p:spPr>
          <a:xfrm>
            <a:off x="7813219" y="2345261"/>
            <a:ext cx="4170061" cy="37551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3780" y="39961"/>
            <a:ext cx="9968220" cy="667745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Blu-ray disc platform &amp;  single photon detection   </a:t>
            </a:r>
            <a:endParaRPr lang="en-US" sz="2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B1E53A8-A154-4F6C-9A31-8EA080AEC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5629" y="6272836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コンテンツ プレースホルダー 7">
            <a:extLst>
              <a:ext uri="{FF2B5EF4-FFF2-40B4-BE49-F238E27FC236}">
                <a16:creationId xmlns:a16="http://schemas.microsoft.com/office/drawing/2014/main" id="{A63EA223-4619-4905-9FFB-212FC09EE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25" y="3205756"/>
            <a:ext cx="7458075" cy="305752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4117672-0647-4DEB-87AD-A0C45638D380}"/>
              </a:ext>
            </a:extLst>
          </p:cNvPr>
          <p:cNvSpPr txBox="1"/>
          <p:nvPr/>
        </p:nvSpPr>
        <p:spPr>
          <a:xfrm>
            <a:off x="5441935" y="2534660"/>
            <a:ext cx="219803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kumimoji="1" lang="en-US" altLang="ja-JP" sz="18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Photon Spectrometer</a:t>
            </a:r>
            <a:endParaRPr kumimoji="1" lang="ja-JP" altLang="en-US" sz="18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B74186C-EEC6-48E7-8B93-02CE740919D5}"/>
              </a:ext>
            </a:extLst>
          </p:cNvPr>
          <p:cNvSpPr txBox="1"/>
          <p:nvPr/>
        </p:nvSpPr>
        <p:spPr>
          <a:xfrm>
            <a:off x="2090619" y="2593364"/>
            <a:ext cx="1468672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kumimoji="1" lang="en-US" altLang="ja-JP" sz="18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Blu-ray drive</a:t>
            </a:r>
            <a:endParaRPr kumimoji="1" lang="ja-JP" altLang="en-US" sz="18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33A4BBA-B922-4356-996E-679F1588D3D4}"/>
              </a:ext>
            </a:extLst>
          </p:cNvPr>
          <p:cNvSpPr txBox="1"/>
          <p:nvPr/>
        </p:nvSpPr>
        <p:spPr>
          <a:xfrm>
            <a:off x="143922" y="2670649"/>
            <a:ext cx="181972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kumimoji="1" lang="en-US" altLang="ja-JP" sz="18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Drive control PC</a:t>
            </a:r>
            <a:endParaRPr kumimoji="1" lang="ja-JP" altLang="en-US" sz="18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3C212E12-BDEE-4780-9615-1C6061F79520}"/>
              </a:ext>
            </a:extLst>
          </p:cNvPr>
          <p:cNvCxnSpPr>
            <a:cxnSpLocks/>
          </p:cNvCxnSpPr>
          <p:nvPr/>
        </p:nvCxnSpPr>
        <p:spPr>
          <a:xfrm>
            <a:off x="932580" y="3023197"/>
            <a:ext cx="0" cy="153719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図 18">
            <a:extLst>
              <a:ext uri="{FF2B5EF4-FFF2-40B4-BE49-F238E27FC236}">
                <a16:creationId xmlns:a16="http://schemas.microsoft.com/office/drawing/2014/main" id="{26EBF0AF-BAE8-4481-99B2-D28279E9A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027" y="1586796"/>
            <a:ext cx="1815372" cy="1932493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7E956D5-FA37-4670-901C-7648015E1F4B}"/>
              </a:ext>
            </a:extLst>
          </p:cNvPr>
          <p:cNvSpPr txBox="1"/>
          <p:nvPr/>
        </p:nvSpPr>
        <p:spPr>
          <a:xfrm>
            <a:off x="3018377" y="1168857"/>
            <a:ext cx="430438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kumimoji="1" lang="en-US" altLang="ja-JP" sz="1867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MY-</a:t>
            </a:r>
            <a:r>
              <a:rPr kumimoji="1" lang="en-US" altLang="ja-JP" sz="1867" b="1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Blu</a:t>
            </a:r>
            <a:r>
              <a:rPr kumimoji="1" lang="en-US" altLang="ja-JP" sz="1867" b="1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disc with microfluidics channel </a:t>
            </a:r>
            <a:endParaRPr kumimoji="1" lang="ja-JP" altLang="en-US" sz="1867" b="1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180E5D-4393-4159-8D75-4DDCE13B3253}"/>
              </a:ext>
            </a:extLst>
          </p:cNvPr>
          <p:cNvSpPr txBox="1"/>
          <p:nvPr/>
        </p:nvSpPr>
        <p:spPr>
          <a:xfrm>
            <a:off x="7639973" y="2553042"/>
            <a:ext cx="4479605" cy="2144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121917" defTabSz="1219170">
              <a:buFont typeface="Arial" panose="020B0604020202020204" pitchFamily="34" charset="0"/>
              <a:buChar char="•"/>
            </a:pPr>
            <a:r>
              <a:rPr kumimoji="1" lang="en-US" altLang="ja-JP" sz="2667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Consumer mass production  platform for</a:t>
            </a:r>
            <a:r>
              <a:rPr kumimoji="1" lang="en-US" altLang="ja-JP" sz="26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89" indent="-121917" defTabSz="1219170">
              <a:buFont typeface="Arial" panose="020B0604020202020204" pitchFamily="34" charset="0"/>
              <a:buChar char="•"/>
            </a:pPr>
            <a:r>
              <a:rPr kumimoji="1" lang="en-US" altLang="ja-JP" sz="26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Blu-ray discs</a:t>
            </a:r>
          </a:p>
          <a:p>
            <a:pPr marL="457189" indent="-121917" defTabSz="1219170">
              <a:buFont typeface="Arial" panose="020B0604020202020204" pitchFamily="34" charset="0"/>
              <a:buChar char="•"/>
            </a:pPr>
            <a:r>
              <a:rPr kumimoji="1" lang="en-US" altLang="ja-JP" sz="26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Blu-ray disc drive</a:t>
            </a:r>
          </a:p>
          <a:p>
            <a:pPr marL="335272" defTabSz="1219170"/>
            <a:endParaRPr kumimoji="1" lang="ja-JP" altLang="en-US" sz="26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49C48A-6B9B-6C44-9687-25D1D7CDB509}"/>
              </a:ext>
            </a:extLst>
          </p:cNvPr>
          <p:cNvSpPr txBox="1"/>
          <p:nvPr/>
        </p:nvSpPr>
        <p:spPr>
          <a:xfrm>
            <a:off x="5472208" y="1688827"/>
            <a:ext cx="23278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Prototype Development</a:t>
            </a:r>
          </a:p>
        </p:txBody>
      </p:sp>
      <p:cxnSp>
        <p:nvCxnSpPr>
          <p:cNvPr id="18" name="直線矢印コネクタ 16">
            <a:extLst>
              <a:ext uri="{FF2B5EF4-FFF2-40B4-BE49-F238E27FC236}">
                <a16:creationId xmlns:a16="http://schemas.microsoft.com/office/drawing/2014/main" id="{4BEBD0A0-43FC-804A-8A13-CE7F1B7FC243}"/>
              </a:ext>
            </a:extLst>
          </p:cNvPr>
          <p:cNvCxnSpPr>
            <a:cxnSpLocks/>
          </p:cNvCxnSpPr>
          <p:nvPr/>
        </p:nvCxnSpPr>
        <p:spPr>
          <a:xfrm>
            <a:off x="2456580" y="2923282"/>
            <a:ext cx="0" cy="109140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直線矢印コネクタ 16">
            <a:extLst>
              <a:ext uri="{FF2B5EF4-FFF2-40B4-BE49-F238E27FC236}">
                <a16:creationId xmlns:a16="http://schemas.microsoft.com/office/drawing/2014/main" id="{EADB4F3E-5D07-1D4D-BCFF-DE1B54DCF0F1}"/>
              </a:ext>
            </a:extLst>
          </p:cNvPr>
          <p:cNvCxnSpPr>
            <a:cxnSpLocks/>
          </p:cNvCxnSpPr>
          <p:nvPr/>
        </p:nvCxnSpPr>
        <p:spPr>
          <a:xfrm flipV="1">
            <a:off x="3044450" y="3023197"/>
            <a:ext cx="1034697" cy="89157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直線矢印コネクタ 16">
            <a:extLst>
              <a:ext uri="{FF2B5EF4-FFF2-40B4-BE49-F238E27FC236}">
                <a16:creationId xmlns:a16="http://schemas.microsoft.com/office/drawing/2014/main" id="{EFBC84EB-FE05-0F4E-96A4-F48EA22CEB4B}"/>
              </a:ext>
            </a:extLst>
          </p:cNvPr>
          <p:cNvCxnSpPr>
            <a:cxnSpLocks/>
          </p:cNvCxnSpPr>
          <p:nvPr/>
        </p:nvCxnSpPr>
        <p:spPr>
          <a:xfrm flipH="1">
            <a:off x="5885580" y="2994981"/>
            <a:ext cx="609600" cy="121434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98E99AF-4E3A-9E4C-978F-EAFBDA62099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44" y="973867"/>
            <a:ext cx="2882712" cy="13358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A92280-87FE-3643-81F4-54B055318BCF}"/>
              </a:ext>
            </a:extLst>
          </p:cNvPr>
          <p:cNvSpPr txBox="1"/>
          <p:nvPr/>
        </p:nvSpPr>
        <p:spPr>
          <a:xfrm>
            <a:off x="72881" y="850318"/>
            <a:ext cx="131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Playstation</a:t>
            </a:r>
            <a:r>
              <a:rPr lang="en-US" sz="1400" kern="0" baseline="3000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TM</a:t>
            </a:r>
            <a:endParaRPr lang="en-US" sz="1400" kern="0" baseline="300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05BA34-B281-6646-B571-9137AA5D74B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4504" y="707706"/>
            <a:ext cx="1220449" cy="5758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5" name="テキスト ボックス 2">
            <a:extLst>
              <a:ext uri="{FF2B5EF4-FFF2-40B4-BE49-F238E27FC236}">
                <a16:creationId xmlns:a16="http://schemas.microsoft.com/office/drawing/2014/main" id="{4E2C350A-1DCC-3548-A5ED-FB1C9E00D914}"/>
              </a:ext>
            </a:extLst>
          </p:cNvPr>
          <p:cNvSpPr txBox="1"/>
          <p:nvPr/>
        </p:nvSpPr>
        <p:spPr>
          <a:xfrm>
            <a:off x="7639972" y="4490353"/>
            <a:ext cx="4479605" cy="173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121917" defTabSz="1219170">
              <a:buFont typeface="Arial" panose="020B0604020202020204" pitchFamily="34" charset="0"/>
              <a:buChar char="•"/>
            </a:pPr>
            <a:r>
              <a:rPr kumimoji="1" lang="en-US" altLang="ja-JP" sz="2667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Capitalizing on $100 million investment in Blu-ray development</a:t>
            </a:r>
            <a:endParaRPr kumimoji="1" lang="en-US" altLang="ja-JP" sz="26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35272" defTabSz="1219170"/>
            <a:endParaRPr kumimoji="1" lang="ja-JP" altLang="en-US" sz="26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AE362B-1500-EE48-BE99-6DA39D047964}"/>
              </a:ext>
            </a:extLst>
          </p:cNvPr>
          <p:cNvSpPr txBox="1"/>
          <p:nvPr/>
        </p:nvSpPr>
        <p:spPr>
          <a:xfrm>
            <a:off x="1" y="-19486"/>
            <a:ext cx="2618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Technology:</a:t>
            </a:r>
          </a:p>
        </p:txBody>
      </p:sp>
    </p:spTree>
    <p:extLst>
      <p:ext uri="{BB962C8B-B14F-4D97-AF65-F5344CB8AC3E}">
        <p14:creationId xmlns:p14="http://schemas.microsoft.com/office/powerpoint/2010/main" val="1863527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7" y="6691"/>
            <a:ext cx="9823761" cy="607776"/>
          </a:xfrm>
        </p:spPr>
        <p:txBody>
          <a:bodyPr>
            <a:normAutofit/>
          </a:bodyPr>
          <a:lstStyle/>
          <a:p>
            <a:pPr algn="ctr"/>
            <a:r>
              <a:rPr lang="en-US" sz="26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Optical phase/single photon detection by 250nm laser spot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C57AB5E-6A97-41A0-B6B6-E7330E97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6101" y="6215881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4DC1548-CA4B-4736-8A88-49DE5BD906F8}"/>
              </a:ext>
            </a:extLst>
          </p:cNvPr>
          <p:cNvGrpSpPr/>
          <p:nvPr/>
        </p:nvGrpSpPr>
        <p:grpSpPr>
          <a:xfrm>
            <a:off x="2127264" y="1449903"/>
            <a:ext cx="3200400" cy="1788099"/>
            <a:chOff x="762000" y="1600200"/>
            <a:chExt cx="3565467" cy="1940498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59ED5A6B-C886-4239-8CC7-6582ACDC3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000" y="1600200"/>
              <a:ext cx="3565467" cy="1940498"/>
            </a:xfrm>
            <a:prstGeom prst="rect">
              <a:avLst/>
            </a:prstGeom>
          </p:spPr>
        </p:pic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2B7FEC17-5950-4A26-BFC7-259A812585FF}"/>
                </a:ext>
              </a:extLst>
            </p:cNvPr>
            <p:cNvCxnSpPr/>
            <p:nvPr/>
          </p:nvCxnSpPr>
          <p:spPr>
            <a:xfrm>
              <a:off x="3557403" y="2568967"/>
              <a:ext cx="491312" cy="48638"/>
            </a:xfrm>
            <a:prstGeom prst="straightConnector1">
              <a:avLst/>
            </a:prstGeom>
            <a:ln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>
              <a:extLst>
                <a:ext uri="{FF2B5EF4-FFF2-40B4-BE49-F238E27FC236}">
                  <a16:creationId xmlns:a16="http://schemas.microsoft.com/office/drawing/2014/main" id="{166B9269-6009-43C3-85C6-104313DEDA72}"/>
                </a:ext>
              </a:extLst>
            </p:cNvPr>
            <p:cNvCxnSpPr/>
            <p:nvPr/>
          </p:nvCxnSpPr>
          <p:spPr>
            <a:xfrm>
              <a:off x="3164287" y="1927861"/>
              <a:ext cx="498581" cy="45469"/>
            </a:xfrm>
            <a:prstGeom prst="straightConnector1">
              <a:avLst/>
            </a:prstGeom>
            <a:ln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6FE39F1E-FB70-431E-B316-A604E47E62C8}"/>
                </a:ext>
              </a:extLst>
            </p:cNvPr>
            <p:cNvSpPr txBox="1"/>
            <p:nvPr/>
          </p:nvSpPr>
          <p:spPr>
            <a:xfrm>
              <a:off x="3640597" y="2003774"/>
              <a:ext cx="570046" cy="501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endParaRPr kumimoji="1" lang="en-US" altLang="ja-JP" sz="800" b="1" kern="0" dirty="0">
                <a:solidFill>
                  <a:prstClr val="white"/>
                </a:solidFill>
                <a:latin typeface="Arial"/>
                <a:cs typeface="Arial"/>
                <a:sym typeface="Arial"/>
              </a:endParaRPr>
            </a:p>
            <a:p>
              <a:pPr defTabSz="1219170"/>
              <a:r>
                <a:rPr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Land</a:t>
              </a:r>
            </a:p>
            <a:p>
              <a:pPr defTabSz="1219170"/>
              <a:r>
                <a:rPr kumimoji="1"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250nm</a:t>
              </a:r>
              <a:endParaRPr kumimoji="1" lang="ja-JP" altLang="en-US" sz="800" b="1" kern="0" dirty="0">
                <a:solidFill>
                  <a:prstClr val="white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313BD77-3779-4698-9AF1-CE80F789E18A}"/>
                </a:ext>
              </a:extLst>
            </p:cNvPr>
            <p:cNvSpPr txBox="1"/>
            <p:nvPr/>
          </p:nvSpPr>
          <p:spPr>
            <a:xfrm>
              <a:off x="3013441" y="1959213"/>
              <a:ext cx="607549" cy="36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Groove</a:t>
              </a:r>
            </a:p>
            <a:p>
              <a:pPr defTabSz="1219170"/>
              <a:r>
                <a:rPr kumimoji="1"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250nm</a:t>
              </a:r>
              <a:endParaRPr kumimoji="1" lang="ja-JP" altLang="en-US" sz="800" b="1" kern="0" dirty="0">
                <a:solidFill>
                  <a:prstClr val="white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円/楕円 4">
              <a:extLst>
                <a:ext uri="{FF2B5EF4-FFF2-40B4-BE49-F238E27FC236}">
                  <a16:creationId xmlns:a16="http://schemas.microsoft.com/office/drawing/2014/main" id="{95B3790F-D70D-407A-BF52-3E6EE7FA34BE}"/>
                </a:ext>
              </a:extLst>
            </p:cNvPr>
            <p:cNvSpPr/>
            <p:nvPr/>
          </p:nvSpPr>
          <p:spPr>
            <a:xfrm>
              <a:off x="2108049" y="2499763"/>
              <a:ext cx="521564" cy="52156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kumimoji="1" lang="ja-JP" altLang="en-US" sz="800" kern="0">
                <a:solidFill>
                  <a:prstClr val="white"/>
                </a:solidFill>
                <a:latin typeface="Calibri"/>
                <a:ea typeface="ＭＳ Ｐゴシック" panose="020B0600070205080204" pitchFamily="34" charset="-128"/>
                <a:sym typeface="Arial"/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1209832A-FE74-4530-8E8F-8C6034B55515}"/>
                </a:ext>
              </a:extLst>
            </p:cNvPr>
            <p:cNvSpPr txBox="1"/>
            <p:nvPr/>
          </p:nvSpPr>
          <p:spPr>
            <a:xfrm>
              <a:off x="1074129" y="2913603"/>
              <a:ext cx="1107589" cy="367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Spot Size </a:t>
              </a:r>
              <a:r>
                <a:rPr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FWHM</a:t>
              </a:r>
              <a:endParaRPr kumimoji="1" lang="en-US" altLang="ja-JP" sz="800" b="1" kern="0" dirty="0">
                <a:solidFill>
                  <a:prstClr val="white"/>
                </a:solidFill>
                <a:latin typeface="Arial"/>
                <a:cs typeface="Arial"/>
                <a:sym typeface="Arial"/>
              </a:endParaRPr>
            </a:p>
            <a:p>
              <a:pPr defTabSz="1219170"/>
              <a:r>
                <a:rPr kumimoji="1" lang="en-US" altLang="ja-JP" sz="800" b="1" kern="0" dirty="0">
                  <a:solidFill>
                    <a:prstClr val="white"/>
                  </a:solidFill>
                  <a:latin typeface="Arial"/>
                  <a:cs typeface="Arial"/>
                  <a:sym typeface="Arial"/>
                </a:rPr>
                <a:t>                250nm</a:t>
              </a:r>
              <a:endParaRPr kumimoji="1" lang="ja-JP" altLang="en-US" sz="800" b="1" kern="0" dirty="0">
                <a:solidFill>
                  <a:prstClr val="white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7" name="Picture 2" descr="ãBlu-ray drive opticsãã®ç»åæ¤ç´¢çµæ">
            <a:extLst>
              <a:ext uri="{FF2B5EF4-FFF2-40B4-BE49-F238E27FC236}">
                <a16:creationId xmlns:a16="http://schemas.microsoft.com/office/drawing/2014/main" id="{FE48EC4C-530F-4796-8B99-E30815BC08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3969" y="3731046"/>
            <a:ext cx="3768219" cy="214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81F97485-05E5-4011-B072-7078B26CD023}"/>
              </a:ext>
            </a:extLst>
          </p:cNvPr>
          <p:cNvGrpSpPr/>
          <p:nvPr/>
        </p:nvGrpSpPr>
        <p:grpSpPr>
          <a:xfrm>
            <a:off x="4315166" y="5105400"/>
            <a:ext cx="826004" cy="1066800"/>
            <a:chOff x="2791165" y="5105400"/>
            <a:chExt cx="826004" cy="1066800"/>
          </a:xfrm>
        </p:grpSpPr>
        <p:cxnSp>
          <p:nvCxnSpPr>
            <p:cNvPr id="18" name="直線矢印コネクタ 17">
              <a:extLst>
                <a:ext uri="{FF2B5EF4-FFF2-40B4-BE49-F238E27FC236}">
                  <a16:creationId xmlns:a16="http://schemas.microsoft.com/office/drawing/2014/main" id="{A928D796-8480-4EE8-9D41-99B2B8CF18DF}"/>
                </a:ext>
              </a:extLst>
            </p:cNvPr>
            <p:cNvCxnSpPr>
              <a:cxnSpLocks/>
            </p:cNvCxnSpPr>
            <p:nvPr/>
          </p:nvCxnSpPr>
          <p:spPr>
            <a:xfrm>
              <a:off x="3200400" y="5105400"/>
              <a:ext cx="0" cy="65414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0CC00A5B-0943-4300-A0E9-DBADAE58BF53}"/>
                </a:ext>
              </a:extLst>
            </p:cNvPr>
            <p:cNvSpPr/>
            <p:nvPr/>
          </p:nvSpPr>
          <p:spPr>
            <a:xfrm>
              <a:off x="3055256" y="5334430"/>
              <a:ext cx="290287" cy="4571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kumimoji="1" lang="ja-JP" altLang="en-US" sz="1400" kern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  <a:sym typeface="Arial"/>
              </a:endParaRP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B45C3A20-288C-40ED-9019-28644DA216FD}"/>
                </a:ext>
              </a:extLst>
            </p:cNvPr>
            <p:cNvSpPr/>
            <p:nvPr/>
          </p:nvSpPr>
          <p:spPr>
            <a:xfrm>
              <a:off x="2791165" y="5759542"/>
              <a:ext cx="826004" cy="4126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kumimoji="1" lang="en-US" altLang="ja-JP" sz="1100" kern="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  <a:sym typeface="Arial"/>
              </a:endParaRPr>
            </a:p>
            <a:p>
              <a:pPr algn="ctr" defTabSz="1219170"/>
              <a:r>
                <a:rPr kumimoji="1" lang="en-US" altLang="ja-JP" sz="1100" kern="0" dirty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Arial"/>
                </a:rPr>
                <a:t>Photon Sensor</a:t>
              </a:r>
            </a:p>
            <a:p>
              <a:pPr algn="ctr" defTabSz="1219170"/>
              <a:endParaRPr kumimoji="1" lang="ja-JP" altLang="en-US" sz="1100" kern="0" dirty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  <a:sym typeface="Arial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A54C1AF7-937C-4EA6-9BE0-76AC4C1AC620}"/>
                </a:ext>
              </a:extLst>
            </p:cNvPr>
            <p:cNvSpPr/>
            <p:nvPr/>
          </p:nvSpPr>
          <p:spPr>
            <a:xfrm>
              <a:off x="3055256" y="5570113"/>
              <a:ext cx="310593" cy="4571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/>
              <a:endParaRPr kumimoji="1" lang="ja-JP" altLang="en-US" sz="1400" kern="0">
                <a:solidFill>
                  <a:prstClr val="black"/>
                </a:solidFill>
                <a:latin typeface="Calibri"/>
                <a:ea typeface="ＭＳ Ｐゴシック" panose="020B0600070205080204" pitchFamily="34" charset="-128"/>
                <a:sym typeface="Arial"/>
              </a:endParaRPr>
            </a:p>
          </p:txBody>
        </p:sp>
      </p:grp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FD30B84-90F4-47F5-A828-F3180B1A11BF}"/>
              </a:ext>
            </a:extLst>
          </p:cNvPr>
          <p:cNvSpPr/>
          <p:nvPr/>
        </p:nvSpPr>
        <p:spPr>
          <a:xfrm rot="18610667">
            <a:off x="2168105" y="3808680"/>
            <a:ext cx="273139" cy="233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kumimoji="1" lang="ja-JP" altLang="en-US" sz="1400" kern="0">
              <a:solidFill>
                <a:prstClr val="white"/>
              </a:solidFill>
              <a:latin typeface="Calibri"/>
              <a:ea typeface="ＭＳ Ｐゴシック" panose="020B0600070205080204" pitchFamily="34" charset="-128"/>
              <a:sym typeface="Arial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931A04A-E7A0-497F-809A-425CBE8164A7}"/>
              </a:ext>
            </a:extLst>
          </p:cNvPr>
          <p:cNvSpPr/>
          <p:nvPr/>
        </p:nvSpPr>
        <p:spPr>
          <a:xfrm rot="13324137">
            <a:off x="2061229" y="4333650"/>
            <a:ext cx="451939" cy="233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kumimoji="1" lang="ja-JP" altLang="en-US" sz="1400" kern="0">
              <a:solidFill>
                <a:prstClr val="white"/>
              </a:solidFill>
              <a:latin typeface="Calibri"/>
              <a:ea typeface="ＭＳ Ｐゴシック" panose="020B0600070205080204" pitchFamily="34" charset="-128"/>
              <a:sym typeface="Arial"/>
            </a:endParaRP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2B1DF14-D26B-4EC0-BA4D-A0B175FC414A}"/>
              </a:ext>
            </a:extLst>
          </p:cNvPr>
          <p:cNvCxnSpPr/>
          <p:nvPr/>
        </p:nvCxnSpPr>
        <p:spPr>
          <a:xfrm flipH="1" flipV="1">
            <a:off x="3803652" y="2829434"/>
            <a:ext cx="927461" cy="10961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396C658-704B-4B45-B0E9-ED1ACCC1119A}"/>
              </a:ext>
            </a:extLst>
          </p:cNvPr>
          <p:cNvSpPr txBox="1"/>
          <p:nvPr/>
        </p:nvSpPr>
        <p:spPr>
          <a:xfrm>
            <a:off x="3299471" y="3332821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kumimoji="1" lang="en-US" altLang="ja-JP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TPP,HF,RPP</a:t>
            </a:r>
          </a:p>
          <a:p>
            <a:pPr defTabSz="1219170"/>
            <a:r>
              <a:rPr kumimoji="1" lang="en-US" altLang="ja-JP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mainly TPP</a:t>
            </a:r>
            <a:endParaRPr kumimoji="1" lang="ja-JP" alt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A0F710D-AE2E-3745-A1C5-51FCA6740079}"/>
              </a:ext>
            </a:extLst>
          </p:cNvPr>
          <p:cNvGrpSpPr/>
          <p:nvPr/>
        </p:nvGrpSpPr>
        <p:grpSpPr>
          <a:xfrm>
            <a:off x="6485884" y="990600"/>
            <a:ext cx="2957565" cy="1280771"/>
            <a:chOff x="4468167" y="1033381"/>
            <a:chExt cx="2957565" cy="1280770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9276358B-B971-4FE4-ABED-77E11FB1D646}"/>
                </a:ext>
              </a:extLst>
            </p:cNvPr>
            <p:cNvSpPr txBox="1"/>
            <p:nvPr/>
          </p:nvSpPr>
          <p:spPr>
            <a:xfrm>
              <a:off x="4468167" y="1033381"/>
              <a:ext cx="10550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Spot  250nm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C31FCDA-EE35-4A1A-B78B-3D9E105985ED}"/>
                </a:ext>
              </a:extLst>
            </p:cNvPr>
            <p:cNvSpPr txBox="1"/>
            <p:nvPr/>
          </p:nvSpPr>
          <p:spPr>
            <a:xfrm>
              <a:off x="5734351" y="1063388"/>
              <a:ext cx="15872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Particle dia.&lt; 100nm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4E973DF-8905-CF4E-911E-6DF56146AC65}"/>
                </a:ext>
              </a:extLst>
            </p:cNvPr>
            <p:cNvGrpSpPr/>
            <p:nvPr/>
          </p:nvGrpSpPr>
          <p:grpSpPr>
            <a:xfrm>
              <a:off x="4585215" y="1449903"/>
              <a:ext cx="2840517" cy="864248"/>
              <a:chOff x="4585215" y="1449903"/>
              <a:chExt cx="2840517" cy="864248"/>
            </a:xfrm>
          </p:grpSpPr>
          <p:sp>
            <p:nvSpPr>
              <p:cNvPr id="26" name="楕円 25">
                <a:extLst>
                  <a:ext uri="{FF2B5EF4-FFF2-40B4-BE49-F238E27FC236}">
                    <a16:creationId xmlns:a16="http://schemas.microsoft.com/office/drawing/2014/main" id="{FA2C2C21-7084-4A77-8021-82F37B57ABEE}"/>
                  </a:ext>
                </a:extLst>
              </p:cNvPr>
              <p:cNvSpPr/>
              <p:nvPr/>
            </p:nvSpPr>
            <p:spPr>
              <a:xfrm>
                <a:off x="6122792" y="1651537"/>
                <a:ext cx="381838" cy="381838"/>
              </a:xfrm>
              <a:prstGeom prst="ellipse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170"/>
                <a:endParaRPr kumimoji="1" lang="ja-JP" altLang="en-US" sz="1400" kern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Arial"/>
                </a:endParaRPr>
              </a:p>
            </p:txBody>
          </p:sp>
          <p:sp>
            <p:nvSpPr>
              <p:cNvPr id="30" name="楕円 29">
                <a:extLst>
                  <a:ext uri="{FF2B5EF4-FFF2-40B4-BE49-F238E27FC236}">
                    <a16:creationId xmlns:a16="http://schemas.microsoft.com/office/drawing/2014/main" id="{B5792A21-D6DA-419D-9CCD-267AC379B371}"/>
                  </a:ext>
                </a:extLst>
              </p:cNvPr>
              <p:cNvSpPr/>
              <p:nvPr/>
            </p:nvSpPr>
            <p:spPr>
              <a:xfrm>
                <a:off x="4585215" y="1449903"/>
                <a:ext cx="864248" cy="86424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170"/>
                <a:endParaRPr kumimoji="1" lang="ja-JP" altLang="en-US" sz="1400" kern="0">
                  <a:solidFill>
                    <a:prstClr val="black"/>
                  </a:solidFill>
                  <a:latin typeface="Calibri"/>
                  <a:ea typeface="ＭＳ Ｐゴシック" panose="020B0600070205080204" pitchFamily="34" charset="-128"/>
                  <a:sym typeface="Arial"/>
                </a:endParaRPr>
              </a:p>
            </p:txBody>
          </p:sp>
          <p:cxnSp>
            <p:nvCxnSpPr>
              <p:cNvPr id="25" name="直線矢印コネクタ 24">
                <a:extLst>
                  <a:ext uri="{FF2B5EF4-FFF2-40B4-BE49-F238E27FC236}">
                    <a16:creationId xmlns:a16="http://schemas.microsoft.com/office/drawing/2014/main" id="{2DE427A6-65EF-4623-8685-273CEF350C1E}"/>
                  </a:ext>
                </a:extLst>
              </p:cNvPr>
              <p:cNvCxnSpPr>
                <a:cxnSpLocks/>
                <a:stCxn id="30" idx="6"/>
              </p:cNvCxnSpPr>
              <p:nvPr/>
            </p:nvCxnSpPr>
            <p:spPr>
              <a:xfrm flipV="1">
                <a:off x="5449463" y="1848897"/>
                <a:ext cx="1976269" cy="3313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8926404-9839-9C4F-8BDD-325ED5223C67}"/>
              </a:ext>
            </a:extLst>
          </p:cNvPr>
          <p:cNvGrpSpPr/>
          <p:nvPr/>
        </p:nvGrpSpPr>
        <p:grpSpPr>
          <a:xfrm>
            <a:off x="6589717" y="4469620"/>
            <a:ext cx="4368014" cy="1006259"/>
            <a:chOff x="4572000" y="4512397"/>
            <a:chExt cx="4368014" cy="1006258"/>
          </a:xfrm>
        </p:grpSpPr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B4429A0C-98E1-473F-89B7-929708D49B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2000" y="5507005"/>
              <a:ext cx="3733800" cy="1165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4B1B16F-4602-A746-B971-A5F044FBFCD3}"/>
                </a:ext>
              </a:extLst>
            </p:cNvPr>
            <p:cNvGrpSpPr/>
            <p:nvPr/>
          </p:nvGrpSpPr>
          <p:grpSpPr>
            <a:xfrm>
              <a:off x="4924453" y="4512397"/>
              <a:ext cx="4015561" cy="965200"/>
              <a:chOff x="4924453" y="4512397"/>
              <a:chExt cx="4015561" cy="965200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5F8A1E1-208B-0B4B-8D7B-E830393833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24453" y="4512397"/>
                <a:ext cx="2679700" cy="965200"/>
              </a:xfrm>
              <a:prstGeom prst="rect">
                <a:avLst/>
              </a:prstGeom>
            </p:spPr>
          </p:pic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3BBB7BA6-387D-49F8-8190-C0475B037465}"/>
                  </a:ext>
                </a:extLst>
              </p:cNvPr>
              <p:cNvSpPr txBox="1"/>
              <p:nvPr/>
            </p:nvSpPr>
            <p:spPr>
              <a:xfrm>
                <a:off x="7577140" y="4716854"/>
                <a:ext cx="1362874" cy="646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170"/>
                <a:r>
                  <a:rPr kumimoji="1" lang="en-US" altLang="ja-JP" sz="12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Photon burst</a:t>
                </a:r>
              </a:p>
              <a:p>
                <a:pPr defTabSz="1219170"/>
                <a:r>
                  <a:rPr kumimoji="1" lang="en-US" altLang="ja-JP" sz="12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signal from</a:t>
                </a:r>
              </a:p>
              <a:p>
                <a:pPr defTabSz="1219170"/>
                <a:r>
                  <a:rPr kumimoji="1" lang="en-US" altLang="ja-JP" sz="12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EV of NG108 cell</a:t>
                </a:r>
                <a:endParaRPr kumimoji="1" lang="ja-JP" altLang="en-US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E713B7-AE0B-9B4F-A22F-A8E44729B355}"/>
              </a:ext>
            </a:extLst>
          </p:cNvPr>
          <p:cNvGrpSpPr/>
          <p:nvPr/>
        </p:nvGrpSpPr>
        <p:grpSpPr>
          <a:xfrm>
            <a:off x="7499529" y="2017218"/>
            <a:ext cx="2373920" cy="4381050"/>
            <a:chOff x="5481810" y="2059998"/>
            <a:chExt cx="2373919" cy="438105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94E441E-E899-467A-BA0C-421026FCA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81810" y="2508157"/>
              <a:ext cx="1719089" cy="1828800"/>
            </a:xfrm>
            <a:prstGeom prst="rect">
              <a:avLst/>
            </a:prstGeom>
          </p:spPr>
        </p:pic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3AFBD5CE-7A43-4431-A4BD-E722B68011CE}"/>
                </a:ext>
              </a:extLst>
            </p:cNvPr>
            <p:cNvCxnSpPr>
              <a:cxnSpLocks/>
            </p:cNvCxnSpPr>
            <p:nvPr/>
          </p:nvCxnSpPr>
          <p:spPr>
            <a:xfrm>
              <a:off x="6104293" y="2059998"/>
              <a:ext cx="0" cy="41122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FC1A6E0B-8B32-4960-9BC1-5E60D88B14C0}"/>
                </a:ext>
              </a:extLst>
            </p:cNvPr>
            <p:cNvCxnSpPr>
              <a:cxnSpLocks/>
            </p:cNvCxnSpPr>
            <p:nvPr/>
          </p:nvCxnSpPr>
          <p:spPr>
            <a:xfrm>
              <a:off x="6527998" y="2059998"/>
              <a:ext cx="0" cy="41122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矢印コネクタ 45">
              <a:extLst>
                <a:ext uri="{FF2B5EF4-FFF2-40B4-BE49-F238E27FC236}">
                  <a16:creationId xmlns:a16="http://schemas.microsoft.com/office/drawing/2014/main" id="{175ED2D3-13B6-4E45-A598-8DE7D3AA4884}"/>
                </a:ext>
              </a:extLst>
            </p:cNvPr>
            <p:cNvCxnSpPr>
              <a:cxnSpLocks/>
            </p:cNvCxnSpPr>
            <p:nvPr/>
          </p:nvCxnSpPr>
          <p:spPr>
            <a:xfrm>
              <a:off x="6104293" y="5878930"/>
              <a:ext cx="43778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5E0F8B09-682E-4EA5-A5C7-C5DB527A9CCA}"/>
                </a:ext>
              </a:extLst>
            </p:cNvPr>
            <p:cNvSpPr txBox="1"/>
            <p:nvPr/>
          </p:nvSpPr>
          <p:spPr>
            <a:xfrm>
              <a:off x="7409228" y="2452827"/>
              <a:ext cx="3898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HF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F2889896-6918-4E1C-B6C0-FE0B3DA00B89}"/>
                </a:ext>
              </a:extLst>
            </p:cNvPr>
            <p:cNvSpPr txBox="1"/>
            <p:nvPr/>
          </p:nvSpPr>
          <p:spPr>
            <a:xfrm>
              <a:off x="7371301" y="3141882"/>
              <a:ext cx="484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TPP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386AB78-499A-4474-A2AC-751A36788B45}"/>
                </a:ext>
              </a:extLst>
            </p:cNvPr>
            <p:cNvSpPr txBox="1"/>
            <p:nvPr/>
          </p:nvSpPr>
          <p:spPr>
            <a:xfrm>
              <a:off x="7326911" y="3931329"/>
              <a:ext cx="5004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RPP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B50C49BC-85EF-44B4-BDF7-49030448E325}"/>
                </a:ext>
              </a:extLst>
            </p:cNvPr>
            <p:cNvSpPr txBox="1"/>
            <p:nvPr/>
          </p:nvSpPr>
          <p:spPr>
            <a:xfrm>
              <a:off x="5849951" y="6164049"/>
              <a:ext cx="9460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kumimoji="1" lang="en-US" altLang="ja-JP" sz="12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200~300ns</a:t>
              </a:r>
              <a:endParaRPr kumimoji="1" lang="ja-JP" alt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9" name="図 18">
            <a:extLst>
              <a:ext uri="{FF2B5EF4-FFF2-40B4-BE49-F238E27FC236}">
                <a16:creationId xmlns:a16="http://schemas.microsoft.com/office/drawing/2014/main" id="{BAC0B477-140E-AC40-A342-4F4E9A66E8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422" y="791646"/>
            <a:ext cx="1810549" cy="192735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8FDAD8-FC32-D046-AC11-5D94323262D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421" y="5096941"/>
            <a:ext cx="2083225" cy="147841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840F9D6-C095-354F-82C6-857339DFAA4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230" y="4923826"/>
            <a:ext cx="1204868" cy="180139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1840FCF-0667-A541-A164-4CF32A621E1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957" y="2669595"/>
            <a:ext cx="1827769" cy="129069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0DB9CF8-C2AB-504F-9122-9D1F206B441B}"/>
              </a:ext>
            </a:extLst>
          </p:cNvPr>
          <p:cNvSpPr txBox="1"/>
          <p:nvPr/>
        </p:nvSpPr>
        <p:spPr>
          <a:xfrm>
            <a:off x="3335491" y="1171881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50nm particles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1B2945B-ECD6-FC4A-B0D4-3C3B18A10481}"/>
              </a:ext>
            </a:extLst>
          </p:cNvPr>
          <p:cNvSpPr/>
          <p:nvPr/>
        </p:nvSpPr>
        <p:spPr>
          <a:xfrm>
            <a:off x="10097004" y="2866082"/>
            <a:ext cx="770467" cy="8065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kern="0" dirty="0">
                <a:solidFill>
                  <a:prstClr val="white"/>
                </a:solidFill>
                <a:latin typeface="Calibri"/>
                <a:sym typeface="Arial"/>
              </a:rPr>
              <a:t>2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F3058D3-A3FB-CA48-BBE6-FDC3969461D4}"/>
              </a:ext>
            </a:extLst>
          </p:cNvPr>
          <p:cNvSpPr/>
          <p:nvPr/>
        </p:nvSpPr>
        <p:spPr>
          <a:xfrm>
            <a:off x="10759581" y="2068003"/>
            <a:ext cx="770467" cy="8065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kern="0" dirty="0">
                <a:solidFill>
                  <a:prstClr val="white"/>
                </a:solidFill>
                <a:latin typeface="Calibri"/>
                <a:sym typeface="Arial"/>
              </a:rPr>
              <a:t>1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6A9E2F2-4D93-3945-A0F3-2ECFC9F4D752}"/>
              </a:ext>
            </a:extLst>
          </p:cNvPr>
          <p:cNvSpPr/>
          <p:nvPr/>
        </p:nvSpPr>
        <p:spPr>
          <a:xfrm>
            <a:off x="10831017" y="3695366"/>
            <a:ext cx="770467" cy="8065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kern="0" dirty="0">
                <a:solidFill>
                  <a:prstClr val="white"/>
                </a:solidFill>
                <a:latin typeface="Calibri"/>
                <a:sym typeface="Arial"/>
              </a:rPr>
              <a:t>3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E629E09A-4BA4-6842-9D33-6F9C0F188856}"/>
              </a:ext>
            </a:extLst>
          </p:cNvPr>
          <p:cNvSpPr/>
          <p:nvPr/>
        </p:nvSpPr>
        <p:spPr>
          <a:xfrm>
            <a:off x="10321985" y="5311723"/>
            <a:ext cx="770467" cy="8065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kern="0" dirty="0">
                <a:solidFill>
                  <a:prstClr val="white"/>
                </a:solidFill>
                <a:latin typeface="Calibri"/>
                <a:sym typeface="Arial"/>
              </a:rPr>
              <a:t>4</a:t>
            </a:r>
          </a:p>
        </p:txBody>
      </p:sp>
      <p:sp>
        <p:nvSpPr>
          <p:cNvPr id="45" name="Down Arrow 44">
            <a:extLst>
              <a:ext uri="{FF2B5EF4-FFF2-40B4-BE49-F238E27FC236}">
                <a16:creationId xmlns:a16="http://schemas.microsoft.com/office/drawing/2014/main" id="{EAA5F31E-6E04-504E-82B7-6E50F0BC37B1}"/>
              </a:ext>
            </a:extLst>
          </p:cNvPr>
          <p:cNvSpPr/>
          <p:nvPr/>
        </p:nvSpPr>
        <p:spPr>
          <a:xfrm rot="6003426">
            <a:off x="6702831" y="3480163"/>
            <a:ext cx="292939" cy="67151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14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12A466D-6A0F-4447-A901-8E1C363887B5}"/>
              </a:ext>
            </a:extLst>
          </p:cNvPr>
          <p:cNvSpPr txBox="1"/>
          <p:nvPr/>
        </p:nvSpPr>
        <p:spPr>
          <a:xfrm>
            <a:off x="7713472" y="6425694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400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Patents submitted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BC29659-8850-3D43-908B-05FADFB6CEB9}"/>
              </a:ext>
            </a:extLst>
          </p:cNvPr>
          <p:cNvSpPr txBox="1"/>
          <p:nvPr/>
        </p:nvSpPr>
        <p:spPr>
          <a:xfrm>
            <a:off x="8614768" y="5480226"/>
            <a:ext cx="12586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Fluorescence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CA7F512-5FAC-5C4D-842F-523DF81FC6CC}"/>
              </a:ext>
            </a:extLst>
          </p:cNvPr>
          <p:cNvSpPr txBox="1"/>
          <p:nvPr/>
        </p:nvSpPr>
        <p:spPr>
          <a:xfrm>
            <a:off x="1" y="-19486"/>
            <a:ext cx="2618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2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Technology: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74CD76-E360-F54B-9D25-FCA661C5A87C}"/>
              </a:ext>
            </a:extLst>
          </p:cNvPr>
          <p:cNvSpPr txBox="1"/>
          <p:nvPr/>
        </p:nvSpPr>
        <p:spPr>
          <a:xfrm>
            <a:off x="2057084" y="437949"/>
            <a:ext cx="385073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4 key discoveries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3D9291F-E946-4C4C-89A1-0CB6DEEBF136}"/>
              </a:ext>
            </a:extLst>
          </p:cNvPr>
          <p:cNvSpPr txBox="1"/>
          <p:nvPr/>
        </p:nvSpPr>
        <p:spPr>
          <a:xfrm>
            <a:off x="7997827" y="436221"/>
            <a:ext cx="3801041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4 Unique Signals</a:t>
            </a:r>
          </a:p>
        </p:txBody>
      </p:sp>
      <p:sp>
        <p:nvSpPr>
          <p:cNvPr id="62" name="Sun 61">
            <a:extLst>
              <a:ext uri="{FF2B5EF4-FFF2-40B4-BE49-F238E27FC236}">
                <a16:creationId xmlns:a16="http://schemas.microsoft.com/office/drawing/2014/main" id="{56E54682-D6A8-E346-930B-CA4BAF37B757}"/>
              </a:ext>
            </a:extLst>
          </p:cNvPr>
          <p:cNvSpPr/>
          <p:nvPr/>
        </p:nvSpPr>
        <p:spPr>
          <a:xfrm>
            <a:off x="9872133" y="6570133"/>
            <a:ext cx="220134" cy="15125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4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2" grpId="0" animBg="1"/>
      <p:bldP spid="57" grpId="0" animBg="1"/>
      <p:bldP spid="58" grpId="0" animBg="1"/>
      <p:bldP spid="45" grpId="0" animBg="1"/>
      <p:bldP spid="48" grpId="0"/>
      <p:bldP spid="61" grpId="0"/>
      <p:bldP spid="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6A06450-8A03-F141-82B1-2A9E2F14D98E}"/>
              </a:ext>
            </a:extLst>
          </p:cNvPr>
          <p:cNvSpPr/>
          <p:nvPr/>
        </p:nvSpPr>
        <p:spPr>
          <a:xfrm>
            <a:off x="288628" y="4055343"/>
            <a:ext cx="8590548" cy="4442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CEAB6D5-C12E-194B-A313-A99A068769CD}"/>
              </a:ext>
            </a:extLst>
          </p:cNvPr>
          <p:cNvSpPr/>
          <p:nvPr/>
        </p:nvSpPr>
        <p:spPr>
          <a:xfrm>
            <a:off x="320221" y="3300089"/>
            <a:ext cx="8590548" cy="4442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8A647E9-B3B9-3D4D-B354-D6280AB1CD89}"/>
              </a:ext>
            </a:extLst>
          </p:cNvPr>
          <p:cNvGrpSpPr/>
          <p:nvPr/>
        </p:nvGrpSpPr>
        <p:grpSpPr>
          <a:xfrm>
            <a:off x="320221" y="1680192"/>
            <a:ext cx="8429598" cy="1262784"/>
            <a:chOff x="124856" y="1629838"/>
            <a:chExt cx="8429598" cy="1262784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267D4A-3DBE-C94A-B1CC-E8893661A416}"/>
                </a:ext>
              </a:extLst>
            </p:cNvPr>
            <p:cNvSpPr/>
            <p:nvPr/>
          </p:nvSpPr>
          <p:spPr>
            <a:xfrm>
              <a:off x="124856" y="2448354"/>
              <a:ext cx="8429598" cy="44426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51FED7B-8C21-7444-AFEF-A21F3C918D74}"/>
                </a:ext>
              </a:extLst>
            </p:cNvPr>
            <p:cNvSpPr/>
            <p:nvPr/>
          </p:nvSpPr>
          <p:spPr>
            <a:xfrm>
              <a:off x="144379" y="1629838"/>
              <a:ext cx="7964905" cy="44426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AFBEA69-DABB-FF46-BA76-5276DD1A1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3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Intellectual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63C2C-9551-9846-8169-5A263B8EB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88" y="1052265"/>
            <a:ext cx="11633275" cy="54218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1. Photon Counting and Spectroscopy    Provisional 13-APR-2017									Full Patent submitted: April 12, 2018 </a:t>
            </a:r>
          </a:p>
          <a:p>
            <a:pPr marL="0" indent="0">
              <a:buNone/>
            </a:pPr>
            <a:r>
              <a:rPr lang="en-US" sz="2000" dirty="0"/>
              <a:t>2</a:t>
            </a:r>
            <a:r>
              <a:rPr lang="en-US" sz="2000" b="1" dirty="0"/>
              <a:t>. Scanning Imaging Cytometry US   </a:t>
            </a:r>
            <a:r>
              <a:rPr lang="en-US" sz="2000" b="1" dirty="0">
                <a:solidFill>
                  <a:srgbClr val="FF0000"/>
                </a:solidFill>
              </a:rPr>
              <a:t>Issued US 9,372,143 B2</a:t>
            </a:r>
            <a:r>
              <a:rPr lang="en-US" sz="2000" dirty="0"/>
              <a:t> June 22, 2016 </a:t>
            </a:r>
          </a:p>
          <a:p>
            <a:pPr marL="0" indent="0">
              <a:buNone/>
            </a:pPr>
            <a:r>
              <a:rPr lang="en-US" sz="2000" dirty="0"/>
              <a:t>3. Flow cytometry using hydrodynamically planar flow  PCT/US14/71391</a:t>
            </a:r>
          </a:p>
          <a:p>
            <a:pPr marL="0" indent="0">
              <a:buNone/>
            </a:pPr>
            <a:r>
              <a:rPr lang="en-US" sz="2000" dirty="0"/>
              <a:t>4. </a:t>
            </a:r>
            <a:r>
              <a:rPr lang="en-US" sz="2000" b="1" dirty="0">
                <a:solidFill>
                  <a:srgbClr val="FF0000"/>
                </a:solidFill>
              </a:rPr>
              <a:t>Particle Detection Using Reflective Phase Grating 	PCT WO2016/161337A1</a:t>
            </a:r>
          </a:p>
          <a:p>
            <a:pPr marL="0" indent="0">
              <a:buNone/>
            </a:pPr>
            <a:r>
              <a:rPr lang="en-US" sz="2000" dirty="0"/>
              <a:t>5. Cellular Tracking	</a:t>
            </a:r>
            <a:r>
              <a:rPr lang="en-US" sz="2000" i="1" dirty="0"/>
              <a:t>C096-0008USP1 </a:t>
            </a:r>
          </a:p>
          <a:p>
            <a:pPr marL="0" indent="0">
              <a:buNone/>
            </a:pPr>
            <a:r>
              <a:rPr lang="en-US" sz="2000" b="1" dirty="0"/>
              <a:t>6. Image flow cytometer, system &amp; method  </a:t>
            </a:r>
            <a:r>
              <a:rPr lang="en-US" sz="2000" dirty="0"/>
              <a:t>JP </a:t>
            </a:r>
            <a:r>
              <a:rPr lang="en-US" sz="2000" b="1" dirty="0"/>
              <a:t>2016-514059</a:t>
            </a:r>
            <a:r>
              <a:rPr lang="en-US" sz="2000" dirty="0"/>
              <a:t>  </a:t>
            </a:r>
            <a:r>
              <a:rPr lang="en-US" sz="2000" b="1" dirty="0">
                <a:solidFill>
                  <a:srgbClr val="FF0000"/>
                </a:solidFill>
              </a:rPr>
              <a:t>Issued Aug 22, 2017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7. </a:t>
            </a:r>
            <a:r>
              <a:rPr lang="en-US" sz="2000" b="1" dirty="0"/>
              <a:t>Time Sequential Cytometry </a:t>
            </a:r>
            <a:r>
              <a:rPr lang="en-US" sz="2000" b="1" dirty="0">
                <a:solidFill>
                  <a:srgbClr val="FF0000"/>
                </a:solidFill>
              </a:rPr>
              <a:t>(Notice of allowance 15/187,346 04/13/18)</a:t>
            </a:r>
          </a:p>
          <a:p>
            <a:pPr marL="0" indent="0">
              <a:buNone/>
            </a:pPr>
            <a:r>
              <a:rPr lang="en-US" sz="2000" b="1" dirty="0"/>
              <a:t>8.  Multispectral microparticle fluorescence photon cytometry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							</a:t>
            </a:r>
          </a:p>
          <a:p>
            <a:endParaRPr lang="en-US" sz="1800" dirty="0"/>
          </a:p>
          <a:p>
            <a:endParaRPr lang="en-US" sz="2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611F58-D736-F547-A12C-451FDB21D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9121" y="6317920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D1F34A-C111-1644-96C3-1D4DF15F7769}"/>
              </a:ext>
            </a:extLst>
          </p:cNvPr>
          <p:cNvSpPr txBox="1"/>
          <p:nvPr/>
        </p:nvSpPr>
        <p:spPr>
          <a:xfrm>
            <a:off x="769312" y="6228622"/>
            <a:ext cx="913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All required intellectual property necessary for the MY-</a:t>
            </a:r>
            <a:r>
              <a:rPr lang="en-US" i="1" dirty="0" err="1"/>
              <a:t>blu</a:t>
            </a:r>
            <a:r>
              <a:rPr lang="en-US" i="1" dirty="0"/>
              <a:t> technology will be licensed to newco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8B678E-18C7-C440-853B-612B7ECFE3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8533" y="1808664"/>
            <a:ext cx="3109843" cy="411347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Curved Down Arrow 6">
            <a:extLst>
              <a:ext uri="{FF2B5EF4-FFF2-40B4-BE49-F238E27FC236}">
                <a16:creationId xmlns:a16="http://schemas.microsoft.com/office/drawing/2014/main" id="{893D5108-812F-B341-9DC7-60F181C8BB0C}"/>
              </a:ext>
            </a:extLst>
          </p:cNvPr>
          <p:cNvSpPr/>
          <p:nvPr/>
        </p:nvSpPr>
        <p:spPr>
          <a:xfrm rot="20484467">
            <a:off x="8087934" y="1154689"/>
            <a:ext cx="2030785" cy="95029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82C3DE-828C-6947-A4A1-E7AABA6C6947}"/>
              </a:ext>
            </a:extLst>
          </p:cNvPr>
          <p:cNvSpPr txBox="1"/>
          <p:nvPr/>
        </p:nvSpPr>
        <p:spPr>
          <a:xfrm>
            <a:off x="9914296" y="895249"/>
            <a:ext cx="2344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Key patent</a:t>
            </a:r>
          </a:p>
          <a:p>
            <a:r>
              <a:rPr lang="en-US" b="1" dirty="0">
                <a:solidFill>
                  <a:srgbClr val="FF0000"/>
                </a:solidFill>
              </a:rPr>
              <a:t>Allowed April 13, 2018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4938996-19AB-FC49-AC77-0DA16A2314D2}"/>
              </a:ext>
            </a:extLst>
          </p:cNvPr>
          <p:cNvSpPr/>
          <p:nvPr/>
        </p:nvSpPr>
        <p:spPr>
          <a:xfrm>
            <a:off x="5334985" y="437051"/>
            <a:ext cx="2654448" cy="44426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ISSUED/allowed PATENTS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D7A65AFD-776D-9D4F-B237-4F8AE16A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12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747840-791C-D749-A13F-68A2C1FD1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636" y="6193903"/>
            <a:ext cx="2307004" cy="61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0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5058" y="163519"/>
            <a:ext cx="8229600" cy="715963"/>
          </a:xfrm>
        </p:spPr>
        <p:txBody>
          <a:bodyPr>
            <a:normAutofit/>
          </a:bodyPr>
          <a:lstStyle/>
          <a:p>
            <a:pPr algn="ctr"/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‘My-BLU’ Milestones for 24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mths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967076"/>
              </p:ext>
            </p:extLst>
          </p:nvPr>
        </p:nvGraphicFramePr>
        <p:xfrm>
          <a:off x="498160" y="2021747"/>
          <a:ext cx="11074403" cy="4774934"/>
        </p:xfrm>
        <a:graphic>
          <a:graphicData uri="http://schemas.openxmlformats.org/drawingml/2006/table">
            <a:tbl>
              <a:tblPr firstRow="1" firstCol="1" lastRow="1" bandRow="1">
                <a:tableStyleId>{46F890A9-2807-4EBB-B81D-B2AA78EC7F39}</a:tableStyleId>
              </a:tblPr>
              <a:tblGrid>
                <a:gridCol w="1649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9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4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2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62767">
                  <a:extLst>
                    <a:ext uri="{9D8B030D-6E8A-4147-A177-3AD203B41FA5}">
                      <a16:colId xmlns:a16="http://schemas.microsoft.com/office/drawing/2014/main" val="2131241259"/>
                    </a:ext>
                  </a:extLst>
                </a:gridCol>
              </a:tblGrid>
              <a:tr h="407645">
                <a:tc>
                  <a:txBody>
                    <a:bodyPr/>
                    <a:lstStyle/>
                    <a:p>
                      <a:r>
                        <a:rPr lang="en-US" sz="1900" b="1" dirty="0"/>
                        <a:t>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900" b="1" dirty="0"/>
                        <a:t>              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8601">
                <a:tc>
                  <a:txBody>
                    <a:bodyPr/>
                    <a:lstStyle/>
                    <a:p>
                      <a:r>
                        <a:rPr lang="en-US" sz="1900" dirty="0"/>
                        <a:t>FL photon</a:t>
                      </a:r>
                    </a:p>
                    <a:p>
                      <a:r>
                        <a:rPr lang="en-US" sz="1900" dirty="0"/>
                        <a:t>Detection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Complete</a:t>
                      </a:r>
                    </a:p>
                    <a:p>
                      <a:r>
                        <a:rPr lang="en-US" sz="1800" b="0" dirty="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Test multiple samples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Finalize optical </a:t>
                      </a:r>
                      <a:r>
                        <a:rPr lang="en-US" sz="1600" b="0" dirty="0" err="1"/>
                        <a:t>params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en-US" sz="1900" dirty="0"/>
                        <a:t>Format/Disc</a:t>
                      </a:r>
                    </a:p>
                    <a:p>
                      <a:r>
                        <a:rPr lang="en-US" sz="1900" dirty="0"/>
                        <a:t>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Addressing</a:t>
                      </a:r>
                    </a:p>
                    <a:p>
                      <a:r>
                        <a:rPr lang="en-US" sz="1600" b="0" dirty="0"/>
                        <a:t>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C</a:t>
                      </a:r>
                      <a:r>
                        <a:rPr lang="en-US" sz="1800" b="0" dirty="0" err="1"/>
                        <a:t>over&amp;Disc</a:t>
                      </a:r>
                      <a:endParaRPr lang="en-US" sz="1800" b="0" dirty="0"/>
                    </a:p>
                    <a:p>
                      <a:r>
                        <a:rPr lang="en-US" sz="1800" b="0" dirty="0"/>
                        <a:t>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New discs </a:t>
                      </a:r>
                      <a:r>
                        <a:rPr lang="en-US" sz="1600" b="0" dirty="0" err="1"/>
                        <a:t>fm’t</a:t>
                      </a:r>
                      <a:endParaRPr lang="en-US" sz="1600" b="0" dirty="0"/>
                    </a:p>
                    <a:p>
                      <a:r>
                        <a:rPr lang="en-US" sz="1600" b="0" dirty="0"/>
                        <a:t>Diff </a:t>
                      </a:r>
                      <a:r>
                        <a:rPr lang="en-US" sz="1600" b="0" dirty="0" err="1"/>
                        <a:t>app’n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New disc format &amp; app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New </a:t>
                      </a:r>
                      <a:r>
                        <a:rPr lang="en-US" sz="1600" b="0" dirty="0" err="1"/>
                        <a:t>app’n</a:t>
                      </a:r>
                      <a:endParaRPr lang="en-US" sz="1600" b="0" dirty="0"/>
                    </a:p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New </a:t>
                      </a:r>
                      <a:r>
                        <a:rPr lang="en-US" sz="1600" b="0" dirty="0" err="1"/>
                        <a:t>app’n</a:t>
                      </a:r>
                      <a:endParaRPr lang="en-US" sz="1600" b="0" dirty="0"/>
                    </a:p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r>
                        <a:rPr lang="en-US" sz="1900" dirty="0"/>
                        <a:t>Integrated </a:t>
                      </a:r>
                    </a:p>
                    <a:p>
                      <a:r>
                        <a:rPr lang="en-US" sz="1900" dirty="0"/>
                        <a:t>Drive System</a:t>
                      </a:r>
                    </a:p>
                    <a:p>
                      <a:r>
                        <a:rPr lang="en-US" sz="1900" dirty="0"/>
                        <a:t>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Define commercial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System design</a:t>
                      </a:r>
                    </a:p>
                    <a:p>
                      <a:r>
                        <a:rPr lang="en-US" sz="1800" b="0" dirty="0"/>
                        <a:t>finalization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Photon detection Control</a:t>
                      </a:r>
                    </a:p>
                    <a:p>
                      <a:r>
                        <a:rPr lang="en-US" sz="1600" b="0" dirty="0"/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In multi-lab testing 6 units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Design Mod for </a:t>
                      </a:r>
                      <a:r>
                        <a:rPr lang="en-US" sz="1600" b="0" dirty="0" err="1"/>
                        <a:t>manuf</a:t>
                      </a:r>
                      <a:endParaRPr lang="en-US" sz="1600" b="0" dirty="0"/>
                    </a:p>
                    <a:p>
                      <a:r>
                        <a:rPr lang="en-US" sz="1600" b="0" dirty="0"/>
                        <a:t>Final 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       product</a:t>
                      </a:r>
                    </a:p>
                    <a:p>
                      <a:r>
                        <a:rPr lang="en-US" sz="1600" b="0" dirty="0"/>
                        <a:t>      sales at</a:t>
                      </a:r>
                    </a:p>
                    <a:p>
                      <a:r>
                        <a:rPr lang="en-US" sz="1600" b="0" dirty="0"/>
                        <a:t>     18 </a:t>
                      </a:r>
                      <a:r>
                        <a:rPr lang="en-US" sz="1600" b="0" dirty="0" err="1"/>
                        <a:t>mths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1900" dirty="0"/>
                        <a:t>Calibration</a:t>
                      </a:r>
                    </a:p>
                    <a:p>
                      <a:r>
                        <a:rPr lang="en-US" sz="1900" dirty="0"/>
                        <a:t>Statistics</a:t>
                      </a:r>
                    </a:p>
                    <a:p>
                      <a:r>
                        <a:rPr lang="en-US" sz="1900" dirty="0"/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Simulation</a:t>
                      </a:r>
                    </a:p>
                    <a:p>
                      <a:r>
                        <a:rPr lang="en-US" sz="1600" b="0" dirty="0"/>
                        <a:t>application</a:t>
                      </a:r>
                    </a:p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Statistical</a:t>
                      </a:r>
                    </a:p>
                    <a:p>
                      <a:r>
                        <a:rPr lang="en-US" sz="1600" b="0" dirty="0"/>
                        <a:t>Analysis </a:t>
                      </a:r>
                    </a:p>
                    <a:p>
                      <a:r>
                        <a:rPr lang="en-US" sz="1600" b="0" dirty="0"/>
                        <a:t>Software Dev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Calibration and application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New application </a:t>
                      </a:r>
                    </a:p>
                    <a:p>
                      <a:r>
                        <a:rPr lang="en-US" sz="1600" b="0" dirty="0" err="1"/>
                        <a:t>Develop’mt</a:t>
                      </a:r>
                      <a:endParaRPr lang="en-US" sz="1600" b="0" dirty="0"/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New application </a:t>
                      </a:r>
                    </a:p>
                    <a:p>
                      <a:r>
                        <a:rPr lang="en-US" sz="1600" b="0" dirty="0" err="1"/>
                        <a:t>Develop’mt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/>
                        <a:t>First product delivery at 18 months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4528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sz="19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899C601-769F-DF47-A1DB-1946E0C718AE}"/>
              </a:ext>
            </a:extLst>
          </p:cNvPr>
          <p:cNvSpPr txBox="1"/>
          <p:nvPr/>
        </p:nvSpPr>
        <p:spPr>
          <a:xfrm>
            <a:off x="1861782" y="1558657"/>
            <a:ext cx="9341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Phase II = $1.5 million (Indiana State)  + $1.5 million (Investors)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CFB37F-187B-3645-BA6F-29DAE89A1B99}"/>
              </a:ext>
            </a:extLst>
          </p:cNvPr>
          <p:cNvSpPr txBox="1"/>
          <p:nvPr/>
        </p:nvSpPr>
        <p:spPr>
          <a:xfrm>
            <a:off x="2152575" y="6015693"/>
            <a:ext cx="8582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8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Phase III = </a:t>
            </a: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partner with major pharma company</a:t>
            </a:r>
            <a:endParaRPr lang="en-US" sz="160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F44500-F6AF-BC46-A924-60B87FA33447}"/>
              </a:ext>
            </a:extLst>
          </p:cNvPr>
          <p:cNvSpPr txBox="1"/>
          <p:nvPr/>
        </p:nvSpPr>
        <p:spPr>
          <a:xfrm>
            <a:off x="280254" y="13508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NEED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C5D77E-5CBE-4042-A427-3E16DF8AB92A}"/>
              </a:ext>
            </a:extLst>
          </p:cNvPr>
          <p:cNvCxnSpPr>
            <a:cxnSpLocks/>
          </p:cNvCxnSpPr>
          <p:nvPr/>
        </p:nvCxnSpPr>
        <p:spPr>
          <a:xfrm>
            <a:off x="0" y="1508964"/>
            <a:ext cx="1232033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A5404A-0040-B140-8FAB-120129F7465E}"/>
              </a:ext>
            </a:extLst>
          </p:cNvPr>
          <p:cNvSpPr txBox="1"/>
          <p:nvPr/>
        </p:nvSpPr>
        <p:spPr>
          <a:xfrm>
            <a:off x="9909154" y="2533104"/>
            <a:ext cx="72288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latin typeface="Baghdad" pitchFamily="2" charset="-78"/>
                <a:cs typeface="Baghdad" pitchFamily="2" charset="-78"/>
              </a:rPr>
              <a:t>}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06724" y="811516"/>
            <a:ext cx="533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F81BD"/>
                </a:solidFill>
              </a:rPr>
              <a:t>Pathway to cardiovascular and the research markets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5B95DC-3F4E-2540-8F52-2425D7343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653" y="220291"/>
            <a:ext cx="2307004" cy="61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4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C0CCB57B-B935-094E-AB56-C9D0E6FDFBA3}"/>
              </a:ext>
            </a:extLst>
          </p:cNvPr>
          <p:cNvSpPr/>
          <p:nvPr/>
        </p:nvSpPr>
        <p:spPr>
          <a:xfrm>
            <a:off x="753528" y="831685"/>
            <a:ext cx="11106135" cy="15195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AAAB72C5-2976-5443-A987-1C44DABAE861}"/>
              </a:ext>
            </a:extLst>
          </p:cNvPr>
          <p:cNvSpPr/>
          <p:nvPr/>
        </p:nvSpPr>
        <p:spPr>
          <a:xfrm>
            <a:off x="3733073" y="3323084"/>
            <a:ext cx="1175098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834B3-DAB6-7A47-B7F6-9460B4AD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729" y="46221"/>
            <a:ext cx="9144000" cy="494675"/>
          </a:xfrm>
        </p:spPr>
        <p:txBody>
          <a:bodyPr>
            <a:no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CellTient</a:t>
            </a:r>
            <a:r>
              <a:rPr lang="en-US" sz="2800" b="1" dirty="0">
                <a:solidFill>
                  <a:srgbClr val="FF0000"/>
                </a:solidFill>
              </a:rPr>
              <a:t> Corp. will be formed to drive My-</a:t>
            </a:r>
            <a:r>
              <a:rPr lang="en-US" sz="2800" b="1" dirty="0" err="1">
                <a:solidFill>
                  <a:srgbClr val="FF0000"/>
                </a:solidFill>
              </a:rPr>
              <a:t>blu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7B8D18F-6F30-0D48-B894-DDDFC067BCF2}"/>
              </a:ext>
            </a:extLst>
          </p:cNvPr>
          <p:cNvSpPr/>
          <p:nvPr/>
        </p:nvSpPr>
        <p:spPr>
          <a:xfrm>
            <a:off x="1142509" y="1147857"/>
            <a:ext cx="1082150" cy="1023702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2D2513-C497-3D4D-8939-538DE75C73FE}"/>
              </a:ext>
            </a:extLst>
          </p:cNvPr>
          <p:cNvSpPr txBox="1"/>
          <p:nvPr/>
        </p:nvSpPr>
        <p:spPr>
          <a:xfrm>
            <a:off x="1344692" y="1368638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IEDC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7A36E88-C926-4245-B13F-0941B731A252}"/>
              </a:ext>
            </a:extLst>
          </p:cNvPr>
          <p:cNvSpPr/>
          <p:nvPr/>
        </p:nvSpPr>
        <p:spPr>
          <a:xfrm>
            <a:off x="9330319" y="1064358"/>
            <a:ext cx="1082150" cy="1023702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85EB0B-6FFC-0E4B-A20A-2DAEC41C2134}"/>
              </a:ext>
            </a:extLst>
          </p:cNvPr>
          <p:cNvSpPr txBox="1"/>
          <p:nvPr/>
        </p:nvSpPr>
        <p:spPr>
          <a:xfrm>
            <a:off x="9341750" y="1428557"/>
            <a:ext cx="102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Investors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4BDA8DF-ECE0-474A-9E9D-D902F6137AA8}"/>
              </a:ext>
            </a:extLst>
          </p:cNvPr>
          <p:cNvCxnSpPr>
            <a:cxnSpLocks/>
            <a:stCxn id="19" idx="6"/>
            <a:endCxn id="22" idx="1"/>
          </p:cNvCxnSpPr>
          <p:nvPr/>
        </p:nvCxnSpPr>
        <p:spPr>
          <a:xfrm flipV="1">
            <a:off x="2224659" y="1613223"/>
            <a:ext cx="7117091" cy="464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DD0709B-64D8-E541-9CF0-5694754B2FE1}"/>
              </a:ext>
            </a:extLst>
          </p:cNvPr>
          <p:cNvSpPr/>
          <p:nvPr/>
        </p:nvSpPr>
        <p:spPr>
          <a:xfrm>
            <a:off x="4714558" y="1080421"/>
            <a:ext cx="1921349" cy="113925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C2608A-2F38-5D4B-923B-791F1CB6BB69}"/>
              </a:ext>
            </a:extLst>
          </p:cNvPr>
          <p:cNvSpPr txBox="1"/>
          <p:nvPr/>
        </p:nvSpPr>
        <p:spPr>
          <a:xfrm>
            <a:off x="4994263" y="1711226"/>
            <a:ext cx="13852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Develop MY-Blu </a:t>
            </a:r>
          </a:p>
          <a:p>
            <a:pPr algn="ctr"/>
            <a:r>
              <a:rPr lang="en-US" sz="1400" dirty="0"/>
              <a:t>JPR, MY 50%</a:t>
            </a:r>
          </a:p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16491B-4F82-EE4D-993C-B10AF8272207}"/>
              </a:ext>
            </a:extLst>
          </p:cNvPr>
          <p:cNvSpPr txBox="1"/>
          <p:nvPr/>
        </p:nvSpPr>
        <p:spPr>
          <a:xfrm rot="16200000">
            <a:off x="-95894" y="1354319"/>
            <a:ext cx="1132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NEW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2DCEEDC-3169-F342-A44A-CDDE1056D5DA}"/>
              </a:ext>
            </a:extLst>
          </p:cNvPr>
          <p:cNvSpPr/>
          <p:nvPr/>
        </p:nvSpPr>
        <p:spPr>
          <a:xfrm>
            <a:off x="2966758" y="3323084"/>
            <a:ext cx="702872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C1B57F-A001-6447-9C6B-A6AFBE2F62FD}"/>
              </a:ext>
            </a:extLst>
          </p:cNvPr>
          <p:cNvSpPr txBox="1"/>
          <p:nvPr/>
        </p:nvSpPr>
        <p:spPr>
          <a:xfrm>
            <a:off x="2944480" y="3266331"/>
            <a:ext cx="756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Lintec</a:t>
            </a:r>
          </a:p>
          <a:p>
            <a:r>
              <a:rPr lang="en-US" dirty="0"/>
              <a:t>$500k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7FBB96C-95C1-FD46-9086-2DE3EE28B993}"/>
              </a:ext>
            </a:extLst>
          </p:cNvPr>
          <p:cNvSpPr txBox="1"/>
          <p:nvPr/>
        </p:nvSpPr>
        <p:spPr>
          <a:xfrm>
            <a:off x="3745396" y="3287146"/>
            <a:ext cx="122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Sony DADC</a:t>
            </a:r>
          </a:p>
          <a:p>
            <a:r>
              <a:rPr lang="en-US" dirty="0"/>
              <a:t>$1 million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4A950FA6-3EB3-C444-B1FD-8C985AC482E3}"/>
              </a:ext>
            </a:extLst>
          </p:cNvPr>
          <p:cNvSpPr/>
          <p:nvPr/>
        </p:nvSpPr>
        <p:spPr>
          <a:xfrm>
            <a:off x="4981940" y="3323084"/>
            <a:ext cx="738226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511006D-50D6-C14A-8050-71E0B0037F18}"/>
              </a:ext>
            </a:extLst>
          </p:cNvPr>
          <p:cNvSpPr txBox="1"/>
          <p:nvPr/>
        </p:nvSpPr>
        <p:spPr>
          <a:xfrm>
            <a:off x="4994263" y="3257255"/>
            <a:ext cx="761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Roche</a:t>
            </a:r>
          </a:p>
          <a:p>
            <a:r>
              <a:rPr lang="en-US" dirty="0"/>
              <a:t>$250k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EC1F20C8-F66E-F14F-A37F-C3B603947C6E}"/>
              </a:ext>
            </a:extLst>
          </p:cNvPr>
          <p:cNvSpPr/>
          <p:nvPr/>
        </p:nvSpPr>
        <p:spPr>
          <a:xfrm>
            <a:off x="5802546" y="3323084"/>
            <a:ext cx="690801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BB72683-05B9-4344-9B11-69791681C03D}"/>
              </a:ext>
            </a:extLst>
          </p:cNvPr>
          <p:cNvSpPr/>
          <p:nvPr/>
        </p:nvSpPr>
        <p:spPr>
          <a:xfrm>
            <a:off x="7506048" y="3311577"/>
            <a:ext cx="1056473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7DD2B8-109A-A544-BB76-A171B0EAD16A}"/>
              </a:ext>
            </a:extLst>
          </p:cNvPr>
          <p:cNvSpPr txBox="1"/>
          <p:nvPr/>
        </p:nvSpPr>
        <p:spPr>
          <a:xfrm>
            <a:off x="5743912" y="3266330"/>
            <a:ext cx="756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NIH</a:t>
            </a:r>
          </a:p>
          <a:p>
            <a:pPr algn="ctr"/>
            <a:r>
              <a:rPr lang="en-US" dirty="0"/>
              <a:t>$500k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353833-1493-6740-B50B-3A100FAACFB2}"/>
              </a:ext>
            </a:extLst>
          </p:cNvPr>
          <p:cNvSpPr txBox="1"/>
          <p:nvPr/>
        </p:nvSpPr>
        <p:spPr>
          <a:xfrm>
            <a:off x="7511358" y="3278329"/>
            <a:ext cx="1061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  <a:p>
            <a:r>
              <a:rPr lang="en-US" dirty="0"/>
              <a:t>$500,000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CEC25BE-FD97-6747-96AB-B2A3F5A90B2B}"/>
              </a:ext>
            </a:extLst>
          </p:cNvPr>
          <p:cNvSpPr/>
          <p:nvPr/>
        </p:nvSpPr>
        <p:spPr>
          <a:xfrm>
            <a:off x="1844879" y="3323084"/>
            <a:ext cx="1054984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F859080-7DB0-E64C-A7A0-76F6BB1EFB06}"/>
              </a:ext>
            </a:extLst>
          </p:cNvPr>
          <p:cNvSpPr txBox="1"/>
          <p:nvPr/>
        </p:nvSpPr>
        <p:spPr>
          <a:xfrm>
            <a:off x="1847537" y="3257255"/>
            <a:ext cx="1061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IP value*</a:t>
            </a:r>
          </a:p>
          <a:p>
            <a:r>
              <a:rPr lang="en-US" dirty="0"/>
              <a:t>$400k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3C6753-A069-EB48-976F-0FE8ABA17567}"/>
              </a:ext>
            </a:extLst>
          </p:cNvPr>
          <p:cNvSpPr txBox="1"/>
          <p:nvPr/>
        </p:nvSpPr>
        <p:spPr>
          <a:xfrm>
            <a:off x="48063" y="3159936"/>
            <a:ext cx="1366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Current </a:t>
            </a:r>
          </a:p>
          <a:p>
            <a:r>
              <a:rPr lang="en-US" b="1" i="1" dirty="0"/>
              <a:t>Investment</a:t>
            </a:r>
          </a:p>
          <a:p>
            <a:endParaRPr lang="en-US" b="1" i="1" dirty="0"/>
          </a:p>
        </p:txBody>
      </p:sp>
      <p:sp>
        <p:nvSpPr>
          <p:cNvPr id="59" name="Right Arrow 58">
            <a:extLst>
              <a:ext uri="{FF2B5EF4-FFF2-40B4-BE49-F238E27FC236}">
                <a16:creationId xmlns:a16="http://schemas.microsoft.com/office/drawing/2014/main" id="{56C637DA-38B0-C449-A83E-AFFF7AD243ED}"/>
              </a:ext>
            </a:extLst>
          </p:cNvPr>
          <p:cNvSpPr/>
          <p:nvPr/>
        </p:nvSpPr>
        <p:spPr>
          <a:xfrm>
            <a:off x="1306001" y="3547879"/>
            <a:ext cx="304575" cy="1840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65A45A-9767-D043-B3FA-0AD475D6E2C5}"/>
              </a:ext>
            </a:extLst>
          </p:cNvPr>
          <p:cNvSpPr txBox="1"/>
          <p:nvPr/>
        </p:nvSpPr>
        <p:spPr>
          <a:xfrm>
            <a:off x="9786589" y="3244534"/>
            <a:ext cx="389850" cy="643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626471-60DD-9A48-960C-943EB3553620}"/>
              </a:ext>
            </a:extLst>
          </p:cNvPr>
          <p:cNvSpPr txBox="1"/>
          <p:nvPr/>
        </p:nvSpPr>
        <p:spPr>
          <a:xfrm>
            <a:off x="10048034" y="3316517"/>
            <a:ext cx="1600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&gt;$3 million</a:t>
            </a:r>
          </a:p>
        </p:txBody>
      </p:sp>
      <p:sp>
        <p:nvSpPr>
          <p:cNvPr id="62" name="Down Arrow 61">
            <a:extLst>
              <a:ext uri="{FF2B5EF4-FFF2-40B4-BE49-F238E27FC236}">
                <a16:creationId xmlns:a16="http://schemas.microsoft.com/office/drawing/2014/main" id="{B1BA3323-D700-574F-B337-B7500F148BEA}"/>
              </a:ext>
            </a:extLst>
          </p:cNvPr>
          <p:cNvSpPr/>
          <p:nvPr/>
        </p:nvSpPr>
        <p:spPr>
          <a:xfrm>
            <a:off x="1626655" y="2404339"/>
            <a:ext cx="226963" cy="22317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84483C-31E4-2F49-9E37-355C9FC341A0}"/>
              </a:ext>
            </a:extLst>
          </p:cNvPr>
          <p:cNvSpPr txBox="1"/>
          <p:nvPr/>
        </p:nvSpPr>
        <p:spPr>
          <a:xfrm>
            <a:off x="1009974" y="4663025"/>
            <a:ext cx="2419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$1.5 million (Elevate) + 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0FA80BED-F1E1-2542-9810-23CC62C7631D}"/>
              </a:ext>
            </a:extLst>
          </p:cNvPr>
          <p:cNvSpPr/>
          <p:nvPr/>
        </p:nvSpPr>
        <p:spPr>
          <a:xfrm>
            <a:off x="3588877" y="4519787"/>
            <a:ext cx="1355535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AFE1C09-20F1-1E4F-97B6-A6941FA5042F}"/>
              </a:ext>
            </a:extLst>
          </p:cNvPr>
          <p:cNvSpPr txBox="1"/>
          <p:nvPr/>
        </p:nvSpPr>
        <p:spPr>
          <a:xfrm>
            <a:off x="3707526" y="4460675"/>
            <a:ext cx="130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Investors</a:t>
            </a:r>
          </a:p>
          <a:p>
            <a:r>
              <a:rPr lang="en-US" b="1"/>
              <a:t>$1.5 </a:t>
            </a:r>
            <a:r>
              <a:rPr lang="en-US" b="1" dirty="0"/>
              <a:t>million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C68AFDA-4BA0-3646-B271-2BC4E049F979}"/>
              </a:ext>
            </a:extLst>
          </p:cNvPr>
          <p:cNvSpPr/>
          <p:nvPr/>
        </p:nvSpPr>
        <p:spPr>
          <a:xfrm>
            <a:off x="6807715" y="4485984"/>
            <a:ext cx="1355535" cy="8316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5-7 new Engineers/Scientists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7FB7BF5-F3B1-4249-A778-B963A8828073}"/>
              </a:ext>
            </a:extLst>
          </p:cNvPr>
          <p:cNvSpPr/>
          <p:nvPr/>
        </p:nvSpPr>
        <p:spPr>
          <a:xfrm>
            <a:off x="5368345" y="4485985"/>
            <a:ext cx="1355535" cy="8316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New Business operation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A495C3F-A04B-EB4C-B200-D728E2934C23}"/>
              </a:ext>
            </a:extLst>
          </p:cNvPr>
          <p:cNvSpPr txBox="1"/>
          <p:nvPr/>
        </p:nvSpPr>
        <p:spPr>
          <a:xfrm>
            <a:off x="4941452" y="4477356"/>
            <a:ext cx="389850" cy="643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=</a:t>
            </a: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6E9D1FE8-C7A2-C547-B6FD-2EF75778519B}"/>
              </a:ext>
            </a:extLst>
          </p:cNvPr>
          <p:cNvSpPr/>
          <p:nvPr/>
        </p:nvSpPr>
        <p:spPr>
          <a:xfrm>
            <a:off x="8600287" y="3307145"/>
            <a:ext cx="1113580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27370D-68EB-574D-96DC-7B41DAB952EE}"/>
              </a:ext>
            </a:extLst>
          </p:cNvPr>
          <p:cNvSpPr txBox="1"/>
          <p:nvPr/>
        </p:nvSpPr>
        <p:spPr>
          <a:xfrm>
            <a:off x="8575270" y="3268391"/>
            <a:ext cx="1118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reagent</a:t>
            </a:r>
          </a:p>
          <a:p>
            <a:r>
              <a:rPr lang="en-US" dirty="0" err="1"/>
              <a:t>Ptnr</a:t>
            </a:r>
            <a:r>
              <a:rPr lang="en-US" dirty="0"/>
              <a:t> Dyes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B95B470-25B2-4F43-BE18-079DC1EABD08}"/>
              </a:ext>
            </a:extLst>
          </p:cNvPr>
          <p:cNvSpPr txBox="1"/>
          <p:nvPr/>
        </p:nvSpPr>
        <p:spPr>
          <a:xfrm>
            <a:off x="2224659" y="1331291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$1.5 million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50CC26B-E4A8-BF4D-A100-F56DFDFB5A9F}"/>
              </a:ext>
            </a:extLst>
          </p:cNvPr>
          <p:cNvSpPr txBox="1"/>
          <p:nvPr/>
        </p:nvSpPr>
        <p:spPr>
          <a:xfrm>
            <a:off x="7992922" y="1290376"/>
            <a:ext cx="130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$1.5 million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18625E1-4BBF-7648-9B03-45474BDCBEB5}"/>
              </a:ext>
            </a:extLst>
          </p:cNvPr>
          <p:cNvSpPr txBox="1"/>
          <p:nvPr/>
        </p:nvSpPr>
        <p:spPr>
          <a:xfrm>
            <a:off x="327608" y="6541465"/>
            <a:ext cx="10268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*MY-</a:t>
            </a:r>
            <a:r>
              <a:rPr lang="en-US" sz="1400" i="1" dirty="0" err="1"/>
              <a:t>blu</a:t>
            </a:r>
            <a:r>
              <a:rPr lang="en-US" sz="1400" i="1" dirty="0"/>
              <a:t> IP will become fully licensed to </a:t>
            </a:r>
            <a:r>
              <a:rPr lang="en-US" sz="1400" i="1" dirty="0" err="1"/>
              <a:t>CellTient</a:t>
            </a:r>
            <a:r>
              <a:rPr lang="en-US" sz="1400" i="1" dirty="0"/>
              <a:t> Corp. - Single Photon IP and other patents will be licensed for use with all MY-</a:t>
            </a:r>
            <a:r>
              <a:rPr lang="en-US" sz="1400" i="1" dirty="0" err="1"/>
              <a:t>Blu</a:t>
            </a:r>
            <a:r>
              <a:rPr lang="en-US" sz="1400" i="1" dirty="0"/>
              <a:t> products</a:t>
            </a: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F5B74EA4-A973-BD4E-922D-30A1D55B9EA0}"/>
              </a:ext>
            </a:extLst>
          </p:cNvPr>
          <p:cNvSpPr/>
          <p:nvPr/>
        </p:nvSpPr>
        <p:spPr>
          <a:xfrm>
            <a:off x="9686455" y="4476669"/>
            <a:ext cx="1355535" cy="8316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TIME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JPR 20%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MY 40%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KH 20%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2CF300CD-11E8-2F4D-A2A6-2BD82523FB75}"/>
              </a:ext>
            </a:extLst>
          </p:cNvPr>
          <p:cNvSpPr/>
          <p:nvPr/>
        </p:nvSpPr>
        <p:spPr>
          <a:xfrm>
            <a:off x="6584336" y="3332984"/>
            <a:ext cx="854381" cy="52810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6EA6876-A963-3343-9DF3-4E4B36384086}"/>
              </a:ext>
            </a:extLst>
          </p:cNvPr>
          <p:cNvSpPr txBox="1"/>
          <p:nvPr/>
        </p:nvSpPr>
        <p:spPr>
          <a:xfrm>
            <a:off x="6539818" y="3273872"/>
            <a:ext cx="957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Salustek</a:t>
            </a:r>
          </a:p>
          <a:p>
            <a:pPr algn="ctr"/>
            <a:r>
              <a:rPr lang="en-US" dirty="0"/>
              <a:t>$50k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71B0CF09-DF59-AA41-867B-6FBFBEB9CB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1122" y="6097095"/>
            <a:ext cx="1398541" cy="659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FC23F9-EEB9-2143-8A3C-A3775E8A99D9}"/>
              </a:ext>
            </a:extLst>
          </p:cNvPr>
          <p:cNvSpPr txBox="1"/>
          <p:nvPr/>
        </p:nvSpPr>
        <p:spPr>
          <a:xfrm>
            <a:off x="0" y="6315660"/>
            <a:ext cx="1266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CONFIDENTIAL</a:t>
            </a: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679F3A65-2A7A-7342-B8C7-D38CF9376019}"/>
              </a:ext>
            </a:extLst>
          </p:cNvPr>
          <p:cNvSpPr/>
          <p:nvPr/>
        </p:nvSpPr>
        <p:spPr>
          <a:xfrm rot="10800000">
            <a:off x="3208129" y="3909908"/>
            <a:ext cx="6013953" cy="346718"/>
          </a:xfrm>
          <a:prstGeom prst="bentArrow">
            <a:avLst>
              <a:gd name="adj1" fmla="val 25000"/>
              <a:gd name="adj2" fmla="val 30205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Bent Arrow 16">
            <a:extLst>
              <a:ext uri="{FF2B5EF4-FFF2-40B4-BE49-F238E27FC236}">
                <a16:creationId xmlns:a16="http://schemas.microsoft.com/office/drawing/2014/main" id="{D318871D-E173-1B42-A97E-EFCE4C5D498C}"/>
              </a:ext>
            </a:extLst>
          </p:cNvPr>
          <p:cNvSpPr/>
          <p:nvPr/>
        </p:nvSpPr>
        <p:spPr>
          <a:xfrm flipV="1">
            <a:off x="2033208" y="3894096"/>
            <a:ext cx="648681" cy="30079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83DCF8F0-26D0-6948-8201-FA0B37420BCA}"/>
              </a:ext>
            </a:extLst>
          </p:cNvPr>
          <p:cNvSpPr/>
          <p:nvPr/>
        </p:nvSpPr>
        <p:spPr>
          <a:xfrm>
            <a:off x="2707025" y="4085590"/>
            <a:ext cx="477797" cy="5210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A8807F61-5B05-E648-BFBB-471B2853546C}"/>
              </a:ext>
            </a:extLst>
          </p:cNvPr>
          <p:cNvSpPr/>
          <p:nvPr/>
        </p:nvSpPr>
        <p:spPr>
          <a:xfrm>
            <a:off x="8247085" y="4480106"/>
            <a:ext cx="1355535" cy="83169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5-10 additional employees over 24 </a:t>
            </a:r>
            <a:r>
              <a:rPr lang="en-US" sz="1400" dirty="0" err="1">
                <a:solidFill>
                  <a:srgbClr val="FF0000"/>
                </a:solidFill>
              </a:rPr>
              <a:t>mths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B65C1C1-F921-DE4B-A2B2-44243203D020}"/>
              </a:ext>
            </a:extLst>
          </p:cNvPr>
          <p:cNvSpPr txBox="1"/>
          <p:nvPr/>
        </p:nvSpPr>
        <p:spPr>
          <a:xfrm>
            <a:off x="190021" y="5377193"/>
            <a:ext cx="3327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Indiana Links:  </a:t>
            </a:r>
            <a:r>
              <a:rPr lang="en-US" dirty="0"/>
              <a:t>Sony DADC, Roche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8707C80E-9736-4046-BE47-D3E610EE6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288" y="1159744"/>
            <a:ext cx="1682562" cy="4451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AD3499-EB13-0543-BFB8-F98C0D62EBFB}"/>
              </a:ext>
            </a:extLst>
          </p:cNvPr>
          <p:cNvSpPr txBox="1"/>
          <p:nvPr/>
        </p:nvSpPr>
        <p:spPr>
          <a:xfrm>
            <a:off x="2292022" y="2968612"/>
            <a:ext cx="7056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Note – we have not disclosed the names of these companies in public yet</a:t>
            </a:r>
          </a:p>
        </p:txBody>
      </p:sp>
    </p:spTree>
    <p:extLst>
      <p:ext uri="{BB962C8B-B14F-4D97-AF65-F5344CB8AC3E}">
        <p14:creationId xmlns:p14="http://schemas.microsoft.com/office/powerpoint/2010/main" val="1037047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25AEFAD-AD93-3A4B-849B-E39A109EC8CB}"/>
              </a:ext>
            </a:extLst>
          </p:cNvPr>
          <p:cNvSpPr/>
          <p:nvPr/>
        </p:nvSpPr>
        <p:spPr>
          <a:xfrm>
            <a:off x="6185065" y="2939687"/>
            <a:ext cx="5689270" cy="38384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B4660BA-D3FC-5847-B2B1-8E1CA8BF5D78}"/>
              </a:ext>
            </a:extLst>
          </p:cNvPr>
          <p:cNvSpPr/>
          <p:nvPr/>
        </p:nvSpPr>
        <p:spPr>
          <a:xfrm>
            <a:off x="76202" y="4706886"/>
            <a:ext cx="5987140" cy="13070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A191FDE-F43A-0D4C-B168-1515D55C5ABA}"/>
              </a:ext>
            </a:extLst>
          </p:cNvPr>
          <p:cNvSpPr/>
          <p:nvPr/>
        </p:nvSpPr>
        <p:spPr>
          <a:xfrm>
            <a:off x="76202" y="2931404"/>
            <a:ext cx="5987141" cy="172229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29AF4DD-9893-524A-A126-FF9E44C609D4}"/>
              </a:ext>
            </a:extLst>
          </p:cNvPr>
          <p:cNvSpPr/>
          <p:nvPr/>
        </p:nvSpPr>
        <p:spPr>
          <a:xfrm>
            <a:off x="76202" y="712520"/>
            <a:ext cx="8643255" cy="21822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B4C6F6-6358-1E49-80AA-0F3F3721C789}"/>
              </a:ext>
            </a:extLst>
          </p:cNvPr>
          <p:cNvSpPr/>
          <p:nvPr/>
        </p:nvSpPr>
        <p:spPr>
          <a:xfrm>
            <a:off x="860405" y="6054737"/>
            <a:ext cx="3676843" cy="74889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4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DA4C5D8-4CAE-804E-84FF-60AEF29BE991}"/>
              </a:ext>
            </a:extLst>
          </p:cNvPr>
          <p:cNvSpPr/>
          <p:nvPr/>
        </p:nvSpPr>
        <p:spPr>
          <a:xfrm>
            <a:off x="6404759" y="3421993"/>
            <a:ext cx="2472541" cy="2816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0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3A69C-A705-4340-99E6-FF3D34963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959" y="82718"/>
            <a:ext cx="10515600" cy="584901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Research Market Production </a:t>
            </a:r>
            <a:r>
              <a:rPr lang="en-US" sz="3600" dirty="0"/>
              <a:t>Cost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422B0-C397-6341-BF37-F4EC37F1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4" y="712520"/>
            <a:ext cx="9098808" cy="602516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300" b="1" dirty="0"/>
              <a:t>Cost of 500 units production</a:t>
            </a:r>
            <a:r>
              <a:rPr lang="en-US" sz="4300" dirty="0"/>
              <a:t> </a:t>
            </a:r>
            <a:br>
              <a:rPr lang="en-US" dirty="0"/>
            </a:br>
            <a:endParaRPr lang="en-US" dirty="0"/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disc drive $500,000  (assume $1000 each)					$500,000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Discs $500,000  (assume $5 each )   50,000 discs				$250,000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Packaging $25 x 500 = $12,500						$12,500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Electronics, Software, fiber optics  $500 x 500 = $250,000  (assume $500 cost per unit)	$250,000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Construction, case, </a:t>
            </a:r>
            <a:r>
              <a:rPr lang="en-US" sz="2900" dirty="0" err="1"/>
              <a:t>etc</a:t>
            </a:r>
            <a:r>
              <a:rPr lang="en-US" sz="2900" dirty="0"/>
              <a:t>  $200  x 500   = $10,000    (assume $200 cost per unit)		$100,000</a:t>
            </a:r>
          </a:p>
          <a:p>
            <a:pPr indent="-182875">
              <a:lnSpc>
                <a:spcPct val="120000"/>
              </a:lnSpc>
              <a:spcBef>
                <a:spcPts val="0"/>
              </a:spcBef>
            </a:pPr>
            <a:r>
              <a:rPr lang="en-US" sz="2900" dirty="0"/>
              <a:t>Cost of reagent kits (3</a:t>
            </a:r>
            <a:r>
              <a:rPr lang="en-US" sz="2900" baseline="30000" dirty="0"/>
              <a:t>rd</a:t>
            </a:r>
            <a:r>
              <a:rPr lang="en-US" sz="2900" dirty="0"/>
              <a:t> party manufacture)  50,000 kits (5 tests each)			$500,000</a:t>
            </a:r>
            <a:br>
              <a:rPr lang="en-US" sz="2900" dirty="0"/>
            </a:br>
            <a:br>
              <a:rPr lang="en-US" sz="2900" dirty="0"/>
            </a:br>
            <a:r>
              <a:rPr lang="en-US" dirty="0"/>
              <a:t>			</a:t>
            </a:r>
            <a:r>
              <a:rPr lang="en-US" sz="3400" b="1" dirty="0"/>
              <a:t>Total System manufacture cost        	</a:t>
            </a:r>
            <a:r>
              <a:rPr lang="en-US" sz="3800" b="1" dirty="0"/>
              <a:t>           = </a:t>
            </a:r>
            <a:r>
              <a:rPr lang="en-US" sz="3800" b="1" dirty="0">
                <a:solidFill>
                  <a:srgbClr val="FF0000"/>
                </a:solidFill>
              </a:rPr>
              <a:t>~$1,700,000</a:t>
            </a:r>
            <a:br>
              <a:rPr lang="en-US" dirty="0"/>
            </a:br>
            <a:r>
              <a:rPr lang="en-US" sz="4900" b="1" dirty="0"/>
              <a:t>Total expenses</a:t>
            </a:r>
          </a:p>
          <a:p>
            <a:pPr marL="160016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Cost of sales at 30% per unit  			$2,250,000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Total parts cost  				$1,700,000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Development cost				$2,000,000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  Taxes, </a:t>
            </a:r>
            <a:r>
              <a:rPr lang="en-US" sz="2900" dirty="0" err="1"/>
              <a:t>legals</a:t>
            </a:r>
            <a:r>
              <a:rPr lang="en-US" sz="2900" dirty="0"/>
              <a:t>, operating 			$250,000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300" b="1" dirty="0"/>
              <a:t>        	total cost of project</a:t>
            </a:r>
            <a:r>
              <a:rPr lang="en-US" b="1" dirty="0"/>
              <a:t>	</a:t>
            </a:r>
            <a:r>
              <a:rPr lang="en-US" sz="3800" b="1" dirty="0"/>
              <a:t>	$6,200,000</a:t>
            </a:r>
            <a:endParaRPr lang="en-US" sz="3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Income systems 500 x $15,000 = 			$7,500,000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Disc sales at $15 each (5 tests) (assume 50% sales) 	$375,000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/>
              <a:t>  Reagent kit sales (Kit is $20 for 5 tests) (50% sales)	$500,000</a:t>
            </a:r>
            <a:r>
              <a:rPr lang="en-US" dirty="0"/>
              <a:t>				</a:t>
            </a:r>
          </a:p>
          <a:p>
            <a:pPr marL="0" indent="0">
              <a:buNone/>
            </a:pPr>
            <a:r>
              <a:rPr lang="en-US" sz="4300" b="1" dirty="0"/>
              <a:t>        Total return on system sales</a:t>
            </a:r>
            <a:r>
              <a:rPr lang="en-US" b="1" dirty="0"/>
              <a:t>		</a:t>
            </a:r>
            <a:r>
              <a:rPr lang="en-US" sz="3800" b="1" dirty="0"/>
              <a:t> $8,375,000</a:t>
            </a:r>
          </a:p>
          <a:p>
            <a:pPr marL="0" indent="0">
              <a:buNone/>
            </a:pPr>
            <a:r>
              <a:rPr lang="en-US" sz="4300" b="1" dirty="0"/>
              <a:t>         Return on Investment</a:t>
            </a:r>
            <a:r>
              <a:rPr lang="en-US" dirty="0"/>
              <a:t>		</a:t>
            </a:r>
            <a:r>
              <a:rPr lang="en-US" sz="3800" b="1" dirty="0"/>
              <a:t>$2,175,000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DC6A6-12FA-634A-A3F5-2DFBC7F0FBE4}"/>
              </a:ext>
            </a:extLst>
          </p:cNvPr>
          <p:cNvSpPr txBox="1"/>
          <p:nvPr/>
        </p:nvSpPr>
        <p:spPr>
          <a:xfrm>
            <a:off x="6505867" y="3503965"/>
            <a:ext cx="2420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Assumptions: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 price of System $15,000  (Unit BOM cost $2,200)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Disc cost $5/unit   Sale at $15/unit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Reagents cost $10/unit of 5 tests   - sale at $20/5 tests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Packaging at $25/unit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Electronics, fiber-optics, software at  $500/unit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Construction of system at $200/unit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System unit cost: ~$3,400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BD0003-44F4-4D4B-B608-64F1B8D88E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955" y="914009"/>
            <a:ext cx="1999604" cy="943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20C5B1-4565-EE4A-829A-F9F9B3609B88}"/>
              </a:ext>
            </a:extLst>
          </p:cNvPr>
          <p:cNvSpPr txBox="1"/>
          <p:nvPr/>
        </p:nvSpPr>
        <p:spPr>
          <a:xfrm>
            <a:off x="1017945" y="6035640"/>
            <a:ext cx="310373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Cost of production of system =$3400</a:t>
            </a:r>
          </a:p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Sale price of system  =$15,000</a:t>
            </a:r>
          </a:p>
          <a:p>
            <a:pPr defTabSz="1219170"/>
            <a:r>
              <a:rPr lang="en-US" sz="140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Ratio is ~5 x cost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54E1FD-640E-FC4F-AD2F-77F5ECF02B69}"/>
              </a:ext>
            </a:extLst>
          </p:cNvPr>
          <p:cNvSpPr txBox="1"/>
          <p:nvPr/>
        </p:nvSpPr>
        <p:spPr>
          <a:xfrm>
            <a:off x="6404759" y="3032249"/>
            <a:ext cx="2226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Research Market Only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407B3-3BB5-4A41-86F4-9D33E2D60D44}"/>
              </a:ext>
            </a:extLst>
          </p:cNvPr>
          <p:cNvSpPr txBox="1"/>
          <p:nvPr/>
        </p:nvSpPr>
        <p:spPr>
          <a:xfrm>
            <a:off x="6826068" y="6254907"/>
            <a:ext cx="5543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Future Market</a:t>
            </a:r>
            <a:r>
              <a:rPr lang="en-US" sz="1400" dirty="0"/>
              <a:t>: Research 2000-4000 units ($15k)(5 years)</a:t>
            </a:r>
          </a:p>
          <a:p>
            <a:r>
              <a:rPr lang="en-US" sz="1400" b="1" dirty="0"/>
              <a:t>Clinical Market</a:t>
            </a:r>
            <a:r>
              <a:rPr lang="en-US" sz="1400" dirty="0"/>
              <a:t>: 5000-10,000 units 5 years ($15-25k)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72D5311-0E59-4548-9500-19C2757D737F}"/>
              </a:ext>
            </a:extLst>
          </p:cNvPr>
          <p:cNvSpPr/>
          <p:nvPr/>
        </p:nvSpPr>
        <p:spPr>
          <a:xfrm>
            <a:off x="9097055" y="3434353"/>
            <a:ext cx="2472541" cy="2816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000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72C788-3064-E54C-8028-3B813A6FA13A}"/>
              </a:ext>
            </a:extLst>
          </p:cNvPr>
          <p:cNvSpPr txBox="1"/>
          <p:nvPr/>
        </p:nvSpPr>
        <p:spPr>
          <a:xfrm>
            <a:off x="9174213" y="3474871"/>
            <a:ext cx="2420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2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Assumptions: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Sale price of System $16,000  (Unit BOM cost $2,200)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Disc cost $5/unit   Sale at $15/unit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Reagents sold directly by </a:t>
            </a:r>
            <a:r>
              <a:rPr lang="en-US" sz="1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CytoVas</a:t>
            </a:r>
            <a:endParaRPr lang="en-U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Packaging at $25/unit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Electronics, fiber-optics, software at  $500/unit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Construction of system at $200/unit</a:t>
            </a:r>
          </a:p>
          <a:p>
            <a:pPr marL="285744" indent="-182875" defTabSz="1219170">
              <a:buFont typeface="Arial" panose="020B0604020202020204" pitchFamily="34" charset="0"/>
              <a:buChar char="•"/>
            </a:pPr>
            <a:r>
              <a:rPr lang="en-U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System unit cost: ~$3,400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6C436B-06E1-8941-A2C2-1C8DD7797A44}"/>
              </a:ext>
            </a:extLst>
          </p:cNvPr>
          <p:cNvSpPr txBox="1"/>
          <p:nvPr/>
        </p:nvSpPr>
        <p:spPr>
          <a:xfrm>
            <a:off x="9196782" y="3043356"/>
            <a:ext cx="2063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Initial Clinical Market</a:t>
            </a:r>
          </a:p>
        </p:txBody>
      </p:sp>
    </p:spTree>
    <p:extLst>
      <p:ext uri="{BB962C8B-B14F-4D97-AF65-F5344CB8AC3E}">
        <p14:creationId xmlns:p14="http://schemas.microsoft.com/office/powerpoint/2010/main" val="358340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2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2A21-9BEC-FC4D-87B5-BC742791B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9276" y="-48834"/>
            <a:ext cx="5211793" cy="515089"/>
          </a:xfrm>
        </p:spPr>
        <p:txBody>
          <a:bodyPr>
            <a:noAutofit/>
          </a:bodyPr>
          <a:lstStyle/>
          <a:p>
            <a:r>
              <a:rPr lang="en-US" sz="2800" dirty="0"/>
              <a:t>MY-Blu Sales Projections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0F19F0-C0B1-354A-801E-D448B987E3BE}"/>
              </a:ext>
            </a:extLst>
          </p:cNvPr>
          <p:cNvSpPr txBox="1"/>
          <p:nvPr/>
        </p:nvSpPr>
        <p:spPr>
          <a:xfrm rot="16200000">
            <a:off x="-515919" y="3119320"/>
            <a:ext cx="139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System Units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CD8226-44FD-504B-84FA-854C38F93BFC}"/>
              </a:ext>
            </a:extLst>
          </p:cNvPr>
          <p:cNvSpPr txBox="1"/>
          <p:nvPr/>
        </p:nvSpPr>
        <p:spPr>
          <a:xfrm>
            <a:off x="799935" y="939556"/>
            <a:ext cx="2594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Research Units @$15,000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414830-4BCC-6346-83E1-54ED896BD453}"/>
              </a:ext>
            </a:extLst>
          </p:cNvPr>
          <p:cNvSpPr txBox="1"/>
          <p:nvPr/>
        </p:nvSpPr>
        <p:spPr>
          <a:xfrm>
            <a:off x="799935" y="1197904"/>
            <a:ext cx="2620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Clinical Units    @$16,000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28C613-8619-D745-A74B-5007411399EB}"/>
              </a:ext>
            </a:extLst>
          </p:cNvPr>
          <p:cNvSpPr txBox="1"/>
          <p:nvPr/>
        </p:nvSpPr>
        <p:spPr>
          <a:xfrm>
            <a:off x="8222104" y="394358"/>
            <a:ext cx="1408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MY-Blu Discs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07107-F4AE-C744-ADFF-0F51411E35F3}"/>
              </a:ext>
            </a:extLst>
          </p:cNvPr>
          <p:cNvSpPr txBox="1"/>
          <p:nvPr/>
        </p:nvSpPr>
        <p:spPr>
          <a:xfrm>
            <a:off x="1633167" y="496542"/>
            <a:ext cx="1701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MY-Blu Systems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AD3A3F-6B2F-D948-9675-0A1AA2FEB404}"/>
              </a:ext>
            </a:extLst>
          </p:cNvPr>
          <p:cNvSpPr txBox="1"/>
          <p:nvPr/>
        </p:nvSpPr>
        <p:spPr>
          <a:xfrm rot="16200000">
            <a:off x="5459760" y="2840537"/>
            <a:ext cx="926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Millions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19F15-B8A8-C04E-8897-B8E1EE4C384C}"/>
              </a:ext>
            </a:extLst>
          </p:cNvPr>
          <p:cNvSpPr txBox="1"/>
          <p:nvPr/>
        </p:nvSpPr>
        <p:spPr>
          <a:xfrm>
            <a:off x="8814586" y="4902932"/>
            <a:ext cx="58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C90621-F856-084D-8A10-E454C8EBFDE3}"/>
              </a:ext>
            </a:extLst>
          </p:cNvPr>
          <p:cNvSpPr txBox="1"/>
          <p:nvPr/>
        </p:nvSpPr>
        <p:spPr>
          <a:xfrm>
            <a:off x="2370974" y="5705721"/>
            <a:ext cx="586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A7A71F-453F-974B-967C-37F4D8DE7E72}"/>
              </a:ext>
            </a:extLst>
          </p:cNvPr>
          <p:cNvSpPr txBox="1"/>
          <p:nvPr/>
        </p:nvSpPr>
        <p:spPr>
          <a:xfrm>
            <a:off x="889190" y="6448306"/>
            <a:ext cx="4136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Note</a:t>
            </a:r>
            <a:r>
              <a:rPr lang="en-US" sz="1200" dirty="0"/>
              <a:t>: cost of sales for Research Units is 25% (around $3750 </a:t>
            </a:r>
            <a:r>
              <a:rPr lang="en-US" sz="1200" dirty="0" err="1"/>
              <a:t>ea</a:t>
            </a:r>
            <a:r>
              <a:rPr lang="en-US" sz="1200" dirty="0"/>
              <a:t>)</a:t>
            </a:r>
          </a:p>
          <a:p>
            <a:r>
              <a:rPr lang="en-US" sz="1200" dirty="0"/>
              <a:t>Cost of sales for Clinical units is 0.3% (</a:t>
            </a:r>
            <a:r>
              <a:rPr lang="en-US" sz="1200" dirty="0" err="1"/>
              <a:t>CytoVas</a:t>
            </a:r>
            <a:r>
              <a:rPr lang="en-US" sz="1200" dirty="0"/>
              <a:t> bears cost)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7DE61F-EE94-8F47-95F0-AD7B0B964DD7}"/>
              </a:ext>
            </a:extLst>
          </p:cNvPr>
          <p:cNvSpPr txBox="1"/>
          <p:nvPr/>
        </p:nvSpPr>
        <p:spPr>
          <a:xfrm>
            <a:off x="5956130" y="5994925"/>
            <a:ext cx="49368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Assumptions</a:t>
            </a:r>
            <a:r>
              <a:rPr lang="en-US" sz="1200" dirty="0"/>
              <a:t>:  Disc cost $10.00</a:t>
            </a:r>
          </a:p>
          <a:p>
            <a:r>
              <a:rPr lang="en-US" sz="1200" dirty="0"/>
              <a:t>“Clinical disc may be a premium – but discs are essentially the same.</a:t>
            </a:r>
          </a:p>
          <a:p>
            <a:r>
              <a:rPr lang="en-US" sz="1200" dirty="0"/>
              <a:t>More than one type of disc may be made (1, 2, 4, 8, 16 ports) different costs</a:t>
            </a:r>
          </a:p>
          <a:p>
            <a:r>
              <a:rPr lang="en-US" sz="1200" dirty="0"/>
              <a:t>Disc sales bring in higher return for clinical (200%) than research assays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5E34F-79C0-F24B-A245-636458FD6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306" y="1079181"/>
            <a:ext cx="5163069" cy="38436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B789E7-3595-0E45-8BB1-1C41AEF664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20" y="1567236"/>
            <a:ext cx="5512577" cy="42504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0E9EEF-8BA1-A64E-9F72-D4BF82D27224}"/>
              </a:ext>
            </a:extLst>
          </p:cNvPr>
          <p:cNvSpPr txBox="1"/>
          <p:nvPr/>
        </p:nvSpPr>
        <p:spPr>
          <a:xfrm>
            <a:off x="293138" y="5987000"/>
            <a:ext cx="5512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Sales projections for first 5 years show first two years with few clinical instruments as testing will be required. By year 3 we believe sufficient testing will be performed to allow sales for clinical diagnostics.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A31377-5F66-D743-A5FC-A3EDA12AF2EB}"/>
              </a:ext>
            </a:extLst>
          </p:cNvPr>
          <p:cNvSpPr txBox="1"/>
          <p:nvPr/>
        </p:nvSpPr>
        <p:spPr>
          <a:xfrm>
            <a:off x="6526306" y="5290223"/>
            <a:ext cx="55266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/>
              <a:t>Disc sales are based on mostly research discs for first two years – after new assays are designed and implemented, clinical sales will increase significantly. Discs are not reusable as with increased sales, disc cost will reduce to around $5 increasing profit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BD64F3F-FDA6-3C41-9A08-DA7E6E1E8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8132" y="6387110"/>
            <a:ext cx="1193868" cy="3158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CB8556-76FA-744D-862E-2A35C2A252EA}"/>
              </a:ext>
            </a:extLst>
          </p:cNvPr>
          <p:cNvSpPr txBox="1"/>
          <p:nvPr/>
        </p:nvSpPr>
        <p:spPr>
          <a:xfrm>
            <a:off x="3906982" y="641268"/>
            <a:ext cx="408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See Xl file “sales projections” for raw data</a:t>
            </a:r>
          </a:p>
        </p:txBody>
      </p:sp>
    </p:spTree>
    <p:extLst>
      <p:ext uri="{BB962C8B-B14F-4D97-AF65-F5344CB8AC3E}">
        <p14:creationId xmlns:p14="http://schemas.microsoft.com/office/powerpoint/2010/main" val="2880843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1E9C882-A5CA-E848-8462-127EB3435E87}"/>
              </a:ext>
            </a:extLst>
          </p:cNvPr>
          <p:cNvSpPr/>
          <p:nvPr/>
        </p:nvSpPr>
        <p:spPr>
          <a:xfrm>
            <a:off x="6269990" y="4801928"/>
            <a:ext cx="1501972" cy="652592"/>
          </a:xfrm>
          <a:prstGeom prst="roundRect">
            <a:avLst/>
          </a:prstGeom>
          <a:solidFill>
            <a:srgbClr val="4F81BD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8D526F7-6C8E-1C40-9797-852F097E6F8E}"/>
              </a:ext>
            </a:extLst>
          </p:cNvPr>
          <p:cNvSpPr/>
          <p:nvPr/>
        </p:nvSpPr>
        <p:spPr>
          <a:xfrm>
            <a:off x="521474" y="4352191"/>
            <a:ext cx="1629708" cy="1696589"/>
          </a:xfrm>
          <a:prstGeom prst="ellipse">
            <a:avLst/>
          </a:prstGeom>
          <a:solidFill>
            <a:schemeClr val="accent3">
              <a:lumMod val="40000"/>
              <a:lumOff val="60000"/>
              <a:alpha val="3098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B5D530-AE2C-394F-A62D-37E81D6976F7}"/>
              </a:ext>
            </a:extLst>
          </p:cNvPr>
          <p:cNvSpPr/>
          <p:nvPr/>
        </p:nvSpPr>
        <p:spPr>
          <a:xfrm>
            <a:off x="1782800" y="3890208"/>
            <a:ext cx="2166030" cy="2088356"/>
          </a:xfrm>
          <a:prstGeom prst="ellipse">
            <a:avLst/>
          </a:prstGeom>
          <a:solidFill>
            <a:srgbClr val="4472C4">
              <a:alpha val="3098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51B4431-BA3D-8F41-ABC1-25B677152518}"/>
              </a:ext>
            </a:extLst>
          </p:cNvPr>
          <p:cNvSpPr/>
          <p:nvPr/>
        </p:nvSpPr>
        <p:spPr>
          <a:xfrm>
            <a:off x="1177571" y="5390513"/>
            <a:ext cx="1354016" cy="1352173"/>
          </a:xfrm>
          <a:prstGeom prst="ellipse">
            <a:avLst/>
          </a:prstGeom>
          <a:solidFill>
            <a:schemeClr val="bg2">
              <a:lumMod val="75000"/>
              <a:alpha val="3098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7E86280-C556-9843-A454-63FEE984D3F2}"/>
              </a:ext>
            </a:extLst>
          </p:cNvPr>
          <p:cNvSpPr/>
          <p:nvPr/>
        </p:nvSpPr>
        <p:spPr>
          <a:xfrm>
            <a:off x="5216081" y="3966358"/>
            <a:ext cx="2835390" cy="2731048"/>
          </a:xfrm>
          <a:prstGeom prst="ellipse">
            <a:avLst/>
          </a:prstGeom>
          <a:solidFill>
            <a:srgbClr val="C9807C">
              <a:alpha val="21176"/>
            </a:srgb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47F6ED-72C1-0341-8C20-0B8F4DF684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3132" y="4037537"/>
            <a:ext cx="724020" cy="2543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29EFBB-3727-9F41-A0DD-04AA17CA75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554" y="4504102"/>
            <a:ext cx="698434" cy="3756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0BDC09-39A9-B044-A4C3-09F56748CD4A}"/>
              </a:ext>
            </a:extLst>
          </p:cNvPr>
          <p:cNvSpPr txBox="1"/>
          <p:nvPr/>
        </p:nvSpPr>
        <p:spPr>
          <a:xfrm>
            <a:off x="1527188" y="6433756"/>
            <a:ext cx="1189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CAPTL LLC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122B6E-60D1-4F43-8BE2-92E7335AD892}"/>
              </a:ext>
            </a:extLst>
          </p:cNvPr>
          <p:cNvSpPr txBox="1"/>
          <p:nvPr/>
        </p:nvSpPr>
        <p:spPr>
          <a:xfrm>
            <a:off x="853348" y="3691676"/>
            <a:ext cx="1388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Existing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A6A307-364C-984B-B8D5-9F6BDB49A61F}"/>
              </a:ext>
            </a:extLst>
          </p:cNvPr>
          <p:cNvSpPr txBox="1"/>
          <p:nvPr/>
        </p:nvSpPr>
        <p:spPr>
          <a:xfrm>
            <a:off x="1984763" y="5963170"/>
            <a:ext cx="9339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EA839D-67C0-6D4C-9CD0-5A467032E360}"/>
              </a:ext>
            </a:extLst>
          </p:cNvPr>
          <p:cNvSpPr txBox="1"/>
          <p:nvPr/>
        </p:nvSpPr>
        <p:spPr>
          <a:xfrm>
            <a:off x="818831" y="5043720"/>
            <a:ext cx="809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Bio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5FFFD-4939-5044-AD94-97650EE72642}"/>
              </a:ext>
            </a:extLst>
          </p:cNvPr>
          <p:cNvSpPr txBox="1"/>
          <p:nvPr/>
        </p:nvSpPr>
        <p:spPr>
          <a:xfrm>
            <a:off x="2602330" y="4244696"/>
            <a:ext cx="1525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Electronics</a:t>
            </a:r>
          </a:p>
          <a:p>
            <a:r>
              <a:rPr lang="en-US" sz="1600" dirty="0"/>
              <a:t>Optics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F23BCE50-229A-3E43-B37E-84ED7604E58B}"/>
              </a:ext>
            </a:extLst>
          </p:cNvPr>
          <p:cNvSpPr/>
          <p:nvPr/>
        </p:nvSpPr>
        <p:spPr>
          <a:xfrm>
            <a:off x="3827365" y="4303627"/>
            <a:ext cx="1659342" cy="13929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9C35A461-F18F-3A46-85FD-0A94B1C95226}"/>
              </a:ext>
            </a:extLst>
          </p:cNvPr>
          <p:cNvSpPr/>
          <p:nvPr/>
        </p:nvSpPr>
        <p:spPr>
          <a:xfrm>
            <a:off x="3708116" y="4612293"/>
            <a:ext cx="1599524" cy="11170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AF70377-4A71-CA48-A0F8-52425D261B98}"/>
              </a:ext>
            </a:extLst>
          </p:cNvPr>
          <p:cNvSpPr/>
          <p:nvPr/>
        </p:nvSpPr>
        <p:spPr>
          <a:xfrm>
            <a:off x="2297261" y="6177096"/>
            <a:ext cx="3248031" cy="110937"/>
          </a:xfrm>
          <a:prstGeom prst="rightArrow">
            <a:avLst/>
          </a:prstGeo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D89F4FFC-C06B-BC47-A9E2-73219519A90E}"/>
              </a:ext>
            </a:extLst>
          </p:cNvPr>
          <p:cNvSpPr/>
          <p:nvPr/>
        </p:nvSpPr>
        <p:spPr>
          <a:xfrm>
            <a:off x="1332319" y="5243168"/>
            <a:ext cx="3835994" cy="124667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E775B8-F5BF-2249-88E4-BF57AE1BE770}"/>
              </a:ext>
            </a:extLst>
          </p:cNvPr>
          <p:cNvSpPr txBox="1"/>
          <p:nvPr/>
        </p:nvSpPr>
        <p:spPr>
          <a:xfrm>
            <a:off x="4020300" y="5963170"/>
            <a:ext cx="1139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Licensed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B63105-CFC1-3345-AD24-36380850EE94}"/>
              </a:ext>
            </a:extLst>
          </p:cNvPr>
          <p:cNvSpPr txBox="1"/>
          <p:nvPr/>
        </p:nvSpPr>
        <p:spPr>
          <a:xfrm>
            <a:off x="4072548" y="4930520"/>
            <a:ext cx="10925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Supported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674076-8ECE-E944-870C-3DC8E63F3F64}"/>
              </a:ext>
            </a:extLst>
          </p:cNvPr>
          <p:cNvSpPr txBox="1"/>
          <p:nvPr/>
        </p:nvSpPr>
        <p:spPr>
          <a:xfrm>
            <a:off x="4610851" y="4113092"/>
            <a:ext cx="1172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Licensed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31CCB8-6DBB-604B-86EA-38DB9859A901}"/>
              </a:ext>
            </a:extLst>
          </p:cNvPr>
          <p:cNvSpPr txBox="1"/>
          <p:nvPr/>
        </p:nvSpPr>
        <p:spPr>
          <a:xfrm>
            <a:off x="4438689" y="4386641"/>
            <a:ext cx="1040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Licensed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EBA9D5-2147-7346-B0B4-0CB4C593073A}"/>
              </a:ext>
            </a:extLst>
          </p:cNvPr>
          <p:cNvSpPr txBox="1"/>
          <p:nvPr/>
        </p:nvSpPr>
        <p:spPr>
          <a:xfrm>
            <a:off x="628392" y="5281120"/>
            <a:ext cx="724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NIH</a:t>
            </a:r>
          </a:p>
          <a:p>
            <a:r>
              <a:rPr lang="en-US" sz="1100" dirty="0"/>
              <a:t>support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868CA-99B3-F140-B54E-1C4A17EAE0C7}"/>
              </a:ext>
            </a:extLst>
          </p:cNvPr>
          <p:cNvSpPr txBox="1"/>
          <p:nvPr/>
        </p:nvSpPr>
        <p:spPr>
          <a:xfrm>
            <a:off x="5775682" y="6027300"/>
            <a:ext cx="1827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IP required licensed from CAPTL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F8A05CE-9B3F-C747-BBDF-B7995EDF97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267" y="4925037"/>
            <a:ext cx="600565" cy="49318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1C1D51A-32AE-C048-8A06-AD7B25ED6DBA}"/>
              </a:ext>
            </a:extLst>
          </p:cNvPr>
          <p:cNvSpPr txBox="1"/>
          <p:nvPr/>
        </p:nvSpPr>
        <p:spPr>
          <a:xfrm>
            <a:off x="6263907" y="4876058"/>
            <a:ext cx="1175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HIV viral Load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8B8EC6-75CB-6E4C-93E5-AC4ACD853506}"/>
              </a:ext>
            </a:extLst>
          </p:cNvPr>
          <p:cNvSpPr txBox="1"/>
          <p:nvPr/>
        </p:nvSpPr>
        <p:spPr>
          <a:xfrm>
            <a:off x="6250973" y="5125340"/>
            <a:ext cx="154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 Cardiac EVs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E72ADB-9929-784D-93E9-933628010551}"/>
              </a:ext>
            </a:extLst>
          </p:cNvPr>
          <p:cNvSpPr txBox="1"/>
          <p:nvPr/>
        </p:nvSpPr>
        <p:spPr>
          <a:xfrm>
            <a:off x="5463062" y="4252046"/>
            <a:ext cx="875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Single Photon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E116FD-C39B-3647-9263-07275840121F}"/>
              </a:ext>
            </a:extLst>
          </p:cNvPr>
          <p:cNvSpPr txBox="1"/>
          <p:nvPr/>
        </p:nvSpPr>
        <p:spPr>
          <a:xfrm>
            <a:off x="5311707" y="4674896"/>
            <a:ext cx="100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Reflective Phase</a:t>
            </a:r>
          </a:p>
          <a:p>
            <a:r>
              <a:rPr lang="en-US" sz="1200" dirty="0"/>
              <a:t>Grating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3DDBFAC-3E2B-F849-8E43-229327C16F4A}"/>
              </a:ext>
            </a:extLst>
          </p:cNvPr>
          <p:cNvSpPr txBox="1">
            <a:spLocks/>
          </p:cNvSpPr>
          <p:nvPr/>
        </p:nvSpPr>
        <p:spPr>
          <a:xfrm>
            <a:off x="3169832" y="36884"/>
            <a:ext cx="11102946" cy="4842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</a:rPr>
              <a:t>Founded 2014 to develop new technologies for biotechnology</a:t>
            </a:r>
          </a:p>
          <a:p>
            <a:pPr algn="l"/>
            <a:r>
              <a:rPr kumimoji="1" lang="en-US" altLang="ja-JP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Next Generation Cellular Analysis &amp; Flow </a:t>
            </a:r>
            <a:r>
              <a:rPr kumimoji="1" lang="en-US" altLang="ja-JP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Cytomety</a:t>
            </a:r>
            <a:endParaRPr kumimoji="1" lang="en-US" altLang="ja-JP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kumimoji="1" lang="en-US" altLang="ja-JP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Cell, Single Photon &amp; Single molecule technologies </a:t>
            </a:r>
            <a:endParaRPr lang="en-US" sz="1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Principles: </a:t>
            </a:r>
            <a:r>
              <a:rPr lang="en-US" sz="1600" dirty="0">
                <a:solidFill>
                  <a:schemeClr val="tx1"/>
                </a:solidFill>
              </a:rPr>
              <a:t>Masanobu Yamamoto, </a:t>
            </a:r>
            <a:r>
              <a:rPr lang="en-US" sz="1600" dirty="0" err="1">
                <a:solidFill>
                  <a:schemeClr val="tx1"/>
                </a:solidFill>
              </a:rPr>
              <a:t>Eng</a:t>
            </a:r>
            <a:r>
              <a:rPr lang="en-US" sz="1600" dirty="0">
                <a:solidFill>
                  <a:schemeClr val="tx1"/>
                </a:solidFill>
              </a:rPr>
              <a:t>, Inventor, 40 </a:t>
            </a:r>
            <a:r>
              <a:rPr lang="en-US" sz="1600" dirty="0" err="1">
                <a:solidFill>
                  <a:schemeClr val="tx1"/>
                </a:solidFill>
              </a:rPr>
              <a:t>yrs</a:t>
            </a:r>
            <a:r>
              <a:rPr lang="en-US" sz="1600" dirty="0">
                <a:solidFill>
                  <a:schemeClr val="tx1"/>
                </a:solidFill>
              </a:rPr>
              <a:t> Sony </a:t>
            </a:r>
            <a:r>
              <a:rPr lang="en-US" sz="1600" dirty="0" err="1">
                <a:solidFill>
                  <a:schemeClr val="tx1"/>
                </a:solidFill>
              </a:rPr>
              <a:t>Eng</a:t>
            </a:r>
            <a:r>
              <a:rPr lang="en-US" sz="1600" dirty="0">
                <a:solidFill>
                  <a:schemeClr val="tx1"/>
                </a:solidFill>
              </a:rPr>
              <a:t> (4</a:t>
            </a:r>
            <a:r>
              <a:rPr lang="en-US" sz="1600" i="1" dirty="0">
                <a:solidFill>
                  <a:schemeClr val="tx1"/>
                </a:solidFill>
              </a:rPr>
              <a:t>8.75</a:t>
            </a:r>
            <a:r>
              <a:rPr lang="en-US" sz="1600" dirty="0">
                <a:solidFill>
                  <a:schemeClr val="tx1"/>
                </a:solidFill>
              </a:rPr>
              <a:t>%)</a:t>
            </a:r>
            <a:endParaRPr lang="en-US" sz="1800" dirty="0">
              <a:solidFill>
                <a:schemeClr val="tx1"/>
              </a:solidFill>
            </a:endParaRPr>
          </a:p>
          <a:p>
            <a:pPr lvl="1" algn="l"/>
            <a:r>
              <a:rPr lang="en-US" sz="1600" dirty="0">
                <a:solidFill>
                  <a:schemeClr val="tx1"/>
                </a:solidFill>
              </a:rPr>
              <a:t>	          J. Paul Robinson, Prof, Inventor, Biomed </a:t>
            </a:r>
            <a:r>
              <a:rPr lang="en-US" sz="1600" dirty="0" err="1">
                <a:solidFill>
                  <a:schemeClr val="tx1"/>
                </a:solidFill>
              </a:rPr>
              <a:t>Eng</a:t>
            </a:r>
            <a:r>
              <a:rPr lang="en-US" sz="1600" dirty="0">
                <a:solidFill>
                  <a:schemeClr val="tx1"/>
                </a:solidFill>
              </a:rPr>
              <a:t> (48.75%)</a:t>
            </a:r>
          </a:p>
          <a:p>
            <a:pPr lvl="1" algn="l"/>
            <a:r>
              <a:rPr lang="en-US" sz="1600" dirty="0">
                <a:solidFill>
                  <a:schemeClr val="tx1"/>
                </a:solidFill>
              </a:rPr>
              <a:t>                   Keegan Hernandez, Elec </a:t>
            </a:r>
            <a:r>
              <a:rPr lang="en-US" sz="1600" dirty="0" err="1">
                <a:solidFill>
                  <a:schemeClr val="tx1"/>
                </a:solidFill>
              </a:rPr>
              <a:t>Eng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Miftek</a:t>
            </a:r>
            <a:r>
              <a:rPr lang="en-US" sz="1600" dirty="0">
                <a:solidFill>
                  <a:schemeClr val="tx1"/>
                </a:solidFill>
              </a:rPr>
              <a:t> Corp (2.5%)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MY and JPR created separate IP partnership  (</a:t>
            </a:r>
            <a:r>
              <a:rPr lang="en-US" sz="1800" dirty="0" err="1">
                <a:solidFill>
                  <a:schemeClr val="tx1"/>
                </a:solidFill>
              </a:rPr>
              <a:t>Captl</a:t>
            </a:r>
            <a:r>
              <a:rPr lang="en-US" sz="1800" dirty="0">
                <a:solidFill>
                  <a:schemeClr val="tx1"/>
                </a:solidFill>
              </a:rPr>
              <a:t> LLC) that holds all IP developed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IP as needed is licensed to particular entity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Miftek</a:t>
            </a:r>
            <a:r>
              <a:rPr lang="en-US" sz="1800" dirty="0">
                <a:solidFill>
                  <a:schemeClr val="tx1"/>
                </a:solidFill>
              </a:rPr>
              <a:t> is the contracting partner to Cytomics Analytical LLC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</a:rPr>
              <a:t>Miftek</a:t>
            </a:r>
            <a:r>
              <a:rPr lang="en-US" sz="1800" dirty="0">
                <a:solidFill>
                  <a:schemeClr val="tx1"/>
                </a:solidFill>
              </a:rPr>
              <a:t> has many international collaborations with technology companies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</a:rPr>
              <a:t>We will form                  to drive the My-Blu technology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6CC5D2A-7885-9844-960C-44179880C6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06" y="271094"/>
            <a:ext cx="1679526" cy="61389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4DD4A7D-E504-0849-B9C6-C841B0B54A92}"/>
              </a:ext>
            </a:extLst>
          </p:cNvPr>
          <p:cNvSpPr txBox="1"/>
          <p:nvPr/>
        </p:nvSpPr>
        <p:spPr>
          <a:xfrm>
            <a:off x="8281860" y="3983504"/>
            <a:ext cx="36935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    will develop the product and will be open to investment by major pharma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    will bring in CEO to manage corporation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     will hire 6-7 engineers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    will hire 2-3 Biologists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           will hire 2-3 Sales/marketing people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C3E1863-8459-0E41-951D-596BA3C40078}"/>
              </a:ext>
            </a:extLst>
          </p:cNvPr>
          <p:cNvSpPr txBox="1"/>
          <p:nvPr/>
        </p:nvSpPr>
        <p:spPr>
          <a:xfrm>
            <a:off x="12326587" y="344384"/>
            <a:ext cx="184731" cy="369332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6" name="図 2">
            <a:extLst>
              <a:ext uri="{FF2B5EF4-FFF2-40B4-BE49-F238E27FC236}">
                <a16:creationId xmlns:a16="http://schemas.microsoft.com/office/drawing/2014/main" id="{80DA0B14-9AC2-FB40-B8A0-218F60C815F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876" y="257646"/>
            <a:ext cx="1289220" cy="1254687"/>
          </a:xfrm>
          <a:prstGeom prst="rect">
            <a:avLst/>
          </a:prstGeom>
        </p:spPr>
      </p:pic>
      <p:pic>
        <p:nvPicPr>
          <p:cNvPr id="37" name="Picture 6" descr="「Keegan Hernandez」の画像検索結果">
            <a:extLst>
              <a:ext uri="{FF2B5EF4-FFF2-40B4-BE49-F238E27FC236}">
                <a16:creationId xmlns:a16="http://schemas.microsoft.com/office/drawing/2014/main" id="{3E842D0D-7B87-A344-878E-FDC1BC54F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2745" y="246774"/>
            <a:ext cx="1183632" cy="127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「j paul robinson purdue university」の画像検索結果">
            <a:extLst>
              <a:ext uri="{FF2B5EF4-FFF2-40B4-BE49-F238E27FC236}">
                <a16:creationId xmlns:a16="http://schemas.microsoft.com/office/drawing/2014/main" id="{223CEE8F-F806-4945-B84F-859E5A635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148" y="1518434"/>
            <a:ext cx="1288040" cy="14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00F21B0-B512-4F4F-80D1-BF2052E0A4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4382" y="4269470"/>
            <a:ext cx="1220052" cy="32280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A05ED5A-938C-5549-BD6C-6487094961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7633" y="4047151"/>
            <a:ext cx="802705" cy="21238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3D05F84-0C68-DB44-8770-6B007CC59F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2350" y="4861285"/>
            <a:ext cx="802705" cy="21238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1BA96D3-91DC-F648-9B98-FD1D7D33B2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2350" y="5414123"/>
            <a:ext cx="802705" cy="21238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8327D49-EBF0-DE45-8505-EE53E49F88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6017" y="5698813"/>
            <a:ext cx="802705" cy="21238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DA23316-BA4F-7341-B06D-F11B0F139E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6017" y="5978215"/>
            <a:ext cx="802705" cy="21238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7B030D6-FD38-6840-A3D0-F8A83976C6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06287" y="3344605"/>
            <a:ext cx="802705" cy="2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33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B16C8-514C-9F49-8933-EEA648168B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798" y="226179"/>
            <a:ext cx="7475236" cy="766595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0C156-7FF0-A846-A7F3-F3324C3E1A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822" y="1436132"/>
            <a:ext cx="10363201" cy="4844131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Initial management will be driven by J. Paul Robinson to begin hiring engineering and biology staff.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The company will utilize the 3 FT and 5 PT staff currently working in </a:t>
            </a:r>
            <a:r>
              <a:rPr lang="en-US" dirty="0" err="1"/>
              <a:t>Miftek</a:t>
            </a:r>
            <a:r>
              <a:rPr lang="en-US" dirty="0"/>
              <a:t> and some of their time will be used by </a:t>
            </a:r>
            <a:r>
              <a:rPr lang="en-US" dirty="0" err="1"/>
              <a:t>CellTient</a:t>
            </a:r>
            <a:r>
              <a:rPr lang="en-US" dirty="0"/>
              <a:t> Corp.  and eventually replaced by new employees. This will allow </a:t>
            </a:r>
            <a:r>
              <a:rPr lang="en-US" dirty="0" err="1"/>
              <a:t>CellTient</a:t>
            </a:r>
            <a:r>
              <a:rPr lang="en-US" dirty="0"/>
              <a:t> Corp. to begin rapidly and will allow current staff to train new people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Within 3 months, our goal is to hire a new CEO who has marketing and management experience to move the company forward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Initially the company will remain in the current physical space where </a:t>
            </a:r>
            <a:r>
              <a:rPr lang="en-US" dirty="0" err="1"/>
              <a:t>Miftek</a:t>
            </a:r>
            <a:r>
              <a:rPr lang="en-US" dirty="0"/>
              <a:t> is operating. There is room for 6-8 additional staff without pressuring other operations.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There are alternative spaces in Lafayette and Indianapolis as the company expands.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We anticipate hiring sales and marketing people as the product line is developed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D5944-115F-9045-B3D3-84FF34779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6" y="197724"/>
            <a:ext cx="2307004" cy="61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55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EDBF0-7F27-5D4D-AC3F-8A238FDA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1" y="167127"/>
            <a:ext cx="10972800" cy="1143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Exit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8F65C-A21A-2248-90F6-2E79C8DAD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91" y="1310127"/>
            <a:ext cx="10972800" cy="4525963"/>
          </a:xfrm>
        </p:spPr>
        <p:txBody>
          <a:bodyPr>
            <a:normAutofit/>
          </a:bodyPr>
          <a:lstStyle/>
          <a:p>
            <a:r>
              <a:rPr lang="en-US" sz="3200" dirty="0"/>
              <a:t>Negotiation between Year 2-3 to obtain 15-20% investment from big pharma (preferably Roche)</a:t>
            </a:r>
            <a:endParaRPr lang="en-US" sz="3200" dirty="0">
              <a:solidFill>
                <a:srgbClr val="4F81BD"/>
              </a:solidFill>
            </a:endParaRPr>
          </a:p>
          <a:p>
            <a:r>
              <a:rPr lang="en-US" sz="3200" dirty="0"/>
              <a:t>With $5-10 million investment, principles will become consultants and technical support</a:t>
            </a:r>
          </a:p>
          <a:p>
            <a:r>
              <a:rPr lang="en-US" sz="3200" dirty="0"/>
              <a:t>Pharma will move products through regulatory agencies for </a:t>
            </a:r>
            <a:r>
              <a:rPr lang="en-US" sz="3200" i="1" dirty="0"/>
              <a:t>in vitro</a:t>
            </a:r>
            <a:r>
              <a:rPr lang="en-US" sz="3200" dirty="0"/>
              <a:t> diagnostics</a:t>
            </a:r>
          </a:p>
          <a:p>
            <a:r>
              <a:rPr lang="en-US" sz="3200" dirty="0"/>
              <a:t>5 years  pharma will purchase 100% company and expand technology and applications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2C2FE2-D9B9-FE40-A1D2-5889386DF8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2265" y="408689"/>
            <a:ext cx="1398541" cy="65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13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0554B-7A3D-074C-A448-8986C94F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692" y="165833"/>
            <a:ext cx="4003431" cy="197582"/>
          </a:xfrm>
        </p:spPr>
        <p:txBody>
          <a:bodyPr>
            <a:noAutofit/>
          </a:bodyPr>
          <a:lstStyle/>
          <a:p>
            <a:r>
              <a:rPr lang="en-US" sz="3200" b="1" dirty="0" err="1"/>
              <a:t>Miftek</a:t>
            </a:r>
            <a:r>
              <a:rPr lang="en-US" sz="3200" b="1" dirty="0"/>
              <a:t> Milestones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D6051-9047-7B46-9BA4-E8C8179D6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104" y="641596"/>
            <a:ext cx="2121878" cy="599366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Technology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EEB31E-8D73-E544-A281-9F48DCB4C77A}"/>
              </a:ext>
            </a:extLst>
          </p:cNvPr>
          <p:cNvSpPr txBox="1">
            <a:spLocks/>
          </p:cNvSpPr>
          <p:nvPr/>
        </p:nvSpPr>
        <p:spPr>
          <a:xfrm>
            <a:off x="2977660" y="641597"/>
            <a:ext cx="2016368" cy="5993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Company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943340-4B07-1143-9063-1D52E304AAE3}"/>
              </a:ext>
            </a:extLst>
          </p:cNvPr>
          <p:cNvSpPr txBox="1">
            <a:spLocks/>
          </p:cNvSpPr>
          <p:nvPr/>
        </p:nvSpPr>
        <p:spPr>
          <a:xfrm>
            <a:off x="5134705" y="641597"/>
            <a:ext cx="1603787" cy="5993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IP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8DC1653-21E9-B141-B492-B917E1709AF0}"/>
              </a:ext>
            </a:extLst>
          </p:cNvPr>
          <p:cNvSpPr txBox="1">
            <a:spLocks/>
          </p:cNvSpPr>
          <p:nvPr/>
        </p:nvSpPr>
        <p:spPr>
          <a:xfrm>
            <a:off x="6864485" y="641597"/>
            <a:ext cx="1735024" cy="5993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Financing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4307CD5-1319-314C-813A-DC3594ABBA6A}"/>
              </a:ext>
            </a:extLst>
          </p:cNvPr>
          <p:cNvSpPr txBox="1">
            <a:spLocks/>
          </p:cNvSpPr>
          <p:nvPr/>
        </p:nvSpPr>
        <p:spPr>
          <a:xfrm>
            <a:off x="10503876" y="641597"/>
            <a:ext cx="1629504" cy="5993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Market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0F9D41-2A0A-3D4B-AA28-B071C3A5030C}"/>
              </a:ext>
            </a:extLst>
          </p:cNvPr>
          <p:cNvSpPr txBox="1"/>
          <p:nvPr/>
        </p:nvSpPr>
        <p:spPr>
          <a:xfrm>
            <a:off x="117231" y="106680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1EB93E-8D0F-974A-966D-6E0FC8EB2148}"/>
              </a:ext>
            </a:extLst>
          </p:cNvPr>
          <p:cNvSpPr txBox="1"/>
          <p:nvPr/>
        </p:nvSpPr>
        <p:spPr>
          <a:xfrm>
            <a:off x="1055079" y="1066801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Idea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7EE2B4-0D86-C54E-B670-75BAF8B0643E}"/>
              </a:ext>
            </a:extLst>
          </p:cNvPr>
          <p:cNvSpPr txBox="1"/>
          <p:nvPr/>
        </p:nvSpPr>
        <p:spPr>
          <a:xfrm>
            <a:off x="3516925" y="1066801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C01E08-01E0-5E42-B87F-F0CEEE950395}"/>
              </a:ext>
            </a:extLst>
          </p:cNvPr>
          <p:cNvSpPr txBox="1"/>
          <p:nvPr/>
        </p:nvSpPr>
        <p:spPr>
          <a:xfrm>
            <a:off x="7221422" y="1101970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5196FF-DC44-B849-B6DB-0BF8CE4FCC74}"/>
              </a:ext>
            </a:extLst>
          </p:cNvPr>
          <p:cNvSpPr txBox="1"/>
          <p:nvPr/>
        </p:nvSpPr>
        <p:spPr>
          <a:xfrm>
            <a:off x="117231" y="154744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CCBF8-2405-2242-BB18-8199E0090F53}"/>
              </a:ext>
            </a:extLst>
          </p:cNvPr>
          <p:cNvSpPr txBox="1"/>
          <p:nvPr/>
        </p:nvSpPr>
        <p:spPr>
          <a:xfrm>
            <a:off x="785195" y="1547448"/>
            <a:ext cx="206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Scanning Cytometry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632FB6-E268-8B45-BCF4-31D39FE0B146}"/>
              </a:ext>
            </a:extLst>
          </p:cNvPr>
          <p:cNvSpPr txBox="1"/>
          <p:nvPr/>
        </p:nvSpPr>
        <p:spPr>
          <a:xfrm>
            <a:off x="3052032" y="1547448"/>
            <a:ext cx="2000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Cytomics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028346-3CEE-A842-93B9-3F4C93BE8456}"/>
              </a:ext>
            </a:extLst>
          </p:cNvPr>
          <p:cNvSpPr txBox="1"/>
          <p:nvPr/>
        </p:nvSpPr>
        <p:spPr>
          <a:xfrm>
            <a:off x="117231" y="191678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02324A-A0D0-3E4E-A3A4-215BB82C397C}"/>
              </a:ext>
            </a:extLst>
          </p:cNvPr>
          <p:cNvSpPr txBox="1"/>
          <p:nvPr/>
        </p:nvSpPr>
        <p:spPr>
          <a:xfrm>
            <a:off x="814499" y="1916780"/>
            <a:ext cx="206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Scanning Cytometry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5487D2-E9EA-1046-A72A-2FE70B027BFF}"/>
              </a:ext>
            </a:extLst>
          </p:cNvPr>
          <p:cNvSpPr txBox="1"/>
          <p:nvPr/>
        </p:nvSpPr>
        <p:spPr>
          <a:xfrm>
            <a:off x="7360011" y="1966687"/>
            <a:ext cx="761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Roche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C47B66-4C78-804E-A66B-4EF07575BDA9}"/>
              </a:ext>
            </a:extLst>
          </p:cNvPr>
          <p:cNvSpPr txBox="1"/>
          <p:nvPr/>
        </p:nvSpPr>
        <p:spPr>
          <a:xfrm>
            <a:off x="7214422" y="1597355"/>
            <a:ext cx="1304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NIH/Elevate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7DFF15-28DA-A448-9CBB-4562AC5B4923}"/>
              </a:ext>
            </a:extLst>
          </p:cNvPr>
          <p:cNvSpPr txBox="1"/>
          <p:nvPr/>
        </p:nvSpPr>
        <p:spPr>
          <a:xfrm>
            <a:off x="3423141" y="1884628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A005BD9-8C79-9A43-B969-CE48EB541229}"/>
              </a:ext>
            </a:extLst>
          </p:cNvPr>
          <p:cNvSpPr txBox="1">
            <a:spLocks/>
          </p:cNvSpPr>
          <p:nvPr/>
        </p:nvSpPr>
        <p:spPr>
          <a:xfrm>
            <a:off x="8658123" y="641597"/>
            <a:ext cx="1787137" cy="5993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/>
              <a:t>Partnership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0B7991-0CD7-874A-BB6B-FFBF8B5023B3}"/>
              </a:ext>
            </a:extLst>
          </p:cNvPr>
          <p:cNvSpPr txBox="1"/>
          <p:nvPr/>
        </p:nvSpPr>
        <p:spPr>
          <a:xfrm>
            <a:off x="9134053" y="1597355"/>
            <a:ext cx="95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Salustek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10BFCE-8E7D-8C43-8056-DCA7ACCADBB9}"/>
              </a:ext>
            </a:extLst>
          </p:cNvPr>
          <p:cNvSpPr txBox="1"/>
          <p:nvPr/>
        </p:nvSpPr>
        <p:spPr>
          <a:xfrm>
            <a:off x="8956446" y="1101970"/>
            <a:ext cx="132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Phototeklab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1FB7B9-1C32-6E47-8AD4-CDA6BD611F02}"/>
              </a:ext>
            </a:extLst>
          </p:cNvPr>
          <p:cNvSpPr txBox="1"/>
          <p:nvPr/>
        </p:nvSpPr>
        <p:spPr>
          <a:xfrm>
            <a:off x="117231" y="233601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25CB95-F0B0-7847-ADAA-A69B2B6F7917}"/>
              </a:ext>
            </a:extLst>
          </p:cNvPr>
          <p:cNvSpPr txBox="1"/>
          <p:nvPr/>
        </p:nvSpPr>
        <p:spPr>
          <a:xfrm>
            <a:off x="117231" y="347981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B84FA1-8B2E-2140-9DAF-E48C39E8D327}"/>
              </a:ext>
            </a:extLst>
          </p:cNvPr>
          <p:cNvSpPr txBox="1"/>
          <p:nvPr/>
        </p:nvSpPr>
        <p:spPr>
          <a:xfrm>
            <a:off x="62361" y="501083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C40925-7F62-CC4C-857E-B376B989B6AB}"/>
              </a:ext>
            </a:extLst>
          </p:cNvPr>
          <p:cNvSpPr txBox="1"/>
          <p:nvPr/>
        </p:nvSpPr>
        <p:spPr>
          <a:xfrm>
            <a:off x="1273827" y="3513576"/>
            <a:ext cx="840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Blu-ray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0B8216-9D41-054E-999A-F978103EA499}"/>
              </a:ext>
            </a:extLst>
          </p:cNvPr>
          <p:cNvSpPr txBox="1"/>
          <p:nvPr/>
        </p:nvSpPr>
        <p:spPr>
          <a:xfrm>
            <a:off x="7214422" y="3436257"/>
            <a:ext cx="1304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NIH/Elevate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15CBB4-3C7A-1849-B69D-FC53F55CA229}"/>
              </a:ext>
            </a:extLst>
          </p:cNvPr>
          <p:cNvSpPr txBox="1"/>
          <p:nvPr/>
        </p:nvSpPr>
        <p:spPr>
          <a:xfrm>
            <a:off x="7333518" y="3805589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586FDC-03D5-884E-A859-AF9719EEFF77}"/>
              </a:ext>
            </a:extLst>
          </p:cNvPr>
          <p:cNvSpPr txBox="1"/>
          <p:nvPr/>
        </p:nvSpPr>
        <p:spPr>
          <a:xfrm>
            <a:off x="9161976" y="3453762"/>
            <a:ext cx="7491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Sony</a:t>
            </a:r>
          </a:p>
          <a:p>
            <a:r>
              <a:rPr lang="en-US" dirty="0"/>
              <a:t>Lintec</a:t>
            </a:r>
          </a:p>
          <a:p>
            <a:r>
              <a:rPr lang="en-US" dirty="0"/>
              <a:t>Nikon</a:t>
            </a:r>
          </a:p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D8D8C0-E94B-9B48-A97D-28F8ED249C15}"/>
              </a:ext>
            </a:extLst>
          </p:cNvPr>
          <p:cNvSpPr txBox="1"/>
          <p:nvPr/>
        </p:nvSpPr>
        <p:spPr>
          <a:xfrm>
            <a:off x="9090658" y="5687720"/>
            <a:ext cx="928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CytoVas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F0063A-F732-3248-8EBB-252B143E4C60}"/>
              </a:ext>
            </a:extLst>
          </p:cNvPr>
          <p:cNvSpPr txBox="1"/>
          <p:nvPr/>
        </p:nvSpPr>
        <p:spPr>
          <a:xfrm>
            <a:off x="773065" y="3775765"/>
            <a:ext cx="2220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Sensor blue (design </a:t>
            </a:r>
          </a:p>
          <a:p>
            <a:r>
              <a:rPr lang="en-US" sz="1400" dirty="0"/>
              <a:t>Freeze </a:t>
            </a:r>
            <a:r>
              <a:rPr lang="en-US" sz="1400" dirty="0" err="1"/>
              <a:t>integ</a:t>
            </a:r>
            <a:r>
              <a:rPr lang="en-US" sz="1400" dirty="0"/>
              <a:t> to Blu-ray)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8A5E70-3628-B843-BA4C-6F1067F93DD7}"/>
              </a:ext>
            </a:extLst>
          </p:cNvPr>
          <p:cNvSpPr txBox="1"/>
          <p:nvPr/>
        </p:nvSpPr>
        <p:spPr>
          <a:xfrm>
            <a:off x="895225" y="4262068"/>
            <a:ext cx="190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LIPS Spectrometer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ECA681E-4EE7-E341-AC8F-B7C07BE1F6AD}"/>
              </a:ext>
            </a:extLst>
          </p:cNvPr>
          <p:cNvSpPr txBox="1"/>
          <p:nvPr/>
        </p:nvSpPr>
        <p:spPr>
          <a:xfrm>
            <a:off x="7333517" y="4198321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BB292A-C437-EF4D-B431-8585E63177AD}"/>
              </a:ext>
            </a:extLst>
          </p:cNvPr>
          <p:cNvSpPr txBox="1"/>
          <p:nvPr/>
        </p:nvSpPr>
        <p:spPr>
          <a:xfrm>
            <a:off x="797165" y="4996912"/>
            <a:ext cx="192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Photon Sensor red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D6B7D6-CD49-6C41-9D1C-7562A2B51317}"/>
              </a:ext>
            </a:extLst>
          </p:cNvPr>
          <p:cNvSpPr txBox="1"/>
          <p:nvPr/>
        </p:nvSpPr>
        <p:spPr>
          <a:xfrm>
            <a:off x="7298666" y="4642658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71C32A-A6F2-B540-B3DD-FDF739AA1F32}"/>
              </a:ext>
            </a:extLst>
          </p:cNvPr>
          <p:cNvSpPr txBox="1"/>
          <p:nvPr/>
        </p:nvSpPr>
        <p:spPr>
          <a:xfrm>
            <a:off x="10608209" y="4759911"/>
            <a:ext cx="1428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sale Nikon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2A56BC-047D-AC4D-9200-F2EF1A8AED23}"/>
              </a:ext>
            </a:extLst>
          </p:cNvPr>
          <p:cNvSpPr txBox="1"/>
          <p:nvPr/>
        </p:nvSpPr>
        <p:spPr>
          <a:xfrm>
            <a:off x="10503874" y="5061428"/>
            <a:ext cx="17116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Sale </a:t>
            </a:r>
            <a:r>
              <a:rPr lang="en-US" sz="1600" dirty="0" err="1"/>
              <a:t>Univ</a:t>
            </a:r>
            <a:r>
              <a:rPr lang="en-US" sz="1600" dirty="0"/>
              <a:t> Tech Syd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103A26-879C-A14A-8AFF-041C5501863C}"/>
              </a:ext>
            </a:extLst>
          </p:cNvPr>
          <p:cNvSpPr txBox="1"/>
          <p:nvPr/>
        </p:nvSpPr>
        <p:spPr>
          <a:xfrm>
            <a:off x="5254509" y="1597355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 9,372,143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D617D4-E1BF-7645-868D-CAB6F5722903}"/>
              </a:ext>
            </a:extLst>
          </p:cNvPr>
          <p:cNvSpPr txBox="1"/>
          <p:nvPr/>
        </p:nvSpPr>
        <p:spPr>
          <a:xfrm>
            <a:off x="5166339" y="2336019"/>
            <a:ext cx="163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PCT/US14/71391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F595B05-FD6B-8848-A3B9-8B0AA87C00C6}"/>
              </a:ext>
            </a:extLst>
          </p:cNvPr>
          <p:cNvSpPr txBox="1"/>
          <p:nvPr/>
        </p:nvSpPr>
        <p:spPr>
          <a:xfrm>
            <a:off x="901091" y="2338818"/>
            <a:ext cx="1749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Planar Flow Chip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ABAD9B-3F0B-664C-9A54-982E9347A0F6}"/>
              </a:ext>
            </a:extLst>
          </p:cNvPr>
          <p:cNvSpPr txBox="1"/>
          <p:nvPr/>
        </p:nvSpPr>
        <p:spPr>
          <a:xfrm>
            <a:off x="8878597" y="2348397"/>
            <a:ext cx="1315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Hamamatsu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AC6F90-E764-4648-84BA-523FF834E9D6}"/>
              </a:ext>
            </a:extLst>
          </p:cNvPr>
          <p:cNvSpPr txBox="1"/>
          <p:nvPr/>
        </p:nvSpPr>
        <p:spPr>
          <a:xfrm>
            <a:off x="882881" y="2760856"/>
            <a:ext cx="176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Reflective phase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EAF836D-A516-CA4C-9491-B161C13D66E2}"/>
              </a:ext>
            </a:extLst>
          </p:cNvPr>
          <p:cNvSpPr txBox="1"/>
          <p:nvPr/>
        </p:nvSpPr>
        <p:spPr>
          <a:xfrm>
            <a:off x="5149502" y="2791634"/>
            <a:ext cx="16812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PCT 2016/161337</a:t>
            </a:r>
            <a:endParaRPr lang="en-US" sz="16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F67609-CF00-7148-9B9B-B90FADD79BDB}"/>
              </a:ext>
            </a:extLst>
          </p:cNvPr>
          <p:cNvSpPr txBox="1"/>
          <p:nvPr/>
        </p:nvSpPr>
        <p:spPr>
          <a:xfrm>
            <a:off x="6389435" y="144360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828313-7E71-2C47-8A7F-B15605371A92}"/>
              </a:ext>
            </a:extLst>
          </p:cNvPr>
          <p:cNvSpPr txBox="1"/>
          <p:nvPr/>
        </p:nvSpPr>
        <p:spPr>
          <a:xfrm>
            <a:off x="6463654" y="218226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71A452-C75D-984C-BAF8-1FD9C456FAC5}"/>
              </a:ext>
            </a:extLst>
          </p:cNvPr>
          <p:cNvSpPr txBox="1"/>
          <p:nvPr/>
        </p:nvSpPr>
        <p:spPr>
          <a:xfrm>
            <a:off x="6496421" y="261493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164E5AE-D8A3-5440-9485-2723274A9BEC}"/>
              </a:ext>
            </a:extLst>
          </p:cNvPr>
          <p:cNvSpPr txBox="1"/>
          <p:nvPr/>
        </p:nvSpPr>
        <p:spPr>
          <a:xfrm>
            <a:off x="9234127" y="110735"/>
            <a:ext cx="2746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* Patents issued or allowed US PTO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A8D59CA-E543-EA4F-95A1-8AC176BED902}"/>
              </a:ext>
            </a:extLst>
          </p:cNvPr>
          <p:cNvSpPr txBox="1"/>
          <p:nvPr/>
        </p:nvSpPr>
        <p:spPr>
          <a:xfrm>
            <a:off x="5176991" y="1928396"/>
            <a:ext cx="1670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JP</a:t>
            </a:r>
            <a:r>
              <a:rPr lang="en-US" b="1" dirty="0">
                <a:solidFill>
                  <a:srgbClr val="FF0000"/>
                </a:solidFill>
              </a:rPr>
              <a:t>2016-514059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EEAF8B3-9A09-E843-8CD2-514E51546B05}"/>
              </a:ext>
            </a:extLst>
          </p:cNvPr>
          <p:cNvSpPr txBox="1"/>
          <p:nvPr/>
        </p:nvSpPr>
        <p:spPr>
          <a:xfrm>
            <a:off x="6460037" y="1765774"/>
            <a:ext cx="40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#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8BFB73-4A21-FE4F-A83D-DEB1B7C074B7}"/>
              </a:ext>
            </a:extLst>
          </p:cNvPr>
          <p:cNvSpPr txBox="1"/>
          <p:nvPr/>
        </p:nvSpPr>
        <p:spPr>
          <a:xfrm>
            <a:off x="5254509" y="3196138"/>
            <a:ext cx="1539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US15/187,346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2F5A139-B289-0740-A306-F8A8C917DF78}"/>
              </a:ext>
            </a:extLst>
          </p:cNvPr>
          <p:cNvSpPr txBox="1"/>
          <p:nvPr/>
        </p:nvSpPr>
        <p:spPr>
          <a:xfrm>
            <a:off x="6510476" y="30455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F14C860-538A-4B43-A85A-B7901E7B0555}"/>
              </a:ext>
            </a:extLst>
          </p:cNvPr>
          <p:cNvSpPr txBox="1"/>
          <p:nvPr/>
        </p:nvSpPr>
        <p:spPr>
          <a:xfrm>
            <a:off x="853614" y="3134416"/>
            <a:ext cx="2084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</a:t>
            </a:r>
            <a:r>
              <a:rPr lang="en-US" dirty="0" err="1"/>
              <a:t>Seq</a:t>
            </a:r>
            <a:r>
              <a:rPr lang="en-US" dirty="0"/>
              <a:t> Cytometry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E8A754-495A-F04C-ADF1-37CCCB434BEE}"/>
              </a:ext>
            </a:extLst>
          </p:cNvPr>
          <p:cNvSpPr txBox="1"/>
          <p:nvPr/>
        </p:nvSpPr>
        <p:spPr>
          <a:xfrm>
            <a:off x="3441753" y="2320630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FD6951-AC7B-354E-94CD-0DEBC974FA2B}"/>
              </a:ext>
            </a:extLst>
          </p:cNvPr>
          <p:cNvSpPr txBox="1"/>
          <p:nvPr/>
        </p:nvSpPr>
        <p:spPr>
          <a:xfrm>
            <a:off x="3423141" y="2736280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E174AD4-B4E6-4945-9236-FF5ACCEF1523}"/>
              </a:ext>
            </a:extLst>
          </p:cNvPr>
          <p:cNvSpPr txBox="1"/>
          <p:nvPr/>
        </p:nvSpPr>
        <p:spPr>
          <a:xfrm>
            <a:off x="3423141" y="3137780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E2BBEB8-A7F8-9746-AB16-5D0BFBBE80D9}"/>
              </a:ext>
            </a:extLst>
          </p:cNvPr>
          <p:cNvSpPr txBox="1"/>
          <p:nvPr/>
        </p:nvSpPr>
        <p:spPr>
          <a:xfrm>
            <a:off x="3434855" y="3836581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4C20831-4845-334A-A465-2BEAFB209B08}"/>
              </a:ext>
            </a:extLst>
          </p:cNvPr>
          <p:cNvSpPr txBox="1"/>
          <p:nvPr/>
        </p:nvSpPr>
        <p:spPr>
          <a:xfrm>
            <a:off x="3450076" y="4205913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F9E17D0-48E8-C944-B22A-F9BAE7B52437}"/>
              </a:ext>
            </a:extLst>
          </p:cNvPr>
          <p:cNvSpPr txBox="1"/>
          <p:nvPr/>
        </p:nvSpPr>
        <p:spPr>
          <a:xfrm>
            <a:off x="3444170" y="4944577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607164A-2276-974A-856F-CF1EB004C308}"/>
              </a:ext>
            </a:extLst>
          </p:cNvPr>
          <p:cNvSpPr txBox="1"/>
          <p:nvPr/>
        </p:nvSpPr>
        <p:spPr>
          <a:xfrm>
            <a:off x="3052032" y="3483348"/>
            <a:ext cx="2000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Cytomics Analytical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D067C59-B08D-4D4E-A4D5-734F538AD185}"/>
              </a:ext>
            </a:extLst>
          </p:cNvPr>
          <p:cNvSpPr txBox="1"/>
          <p:nvPr/>
        </p:nvSpPr>
        <p:spPr>
          <a:xfrm>
            <a:off x="814499" y="5366244"/>
            <a:ext cx="1765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Photon Counting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A1542A7-4FCD-A34E-992A-C02E6A89C7A3}"/>
              </a:ext>
            </a:extLst>
          </p:cNvPr>
          <p:cNvSpPr txBox="1"/>
          <p:nvPr/>
        </p:nvSpPr>
        <p:spPr>
          <a:xfrm>
            <a:off x="3433655" y="5295906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CAE5BC8-4A13-5447-8C2B-CCC89ECA4BC0}"/>
              </a:ext>
            </a:extLst>
          </p:cNvPr>
          <p:cNvSpPr txBox="1"/>
          <p:nvPr/>
        </p:nvSpPr>
        <p:spPr>
          <a:xfrm>
            <a:off x="5276535" y="5380165"/>
            <a:ext cx="13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 submitted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94AA1D4-4544-9A4B-A7EA-ADBACD17AE32}"/>
              </a:ext>
            </a:extLst>
          </p:cNvPr>
          <p:cNvSpPr txBox="1"/>
          <p:nvPr/>
        </p:nvSpPr>
        <p:spPr>
          <a:xfrm>
            <a:off x="5276535" y="4262068"/>
            <a:ext cx="13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 submitted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8EF32B9-7A2F-4140-B111-E8E9AAE4CE06}"/>
              </a:ext>
            </a:extLst>
          </p:cNvPr>
          <p:cNvSpPr txBox="1"/>
          <p:nvPr/>
        </p:nvSpPr>
        <p:spPr>
          <a:xfrm>
            <a:off x="5319590" y="3844021"/>
            <a:ext cx="13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 submitted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F4963E1-9D3C-1643-BF1E-3C50B3CDD9C2}"/>
              </a:ext>
            </a:extLst>
          </p:cNvPr>
          <p:cNvSpPr txBox="1"/>
          <p:nvPr/>
        </p:nvSpPr>
        <p:spPr>
          <a:xfrm>
            <a:off x="8990967" y="4390579"/>
            <a:ext cx="1118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Biolegend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875979C-3D3A-D942-8BC4-87F9FE043465}"/>
              </a:ext>
            </a:extLst>
          </p:cNvPr>
          <p:cNvSpPr txBox="1"/>
          <p:nvPr/>
        </p:nvSpPr>
        <p:spPr>
          <a:xfrm>
            <a:off x="823313" y="4620844"/>
            <a:ext cx="198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Spectral Cytometry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CAE5F3-79D8-7349-9F91-1DAC3A704B8A}"/>
              </a:ext>
            </a:extLst>
          </p:cNvPr>
          <p:cNvSpPr txBox="1"/>
          <p:nvPr/>
        </p:nvSpPr>
        <p:spPr>
          <a:xfrm>
            <a:off x="3418926" y="4607638"/>
            <a:ext cx="799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Miftek</a:t>
            </a:r>
            <a:endParaRPr 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FB9D4A2-2C13-F64E-B678-61FECA719EFE}"/>
              </a:ext>
            </a:extLst>
          </p:cNvPr>
          <p:cNvSpPr txBox="1"/>
          <p:nvPr/>
        </p:nvSpPr>
        <p:spPr>
          <a:xfrm>
            <a:off x="5276535" y="4654091"/>
            <a:ext cx="1369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 submitted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999A4B4-7F89-6E44-838C-884A963658DD}"/>
              </a:ext>
            </a:extLst>
          </p:cNvPr>
          <p:cNvSpPr txBox="1"/>
          <p:nvPr/>
        </p:nvSpPr>
        <p:spPr>
          <a:xfrm>
            <a:off x="7259447" y="4996912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AE60534-BAF8-C04C-940E-3D4F23B243BB}"/>
              </a:ext>
            </a:extLst>
          </p:cNvPr>
          <p:cNvSpPr txBox="1"/>
          <p:nvPr/>
        </p:nvSpPr>
        <p:spPr>
          <a:xfrm>
            <a:off x="7257178" y="5366244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JPR/MY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1418811-C224-4840-B64D-81A034D9202F}"/>
              </a:ext>
            </a:extLst>
          </p:cNvPr>
          <p:cNvSpPr txBox="1"/>
          <p:nvPr/>
        </p:nvSpPr>
        <p:spPr>
          <a:xfrm>
            <a:off x="50550" y="596995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2019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4E15EF0-5416-2449-BBF1-72F3D9B61C02}"/>
              </a:ext>
            </a:extLst>
          </p:cNvPr>
          <p:cNvSpPr txBox="1"/>
          <p:nvPr/>
        </p:nvSpPr>
        <p:spPr>
          <a:xfrm>
            <a:off x="795597" y="5961790"/>
            <a:ext cx="1825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MY-Blu validation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A71EB54-EF5D-7B48-8AFD-A783475E3C9F}"/>
              </a:ext>
            </a:extLst>
          </p:cNvPr>
          <p:cNvSpPr txBox="1"/>
          <p:nvPr/>
        </p:nvSpPr>
        <p:spPr>
          <a:xfrm>
            <a:off x="795597" y="5657652"/>
            <a:ext cx="1663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MY-Blu bus unit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383D3EF-5ACD-6945-A039-23C19C571D23}"/>
              </a:ext>
            </a:extLst>
          </p:cNvPr>
          <p:cNvSpPr txBox="1"/>
          <p:nvPr/>
        </p:nvSpPr>
        <p:spPr>
          <a:xfrm>
            <a:off x="7231841" y="5705487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Various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DAF0472-0A5F-C048-8BAF-59A752A33806}"/>
              </a:ext>
            </a:extLst>
          </p:cNvPr>
          <p:cNvSpPr txBox="1"/>
          <p:nvPr/>
        </p:nvSpPr>
        <p:spPr>
          <a:xfrm>
            <a:off x="62301" y="632158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2020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F182C03-690E-DC45-9130-807D441459FB}"/>
              </a:ext>
            </a:extLst>
          </p:cNvPr>
          <p:cNvSpPr txBox="1"/>
          <p:nvPr/>
        </p:nvSpPr>
        <p:spPr>
          <a:xfrm>
            <a:off x="10621365" y="6171684"/>
            <a:ext cx="1362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My-Blu sales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D8A94FC-5C3F-6149-B4BE-96E67E438A2E}"/>
              </a:ext>
            </a:extLst>
          </p:cNvPr>
          <p:cNvSpPr txBox="1"/>
          <p:nvPr/>
        </p:nvSpPr>
        <p:spPr>
          <a:xfrm>
            <a:off x="262961" y="56576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1D2CCA9-D62B-F84F-A187-2DE885B9131A}"/>
              </a:ext>
            </a:extLst>
          </p:cNvPr>
          <p:cNvSpPr txBox="1"/>
          <p:nvPr/>
        </p:nvSpPr>
        <p:spPr>
          <a:xfrm>
            <a:off x="8869527" y="4990176"/>
            <a:ext cx="1527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Pembroke Inst</a:t>
            </a:r>
          </a:p>
          <a:p>
            <a:r>
              <a:rPr lang="en-US" dirty="0"/>
              <a:t>        ARI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5AFEFFDC-2B87-6B47-9FAA-1D023F6B4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970" y="5787646"/>
            <a:ext cx="1177515" cy="311547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32428115-C937-2241-AC93-729CB45D2390}"/>
              </a:ext>
            </a:extLst>
          </p:cNvPr>
          <p:cNvSpPr txBox="1"/>
          <p:nvPr/>
        </p:nvSpPr>
        <p:spPr>
          <a:xfrm>
            <a:off x="9484739" y="369644"/>
            <a:ext cx="2617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# Patents issued or allowed JP PO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02FA8FA0-D12F-8144-B205-1E19ACA19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38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6FEFF-552D-9C49-89BD-7C17AFD7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Company Future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9FE8E-EB50-E145-8A70-6D92A0B97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Primary goal will be partner with big Pharma to help transition company into the regulatory market. This will require significant investment and management</a:t>
            </a:r>
          </a:p>
          <a:p>
            <a:r>
              <a:rPr lang="en-US" sz="3600" dirty="0"/>
              <a:t>Existing technical staff will continue to support technology, but the company will have a full complement of excellent technical talent that will see the company through the next phase.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9E6BFA-D1F3-564A-BB04-1C03052349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3859" y="461732"/>
            <a:ext cx="1398541" cy="659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4CDCA2-A00F-F043-B0B8-43F8F47AC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175" y="274639"/>
            <a:ext cx="2307004" cy="61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73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76881-625B-FA4C-8F41-14612FDFD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0512"/>
            <a:ext cx="10972800" cy="593726"/>
          </a:xfrm>
        </p:spPr>
        <p:txBody>
          <a:bodyPr>
            <a:normAutofit fontScale="90000"/>
          </a:bodyPr>
          <a:lstStyle/>
          <a:p>
            <a:r>
              <a:rPr lang="en-US" dirty="0"/>
              <a:t>Current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91326-70E3-6A43-B522-45CE89E95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587" y="503214"/>
            <a:ext cx="351113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1231 Cumberland Ave</a:t>
            </a:r>
          </a:p>
          <a:p>
            <a:pPr marL="0" indent="0">
              <a:buNone/>
            </a:pPr>
            <a:r>
              <a:rPr lang="en-US" sz="1800" dirty="0"/>
              <a:t>West Lafayette, In 47906</a:t>
            </a:r>
          </a:p>
          <a:p>
            <a:pPr marL="0" indent="0">
              <a:buNone/>
            </a:pPr>
            <a:r>
              <a:rPr lang="en-US" sz="1800" dirty="0"/>
              <a:t>$1825/month </a:t>
            </a:r>
            <a:r>
              <a:rPr lang="en-US" sz="1800" dirty="0" err="1"/>
              <a:t>incl</a:t>
            </a:r>
            <a:r>
              <a:rPr lang="en-US" sz="1800" dirty="0"/>
              <a:t> </a:t>
            </a:r>
            <a:r>
              <a:rPr lang="en-US" sz="1800" dirty="0" err="1"/>
              <a:t>utilites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BFE77F-45EE-D444-BFE1-C8BF745D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294" y="323625"/>
            <a:ext cx="8985324" cy="3037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9FC51C-08E5-4942-99A0-740D35535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55" y="3360717"/>
            <a:ext cx="8386275" cy="3497283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DE707995-4675-2540-9A27-E089C0593738}"/>
              </a:ext>
            </a:extLst>
          </p:cNvPr>
          <p:cNvSpPr/>
          <p:nvPr/>
        </p:nvSpPr>
        <p:spPr>
          <a:xfrm>
            <a:off x="8122722" y="3540306"/>
            <a:ext cx="1864426" cy="2470068"/>
          </a:xfrm>
          <a:custGeom>
            <a:avLst/>
            <a:gdLst>
              <a:gd name="connsiteX0" fmla="*/ 1270659 w 1864426"/>
              <a:gd name="connsiteY0" fmla="*/ 0 h 2505694"/>
              <a:gd name="connsiteX1" fmla="*/ 1306285 w 1864426"/>
              <a:gd name="connsiteY1" fmla="*/ 1235034 h 2505694"/>
              <a:gd name="connsiteX2" fmla="*/ 1840675 w 1864426"/>
              <a:gd name="connsiteY2" fmla="*/ 1223159 h 2505694"/>
              <a:gd name="connsiteX3" fmla="*/ 1864426 w 1864426"/>
              <a:gd name="connsiteY3" fmla="*/ 2493819 h 2505694"/>
              <a:gd name="connsiteX4" fmla="*/ 35626 w 1864426"/>
              <a:gd name="connsiteY4" fmla="*/ 2505694 h 2505694"/>
              <a:gd name="connsiteX5" fmla="*/ 0 w 1864426"/>
              <a:gd name="connsiteY5" fmla="*/ 35626 h 2505694"/>
              <a:gd name="connsiteX6" fmla="*/ 1270659 w 1864426"/>
              <a:gd name="connsiteY6" fmla="*/ 0 h 2505694"/>
              <a:gd name="connsiteX0" fmla="*/ 1270659 w 1864426"/>
              <a:gd name="connsiteY0" fmla="*/ 0 h 2505694"/>
              <a:gd name="connsiteX1" fmla="*/ 1187532 w 1864426"/>
              <a:gd name="connsiteY1" fmla="*/ 1258785 h 2505694"/>
              <a:gd name="connsiteX2" fmla="*/ 1840675 w 1864426"/>
              <a:gd name="connsiteY2" fmla="*/ 1223159 h 2505694"/>
              <a:gd name="connsiteX3" fmla="*/ 1864426 w 1864426"/>
              <a:gd name="connsiteY3" fmla="*/ 2493819 h 2505694"/>
              <a:gd name="connsiteX4" fmla="*/ 35626 w 1864426"/>
              <a:gd name="connsiteY4" fmla="*/ 2505694 h 2505694"/>
              <a:gd name="connsiteX5" fmla="*/ 0 w 1864426"/>
              <a:gd name="connsiteY5" fmla="*/ 35626 h 2505694"/>
              <a:gd name="connsiteX6" fmla="*/ 1270659 w 1864426"/>
              <a:gd name="connsiteY6" fmla="*/ 0 h 2505694"/>
              <a:gd name="connsiteX0" fmla="*/ 1187532 w 1864426"/>
              <a:gd name="connsiteY0" fmla="*/ 0 h 2470068"/>
              <a:gd name="connsiteX1" fmla="*/ 1187532 w 1864426"/>
              <a:gd name="connsiteY1" fmla="*/ 1223159 h 2470068"/>
              <a:gd name="connsiteX2" fmla="*/ 1840675 w 1864426"/>
              <a:gd name="connsiteY2" fmla="*/ 1187533 h 2470068"/>
              <a:gd name="connsiteX3" fmla="*/ 1864426 w 1864426"/>
              <a:gd name="connsiteY3" fmla="*/ 2458193 h 2470068"/>
              <a:gd name="connsiteX4" fmla="*/ 35626 w 1864426"/>
              <a:gd name="connsiteY4" fmla="*/ 2470068 h 2470068"/>
              <a:gd name="connsiteX5" fmla="*/ 0 w 1864426"/>
              <a:gd name="connsiteY5" fmla="*/ 0 h 2470068"/>
              <a:gd name="connsiteX6" fmla="*/ 1187532 w 1864426"/>
              <a:gd name="connsiteY6" fmla="*/ 0 h 2470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64426" h="2470068">
                <a:moveTo>
                  <a:pt x="1187532" y="0"/>
                </a:moveTo>
                <a:lnTo>
                  <a:pt x="1187532" y="1223159"/>
                </a:lnTo>
                <a:lnTo>
                  <a:pt x="1840675" y="1187533"/>
                </a:lnTo>
                <a:lnTo>
                  <a:pt x="1864426" y="2458193"/>
                </a:lnTo>
                <a:lnTo>
                  <a:pt x="35626" y="2470068"/>
                </a:lnTo>
                <a:lnTo>
                  <a:pt x="0" y="0"/>
                </a:lnTo>
                <a:lnTo>
                  <a:pt x="1187532" y="0"/>
                </a:lnTo>
                <a:close/>
              </a:path>
            </a:pathLst>
          </a:custGeom>
          <a:solidFill>
            <a:srgbClr val="4F81BD">
              <a:alpha val="38824"/>
            </a:srgb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89B771-0D3E-C841-BD7E-E7B003DEBC82}"/>
              </a:ext>
            </a:extLst>
          </p:cNvPr>
          <p:cNvSpPr/>
          <p:nvPr/>
        </p:nvSpPr>
        <p:spPr>
          <a:xfrm>
            <a:off x="2160657" y="2023922"/>
            <a:ext cx="1805050" cy="1235034"/>
          </a:xfrm>
          <a:prstGeom prst="rect">
            <a:avLst/>
          </a:prstGeom>
          <a:solidFill>
            <a:schemeClr val="accent2">
              <a:lumMod val="40000"/>
              <a:lumOff val="60000"/>
              <a:alpha val="6117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8AD897-7B16-9640-AF07-EBE6F43F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202" y="2977979"/>
            <a:ext cx="3941057" cy="390560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F4C94DE-B72F-8D4B-8380-D6CE0B8657C8}"/>
              </a:ext>
            </a:extLst>
          </p:cNvPr>
          <p:cNvSpPr/>
          <p:nvPr/>
        </p:nvSpPr>
        <p:spPr>
          <a:xfrm>
            <a:off x="2553533" y="5332926"/>
            <a:ext cx="403761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7D4B46-07DC-6B44-8A44-05662267FAB7}"/>
              </a:ext>
            </a:extLst>
          </p:cNvPr>
          <p:cNvSpPr/>
          <p:nvPr/>
        </p:nvSpPr>
        <p:spPr>
          <a:xfrm>
            <a:off x="1805049" y="3811979"/>
            <a:ext cx="403761" cy="141316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6F664F-F9D4-FF41-8881-CC81A7762396}"/>
              </a:ext>
            </a:extLst>
          </p:cNvPr>
          <p:cNvSpPr/>
          <p:nvPr/>
        </p:nvSpPr>
        <p:spPr>
          <a:xfrm>
            <a:off x="2160657" y="2977979"/>
            <a:ext cx="785751" cy="88867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878A5F-6F60-7147-B33B-6400F65CD86D}"/>
              </a:ext>
            </a:extLst>
          </p:cNvPr>
          <p:cNvSpPr txBox="1"/>
          <p:nvPr/>
        </p:nvSpPr>
        <p:spPr>
          <a:xfrm>
            <a:off x="2221292" y="2641439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PRF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6CDBDA7-78B9-3F4D-A82F-60FCF17FFA9E}"/>
              </a:ext>
            </a:extLst>
          </p:cNvPr>
          <p:cNvCxnSpPr/>
          <p:nvPr/>
        </p:nvCxnSpPr>
        <p:spPr>
          <a:xfrm flipH="1">
            <a:off x="3029006" y="2782013"/>
            <a:ext cx="2457394" cy="25618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732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37FE1-057B-254C-9C90-898322085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276" y="252934"/>
            <a:ext cx="9144000" cy="1036220"/>
          </a:xfrm>
        </p:spPr>
        <p:txBody>
          <a:bodyPr/>
          <a:lstStyle/>
          <a:p>
            <a:r>
              <a:rPr lang="en-US" dirty="0"/>
              <a:t>Elevate DECK  (MY-Blu)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C91B5-16F0-C949-84C1-988A9AD80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28997"/>
            <a:ext cx="9144000" cy="5329003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Company—and its principals.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Brief history.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Go high level on technology.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Problem/Opportunity you are addressing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Current status—technology development + market validation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Route and timing to market(s)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Past financing/needed financing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Use of Funds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Nature of exit(s)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How company will develop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Deal parameters (Elevate tends to do convertible notes)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0170C-39DC-E04E-AAC2-643A2DA83D7E}"/>
              </a:ext>
            </a:extLst>
          </p:cNvPr>
          <p:cNvSpPr txBox="1"/>
          <p:nvPr/>
        </p:nvSpPr>
        <p:spPr>
          <a:xfrm>
            <a:off x="451262" y="6400800"/>
            <a:ext cx="157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CONFIDENTIAL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007C30-0FE0-4544-A887-4C974FDFC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6676" y="6473249"/>
            <a:ext cx="2743200" cy="365125"/>
          </a:xfrm>
        </p:spPr>
        <p:txBody>
          <a:bodyPr/>
          <a:lstStyle/>
          <a:p>
            <a:fld id="{07E3E1C7-13FE-DC48-95F0-70D16C317FA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91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71745" y="251747"/>
            <a:ext cx="5574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My-</a:t>
            </a:r>
            <a:r>
              <a:rPr lang="en-US" sz="2800" b="1" dirty="0" err="1">
                <a:solidFill>
                  <a:srgbClr val="0070C0"/>
                </a:solidFill>
              </a:rPr>
              <a:t>blu</a:t>
            </a:r>
            <a:r>
              <a:rPr lang="en-US" sz="2800" b="1" dirty="0">
                <a:solidFill>
                  <a:srgbClr val="FF0000"/>
                </a:solidFill>
              </a:rPr>
              <a:t> is a small microfluidic device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177243" y="961408"/>
            <a:ext cx="72690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on:		Blu-ray technology adapted for microfluidic applications</a:t>
            </a:r>
          </a:p>
          <a:p>
            <a:r>
              <a:rPr lang="en-US" dirty="0"/>
              <a:t>		Uniquely sensitive single photon light detection</a:t>
            </a:r>
          </a:p>
          <a:p>
            <a:r>
              <a:rPr lang="en-US" dirty="0"/>
              <a:t>		Analytical flow cytometry methodology</a:t>
            </a:r>
          </a:p>
          <a:p>
            <a:r>
              <a:rPr lang="en-US" dirty="0"/>
              <a:t>		Innovative data flow 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056" y="2163512"/>
            <a:ext cx="465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Addresses Challenging Biological Sample Issues: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56" y="2532844"/>
            <a:ext cx="8470843" cy="422538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127F84D-75E2-9448-B771-5609853B213A}"/>
              </a:ext>
            </a:extLst>
          </p:cNvPr>
          <p:cNvCxnSpPr/>
          <p:nvPr/>
        </p:nvCxnSpPr>
        <p:spPr>
          <a:xfrm>
            <a:off x="6822831" y="2532844"/>
            <a:ext cx="0" cy="35514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3FEA241-948D-2246-90DE-BB2264FE4F21}"/>
              </a:ext>
            </a:extLst>
          </p:cNvPr>
          <p:cNvSpPr txBox="1"/>
          <p:nvPr/>
        </p:nvSpPr>
        <p:spPr>
          <a:xfrm>
            <a:off x="5597111" y="3048000"/>
            <a:ext cx="1225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Current</a:t>
            </a:r>
          </a:p>
          <a:p>
            <a:r>
              <a:rPr lang="en-US" dirty="0"/>
              <a:t>technology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215C73-F472-DD44-9B20-075A6617B985}"/>
              </a:ext>
            </a:extLst>
          </p:cNvPr>
          <p:cNvSpPr txBox="1"/>
          <p:nvPr/>
        </p:nvSpPr>
        <p:spPr>
          <a:xfrm>
            <a:off x="6921026" y="3047999"/>
            <a:ext cx="1225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</a:t>
            </a:r>
          </a:p>
          <a:p>
            <a:r>
              <a:rPr lang="en-US" dirty="0"/>
              <a:t>technology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D7D4BF-A8B1-6E4E-AB4B-4370F25A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0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603EC11-4526-9246-B1C7-E3800E3DEADB}"/>
              </a:ext>
            </a:extLst>
          </p:cNvPr>
          <p:cNvSpPr/>
          <p:nvPr/>
        </p:nvSpPr>
        <p:spPr>
          <a:xfrm>
            <a:off x="7911678" y="1426126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F79EEC9-D70B-DC4C-B1EE-DEC23E6B7EDE}"/>
              </a:ext>
            </a:extLst>
          </p:cNvPr>
          <p:cNvSpPr/>
          <p:nvPr/>
        </p:nvSpPr>
        <p:spPr>
          <a:xfrm>
            <a:off x="3990694" y="1426127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B597C04-876A-B34A-A3F5-478BDCA1D365}"/>
              </a:ext>
            </a:extLst>
          </p:cNvPr>
          <p:cNvSpPr/>
          <p:nvPr/>
        </p:nvSpPr>
        <p:spPr>
          <a:xfrm>
            <a:off x="84221" y="1426127"/>
            <a:ext cx="3722433" cy="49437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3D4D07-66FF-0741-BFA8-B3B1B131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983" y="1845660"/>
            <a:ext cx="3292533" cy="813820"/>
          </a:xfrm>
        </p:spPr>
        <p:txBody>
          <a:bodyPr>
            <a:noAutofit/>
          </a:bodyPr>
          <a:lstStyle/>
          <a:p>
            <a:r>
              <a:rPr lang="en-US" sz="1600" b="1" dirty="0"/>
              <a:t>Papers published using the term “Extracellular Vesicles”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AAF45A-5445-E04C-94E6-B831F46647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10" y="2876674"/>
            <a:ext cx="3289647" cy="2854217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B0C140CD-EBCD-A241-9F3E-5D8A18A7655E}"/>
              </a:ext>
            </a:extLst>
          </p:cNvPr>
          <p:cNvSpPr/>
          <p:nvPr/>
        </p:nvSpPr>
        <p:spPr>
          <a:xfrm>
            <a:off x="2859266" y="3956465"/>
            <a:ext cx="392752" cy="147245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DCF041-8F6B-724B-A70E-9B7211BD08D8}"/>
              </a:ext>
            </a:extLst>
          </p:cNvPr>
          <p:cNvSpPr txBox="1"/>
          <p:nvPr/>
        </p:nvSpPr>
        <p:spPr>
          <a:xfrm>
            <a:off x="3026258" y="4169471"/>
            <a:ext cx="78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Partial</a:t>
            </a:r>
          </a:p>
          <a:p>
            <a:r>
              <a:rPr lang="en-US" sz="1400" dirty="0"/>
              <a:t>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5AD469-94AC-764B-BD34-AD4BA6542B2D}"/>
              </a:ext>
            </a:extLst>
          </p:cNvPr>
          <p:cNvSpPr txBox="1"/>
          <p:nvPr/>
        </p:nvSpPr>
        <p:spPr>
          <a:xfrm>
            <a:off x="172005" y="5802390"/>
            <a:ext cx="3634649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/>
              <a:t>Publications from </a:t>
            </a:r>
            <a:r>
              <a:rPr lang="en-US" sz="1333" dirty="0" err="1"/>
              <a:t>Pubmed</a:t>
            </a:r>
            <a:r>
              <a:rPr lang="en-US" sz="1333" dirty="0"/>
              <a:t> ”Extracellular Vesicles”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503217-6DC1-3D43-8999-129DD80DCF01}"/>
              </a:ext>
            </a:extLst>
          </p:cNvPr>
          <p:cNvSpPr txBox="1"/>
          <p:nvPr/>
        </p:nvSpPr>
        <p:spPr>
          <a:xfrm>
            <a:off x="1915693" y="2485606"/>
            <a:ext cx="19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93% since 2014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E82C620-F30D-454F-B200-6A7AC2751094}"/>
              </a:ext>
            </a:extLst>
          </p:cNvPr>
          <p:cNvSpPr/>
          <p:nvPr/>
        </p:nvSpPr>
        <p:spPr>
          <a:xfrm rot="16200000">
            <a:off x="2406370" y="2869063"/>
            <a:ext cx="433075" cy="67372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E85896F0-A5B7-E34D-815A-2EEBAA5EF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9065" y="6441246"/>
            <a:ext cx="885488" cy="39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20F004C-08A4-FE41-8CB9-68132B381DAD}"/>
              </a:ext>
            </a:extLst>
          </p:cNvPr>
          <p:cNvSpPr txBox="1"/>
          <p:nvPr/>
        </p:nvSpPr>
        <p:spPr>
          <a:xfrm>
            <a:off x="344875" y="3179885"/>
            <a:ext cx="844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3500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E219E0F-1F87-C344-85D3-ABE6009EEFAC}"/>
              </a:ext>
            </a:extLst>
          </p:cNvPr>
          <p:cNvSpPr/>
          <p:nvPr/>
        </p:nvSpPr>
        <p:spPr>
          <a:xfrm>
            <a:off x="1125589" y="3308406"/>
            <a:ext cx="1689811" cy="209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08D46A-5636-424D-9C12-1D917681A8A3}"/>
              </a:ext>
            </a:extLst>
          </p:cNvPr>
          <p:cNvSpPr txBox="1"/>
          <p:nvPr/>
        </p:nvSpPr>
        <p:spPr>
          <a:xfrm>
            <a:off x="84221" y="228547"/>
            <a:ext cx="101404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Problem:</a:t>
            </a:r>
            <a:r>
              <a:rPr lang="en-US" sz="2400" b="1" dirty="0"/>
              <a:t> </a:t>
            </a:r>
            <a:r>
              <a:rPr lang="en-US" sz="1400" b="1" dirty="0"/>
              <a:t>    </a:t>
            </a:r>
            <a:r>
              <a:rPr lang="en-US" sz="2000" b="1" u="sng" dirty="0"/>
              <a:t>Extracellular Vesicles </a:t>
            </a:r>
            <a:r>
              <a:rPr lang="en-US" sz="2000" b="1" dirty="0"/>
              <a:t>(EVs) in blood or other body fluids;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  <a:endParaRPr lang="en-US" sz="2000" b="1" dirty="0"/>
          </a:p>
          <a:p>
            <a:r>
              <a:rPr lang="en-US" sz="2000" b="1" dirty="0"/>
              <a:t>                        HIV viruses quantification is require for HIV diagnosis;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  <a:endParaRPr lang="en-US" sz="2000" b="1" dirty="0"/>
          </a:p>
          <a:p>
            <a:r>
              <a:rPr lang="en-US" sz="2000" b="1" dirty="0"/>
              <a:t>                        Cardiac disease is now monitored by EV analysis;  </a:t>
            </a:r>
            <a:r>
              <a:rPr lang="en-US" sz="2000" b="1" dirty="0">
                <a:solidFill>
                  <a:srgbClr val="FF0000"/>
                </a:solidFill>
              </a:rPr>
              <a:t>new technology needed</a:t>
            </a:r>
          </a:p>
        </p:txBody>
      </p:sp>
      <p:pic>
        <p:nvPicPr>
          <p:cNvPr id="15" name="コンテンツ プレースホルダー 4">
            <a:extLst>
              <a:ext uri="{FF2B5EF4-FFF2-40B4-BE49-F238E27FC236}">
                <a16:creationId xmlns:a16="http://schemas.microsoft.com/office/drawing/2014/main" id="{3B3D7C17-CBF5-5649-B528-CA3627D40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150" y="4778928"/>
            <a:ext cx="1676963" cy="12330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4F33A8-3C12-0845-A8DE-A13D6470859D}"/>
              </a:ext>
            </a:extLst>
          </p:cNvPr>
          <p:cNvSpPr txBox="1"/>
          <p:nvPr/>
        </p:nvSpPr>
        <p:spPr>
          <a:xfrm>
            <a:off x="1038974" y="1497501"/>
            <a:ext cx="1837964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High Profile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EEBD5A-53AF-D547-8875-695CAF8D97A8}"/>
              </a:ext>
            </a:extLst>
          </p:cNvPr>
          <p:cNvSpPr txBox="1"/>
          <p:nvPr/>
        </p:nvSpPr>
        <p:spPr>
          <a:xfrm>
            <a:off x="8554130" y="1497501"/>
            <a:ext cx="243752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Difficult to measure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638EBE-C1D8-0540-87B2-204C49BBAA30}"/>
              </a:ext>
            </a:extLst>
          </p:cNvPr>
          <p:cNvSpPr txBox="1"/>
          <p:nvPr/>
        </p:nvSpPr>
        <p:spPr>
          <a:xfrm>
            <a:off x="4696292" y="1497501"/>
            <a:ext cx="1915461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 dirty="0">
                <a:solidFill>
                  <a:srgbClr val="FF0000"/>
                </a:solidFill>
              </a:rPr>
              <a:t>Very Important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3C93C1-82DC-1449-BDC7-B62E842AF0FA}"/>
              </a:ext>
            </a:extLst>
          </p:cNvPr>
          <p:cNvSpPr txBox="1"/>
          <p:nvPr/>
        </p:nvSpPr>
        <p:spPr>
          <a:xfrm>
            <a:off x="4108376" y="1879145"/>
            <a:ext cx="2959528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All Cancers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Drug Therapies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Cardiac Disease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Platelet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Neutrophil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Apoptotic Diseases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Drugs of Addiction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rgbClr val="FF0000"/>
                </a:solidFill>
              </a:rPr>
              <a:t>HIV viruses in blood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557D3D-19F6-AD45-9C5E-BA79991BCDE4}"/>
              </a:ext>
            </a:extLst>
          </p:cNvPr>
          <p:cNvSpPr txBox="1"/>
          <p:nvPr/>
        </p:nvSpPr>
        <p:spPr>
          <a:xfrm>
            <a:off x="8154929" y="2120515"/>
            <a:ext cx="35164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Size between 10-200nm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Low diffractive properties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Very high number/ml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No instrument available for biological particles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Speed of analysis is important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Quantitation is critical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300" dirty="0"/>
              <a:t>Multiple parameters desirable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23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E7E10DD-B1D1-C74B-9F53-A52F663A9E4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6090" y="92386"/>
            <a:ext cx="2066588" cy="15209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7276C86-9550-C444-B3F9-5CA4834C49E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267" y="2426067"/>
            <a:ext cx="813065" cy="59839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2EBA10-7878-AF44-8719-9216D8F6202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6" y="4361280"/>
            <a:ext cx="801531" cy="589906"/>
          </a:xfrm>
          <a:prstGeom prst="rect">
            <a:avLst/>
          </a:prstGeom>
        </p:spPr>
      </p:pic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729A8CA2-2A4F-0243-B31D-ED132D2D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E1C7-13FE-DC48-95F0-70D16C317F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69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06E7672-BA28-5848-B889-498D425D6C58}"/>
              </a:ext>
            </a:extLst>
          </p:cNvPr>
          <p:cNvSpPr/>
          <p:nvPr/>
        </p:nvSpPr>
        <p:spPr>
          <a:xfrm>
            <a:off x="228600" y="703116"/>
            <a:ext cx="2251245" cy="22908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1F266-694E-B549-BB34-DC2AB115D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3002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Opportunities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AED594-68E6-9A4D-8E8A-4BE17A0A27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97" y="1347984"/>
            <a:ext cx="1300955" cy="1524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3CC59E-48FF-EE42-814C-8A55688AF0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4369" y="4045076"/>
            <a:ext cx="1784649" cy="1435771"/>
          </a:xfrm>
          <a:prstGeom prst="rect">
            <a:avLst/>
          </a:prstGeom>
        </p:spPr>
      </p:pic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062B9F5D-E6B0-694F-8C39-54A8DD8D9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890" y="4073696"/>
            <a:ext cx="1981964" cy="14572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C5C369-9E78-8740-B480-CD92D7320674}"/>
              </a:ext>
            </a:extLst>
          </p:cNvPr>
          <p:cNvSpPr txBox="1"/>
          <p:nvPr/>
        </p:nvSpPr>
        <p:spPr>
          <a:xfrm>
            <a:off x="354967" y="4527512"/>
            <a:ext cx="48132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400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Questions: </a:t>
            </a:r>
          </a:p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Are there nanoparticles?</a:t>
            </a:r>
          </a:p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How many?</a:t>
            </a:r>
          </a:p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How big?</a:t>
            </a:r>
            <a:b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Can I identify them using a tag – like fluorescence?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F54E6F5-1088-4B4F-AA9E-B904E837A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2521" y="6021256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64B31DF-8A5C-6F43-9820-1FFBF3E286FA}"/>
              </a:ext>
            </a:extLst>
          </p:cNvPr>
          <p:cNvSpPr txBox="1"/>
          <p:nvPr/>
        </p:nvSpPr>
        <p:spPr>
          <a:xfrm>
            <a:off x="9468763" y="5049960"/>
            <a:ext cx="214490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Real time</a:t>
            </a:r>
          </a:p>
          <a:p>
            <a:pPr defTabSz="1219170"/>
            <a:r>
              <a:rPr lang="en-US" sz="240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Quantitation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40AAE-A748-594C-952E-CB84ECE377A9}"/>
              </a:ext>
            </a:extLst>
          </p:cNvPr>
          <p:cNvSpPr txBox="1"/>
          <p:nvPr/>
        </p:nvSpPr>
        <p:spPr>
          <a:xfrm>
            <a:off x="228601" y="840150"/>
            <a:ext cx="2552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Blood Analysis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56647A-5BD8-CF47-BF17-E4EE8117AAF8}"/>
              </a:ext>
            </a:extLst>
          </p:cNvPr>
          <p:cNvSpPr txBox="1"/>
          <p:nvPr/>
        </p:nvSpPr>
        <p:spPr>
          <a:xfrm>
            <a:off x="2624562" y="291216"/>
            <a:ext cx="226376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First target markets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CA719EB-DA5D-DD4C-BA6C-0E000030625E}"/>
              </a:ext>
            </a:extLst>
          </p:cNvPr>
          <p:cNvGrpSpPr/>
          <p:nvPr/>
        </p:nvGrpSpPr>
        <p:grpSpPr>
          <a:xfrm>
            <a:off x="6708907" y="663706"/>
            <a:ext cx="2435093" cy="3162004"/>
            <a:chOff x="6708907" y="630775"/>
            <a:chExt cx="2435093" cy="3162004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2DD627D4-BBAF-A54D-B288-945639F896B8}"/>
                </a:ext>
              </a:extLst>
            </p:cNvPr>
            <p:cNvSpPr/>
            <p:nvPr/>
          </p:nvSpPr>
          <p:spPr>
            <a:xfrm>
              <a:off x="6961808" y="678188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D351FC-BCDF-5946-B04B-868A863B6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4059" y="1835352"/>
              <a:ext cx="1210312" cy="97103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E42A5C-CFD8-4A41-8895-08E71BA56BD6}"/>
                </a:ext>
              </a:extLst>
            </p:cNvPr>
            <p:cNvSpPr txBox="1"/>
            <p:nvPr/>
          </p:nvSpPr>
          <p:spPr>
            <a:xfrm>
              <a:off x="7188811" y="630775"/>
              <a:ext cx="15888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Industrials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Plastics, 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reagents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4C64B76-DE7A-9442-A3AB-B5A7CBD96F14}"/>
                </a:ext>
              </a:extLst>
            </p:cNvPr>
            <p:cNvSpPr/>
            <p:nvPr/>
          </p:nvSpPr>
          <p:spPr>
            <a:xfrm>
              <a:off x="6708907" y="2961782"/>
              <a:ext cx="2435093" cy="830997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Liquid QC (reagents)</a:t>
              </a:r>
            </a:p>
            <a:p>
              <a:pPr marL="380990" indent="-121917" defTabSz="1219170">
                <a:buSzPct val="100000"/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Water purity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QC of Biologicals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A1DF632-59CF-CD43-AD03-9621CB2CDCE0}"/>
              </a:ext>
            </a:extLst>
          </p:cNvPr>
          <p:cNvSpPr/>
          <p:nvPr/>
        </p:nvSpPr>
        <p:spPr>
          <a:xfrm>
            <a:off x="201775" y="2999445"/>
            <a:ext cx="2435093" cy="1323439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plasma cardiovascular disease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CSF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EVs from joint fluid</a:t>
            </a:r>
          </a:p>
          <a:p>
            <a:pPr marL="380990" indent="-121917" defTabSz="121917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HIV in blood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7244B0D-7F3C-D54F-993A-90C35AEFC99F}"/>
              </a:ext>
            </a:extLst>
          </p:cNvPr>
          <p:cNvGrpSpPr/>
          <p:nvPr/>
        </p:nvGrpSpPr>
        <p:grpSpPr>
          <a:xfrm>
            <a:off x="2516403" y="711119"/>
            <a:ext cx="2435093" cy="2622148"/>
            <a:chOff x="2516403" y="678188"/>
            <a:chExt cx="2435093" cy="2622148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EBB2F374-06A9-3146-82AC-5EB80FBE53B5}"/>
                </a:ext>
              </a:extLst>
            </p:cNvPr>
            <p:cNvSpPr/>
            <p:nvPr/>
          </p:nvSpPr>
          <p:spPr>
            <a:xfrm>
              <a:off x="2566022" y="678188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78E0564-5AAB-0145-912C-F27FF3114732}"/>
                </a:ext>
              </a:extLst>
            </p:cNvPr>
            <p:cNvSpPr txBox="1"/>
            <p:nvPr/>
          </p:nvSpPr>
          <p:spPr>
            <a:xfrm>
              <a:off x="2921436" y="759619"/>
              <a:ext cx="1459054" cy="913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Urine </a:t>
              </a:r>
            </a:p>
            <a:p>
              <a:pPr defTabSz="1219170"/>
              <a:r>
                <a:rPr lang="en-US" sz="26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Analysis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5B8AC02-1D30-7648-9172-B32FE00A6779}"/>
                </a:ext>
              </a:extLst>
            </p:cNvPr>
            <p:cNvSpPr/>
            <p:nvPr/>
          </p:nvSpPr>
          <p:spPr>
            <a:xfrm>
              <a:off x="2516403" y="2961782"/>
              <a:ext cx="2435093" cy="338554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EVS from urine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356F2B-0EA9-7040-8982-4E6A570AB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9866" y="1777492"/>
              <a:ext cx="1343207" cy="100537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B3DA70B-A6B8-1E44-AA08-C6A461E48002}"/>
              </a:ext>
            </a:extLst>
          </p:cNvPr>
          <p:cNvGrpSpPr/>
          <p:nvPr/>
        </p:nvGrpSpPr>
        <p:grpSpPr>
          <a:xfrm>
            <a:off x="8989017" y="703115"/>
            <a:ext cx="2457363" cy="4386307"/>
            <a:chOff x="8989017" y="670184"/>
            <a:chExt cx="2457363" cy="438630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AFFD112-6F07-D944-9EB5-DA14F6470B37}"/>
                </a:ext>
              </a:extLst>
            </p:cNvPr>
            <p:cNvSpPr/>
            <p:nvPr/>
          </p:nvSpPr>
          <p:spPr>
            <a:xfrm>
              <a:off x="9156739" y="670184"/>
              <a:ext cx="2126845" cy="2282856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/>
              <a:endParaRPr lang="en-US" sz="1867" kern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D284E7C-4606-4945-962B-5108C68CAFFA}"/>
                </a:ext>
              </a:extLst>
            </p:cNvPr>
            <p:cNvSpPr/>
            <p:nvPr/>
          </p:nvSpPr>
          <p:spPr>
            <a:xfrm>
              <a:off x="8989017" y="2953287"/>
              <a:ext cx="2457363" cy="210320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Food, Cosmetics, 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Biocidal product  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(10 ~ 100nm) (EU 2019-20 regulations)</a:t>
              </a:r>
            </a:p>
            <a:p>
              <a:pPr marL="380990" indent="-121917" defTabSz="1219170">
                <a:buFont typeface="Arial" panose="020B0604020202020204" pitchFamily="34" charset="0"/>
                <a:buChar char="•"/>
              </a:pPr>
              <a:r>
                <a:rPr lang="en-US" sz="1600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Safety regulatory in environment and workspace</a:t>
              </a:r>
            </a:p>
            <a:p>
              <a:pPr marL="380990" indent="-380990" defTabSz="1219170">
                <a:buFont typeface="Arial" panose="020B0604020202020204" pitchFamily="34" charset="0"/>
                <a:buChar char="•"/>
              </a:pPr>
              <a:endParaRPr lang="en-US" sz="18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FF134C-570D-A948-ACFC-D44089B0B272}"/>
                </a:ext>
              </a:extLst>
            </p:cNvPr>
            <p:cNvSpPr txBox="1"/>
            <p:nvPr/>
          </p:nvSpPr>
          <p:spPr>
            <a:xfrm>
              <a:off x="9456236" y="743887"/>
              <a:ext cx="162256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Food, 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Cosmetics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697FD2D-6C61-B34E-B20A-246C98DEB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1226" y="1850154"/>
              <a:ext cx="1292943" cy="98085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E8D857-B115-644C-A33D-7F0850847F46}"/>
              </a:ext>
            </a:extLst>
          </p:cNvPr>
          <p:cNvGrpSpPr/>
          <p:nvPr/>
        </p:nvGrpSpPr>
        <p:grpSpPr>
          <a:xfrm>
            <a:off x="4603130" y="729940"/>
            <a:ext cx="2435093" cy="2626881"/>
            <a:chOff x="4609791" y="678188"/>
            <a:chExt cx="2435093" cy="262688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0EF56B5-4CFD-0E45-ABD8-E316801622A5}"/>
                </a:ext>
              </a:extLst>
            </p:cNvPr>
            <p:cNvGrpSpPr/>
            <p:nvPr/>
          </p:nvGrpSpPr>
          <p:grpSpPr>
            <a:xfrm>
              <a:off x="4609791" y="678188"/>
              <a:ext cx="2435093" cy="2626881"/>
              <a:chOff x="4609791" y="678188"/>
              <a:chExt cx="2435093" cy="2626881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0F65E887-9937-354A-8E5A-BF3C7EAD88C5}"/>
                  </a:ext>
                </a:extLst>
              </p:cNvPr>
              <p:cNvSpPr/>
              <p:nvPr/>
            </p:nvSpPr>
            <p:spPr>
              <a:xfrm>
                <a:off x="4763915" y="678188"/>
                <a:ext cx="2126845" cy="2282856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1219170"/>
                <a:endParaRPr lang="en-US" sz="1867" kern="0">
                  <a:solidFill>
                    <a:prstClr val="white"/>
                  </a:solidFill>
                  <a:latin typeface="Calibri"/>
                  <a:sym typeface="Arial"/>
                </a:endParaRP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1761D05-C41C-294A-986C-C53D0CF6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30892" y="1951677"/>
                <a:ext cx="1736488" cy="831185"/>
              </a:xfrm>
              <a:prstGeom prst="rect">
                <a:avLst/>
              </a:prstGeom>
            </p:spPr>
          </p:pic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F5F229B-C2AB-A648-A081-B5CABC56D709}"/>
                  </a:ext>
                </a:extLst>
              </p:cNvPr>
              <p:cNvSpPr/>
              <p:nvPr/>
            </p:nvSpPr>
            <p:spPr>
              <a:xfrm>
                <a:off x="4609791" y="2966515"/>
                <a:ext cx="2435093" cy="338554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marL="380990" indent="-121917" defTabSz="1219170">
                  <a:buFont typeface="Arial" panose="020B0604020202020204" pitchFamily="34" charset="0"/>
                  <a:buChar char="•"/>
                </a:pPr>
                <a:r>
                  <a:rPr lang="en-US" sz="1600" kern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EVs for research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32373E-95A3-6049-A826-CBC8B9471CF0}"/>
                </a:ext>
              </a:extLst>
            </p:cNvPr>
            <p:cNvSpPr txBox="1"/>
            <p:nvPr/>
          </p:nvSpPr>
          <p:spPr>
            <a:xfrm>
              <a:off x="5006745" y="811900"/>
              <a:ext cx="17956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Cell Culture</a:t>
              </a:r>
            </a:p>
            <a:p>
              <a:pPr defTabSz="1219170"/>
              <a:r>
                <a:rPr lang="en-US" sz="2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Fluids</a:t>
              </a:r>
            </a:p>
          </p:txBody>
        </p:sp>
      </p:grpSp>
      <p:sp>
        <p:nvSpPr>
          <p:cNvPr id="36" name="Sun 35">
            <a:extLst>
              <a:ext uri="{FF2B5EF4-FFF2-40B4-BE49-F238E27FC236}">
                <a16:creationId xmlns:a16="http://schemas.microsoft.com/office/drawing/2014/main" id="{23FC13B6-1261-284D-933D-49DA89C1C231}"/>
              </a:ext>
            </a:extLst>
          </p:cNvPr>
          <p:cNvSpPr/>
          <p:nvPr/>
        </p:nvSpPr>
        <p:spPr>
          <a:xfrm>
            <a:off x="9930322" y="6410081"/>
            <a:ext cx="220134" cy="15125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830CD1D3-8985-1D44-9780-91BCFCFFE25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10277">
            <a:off x="1505574" y="1239094"/>
            <a:ext cx="1063379" cy="782619"/>
          </a:xfrm>
          <a:prstGeom prst="rect">
            <a:avLst/>
          </a:prstGeom>
        </p:spPr>
      </p:pic>
      <p:sp>
        <p:nvSpPr>
          <p:cNvPr id="38" name="Down Arrow 37">
            <a:extLst>
              <a:ext uri="{FF2B5EF4-FFF2-40B4-BE49-F238E27FC236}">
                <a16:creationId xmlns:a16="http://schemas.microsoft.com/office/drawing/2014/main" id="{0B60C839-39A0-4047-B973-1452FA9AE776}"/>
              </a:ext>
            </a:extLst>
          </p:cNvPr>
          <p:cNvSpPr/>
          <p:nvPr/>
        </p:nvSpPr>
        <p:spPr>
          <a:xfrm>
            <a:off x="1236451" y="417607"/>
            <a:ext cx="507999" cy="565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1" name="Down Arrow 10">
            <a:extLst>
              <a:ext uri="{FF2B5EF4-FFF2-40B4-BE49-F238E27FC236}">
                <a16:creationId xmlns:a16="http://schemas.microsoft.com/office/drawing/2014/main" id="{62224ED0-C8AF-2C41-88CD-14045A26759B}"/>
              </a:ext>
            </a:extLst>
          </p:cNvPr>
          <p:cNvSpPr/>
          <p:nvPr/>
        </p:nvSpPr>
        <p:spPr>
          <a:xfrm>
            <a:off x="5768438" y="348891"/>
            <a:ext cx="507999" cy="565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en-US" sz="1867" kern="0">
              <a:solidFill>
                <a:prstClr val="white"/>
              </a:solidFill>
              <a:latin typeface="Calibri"/>
              <a:sym typeface="Arial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59E8CA7-D580-3841-8604-DFFF7592A15D}"/>
              </a:ext>
            </a:extLst>
          </p:cNvPr>
          <p:cNvCxnSpPr>
            <a:stCxn id="20" idx="3"/>
          </p:cNvCxnSpPr>
          <p:nvPr/>
        </p:nvCxnSpPr>
        <p:spPr>
          <a:xfrm>
            <a:off x="4888326" y="481044"/>
            <a:ext cx="90414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D3F23F0-68E0-C741-8DE3-AA6D598087EB}"/>
              </a:ext>
            </a:extLst>
          </p:cNvPr>
          <p:cNvCxnSpPr>
            <a:cxnSpLocks/>
          </p:cNvCxnSpPr>
          <p:nvPr/>
        </p:nvCxnSpPr>
        <p:spPr>
          <a:xfrm flipH="1" flipV="1">
            <a:off x="1704066" y="478394"/>
            <a:ext cx="925926" cy="16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D9C98B97-5261-4247-942C-FA59C13F15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9543" y="6097433"/>
            <a:ext cx="2363348" cy="62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20" grpId="0"/>
      <p:bldP spid="36" grpId="0" animBg="1"/>
      <p:bldP spid="3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49AC1-1CC6-0F49-80CD-0310CC2C3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Market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DCBD8-481D-8841-A82F-1F89C655C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42523" cy="2565400"/>
          </a:xfrm>
        </p:spPr>
        <p:txBody>
          <a:bodyPr/>
          <a:lstStyle/>
          <a:p>
            <a:r>
              <a:rPr lang="en-US" dirty="0"/>
              <a:t>1. Microfluidics is one of the most important future markets</a:t>
            </a:r>
          </a:p>
          <a:p>
            <a:r>
              <a:rPr lang="en-US" dirty="0"/>
              <a:t>2. There are over 200,000 research scientists  in USA that are targets</a:t>
            </a:r>
          </a:p>
          <a:p>
            <a:r>
              <a:rPr lang="en-US" dirty="0"/>
              <a:t>3. There are 5,534 American Hospital Association </a:t>
            </a:r>
            <a:r>
              <a:rPr lang="en-US" dirty="0" err="1"/>
              <a:t>Reg</a:t>
            </a:r>
            <a:r>
              <a:rPr lang="en-US" dirty="0"/>
              <a:t> Hospitals in USA</a:t>
            </a:r>
          </a:p>
          <a:p>
            <a:r>
              <a:rPr lang="en-US" dirty="0"/>
              <a:t>4. There are 145,000 hospitals worldwide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B33171-FA13-6548-8599-360A94DF59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2181" y="368031"/>
            <a:ext cx="1398541" cy="659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E645B3-A399-0E4A-9839-21C239A48E14}"/>
              </a:ext>
            </a:extLst>
          </p:cNvPr>
          <p:cNvSpPr txBox="1"/>
          <p:nvPr/>
        </p:nvSpPr>
        <p:spPr>
          <a:xfrm>
            <a:off x="4171758" y="3816628"/>
            <a:ext cx="305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Frost and Sullivan report, 2015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A7E060E-419F-F441-B0E9-8E2CE1B37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3364" y="6099844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DE9263-C2A1-5B4D-89D3-D12BB52968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1819" y="481644"/>
            <a:ext cx="3708400" cy="4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9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ED4E3-BE12-8241-916B-E0369A1EA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B7A3-5EEE-8E45-8825-85F255D67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87E95-E22F-8F43-8738-D23C51B3DFC5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74639"/>
            <a:ext cx="9145720" cy="6522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03FDC4-011A-3B4A-9E28-019EE8BCB2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5320" y="1262901"/>
            <a:ext cx="2078439" cy="980672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C7B288DB-C63F-B845-ABE2-04AE4B9A12F6}"/>
              </a:ext>
            </a:extLst>
          </p:cNvPr>
          <p:cNvSpPr/>
          <p:nvPr/>
        </p:nvSpPr>
        <p:spPr>
          <a:xfrm rot="10264381">
            <a:off x="8275462" y="2444554"/>
            <a:ext cx="2197715" cy="33598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36FD96-426F-A242-88A2-8ABAFCE86782}"/>
              </a:ext>
            </a:extLst>
          </p:cNvPr>
          <p:cNvSpPr txBox="1"/>
          <p:nvPr/>
        </p:nvSpPr>
        <p:spPr>
          <a:xfrm>
            <a:off x="6316944" y="6428027"/>
            <a:ext cx="305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Frost and Sullivan report, 2015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3C7D0F7-1545-C747-B860-3ACCFF430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3364" y="6099844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2820FC-AC72-3845-BE70-A9187B9BB8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535" y="274639"/>
            <a:ext cx="3708400" cy="4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1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A682-59C4-0749-B72C-4CA9079F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676EE3-4AF6-8140-88E2-0D3DDB736AB7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861" y="136340"/>
            <a:ext cx="9205452" cy="6721660"/>
          </a:xfrm>
          <a:prstGeom prst="rect">
            <a:avLst/>
          </a:prstGeom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33B33373-866F-6C47-BBFB-0AB68F1CBDC6}"/>
              </a:ext>
            </a:extLst>
          </p:cNvPr>
          <p:cNvSpPr/>
          <p:nvPr/>
        </p:nvSpPr>
        <p:spPr>
          <a:xfrm>
            <a:off x="1987329" y="4896698"/>
            <a:ext cx="1474839" cy="67842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C88B6-6BDE-974A-A0F3-1AA5EB99B0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947" y="6425353"/>
            <a:ext cx="3708400" cy="4326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D252DE-7D4B-124A-80A7-97D415F66853}"/>
              </a:ext>
            </a:extLst>
          </p:cNvPr>
          <p:cNvSpPr txBox="1"/>
          <p:nvPr/>
        </p:nvSpPr>
        <p:spPr>
          <a:xfrm>
            <a:off x="289075" y="3771900"/>
            <a:ext cx="294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Many of these researchers find EVs, viral particles or other small particles in their research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1BD29C-B561-B741-9FAD-53406CFD84ED}"/>
              </a:ext>
            </a:extLst>
          </p:cNvPr>
          <p:cNvSpPr txBox="1"/>
          <p:nvPr/>
        </p:nvSpPr>
        <p:spPr>
          <a:xfrm>
            <a:off x="5667375" y="4127236"/>
            <a:ext cx="2209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For initial clinical market</a:t>
            </a:r>
          </a:p>
        </p:txBody>
      </p:sp>
    </p:spTree>
    <p:extLst>
      <p:ext uri="{BB962C8B-B14F-4D97-AF65-F5344CB8AC3E}">
        <p14:creationId xmlns:p14="http://schemas.microsoft.com/office/powerpoint/2010/main" val="650164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73F20-2A96-9644-9BF4-C7BE931FE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88ADC-140D-F642-BCA2-463CAF03F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D63E24-4851-7D4B-B2FB-FC85035B22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70660" y="1"/>
            <a:ext cx="9693868" cy="66446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2AC9F4-4FE1-254D-8C9B-A83F85BC3A6B}"/>
              </a:ext>
            </a:extLst>
          </p:cNvPr>
          <p:cNvSpPr txBox="1"/>
          <p:nvPr/>
        </p:nvSpPr>
        <p:spPr>
          <a:xfrm>
            <a:off x="8811491" y="6429334"/>
            <a:ext cx="3057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Frost and Sullivan report, 2015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967F0B-5673-8B4B-9B94-E0146629D88B}"/>
              </a:ext>
            </a:extLst>
          </p:cNvPr>
          <p:cNvSpPr/>
          <p:nvPr/>
        </p:nvSpPr>
        <p:spPr>
          <a:xfrm>
            <a:off x="3181929" y="1600201"/>
            <a:ext cx="6936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My-</a:t>
            </a:r>
            <a:r>
              <a:rPr lang="en-US" sz="3200" b="1" dirty="0" err="1">
                <a:solidFill>
                  <a:srgbClr val="0070C0"/>
                </a:solidFill>
              </a:rPr>
              <a:t>blu</a:t>
            </a:r>
            <a:r>
              <a:rPr lang="en-US" sz="3200" b="1" dirty="0">
                <a:solidFill>
                  <a:srgbClr val="FF0000"/>
                </a:solidFill>
              </a:rPr>
              <a:t> is initially a research application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9DD746-D026-504E-B016-07C2E502F6F5}"/>
              </a:ext>
            </a:extLst>
          </p:cNvPr>
          <p:cNvSpPr/>
          <p:nvPr/>
        </p:nvSpPr>
        <p:spPr>
          <a:xfrm>
            <a:off x="5408953" y="3244334"/>
            <a:ext cx="13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JPR, MY 50%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629425-914B-7744-AA30-1E5E6F0879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946" y="6425353"/>
            <a:ext cx="3708400" cy="4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64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3994</TotalTime>
  <Words>1880</Words>
  <Application>Microsoft Macintosh PowerPoint</Application>
  <PresentationFormat>Widescreen</PresentationFormat>
  <Paragraphs>482</Paragraphs>
  <Slides>22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ＭＳ Ｐゴシック</vt:lpstr>
      <vt:lpstr>Arial</vt:lpstr>
      <vt:lpstr>Baghdad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Miftek Milestones</vt:lpstr>
      <vt:lpstr>PowerPoint Presentation</vt:lpstr>
      <vt:lpstr>Papers published using the term “Extracellular Vesicles”</vt:lpstr>
      <vt:lpstr>Opportunities</vt:lpstr>
      <vt:lpstr>Key Market Issues</vt:lpstr>
      <vt:lpstr>PowerPoint Presentation</vt:lpstr>
      <vt:lpstr>PowerPoint Presentation</vt:lpstr>
      <vt:lpstr>PowerPoint Presentation</vt:lpstr>
      <vt:lpstr>Integration of Blu-ray disc platform &amp;  single photon detection   </vt:lpstr>
      <vt:lpstr>Optical phase/single photon detection by 250nm laser spot</vt:lpstr>
      <vt:lpstr>Intellectual Property</vt:lpstr>
      <vt:lpstr>‘My-BLU’ Milestones for 24 mths</vt:lpstr>
      <vt:lpstr>CellTient Corp. will be formed to drive My-blu</vt:lpstr>
      <vt:lpstr>Research Market Production Cost Estimates</vt:lpstr>
      <vt:lpstr>MY-Blu Sales Projections</vt:lpstr>
      <vt:lpstr>PowerPoint Presentation</vt:lpstr>
      <vt:lpstr>Management</vt:lpstr>
      <vt:lpstr>Exit Strategy</vt:lpstr>
      <vt:lpstr>Company Future </vt:lpstr>
      <vt:lpstr>Current Space</vt:lpstr>
      <vt:lpstr>Elevate DECK  (MY-Blu)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IEDC DECK  (MY-Blu)</dc:title>
  <dc:creator>Joseph Paul Robinson</dc:creator>
  <cp:lastModifiedBy>Joseph Paul Robinson</cp:lastModifiedBy>
  <cp:revision>282</cp:revision>
  <cp:lastPrinted>2018-06-18T00:48:05Z</cp:lastPrinted>
  <dcterms:created xsi:type="dcterms:W3CDTF">2018-04-15T17:03:52Z</dcterms:created>
  <dcterms:modified xsi:type="dcterms:W3CDTF">2018-07-07T01:11:15Z</dcterms:modified>
</cp:coreProperties>
</file>