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88" r:id="rId2"/>
    <p:sldId id="289" r:id="rId3"/>
    <p:sldId id="261" r:id="rId4"/>
    <p:sldId id="264" r:id="rId5"/>
    <p:sldId id="269" r:id="rId6"/>
    <p:sldId id="29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29"/>
    <p:restoredTop sz="94654"/>
  </p:normalViewPr>
  <p:slideViewPr>
    <p:cSldViewPr snapToGrid="0" snapToObjects="1">
      <p:cViewPr varScale="1">
        <p:scale>
          <a:sx n="116" d="100"/>
          <a:sy n="116" d="100"/>
        </p:scale>
        <p:origin x="6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F8746-1FEF-D04D-9E47-3B588603CF73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FA4EF-8D5B-1B42-8B4A-03EFA1171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71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2A0A4-E0F3-A841-8AD1-EA5461D5C1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2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64CEC-D580-054F-8826-477779CC2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6EA0D-9879-CA46-A5B1-3A6412AA2C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D3D21-C3BD-BC4C-AF47-6F978386F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91E8E-B5BF-4543-BCA9-63DE88F9D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A14EA-F611-6945-8A74-6C88F2D0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8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E5C7A-E8C0-4D48-AAB4-7A22FD1A7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2EEEE9-1BBD-E147-B888-A08A4A7E9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489C5-FB37-3840-9B08-648E73543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9674D-B965-804E-A738-8C8736EF3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194B6-63AF-734E-957C-9B85BF76A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25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9204FB-B5CC-D945-B6E0-3B2C45EEF4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A19C3A-D10E-3645-86DB-F519EFD47C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551D7-99D3-4D48-847E-A8D4F2B2C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A9ABF-A16F-A749-AFDB-119CF706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C743F-1419-7D4F-9403-0DB250C8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7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639DC-786C-0548-AF8F-D6D634C2B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FE69F-31DE-4E42-AA50-E1E795679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D0A1F-1A74-D84C-AAF4-C8210D797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3A76F-582A-F644-8508-C3C8A9F62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A3291-6A51-3C46-B8B0-7FD924F71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2B8C93-4F9B-164E-AC44-A6646DC3A1DA}"/>
              </a:ext>
            </a:extLst>
          </p:cNvPr>
          <p:cNvSpPr txBox="1"/>
          <p:nvPr userDrawn="1"/>
        </p:nvSpPr>
        <p:spPr>
          <a:xfrm>
            <a:off x="5046770" y="6562308"/>
            <a:ext cx="20984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CONFIDENTIAL MIFTEK</a:t>
            </a:r>
          </a:p>
        </p:txBody>
      </p:sp>
    </p:spTree>
    <p:extLst>
      <p:ext uri="{BB962C8B-B14F-4D97-AF65-F5344CB8AC3E}">
        <p14:creationId xmlns:p14="http://schemas.microsoft.com/office/powerpoint/2010/main" val="356569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BEF76-1D83-624A-8A8D-CEDB9BB7D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A0172-FFF8-FF40-977A-1D34E0213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CB02D-2803-044F-8D2A-0FA69524D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2396-AC4F-1D44-A861-819300B30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384BD-5002-724E-B144-75677FF52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43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A5552-32B2-454C-A18E-39C43F2BB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B4347-2306-CB4F-9627-0406BF8E2F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AF3E5-7964-3948-84EF-D1F383379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12DDD9-785A-9A44-85A0-26AEAFA6D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B05CB-B22E-0648-942E-C5DB7B7A2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26E12-218F-8D41-9E28-7273829D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2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AE5B2-52BE-774A-BB27-692A885D9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6F2CB-A2EB-F149-B2FE-1A74AB45D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22DE54-AF8A-384D-812B-61492FEBF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418785-AD67-0641-9999-6265E43F0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C41C8-B4FB-684F-A149-6DFCFA5DC3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CC02BB-5768-D143-A694-75893CBC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3B6132-97CF-1743-B687-C51025ADC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5664AB-DA85-A146-9729-5B5E22F8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123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08447-5FDE-5743-8162-FEDA4E739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78D36C-A7B6-2147-ADCA-463F1200C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9223A-D73E-0B47-B528-07D0201D9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E8E4D3-7CD8-144F-83BC-4E4ED0E71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5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3DA650-B708-B64E-AB71-E0AE9442E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E7C383-D907-2D46-B1D4-9524E9FBB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0B8B5-5FE7-3343-888A-B1F8551F9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15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FDDA8-3741-7744-A486-271D020A3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51C7C-E15D-5B48-9979-23CCBDF10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5965BC-9DFC-4949-87D1-7BE9448FC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49310B-9338-7D4F-B359-4B030977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7E8D3-33C2-D64D-AE12-75AAC4AA6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1A5D07-0DAA-7748-82DC-1148D6D1F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42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61CD9-D1B6-5543-B65D-4CC72D9FF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4D8440-0D4F-EE47-9B74-5C28DCE1BE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D2501-F2C4-914F-A948-9AE50E5B4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08C5B-2252-FE45-A16C-6A4CAD847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F6B60-1BDF-F14D-8053-7D7596C45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C2757C-973A-F746-B9D8-951F612A9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5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777AE6-73E6-1742-A801-95600E567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C1950-D5BD-754D-8455-DEB466C29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B4D36-C881-3A42-847D-2BE5C23A6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15070-F497-7A4D-A89B-5DCD666C2143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875BE-054D-5348-954F-B167B53DF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6B624-8BA3-7747-92CC-3F22F561A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AFB1-B094-2A44-A3E4-FF4FE4AB5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8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tif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image" Target="../media/image11.tiff"/><Relationship Id="rId7" Type="http://schemas.openxmlformats.org/officeDocument/2006/relationships/image" Target="../media/image14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f"/><Relationship Id="rId11" Type="http://schemas.openxmlformats.org/officeDocument/2006/relationships/image" Target="../media/image18.tiff"/><Relationship Id="rId5" Type="http://schemas.openxmlformats.org/officeDocument/2006/relationships/image" Target="../media/image2.png"/><Relationship Id="rId10" Type="http://schemas.openxmlformats.org/officeDocument/2006/relationships/image" Target="../media/image17.tiff"/><Relationship Id="rId4" Type="http://schemas.openxmlformats.org/officeDocument/2006/relationships/image" Target="../media/image12.jpeg"/><Relationship Id="rId9" Type="http://schemas.openxmlformats.org/officeDocument/2006/relationships/image" Target="../media/image16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6226" y="1636891"/>
            <a:ext cx="3380926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/>
              <a:t>MIFtek</a:t>
            </a:r>
            <a:r>
              <a:rPr lang="en-US" sz="2400" dirty="0"/>
              <a:t> New Technologies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90949" y="1636891"/>
            <a:ext cx="2439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New Diagnostic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04360" y="1610183"/>
            <a:ext cx="2126929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Broad Implications</a:t>
            </a:r>
          </a:p>
          <a:p>
            <a:r>
              <a:rPr lang="en-US" sz="2000" dirty="0"/>
              <a:t>(Many Apps)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20499" y="3534665"/>
            <a:ext cx="1709699" cy="923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Two Initial Apps</a:t>
            </a:r>
          </a:p>
          <a:p>
            <a:r>
              <a:rPr lang="en-US" dirty="0"/>
              <a:t>CARDIAC EVs</a:t>
            </a:r>
          </a:p>
          <a:p>
            <a:r>
              <a:rPr lang="en-US" dirty="0"/>
              <a:t>HIV VIRAL LOAD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42652" y="3520686"/>
            <a:ext cx="2524987" cy="923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err="1"/>
              <a:t>CytoVa</a:t>
            </a:r>
            <a:r>
              <a:rPr lang="en-US" dirty="0" err="1"/>
              <a:t>s</a:t>
            </a:r>
            <a:r>
              <a:rPr lang="en-US" dirty="0"/>
              <a:t> develops the</a:t>
            </a:r>
          </a:p>
          <a:p>
            <a:r>
              <a:rPr lang="en-US" dirty="0"/>
              <a:t>Cardiac diagnostic and</a:t>
            </a:r>
          </a:p>
          <a:p>
            <a:r>
              <a:rPr lang="en-US" dirty="0"/>
              <a:t>develops regulatory path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5621" y="3613019"/>
            <a:ext cx="1762406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/>
              <a:t>Research Market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438519" y="1844917"/>
            <a:ext cx="7488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5" idx="3"/>
          </p:cNvCxnSpPr>
          <p:nvPr/>
        </p:nvCxnSpPr>
        <p:spPr>
          <a:xfrm>
            <a:off x="7730335" y="1836946"/>
            <a:ext cx="11153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  <a:stCxn id="5" idx="2"/>
          </p:cNvCxnSpPr>
          <p:nvPr/>
        </p:nvCxnSpPr>
        <p:spPr>
          <a:xfrm>
            <a:off x="6510642" y="2037001"/>
            <a:ext cx="0" cy="1276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330198" y="3982351"/>
            <a:ext cx="12676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 flipH="1">
            <a:off x="5036617" y="2037001"/>
            <a:ext cx="1469911" cy="1281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 flipH="1">
            <a:off x="6475348" y="4679585"/>
            <a:ext cx="1" cy="461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42834" y="5141250"/>
            <a:ext cx="19273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Further Clinical </a:t>
            </a:r>
          </a:p>
          <a:p>
            <a:r>
              <a:rPr lang="en-US" dirty="0"/>
              <a:t>Applications</a:t>
            </a:r>
          </a:p>
          <a:p>
            <a:r>
              <a:rPr lang="en-US" dirty="0"/>
              <a:t>(platelets, cancer</a:t>
            </a:r>
          </a:p>
          <a:p>
            <a:r>
              <a:rPr lang="en-US" dirty="0"/>
              <a:t>Neuroscience,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6547" y="408532"/>
            <a:ext cx="23144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(MY-</a:t>
            </a:r>
            <a:r>
              <a:rPr lang="en-US" sz="2000" dirty="0" err="1">
                <a:solidFill>
                  <a:schemeClr val="accent1"/>
                </a:solidFill>
              </a:rPr>
              <a:t>Blu</a:t>
            </a:r>
            <a:r>
              <a:rPr lang="en-US" sz="2000" dirty="0">
                <a:solidFill>
                  <a:schemeClr val="accent1"/>
                </a:solidFill>
              </a:rPr>
              <a:t> Technology)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AA0FE2-4088-A74E-99D3-AA9EB52ED61D}"/>
              </a:ext>
            </a:extLst>
          </p:cNvPr>
          <p:cNvSpPr txBox="1"/>
          <p:nvPr/>
        </p:nvSpPr>
        <p:spPr>
          <a:xfrm>
            <a:off x="515078" y="4155165"/>
            <a:ext cx="22793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 Lab based </a:t>
            </a:r>
          </a:p>
          <a:p>
            <a:r>
              <a:rPr lang="en-US" dirty="0"/>
              <a:t>      Cell culture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Lab based plasma </a:t>
            </a:r>
          </a:p>
          <a:p>
            <a:r>
              <a:rPr lang="en-US" dirty="0"/>
              <a:t>     testing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A8B457-737A-0A48-96F6-26CBFC042274}"/>
              </a:ext>
            </a:extLst>
          </p:cNvPr>
          <p:cNvSpPr txBox="1"/>
          <p:nvPr/>
        </p:nvSpPr>
        <p:spPr>
          <a:xfrm>
            <a:off x="3257216" y="3626998"/>
            <a:ext cx="1797287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Industrial Market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29B6FF-40DD-DB4E-B395-7756AB39A564}"/>
              </a:ext>
            </a:extLst>
          </p:cNvPr>
          <p:cNvSpPr txBox="1"/>
          <p:nvPr/>
        </p:nvSpPr>
        <p:spPr>
          <a:xfrm>
            <a:off x="3186871" y="4280584"/>
            <a:ext cx="22686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Food nanoparticles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Water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Chemical </a:t>
            </a:r>
          </a:p>
          <a:p>
            <a:r>
              <a:rPr lang="en-US" dirty="0"/>
              <a:t>      manufacturing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Plastics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17FEE2E-F4BF-6F4D-8591-87D289E510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3292" y="212326"/>
            <a:ext cx="1999604" cy="943475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525F3159-17C2-3840-AC05-22D236BCE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1217" y="6181308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FD07A8C-A3B2-704D-9DAB-587249163E5F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2347016" y="2037001"/>
            <a:ext cx="4163626" cy="14478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73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90191" y="146520"/>
            <a:ext cx="5574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My-</a:t>
            </a:r>
            <a:r>
              <a:rPr lang="en-US" sz="2800" b="1" dirty="0" err="1">
                <a:solidFill>
                  <a:srgbClr val="0070C0"/>
                </a:solidFill>
              </a:rPr>
              <a:t>blu</a:t>
            </a:r>
            <a:r>
              <a:rPr lang="en-US" sz="2800" b="1" dirty="0">
                <a:solidFill>
                  <a:srgbClr val="FF0000"/>
                </a:solidFill>
              </a:rPr>
              <a:t> is a small microfluidic device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00046" y="623574"/>
            <a:ext cx="76308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Based on</a:t>
            </a:r>
            <a:r>
              <a:rPr lang="en-US" dirty="0"/>
              <a:t>:	Blu-ray technology adapted for microfluidic applications</a:t>
            </a:r>
          </a:p>
          <a:p>
            <a:r>
              <a:rPr lang="en-US" dirty="0"/>
              <a:t>		Uniquely sensitive single photon light detection</a:t>
            </a:r>
          </a:p>
          <a:p>
            <a:r>
              <a:rPr lang="en-US" dirty="0"/>
              <a:t>		Analytical flow cytometry methodology</a:t>
            </a:r>
          </a:p>
          <a:p>
            <a:r>
              <a:rPr lang="en-US" dirty="0"/>
              <a:t>		Innovative data capture methodology</a:t>
            </a:r>
          </a:p>
          <a:p>
            <a:r>
              <a:rPr lang="en-US" dirty="0"/>
              <a:t>		Mass-produced disc and reader technology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451" y="2100902"/>
            <a:ext cx="465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Addresses Challenging Biological Sample Issues: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25" y="2621014"/>
            <a:ext cx="7963270" cy="3972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6BBE80-C28D-2C46-B3A9-4410B334FE26}"/>
              </a:ext>
            </a:extLst>
          </p:cNvPr>
          <p:cNvSpPr txBox="1"/>
          <p:nvPr/>
        </p:nvSpPr>
        <p:spPr>
          <a:xfrm>
            <a:off x="9027225" y="1635548"/>
            <a:ext cx="3164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only technology that can currently actually see these particles is Electron Microscopy</a:t>
            </a:r>
          </a:p>
        </p:txBody>
      </p:sp>
      <p:sp>
        <p:nvSpPr>
          <p:cNvPr id="3" name="Bent Arrow 2">
            <a:extLst>
              <a:ext uri="{FF2B5EF4-FFF2-40B4-BE49-F238E27FC236}">
                <a16:creationId xmlns:a16="http://schemas.microsoft.com/office/drawing/2014/main" id="{87843F0E-8DAA-6644-8D3A-7903FD301D66}"/>
              </a:ext>
            </a:extLst>
          </p:cNvPr>
          <p:cNvSpPr/>
          <p:nvPr/>
        </p:nvSpPr>
        <p:spPr>
          <a:xfrm rot="10800000">
            <a:off x="10094024" y="2621014"/>
            <a:ext cx="688769" cy="179317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706654E-6CEA-DF40-8B03-8DF99916E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82793" y="6053134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AE92BC2-B9FA-FC45-A49A-AAC92355DEA2}"/>
              </a:ext>
            </a:extLst>
          </p:cNvPr>
          <p:cNvCxnSpPr>
            <a:cxnSpLocks/>
          </p:cNvCxnSpPr>
          <p:nvPr/>
        </p:nvCxnSpPr>
        <p:spPr>
          <a:xfrm>
            <a:off x="6498235" y="2194649"/>
            <a:ext cx="0" cy="380141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126D740-E363-6348-A127-89A80D8D568A}"/>
              </a:ext>
            </a:extLst>
          </p:cNvPr>
          <p:cNvSpPr txBox="1"/>
          <p:nvPr/>
        </p:nvSpPr>
        <p:spPr>
          <a:xfrm>
            <a:off x="548313" y="3024232"/>
            <a:ext cx="1447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Measurable</a:t>
            </a:r>
          </a:p>
          <a:p>
            <a:r>
              <a:rPr lang="en-US" dirty="0">
                <a:solidFill>
                  <a:srgbClr val="FF0000"/>
                </a:solidFill>
              </a:rPr>
              <a:t>Using current</a:t>
            </a:r>
          </a:p>
          <a:p>
            <a:r>
              <a:rPr lang="en-US" dirty="0">
                <a:solidFill>
                  <a:srgbClr val="FF0000"/>
                </a:solidFill>
              </a:rPr>
              <a:t>technologies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83FB52-2467-A44F-8626-612150F65C1E}"/>
              </a:ext>
            </a:extLst>
          </p:cNvPr>
          <p:cNvSpPr txBox="1"/>
          <p:nvPr/>
        </p:nvSpPr>
        <p:spPr>
          <a:xfrm>
            <a:off x="6518601" y="2072922"/>
            <a:ext cx="128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Not</a:t>
            </a:r>
          </a:p>
          <a:p>
            <a:r>
              <a:rPr lang="en-US" dirty="0">
                <a:solidFill>
                  <a:srgbClr val="FF0000"/>
                </a:solidFill>
              </a:rPr>
              <a:t>measurable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E063BDB-EBC0-6148-B2BD-17DE4C828D8B}"/>
              </a:ext>
            </a:extLst>
          </p:cNvPr>
          <p:cNvCxnSpPr/>
          <p:nvPr/>
        </p:nvCxnSpPr>
        <p:spPr>
          <a:xfrm>
            <a:off x="7232754" y="4309672"/>
            <a:ext cx="132663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492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603EC11-4526-9246-B1C7-E3800E3DEADB}"/>
              </a:ext>
            </a:extLst>
          </p:cNvPr>
          <p:cNvSpPr/>
          <p:nvPr/>
        </p:nvSpPr>
        <p:spPr>
          <a:xfrm>
            <a:off x="7911678" y="1426126"/>
            <a:ext cx="3722433" cy="49437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F79EEC9-D70B-DC4C-B1EE-DEC23E6B7EDE}"/>
              </a:ext>
            </a:extLst>
          </p:cNvPr>
          <p:cNvSpPr/>
          <p:nvPr/>
        </p:nvSpPr>
        <p:spPr>
          <a:xfrm>
            <a:off x="3990694" y="1426127"/>
            <a:ext cx="3722433" cy="49437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B597C04-876A-B34A-A3F5-478BDCA1D365}"/>
              </a:ext>
            </a:extLst>
          </p:cNvPr>
          <p:cNvSpPr/>
          <p:nvPr/>
        </p:nvSpPr>
        <p:spPr>
          <a:xfrm>
            <a:off x="84221" y="1426127"/>
            <a:ext cx="3722433" cy="49437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3D4D07-66FF-0741-BFA8-B3B1B1314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983" y="1845660"/>
            <a:ext cx="3292533" cy="813820"/>
          </a:xfrm>
        </p:spPr>
        <p:txBody>
          <a:bodyPr>
            <a:noAutofit/>
          </a:bodyPr>
          <a:lstStyle/>
          <a:p>
            <a:r>
              <a:rPr lang="en-US" sz="1600" b="1" dirty="0"/>
              <a:t>Papers published using the term “Extracellular Vesicles”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AAF45A-5445-E04C-94E6-B831F46647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310" y="2876674"/>
            <a:ext cx="3289647" cy="2854217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B0C140CD-EBCD-A241-9F3E-5D8A18A7655E}"/>
              </a:ext>
            </a:extLst>
          </p:cNvPr>
          <p:cNvSpPr/>
          <p:nvPr/>
        </p:nvSpPr>
        <p:spPr>
          <a:xfrm>
            <a:off x="2859266" y="3956465"/>
            <a:ext cx="392752" cy="147245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DCF041-8F6B-724B-A70E-9B7211BD08D8}"/>
              </a:ext>
            </a:extLst>
          </p:cNvPr>
          <p:cNvSpPr txBox="1"/>
          <p:nvPr/>
        </p:nvSpPr>
        <p:spPr>
          <a:xfrm>
            <a:off x="3026258" y="4169471"/>
            <a:ext cx="78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Partial</a:t>
            </a:r>
          </a:p>
          <a:p>
            <a:r>
              <a:rPr lang="en-US" sz="1400" dirty="0"/>
              <a:t>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5AD469-94AC-764B-BD34-AD4BA6542B2D}"/>
              </a:ext>
            </a:extLst>
          </p:cNvPr>
          <p:cNvSpPr txBox="1"/>
          <p:nvPr/>
        </p:nvSpPr>
        <p:spPr>
          <a:xfrm>
            <a:off x="172005" y="5802390"/>
            <a:ext cx="3634649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dirty="0"/>
              <a:t>Publications from </a:t>
            </a:r>
            <a:r>
              <a:rPr lang="en-US" sz="1333" dirty="0" err="1"/>
              <a:t>Pubmed</a:t>
            </a:r>
            <a:r>
              <a:rPr lang="en-US" sz="1333" dirty="0"/>
              <a:t> ”Extracellular Vesicles”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503217-6DC1-3D43-8999-129DD80DCF01}"/>
              </a:ext>
            </a:extLst>
          </p:cNvPr>
          <p:cNvSpPr txBox="1"/>
          <p:nvPr/>
        </p:nvSpPr>
        <p:spPr>
          <a:xfrm>
            <a:off x="1915693" y="2485606"/>
            <a:ext cx="19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93% since 2014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6E82C620-F30D-454F-B200-6A7AC2751094}"/>
              </a:ext>
            </a:extLst>
          </p:cNvPr>
          <p:cNvSpPr/>
          <p:nvPr/>
        </p:nvSpPr>
        <p:spPr>
          <a:xfrm rot="16200000">
            <a:off x="2406370" y="2869063"/>
            <a:ext cx="433075" cy="67372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85896F0-A5B7-E34D-815A-2EEBAA5EF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41562" y="6361332"/>
            <a:ext cx="885488" cy="39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0F004C-08A4-FE41-8CB9-68132B381DAD}"/>
              </a:ext>
            </a:extLst>
          </p:cNvPr>
          <p:cNvSpPr txBox="1"/>
          <p:nvPr/>
        </p:nvSpPr>
        <p:spPr>
          <a:xfrm>
            <a:off x="344875" y="3179885"/>
            <a:ext cx="844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3500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EE219E0F-1F87-C344-85D3-ABE6009EEFAC}"/>
              </a:ext>
            </a:extLst>
          </p:cNvPr>
          <p:cNvSpPr/>
          <p:nvPr/>
        </p:nvSpPr>
        <p:spPr>
          <a:xfrm>
            <a:off x="1125589" y="3308406"/>
            <a:ext cx="1689811" cy="209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08D46A-5636-424D-9C12-1D917681A8A3}"/>
              </a:ext>
            </a:extLst>
          </p:cNvPr>
          <p:cNvSpPr txBox="1"/>
          <p:nvPr/>
        </p:nvSpPr>
        <p:spPr>
          <a:xfrm>
            <a:off x="84221" y="228547"/>
            <a:ext cx="101404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Problem:</a:t>
            </a:r>
            <a:r>
              <a:rPr lang="en-US" sz="2400" b="1" dirty="0"/>
              <a:t> </a:t>
            </a:r>
            <a:r>
              <a:rPr lang="en-US" sz="1400" b="1" dirty="0"/>
              <a:t>    </a:t>
            </a:r>
            <a:r>
              <a:rPr lang="en-US" sz="2000" b="1" u="sng" dirty="0"/>
              <a:t>Extracellular Vesicles </a:t>
            </a:r>
            <a:r>
              <a:rPr lang="en-US" sz="2000" b="1" dirty="0"/>
              <a:t>(EVs) in blood or other body fluids; </a:t>
            </a:r>
            <a:r>
              <a:rPr lang="en-US" sz="2000" b="1" dirty="0">
                <a:solidFill>
                  <a:srgbClr val="FF0000"/>
                </a:solidFill>
              </a:rPr>
              <a:t>new technology needed</a:t>
            </a:r>
            <a:endParaRPr lang="en-US" sz="2000" b="1" dirty="0"/>
          </a:p>
          <a:p>
            <a:r>
              <a:rPr lang="en-US" sz="2000" b="1" dirty="0"/>
              <a:t>                        HIV viruses quantification is require for HIV diagnosis; </a:t>
            </a:r>
            <a:r>
              <a:rPr lang="en-US" sz="2000" b="1" dirty="0">
                <a:solidFill>
                  <a:srgbClr val="FF0000"/>
                </a:solidFill>
              </a:rPr>
              <a:t>new technology needed</a:t>
            </a:r>
            <a:endParaRPr lang="en-US" sz="2000" b="1" dirty="0"/>
          </a:p>
          <a:p>
            <a:r>
              <a:rPr lang="en-US" sz="2000" b="1" dirty="0"/>
              <a:t>                        Cardiac disease is now monitored by EV analysis;  </a:t>
            </a:r>
            <a:r>
              <a:rPr lang="en-US" sz="2000" b="1" dirty="0">
                <a:solidFill>
                  <a:srgbClr val="FF0000"/>
                </a:solidFill>
              </a:rPr>
              <a:t>new technology needed</a:t>
            </a:r>
          </a:p>
        </p:txBody>
      </p:sp>
      <p:pic>
        <p:nvPicPr>
          <p:cNvPr id="15" name="コンテンツ プレースホルダー 4">
            <a:extLst>
              <a:ext uri="{FF2B5EF4-FFF2-40B4-BE49-F238E27FC236}">
                <a16:creationId xmlns:a16="http://schemas.microsoft.com/office/drawing/2014/main" id="{3B3D7C17-CBF5-5649-B528-CA3627D40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2150" y="4778928"/>
            <a:ext cx="1676963" cy="12330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4F33A8-3C12-0845-A8DE-A13D6470859D}"/>
              </a:ext>
            </a:extLst>
          </p:cNvPr>
          <p:cNvSpPr txBox="1"/>
          <p:nvPr/>
        </p:nvSpPr>
        <p:spPr>
          <a:xfrm>
            <a:off x="1038974" y="1497501"/>
            <a:ext cx="1837964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>
                <a:solidFill>
                  <a:srgbClr val="FF0000"/>
                </a:solidFill>
              </a:rPr>
              <a:t>High Profile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EEBD5A-53AF-D547-8875-695CAF8D97A8}"/>
              </a:ext>
            </a:extLst>
          </p:cNvPr>
          <p:cNvSpPr txBox="1"/>
          <p:nvPr/>
        </p:nvSpPr>
        <p:spPr>
          <a:xfrm>
            <a:off x="8554130" y="1497501"/>
            <a:ext cx="243752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rgbClr val="FF0000"/>
                </a:solidFill>
              </a:rPr>
              <a:t>Difficult to measure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638EBE-C1D8-0540-87B2-204C49BBAA30}"/>
              </a:ext>
            </a:extLst>
          </p:cNvPr>
          <p:cNvSpPr txBox="1"/>
          <p:nvPr/>
        </p:nvSpPr>
        <p:spPr>
          <a:xfrm>
            <a:off x="4696292" y="1497501"/>
            <a:ext cx="1915461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rgbClr val="FF0000"/>
                </a:solidFill>
              </a:rPr>
              <a:t>Very Important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3C93C1-82DC-1449-BDC7-B62E842AF0FA}"/>
              </a:ext>
            </a:extLst>
          </p:cNvPr>
          <p:cNvSpPr txBox="1"/>
          <p:nvPr/>
        </p:nvSpPr>
        <p:spPr>
          <a:xfrm>
            <a:off x="4108376" y="1879145"/>
            <a:ext cx="2959528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FF0000"/>
                </a:solidFill>
              </a:rPr>
              <a:t>All Cancers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Drug Therapies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FF0000"/>
                </a:solidFill>
              </a:rPr>
              <a:t>Cardiac Disease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Platelet Diseases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Neutrophil Diseases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Apoptotic Diseases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Drugs of Addiction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FF0000"/>
                </a:solidFill>
              </a:rPr>
              <a:t>HIV viruses in blood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2300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23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557D3D-19F6-AD45-9C5E-BA79991BCDE4}"/>
              </a:ext>
            </a:extLst>
          </p:cNvPr>
          <p:cNvSpPr txBox="1"/>
          <p:nvPr/>
        </p:nvSpPr>
        <p:spPr>
          <a:xfrm>
            <a:off x="8154929" y="2120515"/>
            <a:ext cx="351644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Size between 10-200nm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Low diffractive properties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Very high number/ml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No instrument available for biological particles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Speed of analysis is important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Quantitation is critical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Multiple parameters desirable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23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E7E10DD-B1D1-C74B-9F53-A52F663A9E4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6090" y="92386"/>
            <a:ext cx="2066588" cy="152095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7276C86-9550-C444-B3F9-5CA4834C49E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9267" y="2426067"/>
            <a:ext cx="813065" cy="59839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82EBA10-7878-AF44-8719-9216D8F6202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696" y="4361280"/>
            <a:ext cx="801531" cy="58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3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06E7672-BA28-5848-B889-498D425D6C58}"/>
              </a:ext>
            </a:extLst>
          </p:cNvPr>
          <p:cNvSpPr/>
          <p:nvPr/>
        </p:nvSpPr>
        <p:spPr>
          <a:xfrm>
            <a:off x="228600" y="670185"/>
            <a:ext cx="2251245" cy="22908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71F266-694E-B549-BB34-DC2AB115D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933"/>
            <a:ext cx="8229600" cy="55357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Opportunities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AED594-68E6-9A4D-8E8A-4BE17A0A27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797" y="1315053"/>
            <a:ext cx="1300955" cy="15242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3CC59E-48FF-EE42-814C-8A55688AF0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4369" y="4012145"/>
            <a:ext cx="1784649" cy="1435771"/>
          </a:xfrm>
          <a:prstGeom prst="rect">
            <a:avLst/>
          </a:prstGeom>
        </p:spPr>
      </p:pic>
      <p:pic>
        <p:nvPicPr>
          <p:cNvPr id="9" name="コンテンツ プレースホルダー 4">
            <a:extLst>
              <a:ext uri="{FF2B5EF4-FFF2-40B4-BE49-F238E27FC236}">
                <a16:creationId xmlns:a16="http://schemas.microsoft.com/office/drawing/2014/main" id="{062B9F5D-E6B0-694F-8C39-54A8DD8D9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890" y="4040765"/>
            <a:ext cx="1981964" cy="14572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C5C369-9E78-8740-B480-CD92D7320674}"/>
              </a:ext>
            </a:extLst>
          </p:cNvPr>
          <p:cNvSpPr txBox="1"/>
          <p:nvPr/>
        </p:nvSpPr>
        <p:spPr>
          <a:xfrm>
            <a:off x="230225" y="4595613"/>
            <a:ext cx="48132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20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Questions: </a:t>
            </a:r>
          </a:p>
          <a:p>
            <a:pPr defTabSz="1219170"/>
            <a:r>
              <a:rPr lang="en-US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Are there nanoparticles?</a:t>
            </a:r>
          </a:p>
          <a:p>
            <a:pPr defTabSz="1219170"/>
            <a:r>
              <a:rPr lang="en-US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How many?</a:t>
            </a:r>
          </a:p>
          <a:p>
            <a:pPr defTabSz="1219170"/>
            <a:r>
              <a:rPr lang="en-US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How big?</a:t>
            </a:r>
            <a:br>
              <a:rPr lang="en-US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r>
              <a:rPr lang="en-US" sz="20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Can I identify them using a tag – like fluorescence?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F54E6F5-1088-4B4F-AA9E-B904E837A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1217" y="6181308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4B31DF-8A5C-6F43-9820-1FFBF3E286FA}"/>
              </a:ext>
            </a:extLst>
          </p:cNvPr>
          <p:cNvSpPr txBox="1"/>
          <p:nvPr/>
        </p:nvSpPr>
        <p:spPr>
          <a:xfrm>
            <a:off x="9468763" y="5017029"/>
            <a:ext cx="2144909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Real time</a:t>
            </a:r>
          </a:p>
          <a:p>
            <a:pPr defTabSz="1219170"/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Quantitation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C40AAE-A748-594C-952E-CB84ECE377A9}"/>
              </a:ext>
            </a:extLst>
          </p:cNvPr>
          <p:cNvSpPr txBox="1"/>
          <p:nvPr/>
        </p:nvSpPr>
        <p:spPr>
          <a:xfrm>
            <a:off x="228601" y="807219"/>
            <a:ext cx="2552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Blood Analysis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56647A-5BD8-CF47-BF17-E4EE8117AAF8}"/>
              </a:ext>
            </a:extLst>
          </p:cNvPr>
          <p:cNvSpPr txBox="1"/>
          <p:nvPr/>
        </p:nvSpPr>
        <p:spPr>
          <a:xfrm>
            <a:off x="2624562" y="258285"/>
            <a:ext cx="226376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First target markets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CA719EB-DA5D-DD4C-BA6C-0E000030625E}"/>
              </a:ext>
            </a:extLst>
          </p:cNvPr>
          <p:cNvGrpSpPr/>
          <p:nvPr/>
        </p:nvGrpSpPr>
        <p:grpSpPr>
          <a:xfrm>
            <a:off x="6708907" y="630775"/>
            <a:ext cx="2435093" cy="3162004"/>
            <a:chOff x="6708907" y="630775"/>
            <a:chExt cx="2435093" cy="3162004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2DD627D4-BBAF-A54D-B288-945639F896B8}"/>
                </a:ext>
              </a:extLst>
            </p:cNvPr>
            <p:cNvSpPr/>
            <p:nvPr/>
          </p:nvSpPr>
          <p:spPr>
            <a:xfrm>
              <a:off x="6961808" y="678188"/>
              <a:ext cx="2126845" cy="228285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/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4D351FC-BCDF-5946-B04B-868A863B6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4059" y="1835352"/>
              <a:ext cx="1210312" cy="97103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8E42A5C-CFD8-4A41-8895-08E71BA56BD6}"/>
                </a:ext>
              </a:extLst>
            </p:cNvPr>
            <p:cNvSpPr txBox="1"/>
            <p:nvPr/>
          </p:nvSpPr>
          <p:spPr>
            <a:xfrm>
              <a:off x="7188811" y="630775"/>
              <a:ext cx="15888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Industrials</a:t>
              </a:r>
            </a:p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Plastics, </a:t>
              </a:r>
            </a:p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reagents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4C64B76-DE7A-9442-A3AB-B5A7CBD96F14}"/>
                </a:ext>
              </a:extLst>
            </p:cNvPr>
            <p:cNvSpPr/>
            <p:nvPr/>
          </p:nvSpPr>
          <p:spPr>
            <a:xfrm>
              <a:off x="6708907" y="2961782"/>
              <a:ext cx="2435093" cy="83099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Liquid QC (reagents)</a:t>
              </a:r>
            </a:p>
            <a:p>
              <a:pPr marL="380990" indent="-121917" defTabSz="1219170">
                <a:buSzPct val="100000"/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Water purity</a:t>
              </a:r>
            </a:p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QC of Biologicals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A1DF632-59CF-CD43-AD03-9621CB2CDCE0}"/>
              </a:ext>
            </a:extLst>
          </p:cNvPr>
          <p:cNvSpPr/>
          <p:nvPr/>
        </p:nvSpPr>
        <p:spPr>
          <a:xfrm>
            <a:off x="201775" y="2966514"/>
            <a:ext cx="2435093" cy="156966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380990" indent="-121917" defTabSz="121917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EVS from plasma cardiovascular disease</a:t>
            </a:r>
          </a:p>
          <a:p>
            <a:pPr marL="380990" indent="-121917" defTabSz="1219170">
              <a:buFont typeface="Arial" panose="020B0604020202020204" pitchFamily="34" charset="0"/>
              <a:buChar char="•"/>
            </a:pPr>
            <a:endParaRPr lang="en-US" sz="16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80990" indent="-121917" defTabSz="121917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EVS from CSF</a:t>
            </a:r>
          </a:p>
          <a:p>
            <a:pPr marL="380990" indent="-121917" defTabSz="121917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EVs from joint fluid</a:t>
            </a:r>
          </a:p>
          <a:p>
            <a:pPr marL="380990" indent="-121917" defTabSz="121917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HIV in blood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7244B0D-7F3C-D54F-993A-90C35AEFC99F}"/>
              </a:ext>
            </a:extLst>
          </p:cNvPr>
          <p:cNvGrpSpPr/>
          <p:nvPr/>
        </p:nvGrpSpPr>
        <p:grpSpPr>
          <a:xfrm>
            <a:off x="2516403" y="678188"/>
            <a:ext cx="2435093" cy="2622148"/>
            <a:chOff x="2516403" y="678188"/>
            <a:chExt cx="2435093" cy="2622148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EBB2F374-06A9-3146-82AC-5EB80FBE53B5}"/>
                </a:ext>
              </a:extLst>
            </p:cNvPr>
            <p:cNvSpPr/>
            <p:nvPr/>
          </p:nvSpPr>
          <p:spPr>
            <a:xfrm>
              <a:off x="2566022" y="678188"/>
              <a:ext cx="2126845" cy="228285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/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78E0564-5AAB-0145-912C-F27FF3114732}"/>
                </a:ext>
              </a:extLst>
            </p:cNvPr>
            <p:cNvSpPr txBox="1"/>
            <p:nvPr/>
          </p:nvSpPr>
          <p:spPr>
            <a:xfrm>
              <a:off x="2921436" y="759619"/>
              <a:ext cx="1459054" cy="913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Urine </a:t>
              </a:r>
            </a:p>
            <a:p>
              <a:pPr defTabSz="1219170"/>
              <a:r>
                <a:rPr lang="en-US" sz="26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Analysis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5B8AC02-1D30-7648-9172-B32FE00A6779}"/>
                </a:ext>
              </a:extLst>
            </p:cNvPr>
            <p:cNvSpPr/>
            <p:nvPr/>
          </p:nvSpPr>
          <p:spPr>
            <a:xfrm>
              <a:off x="2516403" y="2961782"/>
              <a:ext cx="2435093" cy="338554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EVS from urine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E356F2B-0EA9-7040-8982-4E6A570AB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9866" y="1777492"/>
              <a:ext cx="1343207" cy="100537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B3DA70B-A6B8-1E44-AA08-C6A461E48002}"/>
              </a:ext>
            </a:extLst>
          </p:cNvPr>
          <p:cNvGrpSpPr/>
          <p:nvPr/>
        </p:nvGrpSpPr>
        <p:grpSpPr>
          <a:xfrm>
            <a:off x="8989017" y="670184"/>
            <a:ext cx="2457363" cy="4386307"/>
            <a:chOff x="8989017" y="670184"/>
            <a:chExt cx="2457363" cy="438630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DAFFD112-6F07-D944-9EB5-DA14F6470B37}"/>
                </a:ext>
              </a:extLst>
            </p:cNvPr>
            <p:cNvSpPr/>
            <p:nvPr/>
          </p:nvSpPr>
          <p:spPr>
            <a:xfrm>
              <a:off x="9156739" y="670184"/>
              <a:ext cx="2126845" cy="228285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/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D284E7C-4606-4945-962B-5108C68CAFFA}"/>
                </a:ext>
              </a:extLst>
            </p:cNvPr>
            <p:cNvSpPr/>
            <p:nvPr/>
          </p:nvSpPr>
          <p:spPr>
            <a:xfrm>
              <a:off x="8989017" y="2953287"/>
              <a:ext cx="2457363" cy="21032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Food, Cosmetics, </a:t>
              </a:r>
            </a:p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Biocidal product  </a:t>
              </a:r>
            </a:p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(10 ~ 100nm) (EU 2019-20 regulations)</a:t>
              </a:r>
            </a:p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Safety regulatory in environment and workspace</a:t>
              </a:r>
            </a:p>
            <a:p>
              <a:pPr marL="380990" indent="-380990" defTabSz="1219170">
                <a:buFont typeface="Arial" panose="020B0604020202020204" pitchFamily="34" charset="0"/>
                <a:buChar char="•"/>
              </a:pPr>
              <a:endParaRPr lang="en-US" sz="18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0FF134C-570D-A948-ACFC-D44089B0B272}"/>
                </a:ext>
              </a:extLst>
            </p:cNvPr>
            <p:cNvSpPr txBox="1"/>
            <p:nvPr/>
          </p:nvSpPr>
          <p:spPr>
            <a:xfrm>
              <a:off x="9456236" y="743887"/>
              <a:ext cx="162256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Food, </a:t>
              </a:r>
            </a:p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Cosmetics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697FD2D-6C61-B34E-B20A-246C98DEB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1226" y="1850154"/>
              <a:ext cx="1292943" cy="98085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E8D857-B115-644C-A33D-7F0850847F46}"/>
              </a:ext>
            </a:extLst>
          </p:cNvPr>
          <p:cNvGrpSpPr/>
          <p:nvPr/>
        </p:nvGrpSpPr>
        <p:grpSpPr>
          <a:xfrm>
            <a:off x="4603130" y="697009"/>
            <a:ext cx="2435093" cy="2626881"/>
            <a:chOff x="4609791" y="678188"/>
            <a:chExt cx="2435093" cy="262688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0EF56B5-4CFD-0E45-ABD8-E316801622A5}"/>
                </a:ext>
              </a:extLst>
            </p:cNvPr>
            <p:cNvGrpSpPr/>
            <p:nvPr/>
          </p:nvGrpSpPr>
          <p:grpSpPr>
            <a:xfrm>
              <a:off x="4609791" y="678188"/>
              <a:ext cx="2435093" cy="2626881"/>
              <a:chOff x="4609791" y="678188"/>
              <a:chExt cx="2435093" cy="2626881"/>
            </a:xfrm>
          </p:grpSpPr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0F65E887-9937-354A-8E5A-BF3C7EAD88C5}"/>
                  </a:ext>
                </a:extLst>
              </p:cNvPr>
              <p:cNvSpPr/>
              <p:nvPr/>
            </p:nvSpPr>
            <p:spPr>
              <a:xfrm>
                <a:off x="4763915" y="678188"/>
                <a:ext cx="2126845" cy="2282856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/>
                <a:endParaRPr lang="en-US" sz="1867" kern="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11761D05-C41C-294A-986C-C53D0CF61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30892" y="1951677"/>
                <a:ext cx="1736488" cy="831185"/>
              </a:xfrm>
              <a:prstGeom prst="rect">
                <a:avLst/>
              </a:prstGeom>
            </p:spPr>
          </p:pic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F5F229B-C2AB-A648-A081-B5CABC56D709}"/>
                  </a:ext>
                </a:extLst>
              </p:cNvPr>
              <p:cNvSpPr/>
              <p:nvPr/>
            </p:nvSpPr>
            <p:spPr>
              <a:xfrm>
                <a:off x="4609791" y="2966515"/>
                <a:ext cx="2435093" cy="338554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380990" indent="-121917" defTabSz="1219170">
                  <a:buFont typeface="Arial" panose="020B0604020202020204" pitchFamily="34" charset="0"/>
                  <a:buChar char="•"/>
                </a:pPr>
                <a:r>
                  <a:rPr lang="en-US" sz="1600" kern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Evs</a:t>
                </a:r>
                <a:r>
                  <a:rPr lang="en-US" sz="16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for research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32373E-95A3-6049-A826-CBC8B9471CF0}"/>
                </a:ext>
              </a:extLst>
            </p:cNvPr>
            <p:cNvSpPr txBox="1"/>
            <p:nvPr/>
          </p:nvSpPr>
          <p:spPr>
            <a:xfrm>
              <a:off x="5006745" y="811900"/>
              <a:ext cx="179568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Cell Culture</a:t>
              </a:r>
            </a:p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Fluids</a:t>
              </a:r>
            </a:p>
          </p:txBody>
        </p:sp>
      </p:grpSp>
      <p:sp>
        <p:nvSpPr>
          <p:cNvPr id="36" name="Sun 35">
            <a:extLst>
              <a:ext uri="{FF2B5EF4-FFF2-40B4-BE49-F238E27FC236}">
                <a16:creationId xmlns:a16="http://schemas.microsoft.com/office/drawing/2014/main" id="{23FC13B6-1261-284D-933D-49DA89C1C231}"/>
              </a:ext>
            </a:extLst>
          </p:cNvPr>
          <p:cNvSpPr/>
          <p:nvPr/>
        </p:nvSpPr>
        <p:spPr>
          <a:xfrm>
            <a:off x="9872133" y="6570133"/>
            <a:ext cx="220134" cy="151255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30CD1D3-8985-1D44-9780-91BCFCFFE25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10277">
            <a:off x="1505574" y="1206163"/>
            <a:ext cx="1063379" cy="782619"/>
          </a:xfrm>
          <a:prstGeom prst="rect">
            <a:avLst/>
          </a:prstGeom>
        </p:spPr>
      </p:pic>
      <p:sp>
        <p:nvSpPr>
          <p:cNvPr id="38" name="Down Arrow 37">
            <a:extLst>
              <a:ext uri="{FF2B5EF4-FFF2-40B4-BE49-F238E27FC236}">
                <a16:creationId xmlns:a16="http://schemas.microsoft.com/office/drawing/2014/main" id="{0B60C839-39A0-4047-B973-1452FA9AE776}"/>
              </a:ext>
            </a:extLst>
          </p:cNvPr>
          <p:cNvSpPr/>
          <p:nvPr/>
        </p:nvSpPr>
        <p:spPr>
          <a:xfrm>
            <a:off x="1236451" y="384676"/>
            <a:ext cx="507999" cy="565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62224ED0-C8AF-2C41-88CD-14045A26759B}"/>
              </a:ext>
            </a:extLst>
          </p:cNvPr>
          <p:cNvSpPr/>
          <p:nvPr/>
        </p:nvSpPr>
        <p:spPr>
          <a:xfrm>
            <a:off x="5768438" y="315960"/>
            <a:ext cx="507999" cy="565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59E8CA7-D580-3841-8604-DFFF7592A15D}"/>
              </a:ext>
            </a:extLst>
          </p:cNvPr>
          <p:cNvCxnSpPr>
            <a:stCxn id="20" idx="3"/>
          </p:cNvCxnSpPr>
          <p:nvPr/>
        </p:nvCxnSpPr>
        <p:spPr>
          <a:xfrm>
            <a:off x="4888326" y="448113"/>
            <a:ext cx="90414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D3F23F0-68E0-C741-8DE3-AA6D598087EB}"/>
              </a:ext>
            </a:extLst>
          </p:cNvPr>
          <p:cNvCxnSpPr>
            <a:cxnSpLocks/>
          </p:cNvCxnSpPr>
          <p:nvPr/>
        </p:nvCxnSpPr>
        <p:spPr>
          <a:xfrm flipH="1" flipV="1">
            <a:off x="1704066" y="445463"/>
            <a:ext cx="925926" cy="16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6A501205-9714-934B-BA53-AA2BD094FB50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9321" y="3474400"/>
            <a:ext cx="994933" cy="31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6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20" grpId="0"/>
      <p:bldP spid="36" grpId="0" animBg="1"/>
      <p:bldP spid="3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25AEFAD-AD93-3A4B-849B-E39A109EC8CB}"/>
              </a:ext>
            </a:extLst>
          </p:cNvPr>
          <p:cNvSpPr/>
          <p:nvPr/>
        </p:nvSpPr>
        <p:spPr>
          <a:xfrm>
            <a:off x="6383543" y="2797282"/>
            <a:ext cx="5625701" cy="38384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B4660BA-D3FC-5847-B2B1-8E1CA8BF5D78}"/>
              </a:ext>
            </a:extLst>
          </p:cNvPr>
          <p:cNvSpPr/>
          <p:nvPr/>
        </p:nvSpPr>
        <p:spPr>
          <a:xfrm>
            <a:off x="76202" y="4654421"/>
            <a:ext cx="5987140" cy="13070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A191FDE-F43A-0D4C-B168-1515D55C5ABA}"/>
              </a:ext>
            </a:extLst>
          </p:cNvPr>
          <p:cNvSpPr/>
          <p:nvPr/>
        </p:nvSpPr>
        <p:spPr>
          <a:xfrm>
            <a:off x="76202" y="2796494"/>
            <a:ext cx="5987141" cy="1722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29AF4DD-9893-524A-A126-FF9E44C609D4}"/>
              </a:ext>
            </a:extLst>
          </p:cNvPr>
          <p:cNvSpPr/>
          <p:nvPr/>
        </p:nvSpPr>
        <p:spPr>
          <a:xfrm>
            <a:off x="49914" y="547919"/>
            <a:ext cx="8643255" cy="21822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EB4C6F6-6358-1E49-80AA-0F3F3721C789}"/>
              </a:ext>
            </a:extLst>
          </p:cNvPr>
          <p:cNvSpPr/>
          <p:nvPr/>
        </p:nvSpPr>
        <p:spPr>
          <a:xfrm>
            <a:off x="860405" y="6054737"/>
            <a:ext cx="3676843" cy="7488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400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DA4C5D8-4CAE-804E-84FF-60AEF29BE991}"/>
              </a:ext>
            </a:extLst>
          </p:cNvPr>
          <p:cNvSpPr/>
          <p:nvPr/>
        </p:nvSpPr>
        <p:spPr>
          <a:xfrm>
            <a:off x="6539669" y="3279588"/>
            <a:ext cx="2472541" cy="2816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000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B3A69C-A705-4340-99E6-FF3D34963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4105" y="19955"/>
            <a:ext cx="9787060" cy="489799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Market Production Cost Estimates first 500 units only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422B0-C397-6341-BF37-F4EC37F17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4" y="553080"/>
            <a:ext cx="9098808" cy="602516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300" b="1" dirty="0"/>
              <a:t>Cost of 500 units production</a:t>
            </a:r>
            <a:r>
              <a:rPr lang="en-US" sz="4300" dirty="0"/>
              <a:t> </a:t>
            </a:r>
            <a:br>
              <a:rPr lang="en-US" dirty="0"/>
            </a:br>
            <a:endParaRPr lang="en-US" dirty="0"/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Disc drive $500,000  (assume $1000 each)					$500,000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Discs $500,000  (assume $10 each)   50,000 discs				$500,000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Packaging $25 x 500 = $12,500						$12,500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Electronics, Software, fiber optics  $500 x 500 = $250,000  (assume $500 cost per unit)	$250,000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Construction, case, </a:t>
            </a:r>
            <a:r>
              <a:rPr lang="en-US" sz="2900" dirty="0" err="1"/>
              <a:t>etc</a:t>
            </a:r>
            <a:r>
              <a:rPr lang="en-US" sz="2900" dirty="0"/>
              <a:t>  $200  x 500   = $10,000    (assume $200 cost per unit)		$100,000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Cost of reagent kits (3</a:t>
            </a:r>
            <a:r>
              <a:rPr lang="en-US" sz="2900" baseline="30000" dirty="0"/>
              <a:t>rd</a:t>
            </a:r>
            <a:r>
              <a:rPr lang="en-US" sz="2900" dirty="0"/>
              <a:t> party manufacture)  50,000 kits (5 tests each)			$500,000</a:t>
            </a:r>
            <a:br>
              <a:rPr lang="en-US" sz="2900" dirty="0"/>
            </a:br>
            <a:br>
              <a:rPr lang="en-US" sz="2900" dirty="0"/>
            </a:br>
            <a:r>
              <a:rPr lang="en-US" dirty="0"/>
              <a:t>			</a:t>
            </a:r>
            <a:r>
              <a:rPr lang="en-US" sz="3400" b="1" dirty="0"/>
              <a:t>Total System manufacture cost        	</a:t>
            </a:r>
            <a:r>
              <a:rPr lang="en-US" sz="3800" b="1" dirty="0"/>
              <a:t>           = </a:t>
            </a:r>
            <a:r>
              <a:rPr lang="en-US" sz="3800" b="1" dirty="0">
                <a:solidFill>
                  <a:srgbClr val="FF0000"/>
                </a:solidFill>
              </a:rPr>
              <a:t>~$1,950,000</a:t>
            </a:r>
            <a:br>
              <a:rPr lang="en-US" dirty="0"/>
            </a:br>
            <a:r>
              <a:rPr lang="en-US" sz="4900" b="1" dirty="0"/>
              <a:t>Total expenses</a:t>
            </a:r>
          </a:p>
          <a:p>
            <a:pPr marL="160016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Cost of sales at 25% per unit  			$1,875,000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  Total parts cost  				$1,950,000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  Development cost (10 salaries 2 years)		$2,000,000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  Taxes, </a:t>
            </a:r>
            <a:r>
              <a:rPr lang="en-US" sz="2900" dirty="0" err="1"/>
              <a:t>legals</a:t>
            </a:r>
            <a:r>
              <a:rPr lang="en-US" sz="2900" dirty="0"/>
              <a:t>, operating 			   $250,000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   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300" b="1" dirty="0"/>
              <a:t>        	total cost of project</a:t>
            </a:r>
            <a:r>
              <a:rPr lang="en-US" b="1" dirty="0"/>
              <a:t>		</a:t>
            </a:r>
            <a:r>
              <a:rPr lang="en-US" sz="3800" b="1" dirty="0"/>
              <a:t>$6,075,000</a:t>
            </a:r>
            <a:endParaRPr lang="en-US" sz="3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  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Income systems 500 x $15,000 = 			$7,500,000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Disc sales at $15 each (5 tests) (assume 50% sales) 	$375,000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Reagent kit sales (Kit is $20 for 5 tests) (50% sales)	$500,000</a:t>
            </a:r>
            <a:r>
              <a:rPr lang="en-US" dirty="0"/>
              <a:t>				</a:t>
            </a:r>
          </a:p>
          <a:p>
            <a:pPr marL="0" indent="0">
              <a:buNone/>
            </a:pPr>
            <a:r>
              <a:rPr lang="en-US" sz="4300" b="1" dirty="0"/>
              <a:t>        Total return on system sales</a:t>
            </a:r>
            <a:r>
              <a:rPr lang="en-US" b="1" dirty="0"/>
              <a:t>		</a:t>
            </a:r>
            <a:r>
              <a:rPr lang="en-US" sz="3800" b="1" dirty="0"/>
              <a:t> $8,375,000</a:t>
            </a:r>
          </a:p>
          <a:p>
            <a:pPr marL="0" indent="0">
              <a:buNone/>
            </a:pPr>
            <a:r>
              <a:rPr lang="en-US" sz="4300" b="1" dirty="0"/>
              <a:t>         Return on Investment</a:t>
            </a:r>
            <a:r>
              <a:rPr lang="en-US" dirty="0"/>
              <a:t>		</a:t>
            </a:r>
            <a:r>
              <a:rPr lang="en-US" sz="3800" b="1" dirty="0"/>
              <a:t>$2,300,000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ADC6A6-12FA-634A-A3F5-2DFBC7F0FBE4}"/>
              </a:ext>
            </a:extLst>
          </p:cNvPr>
          <p:cNvSpPr txBox="1"/>
          <p:nvPr/>
        </p:nvSpPr>
        <p:spPr>
          <a:xfrm>
            <a:off x="6640777" y="3294105"/>
            <a:ext cx="24201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12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Assumptions: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Sale price of System $15,000  (Unit BOM cost $2,200)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Disc cost $10/unit   Sale at $15/unit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Reagents cost $10/unit of 5 tests   - sale at $20/5 tests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Packaging at $25/unit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Electronics, fiber-optics, software at  $500/unit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Construction of system at $200/unit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System unit cost: ~$3,400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Sales cost 25%=$3750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BD0003-44F4-4D4B-B608-64F1B8D88E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2955" y="382581"/>
            <a:ext cx="1999604" cy="943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20C5B1-4565-EE4A-829A-F9F9B3609B88}"/>
              </a:ext>
            </a:extLst>
          </p:cNvPr>
          <p:cNvSpPr txBox="1"/>
          <p:nvPr/>
        </p:nvSpPr>
        <p:spPr>
          <a:xfrm>
            <a:off x="1050187" y="6039463"/>
            <a:ext cx="310373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40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Cost of production of system =$3400</a:t>
            </a:r>
          </a:p>
          <a:p>
            <a:pPr defTabSz="1219170"/>
            <a:r>
              <a:rPr lang="en-US" sz="140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Sale price of system  =$15,000</a:t>
            </a:r>
          </a:p>
          <a:p>
            <a:pPr defTabSz="1219170"/>
            <a:r>
              <a:rPr lang="en-US" sz="140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Ratio is ~5 x cost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54E1FD-640E-FC4F-AD2F-77F5ECF02B69}"/>
              </a:ext>
            </a:extLst>
          </p:cNvPr>
          <p:cNvSpPr txBox="1"/>
          <p:nvPr/>
        </p:nvSpPr>
        <p:spPr>
          <a:xfrm>
            <a:off x="6640777" y="2907486"/>
            <a:ext cx="2340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6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Research Market Only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F407B3-3BB5-4A41-86F4-9D33E2D60D44}"/>
              </a:ext>
            </a:extLst>
          </p:cNvPr>
          <p:cNvSpPr txBox="1"/>
          <p:nvPr/>
        </p:nvSpPr>
        <p:spPr>
          <a:xfrm>
            <a:off x="6960978" y="6112502"/>
            <a:ext cx="5543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Future Market</a:t>
            </a:r>
            <a:r>
              <a:rPr lang="en-US" sz="1400" dirty="0"/>
              <a:t>: Research 2000-4000 units ($15k)(5 years)</a:t>
            </a:r>
          </a:p>
          <a:p>
            <a:r>
              <a:rPr lang="en-US" sz="1400" b="1" dirty="0"/>
              <a:t>Clinical Market</a:t>
            </a:r>
            <a:r>
              <a:rPr lang="en-US" sz="1400" dirty="0"/>
              <a:t>: 3000-8,000 units 5 years ($16k+)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72D5311-0E59-4548-9500-19C2757D737F}"/>
              </a:ext>
            </a:extLst>
          </p:cNvPr>
          <p:cNvSpPr/>
          <p:nvPr/>
        </p:nvSpPr>
        <p:spPr>
          <a:xfrm>
            <a:off x="9231965" y="3291948"/>
            <a:ext cx="2472541" cy="2816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000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72C788-3064-E54C-8028-3B813A6FA13A}"/>
              </a:ext>
            </a:extLst>
          </p:cNvPr>
          <p:cNvSpPr txBox="1"/>
          <p:nvPr/>
        </p:nvSpPr>
        <p:spPr>
          <a:xfrm>
            <a:off x="9309123" y="3287496"/>
            <a:ext cx="24201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12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Assumptions: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Sale price of System $16,000  (Unit BOM cost $2,200)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Disc cost $10/unit   Sale at $25/unit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Reagents sold directly by </a:t>
            </a:r>
            <a:r>
              <a:rPr lang="en-US" sz="1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CytoVas</a:t>
            </a:r>
            <a:endParaRPr lang="en-U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Packaging at $25/unit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Electronics, fiber-optics, software at  $500/unit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Construction of system at $200/unit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System unit cost: ~$3,400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Sale cost $500 (</a:t>
            </a:r>
            <a:r>
              <a:rPr lang="en-US" sz="1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CytoVas</a:t>
            </a: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6C436B-06E1-8941-A2C2-1C8DD7797A44}"/>
              </a:ext>
            </a:extLst>
          </p:cNvPr>
          <p:cNvSpPr txBox="1"/>
          <p:nvPr/>
        </p:nvSpPr>
        <p:spPr>
          <a:xfrm>
            <a:off x="9331692" y="2900951"/>
            <a:ext cx="22317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6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Initial Clinical Market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01EFBC5A-2E43-0B40-9604-E2305CD6B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20573" y="104713"/>
            <a:ext cx="908159" cy="400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14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2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A2A21-9BEC-FC4D-87B5-BC742791B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276" y="-48834"/>
            <a:ext cx="5211793" cy="515089"/>
          </a:xfrm>
        </p:spPr>
        <p:txBody>
          <a:bodyPr>
            <a:noAutofit/>
          </a:bodyPr>
          <a:lstStyle/>
          <a:p>
            <a:r>
              <a:rPr lang="en-US" sz="2800" dirty="0"/>
              <a:t>MY-Blu Sales Projections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84B738-DA20-8A40-864D-548E1FB6B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20" y="828572"/>
            <a:ext cx="5184523" cy="49508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0F19F0-C0B1-354A-801E-D448B987E3BE}"/>
              </a:ext>
            </a:extLst>
          </p:cNvPr>
          <p:cNvSpPr txBox="1"/>
          <p:nvPr/>
        </p:nvSpPr>
        <p:spPr>
          <a:xfrm rot="16200000">
            <a:off x="-515919" y="3119320"/>
            <a:ext cx="1392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System Units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CD8226-44FD-504B-84FA-854C38F93BFC}"/>
              </a:ext>
            </a:extLst>
          </p:cNvPr>
          <p:cNvSpPr txBox="1"/>
          <p:nvPr/>
        </p:nvSpPr>
        <p:spPr>
          <a:xfrm>
            <a:off x="799935" y="939556"/>
            <a:ext cx="2594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Research Units @$15,000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414830-4BCC-6346-83E1-54ED896BD453}"/>
              </a:ext>
            </a:extLst>
          </p:cNvPr>
          <p:cNvSpPr txBox="1"/>
          <p:nvPr/>
        </p:nvSpPr>
        <p:spPr>
          <a:xfrm>
            <a:off x="799935" y="1197904"/>
            <a:ext cx="2620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Clinical Units    @$16,000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BB9F7B-A715-A94B-9542-C89D2B4E7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938" y="808758"/>
            <a:ext cx="5319434" cy="42612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28C613-8619-D745-A74B-5007411399EB}"/>
              </a:ext>
            </a:extLst>
          </p:cNvPr>
          <p:cNvSpPr txBox="1"/>
          <p:nvPr/>
        </p:nvSpPr>
        <p:spPr>
          <a:xfrm>
            <a:off x="8222104" y="394358"/>
            <a:ext cx="1408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MY-Blu Discs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207107-F4AE-C744-ADFF-0F51411E35F3}"/>
              </a:ext>
            </a:extLst>
          </p:cNvPr>
          <p:cNvSpPr txBox="1"/>
          <p:nvPr/>
        </p:nvSpPr>
        <p:spPr>
          <a:xfrm>
            <a:off x="1633167" y="496542"/>
            <a:ext cx="1701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MY-Blu Systems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AD3A3F-6B2F-D948-9675-0A1AA2FEB404}"/>
              </a:ext>
            </a:extLst>
          </p:cNvPr>
          <p:cNvSpPr txBox="1"/>
          <p:nvPr/>
        </p:nvSpPr>
        <p:spPr>
          <a:xfrm rot="16200000">
            <a:off x="5459760" y="2840537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Millions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19F15-B8A8-C04E-8897-B8E1EE4C384C}"/>
              </a:ext>
            </a:extLst>
          </p:cNvPr>
          <p:cNvSpPr txBox="1"/>
          <p:nvPr/>
        </p:nvSpPr>
        <p:spPr>
          <a:xfrm>
            <a:off x="8424562" y="4985497"/>
            <a:ext cx="58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C90621-F856-084D-8A10-E454C8EBFDE3}"/>
              </a:ext>
            </a:extLst>
          </p:cNvPr>
          <p:cNvSpPr txBox="1"/>
          <p:nvPr/>
        </p:nvSpPr>
        <p:spPr>
          <a:xfrm>
            <a:off x="2370974" y="5705721"/>
            <a:ext cx="58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A7A71F-453F-974B-967C-37F4D8DE7E72}"/>
              </a:ext>
            </a:extLst>
          </p:cNvPr>
          <p:cNvSpPr txBox="1"/>
          <p:nvPr/>
        </p:nvSpPr>
        <p:spPr>
          <a:xfrm>
            <a:off x="708787" y="5991584"/>
            <a:ext cx="3763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Note</a:t>
            </a:r>
            <a:r>
              <a:rPr lang="en-US" sz="1200" dirty="0"/>
              <a:t>: cost of sales for Research Units is 25%</a:t>
            </a:r>
          </a:p>
          <a:p>
            <a:r>
              <a:rPr lang="en-US" sz="1200" dirty="0"/>
              <a:t>Cost of sales for Clinical units is 0.3% (</a:t>
            </a:r>
            <a:r>
              <a:rPr lang="en-US" sz="1200" dirty="0" err="1"/>
              <a:t>CytoVas</a:t>
            </a:r>
            <a:r>
              <a:rPr lang="en-US" sz="1200" dirty="0"/>
              <a:t> bears cost)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7DE61F-EE94-8F47-95F0-AD7B0B964DD7}"/>
              </a:ext>
            </a:extLst>
          </p:cNvPr>
          <p:cNvSpPr txBox="1"/>
          <p:nvPr/>
        </p:nvSpPr>
        <p:spPr>
          <a:xfrm>
            <a:off x="5919076" y="5300988"/>
            <a:ext cx="49368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Assumptions</a:t>
            </a:r>
            <a:r>
              <a:rPr lang="en-US" sz="1200" dirty="0"/>
              <a:t>:  Disc cost $10.00</a:t>
            </a:r>
          </a:p>
          <a:p>
            <a:r>
              <a:rPr lang="en-US" sz="1200" dirty="0"/>
              <a:t>“Clinical disc may be a premium – but discs are essentially the same.</a:t>
            </a:r>
          </a:p>
          <a:p>
            <a:r>
              <a:rPr lang="en-US" sz="1200" dirty="0"/>
              <a:t>More than one type of disc may be made (1, 2, 4, 8, 16 ports) different costs</a:t>
            </a:r>
          </a:p>
          <a:p>
            <a:r>
              <a:rPr lang="en-US" sz="1200" dirty="0"/>
              <a:t>Disc sales bring in higher return for clinical (200%) than research assays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A9F7A81D-111D-7044-B46A-15DDDF414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65071" y="6178266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110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618</Words>
  <Application>Microsoft Macintosh PowerPoint</Application>
  <PresentationFormat>Widescreen</PresentationFormat>
  <Paragraphs>159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Papers published using the term “Extracellular Vesicles”</vt:lpstr>
      <vt:lpstr>Opportunities</vt:lpstr>
      <vt:lpstr>Market Production Cost Estimates first 500 units only</vt:lpstr>
      <vt:lpstr>MY-Blu Sales Projections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Paul Robinson</dc:creator>
  <cp:lastModifiedBy>Joseph Paul Robinson</cp:lastModifiedBy>
  <cp:revision>28</cp:revision>
  <dcterms:created xsi:type="dcterms:W3CDTF">2018-06-02T18:17:54Z</dcterms:created>
  <dcterms:modified xsi:type="dcterms:W3CDTF">2018-06-03T01:43:12Z</dcterms:modified>
</cp:coreProperties>
</file>