
<file path=[Content_Types].xml><?xml version="1.0" encoding="utf-8"?>
<Types xmlns="http://schemas.openxmlformats.org/package/2006/content-types">
  <Default Extension="jpg" ContentType="image/jpeg"/>
  <Default Extension="mov" ContentType="video/quicktime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3" r:id="rId2"/>
    <p:sldId id="518" r:id="rId3"/>
    <p:sldId id="519" r:id="rId4"/>
    <p:sldId id="520" r:id="rId5"/>
    <p:sldId id="521" r:id="rId6"/>
    <p:sldId id="522" r:id="rId7"/>
    <p:sldId id="525" r:id="rId8"/>
    <p:sldId id="524" r:id="rId9"/>
    <p:sldId id="523" r:id="rId10"/>
  </p:sldIdLst>
  <p:sldSz cx="12192000" cy="6858000"/>
  <p:notesSz cx="7010400" cy="92964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眞伸 山本" initials="眞伸" lastIdx="5" clrIdx="0">
    <p:extLst>
      <p:ext uri="{19B8F6BF-5375-455C-9EA6-DF929625EA0E}">
        <p15:presenceInfo xmlns:p15="http://schemas.microsoft.com/office/powerpoint/2012/main" userId="b5473e2c0b4b590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94" autoAdjust="0"/>
    <p:restoredTop sz="94660"/>
  </p:normalViewPr>
  <p:slideViewPr>
    <p:cSldViewPr snapToGrid="0">
      <p:cViewPr varScale="1">
        <p:scale>
          <a:sx n="153" d="100"/>
          <a:sy n="153" d="100"/>
        </p:scale>
        <p:origin x="184" y="8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21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64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09AFF1-B7DB-4E6A-9355-47A4E9A1719F}" type="datetimeFigureOut">
              <a:rPr kumimoji="1" lang="ja-JP" altLang="en-US" smtClean="0"/>
              <a:t>2019/8/1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01041" y="4473892"/>
            <a:ext cx="5608320" cy="366045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8A4E0C-5621-459F-A622-043BEC0B9F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6111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88CB3-2926-4D68-98CF-6146C1A5CFFB}" type="datetimeFigureOut">
              <a:rPr kumimoji="1" lang="ja-JP" altLang="en-US" smtClean="0"/>
              <a:t>2019/8/1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4F2C7-597D-4AA4-9E21-7A9CF866FDAD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49C44B4-8F44-4867-8486-29A001013DBE}"/>
              </a:ext>
            </a:extLst>
          </p:cNvPr>
          <p:cNvSpPr txBox="1"/>
          <p:nvPr userDrawn="1"/>
        </p:nvSpPr>
        <p:spPr>
          <a:xfrm>
            <a:off x="10102175" y="6431469"/>
            <a:ext cx="18318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b="1" dirty="0">
                <a:solidFill>
                  <a:srgbClr val="FF0000"/>
                </a:solidFill>
              </a:rPr>
              <a:t>Confidential </a:t>
            </a:r>
            <a:r>
              <a:rPr kumimoji="1" lang="en-US" altLang="ja-JP" sz="1600" b="1" dirty="0" err="1">
                <a:solidFill>
                  <a:srgbClr val="FF0000"/>
                </a:solidFill>
              </a:rPr>
              <a:t>Miftek</a:t>
            </a:r>
            <a:endParaRPr kumimoji="1" lang="ja-JP" altLang="en-US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2705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88CB3-2926-4D68-98CF-6146C1A5CFFB}" type="datetimeFigureOut">
              <a:rPr kumimoji="1" lang="ja-JP" altLang="en-US" smtClean="0"/>
              <a:t>2019/8/1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4F2C7-597D-4AA4-9E21-7A9CF866FD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7417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88CB3-2926-4D68-98CF-6146C1A5CFFB}" type="datetimeFigureOut">
              <a:rPr kumimoji="1" lang="ja-JP" altLang="en-US" smtClean="0"/>
              <a:t>2019/8/1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4F2C7-597D-4AA4-9E21-7A9CF866FD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9838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88CB3-2926-4D68-98CF-6146C1A5CFFB}" type="datetimeFigureOut">
              <a:rPr kumimoji="1" lang="ja-JP" altLang="en-US" smtClean="0"/>
              <a:t>2019/8/1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4F2C7-597D-4AA4-9E21-7A9CF866FDAD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43BDAAB-375E-4369-8F04-44E0589320D7}"/>
              </a:ext>
            </a:extLst>
          </p:cNvPr>
          <p:cNvSpPr txBox="1"/>
          <p:nvPr userDrawn="1"/>
        </p:nvSpPr>
        <p:spPr>
          <a:xfrm>
            <a:off x="10102175" y="6431469"/>
            <a:ext cx="18318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b="1" dirty="0">
                <a:solidFill>
                  <a:srgbClr val="FF0000"/>
                </a:solidFill>
              </a:rPr>
              <a:t>Confidential </a:t>
            </a:r>
            <a:r>
              <a:rPr kumimoji="1" lang="en-US" altLang="ja-JP" sz="1600" b="1" dirty="0" err="1">
                <a:solidFill>
                  <a:srgbClr val="FF0000"/>
                </a:solidFill>
              </a:rPr>
              <a:t>Miftek</a:t>
            </a:r>
            <a:endParaRPr kumimoji="1" lang="ja-JP" altLang="en-US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197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88CB3-2926-4D68-98CF-6146C1A5CFFB}" type="datetimeFigureOut">
              <a:rPr kumimoji="1" lang="ja-JP" altLang="en-US" smtClean="0"/>
              <a:t>2019/8/1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4F2C7-597D-4AA4-9E21-7A9CF866FD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520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88CB3-2926-4D68-98CF-6146C1A5CFFB}" type="datetimeFigureOut">
              <a:rPr kumimoji="1" lang="ja-JP" altLang="en-US" smtClean="0"/>
              <a:t>2019/8/1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4F2C7-597D-4AA4-9E21-7A9CF866FD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1665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88CB3-2926-4D68-98CF-6146C1A5CFFB}" type="datetimeFigureOut">
              <a:rPr kumimoji="1" lang="ja-JP" altLang="en-US" smtClean="0"/>
              <a:t>2019/8/1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4F2C7-597D-4AA4-9E21-7A9CF866FD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1470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88CB3-2926-4D68-98CF-6146C1A5CFFB}" type="datetimeFigureOut">
              <a:rPr kumimoji="1" lang="ja-JP" altLang="en-US" smtClean="0"/>
              <a:t>2019/8/1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4F2C7-597D-4AA4-9E21-7A9CF866FD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8541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88CB3-2926-4D68-98CF-6146C1A5CFFB}" type="datetimeFigureOut">
              <a:rPr kumimoji="1" lang="ja-JP" altLang="en-US" smtClean="0"/>
              <a:t>2019/8/1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4F2C7-597D-4AA4-9E21-7A9CF866FD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3873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88CB3-2926-4D68-98CF-6146C1A5CFFB}" type="datetimeFigureOut">
              <a:rPr kumimoji="1" lang="ja-JP" altLang="en-US" smtClean="0"/>
              <a:t>2019/8/1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4F2C7-597D-4AA4-9E21-7A9CF866FD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4031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88CB3-2926-4D68-98CF-6146C1A5CFFB}" type="datetimeFigureOut">
              <a:rPr kumimoji="1" lang="ja-JP" altLang="en-US" smtClean="0"/>
              <a:t>2019/8/1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4F2C7-597D-4AA4-9E21-7A9CF866FD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1871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D88CB3-2926-4D68-98CF-6146C1A5CFFB}" type="datetimeFigureOut">
              <a:rPr kumimoji="1" lang="ja-JP" altLang="en-US" smtClean="0"/>
              <a:t>2019/8/1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34F2C7-597D-4AA4-9E21-7A9CF866FD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4625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441497" y="1556906"/>
            <a:ext cx="10022915" cy="3744188"/>
          </a:xfrm>
        </p:spPr>
        <p:txBody>
          <a:bodyPr>
            <a:normAutofit/>
          </a:bodyPr>
          <a:lstStyle/>
          <a:p>
            <a:r>
              <a:rPr lang="en-US" altLang="ja-JP" sz="2700" b="1" u="sng" dirty="0"/>
              <a:t>Particle Signal Simulation(22): 2CH Photon Detection</a:t>
            </a:r>
            <a:br>
              <a:rPr lang="en-US" altLang="ja-JP" sz="2700" b="1" u="sng" dirty="0"/>
            </a:br>
            <a:br>
              <a:rPr lang="en-US" altLang="ja-JP" sz="2700" b="1" u="sng" dirty="0"/>
            </a:br>
            <a:r>
              <a:rPr lang="en-US" altLang="ja-JP" sz="1800" b="1" dirty="0">
                <a:solidFill>
                  <a:srgbClr val="FF0000"/>
                </a:solidFill>
              </a:rPr>
              <a:t>- 2CH Photon Stream Detection is achieved at experimental set-up!!</a:t>
            </a:r>
            <a:br>
              <a:rPr lang="en-US" altLang="ja-JP" sz="1800" b="1" dirty="0">
                <a:solidFill>
                  <a:srgbClr val="FF0000"/>
                </a:solidFill>
              </a:rPr>
            </a:br>
            <a:br>
              <a:rPr lang="en-US" altLang="ja-JP" sz="1800" b="1" dirty="0">
                <a:solidFill>
                  <a:srgbClr val="FF0000"/>
                </a:solidFill>
              </a:rPr>
            </a:br>
            <a:br>
              <a:rPr lang="en-US" altLang="ja-JP" sz="2000" b="1" dirty="0"/>
            </a:br>
            <a:br>
              <a:rPr lang="en-US" altLang="ja-JP" sz="2700" b="1" u="sng" dirty="0"/>
            </a:br>
            <a:endParaRPr lang="ja-JP" altLang="en-US" sz="1800" b="1" dirty="0">
              <a:solidFill>
                <a:srgbClr val="FF0000"/>
              </a:solidFill>
            </a:endParaRPr>
          </a:p>
        </p:txBody>
      </p:sp>
      <p:sp>
        <p:nvSpPr>
          <p:cNvPr id="4" name="サブタイトル 2"/>
          <p:cNvSpPr txBox="1">
            <a:spLocks/>
          </p:cNvSpPr>
          <p:nvPr/>
        </p:nvSpPr>
        <p:spPr>
          <a:xfrm>
            <a:off x="3167116" y="5386731"/>
            <a:ext cx="6034686" cy="1143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000" b="1" dirty="0">
                <a:solidFill>
                  <a:schemeClr val="tx1"/>
                </a:solidFill>
              </a:rPr>
              <a:t>Jul.31, 2019</a:t>
            </a:r>
          </a:p>
          <a:p>
            <a:r>
              <a:rPr lang="en-US" altLang="ja-JP" sz="2000" b="1" dirty="0">
                <a:solidFill>
                  <a:schemeClr val="tx1"/>
                </a:solidFill>
              </a:rPr>
              <a:t>Keegan/Myama</a:t>
            </a:r>
          </a:p>
          <a:p>
            <a:endParaRPr lang="en-US" altLang="ja-JP" sz="2000" b="1" dirty="0">
              <a:solidFill>
                <a:schemeClr val="tx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261" y="5881300"/>
            <a:ext cx="1224924" cy="54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4ECC8B6-6CF3-4640-9E20-690B98C44639}"/>
              </a:ext>
            </a:extLst>
          </p:cNvPr>
          <p:cNvSpPr txBox="1"/>
          <p:nvPr/>
        </p:nvSpPr>
        <p:spPr>
          <a:xfrm>
            <a:off x="3371850" y="4663440"/>
            <a:ext cx="5272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ParticleSignalSimulation</a:t>
            </a:r>
            <a:r>
              <a:rPr lang="en-US" dirty="0"/>
              <a:t>(22)2CHPhotonDetection.pptx</a:t>
            </a:r>
          </a:p>
        </p:txBody>
      </p:sp>
    </p:spTree>
    <p:extLst>
      <p:ext uri="{BB962C8B-B14F-4D97-AF65-F5344CB8AC3E}">
        <p14:creationId xmlns:p14="http://schemas.microsoft.com/office/powerpoint/2010/main" val="3268378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705D1-2634-044A-B04E-70A5A64B6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7479"/>
            <a:ext cx="10972800" cy="674052"/>
          </a:xfrm>
        </p:spPr>
        <p:txBody>
          <a:bodyPr>
            <a:normAutofit/>
          </a:bodyPr>
          <a:lstStyle/>
          <a:p>
            <a:r>
              <a:rPr lang="en-US" sz="2000" b="1" u="sng" dirty="0"/>
              <a:t>2CH Photon Stream Capturing Set-up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5914A17-6A7F-C048-B3CC-E8309EA182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4610" y="971392"/>
            <a:ext cx="7189469" cy="5392103"/>
          </a:xfrm>
        </p:spPr>
      </p:pic>
    </p:spTree>
    <p:extLst>
      <p:ext uri="{BB962C8B-B14F-4D97-AF65-F5344CB8AC3E}">
        <p14:creationId xmlns:p14="http://schemas.microsoft.com/office/powerpoint/2010/main" val="1364153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960BE-5702-A446-A437-F15A957EA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548639"/>
          </a:xfrm>
        </p:spPr>
        <p:txBody>
          <a:bodyPr>
            <a:normAutofit/>
          </a:bodyPr>
          <a:lstStyle/>
          <a:p>
            <a:r>
              <a:rPr lang="en-US" sz="2000" b="1" u="sng" dirty="0"/>
              <a:t>2CH light source (red LED)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42A51A8-5161-FC49-8243-F15724948F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362531" y="145244"/>
            <a:ext cx="5156163" cy="6874885"/>
          </a:xfr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939D0EB-1BF3-294C-BD44-9C18AE486023}"/>
              </a:ext>
            </a:extLst>
          </p:cNvPr>
          <p:cNvCxnSpPr/>
          <p:nvPr/>
        </p:nvCxnSpPr>
        <p:spPr>
          <a:xfrm>
            <a:off x="5817870" y="2857500"/>
            <a:ext cx="0" cy="1371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80C99D3-C999-3D49-987A-D4AEB294AC69}"/>
              </a:ext>
            </a:extLst>
          </p:cNvPr>
          <p:cNvCxnSpPr/>
          <p:nvPr/>
        </p:nvCxnSpPr>
        <p:spPr>
          <a:xfrm>
            <a:off x="5817870" y="3429000"/>
            <a:ext cx="84582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9AA5FCF-19D2-7040-ADC4-F453E98E5588}"/>
              </a:ext>
            </a:extLst>
          </p:cNvPr>
          <p:cNvSpPr txBox="1"/>
          <p:nvPr/>
        </p:nvSpPr>
        <p:spPr>
          <a:xfrm>
            <a:off x="5940612" y="2125980"/>
            <a:ext cx="4988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LED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CD7DD9-665A-8E40-BEEC-AE349FEA89C9}"/>
              </a:ext>
            </a:extLst>
          </p:cNvPr>
          <p:cNvSpPr txBox="1"/>
          <p:nvPr/>
        </p:nvSpPr>
        <p:spPr>
          <a:xfrm>
            <a:off x="9694127" y="2036956"/>
            <a:ext cx="211307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Optical layout</a:t>
            </a:r>
          </a:p>
          <a:p>
            <a:r>
              <a:rPr lang="en-US" dirty="0"/>
              <a:t>2 </a:t>
            </a:r>
            <a:r>
              <a:rPr lang="en-US" dirty="0" err="1"/>
              <a:t>ch</a:t>
            </a:r>
            <a:r>
              <a:rPr lang="en-US" dirty="0"/>
              <a:t> – one is 675 nm</a:t>
            </a:r>
          </a:p>
          <a:p>
            <a:r>
              <a:rPr lang="en-US" dirty="0"/>
              <a:t>Other is 755 nm</a:t>
            </a:r>
          </a:p>
          <a:p>
            <a:r>
              <a:rPr lang="en-US" dirty="0"/>
              <a:t>Dichroic is 710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9F9BE2-6C91-314B-A541-775DDBECEA79}"/>
              </a:ext>
            </a:extLst>
          </p:cNvPr>
          <p:cNvSpPr txBox="1"/>
          <p:nvPr/>
        </p:nvSpPr>
        <p:spPr>
          <a:xfrm>
            <a:off x="7652402" y="2967644"/>
            <a:ext cx="1255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To Sensor 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BD223E9-BAF3-6E49-B83F-C42BC8355ED9}"/>
              </a:ext>
            </a:extLst>
          </p:cNvPr>
          <p:cNvSpPr txBox="1"/>
          <p:nvPr/>
        </p:nvSpPr>
        <p:spPr>
          <a:xfrm>
            <a:off x="5817870" y="5131724"/>
            <a:ext cx="1255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To Sensor 2</a:t>
            </a:r>
          </a:p>
        </p:txBody>
      </p:sp>
    </p:spTree>
    <p:extLst>
      <p:ext uri="{BB962C8B-B14F-4D97-AF65-F5344CB8AC3E}">
        <p14:creationId xmlns:p14="http://schemas.microsoft.com/office/powerpoint/2010/main" val="1871119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805A1-4624-794B-BCA3-15A3A389C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502602"/>
          </a:xfrm>
        </p:spPr>
        <p:txBody>
          <a:bodyPr>
            <a:normAutofit/>
          </a:bodyPr>
          <a:lstStyle/>
          <a:p>
            <a:r>
              <a:rPr lang="en-US" sz="2000" b="1" u="sng" dirty="0"/>
              <a:t>Board layout: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B56EC35-4646-9C45-925D-E8EAFCD66E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454718" y="106236"/>
            <a:ext cx="5503547" cy="7338062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643CD55-8FBC-D444-B2EE-A4B7F067830E}"/>
              </a:ext>
            </a:extLst>
          </p:cNvPr>
          <p:cNvSpPr txBox="1"/>
          <p:nvPr/>
        </p:nvSpPr>
        <p:spPr>
          <a:xfrm>
            <a:off x="7292340" y="6527041"/>
            <a:ext cx="10858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From sensor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A56EBB-63B4-6A43-BFAA-923E6AAF0DA7}"/>
              </a:ext>
            </a:extLst>
          </p:cNvPr>
          <p:cNvSpPr txBox="1"/>
          <p:nvPr/>
        </p:nvSpPr>
        <p:spPr>
          <a:xfrm>
            <a:off x="8176260" y="2393191"/>
            <a:ext cx="10858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FF00"/>
                </a:solidFill>
              </a:rPr>
              <a:t>From sensor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8E2A9F-2A83-AC4D-844F-046D23507351}"/>
              </a:ext>
            </a:extLst>
          </p:cNvPr>
          <p:cNvSpPr txBox="1"/>
          <p:nvPr/>
        </p:nvSpPr>
        <p:spPr>
          <a:xfrm>
            <a:off x="10021230" y="2331636"/>
            <a:ext cx="11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8 </a:t>
            </a:r>
            <a:r>
              <a:rPr lang="en-US" dirty="0" err="1"/>
              <a:t>ch</a:t>
            </a:r>
            <a:r>
              <a:rPr lang="en-US" dirty="0"/>
              <a:t> board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DF7781-72A1-1240-8FB9-4A552A036501}"/>
              </a:ext>
            </a:extLst>
          </p:cNvPr>
          <p:cNvSpPr txBox="1"/>
          <p:nvPr/>
        </p:nvSpPr>
        <p:spPr>
          <a:xfrm>
            <a:off x="9875523" y="4408449"/>
            <a:ext cx="19589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New digital output</a:t>
            </a:r>
          </a:p>
          <a:p>
            <a:r>
              <a:rPr lang="en-US" dirty="0"/>
              <a:t>Board to computer</a:t>
            </a:r>
          </a:p>
        </p:txBody>
      </p:sp>
    </p:spTree>
    <p:extLst>
      <p:ext uri="{BB962C8B-B14F-4D97-AF65-F5344CB8AC3E}">
        <p14:creationId xmlns:p14="http://schemas.microsoft.com/office/powerpoint/2010/main" val="3720215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735CD-8796-DE4E-BF8D-957ACDD68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274638"/>
            <a:ext cx="10972800" cy="514032"/>
          </a:xfrm>
        </p:spPr>
        <p:txBody>
          <a:bodyPr>
            <a:normAutofit/>
          </a:bodyPr>
          <a:lstStyle/>
          <a:p>
            <a:r>
              <a:rPr lang="en-US" sz="2000" b="1" u="sng" dirty="0"/>
              <a:t>8CH Frond-end board: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8451669-9BDE-DC4C-B70C-5D5D354EB0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117057" y="-204311"/>
            <a:ext cx="5957885" cy="794384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7B020D2-096B-404E-94DB-F68AA4156B1B}"/>
              </a:ext>
            </a:extLst>
          </p:cNvPr>
          <p:cNvSpPr txBox="1"/>
          <p:nvPr/>
        </p:nvSpPr>
        <p:spPr>
          <a:xfrm>
            <a:off x="10067924" y="5589270"/>
            <a:ext cx="10858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From sensor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7C3FDB-C950-4147-8567-128D83703E0C}"/>
              </a:ext>
            </a:extLst>
          </p:cNvPr>
          <p:cNvSpPr txBox="1"/>
          <p:nvPr/>
        </p:nvSpPr>
        <p:spPr>
          <a:xfrm>
            <a:off x="3179444" y="2541270"/>
            <a:ext cx="8227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Ethernet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7687772-393C-4945-9B25-58850BED4D4C}"/>
              </a:ext>
            </a:extLst>
          </p:cNvPr>
          <p:cNvSpPr txBox="1"/>
          <p:nvPr/>
        </p:nvSpPr>
        <p:spPr>
          <a:xfrm>
            <a:off x="6095999" y="5281493"/>
            <a:ext cx="8444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USB data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B1520D-CC3B-5944-87B5-A2A3BA54E745}"/>
              </a:ext>
            </a:extLst>
          </p:cNvPr>
          <p:cNvSpPr txBox="1"/>
          <p:nvPr/>
        </p:nvSpPr>
        <p:spPr>
          <a:xfrm>
            <a:off x="10159825" y="3244393"/>
            <a:ext cx="171553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2CH comparator</a:t>
            </a:r>
          </a:p>
          <a:p>
            <a:r>
              <a:rPr lang="en-US" sz="1400" dirty="0"/>
              <a:t>(8 </a:t>
            </a:r>
            <a:r>
              <a:rPr lang="en-US" sz="1400" dirty="0" err="1"/>
              <a:t>ch</a:t>
            </a:r>
            <a:r>
              <a:rPr lang="en-US" sz="1400" dirty="0"/>
              <a:t> possible on this</a:t>
            </a:r>
          </a:p>
          <a:p>
            <a:r>
              <a:rPr lang="en-US" sz="1400" dirty="0"/>
              <a:t>board)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33F339-30AF-934B-8989-FF8193A15E91}"/>
              </a:ext>
            </a:extLst>
          </p:cNvPr>
          <p:cNvSpPr txBox="1"/>
          <p:nvPr/>
        </p:nvSpPr>
        <p:spPr>
          <a:xfrm>
            <a:off x="10067924" y="2425602"/>
            <a:ext cx="7741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Counter</a:t>
            </a:r>
          </a:p>
        </p:txBody>
      </p:sp>
    </p:spTree>
    <p:extLst>
      <p:ext uri="{BB962C8B-B14F-4D97-AF65-F5344CB8AC3E}">
        <p14:creationId xmlns:p14="http://schemas.microsoft.com/office/powerpoint/2010/main" val="997415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248286-F203-204A-BA8B-DFE187887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457199"/>
          </a:xfrm>
        </p:spPr>
        <p:txBody>
          <a:bodyPr>
            <a:normAutofit fontScale="90000"/>
          </a:bodyPr>
          <a:lstStyle/>
          <a:p>
            <a:r>
              <a:rPr lang="en-US" sz="2000" b="1" u="sng" dirty="0"/>
              <a:t>Data transfer to PC via. USB3.0  (2,000event/s) with </a:t>
            </a:r>
            <a:r>
              <a:rPr lang="en-US" sz="2000" u="sng" dirty="0"/>
              <a:t>30 </a:t>
            </a:r>
            <a:r>
              <a:rPr lang="el-GR" sz="2000" u="sng" dirty="0"/>
              <a:t>μ</a:t>
            </a:r>
            <a:r>
              <a:rPr lang="en-US" sz="2000" u="sng" dirty="0"/>
              <a:t>s band (this is carrying all photon counts</a:t>
            </a:r>
            <a:br>
              <a:rPr lang="en-US" sz="2000" u="sng" dirty="0"/>
            </a:br>
            <a:r>
              <a:rPr lang="en-US" sz="2000" u="sng" dirty="0"/>
              <a:t>(will be faster with narrower band, and when taking photon packets not single photons)</a:t>
            </a:r>
            <a:endParaRPr lang="en-US" sz="2000" b="1" u="sng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8AD452C-8DE7-5346-BDCD-40B4C1D500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9745" y="884493"/>
            <a:ext cx="7102675" cy="5327007"/>
          </a:xfrm>
        </p:spPr>
      </p:pic>
    </p:spTree>
    <p:extLst>
      <p:ext uri="{BB962C8B-B14F-4D97-AF65-F5344CB8AC3E}">
        <p14:creationId xmlns:p14="http://schemas.microsoft.com/office/powerpoint/2010/main" val="2393266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11724B-3C35-434D-96B3-EF07941F5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Video -Real time collection of 2 color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A45EA7-D718-E84E-9FFB-767F7DA815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Online Media 2" descr="2019-07-31 16.54.00">
            <a:hlinkClick r:id="" action="ppaction://media"/>
            <a:extLst>
              <a:ext uri="{FF2B5EF4-FFF2-40B4-BE49-F238E27FC236}">
                <a16:creationId xmlns:a16="http://schemas.microsoft.com/office/drawing/2014/main" id="{700EB173-0259-1140-B336-5CE5233C366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84271" y="1417638"/>
            <a:ext cx="9184078" cy="5166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528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F8CA7-2926-644E-A6D7-0E639DDAF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370" y="274638"/>
            <a:ext cx="10972800" cy="456882"/>
          </a:xfrm>
        </p:spPr>
        <p:txBody>
          <a:bodyPr>
            <a:normAutofit/>
          </a:bodyPr>
          <a:lstStyle/>
          <a:p>
            <a:r>
              <a:rPr lang="en-US" sz="2000" b="1" u="sng" dirty="0"/>
              <a:t>Moving averaging profile: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DF5CC2E-5A7D-E544-81FD-93F79F2B29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6590" y="935592"/>
            <a:ext cx="7530360" cy="564777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E08E281-DD7B-8943-AC65-34D158DCA6D0}"/>
              </a:ext>
            </a:extLst>
          </p:cNvPr>
          <p:cNvSpPr txBox="1"/>
          <p:nvPr/>
        </p:nvSpPr>
        <p:spPr>
          <a:xfrm>
            <a:off x="538400" y="2128728"/>
            <a:ext cx="18181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Photon burst image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A570CD-A066-F740-80FE-26205255F151}"/>
              </a:ext>
            </a:extLst>
          </p:cNvPr>
          <p:cNvSpPr txBox="1"/>
          <p:nvPr/>
        </p:nvSpPr>
        <p:spPr>
          <a:xfrm>
            <a:off x="109885" y="4017491"/>
            <a:ext cx="22467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Moving averaging profile</a:t>
            </a:r>
          </a:p>
        </p:txBody>
      </p:sp>
    </p:spTree>
    <p:extLst>
      <p:ext uri="{BB962C8B-B14F-4D97-AF65-F5344CB8AC3E}">
        <p14:creationId xmlns:p14="http://schemas.microsoft.com/office/powerpoint/2010/main" val="34526005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15CFD-F89F-4A4A-976E-FDD29AB7E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548322"/>
          </a:xfrm>
        </p:spPr>
        <p:txBody>
          <a:bodyPr>
            <a:normAutofit/>
          </a:bodyPr>
          <a:lstStyle/>
          <a:p>
            <a:r>
              <a:rPr lang="en-US" sz="2000" b="1" u="sng" dirty="0"/>
              <a:t>2D plotting (Photon Statistics - Poisson distribution)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A7B77D5-1094-CF46-98E8-F9669FC129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436" y="1228103"/>
            <a:ext cx="7368327" cy="5526245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B81D072-F3A4-EE4D-926C-A669DAA0D4CF}"/>
              </a:ext>
            </a:extLst>
          </p:cNvPr>
          <p:cNvSpPr txBox="1"/>
          <p:nvPr/>
        </p:nvSpPr>
        <p:spPr>
          <a:xfrm>
            <a:off x="9255512" y="2776451"/>
            <a:ext cx="209967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Very nice tight </a:t>
            </a:r>
          </a:p>
          <a:p>
            <a:r>
              <a:rPr lang="en-US" dirty="0"/>
              <a:t>Packets – proves system is </a:t>
            </a:r>
          </a:p>
          <a:p>
            <a:r>
              <a:rPr lang="en-US" dirty="0"/>
              <a:t>Very solid and data packets</a:t>
            </a:r>
          </a:p>
          <a:p>
            <a:r>
              <a:rPr lang="en-US" dirty="0"/>
              <a:t>Are clearly separable and distinct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23B0566-D287-F847-9708-83AEF4FC94A2}"/>
              </a:ext>
            </a:extLst>
          </p:cNvPr>
          <p:cNvCxnSpPr>
            <a:cxnSpLocks/>
          </p:cNvCxnSpPr>
          <p:nvPr/>
        </p:nvCxnSpPr>
        <p:spPr>
          <a:xfrm flipH="1">
            <a:off x="2975957" y="1983381"/>
            <a:ext cx="58188" cy="341653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35719CC-36B4-DA4D-9168-6A7D2CF154EE}"/>
              </a:ext>
            </a:extLst>
          </p:cNvPr>
          <p:cNvCxnSpPr>
            <a:cxnSpLocks/>
          </p:cNvCxnSpPr>
          <p:nvPr/>
        </p:nvCxnSpPr>
        <p:spPr>
          <a:xfrm flipH="1" flipV="1">
            <a:off x="2975957" y="5399911"/>
            <a:ext cx="4785359" cy="15517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D973EAF8-BBB2-874B-8B0F-84AE6495EF67}"/>
              </a:ext>
            </a:extLst>
          </p:cNvPr>
          <p:cNvSpPr txBox="1"/>
          <p:nvPr/>
        </p:nvSpPr>
        <p:spPr>
          <a:xfrm>
            <a:off x="2660073" y="3599411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0BCC1DE-B125-854E-AA38-9594C4B20D21}"/>
              </a:ext>
            </a:extLst>
          </p:cNvPr>
          <p:cNvSpPr txBox="1"/>
          <p:nvPr/>
        </p:nvSpPr>
        <p:spPr>
          <a:xfrm>
            <a:off x="5187142" y="5555082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</a:t>
            </a:r>
          </a:p>
        </p:txBody>
      </p:sp>
    </p:spTree>
    <p:extLst>
      <p:ext uri="{BB962C8B-B14F-4D97-AF65-F5344CB8AC3E}">
        <p14:creationId xmlns:p14="http://schemas.microsoft.com/office/powerpoint/2010/main" val="31005626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10451</TotalTime>
  <Words>165</Words>
  <Application>Microsoft Macintosh PowerPoint</Application>
  <PresentationFormat>Widescreen</PresentationFormat>
  <Paragraphs>39</Paragraphs>
  <Slides>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​​テーマ</vt:lpstr>
      <vt:lpstr>Particle Signal Simulation(22): 2CH Photon Detection  - 2CH Photon Stream Detection is achieved at experimental set-up!!    </vt:lpstr>
      <vt:lpstr>2CH Photon Stream Capturing Set-up</vt:lpstr>
      <vt:lpstr>2CH light source (red LED)</vt:lpstr>
      <vt:lpstr>Board layout:</vt:lpstr>
      <vt:lpstr>8CH Frond-end board:</vt:lpstr>
      <vt:lpstr>Data transfer to PC via. USB3.0  (2,000event/s) with 30 μs band (this is carrying all photon counts (will be faster with narrower band, and when taking photon packets not single photons)</vt:lpstr>
      <vt:lpstr>Video -Real time collection of 2 color data</vt:lpstr>
      <vt:lpstr>Moving averaging profile: </vt:lpstr>
      <vt:lpstr>2D plotting (Photon Statistics - Poisson distribution)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CyFlow Analysis (10-2) : FL1 channel  -CyFlow FL1 channel (525nm) is analyzed by collimator holder - BGD and leak are very low, direct count ~</dc:title>
  <dc:creator>山本眞伸</dc:creator>
  <cp:lastModifiedBy>Joseph Paul Robinson</cp:lastModifiedBy>
  <cp:revision>759</cp:revision>
  <cp:lastPrinted>2019-02-18T19:10:13Z</cp:lastPrinted>
  <dcterms:modified xsi:type="dcterms:W3CDTF">2019-08-02T00:20:06Z</dcterms:modified>
</cp:coreProperties>
</file>