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256" r:id="rId2"/>
    <p:sldId id="296" r:id="rId3"/>
    <p:sldId id="297" r:id="rId4"/>
    <p:sldId id="330" r:id="rId5"/>
    <p:sldId id="331" r:id="rId6"/>
    <p:sldId id="332" r:id="rId7"/>
    <p:sldId id="333" r:id="rId8"/>
    <p:sldId id="334" r:id="rId9"/>
    <p:sldId id="335" r:id="rId10"/>
    <p:sldId id="336" r:id="rId11"/>
    <p:sldId id="337" r:id="rId12"/>
    <p:sldId id="338" r:id="rId13"/>
    <p:sldId id="339" r:id="rId14"/>
    <p:sldId id="340" r:id="rId15"/>
    <p:sldId id="341" r:id="rId16"/>
    <p:sldId id="342" r:id="rId17"/>
    <p:sldId id="344" r:id="rId18"/>
    <p:sldId id="343" r:id="rId19"/>
    <p:sldId id="345" r:id="rId20"/>
    <p:sldId id="346" r:id="rId21"/>
    <p:sldId id="347" r:id="rId22"/>
    <p:sldId id="348" r:id="rId23"/>
    <p:sldId id="349" r:id="rId24"/>
    <p:sldId id="385" r:id="rId25"/>
    <p:sldId id="350" r:id="rId26"/>
    <p:sldId id="351" r:id="rId27"/>
    <p:sldId id="352" r:id="rId28"/>
    <p:sldId id="353" r:id="rId29"/>
    <p:sldId id="354" r:id="rId30"/>
    <p:sldId id="355" r:id="rId31"/>
    <p:sldId id="386" r:id="rId32"/>
    <p:sldId id="356" r:id="rId33"/>
    <p:sldId id="357" r:id="rId34"/>
    <p:sldId id="358" r:id="rId35"/>
    <p:sldId id="387" r:id="rId36"/>
    <p:sldId id="359" r:id="rId37"/>
    <p:sldId id="360" r:id="rId38"/>
    <p:sldId id="361" r:id="rId39"/>
    <p:sldId id="362" r:id="rId40"/>
    <p:sldId id="367" r:id="rId41"/>
    <p:sldId id="368" r:id="rId42"/>
    <p:sldId id="388" r:id="rId43"/>
    <p:sldId id="370" r:id="rId44"/>
    <p:sldId id="371" r:id="rId45"/>
    <p:sldId id="372" r:id="rId46"/>
    <p:sldId id="373" r:id="rId47"/>
    <p:sldId id="374" r:id="rId48"/>
    <p:sldId id="375" r:id="rId49"/>
    <p:sldId id="376" r:id="rId50"/>
    <p:sldId id="389" r:id="rId51"/>
    <p:sldId id="377" r:id="rId52"/>
    <p:sldId id="378" r:id="rId53"/>
    <p:sldId id="379" r:id="rId54"/>
    <p:sldId id="380" r:id="rId55"/>
    <p:sldId id="390" r:id="rId56"/>
    <p:sldId id="329" r:id="rId57"/>
    <p:sldId id="391" r:id="rId58"/>
    <p:sldId id="396" r:id="rId59"/>
    <p:sldId id="407" r:id="rId60"/>
    <p:sldId id="397" r:id="rId61"/>
    <p:sldId id="398" r:id="rId62"/>
    <p:sldId id="399" r:id="rId63"/>
    <p:sldId id="400" r:id="rId64"/>
    <p:sldId id="401" r:id="rId65"/>
    <p:sldId id="402" r:id="rId66"/>
    <p:sldId id="403" r:id="rId67"/>
    <p:sldId id="406" r:id="rId68"/>
    <p:sldId id="261" r:id="rId69"/>
    <p:sldId id="262" r:id="rId70"/>
    <p:sldId id="263" r:id="rId71"/>
    <p:sldId id="317" r:id="rId72"/>
    <p:sldId id="394" r:id="rId73"/>
    <p:sldId id="318" r:id="rId74"/>
    <p:sldId id="264" r:id="rId75"/>
    <p:sldId id="316" r:id="rId76"/>
    <p:sldId id="265" r:id="rId77"/>
    <p:sldId id="300" r:id="rId78"/>
    <p:sldId id="301" r:id="rId79"/>
    <p:sldId id="309" r:id="rId80"/>
    <p:sldId id="268" r:id="rId81"/>
    <p:sldId id="314" r:id="rId82"/>
    <p:sldId id="313" r:id="rId83"/>
    <p:sldId id="312" r:id="rId84"/>
    <p:sldId id="395" r:id="rId85"/>
    <p:sldId id="308" r:id="rId86"/>
    <p:sldId id="267" r:id="rId87"/>
    <p:sldId id="295" r:id="rId88"/>
    <p:sldId id="259" r:id="rId89"/>
    <p:sldId id="286" r:id="rId90"/>
    <p:sldId id="305" r:id="rId91"/>
    <p:sldId id="272" r:id="rId92"/>
    <p:sldId id="273" r:id="rId93"/>
    <p:sldId id="274" r:id="rId94"/>
    <p:sldId id="408" r:id="rId95"/>
    <p:sldId id="322" r:id="rId96"/>
    <p:sldId id="319" r:id="rId97"/>
    <p:sldId id="285" r:id="rId9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BABC"/>
    <a:srgbClr val="FFFFFF"/>
    <a:srgbClr val="00FF00"/>
    <a:srgbClr val="FF66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44" autoAdjust="0"/>
    <p:restoredTop sz="94663" autoAdjust="0"/>
  </p:normalViewPr>
  <p:slideViewPr>
    <p:cSldViewPr showGuides="1">
      <p:cViewPr>
        <p:scale>
          <a:sx n="70" d="100"/>
          <a:sy n="70" d="100"/>
        </p:scale>
        <p:origin x="-62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512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image" Target="../media/image125.png"/><Relationship Id="rId1" Type="http://schemas.openxmlformats.org/officeDocument/2006/relationships/image" Target="../media/image124.png"/><Relationship Id="rId5" Type="http://schemas.openxmlformats.org/officeDocument/2006/relationships/image" Target="../media/image118.png"/><Relationship Id="rId4" Type="http://schemas.openxmlformats.org/officeDocument/2006/relationships/image" Target="../media/image12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wmf"/><Relationship Id="rId2" Type="http://schemas.openxmlformats.org/officeDocument/2006/relationships/image" Target="../media/image193.wmf"/><Relationship Id="rId1" Type="http://schemas.openxmlformats.org/officeDocument/2006/relationships/image" Target="../media/image19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421E11-3E6E-4AFE-B810-2185E7F61B11}" type="datetimeFigureOut">
              <a:rPr lang="en-US" smtClean="0"/>
              <a:t>6/25/2014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4914A8-CB06-4A9F-B1F2-85554C3F82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88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74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B3FB2DC-8CBA-4841-99B4-52C8A83A5C32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852DCDD-0C6E-4C5E-A53C-B8E1360E8E9E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46B7F3B-D883-43A4-9D21-BE9D43EB091D}" type="slidenum">
              <a:rPr lang="en-US" sz="1100"/>
              <a:pPr/>
              <a:t>12</a:t>
            </a:fld>
            <a:endParaRPr lang="en-US" sz="110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7412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2464"/>
            <a:ext cx="5028579" cy="4114487"/>
          </a:xfrm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CF2D-E637-48EB-942B-5B3F48C870E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124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0BABFD8-2733-4124-8AD5-61E0DB019322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CF2D-E637-48EB-942B-5B3F48C870E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4687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53D3DC3-A072-478C-9179-FD64AC98977C}" type="slidenum">
              <a:rPr lang="en-US" sz="1100"/>
              <a:pPr/>
              <a:t>16</a:t>
            </a:fld>
            <a:endParaRPr lang="en-US" sz="110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7412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2464"/>
            <a:ext cx="5028579" cy="4114487"/>
          </a:xfrm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CF2D-E637-48EB-942B-5B3F48C870E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42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820D1-ADAB-408B-8B77-5A0C0A5EC06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8652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C1B11FF-F15C-4ED9-B539-C32B027BB1F4}" type="slidenum">
              <a:rPr lang="en-US" sz="1100"/>
              <a:pPr/>
              <a:t>19</a:t>
            </a:fld>
            <a:endParaRPr lang="en-US" sz="110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7412"/>
          </a:xfrm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2464"/>
            <a:ext cx="5028579" cy="4114487"/>
          </a:xfrm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2924A4B-3781-40FF-AAF7-6D4839A4AEE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6388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CF2D-E637-48EB-942B-5B3F48C870E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016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CF2D-E637-48EB-942B-5B3F48C870E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89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CF2D-E637-48EB-942B-5B3F48C870E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727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820D1-ADAB-408B-8B77-5A0C0A5EC06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1094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684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1BB672B-F417-4975-91D7-17609728DF83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A950031-D54D-434A-801B-FFBB43005E57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1A40890-F358-48C6-9B19-1F6B33EB6869}" type="slidenum">
              <a:rPr lang="en-US" sz="1100"/>
              <a:pPr/>
              <a:t>27</a:t>
            </a:fld>
            <a:endParaRPr lang="en-US" sz="11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7412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2464"/>
            <a:ext cx="5028579" cy="4114487"/>
          </a:xfrm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6ABD8E0-69F9-411B-B3AE-7DEE4BBA5823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37E3637-ED5D-421C-9012-781016038EBC}" type="slidenum">
              <a:rPr lang="en-US" sz="1100"/>
              <a:pPr/>
              <a:t>29</a:t>
            </a:fld>
            <a:endParaRPr lang="en-US" sz="11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7412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2464"/>
            <a:ext cx="5028579" cy="4114487"/>
          </a:xfrm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D78FC6-CE17-4259-A63C-DDFC12E048FC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AB9B318-E1B9-49BC-B5CE-C22959CEA00F}" type="slidenum">
              <a:rPr lang="en-US" sz="1100"/>
              <a:pPr/>
              <a:t>30</a:t>
            </a:fld>
            <a:endParaRPr lang="en-US" sz="11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7412"/>
          </a:xfrm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2464"/>
            <a:ext cx="5028579" cy="4114487"/>
          </a:xfrm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5058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CF2D-E637-48EB-942B-5B3F48C870E7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68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CF2D-E637-48EB-942B-5B3F48C870E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810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820D1-ADAB-408B-8B77-5A0C0A5EC06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096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846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639667A-53E6-4504-B603-996176799DD6}" type="slidenum">
              <a:rPr lang="en-US" sz="1100"/>
              <a:pPr/>
              <a:t>36</a:t>
            </a:fld>
            <a:endParaRPr lang="en-US" sz="110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B7B558C-6653-45C1-9729-16778FB58F93}" type="slidenum">
              <a:rPr lang="en-US" sz="1100"/>
              <a:pPr/>
              <a:t>37</a:t>
            </a:fld>
            <a:endParaRPr lang="en-US" sz="11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C006863-EB09-42A4-9779-0421669CCABF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B8E9887-66FA-4736-B4A1-EA761B56D6BD}" type="slidenum">
              <a:rPr lang="en-US" sz="1100"/>
              <a:pPr/>
              <a:t>39</a:t>
            </a:fld>
            <a:endParaRPr lang="en-US" sz="110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7412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2464"/>
            <a:ext cx="5028579" cy="4114487"/>
          </a:xfrm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6D7A3-660D-477F-B164-92D7E1021C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761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CB77D1-7CD9-4E48-AE44-31D43E701B3E}" type="slidenum">
              <a:rPr lang="en-US" sz="1100"/>
              <a:pPr/>
              <a:t>40</a:t>
            </a:fld>
            <a:endParaRPr lang="en-US" sz="110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BB37293-76A1-4C86-8F07-FC37EF7717A5}" type="slidenum">
              <a:rPr lang="en-US" sz="1100"/>
              <a:pPr/>
              <a:t>41</a:t>
            </a:fld>
            <a:endParaRPr lang="en-US" sz="1100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7412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2464"/>
            <a:ext cx="5028579" cy="4114487"/>
          </a:xfrm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801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7D3A12A-045C-40D9-AE54-BB343AB6BCC2}" type="slidenum">
              <a:rPr lang="en-US" sz="1100"/>
              <a:pPr/>
              <a:t>43</a:t>
            </a:fld>
            <a:endParaRPr lang="en-US" sz="110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7412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2464"/>
            <a:ext cx="5028579" cy="4114487"/>
          </a:xfrm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CF2D-E637-48EB-942B-5B3F48C870E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513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CF2D-E637-48EB-942B-5B3F48C870E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6887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DDC92C3-A726-43A1-8005-4CFF8D815BF4}" type="slidenum">
              <a:rPr lang="en-US" sz="1100"/>
              <a:pPr/>
              <a:t>46</a:t>
            </a:fld>
            <a:endParaRPr lang="en-US" sz="1100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C75FA15-492F-41A7-B7E1-45BC0419439F}" type="slidenum">
              <a:rPr lang="en-US" sz="1100"/>
              <a:pPr/>
              <a:t>47</a:t>
            </a:fld>
            <a:endParaRPr lang="en-US" sz="1100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820D1-ADAB-408B-8B77-5A0C0A5EC06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816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CF2D-E637-48EB-942B-5B3F48C870E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55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ABC0359-883D-4758-94F6-7318277E4995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1320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030255D-5ABA-46B2-AA26-F810DBCB1034}" type="slidenum">
              <a:rPr lang="en-US" sz="1100"/>
              <a:pPr/>
              <a:t>51</a:t>
            </a:fld>
            <a:endParaRPr lang="en-US" sz="1100"/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820D1-ADAB-408B-8B77-5A0C0A5EC06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67951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820D1-ADAB-408B-8B77-5A0C0A5EC06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8767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9A6F8F7-8FD2-4BCB-B34A-748E13861D5D}" type="slidenum">
              <a:rPr lang="en-US" sz="1100"/>
              <a:pPr/>
              <a:t>54</a:t>
            </a:fld>
            <a:endParaRPr lang="en-US" sz="110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1372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13A4D2B-9C44-4DF2-A672-9857D7E4E99E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1530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1921A-AAC8-4F9C-945F-CA42B9EF42C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8232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439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64CF2D-E637-48EB-942B-5B3F48C870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84989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352BBE-E72C-42BA-85F6-20202CDC9566}" type="slidenum">
              <a:rPr lang="en-US"/>
              <a:pPr/>
              <a:t>60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ABE95A-520C-4265-847B-A9C0BB4CC9CC}" type="slidenum">
              <a:rPr lang="en-US"/>
              <a:pPr/>
              <a:t>61</a:t>
            </a:fld>
            <a:endParaRPr lang="en-US"/>
          </a:p>
        </p:txBody>
      </p:sp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A38537-D7A5-49FE-BF5F-1B6A36E4F201}" type="slidenum">
              <a:rPr lang="en-US"/>
              <a:pPr/>
              <a:t>62</a:t>
            </a:fld>
            <a:endParaRPr lang="en-US"/>
          </a:p>
        </p:txBody>
      </p:sp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1921A-AAC8-4F9C-945F-CA42B9EF42C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7528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97E50-319C-4171-87D7-56E225E258AC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89762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97E50-319C-4171-87D7-56E225E258AC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541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7099D9-7143-4CC5-9E45-7D99DE782A4A}" type="slidenum">
              <a:rPr lang="en-US"/>
              <a:pPr/>
              <a:t>66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1921A-AAC8-4F9C-945F-CA42B9EF42C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62348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1136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F7F493-D1B1-4A92-B274-A5180808D06B}" type="slidenum">
              <a:rPr lang="en-US">
                <a:solidFill>
                  <a:prstClr val="black"/>
                </a:solidFill>
              </a:rPr>
              <a:pPr/>
              <a:t>69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2900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Basic schematic for how a flow cytometer works – a cell passes via a laser (blue line) and signals are passed down to each PMT and light scatter detector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852DCDD-0C6E-4C5E-A53C-B8E1360E8E9E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84418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CCBDB-FA4E-4FDC-9242-1C82D4261254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2805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CCBDB-FA4E-4FDC-9242-1C82D4261254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80282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815286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4261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6B23-30BA-4EF9-B6DF-DABFD055AC49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98020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36B23-30BA-4EF9-B6DF-DABFD055AC49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2774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F504DDB-EAB7-40EA-9E88-A4A39CDF927C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826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11E5395-3D2A-4C96-8D21-DFA572E16FA6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8934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32986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55F0E0-19FD-460B-BA3E-C102EB245E11}" type="slidenum">
              <a:rPr lang="en-US"/>
              <a:pPr/>
              <a:t>82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7388"/>
            <a:ext cx="4572000" cy="3429000"/>
          </a:xfrm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9615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5131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0CCBDB-FA4E-4FDC-9242-1C82D4261254}" type="slidenum">
              <a:rPr lang="en-US" smtClean="0"/>
              <a:pPr/>
              <a:t>85</a:t>
            </a:fld>
            <a:endParaRPr 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F329B48-B139-499C-A60E-2E53BBDAAE78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712958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1396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2956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247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29057" indent="-280406" defTabSz="914437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21626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570276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18927" indent="-224325" defTabSz="914437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11E5395-3D2A-4C96-8D21-DFA572E16FA6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3038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3355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831896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86859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42612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4914A8-CB06-4A9F-B1F2-85554C3F82B6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5130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C64C25-6F8B-4780-848E-9C6DBEE2B941}" type="slidenum">
              <a:rPr lang="en-US" smtClean="0"/>
              <a:pPr/>
              <a:t>96</a:t>
            </a:fld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B6BE6-C0A3-4FAB-B6F5-B3C9FA34263F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968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2D9B3-155E-4F20-B67F-980E28781275}" type="datetimeFigureOut">
              <a:rPr lang="en-US" smtClean="0"/>
              <a:t>6/25/2014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70F-A187-4EF4-B8E7-E238EB825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307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2D9B3-155E-4F20-B67F-980E28781275}" type="datetimeFigureOut">
              <a:rPr lang="en-US" smtClean="0"/>
              <a:t>6/25/2014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70F-A187-4EF4-B8E7-E238EB825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734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2D9B3-155E-4F20-B67F-980E28781275}" type="datetimeFigureOut">
              <a:rPr lang="en-US" smtClean="0"/>
              <a:t>6/25/2014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70F-A187-4EF4-B8E7-E238EB825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60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2D9B3-155E-4F20-B67F-980E28781275}" type="datetimeFigureOut">
              <a:rPr lang="en-US" smtClean="0"/>
              <a:t>6/25/2014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70F-A187-4EF4-B8E7-E238EB825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330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2D9B3-155E-4F20-B67F-980E28781275}" type="datetimeFigureOut">
              <a:rPr lang="en-US" smtClean="0"/>
              <a:t>6/25/2014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70F-A187-4EF4-B8E7-E238EB825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48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2D9B3-155E-4F20-B67F-980E28781275}" type="datetimeFigureOut">
              <a:rPr lang="en-US" smtClean="0"/>
              <a:t>6/25/2014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70F-A187-4EF4-B8E7-E238EB825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56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2D9B3-155E-4F20-B67F-980E28781275}" type="datetimeFigureOut">
              <a:rPr lang="en-US" smtClean="0"/>
              <a:t>6/25/2014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70F-A187-4EF4-B8E7-E238EB825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252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2D9B3-155E-4F20-B67F-980E28781275}" type="datetimeFigureOut">
              <a:rPr lang="en-US" smtClean="0"/>
              <a:t>6/25/2014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70F-A187-4EF4-B8E7-E238EB825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457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2D9B3-155E-4F20-B67F-980E28781275}" type="datetimeFigureOut">
              <a:rPr lang="en-US" smtClean="0"/>
              <a:t>6/25/2014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70F-A187-4EF4-B8E7-E238EB825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434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2D9B3-155E-4F20-B67F-980E28781275}" type="datetimeFigureOut">
              <a:rPr lang="en-US" smtClean="0"/>
              <a:t>6/25/2014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70F-A187-4EF4-B8E7-E238EB825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9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2D9B3-155E-4F20-B67F-980E28781275}" type="datetimeFigureOut">
              <a:rPr lang="en-US" smtClean="0"/>
              <a:t>6/25/2014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7970F-A187-4EF4-B8E7-E238EB825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516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2D9B3-155E-4F20-B67F-980E28781275}" type="datetimeFigureOut">
              <a:rPr lang="en-US" smtClean="0"/>
              <a:t>6/25/2014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7970F-A187-4EF4-B8E7-E238EB825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60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audio" Target="file:///F:\History_of_Cytometry-draft-F\Lou35A.mp3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audio" Target="file:///F:\History_of_Cytometry-K\Lou-A23A.mp3" TargetMode="External"/><Relationship Id="rId6" Type="http://schemas.openxmlformats.org/officeDocument/2006/relationships/image" Target="../media/image41.jpeg"/><Relationship Id="rId5" Type="http://schemas.openxmlformats.org/officeDocument/2006/relationships/image" Target="../media/image25.pn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Documents%20and%20Settings\Mel%20Henriksen\Desktop\History_of_Cytometry-draft-J\Lou-A21C.mp3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8.png"/><Relationship Id="rId18" Type="http://schemas.openxmlformats.org/officeDocument/2006/relationships/image" Target="../media/image113.png"/><Relationship Id="rId3" Type="http://schemas.openxmlformats.org/officeDocument/2006/relationships/image" Target="../media/image98.png"/><Relationship Id="rId21" Type="http://schemas.openxmlformats.org/officeDocument/2006/relationships/image" Target="../media/image116.png"/><Relationship Id="rId7" Type="http://schemas.openxmlformats.org/officeDocument/2006/relationships/image" Target="../media/image102.png"/><Relationship Id="rId12" Type="http://schemas.openxmlformats.org/officeDocument/2006/relationships/image" Target="../media/image107.jpeg"/><Relationship Id="rId17" Type="http://schemas.openxmlformats.org/officeDocument/2006/relationships/image" Target="../media/image112.png"/><Relationship Id="rId2" Type="http://schemas.openxmlformats.org/officeDocument/2006/relationships/notesSlide" Target="../notesSlides/notesSlide56.xml"/><Relationship Id="rId16" Type="http://schemas.openxmlformats.org/officeDocument/2006/relationships/image" Target="../media/image111.jpeg"/><Relationship Id="rId20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1.png"/><Relationship Id="rId11" Type="http://schemas.openxmlformats.org/officeDocument/2006/relationships/image" Target="../media/image106.jpeg"/><Relationship Id="rId5" Type="http://schemas.openxmlformats.org/officeDocument/2006/relationships/image" Target="../media/image100.jpeg"/><Relationship Id="rId15" Type="http://schemas.openxmlformats.org/officeDocument/2006/relationships/image" Target="../media/image110.jpeg"/><Relationship Id="rId10" Type="http://schemas.openxmlformats.org/officeDocument/2006/relationships/image" Target="../media/image105.jpeg"/><Relationship Id="rId19" Type="http://schemas.openxmlformats.org/officeDocument/2006/relationships/image" Target="../media/image114.png"/><Relationship Id="rId4" Type="http://schemas.openxmlformats.org/officeDocument/2006/relationships/image" Target="../media/image99.png"/><Relationship Id="rId9" Type="http://schemas.openxmlformats.org/officeDocument/2006/relationships/image" Target="../media/image104.png"/><Relationship Id="rId14" Type="http://schemas.openxmlformats.org/officeDocument/2006/relationships/image" Target="../media/image109.jpeg"/><Relationship Id="rId22" Type="http://schemas.openxmlformats.org/officeDocument/2006/relationships/image" Target="../media/image117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1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0.png"/><Relationship Id="rId4" Type="http://schemas.openxmlformats.org/officeDocument/2006/relationships/image" Target="../media/image119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image" Target="../media/image118.png"/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125.png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30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127.png"/><Relationship Id="rId5" Type="http://schemas.openxmlformats.org/officeDocument/2006/relationships/image" Target="../media/image124.png"/><Relationship Id="rId15" Type="http://schemas.openxmlformats.org/officeDocument/2006/relationships/image" Target="../media/image129.png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126.wmf"/><Relationship Id="rId14" Type="http://schemas.openxmlformats.org/officeDocument/2006/relationships/image" Target="../media/image12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31.png"/><Relationship Id="rId4" Type="http://schemas.openxmlformats.org/officeDocument/2006/relationships/oleObject" Target="file:///C:\xara%20stuff\Basic%20Cyyometry\full%2032%20with%20variable%20fingerprint-overlay-fitted-2.xar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32.png"/><Relationship Id="rId4" Type="http://schemas.openxmlformats.org/officeDocument/2006/relationships/oleObject" Target="file:///C:\xara%20stuff\Basic%20Cyyometry\full%2032%20with%20variable%20fingerprint-overlay-fitted.xar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34.png"/><Relationship Id="rId4" Type="http://schemas.openxmlformats.org/officeDocument/2006/relationships/oleObject" Target="file:///C:\xara%20stuff\bangs%20latex%20course\all%20green2.xar" TargetMode="Externa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oleObject" Target="../embeddings/oleObject7.bin"/><Relationship Id="rId3" Type="http://schemas.openxmlformats.org/officeDocument/2006/relationships/notesSlide" Target="../notesSlides/notesSlide65.xml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0" Type="http://schemas.openxmlformats.org/officeDocument/2006/relationships/image" Target="../media/image142.png"/><Relationship Id="rId4" Type="http://schemas.openxmlformats.org/officeDocument/2006/relationships/image" Target="../media/image136.png"/><Relationship Id="rId9" Type="http://schemas.openxmlformats.org/officeDocument/2006/relationships/image" Target="../media/image141.png"/><Relationship Id="rId14" Type="http://schemas.openxmlformats.org/officeDocument/2006/relationships/image" Target="../media/image135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45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46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igh%20Throughput%20Cytometry.pptx" TargetMode="Externa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3" Type="http://schemas.openxmlformats.org/officeDocument/2006/relationships/image" Target="../media/image159.emf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5" Type="http://schemas.openxmlformats.org/officeDocument/2006/relationships/image" Target="../media/image161.png"/><Relationship Id="rId10" Type="http://schemas.openxmlformats.org/officeDocument/2006/relationships/image" Target="../media/image166.png"/><Relationship Id="rId4" Type="http://schemas.openxmlformats.org/officeDocument/2006/relationships/image" Target="../media/image160.jpeg"/><Relationship Id="rId9" Type="http://schemas.openxmlformats.org/officeDocument/2006/relationships/image" Target="../media/image16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3" Type="http://schemas.openxmlformats.org/officeDocument/2006/relationships/image" Target="../media/image172.emf"/><Relationship Id="rId7" Type="http://schemas.openxmlformats.org/officeDocument/2006/relationships/image" Target="../media/image176.emf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73.emf"/><Relationship Id="rId9" Type="http://schemas.openxmlformats.org/officeDocument/2006/relationships/image" Target="../media/image17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emf"/><Relationship Id="rId4" Type="http://schemas.openxmlformats.org/officeDocument/2006/relationships/image" Target="../media/image18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emf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emf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wmf"/><Relationship Id="rId3" Type="http://schemas.openxmlformats.org/officeDocument/2006/relationships/notesSlide" Target="../notesSlides/notesSlide81.xml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92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194.wmf"/><Relationship Id="rId4" Type="http://schemas.openxmlformats.org/officeDocument/2006/relationships/image" Target="../media/image195.png"/><Relationship Id="rId9" Type="http://schemas.openxmlformats.org/officeDocument/2006/relationships/oleObject" Target="../embeddings/oleObject11.bin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emf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9.emf"/><Relationship Id="rId5" Type="http://schemas.openxmlformats.org/officeDocument/2006/relationships/image" Target="../media/image198.emf"/><Relationship Id="rId4" Type="http://schemas.openxmlformats.org/officeDocument/2006/relationships/image" Target="../media/image197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1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5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16.png"/><Relationship Id="rId3" Type="http://schemas.openxmlformats.org/officeDocument/2006/relationships/image" Target="../media/image206.png"/><Relationship Id="rId7" Type="http://schemas.openxmlformats.org/officeDocument/2006/relationships/image" Target="../media/image210.png"/><Relationship Id="rId12" Type="http://schemas.openxmlformats.org/officeDocument/2006/relationships/image" Target="../media/image215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png"/><Relationship Id="rId11" Type="http://schemas.openxmlformats.org/officeDocument/2006/relationships/image" Target="../media/image214.png"/><Relationship Id="rId5" Type="http://schemas.openxmlformats.org/officeDocument/2006/relationships/image" Target="../media/image208.png"/><Relationship Id="rId10" Type="http://schemas.openxmlformats.org/officeDocument/2006/relationships/image" Target="../media/image213.png"/><Relationship Id="rId4" Type="http://schemas.openxmlformats.org/officeDocument/2006/relationships/image" Target="../media/image207.png"/><Relationship Id="rId9" Type="http://schemas.openxmlformats.org/officeDocument/2006/relationships/image" Target="../media/image212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1.png"/><Relationship Id="rId5" Type="http://schemas.openxmlformats.org/officeDocument/2006/relationships/image" Target="../media/image220.png"/><Relationship Id="rId4" Type="http://schemas.openxmlformats.org/officeDocument/2006/relationships/image" Target="../media/image21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22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7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7" Type="http://schemas.openxmlformats.org/officeDocument/2006/relationships/image" Target="../media/image203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2.jpe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yto.purdue.edu/sites/default/files/Tutorials_PlateAnalyzer/cytospec%20tutorials/5%20color%2014%2000046516.LMD" TargetMode="External"/><Relationship Id="rId13" Type="http://schemas.openxmlformats.org/officeDocument/2006/relationships/hyperlink" Target="http://youtu.be/XrFdR7FBo9c" TargetMode="External"/><Relationship Id="rId18" Type="http://schemas.openxmlformats.org/officeDocument/2006/relationships/hyperlink" Target="http://www.cyto.purdue.edu/sites/default/files/Tutorials_PlateAnalyzer/cytospec%20tutorials/Demo6-1.m4v" TargetMode="External"/><Relationship Id="rId3" Type="http://schemas.openxmlformats.org/officeDocument/2006/relationships/hyperlink" Target="http://www.cyto.purdue.edu/sites/default/files/software/cytospec/multispec.exe" TargetMode="External"/><Relationship Id="rId21" Type="http://schemas.openxmlformats.org/officeDocument/2006/relationships/hyperlink" Target="http://youtu.be/sfmMD59QeWU" TargetMode="External"/><Relationship Id="rId7" Type="http://schemas.openxmlformats.org/officeDocument/2006/relationships/hyperlink" Target="http://www.cyto.purdue.edu/sites/default/files/Tutorials_PlateAnalyzer/Cytospec-1-1.mp4" TargetMode="External"/><Relationship Id="rId12" Type="http://schemas.openxmlformats.org/officeDocument/2006/relationships/hyperlink" Target="http://www.cyto.purdue.edu/sites/default/files/Tutorials_PlateAnalyzer/cytospec%20tutorials/Demo%202%20-%20Cytoscpec-1.mp4" TargetMode="External"/><Relationship Id="rId17" Type="http://schemas.openxmlformats.org/officeDocument/2006/relationships/hyperlink" Target="http://youtu.be/RBUs8Fraf60" TargetMode="External"/><Relationship Id="rId2" Type="http://schemas.openxmlformats.org/officeDocument/2006/relationships/notesSlide" Target="../notesSlides/notesSlide95.xml"/><Relationship Id="rId16" Type="http://schemas.openxmlformats.org/officeDocument/2006/relationships/hyperlink" Target="http://www.cyto.purdue.edu/sites/default/files/Tutorials_PlateAnalyzer/cytospec%20tutorials/Demo4-cytospec-1.mp4" TargetMode="External"/><Relationship Id="rId20" Type="http://schemas.openxmlformats.org/officeDocument/2006/relationships/hyperlink" Target="http://www.cyto.purdue.edu/sites/default/files/Tutorials_PlateAnalyzer/cytospec%20tutorials/Demo7-1.mp4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cyto.purdue.edu/archive/flowcyt/Purdue_software/cytospec.pdf" TargetMode="External"/><Relationship Id="rId11" Type="http://schemas.openxmlformats.org/officeDocument/2006/relationships/hyperlink" Target="http://youtu.be/c89Vkfz_G3s" TargetMode="External"/><Relationship Id="rId5" Type="http://schemas.openxmlformats.org/officeDocument/2006/relationships/hyperlink" Target="http://www.cyto.purdue.edu/sites/default/files/software/cytospec/CytoSpec64.exe" TargetMode="External"/><Relationship Id="rId15" Type="http://schemas.openxmlformats.org/officeDocument/2006/relationships/hyperlink" Target="http://youtu.be/bY0vsKIr9XQ" TargetMode="External"/><Relationship Id="rId10" Type="http://schemas.openxmlformats.org/officeDocument/2006/relationships/hyperlink" Target="http://www.cyto.purdue.edu/sites/default/files/Tutorials_PlateAnalyzer/cytospec%20tutorials/Demo%201-cytospec-1.m4v" TargetMode="External"/><Relationship Id="rId19" Type="http://schemas.openxmlformats.org/officeDocument/2006/relationships/hyperlink" Target="http://youtu.be/SHt2BDO_nuE" TargetMode="External"/><Relationship Id="rId4" Type="http://schemas.openxmlformats.org/officeDocument/2006/relationships/hyperlink" Target="http://www.cyto.purdue.edu/sites/default/files/software/cytospec/CytoSpec.exe" TargetMode="External"/><Relationship Id="rId9" Type="http://schemas.openxmlformats.org/officeDocument/2006/relationships/hyperlink" Target="http://youtu.be/kkL4DZRmZtc" TargetMode="External"/><Relationship Id="rId14" Type="http://schemas.openxmlformats.org/officeDocument/2006/relationships/hyperlink" Target="http://www.cyto.purdue.edu/sites/default/files/Tutorials_PlateAnalyzer/cytospec%20tutorials/Demo3-cytospec-1.mp4" TargetMode="External"/><Relationship Id="rId22" Type="http://schemas.openxmlformats.org/officeDocument/2006/relationships/hyperlink" Target="http://www.cyto.purdue.edu/sites/default/files/Tutorials_PlateAnalyzer/cytospec%20tutorials/Demo8-1.mp4" TargetMode="Externa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523" y="914400"/>
            <a:ext cx="7772400" cy="1470025"/>
          </a:xfrm>
        </p:spPr>
        <p:txBody>
          <a:bodyPr>
            <a:noAutofit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/>
              <a:t>Advances in Cell Analysis</a:t>
            </a:r>
            <a:br>
              <a:rPr lang="en-US" b="1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3600" dirty="0"/>
              <a:t>J. Paul Robinson,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SVM </a:t>
            </a:r>
            <a:r>
              <a:rPr lang="en-US" sz="3600" dirty="0"/>
              <a:t>Professor of Cytomics,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Professor </a:t>
            </a:r>
            <a:r>
              <a:rPr lang="en-US" sz="3600" dirty="0"/>
              <a:t>of Biomedical Engineering, Purdue University, USA</a:t>
            </a:r>
            <a:br>
              <a:rPr lang="en-US" sz="3600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76800"/>
            <a:ext cx="6400800" cy="1752600"/>
          </a:xfrm>
        </p:spPr>
        <p:txBody>
          <a:bodyPr/>
          <a:lstStyle/>
          <a:p>
            <a:r>
              <a:rPr lang="en-US" dirty="0" smtClean="0"/>
              <a:t>Sysmex Presentation</a:t>
            </a:r>
          </a:p>
          <a:p>
            <a:r>
              <a:rPr lang="en-US" dirty="0" smtClean="0"/>
              <a:t>June 2014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833527"/>
            <a:ext cx="1752600" cy="8482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941858"/>
            <a:ext cx="2148840" cy="71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9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31B7475-B643-4F17-917B-49DEA5008B4E}" type="datetime12">
              <a:rPr lang="en-US" smtClean="0"/>
              <a:pPr/>
              <a:t>6:10 PM</a:t>
            </a:fld>
            <a:endParaRPr lang="en-US" dirty="0" smtClean="0"/>
          </a:p>
        </p:txBody>
      </p:sp>
      <p:sp>
        <p:nvSpPr>
          <p:cNvPr id="3072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14299" y="6492875"/>
            <a:ext cx="2895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dirty="0" smtClean="0">
                <a:latin typeface="Comic Sans MS" pitchFamily="66" charset="0"/>
              </a:rPr>
              <a:t>©1990-2013 J. Paul Robinson, Purdue University  Class notes BMS 631 </a:t>
            </a:r>
          </a:p>
        </p:txBody>
      </p:sp>
      <p:sp>
        <p:nvSpPr>
          <p:cNvPr id="307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dirty="0" smtClean="0">
                <a:latin typeface="Comic Sans MS" pitchFamily="66" charset="0"/>
              </a:rPr>
              <a:t>Page </a:t>
            </a:r>
            <a:fld id="{BDC9D97C-BBCE-4155-811B-215E39AB5BD5}" type="slidenum">
              <a:rPr lang="en-US" smtClean="0">
                <a:latin typeface="Comic Sans MS" pitchFamily="66" charset="0"/>
              </a:rPr>
              <a:pPr/>
              <a:t>10</a:t>
            </a:fld>
            <a:endParaRPr lang="en-US" dirty="0" smtClean="0">
              <a:latin typeface="Comic Sans MS" pitchFamily="66" charset="0"/>
            </a:endParaRPr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>
          <a:xfrm>
            <a:off x="-1122363" y="0"/>
            <a:ext cx="7772401" cy="838200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Wallace Coulter</a:t>
            </a:r>
          </a:p>
        </p:txBody>
      </p:sp>
      <p:sp>
        <p:nvSpPr>
          <p:cNvPr id="307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1763" y="765006"/>
            <a:ext cx="5659437" cy="1663700"/>
          </a:xfrm>
        </p:spPr>
        <p:txBody>
          <a:bodyPr/>
          <a:lstStyle/>
          <a:p>
            <a:pPr>
              <a:lnSpc>
                <a:spcPct val="96000"/>
              </a:lnSpc>
              <a:buFontTx/>
              <a:buNone/>
            </a:pPr>
            <a:r>
              <a:rPr lang="en-US" sz="2000" b="1" dirty="0" smtClean="0">
                <a:solidFill>
                  <a:srgbClr val="FF3300"/>
                </a:solidFill>
              </a:rPr>
              <a:t>Wallace Coulter</a:t>
            </a:r>
            <a:r>
              <a:rPr lang="en-US" sz="2000" b="1" dirty="0" smtClean="0"/>
              <a:t> - Coulter orifice - 1956</a:t>
            </a:r>
            <a:r>
              <a:rPr lang="en-US" sz="2000" dirty="0" smtClean="0"/>
              <a:t> - </a:t>
            </a:r>
          </a:p>
          <a:p>
            <a:pPr>
              <a:lnSpc>
                <a:spcPct val="96000"/>
              </a:lnSpc>
              <a:buFontTx/>
              <a:buNone/>
            </a:pPr>
            <a:r>
              <a:rPr lang="en-US" sz="2000" dirty="0" smtClean="0"/>
              <a:t>(patent 1953) - measured changes in electrical conductance as cells suspended in saline passed through a small orifice </a:t>
            </a:r>
            <a:endParaRPr lang="en-US" dirty="0" smtClean="0"/>
          </a:p>
        </p:txBody>
      </p:sp>
      <p:pic>
        <p:nvPicPr>
          <p:cNvPr id="30727" name="Picture 4" descr="wallacecoul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403225"/>
            <a:ext cx="16129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Text Box 5"/>
          <p:cNvSpPr txBox="1">
            <a:spLocks noChangeArrowheads="1"/>
          </p:cNvSpPr>
          <p:nvPr/>
        </p:nvSpPr>
        <p:spPr bwMode="auto">
          <a:xfrm>
            <a:off x="4936693" y="5621338"/>
            <a:ext cx="4140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dirty="0"/>
              <a:t>The first commercial version of the Coulter Counter</a:t>
            </a:r>
          </a:p>
        </p:txBody>
      </p:sp>
      <p:sp>
        <p:nvSpPr>
          <p:cNvPr id="30729" name="Text Box 6"/>
          <p:cNvSpPr txBox="1">
            <a:spLocks noChangeArrowheads="1"/>
          </p:cNvSpPr>
          <p:nvPr/>
        </p:nvSpPr>
        <p:spPr bwMode="auto">
          <a:xfrm>
            <a:off x="2830162" y="2601913"/>
            <a:ext cx="15319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dirty="0"/>
              <a:t>Coulter’s</a:t>
            </a:r>
          </a:p>
          <a:p>
            <a:r>
              <a:rPr lang="en-US" dirty="0"/>
              <a:t>Original 1953 </a:t>
            </a:r>
          </a:p>
          <a:p>
            <a:r>
              <a:rPr lang="en-US" dirty="0"/>
              <a:t>Patent  </a:t>
            </a:r>
            <a:r>
              <a:rPr lang="en-US" dirty="0" err="1"/>
              <a:t>app’n</a:t>
            </a:r>
            <a:endParaRPr lang="en-US" dirty="0"/>
          </a:p>
          <a:p>
            <a:r>
              <a:rPr lang="en-US" dirty="0"/>
              <a:t>From 1949</a:t>
            </a:r>
          </a:p>
        </p:txBody>
      </p:sp>
      <p:grpSp>
        <p:nvGrpSpPr>
          <p:cNvPr id="30730" name="Group 7"/>
          <p:cNvGrpSpPr>
            <a:grpSpLocks/>
          </p:cNvGrpSpPr>
          <p:nvPr/>
        </p:nvGrpSpPr>
        <p:grpSpPr bwMode="auto">
          <a:xfrm>
            <a:off x="4960938" y="2374296"/>
            <a:ext cx="4183062" cy="3360737"/>
            <a:chOff x="2965" y="1785"/>
            <a:chExt cx="2635" cy="2117"/>
          </a:xfrm>
        </p:grpSpPr>
        <p:pic>
          <p:nvPicPr>
            <p:cNvPr id="30734" name="Picture 8" descr="first coulter count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5" y="1785"/>
              <a:ext cx="2635" cy="1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5" name="Text Box 9"/>
            <p:cNvSpPr txBox="1">
              <a:spLocks noChangeArrowheads="1"/>
            </p:cNvSpPr>
            <p:nvPr/>
          </p:nvSpPr>
          <p:spPr bwMode="auto">
            <a:xfrm>
              <a:off x="4705" y="3556"/>
              <a:ext cx="87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200">
                  <a:solidFill>
                    <a:schemeClr val="bg1"/>
                  </a:solidFill>
                  <a:latin typeface="Comic Sans MS" pitchFamily="66" charset="0"/>
                </a:rPr>
                <a:t>©J.Paul Robinson</a:t>
              </a:r>
            </a:p>
            <a:p>
              <a:endParaRPr lang="en-US"/>
            </a:p>
          </p:txBody>
        </p:sp>
      </p:grpSp>
      <p:grpSp>
        <p:nvGrpSpPr>
          <p:cNvPr id="30731" name="Group 10"/>
          <p:cNvGrpSpPr>
            <a:grpSpLocks/>
          </p:cNvGrpSpPr>
          <p:nvPr/>
        </p:nvGrpSpPr>
        <p:grpSpPr bwMode="auto">
          <a:xfrm>
            <a:off x="76200" y="2075574"/>
            <a:ext cx="2333625" cy="3452977"/>
            <a:chOff x="210" y="1518"/>
            <a:chExt cx="1843" cy="2691"/>
          </a:xfrm>
        </p:grpSpPr>
        <p:pic>
          <p:nvPicPr>
            <p:cNvPr id="30732" name="Picture 11" descr="Coulter paten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" y="1518"/>
              <a:ext cx="1843" cy="2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3" name="Text Box 12"/>
            <p:cNvSpPr txBox="1">
              <a:spLocks noChangeArrowheads="1"/>
            </p:cNvSpPr>
            <p:nvPr/>
          </p:nvSpPr>
          <p:spPr bwMode="auto">
            <a:xfrm>
              <a:off x="225" y="3921"/>
              <a:ext cx="14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1949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144463" y="538280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1949 - Coulter WH, US Patent 2,6756, 508. </a:t>
            </a:r>
          </a:p>
          <a:p>
            <a:r>
              <a:rPr lang="en-US" sz="1200" dirty="0" smtClean="0"/>
              <a:t>“Electrical </a:t>
            </a:r>
            <a:r>
              <a:rPr lang="en-US" sz="1200" dirty="0"/>
              <a:t>sensing zone method”)</a:t>
            </a:r>
          </a:p>
        </p:txBody>
      </p:sp>
    </p:spTree>
    <p:extLst>
      <p:ext uri="{BB962C8B-B14F-4D97-AF65-F5344CB8AC3E}">
        <p14:creationId xmlns:p14="http://schemas.microsoft.com/office/powerpoint/2010/main" val="387965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78E6FF9-DA1D-4AC0-B9F9-6CB8CE2365C0}" type="datetime12">
              <a:rPr lang="en-US" smtClean="0"/>
              <a:pPr/>
              <a:t>6:10 PM</a:t>
            </a:fld>
            <a:endParaRPr lang="en-US" smtClean="0"/>
          </a:p>
        </p:txBody>
      </p:sp>
      <p:sp>
        <p:nvSpPr>
          <p:cNvPr id="225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latin typeface="Comic Sans MS" pitchFamily="66" charset="0"/>
              </a:rPr>
              <a:t>Page </a:t>
            </a:r>
            <a:fld id="{B43F5A3D-82BE-4EA9-A753-FE417FBF525D}" type="slidenum">
              <a:rPr lang="en-US" smtClean="0">
                <a:latin typeface="Comic Sans MS" pitchFamily="66" charset="0"/>
              </a:rPr>
              <a:pPr/>
              <a:t>11</a:t>
            </a:fld>
            <a:endParaRPr lang="en-US" smtClean="0">
              <a:latin typeface="Comic Sans MS" pitchFamily="66" charset="0"/>
            </a:endParaRPr>
          </a:p>
        </p:txBody>
      </p:sp>
      <p:sp>
        <p:nvSpPr>
          <p:cNvPr id="22534" name="Rectangle 2"/>
          <p:cNvSpPr>
            <a:spLocks noGrp="1" noChangeArrowheads="1"/>
          </p:cNvSpPr>
          <p:nvPr>
            <p:ph type="title"/>
          </p:nvPr>
        </p:nvSpPr>
        <p:spPr>
          <a:xfrm>
            <a:off x="828675" y="467362"/>
            <a:ext cx="6989321" cy="6477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</a:rPr>
              <a:t>Conjugated Fluorescein </a:t>
            </a:r>
            <a:r>
              <a:rPr lang="en-US" dirty="0">
                <a:latin typeface="Arial" pitchFamily="34" charset="0"/>
              </a:rPr>
              <a:t>with </a:t>
            </a:r>
            <a:r>
              <a:rPr lang="en-US" dirty="0" err="1" smtClean="0">
                <a:latin typeface="Arial" pitchFamily="34" charset="0"/>
              </a:rPr>
              <a:t>Isocyanate</a:t>
            </a:r>
            <a:endParaRPr lang="en-US" dirty="0" smtClean="0"/>
          </a:p>
        </p:txBody>
      </p:sp>
      <p:sp>
        <p:nvSpPr>
          <p:cNvPr id="22538" name="Rectangle 7"/>
          <p:cNvSpPr>
            <a:spLocks noChangeArrowheads="1"/>
          </p:cNvSpPr>
          <p:nvPr/>
        </p:nvSpPr>
        <p:spPr bwMode="auto">
          <a:xfrm>
            <a:off x="542894" y="3398274"/>
            <a:ext cx="8058211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 b="1" dirty="0">
                <a:solidFill>
                  <a:srgbClr val="FF3300"/>
                </a:solidFill>
                <a:latin typeface="Arial" pitchFamily="34" charset="0"/>
              </a:rPr>
              <a:t>	Coons and Kaplan</a:t>
            </a:r>
            <a:r>
              <a:rPr lang="en-US" sz="3200" b="1" dirty="0">
                <a:latin typeface="Arial" pitchFamily="34" charset="0"/>
              </a:rPr>
              <a:t> (1950)</a:t>
            </a:r>
            <a:r>
              <a:rPr lang="en-US" sz="3200" dirty="0">
                <a:latin typeface="Arial" pitchFamily="34" charset="0"/>
              </a:rPr>
              <a:t>  - </a:t>
            </a:r>
            <a:r>
              <a:rPr lang="en-US" sz="2800" dirty="0">
                <a:solidFill>
                  <a:srgbClr val="FF3300"/>
                </a:solidFill>
                <a:latin typeface="Arial" pitchFamily="34" charset="0"/>
              </a:rPr>
              <a:t>conjugated fluorescein with </a:t>
            </a:r>
            <a:r>
              <a:rPr lang="en-US" sz="2800" dirty="0" err="1">
                <a:solidFill>
                  <a:srgbClr val="FF3300"/>
                </a:solidFill>
                <a:latin typeface="Arial" pitchFamily="34" charset="0"/>
              </a:rPr>
              <a:t>isocyanate</a:t>
            </a:r>
            <a:r>
              <a:rPr lang="en-US" sz="2800" dirty="0">
                <a:latin typeface="Arial" pitchFamily="34" charset="0"/>
              </a:rPr>
              <a:t> - better blue green fluorescent signal - further away from tissue autofluorescence. This method used a very dangerous preparative step using phosgene gas </a:t>
            </a:r>
            <a:endParaRPr lang="en-US" sz="4000" dirty="0"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1950</a:t>
            </a:r>
            <a:endParaRPr lang="en-US" sz="4400" dirty="0"/>
          </a:p>
        </p:txBody>
      </p:sp>
      <p:pic>
        <p:nvPicPr>
          <p:cNvPr id="4098" name="Picture 2" descr="C:\Users\jpr\Dropbox\Dropbox\Wallace Coulter book\JPR Talks on WHC\coons and kaplan 19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7150"/>
            <a:ext cx="9144000" cy="99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75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ABE9E37-DCC5-4ACB-A360-EAF40231536E}" type="slidenum">
              <a:rPr lang="en-US" sz="1400" smtClean="0"/>
              <a:pPr/>
              <a:t>12</a:t>
            </a:fld>
            <a:endParaRPr lang="en-US" sz="1400" smtClean="0"/>
          </a:p>
        </p:txBody>
      </p:sp>
      <p:grpSp>
        <p:nvGrpSpPr>
          <p:cNvPr id="240642" name="Group 2"/>
          <p:cNvGrpSpPr>
            <a:grpSpLocks/>
          </p:cNvGrpSpPr>
          <p:nvPr/>
        </p:nvGrpSpPr>
        <p:grpSpPr bwMode="auto">
          <a:xfrm>
            <a:off x="488192" y="1676400"/>
            <a:ext cx="3997325" cy="4572000"/>
            <a:chOff x="123" y="861"/>
            <a:chExt cx="2832" cy="2880"/>
          </a:xfrm>
        </p:grpSpPr>
        <p:sp>
          <p:nvSpPr>
            <p:cNvPr id="29716" name="Rectangle 3"/>
            <p:cNvSpPr>
              <a:spLocks noChangeAspect="1" noChangeArrowheads="1"/>
            </p:cNvSpPr>
            <p:nvPr/>
          </p:nvSpPr>
          <p:spPr bwMode="auto">
            <a:xfrm>
              <a:off x="123" y="861"/>
              <a:ext cx="2832" cy="28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9717" name="Picture 4" descr="Science 2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000" b="10001"/>
            <a:stretch>
              <a:fillRect/>
            </a:stretch>
          </p:blipFill>
          <p:spPr bwMode="auto">
            <a:xfrm rot="-60000">
              <a:off x="123" y="3117"/>
              <a:ext cx="2778" cy="5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0645" name="Picture 5" descr="Science 4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836" y="1306513"/>
            <a:ext cx="4367212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0646" name="Rectangle 6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178800" cy="1143000"/>
          </a:xfrm>
        </p:spPr>
        <p:txBody>
          <a:bodyPr/>
          <a:lstStyle/>
          <a:p>
            <a:pPr eaLnBrk="1" hangingPunct="1"/>
            <a:r>
              <a:rPr lang="en-US" sz="2400" b="1" dirty="0" smtClean="0"/>
              <a:t>Early Microfluorometric Scanner</a:t>
            </a:r>
            <a:br>
              <a:rPr lang="en-US" sz="2400" b="1" dirty="0" smtClean="0"/>
            </a:br>
            <a:r>
              <a:rPr lang="en-US" b="1" dirty="0" smtClean="0"/>
              <a:t>Robert Mellors 1951</a:t>
            </a:r>
            <a:endParaRPr lang="en-US" dirty="0" smtClean="0"/>
          </a:p>
        </p:txBody>
      </p:sp>
      <p:sp>
        <p:nvSpPr>
          <p:cNvPr id="240647" name="Text Box 7"/>
          <p:cNvSpPr txBox="1">
            <a:spLocks noChangeArrowheads="1"/>
          </p:cNvSpPr>
          <p:nvPr/>
        </p:nvSpPr>
        <p:spPr bwMode="auto">
          <a:xfrm>
            <a:off x="657543" y="6102022"/>
            <a:ext cx="85169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>
                <a:latin typeface="Arial" pitchFamily="34" charset="0"/>
              </a:rPr>
              <a:t>RC Mellors &amp; R. Silver, A microfluorometric scanner for the differential detection of cells: application to </a:t>
            </a:r>
            <a:r>
              <a:rPr lang="en-US" sz="1600" dirty="0" err="1">
                <a:latin typeface="Arial" pitchFamily="34" charset="0"/>
              </a:rPr>
              <a:t>exfoliative</a:t>
            </a:r>
            <a:r>
              <a:rPr lang="en-US" sz="1600" dirty="0">
                <a:latin typeface="Arial" pitchFamily="34" charset="0"/>
              </a:rPr>
              <a:t> cytology, Science </a:t>
            </a:r>
            <a:r>
              <a:rPr lang="en-US" sz="1600" u="sng" dirty="0">
                <a:latin typeface="Arial" pitchFamily="34" charset="0"/>
              </a:rPr>
              <a:t>104</a:t>
            </a:r>
            <a:r>
              <a:rPr lang="en-US" sz="1600" dirty="0">
                <a:latin typeface="Arial" pitchFamily="34" charset="0"/>
              </a:rPr>
              <a:t>, 1951</a:t>
            </a:r>
          </a:p>
        </p:txBody>
      </p:sp>
      <p:grpSp>
        <p:nvGrpSpPr>
          <p:cNvPr id="240655" name="Group 15"/>
          <p:cNvGrpSpPr>
            <a:grpSpLocks/>
          </p:cNvGrpSpPr>
          <p:nvPr/>
        </p:nvGrpSpPr>
        <p:grpSpPr bwMode="auto">
          <a:xfrm>
            <a:off x="185502" y="1066800"/>
            <a:ext cx="4300015" cy="4097772"/>
            <a:chOff x="2136" y="1200"/>
            <a:chExt cx="3408" cy="2880"/>
          </a:xfrm>
        </p:grpSpPr>
        <p:sp>
          <p:nvSpPr>
            <p:cNvPr id="29714" name="Rectangle 16"/>
            <p:cNvSpPr>
              <a:spLocks noChangeAspect="1" noChangeArrowheads="1"/>
            </p:cNvSpPr>
            <p:nvPr/>
          </p:nvSpPr>
          <p:spPr bwMode="auto">
            <a:xfrm>
              <a:off x="2136" y="1200"/>
              <a:ext cx="3408" cy="288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9715" name="Picture 17" descr="Science 29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r="7896" b="30069"/>
            <a:stretch>
              <a:fillRect/>
            </a:stretch>
          </p:blipFill>
          <p:spPr bwMode="auto">
            <a:xfrm rot="-60000">
              <a:off x="2183" y="1256"/>
              <a:ext cx="3312" cy="27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TextBox 21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1951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3779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4500">
        <p:fade/>
      </p:transition>
    </mc:Choice>
    <mc:Fallback xmlns="">
      <p:transition spd="med" advClick="0" advTm="24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 descr="C:\Users\jpr\Dropbox\Dropbox\Wallace Coulter book\other scientists articles\1951 marylou Ingram pap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9683"/>
            <a:ext cx="9144000" cy="621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868362"/>
          </a:xfrm>
        </p:spPr>
        <p:txBody>
          <a:bodyPr/>
          <a:lstStyle/>
          <a:p>
            <a:r>
              <a:rPr lang="en-US" dirty="0" smtClean="0"/>
              <a:t>Marylou Ingram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1951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220502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A9D39F4-DFF2-4092-8EA4-174523FDCEA6}" type="datetime12">
              <a:rPr lang="en-US" smtClean="0"/>
              <a:pPr/>
              <a:t>6:10 PM</a:t>
            </a:fld>
            <a:endParaRPr lang="en-US" smtClean="0"/>
          </a:p>
        </p:txBody>
      </p:sp>
      <p:sp>
        <p:nvSpPr>
          <p:cNvPr id="276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latin typeface="Comic Sans MS" pitchFamily="66" charset="0"/>
              </a:rPr>
              <a:t>©1990-2012 J. Paul Robinson, Purdue University  BMS 631 </a:t>
            </a:r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latin typeface="Comic Sans MS" pitchFamily="66" charset="0"/>
              </a:rPr>
              <a:t>Page </a:t>
            </a:r>
            <a:fld id="{3D15C8FA-4DCD-44EF-8685-F695F09CFD8A}" type="slidenum">
              <a:rPr lang="en-US" smtClean="0">
                <a:latin typeface="Comic Sans MS" pitchFamily="66" charset="0"/>
              </a:rPr>
              <a:pPr/>
              <a:t>14</a:t>
            </a:fld>
            <a:endParaRPr lang="en-US" smtClean="0">
              <a:latin typeface="Comic Sans MS" pitchFamily="66" charset="0"/>
            </a:endParaRPr>
          </a:p>
        </p:txBody>
      </p:sp>
      <p:sp>
        <p:nvSpPr>
          <p:cNvPr id="27653" name="AutoShape 1032"/>
          <p:cNvSpPr>
            <a:spLocks noChangeArrowheads="1"/>
          </p:cNvSpPr>
          <p:nvPr/>
        </p:nvSpPr>
        <p:spPr bwMode="auto">
          <a:xfrm>
            <a:off x="5054600" y="1714500"/>
            <a:ext cx="2997200" cy="2374900"/>
          </a:xfrm>
          <a:prstGeom prst="flowChartDocument">
            <a:avLst/>
          </a:prstGeom>
          <a:solidFill>
            <a:srgbClr val="FFFF9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26988"/>
            <a:ext cx="7772400" cy="895350"/>
          </a:xfrm>
        </p:spPr>
        <p:txBody>
          <a:bodyPr/>
          <a:lstStyle/>
          <a:p>
            <a:r>
              <a:rPr lang="en-US" smtClean="0"/>
              <a:t>P.J. Crosland-Taylor</a:t>
            </a:r>
          </a:p>
        </p:txBody>
      </p:sp>
      <p:sp>
        <p:nvSpPr>
          <p:cNvPr id="2765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471488" y="1147763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Sheath Flow Principle – 1952-3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1800" i="1" smtClean="0"/>
              <a:t>	</a:t>
            </a:r>
          </a:p>
          <a:p>
            <a:pPr>
              <a:buFontTx/>
              <a:buNone/>
            </a:pPr>
            <a:endParaRPr lang="en-US" sz="1800" i="1" smtClean="0"/>
          </a:p>
        </p:txBody>
      </p:sp>
      <p:sp>
        <p:nvSpPr>
          <p:cNvPr id="27656" name="Text Box 1028"/>
          <p:cNvSpPr txBox="1">
            <a:spLocks noChangeArrowheads="1"/>
          </p:cNvSpPr>
          <p:nvPr/>
        </p:nvSpPr>
        <p:spPr bwMode="auto">
          <a:xfrm>
            <a:off x="4519613" y="4144963"/>
            <a:ext cx="4257675" cy="1524000"/>
          </a:xfrm>
          <a:prstGeom prst="rect">
            <a:avLst/>
          </a:prstGeom>
          <a:solidFill>
            <a:srgbClr val="FFCCCC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/>
              <a:t>A Device for Counting Small Particles Suspended in a Fluid through a Tube</a:t>
            </a:r>
          </a:p>
          <a:p>
            <a:pPr algn="ctr"/>
            <a:r>
              <a:rPr lang="en-US" sz="1600" b="1"/>
              <a:t>P.J. Crosland-Taylor</a:t>
            </a:r>
            <a:endParaRPr lang="en-US" b="1"/>
          </a:p>
          <a:p>
            <a:pPr algn="ctr"/>
            <a:r>
              <a:rPr lang="en-US" sz="1400" b="1"/>
              <a:t>Bland-Sutton Institute of Pathology</a:t>
            </a:r>
          </a:p>
          <a:p>
            <a:pPr algn="ctr"/>
            <a:r>
              <a:rPr lang="en-US" sz="1400" b="1"/>
              <a:t>Middlesex Hospital, London, W.1.  June 17, 1952 Nature 171: 37-38, 1953</a:t>
            </a:r>
            <a:endParaRPr lang="en-US" b="1"/>
          </a:p>
        </p:txBody>
      </p:sp>
      <p:pic>
        <p:nvPicPr>
          <p:cNvPr id="27657" name="Picture 1030" descr="croslandtayl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687513"/>
            <a:ext cx="3286125" cy="46497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8" name="Text Box 1031"/>
          <p:cNvSpPr txBox="1">
            <a:spLocks noChangeArrowheads="1"/>
          </p:cNvSpPr>
          <p:nvPr/>
        </p:nvSpPr>
        <p:spPr bwMode="auto">
          <a:xfrm>
            <a:off x="5108575" y="1758950"/>
            <a:ext cx="29654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600" i="1"/>
              <a:t>“Provided there is no turbulence, the wide column of particles will then be accelerated to form a narrow column surrounded by fluid of the same refractive index which in turn is enclosed in a tube which will not interfere with observation of its axial content.”</a:t>
            </a:r>
            <a:endParaRPr lang="en-US" sz="2800"/>
          </a:p>
        </p:txBody>
      </p:sp>
      <p:sp>
        <p:nvSpPr>
          <p:cNvPr id="11" name="TextBox 10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1952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6632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jpr\Dropbox\Dropbox\Wallace Coulter book\other scientists articles\1952 science Ingra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49138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1952</a:t>
            </a:r>
            <a:endParaRPr lang="en-US" sz="4400" dirty="0"/>
          </a:p>
        </p:txBody>
      </p:sp>
      <p:pic>
        <p:nvPicPr>
          <p:cNvPr id="6" name="Picture 7" descr="C:\image database Related\People\scientists\Mary Lou Ingram\photo1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16" t="26599" r="26508"/>
          <a:stretch/>
        </p:blipFill>
        <p:spPr bwMode="auto">
          <a:xfrm>
            <a:off x="5867400" y="685801"/>
            <a:ext cx="2242616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62149" y="3886201"/>
            <a:ext cx="34755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Marylou Ingram in medical school 1944</a:t>
            </a:r>
            <a:endParaRPr lang="en-US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195" y="4224755"/>
            <a:ext cx="2338825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171500" y="624840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1960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81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21986" y="6184658"/>
            <a:ext cx="2133600" cy="365125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F41C421-1576-46AF-9DA9-1761FA5D9117}" type="slidenum">
              <a:rPr lang="en-US" sz="1400" smtClean="0"/>
              <a:pPr/>
              <a:t>16</a:t>
            </a:fld>
            <a:endParaRPr lang="en-US" sz="1400" smtClean="0"/>
          </a:p>
        </p:txBody>
      </p:sp>
      <p:sp>
        <p:nvSpPr>
          <p:cNvPr id="33796" name="Rectangle 2"/>
          <p:cNvSpPr>
            <a:spLocks noGrp="1" noChangeArrowheads="1"/>
          </p:cNvSpPr>
          <p:nvPr>
            <p:ph type="title"/>
          </p:nvPr>
        </p:nvSpPr>
        <p:spPr>
          <a:xfrm>
            <a:off x="203963" y="-8407"/>
            <a:ext cx="8534400" cy="1143000"/>
          </a:xfrm>
        </p:spPr>
        <p:txBody>
          <a:bodyPr/>
          <a:lstStyle/>
          <a:p>
            <a:pPr eaLnBrk="1" hangingPunct="1"/>
            <a:r>
              <a:rPr lang="en-US" sz="2400" b="1" dirty="0" smtClean="0"/>
              <a:t>Fundamental principle of Sheath Flow</a:t>
            </a:r>
            <a:br>
              <a:rPr lang="en-US" sz="2400" b="1" dirty="0" smtClean="0"/>
            </a:br>
            <a:r>
              <a:rPr lang="en-US" b="1" dirty="0" smtClean="0"/>
              <a:t>PJ Crosland-Taylor</a:t>
            </a:r>
            <a:endParaRPr lang="en-US" sz="2400" b="1" dirty="0" smtClean="0"/>
          </a:p>
        </p:txBody>
      </p:sp>
      <p:sp>
        <p:nvSpPr>
          <p:cNvPr id="248835" name="Text Box 3"/>
          <p:cNvSpPr txBox="1">
            <a:spLocks noChangeArrowheads="1"/>
          </p:cNvSpPr>
          <p:nvPr/>
        </p:nvSpPr>
        <p:spPr bwMode="auto">
          <a:xfrm>
            <a:off x="214849" y="4916246"/>
            <a:ext cx="3937000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800" dirty="0">
                <a:latin typeface="Arial" pitchFamily="34" charset="0"/>
              </a:rPr>
              <a:t>A device for counting small particles suspended in fluid through a tube, Nature </a:t>
            </a:r>
            <a:r>
              <a:rPr lang="en-US" sz="1800" u="sng" dirty="0">
                <a:latin typeface="Arial" pitchFamily="34" charset="0"/>
              </a:rPr>
              <a:t>171</a:t>
            </a:r>
            <a:r>
              <a:rPr lang="en-US" sz="1800" dirty="0">
                <a:latin typeface="Arial" pitchFamily="34" charset="0"/>
              </a:rPr>
              <a:t>, 1953 (ref 4756)</a:t>
            </a:r>
          </a:p>
          <a:p>
            <a:r>
              <a:rPr lang="en-US" sz="1800" dirty="0">
                <a:latin typeface="Arial" pitchFamily="34" charset="0"/>
              </a:rPr>
              <a:t>An Electronic Blood-Cell Counting Machine, Blood </a:t>
            </a:r>
            <a:r>
              <a:rPr lang="en-US" sz="1800" u="sng" dirty="0">
                <a:latin typeface="Arial" pitchFamily="34" charset="0"/>
              </a:rPr>
              <a:t>13</a:t>
            </a:r>
            <a:r>
              <a:rPr lang="en-US" sz="1800" dirty="0">
                <a:latin typeface="Arial" pitchFamily="34" charset="0"/>
              </a:rPr>
              <a:t>, 1958 (ref 40974)</a:t>
            </a:r>
          </a:p>
        </p:txBody>
      </p:sp>
      <p:pic>
        <p:nvPicPr>
          <p:cNvPr id="248836" name="Picture 4" descr="Science 3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34594"/>
            <a:ext cx="35956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8837" name="Picture 5" descr="Science 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00000">
            <a:off x="887274" y="1526693"/>
            <a:ext cx="2834833" cy="2848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1953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278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500">
        <p:fade/>
      </p:transition>
    </mc:Choice>
    <mc:Fallback xmlns="">
      <p:transition spd="med" advClick="0" advTm="10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9424" y="0"/>
            <a:ext cx="6934200" cy="944562"/>
          </a:xfrm>
        </p:spPr>
        <p:txBody>
          <a:bodyPr/>
          <a:lstStyle/>
          <a:p>
            <a:r>
              <a:rPr lang="en-US" dirty="0" smtClean="0"/>
              <a:t>1500 Coulter Counters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 descr="C:\Users\jpr\Dropbox\Dropbox\Wallace Coulter book\industrial applicaitons\oct 1961 adve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16"/>
            <a:ext cx="228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jpr\Dropbox\Dropbox\Wallace Coulter book\industrial applicaitons\oct 1961 adver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09"/>
          <a:stretch/>
        </p:blipFill>
        <p:spPr bwMode="auto">
          <a:xfrm>
            <a:off x="2971800" y="1219200"/>
            <a:ext cx="5163559" cy="540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1961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7630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jpr\Dropbox\Dropbox\Wallace Coulter book\Articles\bulletin 1953 tes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438400"/>
            <a:ext cx="6996830" cy="383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jpr\Dropbox\Dropbox\Wallace Coulter book\Articles\bulletin 19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35" y="228600"/>
            <a:ext cx="7663361" cy="181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1953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0870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461CAAE-1717-4514-9FD2-0C2D9285A815}" type="datetime12">
              <a:rPr lang="en-US" sz="1400" smtClean="0"/>
              <a:pPr/>
              <a:t>6:10 PM</a:t>
            </a:fld>
            <a:endParaRPr lang="en-US" sz="1400" smtClean="0"/>
          </a:p>
        </p:txBody>
      </p:sp>
      <p:sp>
        <p:nvSpPr>
          <p:cNvPr id="3584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A4A2C22-C21D-47DC-95AC-E6D6A78C5D6E}" type="slidenum">
              <a:rPr lang="en-US" sz="1400" smtClean="0"/>
              <a:pPr/>
              <a:t>19</a:t>
            </a:fld>
            <a:endParaRPr lang="en-US" sz="1400" smtClean="0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>
          <a:xfrm>
            <a:off x="779463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chemeClr val="bg1"/>
                </a:solidFill>
              </a:rPr>
              <a:t>Before Cytometry</a:t>
            </a:r>
            <a:endParaRPr lang="en-US" b="1" smtClean="0">
              <a:solidFill>
                <a:schemeClr val="bg1"/>
              </a:solidFill>
            </a:endParaRPr>
          </a:p>
        </p:txBody>
      </p:sp>
      <p:pic>
        <p:nvPicPr>
          <p:cNvPr id="252931" name="Picture 3" descr="Science 4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869" y="2362198"/>
            <a:ext cx="3581400" cy="3973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3" name="Picture 5" descr="Science 3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4"/>
          <a:stretch>
            <a:fillRect/>
          </a:stretch>
        </p:blipFill>
        <p:spPr bwMode="auto">
          <a:xfrm>
            <a:off x="163286" y="655834"/>
            <a:ext cx="5321486" cy="345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4" name="Picture 6" descr="Science 3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29" t="32692" r="45404" b="44231"/>
          <a:stretch>
            <a:fillRect/>
          </a:stretch>
        </p:blipFill>
        <p:spPr bwMode="auto">
          <a:xfrm>
            <a:off x="6111875" y="665730"/>
            <a:ext cx="1524000" cy="1581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5" name="Lou35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538" y="6553200"/>
            <a:ext cx="271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4800600" y="6583363"/>
            <a:ext cx="26225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200">
                <a:latin typeface="Arial" pitchFamily="34" charset="0"/>
              </a:rPr>
              <a:t>Slide Kindly Supplied by Compucyte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00174" y="120134"/>
            <a:ext cx="6543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Lou Kamentsky – at the IBM’s Watson Labs 1950s and 1960s</a:t>
            </a:r>
            <a:endParaRPr lang="en-US" sz="2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696200" y="21771"/>
            <a:ext cx="15472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1960s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025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293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bindle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15" y="3048000"/>
            <a:ext cx="4519285" cy="173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543800" cy="5334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sz="2400" b="1" dirty="0" smtClean="0"/>
              <a:t>Purdue University Cytometry Laboratories  Acknowledgements</a:t>
            </a: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219300" y="773841"/>
            <a:ext cx="4385482" cy="26670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None/>
            </a:pPr>
            <a:r>
              <a:rPr lang="en-US" sz="1600" b="1" dirty="0" smtClean="0"/>
              <a:t>Contributors</a:t>
            </a:r>
            <a:r>
              <a:rPr lang="en-US" sz="1400" b="1" dirty="0" smtClean="0"/>
              <a:t>  </a:t>
            </a:r>
          </a:p>
          <a:p>
            <a:pPr marL="609600" lvl="1" indent="-609600" eaLnBrk="1" hangingPunct="1">
              <a:lnSpc>
                <a:spcPct val="90000"/>
              </a:lnSpc>
              <a:buNone/>
            </a:pPr>
            <a:r>
              <a:rPr lang="en-US" sz="1400" b="1" dirty="0" smtClean="0"/>
              <a:t>Staff Scientists:</a:t>
            </a:r>
            <a:r>
              <a:rPr lang="en-US" sz="1400" dirty="0" smtClean="0"/>
              <a:t> Valery Patsekin, </a:t>
            </a:r>
          </a:p>
          <a:p>
            <a:pPr marL="609600" indent="-609600" eaLnBrk="1" hangingPunct="1">
              <a:buNone/>
            </a:pPr>
            <a:r>
              <a:rPr lang="en-US" sz="1400" b="1" dirty="0" smtClean="0"/>
              <a:t>Graduate Students: </a:t>
            </a:r>
            <a:r>
              <a:rPr lang="en-US" sz="1400" dirty="0" smtClean="0"/>
              <a:t>Awais Mansoor, Angela Wolf, Fiona Thomas, Anthony </a:t>
            </a:r>
            <a:r>
              <a:rPr lang="en-US" sz="1400" dirty="0" err="1" smtClean="0"/>
              <a:t>Pedley</a:t>
            </a:r>
            <a:r>
              <a:rPr lang="en-US" sz="1400" dirty="0" smtClean="0"/>
              <a:t> </a:t>
            </a:r>
          </a:p>
          <a:p>
            <a:pPr marL="609600" indent="-609600" eaLnBrk="1" hangingPunct="1">
              <a:buNone/>
            </a:pPr>
            <a:r>
              <a:rPr lang="en-US" sz="1400" b="1" dirty="0" smtClean="0"/>
              <a:t>Undergrad Students</a:t>
            </a:r>
            <a:r>
              <a:rPr lang="en-US" sz="1400" dirty="0" smtClean="0"/>
              <a:t>: Nicole Lewis, Peter </a:t>
            </a:r>
            <a:r>
              <a:rPr lang="en-US" sz="1400" dirty="0" err="1" smtClean="0"/>
              <a:t>Carlsgaard</a:t>
            </a:r>
            <a:endParaRPr lang="en-US" sz="1400" dirty="0" smtClean="0"/>
          </a:p>
          <a:p>
            <a:pPr marL="609600" indent="-609600" eaLnBrk="1" hangingPunct="1">
              <a:buNone/>
            </a:pPr>
            <a:r>
              <a:rPr lang="en-US" sz="1400" b="1" dirty="0" smtClean="0"/>
              <a:t>Faculty:</a:t>
            </a:r>
            <a:r>
              <a:rPr lang="en-US" sz="1400" dirty="0" smtClean="0"/>
              <a:t> </a:t>
            </a:r>
            <a:r>
              <a:rPr lang="en-US" sz="1400" dirty="0"/>
              <a:t>Bartek Rajwa</a:t>
            </a:r>
            <a:r>
              <a:rPr lang="en-US" sz="1400" dirty="0" smtClean="0"/>
              <a:t>, </a:t>
            </a:r>
            <a:r>
              <a:rPr lang="en-US" sz="1400" dirty="0" err="1" smtClean="0"/>
              <a:t>Euiwon</a:t>
            </a:r>
            <a:r>
              <a:rPr lang="en-US" sz="1400" dirty="0" smtClean="0"/>
              <a:t> Bae, J. Paul Robinson</a:t>
            </a:r>
          </a:p>
          <a:p>
            <a:pPr marL="609600" indent="-609600" eaLnBrk="1" hangingPunct="1">
              <a:buNone/>
            </a:pPr>
            <a:endParaRPr lang="en-US" sz="1400" b="1" dirty="0"/>
          </a:p>
          <a:p>
            <a:pPr marL="609600" indent="-609600" eaLnBrk="1" hangingPunct="1">
              <a:buNone/>
            </a:pPr>
            <a:r>
              <a:rPr lang="en-US" sz="1400" b="1" dirty="0" smtClean="0"/>
              <a:t>Data sets: </a:t>
            </a:r>
            <a:r>
              <a:rPr lang="en-US" sz="1400" dirty="0" smtClean="0"/>
              <a:t>Gary Nolan Lab, David Hedley, Bernd Bodenmiller, Paul Wallace</a:t>
            </a: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5282514" y="914400"/>
            <a:ext cx="3810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1600" b="1" dirty="0" smtClean="0">
                <a:solidFill>
                  <a:srgbClr val="000000"/>
                </a:solidFill>
              </a:rPr>
              <a:t>                        Staff</a:t>
            </a:r>
          </a:p>
          <a:p>
            <a:pPr marL="742950" lvl="1" indent="-285750">
              <a:lnSpc>
                <a:spcPct val="90000"/>
              </a:lnSpc>
              <a:spcBef>
                <a:spcPct val="10000"/>
              </a:spcBef>
              <a:buFont typeface="Wingdings" pitchFamily="2" charset="2"/>
              <a:buChar char="§"/>
            </a:pPr>
            <a:r>
              <a:rPr lang="en-US" sz="1400" b="1" dirty="0" smtClean="0">
                <a:solidFill>
                  <a:schemeClr val="accent2"/>
                </a:solidFill>
              </a:rPr>
              <a:t>Jennie </a:t>
            </a:r>
            <a:r>
              <a:rPr lang="en-US" sz="1400" b="1" dirty="0">
                <a:solidFill>
                  <a:schemeClr val="accent2"/>
                </a:solidFill>
              </a:rPr>
              <a:t>Sturgis </a:t>
            </a:r>
            <a:r>
              <a:rPr lang="en-US" sz="1400" dirty="0"/>
              <a:t>(Imaging)</a:t>
            </a:r>
          </a:p>
          <a:p>
            <a:pPr marL="742950" lvl="1" indent="-285750">
              <a:lnSpc>
                <a:spcPct val="90000"/>
              </a:lnSpc>
              <a:spcBef>
                <a:spcPct val="10000"/>
              </a:spcBef>
              <a:buFont typeface="Wingdings" pitchFamily="2" charset="2"/>
              <a:buChar char="§"/>
            </a:pPr>
            <a:r>
              <a:rPr lang="en-US" sz="1400" b="1" dirty="0">
                <a:solidFill>
                  <a:schemeClr val="accent2"/>
                </a:solidFill>
              </a:rPr>
              <a:t>Kathy </a:t>
            </a:r>
            <a:r>
              <a:rPr lang="en-US" sz="1400" b="1" dirty="0" err="1">
                <a:solidFill>
                  <a:schemeClr val="accent2"/>
                </a:solidFill>
              </a:rPr>
              <a:t>Ragheb</a:t>
            </a:r>
            <a:r>
              <a:rPr lang="en-US" sz="1400" b="1" dirty="0">
                <a:solidFill>
                  <a:schemeClr val="accent2"/>
                </a:solidFill>
              </a:rPr>
              <a:t> </a:t>
            </a:r>
            <a:r>
              <a:rPr lang="en-US" sz="1400" dirty="0"/>
              <a:t>(Flow)</a:t>
            </a:r>
          </a:p>
          <a:p>
            <a:pPr marL="742950" lvl="1" indent="-285750">
              <a:lnSpc>
                <a:spcPct val="90000"/>
              </a:lnSpc>
              <a:spcBef>
                <a:spcPct val="10000"/>
              </a:spcBef>
              <a:buFont typeface="Wingdings" pitchFamily="2" charset="2"/>
              <a:buChar char="§"/>
            </a:pPr>
            <a:r>
              <a:rPr lang="en-US" sz="1400" b="1" dirty="0">
                <a:solidFill>
                  <a:schemeClr val="accent2"/>
                </a:solidFill>
              </a:rPr>
              <a:t>Cheryl </a:t>
            </a:r>
            <a:r>
              <a:rPr lang="en-US" sz="1400" b="1" dirty="0" err="1">
                <a:solidFill>
                  <a:schemeClr val="accent2"/>
                </a:solidFill>
              </a:rPr>
              <a:t>Holdman</a:t>
            </a:r>
            <a:r>
              <a:rPr lang="en-US" sz="1400" b="1" dirty="0">
                <a:solidFill>
                  <a:schemeClr val="accent2"/>
                </a:solidFill>
              </a:rPr>
              <a:t> </a:t>
            </a:r>
            <a:r>
              <a:rPr lang="en-US" sz="1400" dirty="0"/>
              <a:t>(Flow)</a:t>
            </a:r>
          </a:p>
          <a:p>
            <a:pPr marL="742950" lvl="1" indent="-285750">
              <a:lnSpc>
                <a:spcPct val="90000"/>
              </a:lnSpc>
              <a:spcBef>
                <a:spcPct val="10000"/>
              </a:spcBef>
              <a:buFont typeface="Wingdings" pitchFamily="2" charset="2"/>
              <a:buChar char="§"/>
            </a:pPr>
            <a:r>
              <a:rPr lang="en-US" sz="1400" b="1" dirty="0" smtClean="0">
                <a:solidFill>
                  <a:schemeClr val="accent2"/>
                </a:solidFill>
              </a:rPr>
              <a:t>Raymond </a:t>
            </a:r>
            <a:r>
              <a:rPr lang="en-US" sz="1400" b="1" dirty="0" err="1" smtClean="0">
                <a:solidFill>
                  <a:schemeClr val="accent2"/>
                </a:solidFill>
              </a:rPr>
              <a:t>Fatig</a:t>
            </a:r>
            <a:r>
              <a:rPr lang="en-US" sz="1400" b="1" dirty="0" smtClean="0">
                <a:solidFill>
                  <a:schemeClr val="accent2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(cell culture) </a:t>
            </a:r>
            <a:endParaRPr lang="en-US" sz="1400" dirty="0">
              <a:solidFill>
                <a:srgbClr val="000000"/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ct val="10000"/>
              </a:spcBef>
              <a:buFont typeface="Wingdings" pitchFamily="2" charset="2"/>
              <a:buNone/>
            </a:pPr>
            <a:endParaRPr lang="en-US" sz="1400" dirty="0">
              <a:solidFill>
                <a:srgbClr val="000000"/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en-US" sz="1400" dirty="0">
              <a:solidFill>
                <a:srgbClr val="000000"/>
              </a:solidFill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4811110" y="3006008"/>
            <a:ext cx="442173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</a:rPr>
              <a:t>Funding: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  <a:p>
            <a:r>
              <a:rPr lang="en-US" sz="1400" dirty="0">
                <a:solidFill>
                  <a:srgbClr val="000000"/>
                </a:solidFill>
              </a:rPr>
              <a:t>NIH, NSF, USDA, Purdue University</a:t>
            </a:r>
          </a:p>
          <a:p>
            <a:r>
              <a:rPr lang="en-US" sz="1400" b="1" dirty="0">
                <a:solidFill>
                  <a:srgbClr val="000000"/>
                </a:solidFill>
              </a:rPr>
              <a:t>Corporate:</a:t>
            </a:r>
            <a:r>
              <a:rPr lang="en-US" sz="1400" dirty="0">
                <a:solidFill>
                  <a:srgbClr val="000000"/>
                </a:solidFill>
              </a:rPr>
              <a:t> Beckman-Coulter, Point-Source, </a:t>
            </a:r>
            <a:r>
              <a:rPr lang="en-US" sz="1400" dirty="0" smtClean="0">
                <a:solidFill>
                  <a:srgbClr val="000000"/>
                </a:solidFill>
              </a:rPr>
              <a:t>Parker-Hannifin, </a:t>
            </a:r>
            <a:r>
              <a:rPr lang="en-US" sz="1400" dirty="0" err="1" smtClean="0">
                <a:solidFill>
                  <a:srgbClr val="000000"/>
                </a:solidFill>
              </a:rPr>
              <a:t>Polysciences</a:t>
            </a:r>
            <a:r>
              <a:rPr lang="en-US" sz="1400" dirty="0">
                <a:solidFill>
                  <a:srgbClr val="000000"/>
                </a:solidFill>
              </a:rPr>
              <a:t>, Bangs labs, </a:t>
            </a:r>
            <a:r>
              <a:rPr lang="en-US" sz="1400" dirty="0" smtClean="0">
                <a:solidFill>
                  <a:srgbClr val="000000"/>
                </a:solidFill>
              </a:rPr>
              <a:t> Roche, </a:t>
            </a:r>
            <a:r>
              <a:rPr lang="en-US" sz="1400" dirty="0" err="1" smtClean="0">
                <a:solidFill>
                  <a:srgbClr val="000000"/>
                </a:solidFill>
              </a:rPr>
              <a:t>MediaCybernetics</a:t>
            </a:r>
            <a:r>
              <a:rPr lang="en-US" sz="1400" dirty="0">
                <a:solidFill>
                  <a:srgbClr val="000000"/>
                </a:solidFill>
              </a:rPr>
              <a:t>, Q-Imaging, </a:t>
            </a:r>
            <a:r>
              <a:rPr lang="en-US" sz="1400" dirty="0" smtClean="0">
                <a:solidFill>
                  <a:srgbClr val="000000"/>
                </a:solidFill>
              </a:rPr>
              <a:t> Kodak </a:t>
            </a:r>
            <a:r>
              <a:rPr lang="en-US" sz="1400" dirty="0">
                <a:solidFill>
                  <a:srgbClr val="000000"/>
                </a:solidFill>
              </a:rPr>
              <a:t>Medical Systems, </a:t>
            </a:r>
            <a:r>
              <a:rPr lang="en-US" sz="1400" dirty="0" err="1">
                <a:solidFill>
                  <a:srgbClr val="000000"/>
                </a:solidFill>
              </a:rPr>
              <a:t>Crystalplex</a:t>
            </a:r>
            <a:r>
              <a:rPr lang="en-US" sz="1400" dirty="0">
                <a:solidFill>
                  <a:srgbClr val="000000"/>
                </a:solidFill>
              </a:rPr>
              <a:t>, Becton-Dickinson , </a:t>
            </a:r>
            <a:r>
              <a:rPr lang="en-US" sz="1400" dirty="0" err="1" smtClean="0">
                <a:solidFill>
                  <a:srgbClr val="000000"/>
                </a:solidFill>
              </a:rPr>
              <a:t>Icyt</a:t>
            </a:r>
            <a:r>
              <a:rPr lang="en-US" sz="1400" dirty="0" smtClean="0">
                <a:solidFill>
                  <a:srgbClr val="000000"/>
                </a:solidFill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</a:rPr>
              <a:t>eBioscience</a:t>
            </a:r>
            <a:r>
              <a:rPr lang="en-US" sz="1400" dirty="0">
                <a:solidFill>
                  <a:srgbClr val="000000"/>
                </a:solidFill>
              </a:rPr>
              <a:t>,  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Edmund </a:t>
            </a:r>
            <a:r>
              <a:rPr lang="en-US" sz="1400" dirty="0">
                <a:solidFill>
                  <a:srgbClr val="000000"/>
                </a:solidFill>
              </a:rPr>
              <a:t>Optic, </a:t>
            </a:r>
            <a:r>
              <a:rPr lang="en-US" sz="1400" dirty="0" smtClean="0">
                <a:solidFill>
                  <a:srgbClr val="000000"/>
                </a:solidFill>
              </a:rPr>
              <a:t>Digilab Inc., </a:t>
            </a:r>
            <a:r>
              <a:rPr lang="en-US" sz="1400" dirty="0" err="1" smtClean="0">
                <a:solidFill>
                  <a:srgbClr val="000000"/>
                </a:solidFill>
              </a:rPr>
              <a:t>Spherotech</a:t>
            </a:r>
            <a:r>
              <a:rPr lang="en-US" sz="1400" dirty="0" smtClean="0">
                <a:solidFill>
                  <a:srgbClr val="000000"/>
                </a:solidFill>
              </a:rPr>
              <a:t>, Inc</a:t>
            </a:r>
            <a:r>
              <a:rPr lang="en-US" sz="1400" dirty="0" smtClean="0">
                <a:solidFill>
                  <a:srgbClr val="000000"/>
                </a:solidFill>
              </a:rPr>
              <a:t>..</a:t>
            </a:r>
          </a:p>
          <a:p>
            <a:r>
              <a:rPr lang="en-US" sz="1400" dirty="0" err="1" smtClean="0">
                <a:solidFill>
                  <a:srgbClr val="000000"/>
                </a:solidFill>
              </a:rPr>
              <a:t>IntelliCyt</a:t>
            </a:r>
            <a:r>
              <a:rPr lang="en-US" sz="1400" dirty="0" smtClean="0">
                <a:solidFill>
                  <a:srgbClr val="000000"/>
                </a:solidFill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</a:rPr>
              <a:t>Inc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11397C-EAC8-48A0-AB29-862320CC4DFE}" type="datetime13">
              <a:rPr lang="en-US" smtClean="0"/>
              <a:t>6:10:20 PM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3581400" cy="304800"/>
          </a:xfrm>
        </p:spPr>
        <p:txBody>
          <a:bodyPr/>
          <a:lstStyle/>
          <a:p>
            <a:r>
              <a:rPr lang="en-US" dirty="0" smtClean="0"/>
              <a:t>High Throughput-High-Content Flow Cytometry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0500" y="5715000"/>
            <a:ext cx="876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Research </a:t>
            </a:r>
            <a:r>
              <a:rPr lang="en-US" sz="1200" i="1" dirty="0"/>
              <a:t>reported in this </a:t>
            </a:r>
            <a:r>
              <a:rPr lang="en-US" sz="1200" i="1" dirty="0" smtClean="0"/>
              <a:t>presentation </a:t>
            </a:r>
            <a:r>
              <a:rPr lang="en-US" sz="1200" i="1" dirty="0"/>
              <a:t>was supported by the National Institute of General Medical Sciences </a:t>
            </a:r>
            <a:r>
              <a:rPr lang="en-US" sz="1200" i="1" dirty="0" smtClean="0"/>
              <a:t>&amp; the National Cancer Institute of </a:t>
            </a:r>
            <a:r>
              <a:rPr lang="en-US" sz="1200" i="1" dirty="0"/>
              <a:t>the National Institutes of Health under Award </a:t>
            </a:r>
            <a:r>
              <a:rPr lang="en-US" sz="1200" i="1" dirty="0" smtClean="0"/>
              <a:t>Numbers </a:t>
            </a:r>
            <a:r>
              <a:rPr lang="en-US" sz="1200" b="1" dirty="0" smtClean="0"/>
              <a:t>1R56AI089511-01, </a:t>
            </a:r>
            <a:r>
              <a:rPr lang="en-US" sz="1200" b="1" dirty="0"/>
              <a:t>R21RR033593-01 </a:t>
            </a:r>
            <a:r>
              <a:rPr lang="en-US" sz="1200" b="1" dirty="0" smtClean="0"/>
              <a:t>&amp;  1R33CA140084. and the UDSA under award # ARS 342365.</a:t>
            </a:r>
            <a:r>
              <a:rPr lang="en-US" sz="1200" b="1" i="1" dirty="0" smtClean="0"/>
              <a:t> </a:t>
            </a:r>
            <a:r>
              <a:rPr lang="en-US" sz="1200" i="1" dirty="0"/>
              <a:t>The content is solely the responsibility of the authors and does not necessarily represent the official views of the National Institutes of Health</a:t>
            </a:r>
            <a:r>
              <a:rPr lang="en-US" sz="1200" i="1" dirty="0" smtClean="0"/>
              <a:t>.</a:t>
            </a:r>
            <a:r>
              <a:rPr lang="en-US" sz="1200" dirty="0" smtClean="0"/>
              <a:t>  </a:t>
            </a:r>
            <a:endParaRPr lang="en-US" sz="1200" dirty="0"/>
          </a:p>
        </p:txBody>
      </p:sp>
      <p:sp>
        <p:nvSpPr>
          <p:cNvPr id="3" name="TextBox 2"/>
          <p:cNvSpPr txBox="1"/>
          <p:nvPr/>
        </p:nvSpPr>
        <p:spPr>
          <a:xfrm>
            <a:off x="619553" y="4785452"/>
            <a:ext cx="33856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Bindley Bioscience Center, Purdue University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56417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 descr="C:\Users\jpr\Dropbox\Dropbox\Wallace Coulter book\adverts\science 135 1962 adve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4827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67599" y="76200"/>
            <a:ext cx="1588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1962</a:t>
            </a:r>
            <a:endParaRPr lang="en-US" sz="5400" dirty="0"/>
          </a:p>
        </p:txBody>
      </p:sp>
      <p:pic>
        <p:nvPicPr>
          <p:cNvPr id="6" name="Picture 3" descr="C:\Users\jpr\Dropbox\Dropbox\Wallace Coulter book\from whcf data\IMG_36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797" y="1524000"/>
            <a:ext cx="314325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40927" y="5867400"/>
            <a:ext cx="2739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Valves, Valves and Valves….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83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 descr="C:\Users\jpr\Dropbox\Dropbox\Wallace Coulter book\adverts\science 15 march 1960 page 761 vol 131-34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1004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67599" y="76200"/>
            <a:ext cx="1588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1962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85500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:\Users\jpr\Dropbox\Dropbox\Wallace Coulter book\Articles\Shot0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82" y="0"/>
            <a:ext cx="9144000" cy="280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jpr\Dropbox\Dropbox\Wallace Coulter book\Articles\lushbaugh dual rb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8" y="2804550"/>
            <a:ext cx="5372043" cy="405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67599" y="76200"/>
            <a:ext cx="1588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1962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43566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jpr\Dropbox\Dropbox\Wallace Coulter book\industrial applicaitons\1963 addve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2302"/>
            <a:ext cx="1676400" cy="671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67599" y="76200"/>
            <a:ext cx="1588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1963</a:t>
            </a:r>
            <a:endParaRPr lang="en-US" sz="5400" dirty="0"/>
          </a:p>
        </p:txBody>
      </p:sp>
      <p:pic>
        <p:nvPicPr>
          <p:cNvPr id="6" name="Picture 2" descr="C:\Users\jpr\Dropbox\Dropbox\Wallace Coulter book\industrial applicaitons\1963 addve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-228600"/>
            <a:ext cx="3886200" cy="1556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840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TOA Enters blood analysis field - 1963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1963-Automatic blood cell counting instrument developed and first unit delivered. CC-1001 </a:t>
            </a:r>
            <a:r>
              <a:rPr lang="en-US" dirty="0" smtClean="0"/>
              <a:t>developed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19600" y="6442841"/>
            <a:ext cx="3448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Sysmex Journal International, </a:t>
            </a:r>
            <a:r>
              <a:rPr lang="en-US" sz="1400" dirty="0" err="1" smtClean="0"/>
              <a:t>Vol</a:t>
            </a:r>
            <a:r>
              <a:rPr lang="en-US" sz="1400" dirty="0" smtClean="0"/>
              <a:t> 9, #1, 1999</a:t>
            </a:r>
            <a:endParaRPr lang="en-US" sz="1400" dirty="0"/>
          </a:p>
        </p:txBody>
      </p:sp>
      <p:pic>
        <p:nvPicPr>
          <p:cNvPr id="2052" name="Picture 4" descr="C:\image database Related\sysmex-TOA\capacita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124200"/>
            <a:ext cx="4914445" cy="277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53" y="3511711"/>
            <a:ext cx="2957688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37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736ED71-4FF2-4107-B4ED-6AC7ADAA7F22}" type="datetime12">
              <a:rPr lang="en-US" smtClean="0"/>
              <a:pPr/>
              <a:t>6:10 PM</a:t>
            </a:fld>
            <a:endParaRPr lang="en-US" smtClean="0"/>
          </a:p>
        </p:txBody>
      </p:sp>
      <p:sp>
        <p:nvSpPr>
          <p:cNvPr id="4096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latin typeface="Comic Sans MS" pitchFamily="66" charset="0"/>
              </a:rPr>
              <a:t>Page </a:t>
            </a:r>
            <a:fld id="{E93E3D51-EAF7-417D-9539-90E282AAB007}" type="slidenum">
              <a:rPr lang="en-US" smtClean="0">
                <a:latin typeface="Comic Sans MS" pitchFamily="66" charset="0"/>
              </a:rPr>
              <a:pPr/>
              <a:t>25</a:t>
            </a:fld>
            <a:endParaRPr lang="en-US" smtClean="0">
              <a:latin typeface="Comic Sans MS" pitchFamily="66" charset="0"/>
            </a:endParaRPr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85825"/>
          </a:xfrm>
        </p:spPr>
        <p:txBody>
          <a:bodyPr/>
          <a:lstStyle/>
          <a:p>
            <a:r>
              <a:rPr lang="en-US" smtClean="0"/>
              <a:t>Historical Overview</a:t>
            </a:r>
          </a:p>
        </p:txBody>
      </p:sp>
      <p:sp>
        <p:nvSpPr>
          <p:cNvPr id="40966" name="Text Box 3"/>
          <p:cNvSpPr txBox="1">
            <a:spLocks noChangeArrowheads="1"/>
          </p:cNvSpPr>
          <p:nvPr/>
        </p:nvSpPr>
        <p:spPr bwMode="auto">
          <a:xfrm>
            <a:off x="466726" y="1168400"/>
            <a:ext cx="4897438" cy="2751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6000"/>
              </a:lnSpc>
            </a:pPr>
            <a:r>
              <a:rPr lang="en-US" b="1" dirty="0">
                <a:latin typeface="Arial" pitchFamily="34" charset="0"/>
              </a:rPr>
              <a:t>Early flow systems</a:t>
            </a:r>
          </a:p>
          <a:p>
            <a:pPr>
              <a:lnSpc>
                <a:spcPct val="96000"/>
              </a:lnSpc>
            </a:pPr>
            <a:endParaRPr lang="en-US" b="1" dirty="0">
              <a:latin typeface="Arial" pitchFamily="34" charset="0"/>
            </a:endParaRPr>
          </a:p>
          <a:p>
            <a:pPr>
              <a:lnSpc>
                <a:spcPct val="96000"/>
              </a:lnSpc>
            </a:pPr>
            <a:r>
              <a:rPr lang="en-US" b="1" dirty="0" err="1">
                <a:solidFill>
                  <a:srgbClr val="FF3300"/>
                </a:solidFill>
                <a:latin typeface="Arial" pitchFamily="34" charset="0"/>
              </a:rPr>
              <a:t>Hallermann</a:t>
            </a:r>
            <a:r>
              <a:rPr lang="en-US" b="1" dirty="0">
                <a:solidFill>
                  <a:srgbClr val="FF3300"/>
                </a:solidFill>
                <a:latin typeface="Arial" pitchFamily="34" charset="0"/>
              </a:rPr>
              <a:t> et al, </a:t>
            </a:r>
            <a:r>
              <a:rPr lang="en-US" b="1" dirty="0" err="1">
                <a:solidFill>
                  <a:srgbClr val="FF3300"/>
                </a:solidFill>
                <a:latin typeface="Arial" pitchFamily="34" charset="0"/>
              </a:rPr>
              <a:t>Kosenow</a:t>
            </a:r>
            <a:r>
              <a:rPr lang="en-US" b="1" dirty="0">
                <a:latin typeface="Arial" pitchFamily="34" charset="0"/>
              </a:rPr>
              <a:t> - 1964</a:t>
            </a:r>
            <a:r>
              <a:rPr lang="en-US" dirty="0">
                <a:latin typeface="Arial" pitchFamily="34" charset="0"/>
              </a:rPr>
              <a:t> -  AO staining of leukocytes - was able to use fluorescence (in a flow based system)  to select leukocytes from red cells despite a low ratio (1/1000) because they took up lots of AO - also claimed to be able to discriminate between monocytes and PMN</a:t>
            </a:r>
          </a:p>
          <a:p>
            <a:pPr>
              <a:lnSpc>
                <a:spcPct val="96000"/>
              </a:lnSpc>
            </a:pPr>
            <a:endParaRPr lang="en-US" dirty="0">
              <a:latin typeface="Arial" pitchFamily="34" charset="0"/>
            </a:endParaRPr>
          </a:p>
        </p:txBody>
      </p:sp>
      <p:pic>
        <p:nvPicPr>
          <p:cNvPr id="40967" name="Picture 1" descr="Spectra: 15K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4" t="5223" r="13867" b="6676"/>
          <a:stretch>
            <a:fillRect/>
          </a:stretch>
        </p:blipFill>
        <p:spPr bwMode="auto">
          <a:xfrm>
            <a:off x="7064376" y="1004222"/>
            <a:ext cx="1700213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8" name="Text Box 2"/>
          <p:cNvSpPr txBox="1">
            <a:spLocks noChangeArrowheads="1"/>
          </p:cNvSpPr>
          <p:nvPr/>
        </p:nvSpPr>
        <p:spPr bwMode="auto">
          <a:xfrm>
            <a:off x="5181601" y="6240463"/>
            <a:ext cx="282098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100" dirty="0"/>
              <a:t>Scan and structure from www.probes.com</a:t>
            </a:r>
          </a:p>
        </p:txBody>
      </p:sp>
      <p:pic>
        <p:nvPicPr>
          <p:cNvPr id="40969" name="Picture 4" descr="Structure: 2K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3660775"/>
            <a:ext cx="2828925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0" name="Text Box 32"/>
          <p:cNvSpPr txBox="1">
            <a:spLocks noChangeArrowheads="1"/>
          </p:cNvSpPr>
          <p:nvPr/>
        </p:nvSpPr>
        <p:spPr bwMode="auto">
          <a:xfrm>
            <a:off x="152400" y="4953000"/>
            <a:ext cx="52117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000" dirty="0"/>
              <a:t>Molecular Formula:  C</a:t>
            </a:r>
            <a:r>
              <a:rPr lang="en-US" sz="1000" baseline="-25000" dirty="0"/>
              <a:t>17</a:t>
            </a:r>
            <a:r>
              <a:rPr lang="en-US" sz="1000" dirty="0"/>
              <a:t>H</a:t>
            </a:r>
            <a:r>
              <a:rPr lang="en-US" sz="1000" baseline="-25000" dirty="0"/>
              <a:t>20</a:t>
            </a:r>
            <a:r>
              <a:rPr lang="en-US" sz="1000" dirty="0"/>
              <a:t>ClN</a:t>
            </a:r>
            <a:r>
              <a:rPr lang="en-US" sz="1000" baseline="-25000" dirty="0"/>
              <a:t>3</a:t>
            </a:r>
            <a:r>
              <a:rPr lang="en-US" sz="1000" dirty="0"/>
              <a:t> </a:t>
            </a:r>
          </a:p>
          <a:p>
            <a:r>
              <a:rPr lang="en-US" sz="1000" dirty="0"/>
              <a:t>Molecular Weight:  301.82 </a:t>
            </a:r>
          </a:p>
          <a:p>
            <a:r>
              <a:rPr lang="en-US" sz="1000" dirty="0"/>
              <a:t>CAS Number/Name:  65-61-2 / 3,6-Acridinediamine, N,N,N',N'-</a:t>
            </a:r>
            <a:r>
              <a:rPr lang="en-US" sz="1000" dirty="0" err="1"/>
              <a:t>tetramethyl</a:t>
            </a:r>
            <a:r>
              <a:rPr lang="en-US" sz="1000" dirty="0"/>
              <a:t>-, </a:t>
            </a:r>
            <a:r>
              <a:rPr lang="en-US" sz="1000" dirty="0" err="1"/>
              <a:t>monohydrochloride</a:t>
            </a:r>
            <a:r>
              <a:rPr lang="en-US" sz="1000" dirty="0"/>
              <a:t> </a:t>
            </a:r>
          </a:p>
          <a:p>
            <a:endParaRPr lang="en-US" sz="1000" dirty="0"/>
          </a:p>
        </p:txBody>
      </p:sp>
      <p:sp>
        <p:nvSpPr>
          <p:cNvPr id="11" name="TextBox 10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1964</a:t>
            </a:r>
            <a:endParaRPr lang="en-US" sz="4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6985124" y="2567543"/>
            <a:ext cx="1892300" cy="3418114"/>
            <a:chOff x="533400" y="152400"/>
            <a:chExt cx="3784600" cy="5905500"/>
          </a:xfrm>
        </p:grpSpPr>
        <p:pic>
          <p:nvPicPr>
            <p:cNvPr id="13" name="Picture 2" descr="C:\Users\jpr\Dropbox\Dropbox\Wallace Coulter book\New papers from Howard\Halleman fig AO 1964.pg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52400"/>
              <a:ext cx="3784600" cy="5905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33400" y="5721225"/>
              <a:ext cx="1389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/>
                <a:t>Halleman</a:t>
              </a:r>
              <a:r>
                <a:rPr lang="en-US" sz="1200" dirty="0" smtClean="0"/>
                <a:t> 1964  AO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334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0F73C40-BACA-4031-80B5-EC5358A2EEEF}" type="datetime12">
              <a:rPr lang="en-US" smtClean="0"/>
              <a:pPr/>
              <a:t>6:10 PM</a:t>
            </a:fld>
            <a:endParaRPr lang="en-US" smtClean="0"/>
          </a:p>
        </p:txBody>
      </p:sp>
      <p:sp>
        <p:nvSpPr>
          <p:cNvPr id="4301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latin typeface="Comic Sans MS" pitchFamily="66" charset="0"/>
              </a:rPr>
              <a:t>©1990-2012 J. Paul Robinson, Purdue University  BMS 631 </a:t>
            </a:r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latin typeface="Comic Sans MS" pitchFamily="66" charset="0"/>
              </a:rPr>
              <a:t>Page </a:t>
            </a:r>
            <a:fld id="{9CCF2C71-4FFD-4861-A497-DEBB8F195150}" type="slidenum">
              <a:rPr lang="en-US" smtClean="0">
                <a:latin typeface="Comic Sans MS" pitchFamily="66" charset="0"/>
              </a:rPr>
              <a:pPr/>
              <a:t>26</a:t>
            </a:fld>
            <a:endParaRPr lang="en-US" smtClean="0">
              <a:latin typeface="Comic Sans MS" pitchFamily="66" charset="0"/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308600" cy="939800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</a:rPr>
              <a:t>Richard Sweet</a:t>
            </a:r>
          </a:p>
        </p:txBody>
      </p:sp>
      <p:sp>
        <p:nvSpPr>
          <p:cNvPr id="430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95313" y="94615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smtClean="0">
                <a:solidFill>
                  <a:srgbClr val="FF3300"/>
                </a:solidFill>
              </a:rPr>
              <a:t>	Richard Sweet </a:t>
            </a:r>
            <a:r>
              <a:rPr lang="en-US" sz="2000" smtClean="0"/>
              <a:t>developed the electrostatic ink-jet printer which was the principle used by </a:t>
            </a:r>
            <a:r>
              <a:rPr lang="en-US" sz="2000" smtClean="0">
                <a:solidFill>
                  <a:srgbClr val="FF3300"/>
                </a:solidFill>
              </a:rPr>
              <a:t>Mack Fulwyler</a:t>
            </a:r>
            <a:r>
              <a:rPr lang="en-US" sz="2000" smtClean="0"/>
              <a:t> to create a cell-sorter.</a:t>
            </a:r>
            <a:r>
              <a:rPr lang="en-US" sz="2000" smtClean="0">
                <a:solidFill>
                  <a:srgbClr val="FF3300"/>
                </a:solidFill>
              </a:rPr>
              <a:t> </a:t>
            </a:r>
          </a:p>
        </p:txBody>
      </p:sp>
      <p:pic>
        <p:nvPicPr>
          <p:cNvPr id="43015" name="Picture 4" descr="swe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3257550"/>
            <a:ext cx="3829050" cy="326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5" descr="swe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1654175"/>
            <a:ext cx="3849687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6" descr="sweet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825625"/>
            <a:ext cx="3984625" cy="44497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1964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1348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F23E4E8-D739-4F36-957E-90B73E669A70}" type="datetime12">
              <a:rPr lang="en-US" sz="1400" smtClean="0"/>
              <a:pPr/>
              <a:t>6:10 PM</a:t>
            </a:fld>
            <a:endParaRPr lang="en-US" sz="1400" smtClean="0"/>
          </a:p>
        </p:txBody>
      </p:sp>
      <p:sp>
        <p:nvSpPr>
          <p:cNvPr id="4710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BB01A43-630F-47D5-BEFF-964024167B0E}" type="slidenum">
              <a:rPr lang="en-US" sz="1400" smtClean="0"/>
              <a:pPr/>
              <a:t>27</a:t>
            </a:fld>
            <a:endParaRPr lang="en-US" sz="1400" smtClean="0"/>
          </a:p>
        </p:txBody>
      </p:sp>
      <p:grpSp>
        <p:nvGrpSpPr>
          <p:cNvPr id="275459" name="Group 3"/>
          <p:cNvGrpSpPr>
            <a:grpSpLocks/>
          </p:cNvGrpSpPr>
          <p:nvPr/>
        </p:nvGrpSpPr>
        <p:grpSpPr bwMode="auto">
          <a:xfrm>
            <a:off x="442" y="1093671"/>
            <a:ext cx="3511038" cy="3701641"/>
            <a:chOff x="463" y="1969"/>
            <a:chExt cx="3264" cy="2899"/>
          </a:xfrm>
        </p:grpSpPr>
        <p:pic>
          <p:nvPicPr>
            <p:cNvPr id="47119" name="Picture 4" descr="Science 34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" y="1969"/>
              <a:ext cx="3264" cy="24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120" name="Text Box 5"/>
            <p:cNvSpPr txBox="1">
              <a:spLocks noChangeArrowheads="1"/>
            </p:cNvSpPr>
            <p:nvPr/>
          </p:nvSpPr>
          <p:spPr bwMode="auto">
            <a:xfrm>
              <a:off x="817" y="4398"/>
              <a:ext cx="2274" cy="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100" b="1" dirty="0">
                  <a:latin typeface="Arial" pitchFamily="34" charset="0"/>
                </a:rPr>
                <a:t>RG Sweet, Fluid Droplet Recorder</a:t>
              </a:r>
            </a:p>
            <a:p>
              <a:r>
                <a:rPr lang="en-US" sz="1100" b="1" dirty="0">
                  <a:latin typeface="Arial" pitchFamily="34" charset="0"/>
                </a:rPr>
                <a:t>U.S. Patent 3,596,275 </a:t>
              </a:r>
            </a:p>
            <a:p>
              <a:r>
                <a:rPr lang="en-US" sz="1100" b="1" dirty="0">
                  <a:latin typeface="Arial" pitchFamily="34" charset="0"/>
                </a:rPr>
                <a:t>filed 3/25/64 (ref 40975)</a:t>
              </a:r>
            </a:p>
          </p:txBody>
        </p:sp>
      </p:grpSp>
      <p:pic>
        <p:nvPicPr>
          <p:cNvPr id="275462" name="Lou-A23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538" y="6553200"/>
            <a:ext cx="271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5463" name="Group 7"/>
          <p:cNvGrpSpPr>
            <a:grpSpLocks/>
          </p:cNvGrpSpPr>
          <p:nvPr/>
        </p:nvGrpSpPr>
        <p:grpSpPr bwMode="auto">
          <a:xfrm>
            <a:off x="5418867" y="1295400"/>
            <a:ext cx="3265137" cy="5262563"/>
            <a:chOff x="3840" y="816"/>
            <a:chExt cx="2314" cy="3315"/>
          </a:xfrm>
        </p:grpSpPr>
        <p:sp>
          <p:nvSpPr>
            <p:cNvPr id="47115" name="Text Box 8"/>
            <p:cNvSpPr txBox="1">
              <a:spLocks noChangeArrowheads="1"/>
            </p:cNvSpPr>
            <p:nvPr/>
          </p:nvSpPr>
          <p:spPr bwMode="auto">
            <a:xfrm>
              <a:off x="3840" y="3840"/>
              <a:ext cx="201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200" b="1" dirty="0">
                  <a:latin typeface="Arial" pitchFamily="34" charset="0"/>
                </a:rPr>
                <a:t>MJ Fulwyler, Particle Separator, U.S.</a:t>
              </a:r>
            </a:p>
            <a:p>
              <a:r>
                <a:rPr lang="en-US" sz="1200" b="1" dirty="0">
                  <a:latin typeface="Arial" pitchFamily="34" charset="0"/>
                </a:rPr>
                <a:t>Patent  3,380,584 filed 6/4/65</a:t>
              </a:r>
            </a:p>
          </p:txBody>
        </p:sp>
        <p:grpSp>
          <p:nvGrpSpPr>
            <p:cNvPr id="47116" name="Group 9"/>
            <p:cNvGrpSpPr>
              <a:grpSpLocks/>
            </p:cNvGrpSpPr>
            <p:nvPr/>
          </p:nvGrpSpPr>
          <p:grpSpPr bwMode="auto">
            <a:xfrm>
              <a:off x="3936" y="816"/>
              <a:ext cx="2218" cy="3024"/>
              <a:chOff x="3936" y="816"/>
              <a:chExt cx="2218" cy="3024"/>
            </a:xfrm>
          </p:grpSpPr>
          <p:pic>
            <p:nvPicPr>
              <p:cNvPr id="47117" name="Picture 10" descr="Science 42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76"/>
              <a:stretch>
                <a:fillRect/>
              </a:stretch>
            </p:blipFill>
            <p:spPr bwMode="auto">
              <a:xfrm>
                <a:off x="3936" y="816"/>
                <a:ext cx="2218" cy="30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7118" name="Picture 11" descr="Science 42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440" t="44615" b="9232"/>
              <a:stretch>
                <a:fillRect/>
              </a:stretch>
            </p:blipFill>
            <p:spPr bwMode="auto">
              <a:xfrm>
                <a:off x="4056" y="2112"/>
                <a:ext cx="624" cy="14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75468" name="Picture 12" descr="Science 4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" t="47385" r="65375" b="9232"/>
          <a:stretch>
            <a:fillRect/>
          </a:stretch>
        </p:blipFill>
        <p:spPr bwMode="auto">
          <a:xfrm>
            <a:off x="3101529" y="1332820"/>
            <a:ext cx="2311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1965</a:t>
            </a:r>
            <a:endParaRPr lang="en-US" sz="4400" dirty="0"/>
          </a:p>
        </p:txBody>
      </p:sp>
      <p:sp>
        <p:nvSpPr>
          <p:cNvPr id="4710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1143000"/>
          </a:xfrm>
        </p:spPr>
        <p:txBody>
          <a:bodyPr/>
          <a:lstStyle/>
          <a:p>
            <a:pPr eaLnBrk="1" hangingPunct="1"/>
            <a:r>
              <a:rPr lang="en-US" sz="2800" b="1" dirty="0" smtClean="0"/>
              <a:t>Electrostatic Printing and Droplet Sorting</a:t>
            </a:r>
            <a:br>
              <a:rPr lang="en-US" sz="2800" b="1" dirty="0" smtClean="0"/>
            </a:br>
            <a:r>
              <a:rPr lang="en-US" sz="2800" b="1" dirty="0" smtClean="0"/>
              <a:t>RG Sweet - MJ Fulwyler</a:t>
            </a:r>
          </a:p>
        </p:txBody>
      </p:sp>
    </p:spTree>
    <p:extLst>
      <p:ext uri="{BB962C8B-B14F-4D97-AF65-F5344CB8AC3E}">
        <p14:creationId xmlns:p14="http://schemas.microsoft.com/office/powerpoint/2010/main" val="274686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100">
        <p:fade/>
      </p:transition>
    </mc:Choice>
    <mc:Fallback xmlns="">
      <p:transition spd="med" advClick="0" advTm="12100">
        <p:fad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546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FDF326F-A104-48F6-A951-070A8C4836C8}" type="datetime12">
              <a:rPr lang="en-US" smtClean="0"/>
              <a:pPr/>
              <a:t>6:10 PM</a:t>
            </a:fld>
            <a:endParaRPr lang="en-US" smtClean="0"/>
          </a:p>
        </p:txBody>
      </p:sp>
      <p:sp>
        <p:nvSpPr>
          <p:cNvPr id="440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latin typeface="Comic Sans MS" pitchFamily="66" charset="0"/>
              </a:rPr>
              <a:t>Page </a:t>
            </a:r>
            <a:fld id="{25D69F74-1DB1-470B-AC20-3AEA01051C82}" type="slidenum">
              <a:rPr lang="en-US" smtClean="0">
                <a:latin typeface="Comic Sans MS" pitchFamily="66" charset="0"/>
              </a:rPr>
              <a:pPr/>
              <a:t>28</a:t>
            </a:fld>
            <a:endParaRPr lang="en-US" smtClean="0">
              <a:latin typeface="Comic Sans MS" pitchFamily="66" charset="0"/>
            </a:endParaRPr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5865813" cy="696913"/>
          </a:xfrm>
        </p:spPr>
        <p:txBody>
          <a:bodyPr>
            <a:normAutofit fontScale="90000"/>
          </a:bodyPr>
          <a:lstStyle/>
          <a:p>
            <a:r>
              <a:rPr lang="en-US" smtClean="0">
                <a:solidFill>
                  <a:schemeClr val="tx1"/>
                </a:solidFill>
              </a:rPr>
              <a:t>Mack Fulwyler</a:t>
            </a:r>
          </a:p>
        </p:txBody>
      </p:sp>
      <p:sp>
        <p:nvSpPr>
          <p:cNvPr id="440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9593" y="758555"/>
            <a:ext cx="8523287" cy="2276475"/>
          </a:xfrm>
        </p:spPr>
        <p:txBody>
          <a:bodyPr/>
          <a:lstStyle/>
          <a:p>
            <a:pPr>
              <a:lnSpc>
                <a:spcPct val="96000"/>
              </a:lnSpc>
              <a:buFontTx/>
              <a:buNone/>
            </a:pPr>
            <a:r>
              <a:rPr lang="en-US" sz="1800" b="1" dirty="0" smtClean="0">
                <a:solidFill>
                  <a:srgbClr val="FF3300"/>
                </a:solidFill>
              </a:rPr>
              <a:t>   Mack Fulwyler</a:t>
            </a:r>
            <a:r>
              <a:rPr lang="en-US" sz="1800" b="1" dirty="0" smtClean="0"/>
              <a:t> – worked in Marvin van </a:t>
            </a:r>
            <a:r>
              <a:rPr lang="en-US" sz="1800" b="1" dirty="0" err="1" smtClean="0"/>
              <a:t>Dilla’s</a:t>
            </a:r>
            <a:r>
              <a:rPr lang="en-US" sz="1800" b="1" dirty="0" smtClean="0"/>
              <a:t> lab at Los Alamos. – developed the sorter in 1965</a:t>
            </a:r>
            <a:r>
              <a:rPr lang="en-US" sz="1800" dirty="0" smtClean="0"/>
              <a:t> – initially used electronic cell volume - at Los Alamos National Labs - this instrument separated cells based on </a:t>
            </a:r>
            <a:r>
              <a:rPr lang="en-US" sz="1800" dirty="0" smtClean="0">
                <a:solidFill>
                  <a:srgbClr val="FF3300"/>
                </a:solidFill>
              </a:rPr>
              <a:t>electronic cell volume</a:t>
            </a:r>
            <a:r>
              <a:rPr lang="en-US" sz="1800" dirty="0" smtClean="0"/>
              <a:t> (same principle as the Coulter counter) and used electrostatic deflection to sort. The cells sorted were RBC because they observed a </a:t>
            </a:r>
            <a:r>
              <a:rPr lang="en-US" sz="1800" dirty="0" smtClean="0">
                <a:solidFill>
                  <a:srgbClr val="FF3300"/>
                </a:solidFill>
              </a:rPr>
              <a:t>bimodal distribution</a:t>
            </a:r>
            <a:r>
              <a:rPr lang="en-US" sz="1800" dirty="0" smtClean="0"/>
              <a:t> of cell volume when counting cells - the sorting principle was based on that developed for the </a:t>
            </a:r>
            <a:r>
              <a:rPr lang="en-US" sz="1800" dirty="0" smtClean="0">
                <a:solidFill>
                  <a:srgbClr val="FF3300"/>
                </a:solidFill>
              </a:rPr>
              <a:t>inkjet printer by Richard Sweet</a:t>
            </a:r>
            <a:r>
              <a:rPr lang="en-US" sz="1800" dirty="0" smtClean="0"/>
              <a:t> at Stanford in 1965.</a:t>
            </a:r>
            <a:r>
              <a:rPr lang="en-US" sz="2000" dirty="0" smtClean="0"/>
              <a:t> </a:t>
            </a:r>
            <a:endParaRPr lang="en-US" dirty="0" smtClean="0"/>
          </a:p>
        </p:txBody>
      </p:sp>
      <p:sp>
        <p:nvSpPr>
          <p:cNvPr id="44039" name="Text Box 8"/>
          <p:cNvSpPr txBox="1">
            <a:spLocks noChangeArrowheads="1"/>
          </p:cNvSpPr>
          <p:nvPr/>
        </p:nvSpPr>
        <p:spPr bwMode="auto">
          <a:xfrm>
            <a:off x="972084" y="5638800"/>
            <a:ext cx="7010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/>
              <a:t>After determining that the bimodal distribution was </a:t>
            </a:r>
            <a:r>
              <a:rPr lang="en-US" dirty="0">
                <a:solidFill>
                  <a:srgbClr val="FF3300"/>
                </a:solidFill>
              </a:rPr>
              <a:t>artifactual</a:t>
            </a:r>
            <a:r>
              <a:rPr lang="en-US" dirty="0"/>
              <a:t>, this group were able to </a:t>
            </a:r>
            <a:r>
              <a:rPr lang="en-US" dirty="0">
                <a:solidFill>
                  <a:srgbClr val="FF3300"/>
                </a:solidFill>
              </a:rPr>
              <a:t>sort neutrophils and lymphocytes</a:t>
            </a:r>
            <a:r>
              <a:rPr lang="en-US" dirty="0"/>
              <a:t> from blood.</a:t>
            </a:r>
          </a:p>
        </p:txBody>
      </p:sp>
      <p:pic>
        <p:nvPicPr>
          <p:cNvPr id="44040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725" y="3136900"/>
            <a:ext cx="2246313" cy="168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1" name="Text Box 10"/>
          <p:cNvSpPr txBox="1">
            <a:spLocks noChangeArrowheads="1"/>
          </p:cNvSpPr>
          <p:nvPr/>
        </p:nvSpPr>
        <p:spPr bwMode="auto">
          <a:xfrm>
            <a:off x="6796088" y="4975225"/>
            <a:ext cx="17589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/>
              <a:t>Marvin van Dilla</a:t>
            </a:r>
          </a:p>
          <a:p>
            <a:r>
              <a:rPr lang="en-US" sz="1400"/>
              <a:t>(Photo dated 6/91)</a:t>
            </a:r>
          </a:p>
        </p:txBody>
      </p:sp>
      <p:sp>
        <p:nvSpPr>
          <p:cNvPr id="44043" name="Text Box 12"/>
          <p:cNvSpPr txBox="1">
            <a:spLocks noChangeArrowheads="1"/>
          </p:cNvSpPr>
          <p:nvPr/>
        </p:nvSpPr>
        <p:spPr bwMode="auto">
          <a:xfrm>
            <a:off x="222250" y="4905375"/>
            <a:ext cx="16017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dirty="0"/>
              <a:t>Mack </a:t>
            </a:r>
            <a:r>
              <a:rPr lang="en-US" dirty="0" smtClean="0"/>
              <a:t>Fulwyler</a:t>
            </a:r>
            <a:endParaRPr lang="en-US" dirty="0"/>
          </a:p>
        </p:txBody>
      </p:sp>
      <p:pic>
        <p:nvPicPr>
          <p:cNvPr id="44044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311" y="2528887"/>
            <a:ext cx="3935413" cy="290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95971" y="6280150"/>
            <a:ext cx="6316153" cy="41549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i="1" dirty="0" err="1"/>
              <a:t>Lushbaugh</a:t>
            </a:r>
            <a:r>
              <a:rPr lang="en-US" sz="1050" i="1" dirty="0"/>
              <a:t>, CC, </a:t>
            </a:r>
            <a:r>
              <a:rPr lang="en-US" sz="1050" i="1" dirty="0" err="1"/>
              <a:t>Basmann,NJ</a:t>
            </a:r>
            <a:r>
              <a:rPr lang="en-US" sz="1050" i="1" dirty="0"/>
              <a:t>, Glascock, B. Electronic measurement of cellular volumes. </a:t>
            </a:r>
          </a:p>
          <a:p>
            <a:pPr>
              <a:defRPr/>
            </a:pPr>
            <a:r>
              <a:rPr lang="en-US" sz="1050" i="1" dirty="0"/>
              <a:t>II Frequency distribution of erythrocyte volume. Blood 1962 20:241-248  Correspondence Blood </a:t>
            </a:r>
            <a:r>
              <a:rPr lang="en-US" sz="1050" i="1" dirty="0" smtClean="0"/>
              <a:t>1964:23:403-405</a:t>
            </a:r>
            <a:endParaRPr lang="en-US" sz="105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1965</a:t>
            </a:r>
            <a:endParaRPr lang="en-US" sz="4400" dirty="0"/>
          </a:p>
        </p:txBody>
      </p:sp>
      <p:pic>
        <p:nvPicPr>
          <p:cNvPr id="15" name="Picture 8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69" b="50000"/>
          <a:stretch/>
        </p:blipFill>
        <p:spPr bwMode="auto">
          <a:xfrm>
            <a:off x="533400" y="2819400"/>
            <a:ext cx="178435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82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B0758B9-9AD4-411F-BFE2-AE880F8E748D}" type="slidenum">
              <a:rPr lang="en-US" sz="1400" smtClean="0"/>
              <a:pPr/>
              <a:t>29</a:t>
            </a:fld>
            <a:endParaRPr lang="en-US" sz="1400" smtClean="0"/>
          </a:p>
        </p:txBody>
      </p:sp>
      <p:sp>
        <p:nvSpPr>
          <p:cNvPr id="43012" name="Rectangle 2"/>
          <p:cNvSpPr>
            <a:spLocks noGrp="1" noChangeArrowheads="1"/>
          </p:cNvSpPr>
          <p:nvPr>
            <p:ph type="title"/>
          </p:nvPr>
        </p:nvSpPr>
        <p:spPr>
          <a:xfrm>
            <a:off x="564502" y="-95763"/>
            <a:ext cx="7772400" cy="791212"/>
          </a:xfrm>
        </p:spPr>
        <p:txBody>
          <a:bodyPr/>
          <a:lstStyle/>
          <a:p>
            <a:pPr eaLnBrk="1" hangingPunct="1"/>
            <a:r>
              <a:rPr lang="en-US" sz="2800" b="1" dirty="0" smtClean="0"/>
              <a:t>Sorting Cancer Cells -  Kamentsky</a:t>
            </a:r>
            <a:endParaRPr lang="en-US" sz="2800" dirty="0" smtClean="0"/>
          </a:p>
        </p:txBody>
      </p:sp>
      <p:pic>
        <p:nvPicPr>
          <p:cNvPr id="267267" name="Picture 3" descr="Science 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3712" y="3800248"/>
            <a:ext cx="2993190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 Box 4"/>
          <p:cNvSpPr txBox="1">
            <a:spLocks noChangeArrowheads="1"/>
          </p:cNvSpPr>
          <p:nvPr/>
        </p:nvSpPr>
        <p:spPr bwMode="auto">
          <a:xfrm>
            <a:off x="-196738" y="6325960"/>
            <a:ext cx="90233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400" dirty="0">
                <a:latin typeface="Arial" pitchFamily="34" charset="0"/>
              </a:rPr>
              <a:t>Spectrophotometric Cell Sorter, LA Kamentsky and MR Melamed, Science </a:t>
            </a:r>
            <a:r>
              <a:rPr lang="en-US" sz="1400" u="sng" dirty="0">
                <a:latin typeface="Arial" pitchFamily="34" charset="0"/>
              </a:rPr>
              <a:t>156</a:t>
            </a:r>
            <a:r>
              <a:rPr lang="en-US" sz="1400" dirty="0">
                <a:latin typeface="Arial" pitchFamily="34" charset="0"/>
              </a:rPr>
              <a:t>, 1967 (ref 4134)</a:t>
            </a:r>
          </a:p>
        </p:txBody>
      </p:sp>
      <p:grpSp>
        <p:nvGrpSpPr>
          <p:cNvPr id="267269" name="Group 5"/>
          <p:cNvGrpSpPr>
            <a:grpSpLocks noChangeAspect="1"/>
          </p:cNvGrpSpPr>
          <p:nvPr/>
        </p:nvGrpSpPr>
        <p:grpSpPr bwMode="auto">
          <a:xfrm>
            <a:off x="4314937" y="695449"/>
            <a:ext cx="4759325" cy="2929677"/>
            <a:chOff x="792" y="432"/>
            <a:chExt cx="3408" cy="1865"/>
          </a:xfrm>
        </p:grpSpPr>
        <p:pic>
          <p:nvPicPr>
            <p:cNvPr id="43028" name="Picture 6" descr="Science 5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37" r="4878" b="48068"/>
            <a:stretch>
              <a:fillRect/>
            </a:stretch>
          </p:blipFill>
          <p:spPr bwMode="auto">
            <a:xfrm>
              <a:off x="792" y="432"/>
              <a:ext cx="3408" cy="1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9" name="Picture 7" descr="Science 5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08" t="34744" b="48068"/>
            <a:stretch>
              <a:fillRect/>
            </a:stretch>
          </p:blipFill>
          <p:spPr bwMode="auto">
            <a:xfrm>
              <a:off x="1800" y="1680"/>
              <a:ext cx="960" cy="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30" name="Picture 8" descr="Science 5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08" t="34744" b="48068"/>
            <a:stretch>
              <a:fillRect/>
            </a:stretch>
          </p:blipFill>
          <p:spPr bwMode="auto">
            <a:xfrm>
              <a:off x="2712" y="1584"/>
              <a:ext cx="960" cy="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31" name="Picture 9" descr="Science 5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08" t="34744" b="48068"/>
            <a:stretch>
              <a:fillRect/>
            </a:stretch>
          </p:blipFill>
          <p:spPr bwMode="auto">
            <a:xfrm>
              <a:off x="1704" y="1728"/>
              <a:ext cx="192" cy="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7275" name="Group 11"/>
          <p:cNvGrpSpPr>
            <a:grpSpLocks noChangeAspect="1"/>
          </p:cNvGrpSpPr>
          <p:nvPr/>
        </p:nvGrpSpPr>
        <p:grpSpPr bwMode="auto">
          <a:xfrm>
            <a:off x="366213" y="554017"/>
            <a:ext cx="3420268" cy="2646362"/>
            <a:chOff x="456" y="1443"/>
            <a:chExt cx="3264" cy="2245"/>
          </a:xfrm>
        </p:grpSpPr>
        <p:pic>
          <p:nvPicPr>
            <p:cNvPr id="43024" name="Picture 12" descr="Science 5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17073"/>
            <a:stretch>
              <a:fillRect/>
            </a:stretch>
          </p:blipFill>
          <p:spPr bwMode="auto">
            <a:xfrm>
              <a:off x="456" y="1443"/>
              <a:ext cx="3264" cy="2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5" name="Picture 13" descr="Science 5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91463" b="47885"/>
            <a:stretch>
              <a:fillRect/>
            </a:stretch>
          </p:blipFill>
          <p:spPr bwMode="auto">
            <a:xfrm>
              <a:off x="456" y="1443"/>
              <a:ext cx="1536" cy="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6" name="Picture 14" descr="Science 5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0" r="91463" b="47885"/>
            <a:stretch>
              <a:fillRect/>
            </a:stretch>
          </p:blipFill>
          <p:spPr bwMode="auto">
            <a:xfrm>
              <a:off x="1752" y="1922"/>
              <a:ext cx="240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7" name="Picture 15" descr="Science 5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97" t="37500" r="36586" b="59911"/>
            <a:stretch>
              <a:fillRect/>
            </a:stretch>
          </p:blipFill>
          <p:spPr bwMode="auto">
            <a:xfrm>
              <a:off x="2808" y="1443"/>
              <a:ext cx="288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7280" name="Picture 16" descr="Science 4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82" y="3418114"/>
            <a:ext cx="2979737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1965</a:t>
            </a:r>
            <a:endParaRPr lang="en-US" sz="4400" dirty="0"/>
          </a:p>
        </p:txBody>
      </p:sp>
      <p:sp>
        <p:nvSpPr>
          <p:cNvPr id="2" name="TextBox 1"/>
          <p:cNvSpPr txBox="1"/>
          <p:nvPr/>
        </p:nvSpPr>
        <p:spPr>
          <a:xfrm>
            <a:off x="267136" y="5180914"/>
            <a:ext cx="50765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Technology was based on a fluidic switched “Typewriter” that IBM was developing in Zurich research laboratories.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39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1000">
        <p:fade/>
      </p:transition>
    </mc:Choice>
    <mc:Fallback xmlns="">
      <p:transition spd="med" advClick="0" advTm="12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Background and Concepts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sz="quarter" idx="1"/>
          </p:nvPr>
        </p:nvSpPr>
        <p:spPr>
          <a:xfrm>
            <a:off x="800474" y="1447800"/>
            <a:ext cx="8001000" cy="4953000"/>
          </a:xfrm>
        </p:spPr>
        <p:txBody>
          <a:bodyPr>
            <a:noAutofit/>
          </a:bodyPr>
          <a:lstStyle/>
          <a:p>
            <a:pPr indent="457200"/>
            <a:r>
              <a:rPr lang="en-US" sz="2800" dirty="0" smtClean="0"/>
              <a:t>Flow cytometry saw little changed over its first  	40 years:</a:t>
            </a:r>
          </a:p>
          <a:p>
            <a:pPr lvl="1" indent="457200"/>
            <a:r>
              <a:rPr lang="en-US" sz="2400" dirty="0" smtClean="0"/>
              <a:t>An historical Review</a:t>
            </a:r>
          </a:p>
          <a:p>
            <a:pPr indent="457200"/>
            <a:r>
              <a:rPr lang="en-US" sz="2800" dirty="0"/>
              <a:t>S</a:t>
            </a:r>
            <a:r>
              <a:rPr lang="en-US" sz="2800" dirty="0" smtClean="0"/>
              <a:t>ome emerging technologies:</a:t>
            </a:r>
          </a:p>
          <a:p>
            <a:pPr lvl="1" indent="457200"/>
            <a:r>
              <a:rPr lang="en-US" sz="2400" dirty="0"/>
              <a:t>Spectral cytometry</a:t>
            </a:r>
          </a:p>
          <a:p>
            <a:pPr lvl="1" indent="457200"/>
            <a:r>
              <a:rPr lang="en-US" sz="2400" dirty="0" smtClean="0"/>
              <a:t>HT </a:t>
            </a:r>
            <a:r>
              <a:rPr lang="en-US" sz="2400" dirty="0" smtClean="0"/>
              <a:t>flow </a:t>
            </a:r>
            <a:r>
              <a:rPr lang="en-US" sz="2400" dirty="0" smtClean="0"/>
              <a:t>cytometry</a:t>
            </a:r>
            <a:endParaRPr lang="en-US" sz="2400" dirty="0" smtClean="0"/>
          </a:p>
          <a:p>
            <a:pPr lvl="1" indent="457200"/>
            <a:r>
              <a:rPr lang="en-US" sz="2400" dirty="0" smtClean="0"/>
              <a:t>The </a:t>
            </a:r>
            <a:r>
              <a:rPr lang="en-US" sz="2400" dirty="0" smtClean="0"/>
              <a:t>impact of HT cytometry</a:t>
            </a:r>
          </a:p>
          <a:p>
            <a:pPr lvl="1" indent="457200"/>
            <a:r>
              <a:rPr lang="en-US" sz="2400" dirty="0" smtClean="0"/>
              <a:t>The impact of next generation analytical concepts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fld id="{78804FE6-A5CE-4E56-AEC7-11B820F409B8}" type="datetime13">
              <a:rPr lang="en-US" smtClean="0"/>
              <a:t>6:11:37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3886200" cy="304800"/>
          </a:xfrm>
        </p:spPr>
        <p:txBody>
          <a:bodyPr/>
          <a:lstStyle/>
          <a:p>
            <a:r>
              <a:rPr lang="en-US" dirty="0" smtClean="0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4200" y="6492875"/>
            <a:ext cx="2133600" cy="365125"/>
          </a:xfrm>
        </p:spPr>
        <p:txBody>
          <a:bodyPr/>
          <a:lstStyle/>
          <a:p>
            <a:fld id="{50630EF9-A3A5-492F-81FF-A69EF25F2DF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04800" y="1069130"/>
            <a:ext cx="1064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Part 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7310" y="3291469"/>
            <a:ext cx="1064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Part 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7310" y="3715715"/>
            <a:ext cx="1064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Part </a:t>
            </a:r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91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F8E25E2-B2DE-481C-BD62-EA550C52D5D9}" type="datetime12">
              <a:rPr lang="en-US" sz="1400" smtClean="0"/>
              <a:pPr/>
              <a:t>6:10 PM</a:t>
            </a:fld>
            <a:endParaRPr lang="en-US" sz="1400" smtClean="0"/>
          </a:p>
        </p:txBody>
      </p:sp>
      <p:sp>
        <p:nvSpPr>
          <p:cNvPr id="4505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3746970-606A-431C-AEF8-84C20E780DAF}" type="slidenum">
              <a:rPr lang="en-US" sz="1400" smtClean="0"/>
              <a:pPr/>
              <a:t>30</a:t>
            </a:fld>
            <a:endParaRPr lang="en-US" sz="1400" smtClean="0"/>
          </a:p>
        </p:txBody>
      </p:sp>
      <p:sp>
        <p:nvSpPr>
          <p:cNvPr id="4506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046" y="0"/>
            <a:ext cx="7061200" cy="1143000"/>
          </a:xfrm>
        </p:spPr>
        <p:txBody>
          <a:bodyPr/>
          <a:lstStyle/>
          <a:p>
            <a:pPr eaLnBrk="1" hangingPunct="1"/>
            <a:r>
              <a:rPr lang="en-US" sz="2400" b="1" dirty="0" smtClean="0"/>
              <a:t>Four Sensors, Sorting, Auto Sampling and Computer Data Reduction </a:t>
            </a:r>
          </a:p>
        </p:txBody>
      </p:sp>
      <p:grpSp>
        <p:nvGrpSpPr>
          <p:cNvPr id="271363" name="Group 3"/>
          <p:cNvGrpSpPr>
            <a:grpSpLocks/>
          </p:cNvGrpSpPr>
          <p:nvPr/>
        </p:nvGrpSpPr>
        <p:grpSpPr bwMode="auto">
          <a:xfrm>
            <a:off x="259653" y="991186"/>
            <a:ext cx="3352800" cy="4875628"/>
            <a:chOff x="1704" y="912"/>
            <a:chExt cx="1968" cy="2400"/>
          </a:xfrm>
        </p:grpSpPr>
        <p:sp>
          <p:nvSpPr>
            <p:cNvPr id="45067" name="Rectangle 4"/>
            <p:cNvSpPr>
              <a:spLocks noChangeArrowheads="1"/>
            </p:cNvSpPr>
            <p:nvPr/>
          </p:nvSpPr>
          <p:spPr bwMode="auto">
            <a:xfrm>
              <a:off x="1704" y="912"/>
              <a:ext cx="1968" cy="24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5068" name="Picture 5" descr="Science 5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20000">
              <a:off x="1752" y="960"/>
              <a:ext cx="1819" cy="2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71366" name="Picture 6" descr="Science 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717" y="1036048"/>
            <a:ext cx="5190518" cy="3764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7" name="Rectangle 7"/>
          <p:cNvSpPr>
            <a:spLocks noChangeArrowheads="1"/>
          </p:cNvSpPr>
          <p:nvPr/>
        </p:nvSpPr>
        <p:spPr bwMode="auto">
          <a:xfrm>
            <a:off x="-3750" y="6477000"/>
            <a:ext cx="8915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dirty="0">
                <a:latin typeface="Arial" pitchFamily="34" charset="0"/>
              </a:rPr>
              <a:t>Two analytic instruments were built and one was delivered to  LA </a:t>
            </a:r>
            <a:r>
              <a:rPr lang="en-US" sz="1400" dirty="0" err="1">
                <a:latin typeface="Arial" pitchFamily="34" charset="0"/>
              </a:rPr>
              <a:t>Herzenberg</a:t>
            </a:r>
            <a:r>
              <a:rPr lang="en-US" sz="1400" dirty="0">
                <a:latin typeface="Arial" pitchFamily="34" charset="0"/>
              </a:rPr>
              <a:t> at Stanford University 1967</a:t>
            </a:r>
          </a:p>
        </p:txBody>
      </p:sp>
      <p:pic>
        <p:nvPicPr>
          <p:cNvPr id="271368" name="Lou-A21C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538" y="6553200"/>
            <a:ext cx="271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14800" y="4938632"/>
            <a:ext cx="2081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IBM 1620 Computer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1966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3651015" y="5498787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instrument became the “</a:t>
            </a:r>
            <a:r>
              <a:rPr lang="en-US" dirty="0" err="1" smtClean="0"/>
              <a:t>Hemalog</a:t>
            </a:r>
            <a:r>
              <a:rPr lang="en-US" dirty="0" smtClean="0"/>
              <a:t> D” by </a:t>
            </a:r>
            <a:r>
              <a:rPr lang="en-US" dirty="0" err="1" smtClean="0"/>
              <a:t>Technicon</a:t>
            </a:r>
            <a:r>
              <a:rPr lang="en-US" dirty="0"/>
              <a:t> </a:t>
            </a:r>
            <a:r>
              <a:rPr lang="en-US" dirty="0" smtClean="0"/>
              <a:t>in 1974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708548"/>
      </p:ext>
    </p:extLst>
  </p:cSld>
  <p:clrMapOvr>
    <a:masterClrMapping/>
  </p:clrMapOvr>
  <p:transition advClick="0" advTm="24200">
    <p:fade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136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TOA Automatic Hematology Analyzer - 1966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2133600"/>
            <a:ext cx="556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Automated Hematology Analyzer, CC-1002</a:t>
            </a:r>
            <a:endParaRPr lang="en-US" sz="32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811437"/>
            <a:ext cx="3913930" cy="2798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784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jpr\Dropbox\Dropbox\Wallace Coulter book\industrial applicaitons\1963 addve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039" y="0"/>
            <a:ext cx="17119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jpr\Dropbox\Dropbox\Wallace Coulter book\industrial applicaitons\particle size emulsio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7786"/>
            <a:ext cx="9144000" cy="5462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1967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28955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 descr="C:\Users\jpr\Dropbox\Dropbox\Wallace Coulter book\Articles\bull 1968 blood RBC volum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71"/>
            <a:ext cx="7493000" cy="334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jpr\Dropbox\Dropbox\Wallace Coulter book\Articles\bull 1968 tex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0"/>
            <a:ext cx="9144000" cy="320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:\Users\jpr\Dropbox\Dropbox\Wallace Coulter book\Articles\bull 1968 curve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004" y="1524000"/>
            <a:ext cx="3207991" cy="269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1968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9805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jpr\Dropbox\Dropbox\Wallace Coulter book\Articles\use of a coulter counter with digit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7315200" cy="299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jpr\Dropbox\Dropbox\Wallace Coulter book\Articles\use of a coulter counter with digital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80" y="3076074"/>
            <a:ext cx="6978192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0" y="6096000"/>
            <a:ext cx="294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J.Pharm.Sci</a:t>
            </a:r>
            <a:r>
              <a:rPr lang="en-US" i="1" dirty="0" smtClean="0"/>
              <a:t> 57:557-563, 1968</a:t>
            </a:r>
            <a:endParaRPr lang="en-US" i="1" dirty="0"/>
          </a:p>
        </p:txBody>
      </p:sp>
      <p:sp>
        <p:nvSpPr>
          <p:cNvPr id="7" name="TextBox 6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1968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75657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Sysmex precursor formed - 1968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001000" cy="2819400"/>
          </a:xfrm>
        </p:spPr>
        <p:txBody>
          <a:bodyPr/>
          <a:lstStyle/>
          <a:p>
            <a:r>
              <a:rPr lang="en-US" dirty="0"/>
              <a:t>1968 - -Establishes a medical equipment sales company, Toa Medical Electronics Co., Ltd. (now Sysmex Corporation).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63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37EB62A3-6CAC-4EB8-AA6A-2EA579E663C4}" type="datetime12">
              <a:rPr lang="en-US"/>
              <a:pPr>
                <a:defRPr/>
              </a:pPr>
              <a:t>6:10 PM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1990-2012 J. Paul Robinson, Purdue University</a:t>
            </a: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smtClean="0"/>
              <a:t>Page </a:t>
            </a:r>
            <a:fld id="{689FEDE5-F343-47A3-818F-3B896E4BEEA2}" type="slidenum">
              <a:rPr lang="en-US" sz="1400" smtClean="0"/>
              <a:pPr/>
              <a:t>36</a:t>
            </a:fld>
            <a:endParaRPr lang="en-US" sz="1400" smtClean="0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838200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Dittrich &amp; Göhde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130" y="759125"/>
            <a:ext cx="9943270" cy="4114800"/>
          </a:xfrm>
        </p:spPr>
        <p:txBody>
          <a:bodyPr/>
          <a:lstStyle/>
          <a:p>
            <a:pPr>
              <a:lnSpc>
                <a:spcPct val="96000"/>
              </a:lnSpc>
              <a:buFontTx/>
              <a:buNone/>
            </a:pPr>
            <a:endParaRPr lang="en-US" sz="2000" dirty="0" smtClean="0">
              <a:latin typeface="Helvetica" pitchFamily="34" charset="0"/>
            </a:endParaRPr>
          </a:p>
          <a:p>
            <a:pPr>
              <a:lnSpc>
                <a:spcPct val="96000"/>
              </a:lnSpc>
              <a:buFontTx/>
              <a:buNone/>
            </a:pPr>
            <a:r>
              <a:rPr lang="en-US" sz="2000" b="1" dirty="0" err="1" smtClean="0">
                <a:solidFill>
                  <a:srgbClr val="FF3300"/>
                </a:solidFill>
                <a:latin typeface="Helvetica" pitchFamily="34" charset="0"/>
              </a:rPr>
              <a:t>Dittrich</a:t>
            </a:r>
            <a:r>
              <a:rPr lang="en-US" sz="2000" b="1" dirty="0" smtClean="0">
                <a:solidFill>
                  <a:srgbClr val="FF3300"/>
                </a:solidFill>
                <a:latin typeface="Helvetica" pitchFamily="34" charset="0"/>
              </a:rPr>
              <a:t> &amp; </a:t>
            </a:r>
            <a:r>
              <a:rPr lang="en-US" sz="2000" b="1" dirty="0" err="1" smtClean="0">
                <a:solidFill>
                  <a:srgbClr val="FF3300"/>
                </a:solidFill>
                <a:latin typeface="Helvetica" pitchFamily="34" charset="0"/>
              </a:rPr>
              <a:t>Gohde</a:t>
            </a:r>
            <a:r>
              <a:rPr lang="en-US" sz="2000" b="1" dirty="0" smtClean="0">
                <a:latin typeface="Helvetica" pitchFamily="34" charset="0"/>
              </a:rPr>
              <a:t> - 1969</a:t>
            </a:r>
            <a:r>
              <a:rPr lang="en-US" sz="2000" dirty="0" smtClean="0">
                <a:latin typeface="Helvetica" pitchFamily="34" charset="0"/>
              </a:rPr>
              <a:t> -  </a:t>
            </a:r>
            <a:r>
              <a:rPr lang="en-US" sz="2000" dirty="0" err="1" smtClean="0">
                <a:latin typeface="Helvetica" pitchFamily="34" charset="0"/>
              </a:rPr>
              <a:t>Impulscytophotometer</a:t>
            </a:r>
            <a:r>
              <a:rPr lang="en-US" sz="2000" dirty="0" smtClean="0">
                <a:latin typeface="Helvetica" pitchFamily="34" charset="0"/>
              </a:rPr>
              <a:t>  (ICP)-  used </a:t>
            </a:r>
            <a:r>
              <a:rPr lang="en-US" sz="2000" dirty="0" err="1" smtClean="0">
                <a:latin typeface="Helvetica" pitchFamily="34" charset="0"/>
              </a:rPr>
              <a:t>ethidium</a:t>
            </a:r>
            <a:r>
              <a:rPr lang="en-US" sz="2000" dirty="0" smtClean="0">
                <a:latin typeface="Helvetica" pitchFamily="34" charset="0"/>
              </a:rPr>
              <a:t> bromide for a DNA stain and a high NA objective used as a condenser and collection lens</a:t>
            </a:r>
          </a:p>
          <a:p>
            <a:pPr>
              <a:lnSpc>
                <a:spcPct val="96000"/>
              </a:lnSpc>
              <a:buNone/>
            </a:pPr>
            <a:r>
              <a:rPr lang="en-US" sz="2000" b="1" dirty="0" err="1">
                <a:latin typeface="Helvetica" pitchFamily="34" charset="0"/>
              </a:rPr>
              <a:t>Phywe</a:t>
            </a:r>
            <a:r>
              <a:rPr lang="en-US" sz="2000" b="1" dirty="0">
                <a:latin typeface="Helvetica" pitchFamily="34" charset="0"/>
              </a:rPr>
              <a:t> AG of Gottingen (1969)</a:t>
            </a:r>
            <a:r>
              <a:rPr lang="en-US" sz="2000" dirty="0">
                <a:latin typeface="Helvetica" pitchFamily="34" charset="0"/>
              </a:rPr>
              <a:t> -  produced a commercial version of the ICP built around a Zeiss fluorescent microscope</a:t>
            </a:r>
          </a:p>
          <a:p>
            <a:pPr>
              <a:lnSpc>
                <a:spcPct val="96000"/>
              </a:lnSpc>
              <a:buFontTx/>
              <a:buNone/>
            </a:pPr>
            <a:endParaRPr lang="en-US" sz="2000" dirty="0" smtClean="0">
              <a:latin typeface="Helvetica" pitchFamily="34" charset="0"/>
            </a:endParaRPr>
          </a:p>
        </p:txBody>
      </p:sp>
      <p:pic>
        <p:nvPicPr>
          <p:cNvPr id="19463" name="Picture 5" descr="goerta"/>
          <p:cNvPicPr>
            <a:picLocks noChangeAspect="1" noChangeArrowheads="1"/>
          </p:cNvPicPr>
          <p:nvPr/>
        </p:nvPicPr>
        <p:blipFill rotWithShape="1">
          <a:blip r:embed="rId3">
            <a:lum bright="28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1" t="21720"/>
          <a:stretch/>
        </p:blipFill>
        <p:spPr bwMode="auto">
          <a:xfrm>
            <a:off x="3583061" y="2536582"/>
            <a:ext cx="2819400" cy="228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6" descr="goerta2"/>
          <p:cNvPicPr>
            <a:picLocks noChangeAspect="1" noChangeArrowheads="1"/>
          </p:cNvPicPr>
          <p:nvPr/>
        </p:nvPicPr>
        <p:blipFill>
          <a:blip r:embed="rId4">
            <a:lum bright="24000" contras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1"/>
            <a:ext cx="3049661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Text Box 7"/>
          <p:cNvSpPr txBox="1">
            <a:spLocks noChangeArrowheads="1"/>
          </p:cNvSpPr>
          <p:nvPr/>
        </p:nvSpPr>
        <p:spPr bwMode="auto">
          <a:xfrm>
            <a:off x="115130" y="4800601"/>
            <a:ext cx="3886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dirty="0" err="1"/>
              <a:t>Laerum</a:t>
            </a:r>
            <a:r>
              <a:rPr lang="en-US" sz="1600" dirty="0"/>
              <a:t>, </a:t>
            </a:r>
            <a:r>
              <a:rPr lang="en-US" sz="1600" dirty="0" err="1"/>
              <a:t>Göhde</a:t>
            </a:r>
            <a:r>
              <a:rPr lang="en-US" sz="1600" dirty="0"/>
              <a:t>, </a:t>
            </a:r>
            <a:r>
              <a:rPr lang="en-US" sz="1600" dirty="0" err="1"/>
              <a:t>Darzynkiewicz</a:t>
            </a:r>
            <a:r>
              <a:rPr lang="en-US" sz="1600" dirty="0"/>
              <a:t> (1998)</a:t>
            </a:r>
          </a:p>
        </p:txBody>
      </p:sp>
      <p:sp>
        <p:nvSpPr>
          <p:cNvPr id="19466" name="Rectangle 8"/>
          <p:cNvSpPr>
            <a:spLocks noChangeArrowheads="1"/>
          </p:cNvSpPr>
          <p:nvPr/>
        </p:nvSpPr>
        <p:spPr bwMode="auto">
          <a:xfrm>
            <a:off x="3429000" y="6324600"/>
            <a:ext cx="26765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Photos </a:t>
            </a:r>
            <a:r>
              <a:rPr lang="en-US" sz="1600">
                <a:cs typeface="Times New Roman" pitchFamily="18" charset="0"/>
              </a:rPr>
              <a:t>©2000</a:t>
            </a:r>
            <a:r>
              <a:rPr lang="en-US" sz="1600"/>
              <a:t> – J.P. Robinson</a:t>
            </a:r>
          </a:p>
        </p:txBody>
      </p:sp>
      <p:sp>
        <p:nvSpPr>
          <p:cNvPr id="19467" name="Text Box 9"/>
          <p:cNvSpPr txBox="1">
            <a:spLocks noChangeArrowheads="1"/>
          </p:cNvSpPr>
          <p:nvPr/>
        </p:nvSpPr>
        <p:spPr bwMode="auto">
          <a:xfrm>
            <a:off x="3917070" y="4853355"/>
            <a:ext cx="23987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 err="1"/>
              <a:t>Göhde</a:t>
            </a:r>
            <a:r>
              <a:rPr lang="en-US" sz="1600" dirty="0"/>
              <a:t> and </a:t>
            </a:r>
            <a:r>
              <a:rPr lang="en-US" sz="1600" dirty="0" err="1"/>
              <a:t>Laerum</a:t>
            </a:r>
            <a:r>
              <a:rPr lang="en-US" sz="1600" dirty="0"/>
              <a:t> (1998)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1969</a:t>
            </a:r>
            <a:endParaRPr lang="en-US" sz="4400" dirty="0"/>
          </a:p>
        </p:txBody>
      </p:sp>
      <p:pic>
        <p:nvPicPr>
          <p:cNvPr id="13" name="Picture 6" descr="ICP_11_l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727" y="2441276"/>
            <a:ext cx="2014538" cy="2432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6477725" y="5037666"/>
            <a:ext cx="2680542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050" i="1" dirty="0"/>
              <a:t>http://www.partec.de/partec/flowmuseum.html</a:t>
            </a:r>
          </a:p>
        </p:txBody>
      </p: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6400800" y="5137151"/>
            <a:ext cx="2871299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b="1" dirty="0"/>
              <a:t>ICP 11 (1969)</a:t>
            </a:r>
          </a:p>
          <a:p>
            <a:r>
              <a:rPr lang="en-US" sz="1400" dirty="0"/>
              <a:t>Distributed by </a:t>
            </a:r>
            <a:r>
              <a:rPr lang="en-US" sz="1400" dirty="0" err="1"/>
              <a:t>Phywe</a:t>
            </a:r>
            <a:r>
              <a:rPr lang="en-US" sz="1400" dirty="0"/>
              <a:t>, </a:t>
            </a:r>
            <a:r>
              <a:rPr lang="en-US" sz="1400" dirty="0" err="1"/>
              <a:t>Göttingen</a:t>
            </a:r>
            <a:r>
              <a:rPr lang="en-US" sz="1400" dirty="0"/>
              <a:t> </a:t>
            </a:r>
          </a:p>
          <a:p>
            <a:r>
              <a:rPr lang="en-US" sz="1400" dirty="0"/>
              <a:t>The first commercial flow cytometer </a:t>
            </a:r>
          </a:p>
          <a:p>
            <a:r>
              <a:rPr lang="en-US" sz="1400" dirty="0"/>
              <a:t>PDP 11 computer 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6243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EAF3AB6-2946-492F-80E6-A0D7CCE050CF}" type="datetime12">
              <a:rPr lang="en-US"/>
              <a:pPr>
                <a:defRPr/>
              </a:pPr>
              <a:t>6:10 PM</a:t>
            </a:fld>
            <a:endParaRPr lang="en-US"/>
          </a:p>
        </p:txBody>
      </p:sp>
      <p:sp>
        <p:nvSpPr>
          <p:cNvPr id="2355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smtClean="0"/>
              <a:t>Page </a:t>
            </a:r>
            <a:fld id="{2AA8E90B-2F20-4584-ABE3-EE98CB0CE053}" type="slidenum">
              <a:rPr lang="en-US" sz="1400" smtClean="0"/>
              <a:pPr/>
              <a:t>37</a:t>
            </a:fld>
            <a:endParaRPr lang="en-US" sz="1400" smtClean="0"/>
          </a:p>
        </p:txBody>
      </p:sp>
      <p:sp>
        <p:nvSpPr>
          <p:cNvPr id="23558" name="Rectangle 3"/>
          <p:cNvSpPr>
            <a:spLocks noChangeArrowheads="1"/>
          </p:cNvSpPr>
          <p:nvPr/>
        </p:nvSpPr>
        <p:spPr bwMode="auto">
          <a:xfrm>
            <a:off x="266638" y="1311275"/>
            <a:ext cx="8153400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</a:pPr>
            <a:r>
              <a:rPr lang="en-US" sz="1800" b="1" dirty="0">
                <a:solidFill>
                  <a:srgbClr val="FF3300"/>
                </a:solidFill>
                <a:latin typeface="Helvetica" pitchFamily="34" charset="0"/>
              </a:rPr>
              <a:t>Len </a:t>
            </a:r>
            <a:r>
              <a:rPr lang="en-US" sz="1800" b="1" dirty="0" err="1">
                <a:solidFill>
                  <a:srgbClr val="FF3300"/>
                </a:solidFill>
                <a:latin typeface="Helvetica" pitchFamily="34" charset="0"/>
              </a:rPr>
              <a:t>Herzenberg</a:t>
            </a:r>
            <a:r>
              <a:rPr lang="en-US" sz="1800" b="1" dirty="0">
                <a:latin typeface="Helvetica" pitchFamily="34" charset="0"/>
              </a:rPr>
              <a:t> - 1969</a:t>
            </a:r>
            <a:r>
              <a:rPr lang="en-US" sz="1800" dirty="0">
                <a:latin typeface="Helvetica" pitchFamily="34" charset="0"/>
              </a:rPr>
              <a:t> - sorter based on fluorescence (arc lamp) built after working with one of </a:t>
            </a:r>
            <a:r>
              <a:rPr lang="en-US" sz="1800" dirty="0" err="1">
                <a:latin typeface="Helvetica" pitchFamily="34" charset="0"/>
              </a:rPr>
              <a:t>Kamentsky’s</a:t>
            </a:r>
            <a:r>
              <a:rPr lang="en-US" sz="1800" dirty="0">
                <a:latin typeface="Helvetica" pitchFamily="34" charset="0"/>
              </a:rPr>
              <a:t> RCS systems where they built an instrument they called the </a:t>
            </a:r>
            <a:r>
              <a:rPr lang="en-US" sz="1800" dirty="0">
                <a:solidFill>
                  <a:srgbClr val="FF3300"/>
                </a:solidFill>
                <a:latin typeface="Helvetica" pitchFamily="34" charset="0"/>
              </a:rPr>
              <a:t>F</a:t>
            </a:r>
            <a:r>
              <a:rPr lang="en-US" sz="1800" dirty="0">
                <a:latin typeface="Helvetica" pitchFamily="34" charset="0"/>
              </a:rPr>
              <a:t>luorescence </a:t>
            </a:r>
            <a:r>
              <a:rPr lang="en-US" sz="1800" dirty="0">
                <a:solidFill>
                  <a:srgbClr val="FF3300"/>
                </a:solidFill>
                <a:latin typeface="Helvetica" pitchFamily="34" charset="0"/>
              </a:rPr>
              <a:t>A</a:t>
            </a:r>
            <a:r>
              <a:rPr lang="en-US" sz="1800" dirty="0">
                <a:latin typeface="Helvetica" pitchFamily="34" charset="0"/>
              </a:rPr>
              <a:t>ctivated </a:t>
            </a:r>
            <a:r>
              <a:rPr lang="en-US" sz="1800" dirty="0">
                <a:solidFill>
                  <a:srgbClr val="FF3300"/>
                </a:solidFill>
                <a:latin typeface="Helvetica" pitchFamily="34" charset="0"/>
              </a:rPr>
              <a:t>C</a:t>
            </a:r>
            <a:r>
              <a:rPr lang="en-US" sz="1800" dirty="0">
                <a:latin typeface="Helvetica" pitchFamily="34" charset="0"/>
              </a:rPr>
              <a:t>ell </a:t>
            </a:r>
            <a:r>
              <a:rPr lang="en-US" sz="1800" dirty="0">
                <a:solidFill>
                  <a:srgbClr val="FF3300"/>
                </a:solidFill>
                <a:latin typeface="Helvetica" pitchFamily="34" charset="0"/>
              </a:rPr>
              <a:t>S</a:t>
            </a:r>
            <a:r>
              <a:rPr lang="en-US" sz="1800" dirty="0">
                <a:latin typeface="Helvetica" pitchFamily="34" charset="0"/>
              </a:rPr>
              <a:t>orter (FACS)</a:t>
            </a:r>
          </a:p>
        </p:txBody>
      </p:sp>
      <p:pic>
        <p:nvPicPr>
          <p:cNvPr id="23559" name="Picture 6" descr="hertz2"/>
          <p:cNvPicPr>
            <a:picLocks noChangeAspect="1" noChangeArrowheads="1"/>
          </p:cNvPicPr>
          <p:nvPr/>
        </p:nvPicPr>
        <p:blipFill>
          <a:blip r:embed="rId3" cstate="print">
            <a:lum bright="38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42" y="2895600"/>
            <a:ext cx="3831984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7" descr="hertz3"/>
          <p:cNvPicPr>
            <a:picLocks noChangeAspect="1" noChangeArrowheads="1"/>
          </p:cNvPicPr>
          <p:nvPr/>
        </p:nvPicPr>
        <p:blipFill>
          <a:blip r:embed="rId4" cstate="print">
            <a:lum bright="20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418" y="2907323"/>
            <a:ext cx="3985198" cy="298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Rectangle 8"/>
          <p:cNvSpPr>
            <a:spLocks noChangeArrowheads="1"/>
          </p:cNvSpPr>
          <p:nvPr/>
        </p:nvSpPr>
        <p:spPr bwMode="auto">
          <a:xfrm>
            <a:off x="5027910" y="5913120"/>
            <a:ext cx="29702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dirty="0"/>
              <a:t>Photos </a:t>
            </a:r>
            <a:r>
              <a:rPr lang="en-US" sz="1600" dirty="0">
                <a:cs typeface="Times New Roman" pitchFamily="18" charset="0"/>
              </a:rPr>
              <a:t>from 2000</a:t>
            </a:r>
            <a:r>
              <a:rPr lang="en-US" sz="1600" dirty="0"/>
              <a:t> – </a:t>
            </a:r>
            <a:r>
              <a:rPr lang="en-US" sz="1600" dirty="0" smtClean="0"/>
              <a:t>JP </a:t>
            </a:r>
            <a:r>
              <a:rPr lang="en-US" sz="1600" dirty="0"/>
              <a:t>Robinson</a:t>
            </a:r>
          </a:p>
        </p:txBody>
      </p:sp>
      <p:sp>
        <p:nvSpPr>
          <p:cNvPr id="23562" name="Rectangle 9"/>
          <p:cNvSpPr>
            <a:spLocks noChangeArrowheads="1"/>
          </p:cNvSpPr>
          <p:nvPr/>
        </p:nvSpPr>
        <p:spPr bwMode="auto">
          <a:xfrm>
            <a:off x="457200" y="152400"/>
            <a:ext cx="777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en-US" sz="3200" dirty="0">
              <a:solidFill>
                <a:schemeClr val="tx2"/>
              </a:solidFill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1969</a:t>
            </a:r>
            <a:endParaRPr lang="en-US" sz="4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52" y="190500"/>
            <a:ext cx="8229600" cy="952500"/>
          </a:xfrm>
        </p:spPr>
        <p:txBody>
          <a:bodyPr>
            <a:normAutofit/>
          </a:bodyPr>
          <a:lstStyle/>
          <a:p>
            <a:r>
              <a:rPr lang="en-US" dirty="0" err="1" smtClean="0">
                <a:solidFill>
                  <a:schemeClr val="tx2"/>
                </a:solidFill>
                <a:latin typeface="Arial" pitchFamily="34" charset="0"/>
              </a:rPr>
              <a:t>Herzenberg</a:t>
            </a:r>
            <a:r>
              <a:rPr lang="en-US" dirty="0" smtClean="0">
                <a:solidFill>
                  <a:schemeClr val="tx2"/>
                </a:solidFill>
                <a:latin typeface="Arial" pitchFamily="34" charset="0"/>
              </a:rPr>
              <a:t> 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88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A7BEF2F-0959-4DB1-A970-D373A62C3FDC}" type="datetime12">
              <a:rPr lang="en-US" smtClean="0"/>
              <a:pPr/>
              <a:t>6:10 PM</a:t>
            </a:fld>
            <a:endParaRPr lang="en-US" smtClean="0"/>
          </a:p>
        </p:txBody>
      </p:sp>
      <p:sp>
        <p:nvSpPr>
          <p:cNvPr id="419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latin typeface="Comic Sans MS" pitchFamily="66" charset="0"/>
              </a:rPr>
              <a:t>©1990-2012 J. Paul Robinson, Purdue University  BMS 631 </a:t>
            </a:r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latin typeface="Comic Sans MS" pitchFamily="66" charset="0"/>
              </a:rPr>
              <a:t>Page </a:t>
            </a:r>
            <a:fld id="{5BD811D3-1017-4FCE-B7A6-D2107F74BA91}" type="slidenum">
              <a:rPr lang="en-US" smtClean="0">
                <a:latin typeface="Comic Sans MS" pitchFamily="66" charset="0"/>
              </a:rPr>
              <a:pPr/>
              <a:t>38</a:t>
            </a:fld>
            <a:endParaRPr lang="en-US" smtClean="0">
              <a:latin typeface="Comic Sans MS" pitchFamily="66" charset="0"/>
            </a:endParaRPr>
          </a:p>
        </p:txBody>
      </p:sp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54612"/>
            <a:ext cx="8153400" cy="736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Kamentsky &amp; Biophysics Systems</a:t>
            </a:r>
          </a:p>
        </p:txBody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5568950"/>
            <a:ext cx="7772400" cy="804863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sz="1600" smtClean="0"/>
              <a:t>	Kamensky’s first benchtop instrument the Cytograph. This measured scatter using a </a:t>
            </a:r>
            <a:r>
              <a:rPr lang="en-US" sz="1600" smtClean="0">
                <a:solidFill>
                  <a:srgbClr val="FF3300"/>
                </a:solidFill>
              </a:rPr>
              <a:t>He-Ne laser</a:t>
            </a:r>
            <a:r>
              <a:rPr lang="en-US" sz="1600" smtClean="0"/>
              <a:t>. This particular instrument was a model prior to the fluorescence detection model.</a:t>
            </a:r>
          </a:p>
        </p:txBody>
      </p:sp>
      <p:sp>
        <p:nvSpPr>
          <p:cNvPr id="41991" name="Text Box 4"/>
          <p:cNvSpPr txBox="1">
            <a:spLocks noChangeArrowheads="1"/>
          </p:cNvSpPr>
          <p:nvPr/>
        </p:nvSpPr>
        <p:spPr bwMode="auto">
          <a:xfrm>
            <a:off x="457200" y="884238"/>
            <a:ext cx="8153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 smtClean="0"/>
              <a:t>Kamentsky </a:t>
            </a:r>
            <a:r>
              <a:rPr lang="en-US" dirty="0"/>
              <a:t>also built a </a:t>
            </a:r>
            <a:r>
              <a:rPr lang="en-US" dirty="0">
                <a:solidFill>
                  <a:srgbClr val="FF3300"/>
                </a:solidFill>
              </a:rPr>
              <a:t>fluidic cell-sorter</a:t>
            </a:r>
            <a:r>
              <a:rPr lang="en-US" dirty="0"/>
              <a:t> to evaluate the cells identified in his RCS. An RCS was sent to Stanford for use by </a:t>
            </a:r>
            <a:r>
              <a:rPr lang="en-US" dirty="0">
                <a:solidFill>
                  <a:srgbClr val="FF3300"/>
                </a:solidFill>
              </a:rPr>
              <a:t>Leonard </a:t>
            </a:r>
            <a:r>
              <a:rPr lang="en-US" dirty="0" err="1">
                <a:solidFill>
                  <a:srgbClr val="FF3300"/>
                </a:solidFill>
              </a:rPr>
              <a:t>Herzenberg</a:t>
            </a:r>
            <a:r>
              <a:rPr lang="en-US" dirty="0"/>
              <a:t> . The unit was also the model for the </a:t>
            </a:r>
            <a:r>
              <a:rPr lang="en-US" dirty="0" err="1">
                <a:solidFill>
                  <a:srgbClr val="FF3300"/>
                </a:solidFill>
              </a:rPr>
              <a:t>Technicon</a:t>
            </a:r>
            <a:r>
              <a:rPr lang="en-US" dirty="0">
                <a:solidFill>
                  <a:srgbClr val="FF3300"/>
                </a:solidFill>
              </a:rPr>
              <a:t> D</a:t>
            </a:r>
            <a:r>
              <a:rPr lang="en-US" dirty="0"/>
              <a:t> instrument built by </a:t>
            </a:r>
            <a:r>
              <a:rPr lang="en-US" dirty="0" err="1"/>
              <a:t>Technicon</a:t>
            </a:r>
            <a:r>
              <a:rPr lang="en-US" dirty="0"/>
              <a:t>. (</a:t>
            </a:r>
            <a:r>
              <a:rPr lang="en-US" sz="1600" i="1" dirty="0"/>
              <a:t>Reference: Shapiro</a:t>
            </a:r>
            <a:r>
              <a:rPr lang="en-US" dirty="0"/>
              <a:t>)</a:t>
            </a:r>
          </a:p>
        </p:txBody>
      </p:sp>
      <p:grpSp>
        <p:nvGrpSpPr>
          <p:cNvPr id="41992" name="Group 5"/>
          <p:cNvGrpSpPr>
            <a:grpSpLocks/>
          </p:cNvGrpSpPr>
          <p:nvPr/>
        </p:nvGrpSpPr>
        <p:grpSpPr bwMode="auto">
          <a:xfrm>
            <a:off x="1939925" y="2281238"/>
            <a:ext cx="4665663" cy="3321050"/>
            <a:chOff x="2421" y="1444"/>
            <a:chExt cx="2939" cy="2092"/>
          </a:xfrm>
        </p:grpSpPr>
        <p:pic>
          <p:nvPicPr>
            <p:cNvPr id="41993" name="Picture 6" descr="cytograph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1" y="1444"/>
              <a:ext cx="2939" cy="2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994" name="Text Box 7"/>
            <p:cNvSpPr txBox="1">
              <a:spLocks noChangeArrowheads="1"/>
            </p:cNvSpPr>
            <p:nvPr/>
          </p:nvSpPr>
          <p:spPr bwMode="auto">
            <a:xfrm>
              <a:off x="4248" y="3190"/>
              <a:ext cx="875" cy="3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200">
                  <a:solidFill>
                    <a:schemeClr val="bg1"/>
                  </a:solidFill>
                  <a:latin typeface="Comic Sans MS" pitchFamily="66" charset="0"/>
                </a:rPr>
                <a:t>©J.Paul Robinson</a:t>
              </a:r>
            </a:p>
            <a:p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1970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4153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2"/>
          <p:cNvSpPr>
            <a:spLocks noGrp="1"/>
          </p:cNvSpPr>
          <p:nvPr>
            <p:ph type="dt" sz="quarter" idx="10"/>
          </p:nvPr>
        </p:nvSpPr>
        <p:spPr>
          <a:xfrm>
            <a:off x="506183" y="6432403"/>
            <a:ext cx="2133600" cy="365125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CB5B1C7-7712-4F40-9307-4FF34553CFAE}" type="datetime12">
              <a:rPr lang="en-US" sz="1400" smtClean="0"/>
              <a:pPr/>
              <a:t>6:10 PM</a:t>
            </a:fld>
            <a:endParaRPr lang="en-US" sz="1400" smtClean="0"/>
          </a:p>
        </p:txBody>
      </p:sp>
      <p:sp>
        <p:nvSpPr>
          <p:cNvPr id="5017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602183" y="6432403"/>
            <a:ext cx="2133600" cy="365125"/>
          </a:xfrm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5FEF1BF-0346-4A7D-8CDB-0F083A5F85BD}" type="slidenum">
              <a:rPr lang="en-US" sz="1400" smtClean="0"/>
              <a:pPr/>
              <a:t>39</a:t>
            </a:fld>
            <a:endParaRPr lang="en-US" sz="1400" smtClean="0"/>
          </a:p>
        </p:txBody>
      </p:sp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>
          <a:xfrm>
            <a:off x="828446" y="76053"/>
            <a:ext cx="6639154" cy="1143000"/>
          </a:xfrm>
        </p:spPr>
        <p:txBody>
          <a:bodyPr/>
          <a:lstStyle/>
          <a:p>
            <a:pPr eaLnBrk="1" hangingPunct="1"/>
            <a:r>
              <a:rPr lang="en-US" sz="2800" b="1" dirty="0" smtClean="0"/>
              <a:t>Evolution of Leukocyte Gating Strategy for Cluster </a:t>
            </a:r>
            <a:r>
              <a:rPr lang="en-US" sz="2800" b="1" dirty="0" err="1" smtClean="0"/>
              <a:t>Subsetting</a:t>
            </a:r>
            <a:endParaRPr lang="en-US" sz="2800" b="1" dirty="0" smtClean="0"/>
          </a:p>
        </p:txBody>
      </p:sp>
      <p:grpSp>
        <p:nvGrpSpPr>
          <p:cNvPr id="281606" name="Group 6"/>
          <p:cNvGrpSpPr>
            <a:grpSpLocks/>
          </p:cNvGrpSpPr>
          <p:nvPr/>
        </p:nvGrpSpPr>
        <p:grpSpPr bwMode="auto">
          <a:xfrm>
            <a:off x="-136381" y="3124053"/>
            <a:ext cx="3108181" cy="2667147"/>
            <a:chOff x="2424" y="1056"/>
            <a:chExt cx="2124" cy="1644"/>
          </a:xfrm>
        </p:grpSpPr>
        <p:sp>
          <p:nvSpPr>
            <p:cNvPr id="50194" name="Rectangle 7"/>
            <p:cNvSpPr>
              <a:spLocks noChangeArrowheads="1"/>
            </p:cNvSpPr>
            <p:nvPr/>
          </p:nvSpPr>
          <p:spPr bwMode="auto">
            <a:xfrm>
              <a:off x="2424" y="1056"/>
              <a:ext cx="2124" cy="1644"/>
            </a:xfrm>
            <a:prstGeom prst="rect">
              <a:avLst/>
            </a:prstGeom>
            <a:solidFill>
              <a:srgbClr val="F9F9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0195" name="Picture 8" descr="Science 46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60000">
              <a:off x="2472" y="1104"/>
              <a:ext cx="2016" cy="1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1609" name="Text Box 9"/>
          <p:cNvSpPr txBox="1">
            <a:spLocks noChangeArrowheads="1"/>
          </p:cNvSpPr>
          <p:nvPr/>
        </p:nvSpPr>
        <p:spPr bwMode="auto">
          <a:xfrm>
            <a:off x="2740983" y="3581400"/>
            <a:ext cx="2878594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200" b="1" dirty="0">
                <a:latin typeface="Arial" pitchFamily="34" charset="0"/>
              </a:rPr>
              <a:t>GC </a:t>
            </a:r>
            <a:r>
              <a:rPr lang="en-US" sz="1200" b="1" dirty="0" err="1">
                <a:latin typeface="Arial" pitchFamily="34" charset="0"/>
              </a:rPr>
              <a:t>Salzman</a:t>
            </a:r>
            <a:r>
              <a:rPr lang="en-US" sz="1200" b="1" dirty="0">
                <a:latin typeface="Arial" pitchFamily="34" charset="0"/>
              </a:rPr>
              <a:t>, JM Crowell, </a:t>
            </a:r>
            <a:r>
              <a:rPr lang="en-US" sz="1200" b="1" dirty="0" smtClean="0">
                <a:latin typeface="Arial" pitchFamily="34" charset="0"/>
              </a:rPr>
              <a:t> JC </a:t>
            </a:r>
            <a:r>
              <a:rPr lang="en-US" sz="1200" b="1" dirty="0">
                <a:latin typeface="Arial" pitchFamily="34" charset="0"/>
              </a:rPr>
              <a:t>Martin, TT Trujillo, </a:t>
            </a:r>
            <a:r>
              <a:rPr lang="en-US" sz="1200" b="1" dirty="0" smtClean="0">
                <a:latin typeface="Arial" pitchFamily="34" charset="0"/>
              </a:rPr>
              <a:t> A</a:t>
            </a:r>
            <a:r>
              <a:rPr lang="en-US" sz="1200" b="1" dirty="0">
                <a:latin typeface="Arial" pitchFamily="34" charset="0"/>
              </a:rPr>
              <a:t>. Romero, PF </a:t>
            </a:r>
            <a:r>
              <a:rPr lang="en-US" sz="1200" b="1" dirty="0" err="1">
                <a:latin typeface="Arial" pitchFamily="34" charset="0"/>
              </a:rPr>
              <a:t>Mullaney</a:t>
            </a:r>
            <a:r>
              <a:rPr lang="en-US" sz="1200" b="1" dirty="0">
                <a:latin typeface="Arial" pitchFamily="34" charset="0"/>
              </a:rPr>
              <a:t>, &amp; PM </a:t>
            </a:r>
            <a:r>
              <a:rPr lang="en-US" sz="1200" b="1" dirty="0" err="1">
                <a:latin typeface="Arial" pitchFamily="34" charset="0"/>
              </a:rPr>
              <a:t>LaBauve</a:t>
            </a:r>
            <a:r>
              <a:rPr lang="en-US" sz="1200" b="1" dirty="0">
                <a:latin typeface="Arial" pitchFamily="34" charset="0"/>
              </a:rPr>
              <a:t>, </a:t>
            </a:r>
            <a:endParaRPr lang="en-US" sz="1200" b="1" dirty="0" smtClean="0">
              <a:latin typeface="Arial" pitchFamily="34" charset="0"/>
            </a:endParaRPr>
          </a:p>
          <a:p>
            <a:r>
              <a:rPr lang="en-US" sz="1200" b="1" dirty="0" smtClean="0">
                <a:latin typeface="Arial" pitchFamily="34" charset="0"/>
              </a:rPr>
              <a:t>Cell </a:t>
            </a:r>
            <a:r>
              <a:rPr lang="en-US" sz="1200" b="1" dirty="0">
                <a:latin typeface="Arial" pitchFamily="34" charset="0"/>
              </a:rPr>
              <a:t>classification by laser light scattering: identification and separation of </a:t>
            </a:r>
            <a:r>
              <a:rPr lang="en-US" sz="1200" b="1" dirty="0" smtClean="0">
                <a:latin typeface="Arial" pitchFamily="34" charset="0"/>
              </a:rPr>
              <a:t>unstained leukocytes</a:t>
            </a:r>
            <a:r>
              <a:rPr lang="en-US" sz="1200" b="1" dirty="0">
                <a:latin typeface="Arial" pitchFamily="34" charset="0"/>
              </a:rPr>
              <a:t>,</a:t>
            </a:r>
          </a:p>
          <a:p>
            <a:r>
              <a:rPr lang="en-US" sz="1200" b="1" dirty="0">
                <a:latin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</a:rPr>
              <a:t>Acta</a:t>
            </a:r>
            <a:r>
              <a:rPr lang="en-US" sz="1200" b="1" dirty="0">
                <a:latin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</a:rPr>
              <a:t>Cytologica</a:t>
            </a:r>
            <a:r>
              <a:rPr lang="en-US" sz="1200" b="1" dirty="0">
                <a:latin typeface="Arial" pitchFamily="34" charset="0"/>
              </a:rPr>
              <a:t> </a:t>
            </a:r>
            <a:r>
              <a:rPr lang="en-US" sz="1200" b="1" u="sng" dirty="0">
                <a:latin typeface="Arial" pitchFamily="34" charset="0"/>
              </a:rPr>
              <a:t>19</a:t>
            </a:r>
            <a:r>
              <a:rPr lang="en-US" sz="1200" b="1" dirty="0">
                <a:latin typeface="Arial" pitchFamily="34" charset="0"/>
              </a:rPr>
              <a:t>, 1975</a:t>
            </a:r>
          </a:p>
        </p:txBody>
      </p:sp>
      <p:sp>
        <p:nvSpPr>
          <p:cNvPr id="281610" name="Text Box 10"/>
          <p:cNvSpPr txBox="1">
            <a:spLocks noChangeArrowheads="1"/>
          </p:cNvSpPr>
          <p:nvPr/>
        </p:nvSpPr>
        <p:spPr bwMode="auto">
          <a:xfrm>
            <a:off x="2585300" y="1284810"/>
            <a:ext cx="2641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200" b="1" dirty="0">
                <a:latin typeface="Arial" pitchFamily="34" charset="0"/>
              </a:rPr>
              <a:t>LR Adams &amp; LA Kamentsky,</a:t>
            </a:r>
          </a:p>
          <a:p>
            <a:pPr algn="ctr"/>
            <a:r>
              <a:rPr lang="en-US" sz="1200" b="1" dirty="0">
                <a:latin typeface="Arial" pitchFamily="34" charset="0"/>
              </a:rPr>
              <a:t>Machine characterization of human leukocytes by </a:t>
            </a:r>
            <a:r>
              <a:rPr lang="en-US" sz="1200" b="1" dirty="0" err="1">
                <a:latin typeface="Arial" pitchFamily="34" charset="0"/>
              </a:rPr>
              <a:t>acridine</a:t>
            </a:r>
            <a:r>
              <a:rPr lang="en-US" sz="1200" b="1" dirty="0">
                <a:latin typeface="Arial" pitchFamily="34" charset="0"/>
              </a:rPr>
              <a:t> orange fluorescence, </a:t>
            </a:r>
            <a:r>
              <a:rPr lang="en-US" sz="1200" b="1" dirty="0" err="1">
                <a:latin typeface="Arial" pitchFamily="34" charset="0"/>
              </a:rPr>
              <a:t>Acta</a:t>
            </a:r>
            <a:r>
              <a:rPr lang="en-US" sz="1200" b="1" dirty="0">
                <a:latin typeface="Arial" pitchFamily="34" charset="0"/>
              </a:rPr>
              <a:t> </a:t>
            </a:r>
            <a:r>
              <a:rPr lang="en-US" sz="1200" b="1" dirty="0" err="1">
                <a:latin typeface="Arial" pitchFamily="34" charset="0"/>
              </a:rPr>
              <a:t>Cytologica</a:t>
            </a:r>
            <a:r>
              <a:rPr lang="en-US" sz="1200" b="1" dirty="0">
                <a:latin typeface="Arial" pitchFamily="34" charset="0"/>
              </a:rPr>
              <a:t> </a:t>
            </a:r>
            <a:r>
              <a:rPr lang="en-US" sz="1200" b="1" u="sng" dirty="0">
                <a:latin typeface="Arial" pitchFamily="34" charset="0"/>
              </a:rPr>
              <a:t>15</a:t>
            </a:r>
            <a:r>
              <a:rPr lang="en-US" sz="1200" b="1" dirty="0">
                <a:latin typeface="Arial" pitchFamily="34" charset="0"/>
              </a:rPr>
              <a:t>, 1971</a:t>
            </a:r>
          </a:p>
          <a:p>
            <a:pPr algn="ctr"/>
            <a:endParaRPr lang="en-US" sz="1200" b="1" dirty="0">
              <a:latin typeface="Arial" pitchFamily="34" charset="0"/>
            </a:endParaRPr>
          </a:p>
        </p:txBody>
      </p:sp>
      <p:sp>
        <p:nvSpPr>
          <p:cNvPr id="281611" name="Text Box 11"/>
          <p:cNvSpPr txBox="1">
            <a:spLocks noChangeArrowheads="1"/>
          </p:cNvSpPr>
          <p:nvPr/>
        </p:nvSpPr>
        <p:spPr bwMode="auto">
          <a:xfrm>
            <a:off x="5253373" y="5798256"/>
            <a:ext cx="3810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200" b="1" dirty="0">
                <a:latin typeface="Arial" pitchFamily="34" charset="0"/>
              </a:rPr>
              <a:t>RA Hoffman, PC </a:t>
            </a:r>
            <a:r>
              <a:rPr lang="en-US" sz="1200" b="1" dirty="0" smtClean="0">
                <a:latin typeface="Arial" pitchFamily="34" charset="0"/>
              </a:rPr>
              <a:t>Kung, WP </a:t>
            </a:r>
            <a:r>
              <a:rPr lang="en-US" sz="1200" b="1" dirty="0">
                <a:latin typeface="Arial" pitchFamily="34" charset="0"/>
              </a:rPr>
              <a:t>Hansen, </a:t>
            </a:r>
            <a:endParaRPr lang="en-US" sz="1200" b="1" dirty="0" smtClean="0">
              <a:latin typeface="Arial" pitchFamily="34" charset="0"/>
            </a:endParaRPr>
          </a:p>
          <a:p>
            <a:pPr algn="ctr"/>
            <a:r>
              <a:rPr lang="en-US" sz="1200" b="1" dirty="0" smtClean="0">
                <a:latin typeface="Arial" pitchFamily="34" charset="0"/>
              </a:rPr>
              <a:t>Simple </a:t>
            </a:r>
            <a:r>
              <a:rPr lang="en-US" sz="1200" b="1" dirty="0">
                <a:latin typeface="Arial" pitchFamily="34" charset="0"/>
              </a:rPr>
              <a:t>&amp; rapid </a:t>
            </a:r>
            <a:r>
              <a:rPr lang="en-US" sz="1200" b="1" dirty="0" smtClean="0">
                <a:latin typeface="Arial" pitchFamily="34" charset="0"/>
              </a:rPr>
              <a:t> measurement </a:t>
            </a:r>
            <a:r>
              <a:rPr lang="en-US" sz="1200" b="1" dirty="0">
                <a:latin typeface="Arial" pitchFamily="34" charset="0"/>
              </a:rPr>
              <a:t>of human T</a:t>
            </a:r>
          </a:p>
          <a:p>
            <a:pPr algn="ctr"/>
            <a:r>
              <a:rPr lang="en-US" sz="1200" b="1" dirty="0">
                <a:latin typeface="Arial" pitchFamily="34" charset="0"/>
              </a:rPr>
              <a:t> lymphocytes and their </a:t>
            </a:r>
            <a:r>
              <a:rPr lang="en-US" sz="1200" b="1" dirty="0" smtClean="0">
                <a:latin typeface="Arial" pitchFamily="34" charset="0"/>
              </a:rPr>
              <a:t>subclasses</a:t>
            </a:r>
            <a:r>
              <a:rPr lang="en-US" sz="1200" b="1" dirty="0">
                <a:latin typeface="Arial" pitchFamily="34" charset="0"/>
              </a:rPr>
              <a:t>, </a:t>
            </a:r>
            <a:endParaRPr lang="en-US" sz="1200" b="1" dirty="0" smtClean="0">
              <a:latin typeface="Arial" pitchFamily="34" charset="0"/>
            </a:endParaRPr>
          </a:p>
          <a:p>
            <a:pPr algn="ctr"/>
            <a:r>
              <a:rPr lang="en-US" sz="1200" b="1" dirty="0" smtClean="0">
                <a:latin typeface="Arial" pitchFamily="34" charset="0"/>
              </a:rPr>
              <a:t>PNAS </a:t>
            </a:r>
            <a:r>
              <a:rPr lang="en-US" sz="1200" b="1" u="sng" dirty="0">
                <a:latin typeface="Arial" pitchFamily="34" charset="0"/>
              </a:rPr>
              <a:t>77</a:t>
            </a:r>
            <a:r>
              <a:rPr lang="en-US" sz="1200" b="1" dirty="0">
                <a:latin typeface="Arial" pitchFamily="34" charset="0"/>
              </a:rPr>
              <a:t>, 1980</a:t>
            </a:r>
          </a:p>
        </p:txBody>
      </p:sp>
      <p:pic>
        <p:nvPicPr>
          <p:cNvPr id="281615" name="Picture 15" descr="Science 4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1" b="47324"/>
          <a:stretch>
            <a:fillRect/>
          </a:stretch>
        </p:blipFill>
        <p:spPr bwMode="auto">
          <a:xfrm>
            <a:off x="5684891" y="3310635"/>
            <a:ext cx="3004213" cy="2486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90463" y="815495"/>
            <a:ext cx="2398520" cy="1868066"/>
            <a:chOff x="190463" y="493988"/>
            <a:chExt cx="2398520" cy="1868066"/>
          </a:xfrm>
        </p:grpSpPr>
        <p:grpSp>
          <p:nvGrpSpPr>
            <p:cNvPr id="281603" name="Group 3"/>
            <p:cNvGrpSpPr>
              <a:grpSpLocks/>
            </p:cNvGrpSpPr>
            <p:nvPr/>
          </p:nvGrpSpPr>
          <p:grpSpPr bwMode="auto">
            <a:xfrm>
              <a:off x="190463" y="493988"/>
              <a:ext cx="2398520" cy="1868066"/>
              <a:chOff x="279" y="1056"/>
              <a:chExt cx="2124" cy="1632"/>
            </a:xfrm>
          </p:grpSpPr>
          <p:sp>
            <p:nvSpPr>
              <p:cNvPr id="50196" name="Rectangle 4"/>
              <p:cNvSpPr>
                <a:spLocks noChangeArrowheads="1"/>
              </p:cNvSpPr>
              <p:nvPr/>
            </p:nvSpPr>
            <p:spPr bwMode="auto">
              <a:xfrm>
                <a:off x="279" y="1056"/>
                <a:ext cx="2124" cy="1632"/>
              </a:xfrm>
              <a:prstGeom prst="rect">
                <a:avLst/>
              </a:prstGeom>
              <a:solidFill>
                <a:srgbClr val="F9F9F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50197" name="Picture 5" descr="Science 45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60000">
                <a:off x="312" y="1104"/>
                <a:ext cx="2074" cy="15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81613" name="Text Box 13"/>
            <p:cNvSpPr txBox="1">
              <a:spLocks noChangeArrowheads="1"/>
            </p:cNvSpPr>
            <p:nvPr/>
          </p:nvSpPr>
          <p:spPr bwMode="auto">
            <a:xfrm>
              <a:off x="535137" y="1828800"/>
              <a:ext cx="854586" cy="215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800" dirty="0">
                  <a:latin typeface="Arial" pitchFamily="34" charset="0"/>
                </a:rPr>
                <a:t>Lymphocytes</a:t>
              </a:r>
            </a:p>
          </p:txBody>
        </p:sp>
        <p:sp>
          <p:nvSpPr>
            <p:cNvPr id="281614" name="Text Box 14"/>
            <p:cNvSpPr txBox="1">
              <a:spLocks noChangeArrowheads="1"/>
            </p:cNvSpPr>
            <p:nvPr/>
          </p:nvSpPr>
          <p:spPr bwMode="auto">
            <a:xfrm>
              <a:off x="746500" y="1332636"/>
              <a:ext cx="873726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900" dirty="0">
                  <a:latin typeface="Arial" pitchFamily="34" charset="0"/>
                </a:rPr>
                <a:t>Monocytes</a:t>
              </a:r>
            </a:p>
          </p:txBody>
        </p:sp>
        <p:sp>
          <p:nvSpPr>
            <p:cNvPr id="281616" name="Text Box 16"/>
            <p:cNvSpPr txBox="1">
              <a:spLocks noChangeArrowheads="1"/>
            </p:cNvSpPr>
            <p:nvPr/>
          </p:nvSpPr>
          <p:spPr bwMode="auto">
            <a:xfrm>
              <a:off x="1355153" y="1803790"/>
              <a:ext cx="974954" cy="230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900" dirty="0">
                  <a:latin typeface="Arial" pitchFamily="34" charset="0"/>
                </a:rPr>
                <a:t>Granulocytes</a:t>
              </a:r>
            </a:p>
          </p:txBody>
        </p:sp>
      </p:grpSp>
      <p:pic>
        <p:nvPicPr>
          <p:cNvPr id="281617" name="Picture 17" descr="Science 45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13" b="1563"/>
          <a:stretch>
            <a:fillRect/>
          </a:stretch>
        </p:blipFill>
        <p:spPr bwMode="auto">
          <a:xfrm>
            <a:off x="5661939" y="815495"/>
            <a:ext cx="3027165" cy="243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1971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2684575" y="2330497"/>
            <a:ext cx="1965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Biophysics Systems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06198" y="4992297"/>
            <a:ext cx="1239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Los Alamos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781800" y="6488668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Ortho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84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1000">
        <p:fade/>
      </p:transition>
    </mc:Choice>
    <mc:Fallback xmlns="">
      <p:transition spd="med" advClick="0" advTm="41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jpr\Dropbox\Dropbox\Wallace Coulter book\New papers from Howard\aerosolscitechnology fig 1 1869 tynda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3" y="0"/>
            <a:ext cx="90600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86"/>
            <a:ext cx="8229600" cy="792162"/>
          </a:xfrm>
        </p:spPr>
        <p:txBody>
          <a:bodyPr/>
          <a:lstStyle/>
          <a:p>
            <a:r>
              <a:rPr lang="en-US" dirty="0" smtClean="0"/>
              <a:t>Tyndall 1869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17996" y="0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1869</a:t>
            </a:r>
          </a:p>
        </p:txBody>
      </p:sp>
    </p:spTree>
    <p:extLst>
      <p:ext uri="{BB962C8B-B14F-4D97-AF65-F5344CB8AC3E}">
        <p14:creationId xmlns:p14="http://schemas.microsoft.com/office/powerpoint/2010/main" val="2768156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A179B6C-F152-4B35-A897-8972D1058CB6}" type="datetime12">
              <a:rPr lang="en-US"/>
              <a:pPr>
                <a:defRPr/>
              </a:pPr>
              <a:t>6:10 PM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1990-2012 J. Paul Robinson, Purdue University</a:t>
            </a:r>
          </a:p>
        </p:txBody>
      </p:sp>
      <p:sp>
        <p:nvSpPr>
          <p:cNvPr id="2458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smtClean="0"/>
              <a:t>Page </a:t>
            </a:r>
            <a:fld id="{A737558F-99AF-44D7-BEBB-E8DD2F8ABE54}" type="slidenum">
              <a:rPr lang="en-US" sz="1400" smtClean="0"/>
              <a:pPr/>
              <a:t>40</a:t>
            </a:fld>
            <a:endParaRPr lang="en-US" sz="1400" smtClean="0"/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400" smtClean="0"/>
              <a:t>Herzenberg &amp; Becton-Dickinson</a:t>
            </a:r>
          </a:p>
        </p:txBody>
      </p:sp>
      <p:sp>
        <p:nvSpPr>
          <p:cNvPr id="24582" name="Text Box 3"/>
          <p:cNvSpPr txBox="1">
            <a:spLocks noChangeArrowheads="1"/>
          </p:cNvSpPr>
          <p:nvPr/>
        </p:nvSpPr>
        <p:spPr bwMode="auto">
          <a:xfrm>
            <a:off x="228600" y="914400"/>
            <a:ext cx="8458200" cy="197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96000"/>
              </a:lnSpc>
            </a:pPr>
            <a:endParaRPr lang="en-US" sz="1600" dirty="0"/>
          </a:p>
          <a:p>
            <a:pPr>
              <a:lnSpc>
                <a:spcPct val="96000"/>
              </a:lnSpc>
            </a:pPr>
            <a:r>
              <a:rPr lang="en-US" sz="1600" b="1" dirty="0" err="1">
                <a:latin typeface="Helvetica" pitchFamily="34" charset="0"/>
              </a:rPr>
              <a:t>Herzenberg</a:t>
            </a:r>
            <a:r>
              <a:rPr lang="en-US" sz="1600" b="1" dirty="0">
                <a:latin typeface="Helvetica" pitchFamily="34" charset="0"/>
              </a:rPr>
              <a:t> -1972</a:t>
            </a:r>
            <a:r>
              <a:rPr lang="en-US" sz="1600" dirty="0">
                <a:latin typeface="Helvetica" pitchFamily="34" charset="0"/>
              </a:rPr>
              <a:t> </a:t>
            </a:r>
            <a:r>
              <a:rPr lang="en-US" sz="1600" dirty="0" smtClean="0">
                <a:latin typeface="Helvetica" pitchFamily="34" charset="0"/>
              </a:rPr>
              <a:t>-</a:t>
            </a:r>
            <a:r>
              <a:rPr lang="en-US" sz="1600" b="1" dirty="0" smtClean="0">
                <a:latin typeface="Helvetica" pitchFamily="34" charset="0"/>
              </a:rPr>
              <a:t>2013</a:t>
            </a:r>
            <a:r>
              <a:rPr lang="en-US" sz="1600" dirty="0" smtClean="0">
                <a:latin typeface="Helvetica" pitchFamily="34" charset="0"/>
              </a:rPr>
              <a:t>  </a:t>
            </a:r>
            <a:r>
              <a:rPr lang="en-US" sz="1600" dirty="0">
                <a:latin typeface="Helvetica" pitchFamily="34" charset="0"/>
              </a:rPr>
              <a:t>Argon laser flow sorter - placed an argon laser onto their sorter and successfully did high speed sorting - Coined the term </a:t>
            </a:r>
            <a:r>
              <a:rPr lang="en-US" sz="1600" dirty="0">
                <a:solidFill>
                  <a:srgbClr val="FF3300"/>
                </a:solidFill>
                <a:latin typeface="Helvetica" pitchFamily="34" charset="0"/>
              </a:rPr>
              <a:t>F</a:t>
            </a:r>
            <a:r>
              <a:rPr lang="en-US" sz="1600" dirty="0">
                <a:latin typeface="Helvetica" pitchFamily="34" charset="0"/>
              </a:rPr>
              <a:t>luorescence </a:t>
            </a:r>
            <a:r>
              <a:rPr lang="en-US" sz="1600" dirty="0">
                <a:solidFill>
                  <a:srgbClr val="FF3300"/>
                </a:solidFill>
                <a:latin typeface="Helvetica" pitchFamily="34" charset="0"/>
              </a:rPr>
              <a:t>A</a:t>
            </a:r>
            <a:r>
              <a:rPr lang="en-US" sz="1600" dirty="0">
                <a:latin typeface="Helvetica" pitchFamily="34" charset="0"/>
              </a:rPr>
              <a:t>ctivated </a:t>
            </a:r>
            <a:r>
              <a:rPr lang="en-US" sz="1600" dirty="0">
                <a:solidFill>
                  <a:srgbClr val="FF3300"/>
                </a:solidFill>
                <a:latin typeface="Helvetica" pitchFamily="34" charset="0"/>
              </a:rPr>
              <a:t>C</a:t>
            </a:r>
            <a:r>
              <a:rPr lang="en-US" sz="1600" dirty="0">
                <a:latin typeface="Helvetica" pitchFamily="34" charset="0"/>
              </a:rPr>
              <a:t>ell </a:t>
            </a:r>
            <a:r>
              <a:rPr lang="en-US" sz="1600" dirty="0">
                <a:solidFill>
                  <a:srgbClr val="FF3300"/>
                </a:solidFill>
                <a:latin typeface="Helvetica" pitchFamily="34" charset="0"/>
              </a:rPr>
              <a:t>S</a:t>
            </a:r>
            <a:r>
              <a:rPr lang="en-US" sz="1600" dirty="0">
                <a:latin typeface="Helvetica" pitchFamily="34" charset="0"/>
              </a:rPr>
              <a:t>orting (FACS) This instrument could detect weak fluorescence with </a:t>
            </a:r>
            <a:r>
              <a:rPr lang="en-US" sz="1600" dirty="0" err="1">
                <a:latin typeface="Helvetica" pitchFamily="34" charset="0"/>
              </a:rPr>
              <a:t>rhodamine</a:t>
            </a:r>
            <a:r>
              <a:rPr lang="en-US" sz="1600" dirty="0">
                <a:latin typeface="Helvetica" pitchFamily="34" charset="0"/>
              </a:rPr>
              <a:t> and fluorescein tagged antibodies. A commercial version was distributed by B-D in 1974 and could collect forward scatter and fluorescence above 530 nm.</a:t>
            </a:r>
          </a:p>
          <a:p>
            <a:pPr>
              <a:lnSpc>
                <a:spcPct val="96000"/>
              </a:lnSpc>
            </a:pPr>
            <a:endParaRPr lang="en-US" sz="1600" dirty="0">
              <a:latin typeface="Helvetica" pitchFamily="34" charset="0"/>
            </a:endParaRPr>
          </a:p>
          <a:p>
            <a:pPr>
              <a:lnSpc>
                <a:spcPct val="96000"/>
              </a:lnSpc>
            </a:pPr>
            <a:endParaRPr lang="en-US" sz="1600" dirty="0">
              <a:latin typeface="Helvetica" pitchFamily="34" charset="0"/>
            </a:endParaRPr>
          </a:p>
        </p:txBody>
      </p:sp>
      <p:pic>
        <p:nvPicPr>
          <p:cNvPr id="2458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43200"/>
            <a:ext cx="2581275" cy="368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4" name="Text Box 10"/>
          <p:cNvSpPr txBox="1">
            <a:spLocks noChangeArrowheads="1"/>
          </p:cNvSpPr>
          <p:nvPr/>
        </p:nvSpPr>
        <p:spPr bwMode="auto">
          <a:xfrm>
            <a:off x="3124200" y="2667000"/>
            <a:ext cx="5883275" cy="193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solidFill>
                  <a:schemeClr val="tx2"/>
                </a:solidFill>
                <a:latin typeface="Arial" pitchFamily="34" charset="0"/>
              </a:rPr>
              <a:t>Herzenberg was the recipient of the very </a:t>
            </a:r>
          </a:p>
          <a:p>
            <a:r>
              <a:rPr lang="en-US">
                <a:solidFill>
                  <a:schemeClr val="tx2"/>
                </a:solidFill>
                <a:latin typeface="Arial" pitchFamily="34" charset="0"/>
              </a:rPr>
              <a:t>Prestigious 2006 Kyoto Prize for his work </a:t>
            </a:r>
          </a:p>
          <a:p>
            <a:r>
              <a:rPr lang="en-US">
                <a:solidFill>
                  <a:schemeClr val="tx2"/>
                </a:solidFill>
                <a:latin typeface="Arial" pitchFamily="34" charset="0"/>
              </a:rPr>
              <a:t>in development of fluorescence based</a:t>
            </a:r>
          </a:p>
          <a:p>
            <a:r>
              <a:rPr lang="en-US">
                <a:solidFill>
                  <a:schemeClr val="tx2"/>
                </a:solidFill>
                <a:latin typeface="Arial" pitchFamily="34" charset="0"/>
              </a:rPr>
              <a:t>flow cytometry. Many people well known </a:t>
            </a:r>
          </a:p>
          <a:p>
            <a:r>
              <a:rPr lang="en-US">
                <a:solidFill>
                  <a:schemeClr val="tx2"/>
                </a:solidFill>
                <a:latin typeface="Arial" pitchFamily="34" charset="0"/>
              </a:rPr>
              <a:t>in the field were trained in his lab</a:t>
            </a:r>
          </a:p>
        </p:txBody>
      </p:sp>
      <p:sp>
        <p:nvSpPr>
          <p:cNvPr id="24585" name="Text Box 11"/>
          <p:cNvSpPr txBox="1">
            <a:spLocks noChangeArrowheads="1"/>
          </p:cNvSpPr>
          <p:nvPr/>
        </p:nvSpPr>
        <p:spPr bwMode="auto">
          <a:xfrm>
            <a:off x="3489325" y="6281738"/>
            <a:ext cx="313531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200">
                <a:latin typeface="Arial" pitchFamily="34" charset="0"/>
              </a:rPr>
              <a:t>(Photo from the official Kyoto Prize website)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1972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15485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61E100B-A2C3-4F41-A320-E71378ACA439}" type="datetime12">
              <a:rPr lang="en-US" sz="1400" smtClean="0"/>
              <a:pPr/>
              <a:t>6:10 PM</a:t>
            </a:fld>
            <a:endParaRPr lang="en-US" sz="1400" smtClean="0"/>
          </a:p>
        </p:txBody>
      </p:sp>
      <p:sp>
        <p:nvSpPr>
          <p:cNvPr id="4608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74AD5AB-EE18-4C61-BC78-5D0C8FD9B3B8}" type="slidenum">
              <a:rPr lang="en-US" sz="1400" smtClean="0"/>
              <a:pPr/>
              <a:t>41</a:t>
            </a:fld>
            <a:endParaRPr lang="en-US" sz="1400" smtClean="0"/>
          </a:p>
        </p:txBody>
      </p:sp>
      <p:sp>
        <p:nvSpPr>
          <p:cNvPr id="46084" name="Rectangle 2"/>
          <p:cNvSpPr>
            <a:spLocks noGrp="1" noChangeArrowheads="1"/>
          </p:cNvSpPr>
          <p:nvPr>
            <p:ph type="title"/>
          </p:nvPr>
        </p:nvSpPr>
        <p:spPr>
          <a:xfrm>
            <a:off x="81755" y="21771"/>
            <a:ext cx="8601075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err="1" smtClean="0"/>
              <a:t>Herzenberg</a:t>
            </a:r>
            <a:r>
              <a:rPr lang="en-US" b="1" dirty="0" smtClean="0"/>
              <a:t> and Bonner</a:t>
            </a:r>
            <a:br>
              <a:rPr lang="en-US" b="1" dirty="0" smtClean="0"/>
            </a:br>
            <a:endParaRPr lang="en-US" b="1" dirty="0" smtClean="0"/>
          </a:p>
        </p:txBody>
      </p:sp>
      <p:pic>
        <p:nvPicPr>
          <p:cNvPr id="273411" name="Picture 3" descr="Science 4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838200"/>
            <a:ext cx="579179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3412" name="Picture 4" descr="Science 17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053003"/>
            <a:ext cx="3276600" cy="469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Text Box 5"/>
          <p:cNvSpPr txBox="1">
            <a:spLocks noChangeArrowheads="1"/>
          </p:cNvSpPr>
          <p:nvPr/>
        </p:nvSpPr>
        <p:spPr bwMode="auto">
          <a:xfrm>
            <a:off x="724395" y="5775922"/>
            <a:ext cx="724058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1600" dirty="0">
                <a:latin typeface="Arial" pitchFamily="34" charset="0"/>
              </a:rPr>
              <a:t>WA Bonner, HR </a:t>
            </a:r>
            <a:r>
              <a:rPr lang="en-US" sz="1600" dirty="0" err="1">
                <a:latin typeface="Arial" pitchFamily="34" charset="0"/>
              </a:rPr>
              <a:t>Hulett</a:t>
            </a:r>
            <a:r>
              <a:rPr lang="en-US" sz="1600" dirty="0">
                <a:latin typeface="Arial" pitchFamily="34" charset="0"/>
              </a:rPr>
              <a:t>, RG Sweet and LA </a:t>
            </a:r>
            <a:r>
              <a:rPr lang="en-US" sz="1600" dirty="0" err="1">
                <a:latin typeface="Arial" pitchFamily="34" charset="0"/>
              </a:rPr>
              <a:t>Herzenberg</a:t>
            </a:r>
            <a:r>
              <a:rPr lang="en-US" sz="1600" dirty="0">
                <a:latin typeface="Arial" pitchFamily="34" charset="0"/>
              </a:rPr>
              <a:t>, </a:t>
            </a:r>
          </a:p>
          <a:p>
            <a:pPr algn="ctr"/>
            <a:r>
              <a:rPr lang="en-US" sz="1600" dirty="0">
                <a:latin typeface="Arial" pitchFamily="34" charset="0"/>
              </a:rPr>
              <a:t>Fluorescence Activated Cell Sorting, Review of Scientific Instruments </a:t>
            </a:r>
            <a:r>
              <a:rPr lang="en-US" sz="1600" u="sng" dirty="0">
                <a:latin typeface="Arial" pitchFamily="34" charset="0"/>
              </a:rPr>
              <a:t>43</a:t>
            </a:r>
            <a:r>
              <a:rPr lang="en-US" sz="1600" dirty="0">
                <a:latin typeface="Arial" pitchFamily="34" charset="0"/>
              </a:rPr>
              <a:t>, 1972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1972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6621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6700">
        <p:fade/>
      </p:transition>
    </mc:Choice>
    <mc:Fallback xmlns="">
      <p:transition spd="med" advClick="0" advTm="67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TOA 1972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9781" y="2286000"/>
            <a:ext cx="886845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1972 - -Transfers medical equipment division operations to </a:t>
            </a:r>
            <a:endParaRPr lang="en-US" sz="2800" dirty="0" smtClean="0"/>
          </a:p>
          <a:p>
            <a:r>
              <a:rPr lang="en-US" sz="2800" dirty="0" smtClean="0"/>
              <a:t>Toa </a:t>
            </a:r>
            <a:r>
              <a:rPr lang="en-US" sz="2800" dirty="0"/>
              <a:t>Medical Electronics Co., Ltd. (now Sysmex Corporation).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659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BF3EC5A-E5F9-4AE8-ABE3-C5A32DC5943E}" type="slidenum">
              <a:rPr lang="en-US" sz="1400" smtClean="0"/>
              <a:pPr/>
              <a:t>43</a:t>
            </a:fld>
            <a:endParaRPr lang="en-US" sz="1400" smtClean="0"/>
          </a:p>
        </p:txBody>
      </p:sp>
      <p:sp>
        <p:nvSpPr>
          <p:cNvPr id="283650" name="Rectangle 2"/>
          <p:cNvSpPr>
            <a:spLocks noChangeArrowheads="1"/>
          </p:cNvSpPr>
          <p:nvPr/>
        </p:nvSpPr>
        <p:spPr bwMode="auto">
          <a:xfrm>
            <a:off x="704399" y="0"/>
            <a:ext cx="31790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Arial" pitchFamily="34" charset="0"/>
              </a:rPr>
              <a:t>Biophysics Systems</a:t>
            </a:r>
          </a:p>
        </p:txBody>
      </p:sp>
      <p:sp>
        <p:nvSpPr>
          <p:cNvPr id="283651" name="Rectangle 3"/>
          <p:cNvSpPr>
            <a:spLocks noChangeArrowheads="1"/>
          </p:cNvSpPr>
          <p:nvPr/>
        </p:nvSpPr>
        <p:spPr bwMode="auto">
          <a:xfrm>
            <a:off x="5830066" y="4919"/>
            <a:ext cx="286809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latin typeface="Arial" pitchFamily="34" charset="0"/>
              </a:rPr>
              <a:t>Ortho Instruments</a:t>
            </a:r>
          </a:p>
        </p:txBody>
      </p:sp>
      <p:grpSp>
        <p:nvGrpSpPr>
          <p:cNvPr id="283653" name="Group 5"/>
          <p:cNvGrpSpPr>
            <a:grpSpLocks/>
          </p:cNvGrpSpPr>
          <p:nvPr/>
        </p:nvGrpSpPr>
        <p:grpSpPr bwMode="auto">
          <a:xfrm>
            <a:off x="704399" y="466584"/>
            <a:ext cx="2197100" cy="2127503"/>
            <a:chOff x="504" y="624"/>
            <a:chExt cx="2420" cy="1910"/>
          </a:xfrm>
        </p:grpSpPr>
        <p:pic>
          <p:nvPicPr>
            <p:cNvPr id="51226" name="Picture 6" descr="Science 1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" y="624"/>
              <a:ext cx="2420" cy="1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27" name="Text Box 7"/>
            <p:cNvSpPr txBox="1">
              <a:spLocks noChangeArrowheads="1"/>
            </p:cNvSpPr>
            <p:nvPr/>
          </p:nvSpPr>
          <p:spPr bwMode="auto">
            <a:xfrm>
              <a:off x="936" y="2064"/>
              <a:ext cx="1409" cy="4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400" dirty="0" err="1">
                  <a:latin typeface="Arial" pitchFamily="34" charset="0"/>
                </a:rPr>
                <a:t>Cytograf</a:t>
              </a:r>
              <a:r>
                <a:rPr lang="en-US" sz="1400" dirty="0">
                  <a:latin typeface="Arial" pitchFamily="34" charset="0"/>
                </a:rPr>
                <a:t>  (1970)</a:t>
              </a:r>
            </a:p>
          </p:txBody>
        </p:sp>
      </p:grpSp>
      <p:grpSp>
        <p:nvGrpSpPr>
          <p:cNvPr id="283656" name="Group 8"/>
          <p:cNvGrpSpPr>
            <a:grpSpLocks/>
          </p:cNvGrpSpPr>
          <p:nvPr/>
        </p:nvGrpSpPr>
        <p:grpSpPr bwMode="auto">
          <a:xfrm>
            <a:off x="597242" y="2518962"/>
            <a:ext cx="2411413" cy="2247860"/>
            <a:chOff x="456" y="2419"/>
            <a:chExt cx="2420" cy="1915"/>
          </a:xfrm>
        </p:grpSpPr>
        <p:pic>
          <p:nvPicPr>
            <p:cNvPr id="51224" name="Picture 9" descr="Science 1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" y="2419"/>
              <a:ext cx="2420" cy="1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25" name="Text Box 10"/>
            <p:cNvSpPr txBox="1">
              <a:spLocks noChangeArrowheads="1"/>
            </p:cNvSpPr>
            <p:nvPr/>
          </p:nvSpPr>
          <p:spPr bwMode="auto">
            <a:xfrm>
              <a:off x="792" y="3888"/>
              <a:ext cx="1734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400" dirty="0" err="1">
                  <a:latin typeface="Arial" pitchFamily="34" charset="0"/>
                </a:rPr>
                <a:t>Cytofluorograf</a:t>
              </a:r>
              <a:r>
                <a:rPr lang="en-US" sz="1400" dirty="0">
                  <a:latin typeface="Arial" pitchFamily="34" charset="0"/>
                </a:rPr>
                <a:t>  (1970)</a:t>
              </a:r>
            </a:p>
          </p:txBody>
        </p:sp>
      </p:grpSp>
      <p:grpSp>
        <p:nvGrpSpPr>
          <p:cNvPr id="283659" name="Group 11"/>
          <p:cNvGrpSpPr>
            <a:grpSpLocks/>
          </p:cNvGrpSpPr>
          <p:nvPr/>
        </p:nvGrpSpPr>
        <p:grpSpPr bwMode="auto">
          <a:xfrm>
            <a:off x="381000" y="4744618"/>
            <a:ext cx="3420268" cy="1797696"/>
            <a:chOff x="3593" y="768"/>
            <a:chExt cx="2400" cy="1386"/>
          </a:xfrm>
        </p:grpSpPr>
        <p:pic>
          <p:nvPicPr>
            <p:cNvPr id="51222" name="Picture 12" descr="Science 119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" y="768"/>
              <a:ext cx="2018" cy="12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23" name="Text Box 13"/>
            <p:cNvSpPr txBox="1">
              <a:spLocks noChangeArrowheads="1"/>
            </p:cNvSpPr>
            <p:nvPr/>
          </p:nvSpPr>
          <p:spPr bwMode="auto">
            <a:xfrm>
              <a:off x="3593" y="1917"/>
              <a:ext cx="2400" cy="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1400" dirty="0">
                  <a:latin typeface="Arial" pitchFamily="34" charset="0"/>
                </a:rPr>
                <a:t>FC200 (1975)</a:t>
              </a:r>
            </a:p>
          </p:txBody>
        </p:sp>
      </p:grpSp>
      <p:grpSp>
        <p:nvGrpSpPr>
          <p:cNvPr id="283662" name="Group 14"/>
          <p:cNvGrpSpPr>
            <a:grpSpLocks noChangeAspect="1"/>
          </p:cNvGrpSpPr>
          <p:nvPr/>
        </p:nvGrpSpPr>
        <p:grpSpPr bwMode="auto">
          <a:xfrm>
            <a:off x="5717063" y="617538"/>
            <a:ext cx="2972338" cy="1794006"/>
            <a:chOff x="2214" y="624"/>
            <a:chExt cx="1944" cy="1043"/>
          </a:xfrm>
        </p:grpSpPr>
        <p:pic>
          <p:nvPicPr>
            <p:cNvPr id="51220" name="Picture 15" descr="Science 13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20"/>
            <a:stretch>
              <a:fillRect/>
            </a:stretch>
          </p:blipFill>
          <p:spPr bwMode="auto">
            <a:xfrm>
              <a:off x="2214" y="624"/>
              <a:ext cx="1944" cy="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21" name="Text Box 16"/>
            <p:cNvSpPr txBox="1">
              <a:spLocks noChangeAspect="1" noChangeArrowheads="1"/>
            </p:cNvSpPr>
            <p:nvPr/>
          </p:nvSpPr>
          <p:spPr bwMode="auto">
            <a:xfrm>
              <a:off x="2646" y="1488"/>
              <a:ext cx="1134" cy="1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400" dirty="0">
                  <a:latin typeface="Arial" pitchFamily="34" charset="0"/>
                </a:rPr>
                <a:t>ELT 8 (1977)</a:t>
              </a:r>
            </a:p>
          </p:txBody>
        </p:sp>
      </p:grpSp>
      <p:grpSp>
        <p:nvGrpSpPr>
          <p:cNvPr id="283665" name="Group 17"/>
          <p:cNvGrpSpPr>
            <a:grpSpLocks noChangeAspect="1"/>
          </p:cNvGrpSpPr>
          <p:nvPr/>
        </p:nvGrpSpPr>
        <p:grpSpPr bwMode="auto">
          <a:xfrm>
            <a:off x="5553742" y="2430527"/>
            <a:ext cx="3286139" cy="1950938"/>
            <a:chOff x="2160" y="1776"/>
            <a:chExt cx="1944" cy="1026"/>
          </a:xfrm>
        </p:grpSpPr>
        <p:pic>
          <p:nvPicPr>
            <p:cNvPr id="51218" name="Picture 18" descr="Science 8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1776"/>
              <a:ext cx="1944" cy="8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19" name="Text Box 19"/>
            <p:cNvSpPr txBox="1">
              <a:spLocks noChangeAspect="1" noChangeArrowheads="1"/>
            </p:cNvSpPr>
            <p:nvPr/>
          </p:nvSpPr>
          <p:spPr bwMode="auto">
            <a:xfrm>
              <a:off x="2646" y="2640"/>
              <a:ext cx="1026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400" dirty="0">
                  <a:latin typeface="Arial" pitchFamily="34" charset="0"/>
                </a:rPr>
                <a:t> 50H (1978)</a:t>
              </a:r>
            </a:p>
          </p:txBody>
        </p:sp>
      </p:grpSp>
      <p:grpSp>
        <p:nvGrpSpPr>
          <p:cNvPr id="283668" name="Group 20"/>
          <p:cNvGrpSpPr>
            <a:grpSpLocks noChangeAspect="1"/>
          </p:cNvGrpSpPr>
          <p:nvPr/>
        </p:nvGrpSpPr>
        <p:grpSpPr bwMode="auto">
          <a:xfrm>
            <a:off x="5542856" y="4404503"/>
            <a:ext cx="3270388" cy="1943015"/>
            <a:chOff x="2160" y="2976"/>
            <a:chExt cx="2052" cy="1084"/>
          </a:xfrm>
        </p:grpSpPr>
        <p:pic>
          <p:nvPicPr>
            <p:cNvPr id="51216" name="Picture 21" descr="Science 238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2976"/>
              <a:ext cx="2052" cy="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17" name="Text Box 22"/>
            <p:cNvSpPr txBox="1">
              <a:spLocks noChangeAspect="1" noChangeArrowheads="1"/>
            </p:cNvSpPr>
            <p:nvPr/>
          </p:nvSpPr>
          <p:spPr bwMode="auto">
            <a:xfrm>
              <a:off x="2538" y="3888"/>
              <a:ext cx="1404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400" dirty="0">
                  <a:latin typeface="Arial" pitchFamily="34" charset="0"/>
                </a:rPr>
                <a:t>Spectrum (1979)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9778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6500">
        <p:fade/>
      </p:transition>
    </mc:Choice>
    <mc:Fallback xmlns="">
      <p:transition spd="med" advClick="0" advTm="56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667000" cy="1143000"/>
          </a:xfrm>
        </p:spPr>
        <p:txBody>
          <a:bodyPr/>
          <a:lstStyle/>
          <a:p>
            <a:r>
              <a:rPr lang="en-US" dirty="0" smtClean="0"/>
              <a:t>BD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 descr="C:\Users\jpr\Dropbox\Dropbox\Wallace Coulter book\auer\new materials\BD invit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12" y="1981200"/>
            <a:ext cx="4591512" cy="397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1974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5257800" y="407649"/>
            <a:ext cx="20247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Coulter</a:t>
            </a:r>
            <a:endParaRPr lang="en-US" sz="4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33600"/>
            <a:ext cx="4353950" cy="338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870436" y="1611868"/>
            <a:ext cx="3299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FASEB April 1974 – Coulter Booth</a:t>
            </a:r>
          </a:p>
        </p:txBody>
      </p:sp>
    </p:spTree>
    <p:extLst>
      <p:ext uri="{BB962C8B-B14F-4D97-AF65-F5344CB8AC3E}">
        <p14:creationId xmlns:p14="http://schemas.microsoft.com/office/powerpoint/2010/main" val="105777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40002"/>
            <a:ext cx="7010400" cy="868362"/>
          </a:xfrm>
        </p:spPr>
        <p:txBody>
          <a:bodyPr/>
          <a:lstStyle/>
          <a:p>
            <a:r>
              <a:rPr lang="en-US" dirty="0" smtClean="0"/>
              <a:t>EPICS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5" name="Picture 3" descr="C:\Users\jpr\Dropbox\Dropbox\Wallace Coulter book\Images\EPICS I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4343400" cy="355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jpr\Dropbox\Dropbox\Wallace Coulter book\Images\SCAN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253" y="2920688"/>
            <a:ext cx="509974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67599" y="76200"/>
            <a:ext cx="1588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1974</a:t>
            </a:r>
            <a:endParaRPr lang="en-US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4863129"/>
            <a:ext cx="34350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Delivered to Chet Herman</a:t>
            </a:r>
          </a:p>
          <a:p>
            <a:r>
              <a:rPr lang="en-US" sz="2400" dirty="0" smtClean="0"/>
              <a:t> NIH in 1974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1438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9B6F0F23-D086-49EF-BE7D-62A5A6666DC7}" type="datetime12">
              <a:rPr lang="en-US"/>
              <a:pPr>
                <a:defRPr/>
              </a:pPr>
              <a:t>6:10 PM</a:t>
            </a:fld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1990-2012 J. Paul Robinson, Purdue University</a:t>
            </a:r>
          </a:p>
        </p:txBody>
      </p:sp>
      <p:sp>
        <p:nvSpPr>
          <p:cNvPr id="542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smtClean="0"/>
              <a:t>Page </a:t>
            </a:r>
            <a:fld id="{2557EF83-0A99-4F76-B1C6-4979B6DC1C79}" type="slidenum">
              <a:rPr lang="en-US" sz="1400" smtClean="0"/>
              <a:pPr/>
              <a:t>46</a:t>
            </a:fld>
            <a:endParaRPr lang="en-US" sz="1400" smtClean="0"/>
          </a:p>
        </p:txBody>
      </p:sp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Hemalog</a:t>
            </a:r>
            <a:r>
              <a:rPr lang="en-US" dirty="0" smtClean="0"/>
              <a:t> D</a:t>
            </a:r>
          </a:p>
        </p:txBody>
      </p:sp>
      <p:sp>
        <p:nvSpPr>
          <p:cNvPr id="54278" name="Text Box 3"/>
          <p:cNvSpPr txBox="1">
            <a:spLocks noChangeArrowheads="1"/>
          </p:cNvSpPr>
          <p:nvPr/>
        </p:nvSpPr>
        <p:spPr bwMode="auto">
          <a:xfrm>
            <a:off x="457200" y="898525"/>
            <a:ext cx="8458200" cy="207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16000"/>
              </a:lnSpc>
            </a:pPr>
            <a:r>
              <a:rPr lang="en-US" sz="1600" b="1" dirty="0" err="1" smtClean="0">
                <a:latin typeface="Helvetica" pitchFamily="34" charset="0"/>
              </a:rPr>
              <a:t>Technicon</a:t>
            </a:r>
            <a:r>
              <a:rPr lang="en-US" sz="1600" b="1" dirty="0" smtClean="0">
                <a:latin typeface="Helvetica" pitchFamily="34" charset="0"/>
              </a:rPr>
              <a:t> </a:t>
            </a:r>
            <a:r>
              <a:rPr lang="en-US" sz="1600" b="1" dirty="0">
                <a:latin typeface="Helvetica" pitchFamily="34" charset="0"/>
              </a:rPr>
              <a:t>- </a:t>
            </a:r>
            <a:r>
              <a:rPr lang="en-US" sz="1600" b="1" dirty="0" err="1">
                <a:latin typeface="Helvetica" pitchFamily="34" charset="0"/>
              </a:rPr>
              <a:t>Hemalog</a:t>
            </a:r>
            <a:r>
              <a:rPr lang="en-US" sz="1600" b="1" dirty="0">
                <a:latin typeface="Helvetica" pitchFamily="34" charset="0"/>
              </a:rPr>
              <a:t> D - 1974</a:t>
            </a:r>
            <a:r>
              <a:rPr lang="en-US" sz="1600" dirty="0">
                <a:latin typeface="Helvetica" pitchFamily="34" charset="0"/>
              </a:rPr>
              <a:t> - first commercial </a:t>
            </a:r>
            <a:r>
              <a:rPr lang="en-US" sz="1600" dirty="0">
                <a:solidFill>
                  <a:srgbClr val="FF3300"/>
                </a:solidFill>
                <a:latin typeface="Helvetica" pitchFamily="34" charset="0"/>
              </a:rPr>
              <a:t>differential flow cytometer</a:t>
            </a:r>
            <a:r>
              <a:rPr lang="en-US" sz="1600" dirty="0">
                <a:latin typeface="Helvetica" pitchFamily="34" charset="0"/>
              </a:rPr>
              <a:t> -  light scatter and absorption at different wavelengths - chromogenic enzyme substrates were used to identify neutrophils and </a:t>
            </a:r>
            <a:r>
              <a:rPr lang="en-US" sz="1600" dirty="0" err="1">
                <a:latin typeface="Helvetica" pitchFamily="34" charset="0"/>
              </a:rPr>
              <a:t>eosinophils</a:t>
            </a:r>
            <a:r>
              <a:rPr lang="en-US" sz="1600" dirty="0">
                <a:latin typeface="Helvetica" pitchFamily="34" charset="0"/>
              </a:rPr>
              <a:t> by peroxidase and monocytes by esterase, basophils were identified by the presence of </a:t>
            </a:r>
            <a:r>
              <a:rPr lang="en-US" sz="1600" dirty="0" err="1">
                <a:latin typeface="Helvetica" pitchFamily="34" charset="0"/>
              </a:rPr>
              <a:t>glycosaminoglycans</a:t>
            </a:r>
            <a:r>
              <a:rPr lang="en-US" sz="1600" dirty="0">
                <a:latin typeface="Helvetica" pitchFamily="34" charset="0"/>
              </a:rPr>
              <a:t> using </a:t>
            </a:r>
            <a:r>
              <a:rPr lang="en-US" sz="1600" dirty="0" err="1">
                <a:latin typeface="Helvetica" pitchFamily="34" charset="0"/>
              </a:rPr>
              <a:t>Alcian</a:t>
            </a:r>
            <a:r>
              <a:rPr lang="en-US" sz="1600" dirty="0">
                <a:latin typeface="Helvetica" pitchFamily="34" charset="0"/>
              </a:rPr>
              <a:t> Blue - the excitation for all measurements was a </a:t>
            </a:r>
            <a:r>
              <a:rPr lang="en-US" sz="1600" dirty="0">
                <a:solidFill>
                  <a:srgbClr val="FF3300"/>
                </a:solidFill>
                <a:latin typeface="Helvetica" pitchFamily="34" charset="0"/>
              </a:rPr>
              <a:t>tungsten-halogen lamp</a:t>
            </a:r>
            <a:endParaRPr lang="en-US" sz="1600" dirty="0">
              <a:latin typeface="Helvetica" pitchFamily="34" charset="0"/>
            </a:endParaRPr>
          </a:p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54279" name="Text Box 5"/>
          <p:cNvSpPr txBox="1">
            <a:spLocks noChangeArrowheads="1"/>
          </p:cNvSpPr>
          <p:nvPr/>
        </p:nvSpPr>
        <p:spPr bwMode="auto">
          <a:xfrm>
            <a:off x="2743200" y="3886200"/>
            <a:ext cx="2438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Insert photos on page 60</a:t>
            </a:r>
          </a:p>
        </p:txBody>
      </p:sp>
      <p:pic>
        <p:nvPicPr>
          <p:cNvPr id="54280" name="Picture 6" descr="techn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36825"/>
            <a:ext cx="4267200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1" name="Text Box 7"/>
          <p:cNvSpPr txBox="1">
            <a:spLocks noChangeArrowheads="1"/>
          </p:cNvSpPr>
          <p:nvPr/>
        </p:nvSpPr>
        <p:spPr bwMode="auto">
          <a:xfrm>
            <a:off x="5029200" y="5045075"/>
            <a:ext cx="25146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Image from Shapiro “Practical Flow Cytometry”, 3</a:t>
            </a:r>
            <a:r>
              <a:rPr lang="en-US" sz="1400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rd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</a:t>
            </a:r>
            <a:r>
              <a:rPr lang="en-US" sz="1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Ed.Wiley-Liss</a:t>
            </a:r>
            <a:r>
              <a:rPr lang="en-US" sz="1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1994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1974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7395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4AB986B2-3E6D-48A8-B516-52150C2F531B}" type="datetime12">
              <a:rPr lang="en-US"/>
              <a:pPr>
                <a:defRPr/>
              </a:pPr>
              <a:t>6:10 PM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199" y="6492875"/>
            <a:ext cx="3357563" cy="365125"/>
          </a:xfrm>
        </p:spPr>
        <p:txBody>
          <a:bodyPr/>
          <a:lstStyle/>
          <a:p>
            <a:pPr>
              <a:defRPr/>
            </a:pPr>
            <a:r>
              <a:rPr lang="en-US" sz="1000" dirty="0"/>
              <a:t>© 1990-2012 J. Paul Robinson, Purdue University</a:t>
            </a:r>
          </a:p>
        </p:txBody>
      </p:sp>
      <p:sp>
        <p:nvSpPr>
          <p:cNvPr id="522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dirty="0" smtClean="0"/>
              <a:t>Page </a:t>
            </a:r>
            <a:fld id="{F76E8428-A261-4F34-AEFE-BCD0A25C7ACD}" type="slidenum">
              <a:rPr lang="en-US" sz="1400" smtClean="0"/>
              <a:pPr/>
              <a:t>47</a:t>
            </a:fld>
            <a:endParaRPr lang="en-US" sz="1400" dirty="0" smtClean="0"/>
          </a:p>
        </p:txBody>
      </p:sp>
      <p:sp>
        <p:nvSpPr>
          <p:cNvPr id="5222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838200"/>
          </a:xfrm>
        </p:spPr>
        <p:txBody>
          <a:bodyPr/>
          <a:lstStyle/>
          <a:p>
            <a:r>
              <a:rPr lang="en-US" smtClean="0"/>
              <a:t>Mack Fulwyler</a:t>
            </a:r>
          </a:p>
        </p:txBody>
      </p:sp>
      <p:sp>
        <p:nvSpPr>
          <p:cNvPr id="522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990600"/>
            <a:ext cx="5410200" cy="4114800"/>
          </a:xfrm>
        </p:spPr>
        <p:txBody>
          <a:bodyPr/>
          <a:lstStyle/>
          <a:p>
            <a:r>
              <a:rPr lang="en-US" sz="2000" smtClean="0"/>
              <a:t>Coulter Electronics manufactured the </a:t>
            </a:r>
            <a:r>
              <a:rPr lang="en-US" sz="2000" smtClean="0">
                <a:solidFill>
                  <a:srgbClr val="FF3300"/>
                </a:solidFill>
              </a:rPr>
              <a:t>TPS-1</a:t>
            </a:r>
            <a:r>
              <a:rPr lang="en-US" sz="2000" smtClean="0"/>
              <a:t> (Two parameter sorter) in 1975 which could measure forward scatter and fluorescence using a 35mW argon laser.</a:t>
            </a:r>
          </a:p>
        </p:txBody>
      </p:sp>
      <p:sp>
        <p:nvSpPr>
          <p:cNvPr id="52231" name="Text Box 5"/>
          <p:cNvSpPr txBox="1">
            <a:spLocks noChangeArrowheads="1"/>
          </p:cNvSpPr>
          <p:nvPr/>
        </p:nvSpPr>
        <p:spPr bwMode="auto">
          <a:xfrm>
            <a:off x="6172200" y="4604369"/>
            <a:ext cx="230187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/>
              <a:t>This photo (left) </a:t>
            </a:r>
            <a:r>
              <a:rPr lang="en-US" sz="1600" dirty="0" smtClean="0"/>
              <a:t> </a:t>
            </a:r>
            <a:r>
              <a:rPr lang="en-US" sz="1600" dirty="0"/>
              <a:t>is one of only one or two surviving TPS Instruments. It is very similar to the Coulter Counter of the day.</a:t>
            </a:r>
          </a:p>
        </p:txBody>
      </p:sp>
      <p:grpSp>
        <p:nvGrpSpPr>
          <p:cNvPr id="52232" name="Group 7"/>
          <p:cNvGrpSpPr>
            <a:grpSpLocks/>
          </p:cNvGrpSpPr>
          <p:nvPr/>
        </p:nvGrpSpPr>
        <p:grpSpPr bwMode="auto">
          <a:xfrm>
            <a:off x="304800" y="2286000"/>
            <a:ext cx="5715000" cy="4298950"/>
            <a:chOff x="624" y="1440"/>
            <a:chExt cx="3600" cy="2708"/>
          </a:xfrm>
        </p:grpSpPr>
        <p:pic>
          <p:nvPicPr>
            <p:cNvPr id="52234" name="Picture 4" descr="tps-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1440"/>
              <a:ext cx="3600" cy="2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5" name="Rectangle 6"/>
            <p:cNvSpPr>
              <a:spLocks noChangeArrowheads="1"/>
            </p:cNvSpPr>
            <p:nvPr/>
          </p:nvSpPr>
          <p:spPr bwMode="auto">
            <a:xfrm>
              <a:off x="1392" y="3936"/>
              <a:ext cx="16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</a:rPr>
                <a:t>Photo </a:t>
              </a:r>
              <a:r>
                <a:rPr lang="en-US" sz="1600">
                  <a:solidFill>
                    <a:schemeClr val="bg1"/>
                  </a:solidFill>
                  <a:cs typeface="Times New Roman" pitchFamily="18" charset="0"/>
                </a:rPr>
                <a:t>©2000</a:t>
              </a:r>
              <a:r>
                <a:rPr lang="en-US" sz="1600">
                  <a:solidFill>
                    <a:schemeClr val="bg1"/>
                  </a:solidFill>
                </a:rPr>
                <a:t> – J.P. Robinson</a:t>
              </a:r>
            </a:p>
          </p:txBody>
        </p:sp>
      </p:grpSp>
      <p:pic>
        <p:nvPicPr>
          <p:cNvPr id="5223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792492"/>
            <a:ext cx="2193925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1975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4557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927" y="111469"/>
            <a:ext cx="7303008" cy="5900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Monoclonal Antibodies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image database Related\People\Famous People\César Milste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51" y="3964257"/>
            <a:ext cx="1848941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image database Related\People\Famous People\Georges J.F. Köhl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961344"/>
            <a:ext cx="1793824" cy="251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31013" y="6474912"/>
            <a:ext cx="194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Georges J.F. </a:t>
            </a:r>
            <a:r>
              <a:rPr lang="en-US" dirty="0" err="1"/>
              <a:t>Köhler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0373" y="6474912"/>
            <a:ext cx="1511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César Milstein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1975</a:t>
            </a:r>
            <a:endParaRPr lang="en-US" sz="4400" dirty="0"/>
          </a:p>
        </p:txBody>
      </p:sp>
      <p:pic>
        <p:nvPicPr>
          <p:cNvPr id="9220" name="Picture 4" descr="C:\image database Related\People\Famous People\kohler and milstein paper in natu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82861"/>
            <a:ext cx="6995160" cy="318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18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jpr\Dropbox\Dropbox\Wallace Coulter book\Images\mack fulwyler pic by wallac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562600" cy="724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1975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4714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79B4E25-EC20-4AC2-B72D-336DC90E3B4F}" type="datetime12">
              <a:rPr lang="en-US" smtClean="0"/>
              <a:pPr/>
              <a:t>6:10 PM</a:t>
            </a:fld>
            <a:endParaRPr lang="en-US" smtClean="0"/>
          </a:p>
        </p:txBody>
      </p:sp>
      <p:sp>
        <p:nvSpPr>
          <p:cNvPr id="204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latin typeface="Comic Sans MS" pitchFamily="66" charset="0"/>
              </a:rPr>
              <a:t>Page </a:t>
            </a:r>
            <a:fld id="{567FBCF3-F087-404E-888A-CCD365E3F405}" type="slidenum">
              <a:rPr lang="en-US" smtClean="0">
                <a:latin typeface="Comic Sans MS" pitchFamily="66" charset="0"/>
              </a:rPr>
              <a:pPr/>
              <a:t>5</a:t>
            </a:fld>
            <a:endParaRPr lang="en-US" smtClean="0">
              <a:latin typeface="Comic Sans MS" pitchFamily="66" charset="0"/>
            </a:endParaRPr>
          </a:p>
        </p:txBody>
      </p:sp>
      <p:sp>
        <p:nvSpPr>
          <p:cNvPr id="20485" name="AutoShape 2"/>
          <p:cNvSpPr>
            <a:spLocks noChangeArrowheads="1"/>
          </p:cNvSpPr>
          <p:nvPr/>
        </p:nvSpPr>
        <p:spPr bwMode="auto">
          <a:xfrm>
            <a:off x="5487988" y="1157288"/>
            <a:ext cx="3187700" cy="2882900"/>
          </a:xfrm>
          <a:prstGeom prst="flowChartDocument">
            <a:avLst/>
          </a:prstGeom>
          <a:solidFill>
            <a:srgbClr val="FFFF9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6" name="Rectangle 3"/>
          <p:cNvSpPr>
            <a:spLocks noGrp="1" noChangeArrowheads="1"/>
          </p:cNvSpPr>
          <p:nvPr>
            <p:ph type="title"/>
          </p:nvPr>
        </p:nvSpPr>
        <p:spPr>
          <a:xfrm>
            <a:off x="787400" y="-157163"/>
            <a:ext cx="7772400" cy="1143001"/>
          </a:xfrm>
        </p:spPr>
        <p:txBody>
          <a:bodyPr/>
          <a:lstStyle/>
          <a:p>
            <a:r>
              <a:rPr lang="en-US" smtClean="0"/>
              <a:t>Andrew Moldavan</a:t>
            </a:r>
          </a:p>
        </p:txBody>
      </p:sp>
      <p:sp>
        <p:nvSpPr>
          <p:cNvPr id="2048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972684"/>
            <a:ext cx="4805362" cy="2401887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i="1" dirty="0" smtClean="0"/>
              <a:t>	</a:t>
            </a:r>
          </a:p>
          <a:p>
            <a:pPr>
              <a:buFontTx/>
              <a:buNone/>
            </a:pPr>
            <a:r>
              <a:rPr lang="en-US" sz="2400" dirty="0" smtClean="0"/>
              <a:t>	It is unclear if </a:t>
            </a:r>
            <a:r>
              <a:rPr lang="en-US" sz="2400" dirty="0" err="1" smtClean="0"/>
              <a:t>Moldavan</a:t>
            </a:r>
            <a:r>
              <a:rPr lang="en-US" sz="2400" dirty="0" smtClean="0"/>
              <a:t> ever built his cell counter. His short article (less than half a page) describes a number of problems but no results.</a:t>
            </a:r>
          </a:p>
        </p:txBody>
      </p:sp>
      <p:sp>
        <p:nvSpPr>
          <p:cNvPr id="20488" name="Text Box 5"/>
          <p:cNvSpPr txBox="1">
            <a:spLocks noChangeArrowheads="1"/>
          </p:cNvSpPr>
          <p:nvPr/>
        </p:nvSpPr>
        <p:spPr bwMode="auto">
          <a:xfrm>
            <a:off x="1076325" y="4030663"/>
            <a:ext cx="7026275" cy="1508125"/>
          </a:xfrm>
          <a:prstGeom prst="rect">
            <a:avLst/>
          </a:prstGeom>
          <a:solidFill>
            <a:srgbClr val="FFCCCC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b="1" dirty="0"/>
              <a:t>Manuscript:</a:t>
            </a:r>
          </a:p>
          <a:p>
            <a:pPr algn="ctr">
              <a:spcBef>
                <a:spcPct val="50000"/>
              </a:spcBef>
            </a:pPr>
            <a:r>
              <a:rPr lang="en-US" sz="1600" b="1" dirty="0"/>
              <a:t>Photo-Electric Technique for the Counting of </a:t>
            </a:r>
            <a:r>
              <a:rPr lang="en-US" sz="1600" b="1" dirty="0" err="1"/>
              <a:t>Microscopical</a:t>
            </a:r>
            <a:r>
              <a:rPr lang="en-US" sz="1600" b="1" dirty="0"/>
              <a:t> Cells </a:t>
            </a:r>
          </a:p>
          <a:p>
            <a:pPr algn="ctr">
              <a:spcBef>
                <a:spcPct val="50000"/>
              </a:spcBef>
            </a:pPr>
            <a:r>
              <a:rPr lang="en-US" sz="1400" b="1" dirty="0"/>
              <a:t>Andrew </a:t>
            </a:r>
            <a:r>
              <a:rPr lang="en-US" sz="1400" b="1" dirty="0" err="1"/>
              <a:t>Moldavan</a:t>
            </a:r>
            <a:endParaRPr lang="en-US" sz="1600" b="1" dirty="0"/>
          </a:p>
          <a:p>
            <a:pPr algn="ctr"/>
            <a:r>
              <a:rPr lang="en-US" sz="1200" b="1" dirty="0"/>
              <a:t>Montreal, Canada</a:t>
            </a:r>
          </a:p>
          <a:p>
            <a:pPr algn="ctr"/>
            <a:r>
              <a:rPr lang="en-US" sz="1200" b="1" dirty="0"/>
              <a:t>Science 80:188-189, 1934</a:t>
            </a:r>
            <a:endParaRPr lang="en-US" sz="1600" b="1" dirty="0"/>
          </a:p>
        </p:txBody>
      </p:sp>
      <p:sp>
        <p:nvSpPr>
          <p:cNvPr id="20489" name="Text Box 6"/>
          <p:cNvSpPr txBox="1">
            <a:spLocks noChangeArrowheads="1"/>
          </p:cNvSpPr>
          <p:nvPr/>
        </p:nvSpPr>
        <p:spPr bwMode="auto">
          <a:xfrm>
            <a:off x="5467350" y="1414463"/>
            <a:ext cx="3230563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i="1"/>
              <a:t>“The purpose of the experiment is to have each microscopical cell passing through the capillary tube, register itself automatically on the photoelectric apparatus, thus creating a micro-current which can be amplified and recorded.”</a:t>
            </a:r>
          </a:p>
          <a:p>
            <a:pPr>
              <a:spcBef>
                <a:spcPct val="50000"/>
              </a:spcBef>
            </a:pPr>
            <a:endParaRPr lang="en-US" sz="2400"/>
          </a:p>
        </p:txBody>
      </p:sp>
      <p:sp>
        <p:nvSpPr>
          <p:cNvPr id="20490" name="Rectangle 7"/>
          <p:cNvSpPr>
            <a:spLocks noChangeArrowheads="1"/>
          </p:cNvSpPr>
          <p:nvPr/>
        </p:nvSpPr>
        <p:spPr bwMode="auto">
          <a:xfrm>
            <a:off x="0" y="5692775"/>
            <a:ext cx="91440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96000"/>
              </a:lnSpc>
              <a:spcBef>
                <a:spcPct val="20000"/>
              </a:spcBef>
            </a:pPr>
            <a:r>
              <a:rPr lang="en-US" i="1">
                <a:solidFill>
                  <a:srgbClr val="FF3300"/>
                </a:solidFill>
                <a:latin typeface="Comic Sans MS" pitchFamily="66" charset="0"/>
              </a:rPr>
              <a:t>Moldavan</a:t>
            </a:r>
            <a:r>
              <a:rPr lang="en-US" i="1">
                <a:latin typeface="Comic Sans MS" pitchFamily="66" charset="0"/>
              </a:rPr>
              <a:t> </a:t>
            </a:r>
            <a:r>
              <a:rPr lang="en-US" sz="1400" i="1">
                <a:latin typeface="Comic Sans MS" pitchFamily="66" charset="0"/>
              </a:rPr>
              <a:t>(1934) demonstrates use of a suspending fluid in which were blood cells - the measurements were made in a capillary tube using a photoelectric sensor to make extinction measurements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1934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7545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0678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TOA  Releases Automated Hematology Analyzer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1975 - Released the first fully Automated Hematology Analyzer developed in Japan, "CC-710.“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72116"/>
            <a:ext cx="2947987" cy="3389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0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0D35428F-3D7B-4F9C-A678-A9901138041F}" type="datetime12">
              <a:rPr lang="en-US"/>
              <a:pPr>
                <a:defRPr/>
              </a:pPr>
              <a:t>6:10 PM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1990-2012 J. Paul Robinson, Purdue University</a:t>
            </a:r>
          </a:p>
        </p:txBody>
      </p:sp>
      <p:sp>
        <p:nvSpPr>
          <p:cNvPr id="563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smtClean="0"/>
              <a:t>Page </a:t>
            </a:r>
            <a:fld id="{322999CB-85D3-4166-B1BF-038CD97E513F}" type="slidenum">
              <a:rPr lang="en-US" sz="1400" smtClean="0"/>
              <a:pPr/>
              <a:t>51</a:t>
            </a:fld>
            <a:endParaRPr lang="en-US" sz="1400" smtClean="0"/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838200"/>
          </a:xfrm>
        </p:spPr>
        <p:txBody>
          <a:bodyPr/>
          <a:lstStyle/>
          <a:p>
            <a:r>
              <a:rPr lang="en-US" smtClean="0"/>
              <a:t>Biophysics -Ortho</a:t>
            </a:r>
          </a:p>
        </p:txBody>
      </p:sp>
      <p:sp>
        <p:nvSpPr>
          <p:cNvPr id="563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686800" cy="533400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Ortho Diagnostics (Johnson and Johnson) purchased Biophysics in 1976 and in 1977 the System 50 </a:t>
            </a:r>
            <a:r>
              <a:rPr lang="en-US" sz="1600" dirty="0" err="1" smtClean="0"/>
              <a:t>Cytofluorograph</a:t>
            </a:r>
            <a:r>
              <a:rPr lang="en-US" sz="1600" dirty="0" smtClean="0"/>
              <a:t> was developed - this was a droplet sorter, with a flat sided flow cell, forward and orthogonal scatter, extinction, 2 fluorescence parameters, </a:t>
            </a:r>
            <a:r>
              <a:rPr lang="en-US" sz="1600" dirty="0" err="1" smtClean="0"/>
              <a:t>multibeam</a:t>
            </a:r>
            <a:r>
              <a:rPr lang="en-US" sz="1600" dirty="0" smtClean="0"/>
              <a:t> excitation, computer analysis option.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800" dirty="0" smtClean="0"/>
          </a:p>
          <a:p>
            <a:endParaRPr lang="en-US" sz="1800" dirty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1979 - NIH scientists had added  a krypton laser at 568 nm to excite Texas Red fluorescence at 568 nm and emit at 590-630 nm. Argon (488 nm FITC was measured simultaneously without signal cross-talk - thus the FACS IV was developed (B-D).</a:t>
            </a:r>
          </a:p>
        </p:txBody>
      </p:sp>
      <p:sp>
        <p:nvSpPr>
          <p:cNvPr id="56327" name="Text Box 5"/>
          <p:cNvSpPr txBox="1">
            <a:spLocks noChangeArrowheads="1"/>
          </p:cNvSpPr>
          <p:nvPr/>
        </p:nvSpPr>
        <p:spPr bwMode="auto">
          <a:xfrm>
            <a:off x="1584325" y="62134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/>
          </a:p>
        </p:txBody>
      </p:sp>
      <p:pic>
        <p:nvPicPr>
          <p:cNvPr id="56328" name="Picture 8" descr="Science 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878" y="2401093"/>
            <a:ext cx="3962400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9" name="Picture 9" descr="Science 1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11672"/>
            <a:ext cx="2819400" cy="199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1355725" y="4529138"/>
            <a:ext cx="11207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200">
                <a:latin typeface="Arial" pitchFamily="34" charset="0"/>
              </a:rPr>
              <a:t>FC 200(1975)</a:t>
            </a:r>
          </a:p>
        </p:txBody>
      </p:sp>
      <p:sp>
        <p:nvSpPr>
          <p:cNvPr id="56331" name="Text Box 11"/>
          <p:cNvSpPr txBox="1">
            <a:spLocks noChangeArrowheads="1"/>
          </p:cNvSpPr>
          <p:nvPr/>
        </p:nvSpPr>
        <p:spPr bwMode="auto">
          <a:xfrm>
            <a:off x="4572000" y="4648200"/>
            <a:ext cx="149383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200">
                <a:latin typeface="Arial" pitchFamily="34" charset="0"/>
              </a:rPr>
              <a:t>System 50H (1978)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1977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20585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715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Chromosome Analysis on the TPS-1 Sorter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jpr\Dropbox\Dropbox\Wallace Coulter book\auer\Box of documents\chromosome analysis from TPS1 brochure 1977 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71432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pr\Dropbox\Dropbox\Wallace Coulter book\auer\Box of documents\TP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379" y="2548937"/>
            <a:ext cx="2152650" cy="324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1977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6315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803" y="427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Two groups of Lymphocytes</a:t>
            </a:r>
            <a:br>
              <a:rPr lang="en-US" dirty="0" smtClean="0"/>
            </a:br>
            <a:r>
              <a:rPr lang="en-US" dirty="0" smtClean="0"/>
              <a:t>B Cells and T Cells….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jpr\Dropbox\Dropbox\Wallace Coulter book\auer\Box of documents\t cell rosettes - tps 1 brochure 19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44" y="1143000"/>
            <a:ext cx="9236364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1977</a:t>
            </a:r>
            <a:endParaRPr lang="en-US" sz="4400" dirty="0"/>
          </a:p>
        </p:txBody>
      </p:sp>
      <p:pic>
        <p:nvPicPr>
          <p:cNvPr id="2051" name="Picture 3" descr="C:\Users\jpr\Dropbox\Dropbox\Wallace Coulter book\auer\Box of documents\t cell rosettes 1977 from TPS 1 broch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53847"/>
            <a:ext cx="2540983" cy="302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26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792B253F-82D6-44BA-8811-BDE625528E15}" type="datetime12">
              <a:rPr lang="en-US"/>
              <a:pPr>
                <a:defRPr/>
              </a:pPr>
              <a:t>6:10 PM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© 1990-2012 J. Paul Robinson, Purdue University</a:t>
            </a:r>
          </a:p>
        </p:txBody>
      </p:sp>
      <p:sp>
        <p:nvSpPr>
          <p:cNvPr id="553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400" smtClean="0"/>
              <a:t>Page </a:t>
            </a:r>
            <a:fld id="{A782B428-F639-484D-A570-867D84E5D61A}" type="slidenum">
              <a:rPr lang="en-US" sz="1400" smtClean="0"/>
              <a:pPr/>
              <a:t>54</a:t>
            </a:fld>
            <a:endParaRPr lang="en-US" sz="1400" smtClean="0"/>
          </a:p>
        </p:txBody>
      </p:sp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17"/>
            <a:ext cx="8229600" cy="75408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Coulter Electronics</a:t>
            </a:r>
          </a:p>
        </p:txBody>
      </p:sp>
      <p:sp>
        <p:nvSpPr>
          <p:cNvPr id="553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782" y="838200"/>
            <a:ext cx="8610600" cy="4114800"/>
          </a:xfrm>
        </p:spPr>
        <p:txBody>
          <a:bodyPr/>
          <a:lstStyle/>
          <a:p>
            <a:r>
              <a:rPr lang="en-US" sz="2000" dirty="0" smtClean="0"/>
              <a:t>1977-78 developed the Epics series of instruments  which were essentially 5 watt argon ion laser instruments, complete with a multiparameter data analysis system, floppy drive and graphics printer.</a:t>
            </a:r>
          </a:p>
        </p:txBody>
      </p:sp>
      <p:sp>
        <p:nvSpPr>
          <p:cNvPr id="55303" name="Text Box 6"/>
          <p:cNvSpPr txBox="1">
            <a:spLocks noChangeArrowheads="1"/>
          </p:cNvSpPr>
          <p:nvPr/>
        </p:nvSpPr>
        <p:spPr bwMode="auto">
          <a:xfrm>
            <a:off x="457200" y="5851525"/>
            <a:ext cx="5334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1600" dirty="0"/>
              <a:t>Epics V front end (left) and MDADS (right) </a:t>
            </a:r>
          </a:p>
        </p:txBody>
      </p:sp>
      <p:pic>
        <p:nvPicPr>
          <p:cNvPr id="55304" name="Picture 7" descr="MDADS1very 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836" y="1883278"/>
            <a:ext cx="2026796" cy="46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305" name="Group 9"/>
          <p:cNvGrpSpPr>
            <a:grpSpLocks/>
          </p:cNvGrpSpPr>
          <p:nvPr/>
        </p:nvGrpSpPr>
        <p:grpSpPr bwMode="auto">
          <a:xfrm>
            <a:off x="457200" y="2101850"/>
            <a:ext cx="4876800" cy="3689350"/>
            <a:chOff x="576" y="1536"/>
            <a:chExt cx="2880" cy="2208"/>
          </a:xfrm>
        </p:grpSpPr>
        <p:pic>
          <p:nvPicPr>
            <p:cNvPr id="55306" name="Picture 4" descr="epicsfivesm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" y="1536"/>
              <a:ext cx="2880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307" name="Rectangle 8"/>
            <p:cNvSpPr>
              <a:spLocks noChangeArrowheads="1"/>
            </p:cNvSpPr>
            <p:nvPr/>
          </p:nvSpPr>
          <p:spPr bwMode="auto">
            <a:xfrm>
              <a:off x="668" y="3532"/>
              <a:ext cx="1636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/>
                <a:t>Photo </a:t>
              </a:r>
              <a:r>
                <a:rPr lang="en-US" sz="1600" dirty="0">
                  <a:cs typeface="Times New Roman" pitchFamily="18" charset="0"/>
                </a:rPr>
                <a:t>©2000</a:t>
              </a:r>
              <a:r>
                <a:rPr lang="en-US" sz="1600" dirty="0"/>
                <a:t> – J.P. Robinson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1978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719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1978 Sysmex corporation </a:t>
            </a:r>
            <a:r>
              <a:rPr lang="en-US" dirty="0" smtClean="0"/>
              <a:t>born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995612"/>
            <a:ext cx="294703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4997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6" y="1128713"/>
            <a:ext cx="1628774" cy="162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C14A9C4-31DB-4166-9864-AA88ADF53FC7}" type="datetime12">
              <a:rPr lang="en-US" smtClean="0"/>
              <a:pPr/>
              <a:t>6:10 PM</a:t>
            </a:fld>
            <a:endParaRPr lang="en-US" smtClean="0"/>
          </a:p>
        </p:txBody>
      </p:sp>
      <p:sp>
        <p:nvSpPr>
          <p:cNvPr id="1434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18299" y="6496603"/>
            <a:ext cx="2133600" cy="3651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dirty="0" smtClean="0">
                <a:latin typeface="Comic Sans MS" pitchFamily="66" charset="0"/>
              </a:rPr>
              <a:t>Page </a:t>
            </a:r>
            <a:fld id="{3C25291C-7ADB-4D07-A89C-2DA9DA401F73}" type="slidenum">
              <a:rPr lang="en-US" smtClean="0">
                <a:latin typeface="Comic Sans MS" pitchFamily="66" charset="0"/>
              </a:rPr>
              <a:pPr/>
              <a:t>56</a:t>
            </a:fld>
            <a:endParaRPr lang="en-US" dirty="0" smtClean="0">
              <a:latin typeface="Comic Sans MS" pitchFamily="66" charset="0"/>
            </a:endParaRPr>
          </a:p>
        </p:txBody>
      </p:sp>
      <p:grpSp>
        <p:nvGrpSpPr>
          <p:cNvPr id="14341" name="Group 48"/>
          <p:cNvGrpSpPr>
            <a:grpSpLocks/>
          </p:cNvGrpSpPr>
          <p:nvPr/>
        </p:nvGrpSpPr>
        <p:grpSpPr bwMode="auto">
          <a:xfrm>
            <a:off x="3654425" y="2898775"/>
            <a:ext cx="1857375" cy="1914525"/>
            <a:chOff x="2449" y="1832"/>
            <a:chExt cx="1170" cy="1206"/>
          </a:xfrm>
        </p:grpSpPr>
        <p:pic>
          <p:nvPicPr>
            <p:cNvPr id="14387" name="Picture 4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9" y="1832"/>
              <a:ext cx="1170" cy="1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88" name="Text Box 47"/>
            <p:cNvSpPr txBox="1">
              <a:spLocks noChangeArrowheads="1"/>
            </p:cNvSpPr>
            <p:nvPr/>
          </p:nvSpPr>
          <p:spPr bwMode="auto">
            <a:xfrm>
              <a:off x="2658" y="2098"/>
              <a:ext cx="70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000" b="1">
                  <a:latin typeface="Arial" pitchFamily="34" charset="0"/>
                </a:rPr>
                <a:t>Millipore/Guava</a:t>
              </a:r>
            </a:p>
          </p:txBody>
        </p:sp>
      </p:grpSp>
      <p:sp>
        <p:nvSpPr>
          <p:cNvPr id="14342" name="Rectangle 9"/>
          <p:cNvSpPr>
            <a:spLocks noGrp="1" noChangeArrowheads="1"/>
          </p:cNvSpPr>
          <p:nvPr>
            <p:ph type="title"/>
          </p:nvPr>
        </p:nvSpPr>
        <p:spPr>
          <a:xfrm>
            <a:off x="-84138" y="52161"/>
            <a:ext cx="5752419" cy="450850"/>
          </a:xfrm>
        </p:spPr>
        <p:txBody>
          <a:bodyPr>
            <a:noAutofit/>
          </a:bodyPr>
          <a:lstStyle/>
          <a:p>
            <a:r>
              <a:rPr lang="en-US" sz="2800" dirty="0"/>
              <a:t>And so we get to the present…</a:t>
            </a:r>
            <a:endParaRPr lang="en-US" sz="3200" dirty="0" smtClean="0"/>
          </a:p>
        </p:txBody>
      </p:sp>
      <p:pic>
        <p:nvPicPr>
          <p:cNvPr id="14343" name="Picture 10" descr="cy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763" y="2640013"/>
            <a:ext cx="2193925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2" descr="parte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238" y="5303384"/>
            <a:ext cx="2790825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5" name="Group 17"/>
          <p:cNvGrpSpPr>
            <a:grpSpLocks/>
          </p:cNvGrpSpPr>
          <p:nvPr/>
        </p:nvGrpSpPr>
        <p:grpSpPr bwMode="auto">
          <a:xfrm>
            <a:off x="4710112" y="4696958"/>
            <a:ext cx="1441450" cy="1849437"/>
            <a:chOff x="2736" y="2237"/>
            <a:chExt cx="1413" cy="1560"/>
          </a:xfrm>
        </p:grpSpPr>
        <p:pic>
          <p:nvPicPr>
            <p:cNvPr id="14385" name="Picture 1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2237"/>
              <a:ext cx="1200" cy="15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86" name="Text Box 16"/>
            <p:cNvSpPr txBox="1">
              <a:spLocks noChangeArrowheads="1"/>
            </p:cNvSpPr>
            <p:nvPr/>
          </p:nvSpPr>
          <p:spPr bwMode="auto">
            <a:xfrm>
              <a:off x="3513" y="3549"/>
              <a:ext cx="636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000" b="1">
                  <a:latin typeface="Arial" pitchFamily="34" charset="0"/>
                </a:rPr>
                <a:t>Apogee</a:t>
              </a:r>
            </a:p>
          </p:txBody>
        </p:sp>
      </p:grpSp>
      <p:grpSp>
        <p:nvGrpSpPr>
          <p:cNvPr id="14346" name="Group 22"/>
          <p:cNvGrpSpPr>
            <a:grpSpLocks/>
          </p:cNvGrpSpPr>
          <p:nvPr/>
        </p:nvGrpSpPr>
        <p:grpSpPr bwMode="auto">
          <a:xfrm>
            <a:off x="4877026" y="1356519"/>
            <a:ext cx="1443037" cy="1189038"/>
            <a:chOff x="3040" y="311"/>
            <a:chExt cx="1162" cy="918"/>
          </a:xfrm>
        </p:grpSpPr>
        <p:pic>
          <p:nvPicPr>
            <p:cNvPr id="14383" name="Picture 3" descr="luminex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0" y="311"/>
              <a:ext cx="1162" cy="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84" name="Text Box 18"/>
            <p:cNvSpPr txBox="1">
              <a:spLocks noChangeArrowheads="1"/>
            </p:cNvSpPr>
            <p:nvPr/>
          </p:nvSpPr>
          <p:spPr bwMode="auto">
            <a:xfrm>
              <a:off x="3137" y="1018"/>
              <a:ext cx="44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000" b="1">
                  <a:latin typeface="Arial" pitchFamily="34" charset="0"/>
                </a:rPr>
                <a:t>Luminex</a:t>
              </a:r>
            </a:p>
          </p:txBody>
        </p:sp>
      </p:grpSp>
      <p:grpSp>
        <p:nvGrpSpPr>
          <p:cNvPr id="14347" name="Group 20"/>
          <p:cNvGrpSpPr>
            <a:grpSpLocks/>
          </p:cNvGrpSpPr>
          <p:nvPr/>
        </p:nvGrpSpPr>
        <p:grpSpPr bwMode="auto">
          <a:xfrm>
            <a:off x="4977719" y="2474459"/>
            <a:ext cx="1422400" cy="1179512"/>
            <a:chOff x="3128" y="1391"/>
            <a:chExt cx="896" cy="743"/>
          </a:xfrm>
        </p:grpSpPr>
        <p:pic>
          <p:nvPicPr>
            <p:cNvPr id="14381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8" y="1391"/>
              <a:ext cx="896" cy="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82" name="Text Box 19"/>
            <p:cNvSpPr txBox="1">
              <a:spLocks noChangeArrowheads="1"/>
            </p:cNvSpPr>
            <p:nvPr/>
          </p:nvSpPr>
          <p:spPr bwMode="auto">
            <a:xfrm>
              <a:off x="3381" y="1911"/>
              <a:ext cx="36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000" b="1">
                  <a:latin typeface="Arial" pitchFamily="34" charset="0"/>
                </a:rPr>
                <a:t>Accuri</a:t>
              </a:r>
            </a:p>
          </p:txBody>
        </p:sp>
      </p:grpSp>
      <p:grpSp>
        <p:nvGrpSpPr>
          <p:cNvPr id="14348" name="Group 24"/>
          <p:cNvGrpSpPr>
            <a:grpSpLocks/>
          </p:cNvGrpSpPr>
          <p:nvPr/>
        </p:nvGrpSpPr>
        <p:grpSpPr bwMode="auto">
          <a:xfrm>
            <a:off x="5942210" y="550862"/>
            <a:ext cx="1465262" cy="1106488"/>
            <a:chOff x="4621" y="742"/>
            <a:chExt cx="923" cy="697"/>
          </a:xfrm>
        </p:grpSpPr>
        <p:pic>
          <p:nvPicPr>
            <p:cNvPr id="14379" name="Picture 5" descr="brytesmal"/>
            <p:cNvPicPr>
              <a:picLocks noChangeAspect="1" noChangeArrowheads="1"/>
            </p:cNvPicPr>
            <p:nvPr/>
          </p:nvPicPr>
          <p:blipFill>
            <a:blip r:embed="rId10" cstate="print">
              <a:lum bright="10000" contrast="-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84" t="15750" r="17578" b="11250"/>
            <a:stretch>
              <a:fillRect/>
            </a:stretch>
          </p:blipFill>
          <p:spPr bwMode="auto">
            <a:xfrm>
              <a:off x="4621" y="742"/>
              <a:ext cx="923" cy="6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80" name="Text Box 21"/>
            <p:cNvSpPr txBox="1">
              <a:spLocks noChangeArrowheads="1"/>
            </p:cNvSpPr>
            <p:nvPr/>
          </p:nvSpPr>
          <p:spPr bwMode="auto">
            <a:xfrm>
              <a:off x="4699" y="1232"/>
              <a:ext cx="32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000" b="1">
                  <a:latin typeface="Arial" pitchFamily="34" charset="0"/>
                </a:rPr>
                <a:t>Bryte</a:t>
              </a:r>
            </a:p>
          </p:txBody>
        </p:sp>
      </p:grpSp>
      <p:grpSp>
        <p:nvGrpSpPr>
          <p:cNvPr id="14349" name="Group 35"/>
          <p:cNvGrpSpPr>
            <a:grpSpLocks/>
          </p:cNvGrpSpPr>
          <p:nvPr/>
        </p:nvGrpSpPr>
        <p:grpSpPr bwMode="auto">
          <a:xfrm>
            <a:off x="0" y="1033463"/>
            <a:ext cx="1847850" cy="1284287"/>
            <a:chOff x="0" y="651"/>
            <a:chExt cx="1164" cy="809"/>
          </a:xfrm>
        </p:grpSpPr>
        <p:pic>
          <p:nvPicPr>
            <p:cNvPr id="14377" name="Picture 4" descr="xlsmall"/>
            <p:cNvPicPr>
              <a:picLocks noChangeAspect="1" noChangeArrowheads="1"/>
            </p:cNvPicPr>
            <p:nvPr/>
          </p:nvPicPr>
          <p:blipFill>
            <a:blip r:embed="rId11">
              <a:lum bright="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19" t="14250" r="12938" b="6187"/>
            <a:stretch>
              <a:fillRect/>
            </a:stretch>
          </p:blipFill>
          <p:spPr bwMode="auto">
            <a:xfrm>
              <a:off x="102" y="651"/>
              <a:ext cx="1062" cy="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78" name="Text Box 25"/>
            <p:cNvSpPr txBox="1">
              <a:spLocks noChangeArrowheads="1"/>
            </p:cNvSpPr>
            <p:nvPr/>
          </p:nvSpPr>
          <p:spPr bwMode="auto">
            <a:xfrm>
              <a:off x="0" y="711"/>
              <a:ext cx="23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000" b="1">
                  <a:latin typeface="Arial" pitchFamily="34" charset="0"/>
                </a:rPr>
                <a:t>BC</a:t>
              </a:r>
            </a:p>
          </p:txBody>
        </p:sp>
      </p:grpSp>
      <p:grpSp>
        <p:nvGrpSpPr>
          <p:cNvPr id="14350" name="Group 29"/>
          <p:cNvGrpSpPr>
            <a:grpSpLocks/>
          </p:cNvGrpSpPr>
          <p:nvPr/>
        </p:nvGrpSpPr>
        <p:grpSpPr bwMode="auto">
          <a:xfrm>
            <a:off x="0" y="3957638"/>
            <a:ext cx="1771650" cy="1058862"/>
            <a:chOff x="0" y="2493"/>
            <a:chExt cx="1116" cy="667"/>
          </a:xfrm>
        </p:grpSpPr>
        <p:pic>
          <p:nvPicPr>
            <p:cNvPr id="14375" name="Picture 6" descr="facscalibur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93"/>
              <a:ext cx="1116" cy="6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76" name="Text Box 26"/>
            <p:cNvSpPr txBox="1">
              <a:spLocks noChangeArrowheads="1"/>
            </p:cNvSpPr>
            <p:nvPr/>
          </p:nvSpPr>
          <p:spPr bwMode="auto">
            <a:xfrm>
              <a:off x="0" y="2831"/>
              <a:ext cx="23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000" b="1">
                  <a:latin typeface="Arial" pitchFamily="34" charset="0"/>
                </a:rPr>
                <a:t>BD</a:t>
              </a:r>
            </a:p>
          </p:txBody>
        </p:sp>
      </p:grpSp>
      <p:grpSp>
        <p:nvGrpSpPr>
          <p:cNvPr id="14351" name="Group 28"/>
          <p:cNvGrpSpPr>
            <a:grpSpLocks/>
          </p:cNvGrpSpPr>
          <p:nvPr/>
        </p:nvGrpSpPr>
        <p:grpSpPr bwMode="auto">
          <a:xfrm>
            <a:off x="0" y="5149850"/>
            <a:ext cx="2505075" cy="1031875"/>
            <a:chOff x="0" y="3244"/>
            <a:chExt cx="1578" cy="650"/>
          </a:xfrm>
        </p:grpSpPr>
        <p:pic>
          <p:nvPicPr>
            <p:cNvPr id="14373" name="Picture 8" descr="lsr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44"/>
              <a:ext cx="1578" cy="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74" name="Text Box 27"/>
            <p:cNvSpPr txBox="1">
              <a:spLocks noChangeArrowheads="1"/>
            </p:cNvSpPr>
            <p:nvPr/>
          </p:nvSpPr>
          <p:spPr bwMode="auto">
            <a:xfrm>
              <a:off x="271" y="3356"/>
              <a:ext cx="23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000" b="1">
                  <a:latin typeface="Arial" pitchFamily="34" charset="0"/>
                </a:rPr>
                <a:t>BD</a:t>
              </a:r>
            </a:p>
          </p:txBody>
        </p:sp>
      </p:grpSp>
      <p:grpSp>
        <p:nvGrpSpPr>
          <p:cNvPr id="14352" name="Group 36"/>
          <p:cNvGrpSpPr>
            <a:grpSpLocks/>
          </p:cNvGrpSpPr>
          <p:nvPr/>
        </p:nvGrpSpPr>
        <p:grpSpPr bwMode="auto">
          <a:xfrm>
            <a:off x="1970088" y="941388"/>
            <a:ext cx="2671762" cy="1655762"/>
            <a:chOff x="1241" y="593"/>
            <a:chExt cx="1683" cy="1043"/>
          </a:xfrm>
        </p:grpSpPr>
        <p:pic>
          <p:nvPicPr>
            <p:cNvPr id="14371" name="Picture 2" descr="moflo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1" y="593"/>
              <a:ext cx="1683" cy="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72" name="Text Box 30"/>
            <p:cNvSpPr txBox="1">
              <a:spLocks noChangeArrowheads="1"/>
            </p:cNvSpPr>
            <p:nvPr/>
          </p:nvSpPr>
          <p:spPr bwMode="auto">
            <a:xfrm>
              <a:off x="1619" y="598"/>
              <a:ext cx="23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000" b="1">
                  <a:latin typeface="Arial" pitchFamily="34" charset="0"/>
                </a:rPr>
                <a:t>BC</a:t>
              </a:r>
            </a:p>
          </p:txBody>
        </p:sp>
      </p:grpSp>
      <p:grpSp>
        <p:nvGrpSpPr>
          <p:cNvPr id="14353" name="Group 33"/>
          <p:cNvGrpSpPr>
            <a:grpSpLocks/>
          </p:cNvGrpSpPr>
          <p:nvPr/>
        </p:nvGrpSpPr>
        <p:grpSpPr bwMode="auto">
          <a:xfrm>
            <a:off x="7192963" y="3957638"/>
            <a:ext cx="1916112" cy="1535113"/>
            <a:chOff x="4367" y="2359"/>
            <a:chExt cx="1207" cy="967"/>
          </a:xfrm>
        </p:grpSpPr>
        <p:pic>
          <p:nvPicPr>
            <p:cNvPr id="14369" name="Picture 11" descr="Altra close-up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" y="2359"/>
              <a:ext cx="1207" cy="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70" name="Text Box 31"/>
            <p:cNvSpPr txBox="1">
              <a:spLocks noChangeArrowheads="1"/>
            </p:cNvSpPr>
            <p:nvPr/>
          </p:nvSpPr>
          <p:spPr bwMode="auto">
            <a:xfrm>
              <a:off x="4896" y="3172"/>
              <a:ext cx="23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000" b="1">
                  <a:latin typeface="Arial" pitchFamily="34" charset="0"/>
                </a:rPr>
                <a:t>BC</a:t>
              </a:r>
            </a:p>
          </p:txBody>
        </p:sp>
      </p:grpSp>
      <p:grpSp>
        <p:nvGrpSpPr>
          <p:cNvPr id="14354" name="Group 34"/>
          <p:cNvGrpSpPr>
            <a:grpSpLocks/>
          </p:cNvGrpSpPr>
          <p:nvPr/>
        </p:nvGrpSpPr>
        <p:grpSpPr bwMode="auto">
          <a:xfrm>
            <a:off x="0" y="2386013"/>
            <a:ext cx="1885950" cy="1447800"/>
            <a:chOff x="0" y="1503"/>
            <a:chExt cx="1188" cy="912"/>
          </a:xfrm>
        </p:grpSpPr>
        <p:pic>
          <p:nvPicPr>
            <p:cNvPr id="14367" name="Picture 7" descr="FlowCentre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03"/>
              <a:ext cx="1188" cy="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8" name="Text Box 32"/>
            <p:cNvSpPr txBox="1">
              <a:spLocks noChangeArrowheads="1"/>
            </p:cNvSpPr>
            <p:nvPr/>
          </p:nvSpPr>
          <p:spPr bwMode="auto">
            <a:xfrm>
              <a:off x="893" y="2257"/>
              <a:ext cx="23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000" b="1" dirty="0">
                  <a:latin typeface="Arial" pitchFamily="34" charset="0"/>
                </a:rPr>
                <a:t>BC</a:t>
              </a:r>
            </a:p>
          </p:txBody>
        </p:sp>
      </p:grpSp>
      <p:grpSp>
        <p:nvGrpSpPr>
          <p:cNvPr id="14355" name="Group 38"/>
          <p:cNvGrpSpPr>
            <a:grpSpLocks/>
          </p:cNvGrpSpPr>
          <p:nvPr/>
        </p:nvGrpSpPr>
        <p:grpSpPr bwMode="auto">
          <a:xfrm>
            <a:off x="2319338" y="4102100"/>
            <a:ext cx="1658937" cy="1146175"/>
            <a:chOff x="1601" y="2557"/>
            <a:chExt cx="1045" cy="722"/>
          </a:xfrm>
        </p:grpSpPr>
        <p:pic>
          <p:nvPicPr>
            <p:cNvPr id="14365" name="Picture 13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" y="2557"/>
              <a:ext cx="1045" cy="7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6" name="Text Box 37"/>
            <p:cNvSpPr txBox="1">
              <a:spLocks noChangeArrowheads="1"/>
            </p:cNvSpPr>
            <p:nvPr/>
          </p:nvSpPr>
          <p:spPr bwMode="auto">
            <a:xfrm>
              <a:off x="2042" y="2584"/>
              <a:ext cx="360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000" b="1">
                  <a:latin typeface="Arial" pitchFamily="34" charset="0"/>
                </a:rPr>
                <a:t>Amnis</a:t>
              </a:r>
            </a:p>
          </p:txBody>
        </p:sp>
      </p:grpSp>
      <p:grpSp>
        <p:nvGrpSpPr>
          <p:cNvPr id="14356" name="Group 40"/>
          <p:cNvGrpSpPr>
            <a:grpSpLocks/>
          </p:cNvGrpSpPr>
          <p:nvPr/>
        </p:nvGrpSpPr>
        <p:grpSpPr bwMode="auto">
          <a:xfrm>
            <a:off x="6478587" y="2597150"/>
            <a:ext cx="2540000" cy="1233487"/>
            <a:chOff x="4160" y="1361"/>
            <a:chExt cx="1600" cy="777"/>
          </a:xfrm>
        </p:grpSpPr>
        <p:pic>
          <p:nvPicPr>
            <p:cNvPr id="14363" name="Picture 39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6" y="1361"/>
              <a:ext cx="1554" cy="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4" name="Text Box 23"/>
            <p:cNvSpPr txBox="1">
              <a:spLocks noChangeArrowheads="1"/>
            </p:cNvSpPr>
            <p:nvPr/>
          </p:nvSpPr>
          <p:spPr bwMode="auto">
            <a:xfrm>
              <a:off x="4160" y="1647"/>
              <a:ext cx="5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000" b="1">
                  <a:latin typeface="Arial" pitchFamily="34" charset="0"/>
                </a:rPr>
                <a:t>Bay</a:t>
              </a:r>
            </a:p>
            <a:p>
              <a:r>
                <a:rPr lang="en-US" sz="1000" b="1">
                  <a:latin typeface="Arial" pitchFamily="34" charset="0"/>
                </a:rPr>
                <a:t>Biosciences</a:t>
              </a:r>
            </a:p>
          </p:txBody>
        </p:sp>
      </p:grpSp>
      <p:grpSp>
        <p:nvGrpSpPr>
          <p:cNvPr id="14357" name="Group 45"/>
          <p:cNvGrpSpPr>
            <a:grpSpLocks/>
          </p:cNvGrpSpPr>
          <p:nvPr/>
        </p:nvGrpSpPr>
        <p:grpSpPr bwMode="auto">
          <a:xfrm>
            <a:off x="3306763" y="5386388"/>
            <a:ext cx="1538287" cy="1155700"/>
            <a:chOff x="1661" y="3286"/>
            <a:chExt cx="969" cy="728"/>
          </a:xfrm>
        </p:grpSpPr>
        <p:pic>
          <p:nvPicPr>
            <p:cNvPr id="14361" name="Picture 42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1" y="3286"/>
              <a:ext cx="969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2" name="Text Box 43"/>
            <p:cNvSpPr txBox="1">
              <a:spLocks noChangeArrowheads="1"/>
            </p:cNvSpPr>
            <p:nvPr/>
          </p:nvSpPr>
          <p:spPr bwMode="auto">
            <a:xfrm>
              <a:off x="2078" y="3858"/>
              <a:ext cx="467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000" b="1">
                  <a:solidFill>
                    <a:schemeClr val="bg1"/>
                  </a:solidFill>
                  <a:latin typeface="Arial" pitchFamily="34" charset="0"/>
                </a:rPr>
                <a:t>BD Influx</a:t>
              </a:r>
            </a:p>
          </p:txBody>
        </p:sp>
      </p:grpSp>
      <p:grpSp>
        <p:nvGrpSpPr>
          <p:cNvPr id="14358" name="Group 50"/>
          <p:cNvGrpSpPr>
            <a:grpSpLocks/>
          </p:cNvGrpSpPr>
          <p:nvPr/>
        </p:nvGrpSpPr>
        <p:grpSpPr bwMode="auto">
          <a:xfrm>
            <a:off x="5310188" y="3754438"/>
            <a:ext cx="1976438" cy="1270000"/>
            <a:chOff x="3410" y="2187"/>
            <a:chExt cx="1245" cy="800"/>
          </a:xfrm>
        </p:grpSpPr>
        <p:pic>
          <p:nvPicPr>
            <p:cNvPr id="14359" name="Picture 49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" y="2187"/>
              <a:ext cx="1245" cy="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360" name="Text Box 44"/>
            <p:cNvSpPr txBox="1">
              <a:spLocks noChangeArrowheads="1"/>
            </p:cNvSpPr>
            <p:nvPr/>
          </p:nvSpPr>
          <p:spPr bwMode="auto">
            <a:xfrm>
              <a:off x="3567" y="2833"/>
              <a:ext cx="40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1000" b="1">
                  <a:latin typeface="Arial" pitchFamily="34" charset="0"/>
                </a:rPr>
                <a:t>BD Aria</a:t>
              </a: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28" t="7561" r="9333" b="8609"/>
          <a:stretch/>
        </p:blipFill>
        <p:spPr bwMode="auto">
          <a:xfrm>
            <a:off x="2069652" y="5303384"/>
            <a:ext cx="1079154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02540" y="6265537"/>
            <a:ext cx="5339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Sony</a:t>
            </a:r>
            <a:endParaRPr lang="en-US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396" y="591131"/>
            <a:ext cx="1437207" cy="107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92194" y="1033639"/>
            <a:ext cx="381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 pitchFamily="34" charset="0"/>
              </a:rPr>
              <a:t>BC</a:t>
            </a:r>
            <a:endParaRPr lang="en-US" sz="1100" dirty="0">
              <a:latin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594181" y="2212849"/>
            <a:ext cx="3818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" pitchFamily="34" charset="0"/>
              </a:rPr>
              <a:t>BC</a:t>
            </a:r>
            <a:endParaRPr lang="en-US" sz="11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5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2600"/>
            <a:ext cx="8229600" cy="1143000"/>
          </a:xfrm>
        </p:spPr>
        <p:txBody>
          <a:bodyPr/>
          <a:lstStyle/>
          <a:p>
            <a:r>
              <a:rPr lang="en-US" dirty="0" smtClean="0"/>
              <a:t>The next generation of cytometry…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83947" y="3429000"/>
            <a:ext cx="49761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Spectral Cytometry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3429000" y="828722"/>
            <a:ext cx="16574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Part 2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38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963" y="1937418"/>
            <a:ext cx="2553336" cy="2482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666798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Hyperspectral</a:t>
            </a:r>
            <a:r>
              <a:rPr lang="en-US" dirty="0" smtClean="0"/>
              <a:t> </a:t>
            </a:r>
            <a:r>
              <a:rPr lang="en-US" dirty="0"/>
              <a:t>S</a:t>
            </a:r>
            <a:r>
              <a:rPr lang="en-US" dirty="0" smtClean="0"/>
              <a:t>ingle Cell Cytometry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41436"/>
            <a:ext cx="5684975" cy="552500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/>
        </p:spPr>
      </p:pic>
      <p:sp>
        <p:nvSpPr>
          <p:cNvPr id="4" name="TextBox 3"/>
          <p:cNvSpPr txBox="1"/>
          <p:nvPr/>
        </p:nvSpPr>
        <p:spPr>
          <a:xfrm>
            <a:off x="6597625" y="4419600"/>
            <a:ext cx="220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10 </a:t>
            </a:r>
            <a:r>
              <a:rPr lang="el-GR" sz="1600" dirty="0" smtClean="0"/>
              <a:t>μ</a:t>
            </a:r>
            <a:r>
              <a:rPr lang="en-US" sz="1600" dirty="0" smtClean="0"/>
              <a:t>s available</a:t>
            </a:r>
          </a:p>
          <a:p>
            <a:r>
              <a:rPr lang="en-US" sz="1600" dirty="0" smtClean="0"/>
              <a:t>10,000-100,000 cells</a:t>
            </a:r>
            <a:endParaRPr lang="en-US" sz="1600" dirty="0"/>
          </a:p>
        </p:txBody>
      </p:sp>
      <p:sp>
        <p:nvSpPr>
          <p:cNvPr id="7" name="Rounded Rectangle 6"/>
          <p:cNvSpPr/>
          <p:nvPr/>
        </p:nvSpPr>
        <p:spPr>
          <a:xfrm>
            <a:off x="6781799" y="1831414"/>
            <a:ext cx="2133600" cy="60232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FF00"/>
                </a:solidFill>
              </a:rPr>
              <a:t>64 </a:t>
            </a:r>
            <a:r>
              <a:rPr lang="en-US" sz="2800" b="1" dirty="0" err="1" smtClean="0">
                <a:solidFill>
                  <a:srgbClr val="FFFF00"/>
                </a:solidFill>
              </a:rPr>
              <a:t>ch</a:t>
            </a:r>
            <a:r>
              <a:rPr lang="en-US" sz="2800" b="1" dirty="0" smtClean="0">
                <a:solidFill>
                  <a:srgbClr val="FFFF00"/>
                </a:solidFill>
              </a:rPr>
              <a:t> ADC`</a:t>
            </a:r>
            <a:endParaRPr lang="en-US" sz="2800" b="1" dirty="0">
              <a:solidFill>
                <a:srgbClr val="FFFF00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2266514"/>
              </p:ext>
            </p:extLst>
          </p:nvPr>
        </p:nvGraphicFramePr>
        <p:xfrm>
          <a:off x="6934200" y="5146023"/>
          <a:ext cx="1601954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Document" r:id="rId6" imgW="2846113" imgH="2302326" progId="XaraX.Document">
                  <p:embed/>
                </p:oleObj>
              </mc:Choice>
              <mc:Fallback>
                <p:oleObj name="Document" r:id="rId6" imgW="2846113" imgH="2302326" progId="XaraX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5146023"/>
                        <a:ext cx="1601954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6652" y="651301"/>
            <a:ext cx="2501947" cy="1204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3400" y="6331129"/>
            <a:ext cx="190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Built in 2002-2003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65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10000" cy="1143000"/>
          </a:xfrm>
        </p:spPr>
        <p:txBody>
          <a:bodyPr/>
          <a:lstStyle/>
          <a:p>
            <a:r>
              <a:rPr lang="en-US" dirty="0" smtClean="0"/>
              <a:t>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95400"/>
            <a:ext cx="5410200" cy="4525963"/>
          </a:xfrm>
        </p:spPr>
        <p:txBody>
          <a:bodyPr/>
          <a:lstStyle/>
          <a:p>
            <a:r>
              <a:rPr lang="en-US" dirty="0" smtClean="0"/>
              <a:t>32 spectral channels Hamamatsu</a:t>
            </a:r>
          </a:p>
          <a:p>
            <a:r>
              <a:rPr lang="en-US" dirty="0" smtClean="0"/>
              <a:t>6 regular fluorescence channels</a:t>
            </a:r>
          </a:p>
          <a:p>
            <a:r>
              <a:rPr lang="en-US" dirty="0" smtClean="0"/>
              <a:t>1 side scatter channel</a:t>
            </a:r>
          </a:p>
          <a:p>
            <a:r>
              <a:rPr lang="en-US" dirty="0" smtClean="0"/>
              <a:t>6 forward scatter detectors</a:t>
            </a:r>
          </a:p>
          <a:p>
            <a:r>
              <a:rPr lang="en-US" dirty="0" smtClean="0"/>
              <a:t>1 time gate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29200" y="457200"/>
            <a:ext cx="37759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ADC Electronics</a:t>
            </a:r>
            <a:endParaRPr lang="en-US" sz="4400" dirty="0"/>
          </a:p>
        </p:txBody>
      </p:sp>
      <p:sp>
        <p:nvSpPr>
          <p:cNvPr id="5" name="TextBox 4"/>
          <p:cNvSpPr txBox="1"/>
          <p:nvPr/>
        </p:nvSpPr>
        <p:spPr>
          <a:xfrm>
            <a:off x="5362433" y="1288055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64 </a:t>
            </a:r>
            <a:r>
              <a:rPr lang="en-US" sz="2800" dirty="0" err="1" smtClean="0"/>
              <a:t>ch</a:t>
            </a:r>
            <a:r>
              <a:rPr lang="en-US" sz="2800" dirty="0" smtClean="0"/>
              <a:t> 16 Bit ADC</a:t>
            </a:r>
            <a:endParaRPr lang="en-US" sz="28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634" y="2742876"/>
            <a:ext cx="3146326" cy="2133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524427" y="2404322"/>
            <a:ext cx="3024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Purdue Issued Patent #</a:t>
            </a:r>
            <a:r>
              <a:rPr lang="en-US" sz="1600" b="1" dirty="0"/>
              <a:t>7,280,204</a:t>
            </a:r>
            <a:r>
              <a:rPr lang="en-US" sz="1600" dirty="0"/>
              <a:t> 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721" y="4876800"/>
            <a:ext cx="2278152" cy="1708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90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 descr="C:\Users\jpr\Dropbox\Dropbox\Wallace Coulter book\Articles\Fricke 1935 rbc high resista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488950"/>
            <a:ext cx="8851900" cy="588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67599" y="76200"/>
            <a:ext cx="15888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/>
              <a:t>1934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8719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88067" name="Object 3"/>
          <p:cNvGraphicFramePr>
            <a:graphicFrameLocks noChangeAspect="1"/>
          </p:cNvGraphicFramePr>
          <p:nvPr/>
        </p:nvGraphicFramePr>
        <p:xfrm>
          <a:off x="609600" y="1230313"/>
          <a:ext cx="2387600" cy="1970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4" name="Document" r:id="rId4" imgW="2846113" imgH="2348653" progId="XaraX.Document">
                  <p:embed/>
                </p:oleObj>
              </mc:Choice>
              <mc:Fallback>
                <p:oleObj name="Document" r:id="rId4" imgW="2846113" imgH="2348653" progId="XaraX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230313"/>
                        <a:ext cx="2387600" cy="1970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68" name="Object 4"/>
          <p:cNvGraphicFramePr>
            <a:graphicFrameLocks noChangeAspect="1"/>
          </p:cNvGraphicFramePr>
          <p:nvPr/>
        </p:nvGraphicFramePr>
        <p:xfrm>
          <a:off x="3506788" y="1189038"/>
          <a:ext cx="2398712" cy="193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name="Document" r:id="rId6" imgW="2854123" imgH="2304152" progId="XaraX.Document">
                  <p:embed/>
                </p:oleObj>
              </mc:Choice>
              <mc:Fallback>
                <p:oleObj name="Document" r:id="rId6" imgW="2854123" imgH="2304152" progId="XaraX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6788" y="1189038"/>
                        <a:ext cx="2398712" cy="1935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6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259993"/>
              </p:ext>
            </p:extLst>
          </p:nvPr>
        </p:nvGraphicFramePr>
        <p:xfrm>
          <a:off x="1905000" y="3146425"/>
          <a:ext cx="2549525" cy="209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name="Document" r:id="rId8" imgW="2854080" imgH="2348640" progId="XaraX.Document">
                  <p:embed/>
                </p:oleObj>
              </mc:Choice>
              <mc:Fallback>
                <p:oleObj name="Document" r:id="rId8" imgW="2854080" imgH="2348640" progId="XaraX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3146425"/>
                        <a:ext cx="2549525" cy="2097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70" name="Object 6"/>
          <p:cNvGraphicFramePr>
            <a:graphicFrameLocks noChangeAspect="1"/>
          </p:cNvGraphicFramePr>
          <p:nvPr/>
        </p:nvGraphicFramePr>
        <p:xfrm>
          <a:off x="4802188" y="3146425"/>
          <a:ext cx="2552700" cy="209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7" name="Document" r:id="rId10" imgW="2855632" imgH="2348653" progId="XaraX.Document">
                  <p:embed/>
                </p:oleObj>
              </mc:Choice>
              <mc:Fallback>
                <p:oleObj name="Document" r:id="rId10" imgW="2855632" imgH="2348653" progId="XaraX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2188" y="3146425"/>
                        <a:ext cx="2552700" cy="2097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071" name="Object 7"/>
          <p:cNvGraphicFramePr>
            <a:graphicFrameLocks noChangeAspect="1"/>
          </p:cNvGraphicFramePr>
          <p:nvPr/>
        </p:nvGraphicFramePr>
        <p:xfrm>
          <a:off x="6400800" y="1192213"/>
          <a:ext cx="2389188" cy="1931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8" name="Document" r:id="rId12" imgW="2846113" imgH="2302326" progId="XaraX.Document">
                  <p:embed/>
                </p:oleObj>
              </mc:Choice>
              <mc:Fallback>
                <p:oleObj name="Document" r:id="rId12" imgW="2846113" imgH="2302326" progId="XaraX.Documen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1192213"/>
                        <a:ext cx="2389188" cy="1931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72" name="Text Box 8"/>
          <p:cNvSpPr txBox="1">
            <a:spLocks noChangeArrowheads="1"/>
          </p:cNvSpPr>
          <p:nvPr/>
        </p:nvSpPr>
        <p:spPr bwMode="auto">
          <a:xfrm>
            <a:off x="8001000" y="1371600"/>
            <a:ext cx="450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PE</a:t>
            </a:r>
          </a:p>
        </p:txBody>
      </p:sp>
      <p:sp>
        <p:nvSpPr>
          <p:cNvPr id="88073" name="Text Box 9"/>
          <p:cNvSpPr txBox="1">
            <a:spLocks noChangeArrowheads="1"/>
          </p:cNvSpPr>
          <p:nvPr/>
        </p:nvSpPr>
        <p:spPr bwMode="auto">
          <a:xfrm>
            <a:off x="4724400" y="1524000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Rh-123</a:t>
            </a:r>
          </a:p>
        </p:txBody>
      </p:sp>
      <p:sp>
        <p:nvSpPr>
          <p:cNvPr id="88074" name="Text Box 10"/>
          <p:cNvSpPr txBox="1">
            <a:spLocks noChangeArrowheads="1"/>
          </p:cNvSpPr>
          <p:nvPr/>
        </p:nvSpPr>
        <p:spPr bwMode="auto">
          <a:xfrm>
            <a:off x="1676400" y="1524000"/>
            <a:ext cx="1289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/>
              <a:t>Chlorophyll</a:t>
            </a:r>
          </a:p>
        </p:txBody>
      </p:sp>
      <p:sp>
        <p:nvSpPr>
          <p:cNvPr id="88075" name="Text Box 11"/>
          <p:cNvSpPr txBox="1">
            <a:spLocks noChangeArrowheads="1"/>
          </p:cNvSpPr>
          <p:nvPr/>
        </p:nvSpPr>
        <p:spPr bwMode="auto">
          <a:xfrm>
            <a:off x="304800" y="3124200"/>
            <a:ext cx="108108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cs typeface="Times New Roman" pitchFamily="18" charset="0"/>
              </a:rPr>
              <a:t>Bang’s</a:t>
            </a:r>
          </a:p>
          <a:p>
            <a:r>
              <a:rPr lang="en-US">
                <a:cs typeface="Times New Roman" pitchFamily="18" charset="0"/>
              </a:rPr>
              <a:t>Labs</a:t>
            </a:r>
          </a:p>
          <a:p>
            <a:r>
              <a:rPr lang="en-US">
                <a:cs typeface="Times New Roman" pitchFamily="18" charset="0"/>
              </a:rPr>
              <a:t>Dyed</a:t>
            </a:r>
          </a:p>
          <a:p>
            <a:r>
              <a:rPr lang="en-US">
                <a:cs typeface="Times New Roman" pitchFamily="18" charset="0"/>
              </a:rPr>
              <a:t>Beads*</a:t>
            </a:r>
          </a:p>
        </p:txBody>
      </p:sp>
      <p:sp>
        <p:nvSpPr>
          <p:cNvPr id="88076" name="Line 12"/>
          <p:cNvSpPr>
            <a:spLocks noChangeShapeType="1"/>
          </p:cNvSpPr>
          <p:nvPr/>
        </p:nvSpPr>
        <p:spPr bwMode="auto">
          <a:xfrm flipV="1">
            <a:off x="2286000" y="4114800"/>
            <a:ext cx="4572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7" name="Text Box 13"/>
          <p:cNvSpPr txBox="1">
            <a:spLocks noChangeArrowheads="1"/>
          </p:cNvSpPr>
          <p:nvPr/>
        </p:nvSpPr>
        <p:spPr bwMode="auto">
          <a:xfrm>
            <a:off x="1600200" y="5334000"/>
            <a:ext cx="326866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3300"/>
                </a:solidFill>
              </a:rPr>
              <a:t>These CANNOT be resolved</a:t>
            </a:r>
          </a:p>
        </p:txBody>
      </p:sp>
      <p:sp>
        <p:nvSpPr>
          <p:cNvPr id="88078" name="Line 14"/>
          <p:cNvSpPr>
            <a:spLocks noChangeShapeType="1"/>
          </p:cNvSpPr>
          <p:nvPr/>
        </p:nvSpPr>
        <p:spPr bwMode="auto">
          <a:xfrm flipV="1">
            <a:off x="4495800" y="4114800"/>
            <a:ext cx="14478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8079" name="Picture 15" descr="3 beads spectra-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99" t="58461" b="4616"/>
          <a:stretch>
            <a:fillRect/>
          </a:stretch>
        </p:blipFill>
        <p:spPr bwMode="auto">
          <a:xfrm>
            <a:off x="5181600" y="4951413"/>
            <a:ext cx="3505200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80" name="Text Box 16"/>
          <p:cNvSpPr txBox="1">
            <a:spLocks noChangeArrowheads="1"/>
          </p:cNvSpPr>
          <p:nvPr/>
        </p:nvSpPr>
        <p:spPr bwMode="auto">
          <a:xfrm>
            <a:off x="1600200" y="5755494"/>
            <a:ext cx="313419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 dirty="0" smtClean="0">
                <a:latin typeface="Arial" pitchFamily="34" charset="0"/>
              </a:rPr>
              <a:t>Advanced classification tools</a:t>
            </a:r>
          </a:p>
          <a:p>
            <a:r>
              <a:rPr lang="en-US" sz="1800" dirty="0" smtClean="0">
                <a:latin typeface="Arial" pitchFamily="34" charset="0"/>
              </a:rPr>
              <a:t>like PCA are required</a:t>
            </a:r>
            <a:endParaRPr lang="en-US" sz="1800" dirty="0">
              <a:latin typeface="Arial" pitchFamily="34" charset="0"/>
            </a:endParaRPr>
          </a:p>
        </p:txBody>
      </p:sp>
      <p:sp>
        <p:nvSpPr>
          <p:cNvPr id="88081" name="Film"/>
          <p:cNvSpPr>
            <a:spLocks noEditPoints="1" noChangeArrowheads="1"/>
          </p:cNvSpPr>
          <p:nvPr/>
        </p:nvSpPr>
        <p:spPr bwMode="auto">
          <a:xfrm>
            <a:off x="8939213" y="6019800"/>
            <a:ext cx="152400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8082" name="Group 18"/>
          <p:cNvGrpSpPr>
            <a:grpSpLocks/>
          </p:cNvGrpSpPr>
          <p:nvPr/>
        </p:nvGrpSpPr>
        <p:grpSpPr bwMode="auto">
          <a:xfrm>
            <a:off x="5105400" y="2209800"/>
            <a:ext cx="3429000" cy="2681288"/>
            <a:chOff x="3216" y="1392"/>
            <a:chExt cx="2160" cy="1689"/>
          </a:xfrm>
        </p:grpSpPr>
        <p:pic>
          <p:nvPicPr>
            <p:cNvPr id="88083" name="Picture 19" descr="fluorescence_of_3_beads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6" y="1392"/>
              <a:ext cx="2160" cy="16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084" name="Text Box 20"/>
            <p:cNvSpPr txBox="1">
              <a:spLocks noChangeArrowheads="1"/>
            </p:cNvSpPr>
            <p:nvPr/>
          </p:nvSpPr>
          <p:spPr bwMode="auto">
            <a:xfrm>
              <a:off x="3744" y="1632"/>
              <a:ext cx="120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>
                  <a:latin typeface="Arial" pitchFamily="34" charset="0"/>
                </a:rPr>
                <a:t>“2” color analysis</a:t>
              </a:r>
            </a:p>
          </p:txBody>
        </p:sp>
      </p:grpSp>
      <p:pic>
        <p:nvPicPr>
          <p:cNvPr id="88085" name="Picture 21" descr="3bead_with_color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29" r="34146"/>
          <a:stretch>
            <a:fillRect/>
          </a:stretch>
        </p:blipFill>
        <p:spPr bwMode="auto">
          <a:xfrm>
            <a:off x="6705600" y="3276600"/>
            <a:ext cx="20574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86" name="Text Box 22"/>
          <p:cNvSpPr txBox="1">
            <a:spLocks noChangeArrowheads="1"/>
          </p:cNvSpPr>
          <p:nvPr/>
        </p:nvSpPr>
        <p:spPr bwMode="auto">
          <a:xfrm>
            <a:off x="1304664" y="5334000"/>
            <a:ext cx="3826278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3300"/>
                </a:solidFill>
              </a:rPr>
              <a:t>These CAN now be </a:t>
            </a:r>
            <a:r>
              <a:rPr lang="en-US" sz="2000" b="1" dirty="0" smtClean="0">
                <a:solidFill>
                  <a:srgbClr val="FF3300"/>
                </a:solidFill>
              </a:rPr>
              <a:t>resolved   </a:t>
            </a:r>
            <a:endParaRPr lang="en-US" sz="2000" b="1" dirty="0">
              <a:solidFill>
                <a:srgbClr val="FF3300"/>
              </a:solidFill>
            </a:endParaRPr>
          </a:p>
        </p:txBody>
      </p:sp>
      <p:sp>
        <p:nvSpPr>
          <p:cNvPr id="88087" name="Film"/>
          <p:cNvSpPr>
            <a:spLocks noEditPoints="1" noChangeArrowheads="1"/>
          </p:cNvSpPr>
          <p:nvPr/>
        </p:nvSpPr>
        <p:spPr bwMode="auto">
          <a:xfrm>
            <a:off x="8939213" y="5600700"/>
            <a:ext cx="152400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8088" name="Film"/>
          <p:cNvSpPr>
            <a:spLocks noEditPoints="1" noChangeArrowheads="1"/>
          </p:cNvSpPr>
          <p:nvPr/>
        </p:nvSpPr>
        <p:spPr bwMode="auto">
          <a:xfrm>
            <a:off x="8939213" y="5181600"/>
            <a:ext cx="152400" cy="304800"/>
          </a:xfrm>
          <a:custGeom>
            <a:avLst/>
            <a:gdLst>
              <a:gd name="T0" fmla="*/ 0 w 21600"/>
              <a:gd name="T1" fmla="*/ 0 h 21600"/>
              <a:gd name="T2" fmla="*/ 10800 w 21600"/>
              <a:gd name="T3" fmla="*/ 0 h 21600"/>
              <a:gd name="T4" fmla="*/ 21600 w 21600"/>
              <a:gd name="T5" fmla="*/ 0 h 21600"/>
              <a:gd name="T6" fmla="*/ 21600 w 21600"/>
              <a:gd name="T7" fmla="*/ 10800 h 21600"/>
              <a:gd name="T8" fmla="*/ 21600 w 21600"/>
              <a:gd name="T9" fmla="*/ 21600 h 21600"/>
              <a:gd name="T10" fmla="*/ 10800 w 21600"/>
              <a:gd name="T11" fmla="*/ 21600 h 21600"/>
              <a:gd name="T12" fmla="*/ 0 w 21600"/>
              <a:gd name="T13" fmla="*/ 21600 h 21600"/>
              <a:gd name="T14" fmla="*/ 0 w 21600"/>
              <a:gd name="T15" fmla="*/ 10800 h 21600"/>
              <a:gd name="T16" fmla="*/ 4960 w 21600"/>
              <a:gd name="T17" fmla="*/ 8129 h 21600"/>
              <a:gd name="T18" fmla="*/ 17079 w 21600"/>
              <a:gd name="T19" fmla="*/ 1342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21600" y="0"/>
                </a:lnTo>
                <a:close/>
              </a:path>
              <a:path w="21600" h="21600" extrusionOk="0">
                <a:moveTo>
                  <a:pt x="3014" y="21600"/>
                </a:moveTo>
                <a:lnTo>
                  <a:pt x="3014" y="0"/>
                </a:lnTo>
                <a:lnTo>
                  <a:pt x="0" y="0"/>
                </a:lnTo>
                <a:lnTo>
                  <a:pt x="0" y="21600"/>
                </a:lnTo>
                <a:lnTo>
                  <a:pt x="3014" y="21600"/>
                </a:lnTo>
                <a:close/>
              </a:path>
              <a:path w="21600" h="21600" extrusionOk="0">
                <a:moveTo>
                  <a:pt x="21600" y="21600"/>
                </a:moveTo>
                <a:lnTo>
                  <a:pt x="21600" y="0"/>
                </a:lnTo>
                <a:lnTo>
                  <a:pt x="18586" y="0"/>
                </a:lnTo>
                <a:lnTo>
                  <a:pt x="18586" y="21600"/>
                </a:lnTo>
                <a:lnTo>
                  <a:pt x="21600" y="21600"/>
                </a:lnTo>
                <a:close/>
              </a:path>
              <a:path w="21600" h="21600" extrusionOk="0">
                <a:moveTo>
                  <a:pt x="6028" y="6574"/>
                </a:moveTo>
                <a:lnTo>
                  <a:pt x="15572" y="6574"/>
                </a:lnTo>
                <a:lnTo>
                  <a:pt x="16074" y="6574"/>
                </a:lnTo>
                <a:lnTo>
                  <a:pt x="16326" y="6457"/>
                </a:lnTo>
                <a:lnTo>
                  <a:pt x="16577" y="6339"/>
                </a:lnTo>
                <a:lnTo>
                  <a:pt x="16828" y="6222"/>
                </a:lnTo>
                <a:lnTo>
                  <a:pt x="17079" y="6222"/>
                </a:lnTo>
                <a:lnTo>
                  <a:pt x="17330" y="5987"/>
                </a:lnTo>
                <a:lnTo>
                  <a:pt x="17330" y="5870"/>
                </a:lnTo>
                <a:lnTo>
                  <a:pt x="17581" y="5635"/>
                </a:lnTo>
                <a:lnTo>
                  <a:pt x="17581" y="1526"/>
                </a:lnTo>
                <a:lnTo>
                  <a:pt x="17330" y="1291"/>
                </a:lnTo>
                <a:lnTo>
                  <a:pt x="17330" y="1174"/>
                </a:lnTo>
                <a:lnTo>
                  <a:pt x="17079" y="1057"/>
                </a:lnTo>
                <a:lnTo>
                  <a:pt x="16828" y="939"/>
                </a:lnTo>
                <a:lnTo>
                  <a:pt x="16577" y="822"/>
                </a:lnTo>
                <a:lnTo>
                  <a:pt x="16326" y="704"/>
                </a:lnTo>
                <a:lnTo>
                  <a:pt x="16074" y="704"/>
                </a:lnTo>
                <a:lnTo>
                  <a:pt x="15572" y="587"/>
                </a:lnTo>
                <a:lnTo>
                  <a:pt x="6028" y="587"/>
                </a:lnTo>
                <a:lnTo>
                  <a:pt x="5526" y="704"/>
                </a:lnTo>
                <a:lnTo>
                  <a:pt x="5274" y="704"/>
                </a:lnTo>
                <a:lnTo>
                  <a:pt x="5023" y="822"/>
                </a:lnTo>
                <a:lnTo>
                  <a:pt x="4772" y="939"/>
                </a:lnTo>
                <a:lnTo>
                  <a:pt x="4521" y="1057"/>
                </a:lnTo>
                <a:lnTo>
                  <a:pt x="4270" y="1174"/>
                </a:lnTo>
                <a:lnTo>
                  <a:pt x="4270" y="1291"/>
                </a:lnTo>
                <a:lnTo>
                  <a:pt x="4019" y="1526"/>
                </a:lnTo>
                <a:lnTo>
                  <a:pt x="4019" y="5635"/>
                </a:lnTo>
                <a:lnTo>
                  <a:pt x="4270" y="5870"/>
                </a:lnTo>
                <a:lnTo>
                  <a:pt x="4270" y="5987"/>
                </a:lnTo>
                <a:lnTo>
                  <a:pt x="4521" y="6222"/>
                </a:lnTo>
                <a:lnTo>
                  <a:pt x="4772" y="6222"/>
                </a:lnTo>
                <a:lnTo>
                  <a:pt x="5023" y="6339"/>
                </a:lnTo>
                <a:lnTo>
                  <a:pt x="5274" y="6457"/>
                </a:lnTo>
                <a:lnTo>
                  <a:pt x="5526" y="6574"/>
                </a:lnTo>
                <a:lnTo>
                  <a:pt x="6028" y="6574"/>
                </a:lnTo>
                <a:close/>
              </a:path>
              <a:path w="21600" h="21600" extrusionOk="0">
                <a:moveTo>
                  <a:pt x="6028" y="13617"/>
                </a:moveTo>
                <a:lnTo>
                  <a:pt x="15572" y="13617"/>
                </a:lnTo>
                <a:lnTo>
                  <a:pt x="16074" y="13617"/>
                </a:lnTo>
                <a:lnTo>
                  <a:pt x="16326" y="13617"/>
                </a:lnTo>
                <a:lnTo>
                  <a:pt x="16577" y="13500"/>
                </a:lnTo>
                <a:lnTo>
                  <a:pt x="16828" y="13383"/>
                </a:lnTo>
                <a:lnTo>
                  <a:pt x="17079" y="13265"/>
                </a:lnTo>
                <a:lnTo>
                  <a:pt x="17330" y="13148"/>
                </a:lnTo>
                <a:lnTo>
                  <a:pt x="17330" y="12913"/>
                </a:lnTo>
                <a:lnTo>
                  <a:pt x="17581" y="12796"/>
                </a:lnTo>
                <a:lnTo>
                  <a:pt x="17581" y="8687"/>
                </a:lnTo>
                <a:lnTo>
                  <a:pt x="17330" y="8452"/>
                </a:lnTo>
                <a:lnTo>
                  <a:pt x="17330" y="8335"/>
                </a:lnTo>
                <a:lnTo>
                  <a:pt x="17079" y="8217"/>
                </a:lnTo>
                <a:lnTo>
                  <a:pt x="16828" y="7983"/>
                </a:lnTo>
                <a:lnTo>
                  <a:pt x="16577" y="7983"/>
                </a:lnTo>
                <a:lnTo>
                  <a:pt x="16326" y="7865"/>
                </a:lnTo>
                <a:lnTo>
                  <a:pt x="16074" y="7865"/>
                </a:lnTo>
                <a:lnTo>
                  <a:pt x="15572" y="7748"/>
                </a:lnTo>
                <a:lnTo>
                  <a:pt x="6028" y="7748"/>
                </a:lnTo>
                <a:lnTo>
                  <a:pt x="5526" y="7865"/>
                </a:lnTo>
                <a:lnTo>
                  <a:pt x="5274" y="7865"/>
                </a:lnTo>
                <a:lnTo>
                  <a:pt x="5023" y="7983"/>
                </a:lnTo>
                <a:lnTo>
                  <a:pt x="4772" y="7983"/>
                </a:lnTo>
                <a:lnTo>
                  <a:pt x="4521" y="8217"/>
                </a:lnTo>
                <a:lnTo>
                  <a:pt x="4270" y="8335"/>
                </a:lnTo>
                <a:lnTo>
                  <a:pt x="4270" y="8452"/>
                </a:lnTo>
                <a:lnTo>
                  <a:pt x="4019" y="8687"/>
                </a:lnTo>
                <a:lnTo>
                  <a:pt x="4019" y="12796"/>
                </a:lnTo>
                <a:lnTo>
                  <a:pt x="4270" y="12913"/>
                </a:lnTo>
                <a:lnTo>
                  <a:pt x="4270" y="13148"/>
                </a:lnTo>
                <a:lnTo>
                  <a:pt x="4521" y="13265"/>
                </a:lnTo>
                <a:lnTo>
                  <a:pt x="4772" y="13383"/>
                </a:lnTo>
                <a:lnTo>
                  <a:pt x="5023" y="13500"/>
                </a:lnTo>
                <a:lnTo>
                  <a:pt x="5274" y="13617"/>
                </a:lnTo>
                <a:lnTo>
                  <a:pt x="5526" y="13617"/>
                </a:lnTo>
                <a:lnTo>
                  <a:pt x="6028" y="13617"/>
                </a:lnTo>
                <a:close/>
              </a:path>
              <a:path w="21600" h="21600" extrusionOk="0">
                <a:moveTo>
                  <a:pt x="6028" y="20778"/>
                </a:moveTo>
                <a:lnTo>
                  <a:pt x="15572" y="20778"/>
                </a:lnTo>
                <a:lnTo>
                  <a:pt x="16074" y="20778"/>
                </a:lnTo>
                <a:lnTo>
                  <a:pt x="16326" y="20661"/>
                </a:lnTo>
                <a:lnTo>
                  <a:pt x="16577" y="20661"/>
                </a:lnTo>
                <a:lnTo>
                  <a:pt x="16828" y="20543"/>
                </a:lnTo>
                <a:lnTo>
                  <a:pt x="17079" y="20426"/>
                </a:lnTo>
                <a:lnTo>
                  <a:pt x="17330" y="20309"/>
                </a:lnTo>
                <a:lnTo>
                  <a:pt x="17330" y="20074"/>
                </a:lnTo>
                <a:lnTo>
                  <a:pt x="17581" y="19957"/>
                </a:lnTo>
                <a:lnTo>
                  <a:pt x="17581" y="15730"/>
                </a:lnTo>
                <a:lnTo>
                  <a:pt x="17330" y="15613"/>
                </a:lnTo>
                <a:lnTo>
                  <a:pt x="17330" y="15378"/>
                </a:lnTo>
                <a:lnTo>
                  <a:pt x="17079" y="15378"/>
                </a:lnTo>
                <a:lnTo>
                  <a:pt x="16828" y="15143"/>
                </a:lnTo>
                <a:lnTo>
                  <a:pt x="16577" y="15026"/>
                </a:lnTo>
                <a:lnTo>
                  <a:pt x="16326" y="15026"/>
                </a:lnTo>
                <a:lnTo>
                  <a:pt x="16074" y="15026"/>
                </a:lnTo>
                <a:lnTo>
                  <a:pt x="15572" y="14909"/>
                </a:lnTo>
                <a:lnTo>
                  <a:pt x="6028" y="14909"/>
                </a:lnTo>
                <a:lnTo>
                  <a:pt x="5526" y="15026"/>
                </a:lnTo>
                <a:lnTo>
                  <a:pt x="5274" y="15026"/>
                </a:lnTo>
                <a:lnTo>
                  <a:pt x="5023" y="15026"/>
                </a:lnTo>
                <a:lnTo>
                  <a:pt x="4772" y="15143"/>
                </a:lnTo>
                <a:lnTo>
                  <a:pt x="4521" y="15378"/>
                </a:lnTo>
                <a:lnTo>
                  <a:pt x="4270" y="15378"/>
                </a:lnTo>
                <a:lnTo>
                  <a:pt x="4270" y="15613"/>
                </a:lnTo>
                <a:lnTo>
                  <a:pt x="4019" y="15730"/>
                </a:lnTo>
                <a:lnTo>
                  <a:pt x="4019" y="19957"/>
                </a:lnTo>
                <a:lnTo>
                  <a:pt x="4270" y="20074"/>
                </a:lnTo>
                <a:lnTo>
                  <a:pt x="4270" y="20309"/>
                </a:lnTo>
                <a:lnTo>
                  <a:pt x="4521" y="20426"/>
                </a:lnTo>
                <a:lnTo>
                  <a:pt x="4772" y="20543"/>
                </a:lnTo>
                <a:lnTo>
                  <a:pt x="5023" y="20661"/>
                </a:lnTo>
                <a:lnTo>
                  <a:pt x="5274" y="20661"/>
                </a:lnTo>
                <a:lnTo>
                  <a:pt x="5526" y="20778"/>
                </a:lnTo>
                <a:lnTo>
                  <a:pt x="6028" y="20778"/>
                </a:lnTo>
                <a:close/>
              </a:path>
              <a:path w="21600" h="21600" extrusionOk="0">
                <a:moveTo>
                  <a:pt x="753" y="1291"/>
                </a:moveTo>
                <a:lnTo>
                  <a:pt x="2260" y="1291"/>
                </a:lnTo>
                <a:lnTo>
                  <a:pt x="2260" y="235"/>
                </a:lnTo>
                <a:lnTo>
                  <a:pt x="753" y="235"/>
                </a:lnTo>
                <a:lnTo>
                  <a:pt x="753" y="1291"/>
                </a:lnTo>
                <a:close/>
              </a:path>
              <a:path w="21600" h="21600" extrusionOk="0">
                <a:moveTo>
                  <a:pt x="753" y="2700"/>
                </a:moveTo>
                <a:lnTo>
                  <a:pt x="2260" y="2700"/>
                </a:lnTo>
                <a:lnTo>
                  <a:pt x="2260" y="1643"/>
                </a:lnTo>
                <a:lnTo>
                  <a:pt x="753" y="1643"/>
                </a:lnTo>
                <a:lnTo>
                  <a:pt x="753" y="2700"/>
                </a:lnTo>
                <a:close/>
              </a:path>
              <a:path w="21600" h="21600" extrusionOk="0">
                <a:moveTo>
                  <a:pt x="753" y="4109"/>
                </a:moveTo>
                <a:lnTo>
                  <a:pt x="2260" y="4109"/>
                </a:lnTo>
                <a:lnTo>
                  <a:pt x="2260" y="3052"/>
                </a:lnTo>
                <a:lnTo>
                  <a:pt x="753" y="3052"/>
                </a:lnTo>
                <a:lnTo>
                  <a:pt x="753" y="4109"/>
                </a:lnTo>
                <a:close/>
              </a:path>
              <a:path w="21600" h="21600" extrusionOk="0">
                <a:moveTo>
                  <a:pt x="753" y="5517"/>
                </a:moveTo>
                <a:lnTo>
                  <a:pt x="2260" y="5517"/>
                </a:lnTo>
                <a:lnTo>
                  <a:pt x="2260" y="4461"/>
                </a:lnTo>
                <a:lnTo>
                  <a:pt x="753" y="4461"/>
                </a:lnTo>
                <a:lnTo>
                  <a:pt x="753" y="5517"/>
                </a:lnTo>
                <a:close/>
              </a:path>
              <a:path w="21600" h="21600" extrusionOk="0">
                <a:moveTo>
                  <a:pt x="753" y="6926"/>
                </a:moveTo>
                <a:lnTo>
                  <a:pt x="2260" y="6926"/>
                </a:lnTo>
                <a:lnTo>
                  <a:pt x="2260" y="5870"/>
                </a:lnTo>
                <a:lnTo>
                  <a:pt x="753" y="5870"/>
                </a:lnTo>
                <a:lnTo>
                  <a:pt x="753" y="6926"/>
                </a:lnTo>
                <a:close/>
              </a:path>
              <a:path w="21600" h="21600" extrusionOk="0">
                <a:moveTo>
                  <a:pt x="753" y="8335"/>
                </a:moveTo>
                <a:lnTo>
                  <a:pt x="2260" y="8335"/>
                </a:lnTo>
                <a:lnTo>
                  <a:pt x="2260" y="7278"/>
                </a:lnTo>
                <a:lnTo>
                  <a:pt x="753" y="7278"/>
                </a:lnTo>
                <a:lnTo>
                  <a:pt x="753" y="8335"/>
                </a:lnTo>
                <a:close/>
              </a:path>
              <a:path w="21600" h="21600" extrusionOk="0">
                <a:moveTo>
                  <a:pt x="753" y="9743"/>
                </a:moveTo>
                <a:lnTo>
                  <a:pt x="2260" y="9743"/>
                </a:lnTo>
                <a:lnTo>
                  <a:pt x="2260" y="8687"/>
                </a:lnTo>
                <a:lnTo>
                  <a:pt x="753" y="8687"/>
                </a:lnTo>
                <a:lnTo>
                  <a:pt x="753" y="9743"/>
                </a:lnTo>
                <a:close/>
              </a:path>
              <a:path w="21600" h="21600" extrusionOk="0">
                <a:moveTo>
                  <a:pt x="753" y="11152"/>
                </a:moveTo>
                <a:lnTo>
                  <a:pt x="2260" y="11152"/>
                </a:lnTo>
                <a:lnTo>
                  <a:pt x="2260" y="10096"/>
                </a:lnTo>
                <a:lnTo>
                  <a:pt x="753" y="10096"/>
                </a:lnTo>
                <a:lnTo>
                  <a:pt x="753" y="11152"/>
                </a:lnTo>
                <a:close/>
              </a:path>
              <a:path w="21600" h="21600" extrusionOk="0">
                <a:moveTo>
                  <a:pt x="753" y="12561"/>
                </a:moveTo>
                <a:lnTo>
                  <a:pt x="2260" y="12561"/>
                </a:lnTo>
                <a:lnTo>
                  <a:pt x="2260" y="11504"/>
                </a:lnTo>
                <a:lnTo>
                  <a:pt x="753" y="11504"/>
                </a:lnTo>
                <a:lnTo>
                  <a:pt x="753" y="12561"/>
                </a:lnTo>
                <a:close/>
              </a:path>
              <a:path w="21600" h="21600" extrusionOk="0">
                <a:moveTo>
                  <a:pt x="753" y="13970"/>
                </a:moveTo>
                <a:lnTo>
                  <a:pt x="2260" y="13970"/>
                </a:lnTo>
                <a:lnTo>
                  <a:pt x="2260" y="12913"/>
                </a:lnTo>
                <a:lnTo>
                  <a:pt x="753" y="12913"/>
                </a:lnTo>
                <a:lnTo>
                  <a:pt x="753" y="13970"/>
                </a:lnTo>
                <a:close/>
              </a:path>
              <a:path w="21600" h="21600" extrusionOk="0">
                <a:moveTo>
                  <a:pt x="753" y="15378"/>
                </a:moveTo>
                <a:lnTo>
                  <a:pt x="2260" y="15378"/>
                </a:lnTo>
                <a:lnTo>
                  <a:pt x="2260" y="14322"/>
                </a:lnTo>
                <a:lnTo>
                  <a:pt x="753" y="14322"/>
                </a:lnTo>
                <a:lnTo>
                  <a:pt x="753" y="15378"/>
                </a:lnTo>
                <a:close/>
              </a:path>
              <a:path w="21600" h="21600" extrusionOk="0">
                <a:moveTo>
                  <a:pt x="753" y="16787"/>
                </a:moveTo>
                <a:lnTo>
                  <a:pt x="2260" y="16787"/>
                </a:lnTo>
                <a:lnTo>
                  <a:pt x="2260" y="15730"/>
                </a:lnTo>
                <a:lnTo>
                  <a:pt x="753" y="15730"/>
                </a:lnTo>
                <a:lnTo>
                  <a:pt x="753" y="16787"/>
                </a:lnTo>
                <a:close/>
              </a:path>
              <a:path w="21600" h="21600" extrusionOk="0">
                <a:moveTo>
                  <a:pt x="753" y="18196"/>
                </a:moveTo>
                <a:lnTo>
                  <a:pt x="2260" y="18196"/>
                </a:lnTo>
                <a:lnTo>
                  <a:pt x="2260" y="17139"/>
                </a:lnTo>
                <a:lnTo>
                  <a:pt x="753" y="17139"/>
                </a:lnTo>
                <a:lnTo>
                  <a:pt x="753" y="18196"/>
                </a:lnTo>
                <a:close/>
              </a:path>
              <a:path w="21600" h="21600" extrusionOk="0">
                <a:moveTo>
                  <a:pt x="753" y="19604"/>
                </a:moveTo>
                <a:lnTo>
                  <a:pt x="2260" y="19604"/>
                </a:lnTo>
                <a:lnTo>
                  <a:pt x="2260" y="18548"/>
                </a:lnTo>
                <a:lnTo>
                  <a:pt x="753" y="18548"/>
                </a:lnTo>
                <a:lnTo>
                  <a:pt x="753" y="19604"/>
                </a:lnTo>
                <a:close/>
              </a:path>
              <a:path w="21600" h="21600" extrusionOk="0">
                <a:moveTo>
                  <a:pt x="753" y="21013"/>
                </a:moveTo>
                <a:lnTo>
                  <a:pt x="2260" y="21013"/>
                </a:lnTo>
                <a:lnTo>
                  <a:pt x="2260" y="19957"/>
                </a:lnTo>
                <a:lnTo>
                  <a:pt x="753" y="19957"/>
                </a:lnTo>
                <a:lnTo>
                  <a:pt x="753" y="21013"/>
                </a:lnTo>
                <a:close/>
              </a:path>
              <a:path w="21600" h="21600" extrusionOk="0">
                <a:moveTo>
                  <a:pt x="19340" y="1409"/>
                </a:moveTo>
                <a:lnTo>
                  <a:pt x="20595" y="1409"/>
                </a:lnTo>
                <a:lnTo>
                  <a:pt x="20595" y="352"/>
                </a:lnTo>
                <a:lnTo>
                  <a:pt x="19340" y="352"/>
                </a:lnTo>
                <a:lnTo>
                  <a:pt x="19340" y="1409"/>
                </a:lnTo>
                <a:close/>
              </a:path>
              <a:path w="21600" h="21600" extrusionOk="0">
                <a:moveTo>
                  <a:pt x="19340" y="2700"/>
                </a:moveTo>
                <a:lnTo>
                  <a:pt x="20595" y="2700"/>
                </a:lnTo>
                <a:lnTo>
                  <a:pt x="20595" y="1643"/>
                </a:lnTo>
                <a:lnTo>
                  <a:pt x="19340" y="1643"/>
                </a:lnTo>
                <a:lnTo>
                  <a:pt x="19340" y="2700"/>
                </a:lnTo>
                <a:close/>
              </a:path>
              <a:path w="21600" h="21600" extrusionOk="0">
                <a:moveTo>
                  <a:pt x="19340" y="4109"/>
                </a:moveTo>
                <a:lnTo>
                  <a:pt x="20595" y="4109"/>
                </a:lnTo>
                <a:lnTo>
                  <a:pt x="20595" y="3052"/>
                </a:lnTo>
                <a:lnTo>
                  <a:pt x="19340" y="3052"/>
                </a:lnTo>
                <a:lnTo>
                  <a:pt x="19340" y="4109"/>
                </a:lnTo>
                <a:close/>
              </a:path>
              <a:path w="21600" h="21600" extrusionOk="0">
                <a:moveTo>
                  <a:pt x="19340" y="5517"/>
                </a:moveTo>
                <a:lnTo>
                  <a:pt x="20595" y="5517"/>
                </a:lnTo>
                <a:lnTo>
                  <a:pt x="20595" y="4461"/>
                </a:lnTo>
                <a:lnTo>
                  <a:pt x="19340" y="4461"/>
                </a:lnTo>
                <a:lnTo>
                  <a:pt x="19340" y="5517"/>
                </a:lnTo>
                <a:close/>
              </a:path>
              <a:path w="21600" h="21600" extrusionOk="0">
                <a:moveTo>
                  <a:pt x="19340" y="6926"/>
                </a:moveTo>
                <a:lnTo>
                  <a:pt x="20595" y="6926"/>
                </a:lnTo>
                <a:lnTo>
                  <a:pt x="20595" y="5870"/>
                </a:lnTo>
                <a:lnTo>
                  <a:pt x="19340" y="5870"/>
                </a:lnTo>
                <a:lnTo>
                  <a:pt x="19340" y="6926"/>
                </a:lnTo>
                <a:close/>
              </a:path>
              <a:path w="21600" h="21600" extrusionOk="0">
                <a:moveTo>
                  <a:pt x="19340" y="8335"/>
                </a:moveTo>
                <a:lnTo>
                  <a:pt x="20595" y="8335"/>
                </a:lnTo>
                <a:lnTo>
                  <a:pt x="20595" y="7278"/>
                </a:lnTo>
                <a:lnTo>
                  <a:pt x="19340" y="7278"/>
                </a:lnTo>
                <a:lnTo>
                  <a:pt x="19340" y="8335"/>
                </a:lnTo>
                <a:close/>
              </a:path>
              <a:path w="21600" h="21600" extrusionOk="0">
                <a:moveTo>
                  <a:pt x="19340" y="9743"/>
                </a:moveTo>
                <a:lnTo>
                  <a:pt x="20595" y="9743"/>
                </a:lnTo>
                <a:lnTo>
                  <a:pt x="20595" y="8687"/>
                </a:lnTo>
                <a:lnTo>
                  <a:pt x="19340" y="8687"/>
                </a:lnTo>
                <a:lnTo>
                  <a:pt x="19340" y="9743"/>
                </a:lnTo>
                <a:close/>
              </a:path>
              <a:path w="21600" h="21600" extrusionOk="0">
                <a:moveTo>
                  <a:pt x="19340" y="11152"/>
                </a:moveTo>
                <a:lnTo>
                  <a:pt x="20595" y="11152"/>
                </a:lnTo>
                <a:lnTo>
                  <a:pt x="20595" y="10096"/>
                </a:lnTo>
                <a:lnTo>
                  <a:pt x="19340" y="10096"/>
                </a:lnTo>
                <a:lnTo>
                  <a:pt x="19340" y="11152"/>
                </a:lnTo>
                <a:close/>
              </a:path>
              <a:path w="21600" h="21600" extrusionOk="0">
                <a:moveTo>
                  <a:pt x="19340" y="12561"/>
                </a:moveTo>
                <a:lnTo>
                  <a:pt x="20595" y="12561"/>
                </a:lnTo>
                <a:lnTo>
                  <a:pt x="20595" y="11504"/>
                </a:lnTo>
                <a:lnTo>
                  <a:pt x="19340" y="11504"/>
                </a:lnTo>
                <a:lnTo>
                  <a:pt x="19340" y="12561"/>
                </a:lnTo>
                <a:close/>
              </a:path>
              <a:path w="21600" h="21600" extrusionOk="0">
                <a:moveTo>
                  <a:pt x="19340" y="13970"/>
                </a:moveTo>
                <a:lnTo>
                  <a:pt x="20595" y="13970"/>
                </a:lnTo>
                <a:lnTo>
                  <a:pt x="20595" y="12913"/>
                </a:lnTo>
                <a:lnTo>
                  <a:pt x="19340" y="12913"/>
                </a:lnTo>
                <a:lnTo>
                  <a:pt x="19340" y="13970"/>
                </a:lnTo>
                <a:close/>
              </a:path>
              <a:path w="21600" h="21600" extrusionOk="0">
                <a:moveTo>
                  <a:pt x="19340" y="15378"/>
                </a:moveTo>
                <a:lnTo>
                  <a:pt x="20595" y="15378"/>
                </a:lnTo>
                <a:lnTo>
                  <a:pt x="20595" y="14322"/>
                </a:lnTo>
                <a:lnTo>
                  <a:pt x="19340" y="14322"/>
                </a:lnTo>
                <a:lnTo>
                  <a:pt x="19340" y="15378"/>
                </a:lnTo>
                <a:close/>
              </a:path>
              <a:path w="21600" h="21600" extrusionOk="0">
                <a:moveTo>
                  <a:pt x="19340" y="16787"/>
                </a:moveTo>
                <a:lnTo>
                  <a:pt x="20595" y="16787"/>
                </a:lnTo>
                <a:lnTo>
                  <a:pt x="20595" y="15730"/>
                </a:lnTo>
                <a:lnTo>
                  <a:pt x="19340" y="15730"/>
                </a:lnTo>
                <a:lnTo>
                  <a:pt x="19340" y="16787"/>
                </a:lnTo>
                <a:close/>
              </a:path>
              <a:path w="21600" h="21600" extrusionOk="0">
                <a:moveTo>
                  <a:pt x="19340" y="18196"/>
                </a:moveTo>
                <a:lnTo>
                  <a:pt x="20595" y="18196"/>
                </a:lnTo>
                <a:lnTo>
                  <a:pt x="20595" y="17139"/>
                </a:lnTo>
                <a:lnTo>
                  <a:pt x="19340" y="17139"/>
                </a:lnTo>
                <a:lnTo>
                  <a:pt x="19340" y="18196"/>
                </a:lnTo>
                <a:close/>
              </a:path>
              <a:path w="21600" h="21600" extrusionOk="0">
                <a:moveTo>
                  <a:pt x="19340" y="19604"/>
                </a:moveTo>
                <a:lnTo>
                  <a:pt x="20595" y="19604"/>
                </a:lnTo>
                <a:lnTo>
                  <a:pt x="20595" y="18548"/>
                </a:lnTo>
                <a:lnTo>
                  <a:pt x="19340" y="18548"/>
                </a:lnTo>
                <a:lnTo>
                  <a:pt x="19340" y="19604"/>
                </a:lnTo>
                <a:close/>
              </a:path>
              <a:path w="21600" h="21600" extrusionOk="0">
                <a:moveTo>
                  <a:pt x="19340" y="21013"/>
                </a:moveTo>
                <a:lnTo>
                  <a:pt x="20595" y="21013"/>
                </a:lnTo>
                <a:lnTo>
                  <a:pt x="20595" y="19957"/>
                </a:lnTo>
                <a:lnTo>
                  <a:pt x="19340" y="19957"/>
                </a:lnTo>
                <a:lnTo>
                  <a:pt x="19340" y="21013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2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8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880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8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8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8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88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8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59259E-6 C -0.00295 0.0081 -0.00816 0.01528 -0.01388 0.02037 C -0.01597 0.02847 -0.01927 0.02986 -0.02361 0.03518 C -0.03906 0.05393 -0.04045 0.05556 -0.06111 0.06667 C -0.06631 0.06944 -0.06388 0.07153 -0.06944 0.07222 C -0.07691 0.07315 -0.0842 0.07338 -0.09166 0.07407 C -0.11388 0.09398 -0.14427 0.07847 -0.16944 0.07778 C -0.19288 0.08565 -0.21822 0.0838 -0.24166 0.07593 C -0.24791 0.07037 -0.25399 0.06852 -0.26111 0.06667 C -0.26961 0.05903 -0.26024 0.06643 -0.27222 0.06111 C -0.27934 0.05787 -0.27673 0.05694 -0.28333 0.05185 C -0.29062 0.0463 -0.29895 0.04491 -0.30555 0.03704 C -0.31163 0.02986 -0.31979 0.02106 -0.325 0.01296 C -0.33229 0.00185 -0.32569 0.00856 -0.33333 0.00185 C -0.33593 -0.00347 -0.33958 -0.00556 -0.34166 -0.01111 " pathEditMode="relative" ptsTypes="ffffffffffffffA">
                                      <p:cBhvr>
                                        <p:cTn id="32" dur="2000" fill="hold"/>
                                        <p:tgtEl>
                                          <p:spTgt spid="88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8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88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88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80" grpId="0"/>
      <p:bldP spid="88081" grpId="0" animBg="1"/>
      <p:bldP spid="88086" grpId="0" animBg="1"/>
      <p:bldP spid="88087" grpId="0" animBg="1"/>
      <p:bldP spid="8808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Spectral “fingerprints” identify samples</a:t>
            </a:r>
            <a:endParaRPr lang="en-US" dirty="0"/>
          </a:p>
        </p:txBody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87748" name="Object 4"/>
          <p:cNvGraphicFramePr>
            <a:graphicFrameLocks noChangeAspect="1"/>
          </p:cNvGraphicFramePr>
          <p:nvPr/>
        </p:nvGraphicFramePr>
        <p:xfrm>
          <a:off x="898525" y="1774825"/>
          <a:ext cx="7351713" cy="330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Document" r:id="rId4" imgW="7352381" imgH="3309139" progId="XaraX.Document">
                  <p:link updateAutomatic="1"/>
                </p:oleObj>
              </mc:Choice>
              <mc:Fallback>
                <p:oleObj name="Document" r:id="rId4" imgW="7352381" imgH="3309139" progId="XaraX.Document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525" y="1774825"/>
                        <a:ext cx="7351713" cy="330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2019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Spectral </a:t>
            </a:r>
            <a:r>
              <a:rPr lang="en-US" dirty="0" smtClean="0"/>
              <a:t>“fingerprints” </a:t>
            </a:r>
            <a:r>
              <a:rPr lang="en-US" dirty="0"/>
              <a:t>identify samples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285700" name="Object 4"/>
          <p:cNvGraphicFramePr>
            <a:graphicFrameLocks noChangeAspect="1"/>
          </p:cNvGraphicFramePr>
          <p:nvPr/>
        </p:nvGraphicFramePr>
        <p:xfrm>
          <a:off x="898525" y="1774825"/>
          <a:ext cx="7351713" cy="3308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Document" r:id="rId4" imgW="7352381" imgH="3309139" progId="XaraX.Document">
                  <p:link updateAutomatic="1"/>
                </p:oleObj>
              </mc:Choice>
              <mc:Fallback>
                <p:oleObj name="Document" r:id="rId4" imgW="7352381" imgH="3309139" progId="XaraX.Document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525" y="1774825"/>
                        <a:ext cx="7351713" cy="3308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98394" y="5304430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technology is now a commercial technology (Sony)      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(…to HT)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108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6877050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440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6705600" cy="487363"/>
          </a:xfrm>
        </p:spPr>
        <p:txBody>
          <a:bodyPr>
            <a:normAutofit fontScale="90000"/>
          </a:bodyPr>
          <a:lstStyle/>
          <a:p>
            <a:endParaRPr lang="en-US" sz="2800"/>
          </a:p>
        </p:txBody>
      </p:sp>
      <p:graphicFrame>
        <p:nvGraphicFramePr>
          <p:cNvPr id="1433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346200" y="2354263"/>
          <a:ext cx="6007100" cy="450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Document" r:id="rId4" imgW="7621064" imgH="5714286" progId="XaraX.Document">
                  <p:link updateAutomatic="1"/>
                </p:oleObj>
              </mc:Choice>
              <mc:Fallback>
                <p:oleObj name="Document" r:id="rId4" imgW="7621064" imgH="5714286" progId="XaraX.Document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6200" y="2354263"/>
                        <a:ext cx="6007100" cy="4503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549400" y="1130300"/>
            <a:ext cx="59436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8001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2573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7145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1717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sz="1200">
                <a:latin typeface="Trebuchet MS" pitchFamily="34" charset="0"/>
              </a:rPr>
              <a:t>5-(and-6)-carboxy-2´,7´-dichlorofluorescein diacetate (CDCFA)</a:t>
            </a:r>
          </a:p>
          <a:p>
            <a:pPr eaLnBrk="1" hangingPunct="1">
              <a:buFontTx/>
              <a:buAutoNum type="arabicPeriod"/>
            </a:pPr>
            <a:r>
              <a:rPr lang="en-US" sz="1200">
                <a:latin typeface="Trebuchet MS" pitchFamily="34" charset="0"/>
              </a:rPr>
              <a:t>5(6)-carboxy-4',5'-dimethylfluorescein (CDMFA)</a:t>
            </a:r>
          </a:p>
          <a:p>
            <a:pPr eaLnBrk="1" hangingPunct="1">
              <a:buFontTx/>
              <a:buAutoNum type="arabicPeriod"/>
            </a:pPr>
            <a:r>
              <a:rPr lang="en-US" sz="1200">
                <a:latin typeface="Trebuchet MS" pitchFamily="34" charset="0"/>
              </a:rPr>
              <a:t>5-sulfofluorescein diacetate (SFDA)</a:t>
            </a:r>
          </a:p>
          <a:p>
            <a:pPr eaLnBrk="1" hangingPunct="1">
              <a:buFontTx/>
              <a:buAutoNum type="arabicPeriod"/>
            </a:pPr>
            <a:r>
              <a:rPr lang="en-US" sz="1200">
                <a:latin typeface="Trebuchet MS" pitchFamily="34" charset="0"/>
              </a:rPr>
              <a:t>Cell Tracker Green – 5-chloromethylfluorescein diacetate (CTG)</a:t>
            </a:r>
          </a:p>
          <a:p>
            <a:pPr eaLnBrk="1" hangingPunct="1">
              <a:buFontTx/>
              <a:buAutoNum type="arabicPeriod"/>
            </a:pPr>
            <a:r>
              <a:rPr lang="en-US" sz="1200">
                <a:latin typeface="Trebuchet MS" pitchFamily="34" charset="0"/>
              </a:rPr>
              <a:t>5-(and-6)-carboxy-2´,7´-dichlorofluorescein diacetate, succinimidyl ester (DCF)</a:t>
            </a:r>
          </a:p>
          <a:p>
            <a:pPr eaLnBrk="1" hangingPunct="1">
              <a:buFontTx/>
              <a:buAutoNum type="arabicPeriod"/>
            </a:pPr>
            <a:r>
              <a:rPr lang="en-US" sz="1200">
                <a:latin typeface="Trebuchet MS" pitchFamily="34" charset="0"/>
              </a:rPr>
              <a:t>bis-(1,3-dibutylbarbituric acid)trimethine oxonol (DiBAC</a:t>
            </a:r>
            <a:r>
              <a:rPr lang="en-US" sz="1200" baseline="-25000">
                <a:latin typeface="Trebuchet MS" pitchFamily="34" charset="0"/>
              </a:rPr>
              <a:t>4</a:t>
            </a:r>
            <a:r>
              <a:rPr lang="en-US" sz="1200">
                <a:latin typeface="Trebuchet MS" pitchFamily="34" charset="0"/>
              </a:rPr>
              <a:t>(3))</a:t>
            </a:r>
          </a:p>
          <a:p>
            <a:pPr eaLnBrk="1" hangingPunct="1">
              <a:buFontTx/>
              <a:buAutoNum type="arabicPeriod"/>
            </a:pPr>
            <a:r>
              <a:rPr lang="en-US" sz="1200">
                <a:latin typeface="Trebuchet MS" pitchFamily="34" charset="0"/>
              </a:rPr>
              <a:t>3,3'-dipentyloxacarbocyanine iodide (DiOC</a:t>
            </a:r>
            <a:r>
              <a:rPr lang="en-US" sz="1200" baseline="-25000">
                <a:latin typeface="Trebuchet MS" pitchFamily="34" charset="0"/>
              </a:rPr>
              <a:t>5</a:t>
            </a:r>
            <a:r>
              <a:rPr lang="en-US" sz="1200">
                <a:latin typeface="Trebuchet MS" pitchFamily="34" charset="0"/>
              </a:rPr>
              <a:t>(3))</a:t>
            </a:r>
          </a:p>
          <a:p>
            <a:pPr eaLnBrk="1" hangingPunct="1">
              <a:buFontTx/>
              <a:buAutoNum type="arabicPeriod"/>
            </a:pPr>
            <a:r>
              <a:rPr lang="en-US" sz="1200">
                <a:latin typeface="Trebuchet MS" pitchFamily="34" charset="0"/>
              </a:rPr>
              <a:t>3,3'-dihexyloxacarbocyanine iodide (DiOC</a:t>
            </a:r>
            <a:r>
              <a:rPr lang="en-US" sz="1200" baseline="-25000">
                <a:latin typeface="Trebuchet MS" pitchFamily="34" charset="0"/>
              </a:rPr>
              <a:t>6</a:t>
            </a:r>
            <a:r>
              <a:rPr lang="en-US" sz="1200">
                <a:latin typeface="Trebuchet MS" pitchFamily="34" charset="0"/>
              </a:rPr>
              <a:t>(3))</a:t>
            </a:r>
          </a:p>
          <a:p>
            <a:pPr eaLnBrk="1" hangingPunct="1">
              <a:buFontTx/>
              <a:buAutoNum type="arabicPeriod"/>
            </a:pPr>
            <a:r>
              <a:rPr lang="en-US" sz="1200">
                <a:latin typeface="Trebuchet MS" pitchFamily="34" charset="0"/>
              </a:rPr>
              <a:t>Rhodamine 110</a:t>
            </a:r>
          </a:p>
        </p:txBody>
      </p:sp>
    </p:spTree>
    <p:extLst>
      <p:ext uri="{BB962C8B-B14F-4D97-AF65-F5344CB8AC3E}">
        <p14:creationId xmlns:p14="http://schemas.microsoft.com/office/powerpoint/2010/main" val="312404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cat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55700"/>
            <a:ext cx="2224088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PCA Hyp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667000"/>
            <a:ext cx="44958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123dihydrorhodamine oran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19200"/>
            <a:ext cx="1724025" cy="146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oxanol r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940300"/>
            <a:ext cx="1724025" cy="146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CFDAC yellow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759200"/>
            <a:ext cx="1571625" cy="133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FDA gre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1752600" cy="148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EosinY blu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2463800"/>
            <a:ext cx="16002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DIOC63light blu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17900"/>
            <a:ext cx="1647825" cy="1398588"/>
          </a:xfrm>
          <a:prstGeom prst="rect">
            <a:avLst/>
          </a:prstGeom>
          <a:solidFill>
            <a:srgbClr val="FF6600">
              <a:alpha val="14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66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0" descr="FITC purpl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155700"/>
            <a:ext cx="16002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371" name="Object 11"/>
          <p:cNvGraphicFramePr>
            <a:graphicFrameLocks noChangeAspect="1"/>
          </p:cNvGraphicFramePr>
          <p:nvPr/>
        </p:nvGraphicFramePr>
        <p:xfrm>
          <a:off x="106363" y="4991100"/>
          <a:ext cx="1544637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2" name="Chart" r:id="rId13" imgW="2385212" imgH="1920240" progId="Excel.Chart.8">
                  <p:embed/>
                </p:oleObj>
              </mc:Choice>
              <mc:Fallback>
                <p:oleObj name="Chart" r:id="rId13" imgW="2385212" imgH="192024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363" y="4991100"/>
                        <a:ext cx="1544637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2" name="AutoShape 12"/>
          <p:cNvSpPr>
            <a:spLocks noChangeArrowheads="1"/>
          </p:cNvSpPr>
          <p:nvPr/>
        </p:nvSpPr>
        <p:spPr bwMode="auto">
          <a:xfrm rot="5400000">
            <a:off x="1570037" y="2709863"/>
            <a:ext cx="517525" cy="1066800"/>
          </a:xfrm>
          <a:custGeom>
            <a:avLst/>
            <a:gdLst>
              <a:gd name="G0" fmla="+- 11860 0 0"/>
              <a:gd name="G1" fmla="+- 18514 0 0"/>
              <a:gd name="G2" fmla="+- 7200 0 0"/>
              <a:gd name="G3" fmla="*/ 11860 1 2"/>
              <a:gd name="G4" fmla="+- G3 10800 0"/>
              <a:gd name="G5" fmla="+- 21600 11860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6730 w 21600"/>
              <a:gd name="T1" fmla="*/ 0 h 21600"/>
              <a:gd name="T2" fmla="*/ 11860 w 21600"/>
              <a:gd name="T3" fmla="*/ 7200 h 21600"/>
              <a:gd name="T4" fmla="*/ 0 w 21600"/>
              <a:gd name="T5" fmla="*/ 19519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730" y="0"/>
                </a:moveTo>
                <a:lnTo>
                  <a:pt x="11860" y="7200"/>
                </a:lnTo>
                <a:lnTo>
                  <a:pt x="14946" y="7200"/>
                </a:lnTo>
                <a:lnTo>
                  <a:pt x="14946" y="17437"/>
                </a:lnTo>
                <a:lnTo>
                  <a:pt x="0" y="17437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3" name="Line 13"/>
          <p:cNvSpPr>
            <a:spLocks noChangeShapeType="1"/>
          </p:cNvSpPr>
          <p:nvPr/>
        </p:nvSpPr>
        <p:spPr bwMode="auto">
          <a:xfrm flipV="1">
            <a:off x="1981200" y="4267200"/>
            <a:ext cx="1600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>
            <a:off x="3962400" y="2438400"/>
            <a:ext cx="11430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5" name="Line 15"/>
          <p:cNvSpPr>
            <a:spLocks noChangeShapeType="1"/>
          </p:cNvSpPr>
          <p:nvPr/>
        </p:nvSpPr>
        <p:spPr bwMode="auto">
          <a:xfrm flipH="1">
            <a:off x="5334000" y="2362200"/>
            <a:ext cx="533400" cy="213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 flipH="1">
            <a:off x="5638800" y="2209800"/>
            <a:ext cx="1676400" cy="2362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7" name="Line 17"/>
          <p:cNvSpPr>
            <a:spLocks noChangeShapeType="1"/>
          </p:cNvSpPr>
          <p:nvPr/>
        </p:nvSpPr>
        <p:spPr bwMode="auto">
          <a:xfrm flipH="1">
            <a:off x="5867400" y="3962400"/>
            <a:ext cx="129540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8" name="Line 18"/>
          <p:cNvSpPr>
            <a:spLocks noChangeShapeType="1"/>
          </p:cNvSpPr>
          <p:nvPr/>
        </p:nvSpPr>
        <p:spPr bwMode="auto">
          <a:xfrm flipH="1">
            <a:off x="6248400" y="5486400"/>
            <a:ext cx="914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79" name="Line 19"/>
          <p:cNvSpPr>
            <a:spLocks noChangeShapeType="1"/>
          </p:cNvSpPr>
          <p:nvPr/>
        </p:nvSpPr>
        <p:spPr bwMode="auto">
          <a:xfrm flipH="1" flipV="1">
            <a:off x="6172200" y="5943600"/>
            <a:ext cx="9906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0" name="Text Box 20"/>
          <p:cNvSpPr txBox="1">
            <a:spLocks noChangeArrowheads="1"/>
          </p:cNvSpPr>
          <p:nvPr/>
        </p:nvSpPr>
        <p:spPr bwMode="auto">
          <a:xfrm>
            <a:off x="863600" y="5245100"/>
            <a:ext cx="6270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000">
                <a:latin typeface="Arial" pitchFamily="34" charset="0"/>
              </a:rPr>
              <a:t>All dyes</a:t>
            </a:r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7086600" y="5334000"/>
            <a:ext cx="1371600" cy="2143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 b="1">
                <a:latin typeface="Arial" pitchFamily="34" charset="0"/>
              </a:rPr>
              <a:t>Oxonol Events: 3373</a:t>
            </a:r>
          </a:p>
        </p:txBody>
      </p:sp>
      <p:sp>
        <p:nvSpPr>
          <p:cNvPr id="15382" name="Text Box 22"/>
          <p:cNvSpPr txBox="1">
            <a:spLocks noChangeArrowheads="1"/>
          </p:cNvSpPr>
          <p:nvPr/>
        </p:nvSpPr>
        <p:spPr bwMode="auto">
          <a:xfrm>
            <a:off x="2895600" y="6473825"/>
            <a:ext cx="239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800"/>
              <a:t>Human Lymphocytes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88473" y="420384"/>
            <a:ext cx="63839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7 of 9 “green” dyes could be resolved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4035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570706" y="304800"/>
            <a:ext cx="8002588" cy="650875"/>
          </a:xfrm>
        </p:spPr>
        <p:txBody>
          <a:bodyPr/>
          <a:lstStyle/>
          <a:p>
            <a:r>
              <a:rPr lang="en-US" sz="2400" dirty="0" err="1"/>
              <a:t>Nanocrystals</a:t>
            </a:r>
            <a:r>
              <a:rPr lang="en-US" sz="2400" dirty="0"/>
              <a:t>/Micro-Dots multiplexed systems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00600" y="1066800"/>
            <a:ext cx="4267200" cy="2057400"/>
          </a:xfrm>
        </p:spPr>
        <p:txBody>
          <a:bodyPr/>
          <a:lstStyle/>
          <a:p>
            <a:r>
              <a:rPr lang="en-US" sz="1800" dirty="0"/>
              <a:t>New probes</a:t>
            </a:r>
          </a:p>
          <a:p>
            <a:r>
              <a:rPr lang="en-US" sz="1800" dirty="0"/>
              <a:t>Potentially 1000’s of combinations</a:t>
            </a:r>
          </a:p>
          <a:p>
            <a:r>
              <a:rPr lang="en-US" sz="1800" dirty="0"/>
              <a:t>Sensitive, long lived, less bleaching</a:t>
            </a:r>
          </a:p>
          <a:p>
            <a:r>
              <a:rPr lang="en-US" sz="1800" dirty="0"/>
              <a:t>Difficult to make</a:t>
            </a:r>
          </a:p>
          <a:p>
            <a:r>
              <a:rPr lang="en-US" sz="1800" dirty="0"/>
              <a:t>Will require some advanced </a:t>
            </a:r>
            <a:r>
              <a:rPr lang="en-US" sz="1800" dirty="0" smtClean="0"/>
              <a:t>classification software</a:t>
            </a:r>
            <a:endParaRPr lang="en-US" sz="1800" dirty="0"/>
          </a:p>
          <a:p>
            <a:pPr>
              <a:buFontTx/>
              <a:buNone/>
            </a:pPr>
            <a:endParaRPr lang="en-US" sz="1800" dirty="0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1752600"/>
            <a:ext cx="3475037" cy="510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0" y="2590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6391" name="Object 7"/>
          <p:cNvGraphicFramePr>
            <a:graphicFrameLocks noChangeAspect="1"/>
          </p:cNvGraphicFramePr>
          <p:nvPr/>
        </p:nvGraphicFramePr>
        <p:xfrm>
          <a:off x="4495800" y="3657600"/>
          <a:ext cx="4572000" cy="2620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6" name="Picture" r:id="rId5" imgW="2924556" imgH="1676400" progId="Word.Picture.8">
                  <p:embed/>
                </p:oleObj>
              </mc:Choice>
              <mc:Fallback>
                <p:oleObj name="Picture" r:id="rId5" imgW="2924556" imgH="1676400" progId="Word.Pictur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3657600"/>
                        <a:ext cx="4572000" cy="2620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968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Part 3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>
            <a:hlinkClick r:id="rId3" action="ppaction://hlinkpres?slideindex=1&amp;slidetitle="/>
          </p:cNvPr>
          <p:cNvSpPr txBox="1"/>
          <p:nvPr/>
        </p:nvSpPr>
        <p:spPr>
          <a:xfrm>
            <a:off x="1752600" y="2782669"/>
            <a:ext cx="557441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High Throughput Screening</a:t>
            </a:r>
          </a:p>
          <a:p>
            <a:pPr algn="ctr"/>
            <a:r>
              <a:rPr lang="en-US" sz="3600" dirty="0"/>
              <a:t>and</a:t>
            </a:r>
            <a:br>
              <a:rPr lang="en-US" sz="3600" dirty="0"/>
            </a:br>
            <a:r>
              <a:rPr lang="en-US" sz="3600" dirty="0"/>
              <a:t>Advanced Analytical Systems</a:t>
            </a:r>
          </a:p>
        </p:txBody>
      </p:sp>
    </p:spTree>
    <p:extLst>
      <p:ext uri="{BB962C8B-B14F-4D97-AF65-F5344CB8AC3E}">
        <p14:creationId xmlns:p14="http://schemas.microsoft.com/office/powerpoint/2010/main" val="84284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3CE83-2AE0-418E-97D2-4CB52C758050}" type="datetime13">
              <a:rPr lang="en-US" smtClean="0"/>
              <a:t>6:10:23 PM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209800" y="6553200"/>
            <a:ext cx="3810000" cy="304800"/>
          </a:xfrm>
        </p:spPr>
        <p:txBody>
          <a:bodyPr/>
          <a:lstStyle/>
          <a:p>
            <a:r>
              <a:rPr lang="en-US" dirty="0" smtClean="0"/>
              <a:t>High Throughput-High-Content Flow Cytometry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34" y="1219200"/>
            <a:ext cx="6483974" cy="265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20"/>
          <p:cNvSpPr>
            <a:spLocks noChangeArrowheads="1"/>
          </p:cNvSpPr>
          <p:nvPr/>
        </p:nvSpPr>
        <p:spPr bwMode="auto">
          <a:xfrm>
            <a:off x="6096000" y="6648450"/>
            <a:ext cx="228600" cy="152400"/>
          </a:xfrm>
          <a:prstGeom prst="sun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chemeClr val="folHlink"/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434" y="1100137"/>
            <a:ext cx="6522074" cy="343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00137"/>
            <a:ext cx="8443948" cy="3438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20"/>
          <p:cNvSpPr>
            <a:spLocks noChangeArrowheads="1"/>
          </p:cNvSpPr>
          <p:nvPr/>
        </p:nvSpPr>
        <p:spPr bwMode="auto">
          <a:xfrm>
            <a:off x="6477000" y="6648450"/>
            <a:ext cx="228600" cy="152400"/>
          </a:xfrm>
          <a:prstGeom prst="sun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chemeClr val="folHlink"/>
              </a:solidFill>
            </a:endParaRPr>
          </a:p>
        </p:txBody>
      </p:sp>
      <p:sp>
        <p:nvSpPr>
          <p:cNvPr id="11" name="AutoShape 20"/>
          <p:cNvSpPr>
            <a:spLocks noChangeArrowheads="1"/>
          </p:cNvSpPr>
          <p:nvPr/>
        </p:nvSpPr>
        <p:spPr bwMode="auto">
          <a:xfrm>
            <a:off x="6858000" y="6648450"/>
            <a:ext cx="228600" cy="152400"/>
          </a:xfrm>
          <a:prstGeom prst="sun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chemeClr val="folHlin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667066" y="4641020"/>
            <a:ext cx="2225892" cy="1642033"/>
            <a:chOff x="1450089" y="4632525"/>
            <a:chExt cx="2225892" cy="1642033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3068" y="46410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5468" y="47934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7868" y="49458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268" y="50982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2668" y="52506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5068" y="54030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7468" y="55554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1102" y="4632525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3502" y="4784925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902" y="4937325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8302" y="5089725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0702" y="5242125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3102" y="5394525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5502" y="5546925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903" y="46410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5303" y="47934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7703" y="49458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0103" y="50982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2503" y="52506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4903" y="54030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7303" y="55554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0089" y="46410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2489" y="47934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4889" y="49458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289" y="50982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9689" y="52506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2089" y="54030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4489" y="5555420"/>
              <a:ext cx="308513" cy="719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4222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4495800" y="2053537"/>
            <a:ext cx="4353804" cy="3737663"/>
            <a:chOff x="4626923" y="1776847"/>
            <a:chExt cx="3124677" cy="2906573"/>
          </a:xfrm>
        </p:grpSpPr>
        <p:sp>
          <p:nvSpPr>
            <p:cNvPr id="98" name="Rectangle 3"/>
            <p:cNvSpPr>
              <a:spLocks noChangeArrowheads="1"/>
            </p:cNvSpPr>
            <p:nvPr/>
          </p:nvSpPr>
          <p:spPr bwMode="auto">
            <a:xfrm>
              <a:off x="4626923" y="2357768"/>
              <a:ext cx="3097218" cy="65720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 anchor="ctr"/>
            <a:lstStyle/>
            <a:p>
              <a:pPr algn="ctr"/>
              <a:r>
                <a:rPr lang="en-US" sz="120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99" name="Rectangle 4"/>
            <p:cNvSpPr>
              <a:spLocks noChangeArrowheads="1"/>
            </p:cNvSpPr>
            <p:nvPr/>
          </p:nvSpPr>
          <p:spPr bwMode="auto">
            <a:xfrm>
              <a:off x="4900207" y="3278054"/>
              <a:ext cx="2550650" cy="1007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110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101" name="Freeform 7"/>
            <p:cNvSpPr>
              <a:spLocks/>
            </p:cNvSpPr>
            <p:nvPr/>
          </p:nvSpPr>
          <p:spPr bwMode="auto">
            <a:xfrm>
              <a:off x="7317381" y="2153370"/>
              <a:ext cx="144866" cy="25329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8" y="0"/>
                </a:cxn>
                <a:cxn ang="0">
                  <a:pos x="228" y="277"/>
                </a:cxn>
                <a:cxn ang="0">
                  <a:pos x="0" y="277"/>
                </a:cxn>
                <a:cxn ang="0">
                  <a:pos x="0" y="0"/>
                </a:cxn>
              </a:cxnLst>
              <a:rect l="0" t="0" r="r" b="b"/>
              <a:pathLst>
                <a:path w="229" h="278">
                  <a:moveTo>
                    <a:pt x="0" y="0"/>
                  </a:moveTo>
                  <a:lnTo>
                    <a:pt x="228" y="0"/>
                  </a:lnTo>
                  <a:lnTo>
                    <a:pt x="228" y="277"/>
                  </a:lnTo>
                  <a:lnTo>
                    <a:pt x="0" y="277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2" name="Line 8"/>
            <p:cNvSpPr>
              <a:spLocks noChangeShapeType="1"/>
            </p:cNvSpPr>
            <p:nvPr/>
          </p:nvSpPr>
          <p:spPr bwMode="auto">
            <a:xfrm>
              <a:off x="6539911" y="3638929"/>
              <a:ext cx="121460" cy="0"/>
            </a:xfrm>
            <a:prstGeom prst="line">
              <a:avLst/>
            </a:prstGeom>
            <a:noFill/>
            <a:ln w="76200">
              <a:solidFill>
                <a:srgbClr val="00A9E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3" name="Line 9"/>
            <p:cNvSpPr>
              <a:spLocks noChangeShapeType="1"/>
            </p:cNvSpPr>
            <p:nvPr/>
          </p:nvSpPr>
          <p:spPr bwMode="auto">
            <a:xfrm>
              <a:off x="6972610" y="3140157"/>
              <a:ext cx="164476" cy="0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4" name="Line 10"/>
            <p:cNvSpPr>
              <a:spLocks noChangeShapeType="1"/>
            </p:cNvSpPr>
            <p:nvPr/>
          </p:nvSpPr>
          <p:spPr bwMode="auto">
            <a:xfrm>
              <a:off x="7369254" y="2786126"/>
              <a:ext cx="124622" cy="0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5" name="Freeform 11"/>
            <p:cNvSpPr>
              <a:spLocks/>
            </p:cNvSpPr>
            <p:nvPr/>
          </p:nvSpPr>
          <p:spPr bwMode="auto">
            <a:xfrm>
              <a:off x="6658840" y="3511792"/>
              <a:ext cx="144866" cy="2523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8" y="0"/>
                </a:cxn>
                <a:cxn ang="0">
                  <a:pos x="228" y="275"/>
                </a:cxn>
                <a:cxn ang="0">
                  <a:pos x="0" y="275"/>
                </a:cxn>
                <a:cxn ang="0">
                  <a:pos x="0" y="0"/>
                </a:cxn>
              </a:cxnLst>
              <a:rect l="0" t="0" r="r" b="b"/>
              <a:pathLst>
                <a:path w="229" h="276">
                  <a:moveTo>
                    <a:pt x="0" y="0"/>
                  </a:moveTo>
                  <a:lnTo>
                    <a:pt x="228" y="0"/>
                  </a:lnTo>
                  <a:lnTo>
                    <a:pt x="228" y="275"/>
                  </a:lnTo>
                  <a:lnTo>
                    <a:pt x="0" y="275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6" name="Freeform 12"/>
            <p:cNvSpPr>
              <a:spLocks/>
            </p:cNvSpPr>
            <p:nvPr/>
          </p:nvSpPr>
          <p:spPr bwMode="auto">
            <a:xfrm>
              <a:off x="7122540" y="3013021"/>
              <a:ext cx="145498" cy="2523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9" y="0"/>
                </a:cxn>
                <a:cxn ang="0">
                  <a:pos x="229" y="276"/>
                </a:cxn>
                <a:cxn ang="0">
                  <a:pos x="0" y="276"/>
                </a:cxn>
                <a:cxn ang="0">
                  <a:pos x="0" y="0"/>
                </a:cxn>
              </a:cxnLst>
              <a:rect l="0" t="0" r="r" b="b"/>
              <a:pathLst>
                <a:path w="230" h="277">
                  <a:moveTo>
                    <a:pt x="0" y="0"/>
                  </a:moveTo>
                  <a:lnTo>
                    <a:pt x="229" y="0"/>
                  </a:lnTo>
                  <a:lnTo>
                    <a:pt x="229" y="276"/>
                  </a:lnTo>
                  <a:lnTo>
                    <a:pt x="0" y="276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7" name="Freeform 13"/>
            <p:cNvSpPr>
              <a:spLocks/>
            </p:cNvSpPr>
            <p:nvPr/>
          </p:nvSpPr>
          <p:spPr bwMode="auto">
            <a:xfrm>
              <a:off x="7318643" y="2084910"/>
              <a:ext cx="184720" cy="321757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87" y="0"/>
                </a:cxn>
                <a:cxn ang="0">
                  <a:pos x="291" y="0"/>
                </a:cxn>
                <a:cxn ang="0">
                  <a:pos x="291" y="276"/>
                </a:cxn>
                <a:cxn ang="0">
                  <a:pos x="227" y="352"/>
                </a:cxn>
                <a:cxn ang="0">
                  <a:pos x="227" y="74"/>
                </a:cxn>
                <a:cxn ang="0">
                  <a:pos x="5" y="74"/>
                </a:cxn>
                <a:cxn ang="0">
                  <a:pos x="0" y="74"/>
                </a:cxn>
              </a:cxnLst>
              <a:rect l="0" t="0" r="r" b="b"/>
              <a:pathLst>
                <a:path w="292" h="353">
                  <a:moveTo>
                    <a:pt x="0" y="74"/>
                  </a:moveTo>
                  <a:lnTo>
                    <a:pt x="87" y="0"/>
                  </a:lnTo>
                  <a:lnTo>
                    <a:pt x="291" y="0"/>
                  </a:lnTo>
                  <a:lnTo>
                    <a:pt x="291" y="276"/>
                  </a:lnTo>
                  <a:lnTo>
                    <a:pt x="227" y="352"/>
                  </a:lnTo>
                  <a:lnTo>
                    <a:pt x="227" y="74"/>
                  </a:lnTo>
                  <a:lnTo>
                    <a:pt x="5" y="74"/>
                  </a:lnTo>
                  <a:lnTo>
                    <a:pt x="0" y="74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8" name="Line 14"/>
            <p:cNvSpPr>
              <a:spLocks noChangeShapeType="1"/>
            </p:cNvSpPr>
            <p:nvPr/>
          </p:nvSpPr>
          <p:spPr bwMode="auto">
            <a:xfrm flipH="1">
              <a:off x="7460979" y="2087844"/>
              <a:ext cx="45547" cy="586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09" name="Oval 15"/>
            <p:cNvSpPr>
              <a:spLocks noChangeArrowheads="1"/>
            </p:cNvSpPr>
            <p:nvPr/>
          </p:nvSpPr>
          <p:spPr bwMode="auto">
            <a:xfrm>
              <a:off x="7380006" y="2249212"/>
              <a:ext cx="22774" cy="44010"/>
            </a:xfrm>
            <a:prstGeom prst="ellipse">
              <a:avLst/>
            </a:prstGeom>
            <a:solidFill>
              <a:srgbClr val="C1C1C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0" name="Line 16"/>
            <p:cNvSpPr>
              <a:spLocks noChangeShapeType="1"/>
            </p:cNvSpPr>
            <p:nvPr/>
          </p:nvSpPr>
          <p:spPr bwMode="auto">
            <a:xfrm flipV="1">
              <a:off x="7193391" y="2204227"/>
              <a:ext cx="185352" cy="23276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1" name="Oval 17" descr="Zig zag"/>
            <p:cNvSpPr>
              <a:spLocks noChangeArrowheads="1"/>
            </p:cNvSpPr>
            <p:nvPr/>
          </p:nvSpPr>
          <p:spPr bwMode="auto">
            <a:xfrm>
              <a:off x="7141518" y="2358748"/>
              <a:ext cx="91727" cy="232761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2" name="Line 18"/>
            <p:cNvSpPr>
              <a:spLocks noChangeShapeType="1"/>
            </p:cNvSpPr>
            <p:nvPr/>
          </p:nvSpPr>
          <p:spPr bwMode="auto">
            <a:xfrm flipV="1">
              <a:off x="6893605" y="2446872"/>
              <a:ext cx="303649" cy="340339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3" name="Oval 19"/>
            <p:cNvSpPr>
              <a:spLocks noChangeArrowheads="1"/>
            </p:cNvSpPr>
            <p:nvPr/>
          </p:nvSpPr>
          <p:spPr bwMode="auto">
            <a:xfrm>
              <a:off x="6822054" y="2681483"/>
              <a:ext cx="82238" cy="241563"/>
            </a:xfrm>
            <a:prstGeom prst="ellipse">
              <a:avLst/>
            </a:prstGeom>
            <a:gradFill rotWithShape="0">
              <a:gsLst>
                <a:gs pos="0">
                  <a:srgbClr val="CECECE"/>
                </a:gs>
                <a:gs pos="100000">
                  <a:srgbClr val="CECECE">
                    <a:gamma/>
                    <a:shade val="89804"/>
                    <a:invGamma/>
                  </a:srgbClr>
                </a:gs>
              </a:gsLst>
              <a:path path="rect">
                <a:fillToRect l="100000" b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4" name="Line 20"/>
            <p:cNvSpPr>
              <a:spLocks noChangeShapeType="1"/>
            </p:cNvSpPr>
            <p:nvPr/>
          </p:nvSpPr>
          <p:spPr bwMode="auto">
            <a:xfrm flipV="1">
              <a:off x="6458940" y="2781236"/>
              <a:ext cx="394111" cy="41955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5" name="Oval 21"/>
            <p:cNvSpPr>
              <a:spLocks noChangeArrowheads="1"/>
            </p:cNvSpPr>
            <p:nvPr/>
          </p:nvSpPr>
          <p:spPr bwMode="auto">
            <a:xfrm>
              <a:off x="6410863" y="3059962"/>
              <a:ext cx="82871" cy="242540"/>
            </a:xfrm>
            <a:prstGeom prst="ellipse">
              <a:avLst/>
            </a:prstGeom>
            <a:gradFill rotWithShape="0">
              <a:gsLst>
                <a:gs pos="0">
                  <a:srgbClr val="CECECE"/>
                </a:gs>
                <a:gs pos="100000">
                  <a:srgbClr val="CECECE">
                    <a:gamma/>
                    <a:shade val="89804"/>
                    <a:invGamma/>
                  </a:srgbClr>
                </a:gs>
              </a:gsLst>
              <a:path path="rect">
                <a:fillToRect l="100000" b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6" name="Line 22"/>
            <p:cNvSpPr>
              <a:spLocks noChangeShapeType="1"/>
            </p:cNvSpPr>
            <p:nvPr/>
          </p:nvSpPr>
          <p:spPr bwMode="auto">
            <a:xfrm flipV="1">
              <a:off x="6503220" y="2804707"/>
              <a:ext cx="359318" cy="391194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7" name="Line 23"/>
            <p:cNvSpPr>
              <a:spLocks noChangeShapeType="1"/>
            </p:cNvSpPr>
            <p:nvPr/>
          </p:nvSpPr>
          <p:spPr bwMode="auto">
            <a:xfrm flipV="1">
              <a:off x="6065460" y="3211551"/>
              <a:ext cx="383357" cy="407820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18" name="Rectangle 24"/>
            <p:cNvSpPr>
              <a:spLocks noChangeArrowheads="1"/>
            </p:cNvSpPr>
            <p:nvPr/>
          </p:nvSpPr>
          <p:spPr bwMode="auto">
            <a:xfrm>
              <a:off x="6600643" y="3759224"/>
              <a:ext cx="346288" cy="1655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800" b="1">
                  <a:solidFill>
                    <a:srgbClr val="000000"/>
                  </a:solidFill>
                  <a:cs typeface="Times New Roman" pitchFamily="18" charset="0"/>
                </a:rPr>
                <a:t>PMT 1</a:t>
              </a:r>
            </a:p>
          </p:txBody>
        </p:sp>
        <p:sp>
          <p:nvSpPr>
            <p:cNvPr id="119" name="Rectangle 25"/>
            <p:cNvSpPr>
              <a:spLocks noChangeArrowheads="1"/>
            </p:cNvSpPr>
            <p:nvPr/>
          </p:nvSpPr>
          <p:spPr bwMode="auto">
            <a:xfrm>
              <a:off x="7066871" y="3281966"/>
              <a:ext cx="346288" cy="1655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800" b="1">
                  <a:solidFill>
                    <a:srgbClr val="000000"/>
                  </a:solidFill>
                  <a:cs typeface="Times New Roman" pitchFamily="18" charset="0"/>
                </a:rPr>
                <a:t>PMT 2</a:t>
              </a:r>
            </a:p>
          </p:txBody>
        </p:sp>
        <p:sp>
          <p:nvSpPr>
            <p:cNvPr id="120" name="Rectangle 26"/>
            <p:cNvSpPr>
              <a:spLocks noChangeArrowheads="1"/>
            </p:cNvSpPr>
            <p:nvPr/>
          </p:nvSpPr>
          <p:spPr bwMode="auto">
            <a:xfrm>
              <a:off x="6729693" y="1776847"/>
              <a:ext cx="346288" cy="1655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800" b="1">
                  <a:solidFill>
                    <a:srgbClr val="000000"/>
                  </a:solidFill>
                  <a:cs typeface="Times New Roman" pitchFamily="18" charset="0"/>
                </a:rPr>
                <a:t>PMT 5</a:t>
              </a:r>
            </a:p>
          </p:txBody>
        </p:sp>
        <p:sp>
          <p:nvSpPr>
            <p:cNvPr id="121" name="Rectangle 27"/>
            <p:cNvSpPr>
              <a:spLocks noChangeArrowheads="1"/>
            </p:cNvSpPr>
            <p:nvPr/>
          </p:nvSpPr>
          <p:spPr bwMode="auto">
            <a:xfrm>
              <a:off x="7268670" y="2387110"/>
              <a:ext cx="346288" cy="1655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800" b="1">
                  <a:solidFill>
                    <a:srgbClr val="000000"/>
                  </a:solidFill>
                  <a:cs typeface="Times New Roman" pitchFamily="18" charset="0"/>
                </a:rPr>
                <a:t>PMT 4</a:t>
              </a:r>
            </a:p>
          </p:txBody>
        </p:sp>
        <p:sp>
          <p:nvSpPr>
            <p:cNvPr id="122" name="Rectangle 28"/>
            <p:cNvSpPr>
              <a:spLocks noChangeArrowheads="1"/>
            </p:cNvSpPr>
            <p:nvPr/>
          </p:nvSpPr>
          <p:spPr bwMode="auto">
            <a:xfrm>
              <a:off x="5952224" y="3066809"/>
              <a:ext cx="460183" cy="1775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900" b="1">
                  <a:solidFill>
                    <a:srgbClr val="000000"/>
                  </a:solidFill>
                  <a:cs typeface="Times New Roman" pitchFamily="18" charset="0"/>
                </a:rPr>
                <a:t>Dichroic</a:t>
              </a:r>
            </a:p>
          </p:txBody>
        </p:sp>
        <p:sp>
          <p:nvSpPr>
            <p:cNvPr id="123" name="Rectangle 29"/>
            <p:cNvSpPr>
              <a:spLocks noChangeArrowheads="1"/>
            </p:cNvSpPr>
            <p:nvPr/>
          </p:nvSpPr>
          <p:spPr bwMode="auto">
            <a:xfrm>
              <a:off x="5952224" y="3200793"/>
              <a:ext cx="377350" cy="1775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900" b="1">
                  <a:solidFill>
                    <a:srgbClr val="000000"/>
                  </a:solidFill>
                  <a:cs typeface="Times New Roman" pitchFamily="18" charset="0"/>
                </a:rPr>
                <a:t>Filters</a:t>
              </a:r>
            </a:p>
          </p:txBody>
        </p:sp>
        <p:sp>
          <p:nvSpPr>
            <p:cNvPr id="124" name="Freeform 30"/>
            <p:cNvSpPr>
              <a:spLocks/>
            </p:cNvSpPr>
            <p:nvPr/>
          </p:nvSpPr>
          <p:spPr bwMode="auto">
            <a:xfrm>
              <a:off x="7122537" y="2970965"/>
              <a:ext cx="167007" cy="297307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38" y="0"/>
                </a:cxn>
                <a:cxn ang="0">
                  <a:pos x="263" y="0"/>
                </a:cxn>
                <a:cxn ang="0">
                  <a:pos x="263" y="277"/>
                </a:cxn>
                <a:cxn ang="0">
                  <a:pos x="230" y="325"/>
                </a:cxn>
                <a:cxn ang="0">
                  <a:pos x="230" y="41"/>
                </a:cxn>
                <a:cxn ang="0">
                  <a:pos x="0" y="41"/>
                </a:cxn>
              </a:cxnLst>
              <a:rect l="0" t="0" r="r" b="b"/>
              <a:pathLst>
                <a:path w="264" h="326">
                  <a:moveTo>
                    <a:pt x="0" y="41"/>
                  </a:moveTo>
                  <a:lnTo>
                    <a:pt x="38" y="0"/>
                  </a:lnTo>
                  <a:lnTo>
                    <a:pt x="263" y="0"/>
                  </a:lnTo>
                  <a:lnTo>
                    <a:pt x="263" y="277"/>
                  </a:lnTo>
                  <a:lnTo>
                    <a:pt x="230" y="325"/>
                  </a:lnTo>
                  <a:lnTo>
                    <a:pt x="230" y="41"/>
                  </a:lnTo>
                  <a:lnTo>
                    <a:pt x="0" y="41"/>
                  </a:lnTo>
                </a:path>
              </a:pathLst>
            </a:custGeom>
            <a:solidFill>
              <a:srgbClr val="04D665"/>
            </a:soli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25" name="Freeform 31"/>
            <p:cNvSpPr>
              <a:spLocks/>
            </p:cNvSpPr>
            <p:nvPr/>
          </p:nvSpPr>
          <p:spPr bwMode="auto">
            <a:xfrm>
              <a:off x="6660105" y="3467783"/>
              <a:ext cx="167640" cy="296330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38" y="0"/>
                </a:cxn>
                <a:cxn ang="0">
                  <a:pos x="264" y="0"/>
                </a:cxn>
                <a:cxn ang="0">
                  <a:pos x="264" y="277"/>
                </a:cxn>
                <a:cxn ang="0">
                  <a:pos x="230" y="324"/>
                </a:cxn>
                <a:cxn ang="0">
                  <a:pos x="230" y="42"/>
                </a:cxn>
                <a:cxn ang="0">
                  <a:pos x="0" y="42"/>
                </a:cxn>
              </a:cxnLst>
              <a:rect l="0" t="0" r="r" b="b"/>
              <a:pathLst>
                <a:path w="265" h="325">
                  <a:moveTo>
                    <a:pt x="0" y="42"/>
                  </a:moveTo>
                  <a:lnTo>
                    <a:pt x="38" y="0"/>
                  </a:lnTo>
                  <a:lnTo>
                    <a:pt x="264" y="0"/>
                  </a:lnTo>
                  <a:lnTo>
                    <a:pt x="264" y="277"/>
                  </a:lnTo>
                  <a:lnTo>
                    <a:pt x="230" y="324"/>
                  </a:lnTo>
                  <a:lnTo>
                    <a:pt x="230" y="42"/>
                  </a:lnTo>
                  <a:lnTo>
                    <a:pt x="0" y="42"/>
                  </a:lnTo>
                </a:path>
              </a:pathLst>
            </a:custGeom>
            <a:solidFill>
              <a:srgbClr val="00A9E0"/>
            </a:soli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26" name="Line 32"/>
            <p:cNvSpPr>
              <a:spLocks noChangeShapeType="1"/>
            </p:cNvSpPr>
            <p:nvPr/>
          </p:nvSpPr>
          <p:spPr bwMode="auto">
            <a:xfrm flipH="1">
              <a:off x="6799910" y="3475605"/>
              <a:ext cx="27202" cy="3325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27" name="Oval 33" descr="Zig zag"/>
            <p:cNvSpPr>
              <a:spLocks noChangeArrowheads="1"/>
            </p:cNvSpPr>
            <p:nvPr/>
          </p:nvSpPr>
          <p:spPr bwMode="auto">
            <a:xfrm>
              <a:off x="6975143" y="3007151"/>
              <a:ext cx="51873" cy="259166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28" name="Oval 34" descr="Zig zag"/>
            <p:cNvSpPr>
              <a:spLocks noChangeArrowheads="1"/>
            </p:cNvSpPr>
            <p:nvPr/>
          </p:nvSpPr>
          <p:spPr bwMode="auto">
            <a:xfrm>
              <a:off x="6485509" y="3499077"/>
              <a:ext cx="52506" cy="258188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29" name="Line 35"/>
            <p:cNvSpPr>
              <a:spLocks noChangeShapeType="1"/>
            </p:cNvSpPr>
            <p:nvPr/>
          </p:nvSpPr>
          <p:spPr bwMode="auto">
            <a:xfrm flipV="1">
              <a:off x="6479181" y="3133310"/>
              <a:ext cx="495960" cy="35207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0" name="Line 36"/>
            <p:cNvSpPr>
              <a:spLocks noChangeShapeType="1"/>
            </p:cNvSpPr>
            <p:nvPr/>
          </p:nvSpPr>
          <p:spPr bwMode="auto">
            <a:xfrm flipV="1">
              <a:off x="6060401" y="3169498"/>
              <a:ext cx="398539" cy="433247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1" name="Line 37"/>
            <p:cNvSpPr>
              <a:spLocks noChangeShapeType="1"/>
            </p:cNvSpPr>
            <p:nvPr/>
          </p:nvSpPr>
          <p:spPr bwMode="auto">
            <a:xfrm flipV="1">
              <a:off x="6029401" y="3176343"/>
              <a:ext cx="389050" cy="41760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2" name="Oval 38"/>
            <p:cNvSpPr>
              <a:spLocks noChangeArrowheads="1"/>
            </p:cNvSpPr>
            <p:nvPr/>
          </p:nvSpPr>
          <p:spPr bwMode="auto">
            <a:xfrm>
              <a:off x="6002835" y="3456046"/>
              <a:ext cx="81605" cy="242540"/>
            </a:xfrm>
            <a:prstGeom prst="ellipse">
              <a:avLst/>
            </a:prstGeom>
            <a:gradFill rotWithShape="0">
              <a:gsLst>
                <a:gs pos="0">
                  <a:srgbClr val="CECECE"/>
                </a:gs>
                <a:gs pos="100000">
                  <a:srgbClr val="CECECE">
                    <a:gamma/>
                    <a:shade val="89804"/>
                    <a:invGamma/>
                  </a:srgbClr>
                </a:gs>
              </a:gsLst>
              <a:path path="rect">
                <a:fillToRect l="100000" b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3" name="Line 39"/>
            <p:cNvSpPr>
              <a:spLocks noChangeShapeType="1"/>
            </p:cNvSpPr>
            <p:nvPr/>
          </p:nvSpPr>
          <p:spPr bwMode="auto">
            <a:xfrm flipV="1">
              <a:off x="5685901" y="3672181"/>
              <a:ext cx="350461" cy="350119"/>
            </a:xfrm>
            <a:prstGeom prst="line">
              <a:avLst/>
            </a:prstGeom>
            <a:noFill/>
            <a:ln w="76200">
              <a:solidFill>
                <a:srgbClr val="00A9E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4" name="Line 40"/>
            <p:cNvSpPr>
              <a:spLocks noChangeShapeType="1"/>
            </p:cNvSpPr>
            <p:nvPr/>
          </p:nvSpPr>
          <p:spPr bwMode="auto">
            <a:xfrm flipV="1">
              <a:off x="5647945" y="3575360"/>
              <a:ext cx="390948" cy="417600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5" name="Freeform 41"/>
            <p:cNvSpPr>
              <a:spLocks/>
            </p:cNvSpPr>
            <p:nvPr/>
          </p:nvSpPr>
          <p:spPr bwMode="auto">
            <a:xfrm>
              <a:off x="5648575" y="3609590"/>
              <a:ext cx="409293" cy="388260"/>
            </a:xfrm>
            <a:custGeom>
              <a:avLst/>
              <a:gdLst/>
              <a:ahLst/>
              <a:cxnLst>
                <a:cxn ang="0">
                  <a:pos x="0" y="424"/>
                </a:cxn>
                <a:cxn ang="0">
                  <a:pos x="646" y="0"/>
                </a:cxn>
                <a:cxn ang="0">
                  <a:pos x="643" y="8"/>
                </a:cxn>
              </a:cxnLst>
              <a:rect l="0" t="0" r="r" b="b"/>
              <a:pathLst>
                <a:path w="647" h="425">
                  <a:moveTo>
                    <a:pt x="0" y="424"/>
                  </a:moveTo>
                  <a:lnTo>
                    <a:pt x="646" y="0"/>
                  </a:lnTo>
                  <a:lnTo>
                    <a:pt x="643" y="8"/>
                  </a:lnTo>
                </a:path>
              </a:pathLst>
            </a:custGeom>
            <a:noFill/>
            <a:ln w="50800" cap="rnd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6" name="Line 42"/>
            <p:cNvSpPr>
              <a:spLocks noChangeShapeType="1"/>
            </p:cNvSpPr>
            <p:nvPr/>
          </p:nvSpPr>
          <p:spPr bwMode="auto">
            <a:xfrm flipH="1">
              <a:off x="5491060" y="3984158"/>
              <a:ext cx="1816200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37" name="Rectangle 43"/>
            <p:cNvSpPr>
              <a:spLocks noChangeArrowheads="1"/>
            </p:cNvSpPr>
            <p:nvPr/>
          </p:nvSpPr>
          <p:spPr bwMode="auto">
            <a:xfrm>
              <a:off x="6091396" y="4070222"/>
              <a:ext cx="524608" cy="1775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900" b="1">
                  <a:solidFill>
                    <a:srgbClr val="000000"/>
                  </a:solidFill>
                  <a:cs typeface="Times New Roman" pitchFamily="18" charset="0"/>
                </a:rPr>
                <a:t>Bandpass</a:t>
              </a:r>
            </a:p>
          </p:txBody>
        </p:sp>
        <p:sp>
          <p:nvSpPr>
            <p:cNvPr id="138" name="Rectangle 44"/>
            <p:cNvSpPr>
              <a:spLocks noChangeArrowheads="1"/>
            </p:cNvSpPr>
            <p:nvPr/>
          </p:nvSpPr>
          <p:spPr bwMode="auto">
            <a:xfrm>
              <a:off x="6121128" y="4221811"/>
              <a:ext cx="377350" cy="1775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900" b="1">
                  <a:solidFill>
                    <a:srgbClr val="000000"/>
                  </a:solidFill>
                  <a:cs typeface="Times New Roman" pitchFamily="18" charset="0"/>
                </a:rPr>
                <a:t>Filters</a:t>
              </a:r>
            </a:p>
          </p:txBody>
        </p:sp>
        <p:sp>
          <p:nvSpPr>
            <p:cNvPr id="139" name="Freeform 45"/>
            <p:cNvSpPr>
              <a:spLocks/>
            </p:cNvSpPr>
            <p:nvPr/>
          </p:nvSpPr>
          <p:spPr bwMode="auto">
            <a:xfrm>
              <a:off x="7016895" y="3882447"/>
              <a:ext cx="500388" cy="22004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90" y="0"/>
                </a:cxn>
                <a:cxn ang="0">
                  <a:pos x="790" y="240"/>
                </a:cxn>
                <a:cxn ang="0">
                  <a:pos x="0" y="240"/>
                </a:cxn>
                <a:cxn ang="0">
                  <a:pos x="0" y="0"/>
                </a:cxn>
              </a:cxnLst>
              <a:rect l="0" t="0" r="r" b="b"/>
              <a:pathLst>
                <a:path w="791" h="241">
                  <a:moveTo>
                    <a:pt x="0" y="0"/>
                  </a:moveTo>
                  <a:lnTo>
                    <a:pt x="790" y="0"/>
                  </a:lnTo>
                  <a:lnTo>
                    <a:pt x="790" y="240"/>
                  </a:lnTo>
                  <a:lnTo>
                    <a:pt x="0" y="240"/>
                  </a:lnTo>
                  <a:lnTo>
                    <a:pt x="0" y="0"/>
                  </a:lnTo>
                </a:path>
              </a:pathLst>
            </a:custGeom>
            <a:solidFill>
              <a:schemeClr val="folHlink"/>
            </a:solidFill>
            <a:ln w="25400" cap="rnd" cmpd="sng">
              <a:solidFill>
                <a:srgbClr val="909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40" name="Rectangle 46"/>
            <p:cNvSpPr>
              <a:spLocks noChangeArrowheads="1"/>
            </p:cNvSpPr>
            <p:nvPr/>
          </p:nvSpPr>
          <p:spPr bwMode="auto">
            <a:xfrm>
              <a:off x="7047892" y="3897119"/>
              <a:ext cx="398058" cy="1894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000" b="1" dirty="0">
                  <a:solidFill>
                    <a:srgbClr val="000000"/>
                  </a:solidFill>
                  <a:cs typeface="Times New Roman" pitchFamily="18" charset="0"/>
                </a:rPr>
                <a:t>Laser </a:t>
              </a:r>
            </a:p>
          </p:txBody>
        </p:sp>
        <p:sp>
          <p:nvSpPr>
            <p:cNvPr id="141" name="Rectangle 47"/>
            <p:cNvSpPr>
              <a:spLocks noChangeArrowheads="1"/>
            </p:cNvSpPr>
            <p:nvPr/>
          </p:nvSpPr>
          <p:spPr bwMode="auto">
            <a:xfrm>
              <a:off x="5639086" y="3072678"/>
              <a:ext cx="25304" cy="9682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42" name="Line 48"/>
            <p:cNvSpPr>
              <a:spLocks noChangeShapeType="1"/>
            </p:cNvSpPr>
            <p:nvPr/>
          </p:nvSpPr>
          <p:spPr bwMode="auto">
            <a:xfrm>
              <a:off x="6070520" y="3639907"/>
              <a:ext cx="415620" cy="0"/>
            </a:xfrm>
            <a:prstGeom prst="line">
              <a:avLst/>
            </a:prstGeom>
            <a:noFill/>
            <a:ln w="76200">
              <a:solidFill>
                <a:srgbClr val="00A9E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43" name="Rectangle 49"/>
            <p:cNvSpPr>
              <a:spLocks noChangeArrowheads="1"/>
            </p:cNvSpPr>
            <p:nvPr/>
          </p:nvSpPr>
          <p:spPr bwMode="auto">
            <a:xfrm>
              <a:off x="4960939" y="3234045"/>
              <a:ext cx="685673" cy="1775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900" b="1">
                  <a:solidFill>
                    <a:srgbClr val="000000"/>
                  </a:solidFill>
                  <a:cs typeface="Times New Roman" pitchFamily="18" charset="0"/>
                </a:rPr>
                <a:t>Flow chamber</a:t>
              </a:r>
            </a:p>
          </p:txBody>
        </p:sp>
        <p:sp>
          <p:nvSpPr>
            <p:cNvPr id="144" name="Oval 50" descr="Zig zag"/>
            <p:cNvSpPr>
              <a:spLocks noChangeArrowheads="1"/>
            </p:cNvSpPr>
            <p:nvPr/>
          </p:nvSpPr>
          <p:spPr bwMode="auto">
            <a:xfrm>
              <a:off x="7354069" y="2653121"/>
              <a:ext cx="53139" cy="259166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45" name="Line 51"/>
            <p:cNvSpPr>
              <a:spLocks noChangeShapeType="1"/>
            </p:cNvSpPr>
            <p:nvPr/>
          </p:nvSpPr>
          <p:spPr bwMode="auto">
            <a:xfrm flipV="1">
              <a:off x="5668185" y="3567538"/>
              <a:ext cx="346666" cy="375546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46" name="Oval 52" descr="Large confetti"/>
            <p:cNvSpPr>
              <a:spLocks noChangeArrowheads="1"/>
            </p:cNvSpPr>
            <p:nvPr/>
          </p:nvSpPr>
          <p:spPr bwMode="auto">
            <a:xfrm>
              <a:off x="5637821" y="4097604"/>
              <a:ext cx="40487" cy="107578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47" name="AutoShape 53" descr="Large confetti"/>
            <p:cNvSpPr>
              <a:spLocks noChangeArrowheads="1"/>
            </p:cNvSpPr>
            <p:nvPr/>
          </p:nvSpPr>
          <p:spPr bwMode="auto">
            <a:xfrm>
              <a:off x="5635923" y="3549932"/>
              <a:ext cx="43017" cy="508552"/>
            </a:xfrm>
            <a:prstGeom prst="roundRect">
              <a:avLst>
                <a:gd name="adj" fmla="val 12495"/>
              </a:avLst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48" name="Oval 54" descr="Large confetti"/>
            <p:cNvSpPr>
              <a:spLocks noChangeArrowheads="1"/>
            </p:cNvSpPr>
            <p:nvPr/>
          </p:nvSpPr>
          <p:spPr bwMode="auto">
            <a:xfrm>
              <a:off x="5642252" y="4257994"/>
              <a:ext cx="39221" cy="75305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grpSp>
          <p:nvGrpSpPr>
            <p:cNvPr id="149" name="Group 55"/>
            <p:cNvGrpSpPr>
              <a:grpSpLocks/>
            </p:cNvGrpSpPr>
            <p:nvPr/>
          </p:nvGrpSpPr>
          <p:grpSpPr bwMode="auto">
            <a:xfrm>
              <a:off x="5646045" y="3809100"/>
              <a:ext cx="29732" cy="65525"/>
              <a:chOff x="2043" y="3030"/>
              <a:chExt cx="47" cy="72"/>
            </a:xfrm>
          </p:grpSpPr>
          <p:sp>
            <p:nvSpPr>
              <p:cNvPr id="188" name="Freeform 56" descr="Wide upward diagonal"/>
              <p:cNvSpPr>
                <a:spLocks/>
              </p:cNvSpPr>
              <p:nvPr/>
            </p:nvSpPr>
            <p:spPr bwMode="auto">
              <a:xfrm>
                <a:off x="2043" y="3030"/>
                <a:ext cx="47" cy="72"/>
              </a:xfrm>
              <a:custGeom>
                <a:avLst/>
                <a:gdLst/>
                <a:ahLst/>
                <a:cxnLst>
                  <a:cxn ang="0">
                    <a:pos x="46" y="40"/>
                  </a:cxn>
                  <a:cxn ang="0">
                    <a:pos x="44" y="1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7" y="7"/>
                  </a:cxn>
                  <a:cxn ang="0">
                    <a:pos x="0" y="24"/>
                  </a:cxn>
                  <a:cxn ang="0">
                    <a:pos x="0" y="45"/>
                  </a:cxn>
                  <a:cxn ang="0">
                    <a:pos x="6" y="64"/>
                  </a:cxn>
                  <a:cxn ang="0">
                    <a:pos x="19" y="71"/>
                  </a:cxn>
                  <a:cxn ang="0">
                    <a:pos x="41" y="61"/>
                  </a:cxn>
                  <a:cxn ang="0">
                    <a:pos x="46" y="42"/>
                  </a:cxn>
                  <a:cxn ang="0">
                    <a:pos x="46" y="40"/>
                  </a:cxn>
                </a:cxnLst>
                <a:rect l="0" t="0" r="r" b="b"/>
                <a:pathLst>
                  <a:path w="47" h="72">
                    <a:moveTo>
                      <a:pt x="46" y="40"/>
                    </a:moveTo>
                    <a:lnTo>
                      <a:pt x="44" y="1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7" y="7"/>
                    </a:lnTo>
                    <a:lnTo>
                      <a:pt x="0" y="24"/>
                    </a:lnTo>
                    <a:lnTo>
                      <a:pt x="0" y="45"/>
                    </a:lnTo>
                    <a:lnTo>
                      <a:pt x="6" y="64"/>
                    </a:lnTo>
                    <a:lnTo>
                      <a:pt x="19" y="71"/>
                    </a:lnTo>
                    <a:lnTo>
                      <a:pt x="41" y="61"/>
                    </a:lnTo>
                    <a:lnTo>
                      <a:pt x="46" y="42"/>
                    </a:lnTo>
                    <a:lnTo>
                      <a:pt x="46" y="40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57"/>
              <p:cNvSpPr>
                <a:spLocks/>
              </p:cNvSpPr>
              <p:nvPr/>
            </p:nvSpPr>
            <p:spPr bwMode="auto">
              <a:xfrm>
                <a:off x="2049" y="3054"/>
                <a:ext cx="31" cy="39"/>
              </a:xfrm>
              <a:custGeom>
                <a:avLst/>
                <a:gdLst/>
                <a:ahLst/>
                <a:cxnLst>
                  <a:cxn ang="0">
                    <a:pos x="12" y="38"/>
                  </a:cxn>
                  <a:cxn ang="0">
                    <a:pos x="17" y="36"/>
                  </a:cxn>
                  <a:cxn ang="0">
                    <a:pos x="21" y="29"/>
                  </a:cxn>
                  <a:cxn ang="0">
                    <a:pos x="30" y="29"/>
                  </a:cxn>
                  <a:cxn ang="0">
                    <a:pos x="30" y="19"/>
                  </a:cxn>
                  <a:cxn ang="0">
                    <a:pos x="30" y="19"/>
                  </a:cxn>
                  <a:cxn ang="0">
                    <a:pos x="30" y="10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12" y="10"/>
                  </a:cxn>
                  <a:cxn ang="0">
                    <a:pos x="21" y="13"/>
                  </a:cxn>
                  <a:cxn ang="0">
                    <a:pos x="30" y="19"/>
                  </a:cxn>
                  <a:cxn ang="0">
                    <a:pos x="30" y="19"/>
                  </a:cxn>
                  <a:cxn ang="0">
                    <a:pos x="21" y="29"/>
                  </a:cxn>
                  <a:cxn ang="0">
                    <a:pos x="12" y="29"/>
                  </a:cxn>
                  <a:cxn ang="0">
                    <a:pos x="3" y="29"/>
                  </a:cxn>
                  <a:cxn ang="0">
                    <a:pos x="3" y="29"/>
                  </a:cxn>
                  <a:cxn ang="0">
                    <a:pos x="0" y="33"/>
                  </a:cxn>
                  <a:cxn ang="0">
                    <a:pos x="2" y="37"/>
                  </a:cxn>
                  <a:cxn ang="0">
                    <a:pos x="12" y="38"/>
                  </a:cxn>
                </a:cxnLst>
                <a:rect l="0" t="0" r="r" b="b"/>
                <a:pathLst>
                  <a:path w="31" h="39">
                    <a:moveTo>
                      <a:pt x="12" y="38"/>
                    </a:moveTo>
                    <a:lnTo>
                      <a:pt x="17" y="36"/>
                    </a:lnTo>
                    <a:lnTo>
                      <a:pt x="21" y="29"/>
                    </a:lnTo>
                    <a:lnTo>
                      <a:pt x="30" y="29"/>
                    </a:lnTo>
                    <a:lnTo>
                      <a:pt x="30" y="19"/>
                    </a:lnTo>
                    <a:lnTo>
                      <a:pt x="30" y="19"/>
                    </a:lnTo>
                    <a:lnTo>
                      <a:pt x="30" y="10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12" y="10"/>
                    </a:lnTo>
                    <a:lnTo>
                      <a:pt x="21" y="13"/>
                    </a:lnTo>
                    <a:lnTo>
                      <a:pt x="30" y="19"/>
                    </a:lnTo>
                    <a:lnTo>
                      <a:pt x="30" y="19"/>
                    </a:lnTo>
                    <a:lnTo>
                      <a:pt x="21" y="29"/>
                    </a:lnTo>
                    <a:lnTo>
                      <a:pt x="12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0" y="33"/>
                    </a:lnTo>
                    <a:lnTo>
                      <a:pt x="2" y="37"/>
                    </a:lnTo>
                    <a:lnTo>
                      <a:pt x="12" y="38"/>
                    </a:lnTo>
                  </a:path>
                </a:pathLst>
              </a:custGeom>
              <a:solidFill>
                <a:srgbClr val="7144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0" name="Group 58"/>
            <p:cNvGrpSpPr>
              <a:grpSpLocks/>
            </p:cNvGrpSpPr>
            <p:nvPr/>
          </p:nvGrpSpPr>
          <p:grpSpPr bwMode="auto">
            <a:xfrm>
              <a:off x="5648575" y="3958730"/>
              <a:ext cx="27834" cy="54767"/>
              <a:chOff x="2047" y="3194"/>
              <a:chExt cx="44" cy="60"/>
            </a:xfrm>
          </p:grpSpPr>
          <p:sp>
            <p:nvSpPr>
              <p:cNvPr id="186" name="Freeform 59" descr="Wide upward diagonal"/>
              <p:cNvSpPr>
                <a:spLocks/>
              </p:cNvSpPr>
              <p:nvPr/>
            </p:nvSpPr>
            <p:spPr bwMode="auto">
              <a:xfrm>
                <a:off x="2047" y="3194"/>
                <a:ext cx="44" cy="60"/>
              </a:xfrm>
              <a:custGeom>
                <a:avLst/>
                <a:gdLst/>
                <a:ahLst/>
                <a:cxnLst>
                  <a:cxn ang="0">
                    <a:pos x="43" y="33"/>
                  </a:cxn>
                  <a:cxn ang="0">
                    <a:pos x="41" y="12"/>
                  </a:cxn>
                  <a:cxn ang="0">
                    <a:pos x="30" y="0"/>
                  </a:cxn>
                  <a:cxn ang="0">
                    <a:pos x="18" y="0"/>
                  </a:cxn>
                  <a:cxn ang="0">
                    <a:pos x="7" y="6"/>
                  </a:cxn>
                  <a:cxn ang="0">
                    <a:pos x="0" y="20"/>
                  </a:cxn>
                  <a:cxn ang="0">
                    <a:pos x="0" y="37"/>
                  </a:cxn>
                  <a:cxn ang="0">
                    <a:pos x="6" y="53"/>
                  </a:cxn>
                  <a:cxn ang="0">
                    <a:pos x="18" y="59"/>
                  </a:cxn>
                  <a:cxn ang="0">
                    <a:pos x="39" y="51"/>
                  </a:cxn>
                  <a:cxn ang="0">
                    <a:pos x="43" y="35"/>
                  </a:cxn>
                  <a:cxn ang="0">
                    <a:pos x="43" y="33"/>
                  </a:cxn>
                </a:cxnLst>
                <a:rect l="0" t="0" r="r" b="b"/>
                <a:pathLst>
                  <a:path w="44" h="60">
                    <a:moveTo>
                      <a:pt x="43" y="33"/>
                    </a:moveTo>
                    <a:lnTo>
                      <a:pt x="41" y="12"/>
                    </a:lnTo>
                    <a:lnTo>
                      <a:pt x="30" y="0"/>
                    </a:lnTo>
                    <a:lnTo>
                      <a:pt x="18" y="0"/>
                    </a:lnTo>
                    <a:lnTo>
                      <a:pt x="7" y="6"/>
                    </a:lnTo>
                    <a:lnTo>
                      <a:pt x="0" y="20"/>
                    </a:lnTo>
                    <a:lnTo>
                      <a:pt x="0" y="37"/>
                    </a:lnTo>
                    <a:lnTo>
                      <a:pt x="6" y="53"/>
                    </a:lnTo>
                    <a:lnTo>
                      <a:pt x="18" y="59"/>
                    </a:lnTo>
                    <a:lnTo>
                      <a:pt x="39" y="51"/>
                    </a:lnTo>
                    <a:lnTo>
                      <a:pt x="43" y="35"/>
                    </a:lnTo>
                    <a:lnTo>
                      <a:pt x="43" y="33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Oval 60"/>
              <p:cNvSpPr>
                <a:spLocks noChangeArrowheads="1"/>
              </p:cNvSpPr>
              <p:nvPr/>
            </p:nvSpPr>
            <p:spPr bwMode="auto">
              <a:xfrm>
                <a:off x="2065" y="3213"/>
                <a:ext cx="21" cy="36"/>
              </a:xfrm>
              <a:prstGeom prst="ellipse">
                <a:avLst/>
              </a:prstGeom>
              <a:solidFill>
                <a:srgbClr val="7144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51" name="Group 61"/>
            <p:cNvGrpSpPr>
              <a:grpSpLocks/>
            </p:cNvGrpSpPr>
            <p:nvPr/>
          </p:nvGrpSpPr>
          <p:grpSpPr bwMode="auto">
            <a:xfrm>
              <a:off x="5639089" y="4370462"/>
              <a:ext cx="39221" cy="65525"/>
              <a:chOff x="2032" y="3645"/>
              <a:chExt cx="62" cy="72"/>
            </a:xfrm>
          </p:grpSpPr>
          <p:sp>
            <p:nvSpPr>
              <p:cNvPr id="182" name="Oval 62" descr="Large confetti"/>
              <p:cNvSpPr>
                <a:spLocks noChangeArrowheads="1"/>
              </p:cNvSpPr>
              <p:nvPr/>
            </p:nvSpPr>
            <p:spPr bwMode="auto">
              <a:xfrm>
                <a:off x="2032" y="3645"/>
                <a:ext cx="62" cy="72"/>
              </a:xfrm>
              <a:prstGeom prst="ellipse">
                <a:avLst/>
              </a:prstGeom>
              <a:pattFill prst="lgConfetti">
                <a:fgClr>
                  <a:schemeClr val="tx1"/>
                </a:fgClr>
                <a:bgClr>
                  <a:schemeClr val="bg1"/>
                </a:bgClr>
              </a:pattFill>
              <a:ln w="508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183" name="Group 63"/>
              <p:cNvGrpSpPr>
                <a:grpSpLocks/>
              </p:cNvGrpSpPr>
              <p:nvPr/>
            </p:nvGrpSpPr>
            <p:grpSpPr bwMode="auto">
              <a:xfrm>
                <a:off x="2048" y="3659"/>
                <a:ext cx="37" cy="48"/>
                <a:chOff x="2048" y="3659"/>
                <a:chExt cx="37" cy="48"/>
              </a:xfrm>
            </p:grpSpPr>
            <p:sp>
              <p:nvSpPr>
                <p:cNvPr id="184" name="Freeform 64" descr="Wide upward diagonal"/>
                <p:cNvSpPr>
                  <a:spLocks/>
                </p:cNvSpPr>
                <p:nvPr/>
              </p:nvSpPr>
              <p:spPr bwMode="auto">
                <a:xfrm>
                  <a:off x="2048" y="3659"/>
                  <a:ext cx="37" cy="48"/>
                </a:xfrm>
                <a:custGeom>
                  <a:avLst/>
                  <a:gdLst/>
                  <a:ahLst/>
                  <a:cxnLst>
                    <a:cxn ang="0">
                      <a:pos x="36" y="27"/>
                    </a:cxn>
                    <a:cxn ang="0">
                      <a:pos x="34" y="9"/>
                    </a:cxn>
                    <a:cxn ang="0">
                      <a:pos x="25" y="0"/>
                    </a:cxn>
                    <a:cxn ang="0">
                      <a:pos x="15" y="0"/>
                    </a:cxn>
                    <a:cxn ang="0">
                      <a:pos x="6" y="5"/>
                    </a:cxn>
                    <a:cxn ang="0">
                      <a:pos x="0" y="16"/>
                    </a:cxn>
                    <a:cxn ang="0">
                      <a:pos x="0" y="30"/>
                    </a:cxn>
                    <a:cxn ang="0">
                      <a:pos x="5" y="42"/>
                    </a:cxn>
                    <a:cxn ang="0">
                      <a:pos x="15" y="47"/>
                    </a:cxn>
                    <a:cxn ang="0">
                      <a:pos x="32" y="41"/>
                    </a:cxn>
                    <a:cxn ang="0">
                      <a:pos x="36" y="28"/>
                    </a:cxn>
                    <a:cxn ang="0">
                      <a:pos x="36" y="27"/>
                    </a:cxn>
                  </a:cxnLst>
                  <a:rect l="0" t="0" r="r" b="b"/>
                  <a:pathLst>
                    <a:path w="37" h="48">
                      <a:moveTo>
                        <a:pt x="36" y="27"/>
                      </a:moveTo>
                      <a:lnTo>
                        <a:pt x="34" y="9"/>
                      </a:lnTo>
                      <a:lnTo>
                        <a:pt x="25" y="0"/>
                      </a:lnTo>
                      <a:lnTo>
                        <a:pt x="15" y="0"/>
                      </a:lnTo>
                      <a:lnTo>
                        <a:pt x="6" y="5"/>
                      </a:lnTo>
                      <a:lnTo>
                        <a:pt x="0" y="16"/>
                      </a:lnTo>
                      <a:lnTo>
                        <a:pt x="0" y="30"/>
                      </a:lnTo>
                      <a:lnTo>
                        <a:pt x="5" y="42"/>
                      </a:lnTo>
                      <a:lnTo>
                        <a:pt x="15" y="47"/>
                      </a:lnTo>
                      <a:lnTo>
                        <a:pt x="32" y="41"/>
                      </a:lnTo>
                      <a:lnTo>
                        <a:pt x="36" y="28"/>
                      </a:lnTo>
                      <a:lnTo>
                        <a:pt x="36" y="27"/>
                      </a:lnTo>
                    </a:path>
                  </a:pathLst>
                </a:custGeom>
                <a:pattFill prst="wdUpDiag">
                  <a:fgClr>
                    <a:srgbClr val="74FFFF"/>
                  </a:fgClr>
                  <a:bgClr>
                    <a:srgbClr val="C1C1C1"/>
                  </a:bgClr>
                </a:patt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85" name="Oval 65"/>
                <p:cNvSpPr>
                  <a:spLocks noChangeArrowheads="1"/>
                </p:cNvSpPr>
                <p:nvPr/>
              </p:nvSpPr>
              <p:spPr bwMode="auto">
                <a:xfrm>
                  <a:off x="2062" y="3677"/>
                  <a:ext cx="18" cy="25"/>
                </a:xfrm>
                <a:prstGeom prst="ellipse">
                  <a:avLst/>
                </a:prstGeom>
                <a:solidFill>
                  <a:srgbClr val="7144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 sz="900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152" name="Group 66"/>
            <p:cNvGrpSpPr>
              <a:grpSpLocks/>
            </p:cNvGrpSpPr>
            <p:nvPr/>
          </p:nvGrpSpPr>
          <p:grpSpPr bwMode="auto">
            <a:xfrm>
              <a:off x="5646045" y="4117164"/>
              <a:ext cx="22141" cy="58679"/>
              <a:chOff x="2043" y="3368"/>
              <a:chExt cx="35" cy="64"/>
            </a:xfrm>
          </p:grpSpPr>
          <p:sp>
            <p:nvSpPr>
              <p:cNvPr id="180" name="Freeform 67" descr="Wide upward diagonal"/>
              <p:cNvSpPr>
                <a:spLocks/>
              </p:cNvSpPr>
              <p:nvPr/>
            </p:nvSpPr>
            <p:spPr bwMode="auto">
              <a:xfrm>
                <a:off x="2043" y="3368"/>
                <a:ext cx="35" cy="64"/>
              </a:xfrm>
              <a:custGeom>
                <a:avLst/>
                <a:gdLst/>
                <a:ahLst/>
                <a:cxnLst>
                  <a:cxn ang="0">
                    <a:pos x="34" y="36"/>
                  </a:cxn>
                  <a:cxn ang="0">
                    <a:pos x="32" y="13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5" y="6"/>
                  </a:cxn>
                  <a:cxn ang="0">
                    <a:pos x="0" y="21"/>
                  </a:cxn>
                  <a:cxn ang="0">
                    <a:pos x="0" y="40"/>
                  </a:cxn>
                  <a:cxn ang="0">
                    <a:pos x="4" y="57"/>
                  </a:cxn>
                  <a:cxn ang="0">
                    <a:pos x="14" y="63"/>
                  </a:cxn>
                  <a:cxn ang="0">
                    <a:pos x="30" y="54"/>
                  </a:cxn>
                  <a:cxn ang="0">
                    <a:pos x="34" y="38"/>
                  </a:cxn>
                  <a:cxn ang="0">
                    <a:pos x="34" y="36"/>
                  </a:cxn>
                </a:cxnLst>
                <a:rect l="0" t="0" r="r" b="b"/>
                <a:pathLst>
                  <a:path w="35" h="64">
                    <a:moveTo>
                      <a:pt x="34" y="36"/>
                    </a:moveTo>
                    <a:lnTo>
                      <a:pt x="32" y="13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5" y="6"/>
                    </a:lnTo>
                    <a:lnTo>
                      <a:pt x="0" y="21"/>
                    </a:lnTo>
                    <a:lnTo>
                      <a:pt x="0" y="40"/>
                    </a:lnTo>
                    <a:lnTo>
                      <a:pt x="4" y="57"/>
                    </a:lnTo>
                    <a:lnTo>
                      <a:pt x="14" y="63"/>
                    </a:lnTo>
                    <a:lnTo>
                      <a:pt x="30" y="54"/>
                    </a:lnTo>
                    <a:lnTo>
                      <a:pt x="34" y="38"/>
                    </a:lnTo>
                    <a:lnTo>
                      <a:pt x="34" y="36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8"/>
              <p:cNvSpPr>
                <a:spLocks/>
              </p:cNvSpPr>
              <p:nvPr/>
            </p:nvSpPr>
            <p:spPr bwMode="auto">
              <a:xfrm>
                <a:off x="2056" y="3370"/>
                <a:ext cx="15" cy="59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4" y="15"/>
                  </a:cxn>
                  <a:cxn ang="0">
                    <a:pos x="14" y="29"/>
                  </a:cxn>
                  <a:cxn ang="0">
                    <a:pos x="14" y="44"/>
                  </a:cxn>
                  <a:cxn ang="0">
                    <a:pos x="14" y="44"/>
                  </a:cxn>
                  <a:cxn ang="0">
                    <a:pos x="7" y="58"/>
                  </a:cxn>
                  <a:cxn ang="0">
                    <a:pos x="0" y="58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7" y="29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</a:cxnLst>
                <a:rect l="0" t="0" r="r" b="b"/>
                <a:pathLst>
                  <a:path w="15" h="59">
                    <a:moveTo>
                      <a:pt x="7" y="0"/>
                    </a:moveTo>
                    <a:lnTo>
                      <a:pt x="14" y="15"/>
                    </a:lnTo>
                    <a:lnTo>
                      <a:pt x="14" y="29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7" y="58"/>
                    </a:lnTo>
                    <a:lnTo>
                      <a:pt x="0" y="58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7" y="29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7144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3" name="Oval 69" descr="Large confetti"/>
            <p:cNvSpPr>
              <a:spLocks noChangeArrowheads="1"/>
            </p:cNvSpPr>
            <p:nvPr/>
          </p:nvSpPr>
          <p:spPr bwMode="auto">
            <a:xfrm>
              <a:off x="5633393" y="4477062"/>
              <a:ext cx="47445" cy="88997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54" name="Oval 70" descr="Large confetti"/>
            <p:cNvSpPr>
              <a:spLocks noChangeArrowheads="1"/>
            </p:cNvSpPr>
            <p:nvPr/>
          </p:nvSpPr>
          <p:spPr bwMode="auto">
            <a:xfrm>
              <a:off x="5638453" y="4599313"/>
              <a:ext cx="44915" cy="84107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grpSp>
          <p:nvGrpSpPr>
            <p:cNvPr id="155" name="Group 71"/>
            <p:cNvGrpSpPr>
              <a:grpSpLocks/>
            </p:cNvGrpSpPr>
            <p:nvPr/>
          </p:nvGrpSpPr>
          <p:grpSpPr bwMode="auto">
            <a:xfrm>
              <a:off x="5642883" y="4500536"/>
              <a:ext cx="29732" cy="53790"/>
              <a:chOff x="2038" y="3788"/>
              <a:chExt cx="47" cy="59"/>
            </a:xfrm>
          </p:grpSpPr>
          <p:sp>
            <p:nvSpPr>
              <p:cNvPr id="178" name="Freeform 72" descr="Wide upward diagonal"/>
              <p:cNvSpPr>
                <a:spLocks/>
              </p:cNvSpPr>
              <p:nvPr/>
            </p:nvSpPr>
            <p:spPr bwMode="auto">
              <a:xfrm>
                <a:off x="2038" y="3788"/>
                <a:ext cx="47" cy="59"/>
              </a:xfrm>
              <a:custGeom>
                <a:avLst/>
                <a:gdLst/>
                <a:ahLst/>
                <a:cxnLst>
                  <a:cxn ang="0">
                    <a:pos x="46" y="33"/>
                  </a:cxn>
                  <a:cxn ang="0">
                    <a:pos x="44" y="12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7" y="6"/>
                  </a:cxn>
                  <a:cxn ang="0">
                    <a:pos x="0" y="19"/>
                  </a:cxn>
                  <a:cxn ang="0">
                    <a:pos x="0" y="37"/>
                  </a:cxn>
                  <a:cxn ang="0">
                    <a:pos x="6" y="52"/>
                  </a:cxn>
                  <a:cxn ang="0">
                    <a:pos x="19" y="58"/>
                  </a:cxn>
                  <a:cxn ang="0">
                    <a:pos x="41" y="50"/>
                  </a:cxn>
                  <a:cxn ang="0">
                    <a:pos x="46" y="35"/>
                  </a:cxn>
                  <a:cxn ang="0">
                    <a:pos x="46" y="33"/>
                  </a:cxn>
                </a:cxnLst>
                <a:rect l="0" t="0" r="r" b="b"/>
                <a:pathLst>
                  <a:path w="47" h="59">
                    <a:moveTo>
                      <a:pt x="46" y="33"/>
                    </a:moveTo>
                    <a:lnTo>
                      <a:pt x="44" y="12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7" y="6"/>
                    </a:lnTo>
                    <a:lnTo>
                      <a:pt x="0" y="19"/>
                    </a:lnTo>
                    <a:lnTo>
                      <a:pt x="0" y="37"/>
                    </a:lnTo>
                    <a:lnTo>
                      <a:pt x="6" y="52"/>
                    </a:lnTo>
                    <a:lnTo>
                      <a:pt x="19" y="58"/>
                    </a:lnTo>
                    <a:lnTo>
                      <a:pt x="41" y="50"/>
                    </a:lnTo>
                    <a:lnTo>
                      <a:pt x="46" y="35"/>
                    </a:lnTo>
                    <a:lnTo>
                      <a:pt x="46" y="33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73"/>
              <p:cNvSpPr>
                <a:spLocks/>
              </p:cNvSpPr>
              <p:nvPr/>
            </p:nvSpPr>
            <p:spPr bwMode="auto">
              <a:xfrm>
                <a:off x="2056" y="3790"/>
                <a:ext cx="20" cy="5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9" y="13"/>
                  </a:cxn>
                  <a:cxn ang="0">
                    <a:pos x="19" y="27"/>
                  </a:cxn>
                  <a:cxn ang="0">
                    <a:pos x="19" y="40"/>
                  </a:cxn>
                  <a:cxn ang="0">
                    <a:pos x="19" y="40"/>
                  </a:cxn>
                  <a:cxn ang="0">
                    <a:pos x="10" y="53"/>
                  </a:cxn>
                  <a:cxn ang="0">
                    <a:pos x="0" y="53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10" y="27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</a:cxnLst>
                <a:rect l="0" t="0" r="r" b="b"/>
                <a:pathLst>
                  <a:path w="20" h="54">
                    <a:moveTo>
                      <a:pt x="10" y="0"/>
                    </a:moveTo>
                    <a:lnTo>
                      <a:pt x="19" y="13"/>
                    </a:lnTo>
                    <a:lnTo>
                      <a:pt x="19" y="27"/>
                    </a:lnTo>
                    <a:lnTo>
                      <a:pt x="19" y="40"/>
                    </a:lnTo>
                    <a:lnTo>
                      <a:pt x="19" y="40"/>
                    </a:lnTo>
                    <a:lnTo>
                      <a:pt x="10" y="53"/>
                    </a:lnTo>
                    <a:lnTo>
                      <a:pt x="0" y="53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10" y="27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7144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56" name="Rectangle 74"/>
            <p:cNvSpPr>
              <a:spLocks noChangeArrowheads="1"/>
            </p:cNvSpPr>
            <p:nvPr/>
          </p:nvSpPr>
          <p:spPr bwMode="auto">
            <a:xfrm>
              <a:off x="5601130" y="3172432"/>
              <a:ext cx="106910" cy="405864"/>
            </a:xfrm>
            <a:prstGeom prst="rect">
              <a:avLst/>
            </a:prstGeom>
            <a:gradFill rotWithShape="0">
              <a:gsLst>
                <a:gs pos="0">
                  <a:srgbClr val="919191">
                    <a:gamma/>
                    <a:tint val="60000"/>
                    <a:invGamma/>
                  </a:srgbClr>
                </a:gs>
                <a:gs pos="100000">
                  <a:srgbClr val="919191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57" name="Freeform 75"/>
            <p:cNvSpPr>
              <a:spLocks/>
            </p:cNvSpPr>
            <p:nvPr/>
          </p:nvSpPr>
          <p:spPr bwMode="auto">
            <a:xfrm>
              <a:off x="5600497" y="3569494"/>
              <a:ext cx="110705" cy="1672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181"/>
                </a:cxn>
                <a:cxn ang="0">
                  <a:pos x="55" y="145"/>
                </a:cxn>
                <a:cxn ang="0">
                  <a:pos x="76" y="137"/>
                </a:cxn>
                <a:cxn ang="0">
                  <a:pos x="101" y="137"/>
                </a:cxn>
                <a:cxn ang="0">
                  <a:pos x="126" y="150"/>
                </a:cxn>
                <a:cxn ang="0">
                  <a:pos x="155" y="182"/>
                </a:cxn>
                <a:cxn ang="0">
                  <a:pos x="174" y="0"/>
                </a:cxn>
              </a:cxnLst>
              <a:rect l="0" t="0" r="r" b="b"/>
              <a:pathLst>
                <a:path w="175" h="183">
                  <a:moveTo>
                    <a:pt x="0" y="0"/>
                  </a:moveTo>
                  <a:lnTo>
                    <a:pt x="26" y="181"/>
                  </a:lnTo>
                  <a:lnTo>
                    <a:pt x="55" y="145"/>
                  </a:lnTo>
                  <a:lnTo>
                    <a:pt x="76" y="137"/>
                  </a:lnTo>
                  <a:lnTo>
                    <a:pt x="101" y="137"/>
                  </a:lnTo>
                  <a:lnTo>
                    <a:pt x="126" y="150"/>
                  </a:lnTo>
                  <a:lnTo>
                    <a:pt x="155" y="182"/>
                  </a:lnTo>
                  <a:lnTo>
                    <a:pt x="174" y="0"/>
                  </a:lnTo>
                </a:path>
              </a:pathLst>
            </a:custGeom>
            <a:gradFill rotWithShape="0">
              <a:gsLst>
                <a:gs pos="0">
                  <a:srgbClr val="919191">
                    <a:gamma/>
                    <a:tint val="60000"/>
                    <a:invGamma/>
                  </a:srgbClr>
                </a:gs>
                <a:gs pos="100000">
                  <a:srgbClr val="919191"/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58" name="Rectangle 76"/>
            <p:cNvSpPr>
              <a:spLocks noChangeArrowheads="1"/>
            </p:cNvSpPr>
            <p:nvPr/>
          </p:nvSpPr>
          <p:spPr bwMode="auto">
            <a:xfrm>
              <a:off x="5587212" y="3333800"/>
              <a:ext cx="151824" cy="66503"/>
            </a:xfrm>
            <a:prstGeom prst="rect">
              <a:avLst/>
            </a:prstGeom>
            <a:gradFill rotWithShape="0">
              <a:gsLst>
                <a:gs pos="0">
                  <a:srgbClr val="919191">
                    <a:gamma/>
                    <a:tint val="60000"/>
                    <a:invGamma/>
                  </a:srgbClr>
                </a:gs>
                <a:gs pos="100000">
                  <a:srgbClr val="919191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59" name="Line 77"/>
            <p:cNvSpPr>
              <a:spLocks noChangeShapeType="1"/>
            </p:cNvSpPr>
            <p:nvPr/>
          </p:nvSpPr>
          <p:spPr bwMode="auto">
            <a:xfrm flipV="1">
              <a:off x="6266627" y="3716191"/>
              <a:ext cx="212554" cy="4009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60" name="Rectangle 78"/>
            <p:cNvSpPr>
              <a:spLocks noChangeArrowheads="1"/>
            </p:cNvSpPr>
            <p:nvPr/>
          </p:nvSpPr>
          <p:spPr bwMode="auto">
            <a:xfrm>
              <a:off x="7405312" y="2937715"/>
              <a:ext cx="346288" cy="16554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800" b="1">
                  <a:solidFill>
                    <a:srgbClr val="000000"/>
                  </a:solidFill>
                  <a:cs typeface="Times New Roman" pitchFamily="18" charset="0"/>
                </a:rPr>
                <a:t>PMT 3</a:t>
              </a:r>
            </a:p>
          </p:txBody>
        </p:sp>
        <p:sp>
          <p:nvSpPr>
            <p:cNvPr id="161" name="Line 79"/>
            <p:cNvSpPr>
              <a:spLocks noChangeShapeType="1"/>
            </p:cNvSpPr>
            <p:nvPr/>
          </p:nvSpPr>
          <p:spPr bwMode="auto">
            <a:xfrm flipV="1">
              <a:off x="6899228" y="2771456"/>
              <a:ext cx="480777" cy="35207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62" name="Line 80"/>
            <p:cNvSpPr>
              <a:spLocks noChangeShapeType="1"/>
            </p:cNvSpPr>
            <p:nvPr/>
          </p:nvSpPr>
          <p:spPr bwMode="auto">
            <a:xfrm flipV="1">
              <a:off x="6858742" y="2024277"/>
              <a:ext cx="0" cy="774564"/>
            </a:xfrm>
            <a:prstGeom prst="line">
              <a:avLst/>
            </a:prstGeom>
            <a:noFill/>
            <a:ln w="508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63" name="Oval 81" descr="Zig zag"/>
            <p:cNvSpPr>
              <a:spLocks noChangeArrowheads="1"/>
            </p:cNvSpPr>
            <p:nvPr/>
          </p:nvSpPr>
          <p:spPr bwMode="auto">
            <a:xfrm>
              <a:off x="6768280" y="2317672"/>
              <a:ext cx="179026" cy="76283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grpSp>
          <p:nvGrpSpPr>
            <p:cNvPr id="164" name="Group 82"/>
            <p:cNvGrpSpPr>
              <a:grpSpLocks/>
            </p:cNvGrpSpPr>
            <p:nvPr/>
          </p:nvGrpSpPr>
          <p:grpSpPr bwMode="auto">
            <a:xfrm>
              <a:off x="6787893" y="1930388"/>
              <a:ext cx="168905" cy="294374"/>
              <a:chOff x="3848" y="972"/>
              <a:chExt cx="267" cy="323"/>
            </a:xfrm>
          </p:grpSpPr>
          <p:sp>
            <p:nvSpPr>
              <p:cNvPr id="175" name="Freeform 83"/>
              <p:cNvSpPr>
                <a:spLocks/>
              </p:cNvSpPr>
              <p:nvPr/>
            </p:nvSpPr>
            <p:spPr bwMode="auto">
              <a:xfrm>
                <a:off x="3848" y="1016"/>
                <a:ext cx="230" cy="2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9" y="0"/>
                  </a:cxn>
                  <a:cxn ang="0">
                    <a:pos x="229" y="278"/>
                  </a:cxn>
                  <a:cxn ang="0">
                    <a:pos x="0" y="278"/>
                  </a:cxn>
                  <a:cxn ang="0">
                    <a:pos x="0" y="0"/>
                  </a:cxn>
                </a:cxnLst>
                <a:rect l="0" t="0" r="r" b="b"/>
                <a:pathLst>
                  <a:path w="230" h="279">
                    <a:moveTo>
                      <a:pt x="0" y="0"/>
                    </a:moveTo>
                    <a:lnTo>
                      <a:pt x="229" y="0"/>
                    </a:lnTo>
                    <a:lnTo>
                      <a:pt x="229" y="278"/>
                    </a:lnTo>
                    <a:lnTo>
                      <a:pt x="0" y="278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919191"/>
                  </a:gs>
                  <a:gs pos="100000">
                    <a:srgbClr val="919191">
                      <a:gamma/>
                      <a:tint val="20000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84"/>
              <p:cNvSpPr>
                <a:spLocks/>
              </p:cNvSpPr>
              <p:nvPr/>
            </p:nvSpPr>
            <p:spPr bwMode="auto">
              <a:xfrm>
                <a:off x="3848" y="972"/>
                <a:ext cx="264" cy="323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8" y="0"/>
                  </a:cxn>
                  <a:cxn ang="0">
                    <a:pos x="263" y="0"/>
                  </a:cxn>
                  <a:cxn ang="0">
                    <a:pos x="263" y="274"/>
                  </a:cxn>
                  <a:cxn ang="0">
                    <a:pos x="230" y="322"/>
                  </a:cxn>
                  <a:cxn ang="0">
                    <a:pos x="230" y="41"/>
                  </a:cxn>
                  <a:cxn ang="0">
                    <a:pos x="0" y="41"/>
                  </a:cxn>
                </a:cxnLst>
                <a:rect l="0" t="0" r="r" b="b"/>
                <a:pathLst>
                  <a:path w="264" h="323">
                    <a:moveTo>
                      <a:pt x="0" y="41"/>
                    </a:moveTo>
                    <a:lnTo>
                      <a:pt x="38" y="0"/>
                    </a:lnTo>
                    <a:lnTo>
                      <a:pt x="263" y="0"/>
                    </a:lnTo>
                    <a:lnTo>
                      <a:pt x="263" y="274"/>
                    </a:lnTo>
                    <a:lnTo>
                      <a:pt x="230" y="322"/>
                    </a:lnTo>
                    <a:lnTo>
                      <a:pt x="230" y="41"/>
                    </a:lnTo>
                    <a:lnTo>
                      <a:pt x="0" y="41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Line 85"/>
              <p:cNvSpPr>
                <a:spLocks noChangeShapeType="1"/>
              </p:cNvSpPr>
              <p:nvPr/>
            </p:nvSpPr>
            <p:spPr bwMode="auto">
              <a:xfrm flipH="1">
                <a:off x="4072" y="976"/>
                <a:ext cx="43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65" name="Group 86"/>
            <p:cNvGrpSpPr>
              <a:grpSpLocks/>
            </p:cNvGrpSpPr>
            <p:nvPr/>
          </p:nvGrpSpPr>
          <p:grpSpPr bwMode="auto">
            <a:xfrm>
              <a:off x="7486286" y="2642362"/>
              <a:ext cx="168905" cy="294374"/>
              <a:chOff x="4952" y="1800"/>
              <a:chExt cx="267" cy="323"/>
            </a:xfrm>
          </p:grpSpPr>
          <p:sp>
            <p:nvSpPr>
              <p:cNvPr id="172" name="Freeform 87"/>
              <p:cNvSpPr>
                <a:spLocks/>
              </p:cNvSpPr>
              <p:nvPr/>
            </p:nvSpPr>
            <p:spPr bwMode="auto">
              <a:xfrm>
                <a:off x="4952" y="1844"/>
                <a:ext cx="230" cy="27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9" y="0"/>
                  </a:cxn>
                  <a:cxn ang="0">
                    <a:pos x="229" y="277"/>
                  </a:cxn>
                  <a:cxn ang="0">
                    <a:pos x="0" y="277"/>
                  </a:cxn>
                  <a:cxn ang="0">
                    <a:pos x="0" y="0"/>
                  </a:cxn>
                </a:cxnLst>
                <a:rect l="0" t="0" r="r" b="b"/>
                <a:pathLst>
                  <a:path w="230" h="278">
                    <a:moveTo>
                      <a:pt x="0" y="0"/>
                    </a:moveTo>
                    <a:lnTo>
                      <a:pt x="229" y="0"/>
                    </a:lnTo>
                    <a:lnTo>
                      <a:pt x="229" y="277"/>
                    </a:lnTo>
                    <a:lnTo>
                      <a:pt x="0" y="277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919191"/>
                  </a:gs>
                  <a:gs pos="100000">
                    <a:srgbClr val="919191">
                      <a:gamma/>
                      <a:tint val="20000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Freeform 88"/>
              <p:cNvSpPr>
                <a:spLocks/>
              </p:cNvSpPr>
              <p:nvPr/>
            </p:nvSpPr>
            <p:spPr bwMode="auto">
              <a:xfrm>
                <a:off x="4952" y="1800"/>
                <a:ext cx="264" cy="323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8" y="0"/>
                  </a:cxn>
                  <a:cxn ang="0">
                    <a:pos x="263" y="0"/>
                  </a:cxn>
                  <a:cxn ang="0">
                    <a:pos x="263" y="274"/>
                  </a:cxn>
                  <a:cxn ang="0">
                    <a:pos x="230" y="322"/>
                  </a:cxn>
                  <a:cxn ang="0">
                    <a:pos x="230" y="41"/>
                  </a:cxn>
                  <a:cxn ang="0">
                    <a:pos x="0" y="41"/>
                  </a:cxn>
                </a:cxnLst>
                <a:rect l="0" t="0" r="r" b="b"/>
                <a:pathLst>
                  <a:path w="264" h="323">
                    <a:moveTo>
                      <a:pt x="0" y="41"/>
                    </a:moveTo>
                    <a:lnTo>
                      <a:pt x="38" y="0"/>
                    </a:lnTo>
                    <a:lnTo>
                      <a:pt x="263" y="0"/>
                    </a:lnTo>
                    <a:lnTo>
                      <a:pt x="263" y="274"/>
                    </a:lnTo>
                    <a:lnTo>
                      <a:pt x="230" y="322"/>
                    </a:lnTo>
                    <a:lnTo>
                      <a:pt x="230" y="41"/>
                    </a:lnTo>
                    <a:lnTo>
                      <a:pt x="0" y="41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Line 89"/>
              <p:cNvSpPr>
                <a:spLocks noChangeShapeType="1"/>
              </p:cNvSpPr>
              <p:nvPr/>
            </p:nvSpPr>
            <p:spPr bwMode="auto">
              <a:xfrm flipH="1">
                <a:off x="5176" y="1804"/>
                <a:ext cx="43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9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66" name="Rectangle 90"/>
            <p:cNvSpPr>
              <a:spLocks noChangeArrowheads="1"/>
            </p:cNvSpPr>
            <p:nvPr/>
          </p:nvSpPr>
          <p:spPr bwMode="auto">
            <a:xfrm>
              <a:off x="5426534" y="3900053"/>
              <a:ext cx="74647" cy="150610"/>
            </a:xfrm>
            <a:prstGeom prst="rect">
              <a:avLst/>
            </a:pr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900">
                <a:solidFill>
                  <a:srgbClr val="000000"/>
                </a:solidFill>
              </a:endParaRPr>
            </a:p>
          </p:txBody>
        </p:sp>
        <p:sp>
          <p:nvSpPr>
            <p:cNvPr id="167" name="Rectangle 91"/>
            <p:cNvSpPr>
              <a:spLocks noChangeArrowheads="1"/>
            </p:cNvSpPr>
            <p:nvPr/>
          </p:nvSpPr>
          <p:spPr bwMode="auto">
            <a:xfrm>
              <a:off x="5315826" y="3760199"/>
              <a:ext cx="335934" cy="1535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700">
                  <a:solidFill>
                    <a:srgbClr val="000000"/>
                  </a:solidFill>
                  <a:cs typeface="Times New Roman" pitchFamily="18" charset="0"/>
                </a:rPr>
                <a:t>Scatter</a:t>
              </a:r>
            </a:p>
          </p:txBody>
        </p:sp>
        <p:sp>
          <p:nvSpPr>
            <p:cNvPr id="168" name="Rectangle 92"/>
            <p:cNvSpPr>
              <a:spLocks noChangeArrowheads="1"/>
            </p:cNvSpPr>
            <p:nvPr/>
          </p:nvSpPr>
          <p:spPr bwMode="auto">
            <a:xfrm>
              <a:off x="5325315" y="4014476"/>
              <a:ext cx="334784" cy="15357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700">
                  <a:solidFill>
                    <a:srgbClr val="000000"/>
                  </a:solidFill>
                  <a:cs typeface="Times New Roman" pitchFamily="18" charset="0"/>
                </a:rPr>
                <a:t>Sensor</a:t>
              </a:r>
            </a:p>
          </p:txBody>
        </p:sp>
      </p:grpSp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786247"/>
          </a:xfrm>
        </p:spPr>
        <p:txBody>
          <a:bodyPr/>
          <a:lstStyle/>
          <a:p>
            <a:r>
              <a:rPr lang="en-US" sz="2000" b="1" dirty="0">
                <a:solidFill>
                  <a:schemeClr val="tx1"/>
                </a:solidFill>
              </a:rPr>
              <a:t>Optical Design of a basic flow </a:t>
            </a:r>
            <a:r>
              <a:rPr lang="en-US" sz="2000" b="1" dirty="0" err="1">
                <a:solidFill>
                  <a:schemeClr val="tx1"/>
                </a:solidFill>
              </a:rPr>
              <a:t>cytometer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704850" y="190504"/>
            <a:ext cx="7772400" cy="81983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lIns="90488" tIns="44450" rIns="90488" bIns="44450" anchor="ctr"/>
          <a:lstStyle/>
          <a:p>
            <a:pPr algn="ctr" eaLnBrk="0" hangingPunct="0"/>
            <a:endParaRPr lang="en-US" sz="3200" b="1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Times New Roman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28688" y="1043950"/>
            <a:ext cx="7772400" cy="5055054"/>
            <a:chOff x="685800" y="1828464"/>
            <a:chExt cx="7772400" cy="5055054"/>
          </a:xfrm>
        </p:grpSpPr>
        <p:sp>
          <p:nvSpPr>
            <p:cNvPr id="67587" name="Rectangle 3"/>
            <p:cNvSpPr>
              <a:spLocks noChangeArrowheads="1"/>
            </p:cNvSpPr>
            <p:nvPr/>
          </p:nvSpPr>
          <p:spPr bwMode="auto">
            <a:xfrm>
              <a:off x="685800" y="2838791"/>
              <a:ext cx="7772400" cy="11430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 anchor="ctr"/>
            <a:lstStyle/>
            <a:p>
              <a:pPr algn="ctr"/>
              <a:r>
                <a:rPr lang="en-US" sz="320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67588" name="Rectangle 4"/>
            <p:cNvSpPr>
              <a:spLocks noChangeArrowheads="1"/>
            </p:cNvSpPr>
            <p:nvPr/>
          </p:nvSpPr>
          <p:spPr bwMode="auto">
            <a:xfrm>
              <a:off x="1371600" y="4439334"/>
              <a:ext cx="6400800" cy="175192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/>
            <a:lstStyle/>
            <a:p>
              <a:pPr marL="342900" indent="-342900" algn="ctr">
                <a:spcBef>
                  <a:spcPct val="20000"/>
                </a:spcBef>
              </a:pPr>
              <a:r>
                <a:rPr lang="en-US" sz="280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67589" name="Freeform 5"/>
            <p:cNvSpPr>
              <a:spLocks/>
            </p:cNvSpPr>
            <p:nvPr/>
          </p:nvSpPr>
          <p:spPr bwMode="auto">
            <a:xfrm>
              <a:off x="984250" y="4121264"/>
              <a:ext cx="268288" cy="610620"/>
            </a:xfrm>
            <a:custGeom>
              <a:avLst/>
              <a:gdLst/>
              <a:ahLst/>
              <a:cxnLst>
                <a:cxn ang="0">
                  <a:pos x="0" y="384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24" y="4"/>
                </a:cxn>
                <a:cxn ang="0">
                  <a:pos x="36" y="12"/>
                </a:cxn>
                <a:cxn ang="0">
                  <a:pos x="48" y="12"/>
                </a:cxn>
                <a:cxn ang="0">
                  <a:pos x="64" y="16"/>
                </a:cxn>
                <a:cxn ang="0">
                  <a:pos x="76" y="8"/>
                </a:cxn>
                <a:cxn ang="0">
                  <a:pos x="88" y="8"/>
                </a:cxn>
                <a:cxn ang="0">
                  <a:pos x="100" y="8"/>
                </a:cxn>
                <a:cxn ang="0">
                  <a:pos x="116" y="8"/>
                </a:cxn>
                <a:cxn ang="0">
                  <a:pos x="132" y="4"/>
                </a:cxn>
                <a:cxn ang="0">
                  <a:pos x="144" y="12"/>
                </a:cxn>
                <a:cxn ang="0">
                  <a:pos x="156" y="8"/>
                </a:cxn>
                <a:cxn ang="0">
                  <a:pos x="168" y="8"/>
                </a:cxn>
                <a:cxn ang="0">
                  <a:pos x="168" y="380"/>
                </a:cxn>
                <a:cxn ang="0">
                  <a:pos x="0" y="384"/>
                </a:cxn>
              </a:cxnLst>
              <a:rect l="0" t="0" r="r" b="b"/>
              <a:pathLst>
                <a:path w="169" h="385">
                  <a:moveTo>
                    <a:pt x="0" y="384"/>
                  </a:moveTo>
                  <a:lnTo>
                    <a:pt x="0" y="8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4" y="4"/>
                  </a:lnTo>
                  <a:lnTo>
                    <a:pt x="36" y="12"/>
                  </a:lnTo>
                  <a:lnTo>
                    <a:pt x="48" y="12"/>
                  </a:lnTo>
                  <a:lnTo>
                    <a:pt x="64" y="16"/>
                  </a:lnTo>
                  <a:lnTo>
                    <a:pt x="76" y="8"/>
                  </a:lnTo>
                  <a:lnTo>
                    <a:pt x="88" y="8"/>
                  </a:lnTo>
                  <a:lnTo>
                    <a:pt x="100" y="8"/>
                  </a:lnTo>
                  <a:lnTo>
                    <a:pt x="116" y="8"/>
                  </a:lnTo>
                  <a:lnTo>
                    <a:pt x="132" y="4"/>
                  </a:lnTo>
                  <a:lnTo>
                    <a:pt x="144" y="12"/>
                  </a:lnTo>
                  <a:lnTo>
                    <a:pt x="156" y="8"/>
                  </a:lnTo>
                  <a:lnTo>
                    <a:pt x="168" y="8"/>
                  </a:lnTo>
                  <a:lnTo>
                    <a:pt x="168" y="380"/>
                  </a:lnTo>
                  <a:lnTo>
                    <a:pt x="0" y="384"/>
                  </a:lnTo>
                </a:path>
              </a:pathLst>
            </a:custGeom>
            <a:gradFill rotWithShape="0">
              <a:gsLst>
                <a:gs pos="0">
                  <a:srgbClr val="CECECE">
                    <a:gamma/>
                    <a:tint val="10196"/>
                    <a:invGamma/>
                  </a:srgbClr>
                </a:gs>
                <a:gs pos="100000">
                  <a:srgbClr val="CECECE"/>
                </a:gs>
              </a:gsLst>
              <a:lin ang="5400000" scaled="1"/>
            </a:gradFill>
            <a:ln w="12700" cap="rnd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1" name="Freeform 7"/>
            <p:cNvSpPr>
              <a:spLocks/>
            </p:cNvSpPr>
            <p:nvPr/>
          </p:nvSpPr>
          <p:spPr bwMode="auto">
            <a:xfrm>
              <a:off x="7437445" y="2483305"/>
              <a:ext cx="363537" cy="4405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8" y="0"/>
                </a:cxn>
                <a:cxn ang="0">
                  <a:pos x="228" y="277"/>
                </a:cxn>
                <a:cxn ang="0">
                  <a:pos x="0" y="277"/>
                </a:cxn>
                <a:cxn ang="0">
                  <a:pos x="0" y="0"/>
                </a:cxn>
              </a:cxnLst>
              <a:rect l="0" t="0" r="r" b="b"/>
              <a:pathLst>
                <a:path w="229" h="278">
                  <a:moveTo>
                    <a:pt x="0" y="0"/>
                  </a:moveTo>
                  <a:lnTo>
                    <a:pt x="228" y="0"/>
                  </a:lnTo>
                  <a:lnTo>
                    <a:pt x="228" y="277"/>
                  </a:lnTo>
                  <a:lnTo>
                    <a:pt x="0" y="277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2" name="Line 8"/>
            <p:cNvSpPr>
              <a:spLocks noChangeShapeType="1"/>
            </p:cNvSpPr>
            <p:nvPr/>
          </p:nvSpPr>
          <p:spPr bwMode="auto">
            <a:xfrm>
              <a:off x="5486400" y="5066960"/>
              <a:ext cx="304800" cy="0"/>
            </a:xfrm>
            <a:prstGeom prst="line">
              <a:avLst/>
            </a:prstGeom>
            <a:noFill/>
            <a:ln w="76200">
              <a:solidFill>
                <a:srgbClr val="00A9E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3" name="Line 9"/>
            <p:cNvSpPr>
              <a:spLocks noChangeShapeType="1"/>
            </p:cNvSpPr>
            <p:nvPr/>
          </p:nvSpPr>
          <p:spPr bwMode="auto">
            <a:xfrm>
              <a:off x="6572250" y="4199505"/>
              <a:ext cx="412750" cy="0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4" name="Line 10"/>
            <p:cNvSpPr>
              <a:spLocks noChangeShapeType="1"/>
            </p:cNvSpPr>
            <p:nvPr/>
          </p:nvSpPr>
          <p:spPr bwMode="auto">
            <a:xfrm>
              <a:off x="7567618" y="3583782"/>
              <a:ext cx="312737" cy="0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5" name="Freeform 11"/>
            <p:cNvSpPr>
              <a:spLocks/>
            </p:cNvSpPr>
            <p:nvPr/>
          </p:nvSpPr>
          <p:spPr bwMode="auto">
            <a:xfrm>
              <a:off x="5784850" y="4845846"/>
              <a:ext cx="363538" cy="4388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8" y="0"/>
                </a:cxn>
                <a:cxn ang="0">
                  <a:pos x="228" y="275"/>
                </a:cxn>
                <a:cxn ang="0">
                  <a:pos x="0" y="275"/>
                </a:cxn>
                <a:cxn ang="0">
                  <a:pos x="0" y="0"/>
                </a:cxn>
              </a:cxnLst>
              <a:rect l="0" t="0" r="r" b="b"/>
              <a:pathLst>
                <a:path w="229" h="276">
                  <a:moveTo>
                    <a:pt x="0" y="0"/>
                  </a:moveTo>
                  <a:lnTo>
                    <a:pt x="228" y="0"/>
                  </a:lnTo>
                  <a:lnTo>
                    <a:pt x="228" y="275"/>
                  </a:lnTo>
                  <a:lnTo>
                    <a:pt x="0" y="275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6" name="Freeform 12"/>
            <p:cNvSpPr>
              <a:spLocks/>
            </p:cNvSpPr>
            <p:nvPr/>
          </p:nvSpPr>
          <p:spPr bwMode="auto">
            <a:xfrm>
              <a:off x="6948495" y="3978393"/>
              <a:ext cx="365125" cy="4388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9" y="0"/>
                </a:cxn>
                <a:cxn ang="0">
                  <a:pos x="229" y="276"/>
                </a:cxn>
                <a:cxn ang="0">
                  <a:pos x="0" y="276"/>
                </a:cxn>
                <a:cxn ang="0">
                  <a:pos x="0" y="0"/>
                </a:cxn>
              </a:cxnLst>
              <a:rect l="0" t="0" r="r" b="b"/>
              <a:pathLst>
                <a:path w="230" h="277">
                  <a:moveTo>
                    <a:pt x="0" y="0"/>
                  </a:moveTo>
                  <a:lnTo>
                    <a:pt x="229" y="0"/>
                  </a:lnTo>
                  <a:lnTo>
                    <a:pt x="229" y="276"/>
                  </a:lnTo>
                  <a:lnTo>
                    <a:pt x="0" y="276"/>
                  </a:lnTo>
                  <a:lnTo>
                    <a:pt x="0" y="0"/>
                  </a:lnTo>
                </a:path>
              </a:pathLst>
            </a:cu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7" name="Freeform 13"/>
            <p:cNvSpPr>
              <a:spLocks/>
            </p:cNvSpPr>
            <p:nvPr/>
          </p:nvSpPr>
          <p:spPr bwMode="auto">
            <a:xfrm>
              <a:off x="7440613" y="2364241"/>
              <a:ext cx="463550" cy="559594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87" y="0"/>
                </a:cxn>
                <a:cxn ang="0">
                  <a:pos x="291" y="0"/>
                </a:cxn>
                <a:cxn ang="0">
                  <a:pos x="291" y="276"/>
                </a:cxn>
                <a:cxn ang="0">
                  <a:pos x="227" y="352"/>
                </a:cxn>
                <a:cxn ang="0">
                  <a:pos x="227" y="74"/>
                </a:cxn>
                <a:cxn ang="0">
                  <a:pos x="5" y="74"/>
                </a:cxn>
                <a:cxn ang="0">
                  <a:pos x="0" y="74"/>
                </a:cxn>
              </a:cxnLst>
              <a:rect l="0" t="0" r="r" b="b"/>
              <a:pathLst>
                <a:path w="292" h="353">
                  <a:moveTo>
                    <a:pt x="0" y="74"/>
                  </a:moveTo>
                  <a:lnTo>
                    <a:pt x="87" y="0"/>
                  </a:lnTo>
                  <a:lnTo>
                    <a:pt x="291" y="0"/>
                  </a:lnTo>
                  <a:lnTo>
                    <a:pt x="291" y="276"/>
                  </a:lnTo>
                  <a:lnTo>
                    <a:pt x="227" y="352"/>
                  </a:lnTo>
                  <a:lnTo>
                    <a:pt x="227" y="74"/>
                  </a:lnTo>
                  <a:lnTo>
                    <a:pt x="5" y="74"/>
                  </a:lnTo>
                  <a:lnTo>
                    <a:pt x="0" y="74"/>
                  </a:lnTo>
                </a:path>
              </a:pathLst>
            </a:custGeom>
            <a:solidFill>
              <a:srgbClr val="FF0000"/>
            </a:soli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8" name="Line 14"/>
            <p:cNvSpPr>
              <a:spLocks noChangeShapeType="1"/>
            </p:cNvSpPr>
            <p:nvPr/>
          </p:nvSpPr>
          <p:spPr bwMode="auto">
            <a:xfrm flipH="1">
              <a:off x="7797800" y="2369344"/>
              <a:ext cx="114300" cy="10205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599" name="Oval 15"/>
            <p:cNvSpPr>
              <a:spLocks noChangeArrowheads="1"/>
            </p:cNvSpPr>
            <p:nvPr/>
          </p:nvSpPr>
          <p:spPr bwMode="auto">
            <a:xfrm>
              <a:off x="7594600" y="2649992"/>
              <a:ext cx="57150" cy="76541"/>
            </a:xfrm>
            <a:prstGeom prst="ellipse">
              <a:avLst/>
            </a:prstGeom>
            <a:solidFill>
              <a:srgbClr val="C1C1C1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0" name="Line 16"/>
            <p:cNvSpPr>
              <a:spLocks noChangeShapeType="1"/>
            </p:cNvSpPr>
            <p:nvPr/>
          </p:nvSpPr>
          <p:spPr bwMode="auto">
            <a:xfrm flipV="1">
              <a:off x="7126295" y="2571754"/>
              <a:ext cx="465137" cy="404813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1" name="Oval 17" descr="Zig zag"/>
            <p:cNvSpPr>
              <a:spLocks noChangeArrowheads="1"/>
            </p:cNvSpPr>
            <p:nvPr/>
          </p:nvSpPr>
          <p:spPr bwMode="auto">
            <a:xfrm>
              <a:off x="6996120" y="2840495"/>
              <a:ext cx="230187" cy="404813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2" name="Line 18"/>
            <p:cNvSpPr>
              <a:spLocks noChangeShapeType="1"/>
            </p:cNvSpPr>
            <p:nvPr/>
          </p:nvSpPr>
          <p:spPr bwMode="auto">
            <a:xfrm flipV="1">
              <a:off x="6386512" y="2918114"/>
              <a:ext cx="762000" cy="59191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3" name="Oval 19"/>
            <p:cNvSpPr>
              <a:spLocks noChangeArrowheads="1"/>
            </p:cNvSpPr>
            <p:nvPr/>
          </p:nvSpPr>
          <p:spPr bwMode="auto">
            <a:xfrm>
              <a:off x="6194432" y="3401789"/>
              <a:ext cx="206375" cy="420121"/>
            </a:xfrm>
            <a:prstGeom prst="ellipse">
              <a:avLst/>
            </a:prstGeom>
            <a:gradFill rotWithShape="0">
              <a:gsLst>
                <a:gs pos="0">
                  <a:srgbClr val="CECECE"/>
                </a:gs>
                <a:gs pos="100000">
                  <a:srgbClr val="CECECE">
                    <a:gamma/>
                    <a:shade val="89804"/>
                    <a:invGamma/>
                  </a:srgbClr>
                </a:gs>
              </a:gsLst>
              <a:path path="rect">
                <a:fillToRect l="100000" b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4" name="Line 20"/>
            <p:cNvSpPr>
              <a:spLocks noChangeShapeType="1"/>
            </p:cNvSpPr>
            <p:nvPr/>
          </p:nvSpPr>
          <p:spPr bwMode="auto">
            <a:xfrm flipV="1">
              <a:off x="5283207" y="3575277"/>
              <a:ext cx="989013" cy="729684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5" name="Oval 21"/>
            <p:cNvSpPr>
              <a:spLocks noChangeArrowheads="1"/>
            </p:cNvSpPr>
            <p:nvPr/>
          </p:nvSpPr>
          <p:spPr bwMode="auto">
            <a:xfrm>
              <a:off x="5162557" y="4060032"/>
              <a:ext cx="207963" cy="421821"/>
            </a:xfrm>
            <a:prstGeom prst="ellipse">
              <a:avLst/>
            </a:prstGeom>
            <a:gradFill rotWithShape="0">
              <a:gsLst>
                <a:gs pos="0">
                  <a:srgbClr val="CECECE"/>
                </a:gs>
                <a:gs pos="100000">
                  <a:srgbClr val="CECECE">
                    <a:gamma/>
                    <a:shade val="89804"/>
                    <a:invGamma/>
                  </a:srgbClr>
                </a:gs>
              </a:gsLst>
              <a:path path="rect">
                <a:fillToRect l="100000" b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6" name="Line 22"/>
            <p:cNvSpPr>
              <a:spLocks noChangeShapeType="1"/>
            </p:cNvSpPr>
            <p:nvPr/>
          </p:nvSpPr>
          <p:spPr bwMode="auto">
            <a:xfrm flipV="1">
              <a:off x="5394325" y="3616098"/>
              <a:ext cx="901700" cy="680357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7" name="Line 23"/>
            <p:cNvSpPr>
              <a:spLocks noChangeShapeType="1"/>
            </p:cNvSpPr>
            <p:nvPr/>
          </p:nvSpPr>
          <p:spPr bwMode="auto">
            <a:xfrm flipV="1">
              <a:off x="4295778" y="4323673"/>
              <a:ext cx="962025" cy="709273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08" name="Rectangle 24"/>
            <p:cNvSpPr>
              <a:spLocks noChangeArrowheads="1"/>
            </p:cNvSpPr>
            <p:nvPr/>
          </p:nvSpPr>
          <p:spPr bwMode="auto">
            <a:xfrm>
              <a:off x="5638806" y="5276174"/>
              <a:ext cx="783869" cy="335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600" b="1">
                  <a:solidFill>
                    <a:srgbClr val="000000"/>
                  </a:solidFill>
                  <a:cs typeface="Times New Roman" pitchFamily="18" charset="0"/>
                </a:rPr>
                <a:t>PMT 1</a:t>
              </a:r>
            </a:p>
          </p:txBody>
        </p:sp>
        <p:sp>
          <p:nvSpPr>
            <p:cNvPr id="67609" name="Rectangle 25"/>
            <p:cNvSpPr>
              <a:spLocks noChangeArrowheads="1"/>
            </p:cNvSpPr>
            <p:nvPr/>
          </p:nvSpPr>
          <p:spPr bwMode="auto">
            <a:xfrm>
              <a:off x="6808795" y="4446137"/>
              <a:ext cx="783869" cy="335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600" b="1">
                  <a:solidFill>
                    <a:srgbClr val="000000"/>
                  </a:solidFill>
                  <a:cs typeface="Times New Roman" pitchFamily="18" charset="0"/>
                </a:rPr>
                <a:t>PMT 2</a:t>
              </a:r>
            </a:p>
          </p:txBody>
        </p:sp>
        <p:sp>
          <p:nvSpPr>
            <p:cNvPr id="67610" name="Rectangle 26"/>
            <p:cNvSpPr>
              <a:spLocks noChangeArrowheads="1"/>
            </p:cNvSpPr>
            <p:nvPr/>
          </p:nvSpPr>
          <p:spPr bwMode="auto">
            <a:xfrm>
              <a:off x="5962656" y="1828464"/>
              <a:ext cx="783869" cy="335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600" b="1">
                  <a:solidFill>
                    <a:srgbClr val="000000"/>
                  </a:solidFill>
                  <a:cs typeface="Times New Roman" pitchFamily="18" charset="0"/>
                </a:rPr>
                <a:t>PMT 5</a:t>
              </a:r>
            </a:p>
          </p:txBody>
        </p:sp>
        <p:sp>
          <p:nvSpPr>
            <p:cNvPr id="67611" name="Rectangle 27"/>
            <p:cNvSpPr>
              <a:spLocks noChangeArrowheads="1"/>
            </p:cNvSpPr>
            <p:nvPr/>
          </p:nvSpPr>
          <p:spPr bwMode="auto">
            <a:xfrm>
              <a:off x="7315206" y="2889821"/>
              <a:ext cx="783869" cy="335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600" b="1" dirty="0">
                  <a:solidFill>
                    <a:srgbClr val="000000"/>
                  </a:solidFill>
                  <a:cs typeface="Times New Roman" pitchFamily="18" charset="0"/>
                </a:rPr>
                <a:t>PMT 4</a:t>
              </a:r>
            </a:p>
          </p:txBody>
        </p:sp>
        <p:sp>
          <p:nvSpPr>
            <p:cNvPr id="67612" name="Rectangle 28"/>
            <p:cNvSpPr>
              <a:spLocks noChangeArrowheads="1"/>
            </p:cNvSpPr>
            <p:nvPr/>
          </p:nvSpPr>
          <p:spPr bwMode="auto">
            <a:xfrm>
              <a:off x="4011614" y="4071941"/>
              <a:ext cx="1082027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800" b="1" dirty="0">
                  <a:solidFill>
                    <a:srgbClr val="000000"/>
                  </a:solidFill>
                  <a:cs typeface="Times New Roman" pitchFamily="18" charset="0"/>
                </a:rPr>
                <a:t>Dichroic</a:t>
              </a:r>
            </a:p>
          </p:txBody>
        </p:sp>
        <p:sp>
          <p:nvSpPr>
            <p:cNvPr id="67613" name="Rectangle 29"/>
            <p:cNvSpPr>
              <a:spLocks noChangeArrowheads="1"/>
            </p:cNvSpPr>
            <p:nvPr/>
          </p:nvSpPr>
          <p:spPr bwMode="auto">
            <a:xfrm>
              <a:off x="4011614" y="4304963"/>
              <a:ext cx="843180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800" b="1" dirty="0">
                  <a:solidFill>
                    <a:srgbClr val="000000"/>
                  </a:solidFill>
                  <a:cs typeface="Times New Roman" pitchFamily="18" charset="0"/>
                </a:rPr>
                <a:t>Filters</a:t>
              </a:r>
            </a:p>
          </p:txBody>
        </p:sp>
        <p:sp>
          <p:nvSpPr>
            <p:cNvPr id="67614" name="Freeform 30"/>
            <p:cNvSpPr>
              <a:spLocks/>
            </p:cNvSpPr>
            <p:nvPr/>
          </p:nvSpPr>
          <p:spPr bwMode="auto">
            <a:xfrm>
              <a:off x="6948488" y="3905250"/>
              <a:ext cx="419100" cy="517071"/>
            </a:xfrm>
            <a:custGeom>
              <a:avLst/>
              <a:gdLst/>
              <a:ahLst/>
              <a:cxnLst>
                <a:cxn ang="0">
                  <a:pos x="0" y="41"/>
                </a:cxn>
                <a:cxn ang="0">
                  <a:pos x="38" y="0"/>
                </a:cxn>
                <a:cxn ang="0">
                  <a:pos x="263" y="0"/>
                </a:cxn>
                <a:cxn ang="0">
                  <a:pos x="263" y="277"/>
                </a:cxn>
                <a:cxn ang="0">
                  <a:pos x="230" y="325"/>
                </a:cxn>
                <a:cxn ang="0">
                  <a:pos x="230" y="41"/>
                </a:cxn>
                <a:cxn ang="0">
                  <a:pos x="0" y="41"/>
                </a:cxn>
              </a:cxnLst>
              <a:rect l="0" t="0" r="r" b="b"/>
              <a:pathLst>
                <a:path w="264" h="326">
                  <a:moveTo>
                    <a:pt x="0" y="41"/>
                  </a:moveTo>
                  <a:lnTo>
                    <a:pt x="38" y="0"/>
                  </a:lnTo>
                  <a:lnTo>
                    <a:pt x="263" y="0"/>
                  </a:lnTo>
                  <a:lnTo>
                    <a:pt x="263" y="277"/>
                  </a:lnTo>
                  <a:lnTo>
                    <a:pt x="230" y="325"/>
                  </a:lnTo>
                  <a:lnTo>
                    <a:pt x="230" y="41"/>
                  </a:lnTo>
                  <a:lnTo>
                    <a:pt x="0" y="41"/>
                  </a:lnTo>
                </a:path>
              </a:pathLst>
            </a:custGeom>
            <a:solidFill>
              <a:srgbClr val="04D665"/>
            </a:soli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5" name="Freeform 31"/>
            <p:cNvSpPr>
              <a:spLocks/>
            </p:cNvSpPr>
            <p:nvPr/>
          </p:nvSpPr>
          <p:spPr bwMode="auto">
            <a:xfrm>
              <a:off x="5788025" y="4769307"/>
              <a:ext cx="420688" cy="515371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38" y="0"/>
                </a:cxn>
                <a:cxn ang="0">
                  <a:pos x="264" y="0"/>
                </a:cxn>
                <a:cxn ang="0">
                  <a:pos x="264" y="277"/>
                </a:cxn>
                <a:cxn ang="0">
                  <a:pos x="230" y="324"/>
                </a:cxn>
                <a:cxn ang="0">
                  <a:pos x="230" y="42"/>
                </a:cxn>
                <a:cxn ang="0">
                  <a:pos x="0" y="42"/>
                </a:cxn>
              </a:cxnLst>
              <a:rect l="0" t="0" r="r" b="b"/>
              <a:pathLst>
                <a:path w="265" h="325">
                  <a:moveTo>
                    <a:pt x="0" y="42"/>
                  </a:moveTo>
                  <a:lnTo>
                    <a:pt x="38" y="0"/>
                  </a:lnTo>
                  <a:lnTo>
                    <a:pt x="264" y="0"/>
                  </a:lnTo>
                  <a:lnTo>
                    <a:pt x="264" y="277"/>
                  </a:lnTo>
                  <a:lnTo>
                    <a:pt x="230" y="324"/>
                  </a:lnTo>
                  <a:lnTo>
                    <a:pt x="230" y="42"/>
                  </a:lnTo>
                  <a:lnTo>
                    <a:pt x="0" y="42"/>
                  </a:lnTo>
                </a:path>
              </a:pathLst>
            </a:custGeom>
            <a:solidFill>
              <a:srgbClr val="00A9E0"/>
            </a:soli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6" name="Line 32"/>
            <p:cNvSpPr>
              <a:spLocks noChangeShapeType="1"/>
            </p:cNvSpPr>
            <p:nvPr/>
          </p:nvSpPr>
          <p:spPr bwMode="auto">
            <a:xfrm flipH="1">
              <a:off x="6138863" y="4782911"/>
              <a:ext cx="68262" cy="578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7" name="Oval 33" descr="Zig zag"/>
            <p:cNvSpPr>
              <a:spLocks noChangeArrowheads="1"/>
            </p:cNvSpPr>
            <p:nvPr/>
          </p:nvSpPr>
          <p:spPr bwMode="auto">
            <a:xfrm>
              <a:off x="6578607" y="3968184"/>
              <a:ext cx="130175" cy="450736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8" name="Oval 34" descr="Zig zag"/>
            <p:cNvSpPr>
              <a:spLocks noChangeArrowheads="1"/>
            </p:cNvSpPr>
            <p:nvPr/>
          </p:nvSpPr>
          <p:spPr bwMode="auto">
            <a:xfrm>
              <a:off x="5349881" y="4823732"/>
              <a:ext cx="131763" cy="449036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9" name="Line 35"/>
            <p:cNvSpPr>
              <a:spLocks noChangeShapeType="1"/>
            </p:cNvSpPr>
            <p:nvPr/>
          </p:nvSpPr>
          <p:spPr bwMode="auto">
            <a:xfrm flipV="1">
              <a:off x="5334000" y="4187598"/>
              <a:ext cx="1244600" cy="61232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0" name="Line 36"/>
            <p:cNvSpPr>
              <a:spLocks noChangeShapeType="1"/>
            </p:cNvSpPr>
            <p:nvPr/>
          </p:nvSpPr>
          <p:spPr bwMode="auto">
            <a:xfrm flipV="1">
              <a:off x="4283082" y="4250535"/>
              <a:ext cx="1000125" cy="753495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1" name="Line 37"/>
            <p:cNvSpPr>
              <a:spLocks noChangeShapeType="1"/>
            </p:cNvSpPr>
            <p:nvPr/>
          </p:nvSpPr>
          <p:spPr bwMode="auto">
            <a:xfrm flipV="1">
              <a:off x="4205288" y="4262440"/>
              <a:ext cx="976312" cy="72628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2" name="Oval 38"/>
            <p:cNvSpPr>
              <a:spLocks noChangeArrowheads="1"/>
            </p:cNvSpPr>
            <p:nvPr/>
          </p:nvSpPr>
          <p:spPr bwMode="auto">
            <a:xfrm>
              <a:off x="4138620" y="4748893"/>
              <a:ext cx="204787" cy="421821"/>
            </a:xfrm>
            <a:prstGeom prst="ellipse">
              <a:avLst/>
            </a:prstGeom>
            <a:gradFill rotWithShape="0">
              <a:gsLst>
                <a:gs pos="0">
                  <a:srgbClr val="CECECE"/>
                </a:gs>
                <a:gs pos="100000">
                  <a:srgbClr val="CECECE">
                    <a:gamma/>
                    <a:shade val="89804"/>
                    <a:invGamma/>
                  </a:srgbClr>
                </a:gs>
              </a:gsLst>
              <a:path path="rect">
                <a:fillToRect l="100000" b="100000"/>
              </a:path>
            </a:gra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3" name="Line 39"/>
            <p:cNvSpPr>
              <a:spLocks noChangeShapeType="1"/>
            </p:cNvSpPr>
            <p:nvPr/>
          </p:nvSpPr>
          <p:spPr bwMode="auto">
            <a:xfrm flipV="1">
              <a:off x="3343281" y="5124791"/>
              <a:ext cx="879475" cy="608920"/>
            </a:xfrm>
            <a:prstGeom prst="line">
              <a:avLst/>
            </a:prstGeom>
            <a:noFill/>
            <a:ln w="76200">
              <a:solidFill>
                <a:srgbClr val="00A9E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4" name="Line 40"/>
            <p:cNvSpPr>
              <a:spLocks noChangeShapeType="1"/>
            </p:cNvSpPr>
            <p:nvPr/>
          </p:nvSpPr>
          <p:spPr bwMode="auto">
            <a:xfrm flipV="1">
              <a:off x="3248032" y="4956402"/>
              <a:ext cx="981075" cy="726282"/>
            </a:xfrm>
            <a:prstGeom prst="line">
              <a:avLst/>
            </a:prstGeom>
            <a:noFill/>
            <a:ln w="50800">
              <a:solidFill>
                <a:srgbClr val="04D665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5" name="Freeform 41"/>
            <p:cNvSpPr>
              <a:spLocks/>
            </p:cNvSpPr>
            <p:nvPr/>
          </p:nvSpPr>
          <p:spPr bwMode="auto">
            <a:xfrm>
              <a:off x="3249613" y="5015934"/>
              <a:ext cx="1027112" cy="675254"/>
            </a:xfrm>
            <a:custGeom>
              <a:avLst/>
              <a:gdLst/>
              <a:ahLst/>
              <a:cxnLst>
                <a:cxn ang="0">
                  <a:pos x="0" y="424"/>
                </a:cxn>
                <a:cxn ang="0">
                  <a:pos x="646" y="0"/>
                </a:cxn>
                <a:cxn ang="0">
                  <a:pos x="643" y="8"/>
                </a:cxn>
              </a:cxnLst>
              <a:rect l="0" t="0" r="r" b="b"/>
              <a:pathLst>
                <a:path w="647" h="425">
                  <a:moveTo>
                    <a:pt x="0" y="424"/>
                  </a:moveTo>
                  <a:lnTo>
                    <a:pt x="646" y="0"/>
                  </a:lnTo>
                  <a:lnTo>
                    <a:pt x="643" y="8"/>
                  </a:lnTo>
                </a:path>
              </a:pathLst>
            </a:custGeom>
            <a:noFill/>
            <a:ln w="50800" cap="rnd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6" name="Line 42"/>
            <p:cNvSpPr>
              <a:spLocks noChangeShapeType="1"/>
            </p:cNvSpPr>
            <p:nvPr/>
          </p:nvSpPr>
          <p:spPr bwMode="auto">
            <a:xfrm flipH="1">
              <a:off x="2854332" y="5667375"/>
              <a:ext cx="4557713" cy="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7" name="Rectangle 43"/>
            <p:cNvSpPr>
              <a:spLocks noChangeArrowheads="1"/>
            </p:cNvSpPr>
            <p:nvPr/>
          </p:nvSpPr>
          <p:spPr bwMode="auto">
            <a:xfrm>
              <a:off x="4360863" y="5817057"/>
              <a:ext cx="1229504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800" b="1" dirty="0" err="1">
                  <a:solidFill>
                    <a:srgbClr val="000000"/>
                  </a:solidFill>
                  <a:cs typeface="Times New Roman" pitchFamily="18" charset="0"/>
                </a:rPr>
                <a:t>Bandpass</a:t>
              </a:r>
              <a:endParaRPr lang="en-US" sz="1800" b="1" dirty="0">
                <a:solidFill>
                  <a:srgbClr val="000000"/>
                </a:solidFill>
                <a:cs typeface="Times New Roman" pitchFamily="18" charset="0"/>
              </a:endParaRPr>
            </a:p>
          </p:txBody>
        </p:sp>
        <p:sp>
          <p:nvSpPr>
            <p:cNvPr id="67628" name="Rectangle 44"/>
            <p:cNvSpPr>
              <a:spLocks noChangeArrowheads="1"/>
            </p:cNvSpPr>
            <p:nvPr/>
          </p:nvSpPr>
          <p:spPr bwMode="auto">
            <a:xfrm>
              <a:off x="4435475" y="6080696"/>
              <a:ext cx="843180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800" b="1" dirty="0">
                  <a:solidFill>
                    <a:srgbClr val="000000"/>
                  </a:solidFill>
                  <a:cs typeface="Times New Roman" pitchFamily="18" charset="0"/>
                </a:rPr>
                <a:t>Filters</a:t>
              </a:r>
            </a:p>
          </p:txBody>
        </p:sp>
        <p:sp>
          <p:nvSpPr>
            <p:cNvPr id="67629" name="Freeform 45"/>
            <p:cNvSpPr>
              <a:spLocks/>
            </p:cNvSpPr>
            <p:nvPr/>
          </p:nvSpPr>
          <p:spPr bwMode="auto">
            <a:xfrm>
              <a:off x="6683382" y="5490482"/>
              <a:ext cx="1255713" cy="38270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90" y="0"/>
                </a:cxn>
                <a:cxn ang="0">
                  <a:pos x="790" y="240"/>
                </a:cxn>
                <a:cxn ang="0">
                  <a:pos x="0" y="240"/>
                </a:cxn>
                <a:cxn ang="0">
                  <a:pos x="0" y="0"/>
                </a:cxn>
              </a:cxnLst>
              <a:rect l="0" t="0" r="r" b="b"/>
              <a:pathLst>
                <a:path w="791" h="241">
                  <a:moveTo>
                    <a:pt x="0" y="0"/>
                  </a:moveTo>
                  <a:lnTo>
                    <a:pt x="790" y="0"/>
                  </a:lnTo>
                  <a:lnTo>
                    <a:pt x="790" y="240"/>
                  </a:lnTo>
                  <a:lnTo>
                    <a:pt x="0" y="240"/>
                  </a:lnTo>
                  <a:lnTo>
                    <a:pt x="0" y="0"/>
                  </a:lnTo>
                </a:path>
              </a:pathLst>
            </a:custGeom>
            <a:solidFill>
              <a:schemeClr val="folHlink"/>
            </a:solidFill>
            <a:ln w="25400" cap="rnd" cmpd="sng">
              <a:solidFill>
                <a:srgbClr val="90909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0" name="Rectangle 46"/>
            <p:cNvSpPr>
              <a:spLocks noChangeArrowheads="1"/>
            </p:cNvSpPr>
            <p:nvPr/>
          </p:nvSpPr>
          <p:spPr bwMode="auto">
            <a:xfrm>
              <a:off x="6761169" y="5515999"/>
              <a:ext cx="934551" cy="39754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2000" b="1">
                  <a:solidFill>
                    <a:srgbClr val="000000"/>
                  </a:solidFill>
                  <a:cs typeface="Times New Roman" pitchFamily="18" charset="0"/>
                </a:rPr>
                <a:t>Laser </a:t>
              </a:r>
            </a:p>
          </p:txBody>
        </p:sp>
        <p:sp>
          <p:nvSpPr>
            <p:cNvPr id="67631" name="Rectangle 47"/>
            <p:cNvSpPr>
              <a:spLocks noChangeArrowheads="1"/>
            </p:cNvSpPr>
            <p:nvPr/>
          </p:nvSpPr>
          <p:spPr bwMode="auto">
            <a:xfrm>
              <a:off x="3225800" y="4082147"/>
              <a:ext cx="63500" cy="16838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2" name="Line 48"/>
            <p:cNvSpPr>
              <a:spLocks noChangeShapeType="1"/>
            </p:cNvSpPr>
            <p:nvPr/>
          </p:nvSpPr>
          <p:spPr bwMode="auto">
            <a:xfrm>
              <a:off x="4308475" y="5068661"/>
              <a:ext cx="1042988" cy="0"/>
            </a:xfrm>
            <a:prstGeom prst="line">
              <a:avLst/>
            </a:prstGeom>
            <a:noFill/>
            <a:ln w="76200">
              <a:solidFill>
                <a:srgbClr val="00A9E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3" name="Rectangle 49"/>
            <p:cNvSpPr>
              <a:spLocks noChangeArrowheads="1"/>
            </p:cNvSpPr>
            <p:nvPr/>
          </p:nvSpPr>
          <p:spPr bwMode="auto">
            <a:xfrm>
              <a:off x="1524006" y="4362794"/>
              <a:ext cx="1572546" cy="335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600" b="1" dirty="0">
                  <a:solidFill>
                    <a:srgbClr val="000000"/>
                  </a:solidFill>
                  <a:cs typeface="Times New Roman" pitchFamily="18" charset="0"/>
                </a:rPr>
                <a:t>Flow chamber</a:t>
              </a:r>
            </a:p>
          </p:txBody>
        </p:sp>
        <p:sp>
          <p:nvSpPr>
            <p:cNvPr id="67634" name="Oval 50" descr="Zig zag"/>
            <p:cNvSpPr>
              <a:spLocks noChangeArrowheads="1"/>
            </p:cNvSpPr>
            <p:nvPr/>
          </p:nvSpPr>
          <p:spPr bwMode="auto">
            <a:xfrm>
              <a:off x="7529513" y="3352463"/>
              <a:ext cx="133350" cy="450736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5" name="Line 51"/>
            <p:cNvSpPr>
              <a:spLocks noChangeShapeType="1"/>
            </p:cNvSpPr>
            <p:nvPr/>
          </p:nvSpPr>
          <p:spPr bwMode="auto">
            <a:xfrm flipV="1">
              <a:off x="3298825" y="4942798"/>
              <a:ext cx="869950" cy="653143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6" name="Oval 52" descr="Large confetti"/>
            <p:cNvSpPr>
              <a:spLocks noChangeArrowheads="1"/>
            </p:cNvSpPr>
            <p:nvPr/>
          </p:nvSpPr>
          <p:spPr bwMode="auto">
            <a:xfrm>
              <a:off x="3222625" y="5864679"/>
              <a:ext cx="101600" cy="187098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7" name="AutoShape 53" descr="Large confetti"/>
            <p:cNvSpPr>
              <a:spLocks noChangeArrowheads="1"/>
            </p:cNvSpPr>
            <p:nvPr/>
          </p:nvSpPr>
          <p:spPr bwMode="auto">
            <a:xfrm>
              <a:off x="3217863" y="4912179"/>
              <a:ext cx="107950" cy="884464"/>
            </a:xfrm>
            <a:prstGeom prst="roundRect">
              <a:avLst>
                <a:gd name="adj" fmla="val 12495"/>
              </a:avLst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8" name="Oval 54" descr="Large confetti"/>
            <p:cNvSpPr>
              <a:spLocks noChangeArrowheads="1"/>
            </p:cNvSpPr>
            <p:nvPr/>
          </p:nvSpPr>
          <p:spPr bwMode="auto">
            <a:xfrm>
              <a:off x="3233745" y="6143625"/>
              <a:ext cx="98425" cy="130969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2" name="Group 55"/>
            <p:cNvGrpSpPr>
              <a:grpSpLocks/>
            </p:cNvGrpSpPr>
            <p:nvPr/>
          </p:nvGrpSpPr>
          <p:grpSpPr bwMode="auto">
            <a:xfrm>
              <a:off x="3243263" y="5362918"/>
              <a:ext cx="74612" cy="113959"/>
              <a:chOff x="2043" y="3030"/>
              <a:chExt cx="47" cy="72"/>
            </a:xfrm>
          </p:grpSpPr>
          <p:sp>
            <p:nvSpPr>
              <p:cNvPr id="67640" name="Freeform 56" descr="Wide upward diagonal"/>
              <p:cNvSpPr>
                <a:spLocks/>
              </p:cNvSpPr>
              <p:nvPr/>
            </p:nvSpPr>
            <p:spPr bwMode="auto">
              <a:xfrm>
                <a:off x="2043" y="3030"/>
                <a:ext cx="47" cy="72"/>
              </a:xfrm>
              <a:custGeom>
                <a:avLst/>
                <a:gdLst/>
                <a:ahLst/>
                <a:cxnLst>
                  <a:cxn ang="0">
                    <a:pos x="46" y="40"/>
                  </a:cxn>
                  <a:cxn ang="0">
                    <a:pos x="44" y="1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7" y="7"/>
                  </a:cxn>
                  <a:cxn ang="0">
                    <a:pos x="0" y="24"/>
                  </a:cxn>
                  <a:cxn ang="0">
                    <a:pos x="0" y="45"/>
                  </a:cxn>
                  <a:cxn ang="0">
                    <a:pos x="6" y="64"/>
                  </a:cxn>
                  <a:cxn ang="0">
                    <a:pos x="19" y="71"/>
                  </a:cxn>
                  <a:cxn ang="0">
                    <a:pos x="41" y="61"/>
                  </a:cxn>
                  <a:cxn ang="0">
                    <a:pos x="46" y="42"/>
                  </a:cxn>
                  <a:cxn ang="0">
                    <a:pos x="46" y="40"/>
                  </a:cxn>
                </a:cxnLst>
                <a:rect l="0" t="0" r="r" b="b"/>
                <a:pathLst>
                  <a:path w="47" h="72">
                    <a:moveTo>
                      <a:pt x="46" y="40"/>
                    </a:moveTo>
                    <a:lnTo>
                      <a:pt x="44" y="1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7" y="7"/>
                    </a:lnTo>
                    <a:lnTo>
                      <a:pt x="0" y="24"/>
                    </a:lnTo>
                    <a:lnTo>
                      <a:pt x="0" y="45"/>
                    </a:lnTo>
                    <a:lnTo>
                      <a:pt x="6" y="64"/>
                    </a:lnTo>
                    <a:lnTo>
                      <a:pt x="19" y="71"/>
                    </a:lnTo>
                    <a:lnTo>
                      <a:pt x="41" y="61"/>
                    </a:lnTo>
                    <a:lnTo>
                      <a:pt x="46" y="42"/>
                    </a:lnTo>
                    <a:lnTo>
                      <a:pt x="46" y="40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41" name="Freeform 57"/>
              <p:cNvSpPr>
                <a:spLocks/>
              </p:cNvSpPr>
              <p:nvPr/>
            </p:nvSpPr>
            <p:spPr bwMode="auto">
              <a:xfrm>
                <a:off x="2049" y="3054"/>
                <a:ext cx="31" cy="39"/>
              </a:xfrm>
              <a:custGeom>
                <a:avLst/>
                <a:gdLst/>
                <a:ahLst/>
                <a:cxnLst>
                  <a:cxn ang="0">
                    <a:pos x="12" y="38"/>
                  </a:cxn>
                  <a:cxn ang="0">
                    <a:pos x="17" y="36"/>
                  </a:cxn>
                  <a:cxn ang="0">
                    <a:pos x="21" y="29"/>
                  </a:cxn>
                  <a:cxn ang="0">
                    <a:pos x="30" y="29"/>
                  </a:cxn>
                  <a:cxn ang="0">
                    <a:pos x="30" y="19"/>
                  </a:cxn>
                  <a:cxn ang="0">
                    <a:pos x="30" y="19"/>
                  </a:cxn>
                  <a:cxn ang="0">
                    <a:pos x="30" y="10"/>
                  </a:cxn>
                  <a:cxn ang="0">
                    <a:pos x="30" y="0"/>
                  </a:cxn>
                  <a:cxn ang="0">
                    <a:pos x="21" y="0"/>
                  </a:cxn>
                  <a:cxn ang="0">
                    <a:pos x="12" y="10"/>
                  </a:cxn>
                  <a:cxn ang="0">
                    <a:pos x="21" y="13"/>
                  </a:cxn>
                  <a:cxn ang="0">
                    <a:pos x="30" y="19"/>
                  </a:cxn>
                  <a:cxn ang="0">
                    <a:pos x="30" y="19"/>
                  </a:cxn>
                  <a:cxn ang="0">
                    <a:pos x="21" y="29"/>
                  </a:cxn>
                  <a:cxn ang="0">
                    <a:pos x="12" y="29"/>
                  </a:cxn>
                  <a:cxn ang="0">
                    <a:pos x="3" y="29"/>
                  </a:cxn>
                  <a:cxn ang="0">
                    <a:pos x="3" y="29"/>
                  </a:cxn>
                  <a:cxn ang="0">
                    <a:pos x="0" y="33"/>
                  </a:cxn>
                  <a:cxn ang="0">
                    <a:pos x="2" y="37"/>
                  </a:cxn>
                  <a:cxn ang="0">
                    <a:pos x="12" y="38"/>
                  </a:cxn>
                </a:cxnLst>
                <a:rect l="0" t="0" r="r" b="b"/>
                <a:pathLst>
                  <a:path w="31" h="39">
                    <a:moveTo>
                      <a:pt x="12" y="38"/>
                    </a:moveTo>
                    <a:lnTo>
                      <a:pt x="17" y="36"/>
                    </a:lnTo>
                    <a:lnTo>
                      <a:pt x="21" y="29"/>
                    </a:lnTo>
                    <a:lnTo>
                      <a:pt x="30" y="29"/>
                    </a:lnTo>
                    <a:lnTo>
                      <a:pt x="30" y="19"/>
                    </a:lnTo>
                    <a:lnTo>
                      <a:pt x="30" y="19"/>
                    </a:lnTo>
                    <a:lnTo>
                      <a:pt x="30" y="10"/>
                    </a:lnTo>
                    <a:lnTo>
                      <a:pt x="30" y="0"/>
                    </a:lnTo>
                    <a:lnTo>
                      <a:pt x="21" y="0"/>
                    </a:lnTo>
                    <a:lnTo>
                      <a:pt x="12" y="10"/>
                    </a:lnTo>
                    <a:lnTo>
                      <a:pt x="21" y="13"/>
                    </a:lnTo>
                    <a:lnTo>
                      <a:pt x="30" y="19"/>
                    </a:lnTo>
                    <a:lnTo>
                      <a:pt x="30" y="19"/>
                    </a:lnTo>
                    <a:lnTo>
                      <a:pt x="21" y="29"/>
                    </a:lnTo>
                    <a:lnTo>
                      <a:pt x="12" y="29"/>
                    </a:lnTo>
                    <a:lnTo>
                      <a:pt x="3" y="29"/>
                    </a:lnTo>
                    <a:lnTo>
                      <a:pt x="3" y="29"/>
                    </a:lnTo>
                    <a:lnTo>
                      <a:pt x="0" y="33"/>
                    </a:lnTo>
                    <a:lnTo>
                      <a:pt x="2" y="37"/>
                    </a:lnTo>
                    <a:lnTo>
                      <a:pt x="12" y="38"/>
                    </a:lnTo>
                  </a:path>
                </a:pathLst>
              </a:custGeom>
              <a:solidFill>
                <a:srgbClr val="7144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" name="Group 58"/>
            <p:cNvGrpSpPr>
              <a:grpSpLocks/>
            </p:cNvGrpSpPr>
            <p:nvPr/>
          </p:nvGrpSpPr>
          <p:grpSpPr bwMode="auto">
            <a:xfrm>
              <a:off x="3249613" y="5623152"/>
              <a:ext cx="69850" cy="95250"/>
              <a:chOff x="2047" y="3194"/>
              <a:chExt cx="44" cy="60"/>
            </a:xfrm>
          </p:grpSpPr>
          <p:sp>
            <p:nvSpPr>
              <p:cNvPr id="67643" name="Freeform 59" descr="Wide upward diagonal"/>
              <p:cNvSpPr>
                <a:spLocks/>
              </p:cNvSpPr>
              <p:nvPr/>
            </p:nvSpPr>
            <p:spPr bwMode="auto">
              <a:xfrm>
                <a:off x="2047" y="3194"/>
                <a:ext cx="44" cy="60"/>
              </a:xfrm>
              <a:custGeom>
                <a:avLst/>
                <a:gdLst/>
                <a:ahLst/>
                <a:cxnLst>
                  <a:cxn ang="0">
                    <a:pos x="43" y="33"/>
                  </a:cxn>
                  <a:cxn ang="0">
                    <a:pos x="41" y="12"/>
                  </a:cxn>
                  <a:cxn ang="0">
                    <a:pos x="30" y="0"/>
                  </a:cxn>
                  <a:cxn ang="0">
                    <a:pos x="18" y="0"/>
                  </a:cxn>
                  <a:cxn ang="0">
                    <a:pos x="7" y="6"/>
                  </a:cxn>
                  <a:cxn ang="0">
                    <a:pos x="0" y="20"/>
                  </a:cxn>
                  <a:cxn ang="0">
                    <a:pos x="0" y="37"/>
                  </a:cxn>
                  <a:cxn ang="0">
                    <a:pos x="6" y="53"/>
                  </a:cxn>
                  <a:cxn ang="0">
                    <a:pos x="18" y="59"/>
                  </a:cxn>
                  <a:cxn ang="0">
                    <a:pos x="39" y="51"/>
                  </a:cxn>
                  <a:cxn ang="0">
                    <a:pos x="43" y="35"/>
                  </a:cxn>
                  <a:cxn ang="0">
                    <a:pos x="43" y="33"/>
                  </a:cxn>
                </a:cxnLst>
                <a:rect l="0" t="0" r="r" b="b"/>
                <a:pathLst>
                  <a:path w="44" h="60">
                    <a:moveTo>
                      <a:pt x="43" y="33"/>
                    </a:moveTo>
                    <a:lnTo>
                      <a:pt x="41" y="12"/>
                    </a:lnTo>
                    <a:lnTo>
                      <a:pt x="30" y="0"/>
                    </a:lnTo>
                    <a:lnTo>
                      <a:pt x="18" y="0"/>
                    </a:lnTo>
                    <a:lnTo>
                      <a:pt x="7" y="6"/>
                    </a:lnTo>
                    <a:lnTo>
                      <a:pt x="0" y="20"/>
                    </a:lnTo>
                    <a:lnTo>
                      <a:pt x="0" y="37"/>
                    </a:lnTo>
                    <a:lnTo>
                      <a:pt x="6" y="53"/>
                    </a:lnTo>
                    <a:lnTo>
                      <a:pt x="18" y="59"/>
                    </a:lnTo>
                    <a:lnTo>
                      <a:pt x="39" y="51"/>
                    </a:lnTo>
                    <a:lnTo>
                      <a:pt x="43" y="35"/>
                    </a:lnTo>
                    <a:lnTo>
                      <a:pt x="43" y="33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44" name="Oval 60"/>
              <p:cNvSpPr>
                <a:spLocks noChangeArrowheads="1"/>
              </p:cNvSpPr>
              <p:nvPr/>
            </p:nvSpPr>
            <p:spPr bwMode="auto">
              <a:xfrm>
                <a:off x="2065" y="3213"/>
                <a:ext cx="21" cy="36"/>
              </a:xfrm>
              <a:prstGeom prst="ellipse">
                <a:avLst/>
              </a:prstGeom>
              <a:solidFill>
                <a:srgbClr val="714400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61"/>
            <p:cNvGrpSpPr>
              <a:grpSpLocks/>
            </p:cNvGrpSpPr>
            <p:nvPr/>
          </p:nvGrpSpPr>
          <p:grpSpPr bwMode="auto">
            <a:xfrm>
              <a:off x="3225807" y="6339228"/>
              <a:ext cx="98425" cy="113959"/>
              <a:chOff x="2032" y="3645"/>
              <a:chExt cx="62" cy="72"/>
            </a:xfrm>
          </p:grpSpPr>
          <p:sp>
            <p:nvSpPr>
              <p:cNvPr id="67646" name="Oval 62" descr="Large confetti"/>
              <p:cNvSpPr>
                <a:spLocks noChangeArrowheads="1"/>
              </p:cNvSpPr>
              <p:nvPr/>
            </p:nvSpPr>
            <p:spPr bwMode="auto">
              <a:xfrm>
                <a:off x="2032" y="3645"/>
                <a:ext cx="62" cy="72"/>
              </a:xfrm>
              <a:prstGeom prst="ellipse">
                <a:avLst/>
              </a:prstGeom>
              <a:pattFill prst="lgConfetti">
                <a:fgClr>
                  <a:schemeClr val="tx1"/>
                </a:fgClr>
                <a:bgClr>
                  <a:schemeClr val="bg1"/>
                </a:bgClr>
              </a:pattFill>
              <a:ln w="508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5" name="Group 63"/>
              <p:cNvGrpSpPr>
                <a:grpSpLocks/>
              </p:cNvGrpSpPr>
              <p:nvPr/>
            </p:nvGrpSpPr>
            <p:grpSpPr bwMode="auto">
              <a:xfrm>
                <a:off x="2048" y="3659"/>
                <a:ext cx="37" cy="48"/>
                <a:chOff x="2048" y="3659"/>
                <a:chExt cx="37" cy="48"/>
              </a:xfrm>
            </p:grpSpPr>
            <p:sp>
              <p:nvSpPr>
                <p:cNvPr id="67648" name="Freeform 64" descr="Wide upward diagonal"/>
                <p:cNvSpPr>
                  <a:spLocks/>
                </p:cNvSpPr>
                <p:nvPr/>
              </p:nvSpPr>
              <p:spPr bwMode="auto">
                <a:xfrm>
                  <a:off x="2048" y="3659"/>
                  <a:ext cx="37" cy="48"/>
                </a:xfrm>
                <a:custGeom>
                  <a:avLst/>
                  <a:gdLst/>
                  <a:ahLst/>
                  <a:cxnLst>
                    <a:cxn ang="0">
                      <a:pos x="36" y="27"/>
                    </a:cxn>
                    <a:cxn ang="0">
                      <a:pos x="34" y="9"/>
                    </a:cxn>
                    <a:cxn ang="0">
                      <a:pos x="25" y="0"/>
                    </a:cxn>
                    <a:cxn ang="0">
                      <a:pos x="15" y="0"/>
                    </a:cxn>
                    <a:cxn ang="0">
                      <a:pos x="6" y="5"/>
                    </a:cxn>
                    <a:cxn ang="0">
                      <a:pos x="0" y="16"/>
                    </a:cxn>
                    <a:cxn ang="0">
                      <a:pos x="0" y="30"/>
                    </a:cxn>
                    <a:cxn ang="0">
                      <a:pos x="5" y="42"/>
                    </a:cxn>
                    <a:cxn ang="0">
                      <a:pos x="15" y="47"/>
                    </a:cxn>
                    <a:cxn ang="0">
                      <a:pos x="32" y="41"/>
                    </a:cxn>
                    <a:cxn ang="0">
                      <a:pos x="36" y="28"/>
                    </a:cxn>
                    <a:cxn ang="0">
                      <a:pos x="36" y="27"/>
                    </a:cxn>
                  </a:cxnLst>
                  <a:rect l="0" t="0" r="r" b="b"/>
                  <a:pathLst>
                    <a:path w="37" h="48">
                      <a:moveTo>
                        <a:pt x="36" y="27"/>
                      </a:moveTo>
                      <a:lnTo>
                        <a:pt x="34" y="9"/>
                      </a:lnTo>
                      <a:lnTo>
                        <a:pt x="25" y="0"/>
                      </a:lnTo>
                      <a:lnTo>
                        <a:pt x="15" y="0"/>
                      </a:lnTo>
                      <a:lnTo>
                        <a:pt x="6" y="5"/>
                      </a:lnTo>
                      <a:lnTo>
                        <a:pt x="0" y="16"/>
                      </a:lnTo>
                      <a:lnTo>
                        <a:pt x="0" y="30"/>
                      </a:lnTo>
                      <a:lnTo>
                        <a:pt x="5" y="42"/>
                      </a:lnTo>
                      <a:lnTo>
                        <a:pt x="15" y="47"/>
                      </a:lnTo>
                      <a:lnTo>
                        <a:pt x="32" y="41"/>
                      </a:lnTo>
                      <a:lnTo>
                        <a:pt x="36" y="28"/>
                      </a:lnTo>
                      <a:lnTo>
                        <a:pt x="36" y="27"/>
                      </a:lnTo>
                    </a:path>
                  </a:pathLst>
                </a:custGeom>
                <a:pattFill prst="wdUpDiag">
                  <a:fgClr>
                    <a:srgbClr val="74FFFF"/>
                  </a:fgClr>
                  <a:bgClr>
                    <a:srgbClr val="C1C1C1"/>
                  </a:bgClr>
                </a:pattFill>
                <a:ln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67649" name="Oval 65"/>
                <p:cNvSpPr>
                  <a:spLocks noChangeArrowheads="1"/>
                </p:cNvSpPr>
                <p:nvPr/>
              </p:nvSpPr>
              <p:spPr bwMode="auto">
                <a:xfrm>
                  <a:off x="2062" y="3677"/>
                  <a:ext cx="18" cy="25"/>
                </a:xfrm>
                <a:prstGeom prst="ellipse">
                  <a:avLst/>
                </a:prstGeom>
                <a:solidFill>
                  <a:srgbClr val="714400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>
                    <a:solidFill>
                      <a:srgbClr val="000000"/>
                    </a:solidFill>
                  </a:endParaRPr>
                </a:p>
              </p:txBody>
            </p:sp>
          </p:grpSp>
        </p:grpSp>
        <p:grpSp>
          <p:nvGrpSpPr>
            <p:cNvPr id="6" name="Group 66"/>
            <p:cNvGrpSpPr>
              <a:grpSpLocks/>
            </p:cNvGrpSpPr>
            <p:nvPr/>
          </p:nvGrpSpPr>
          <p:grpSpPr bwMode="auto">
            <a:xfrm>
              <a:off x="3243263" y="5898696"/>
              <a:ext cx="55562" cy="102054"/>
              <a:chOff x="2043" y="3368"/>
              <a:chExt cx="35" cy="64"/>
            </a:xfrm>
          </p:grpSpPr>
          <p:sp>
            <p:nvSpPr>
              <p:cNvPr id="67651" name="Freeform 67" descr="Wide upward diagonal"/>
              <p:cNvSpPr>
                <a:spLocks/>
              </p:cNvSpPr>
              <p:nvPr/>
            </p:nvSpPr>
            <p:spPr bwMode="auto">
              <a:xfrm>
                <a:off x="2043" y="3368"/>
                <a:ext cx="35" cy="64"/>
              </a:xfrm>
              <a:custGeom>
                <a:avLst/>
                <a:gdLst/>
                <a:ahLst/>
                <a:cxnLst>
                  <a:cxn ang="0">
                    <a:pos x="34" y="36"/>
                  </a:cxn>
                  <a:cxn ang="0">
                    <a:pos x="32" y="13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5" y="6"/>
                  </a:cxn>
                  <a:cxn ang="0">
                    <a:pos x="0" y="21"/>
                  </a:cxn>
                  <a:cxn ang="0">
                    <a:pos x="0" y="40"/>
                  </a:cxn>
                  <a:cxn ang="0">
                    <a:pos x="4" y="57"/>
                  </a:cxn>
                  <a:cxn ang="0">
                    <a:pos x="14" y="63"/>
                  </a:cxn>
                  <a:cxn ang="0">
                    <a:pos x="30" y="54"/>
                  </a:cxn>
                  <a:cxn ang="0">
                    <a:pos x="34" y="38"/>
                  </a:cxn>
                  <a:cxn ang="0">
                    <a:pos x="34" y="36"/>
                  </a:cxn>
                </a:cxnLst>
                <a:rect l="0" t="0" r="r" b="b"/>
                <a:pathLst>
                  <a:path w="35" h="64">
                    <a:moveTo>
                      <a:pt x="34" y="36"/>
                    </a:moveTo>
                    <a:lnTo>
                      <a:pt x="32" y="13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5" y="6"/>
                    </a:lnTo>
                    <a:lnTo>
                      <a:pt x="0" y="21"/>
                    </a:lnTo>
                    <a:lnTo>
                      <a:pt x="0" y="40"/>
                    </a:lnTo>
                    <a:lnTo>
                      <a:pt x="4" y="57"/>
                    </a:lnTo>
                    <a:lnTo>
                      <a:pt x="14" y="63"/>
                    </a:lnTo>
                    <a:lnTo>
                      <a:pt x="30" y="54"/>
                    </a:lnTo>
                    <a:lnTo>
                      <a:pt x="34" y="38"/>
                    </a:lnTo>
                    <a:lnTo>
                      <a:pt x="34" y="36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52" name="Freeform 68"/>
              <p:cNvSpPr>
                <a:spLocks/>
              </p:cNvSpPr>
              <p:nvPr/>
            </p:nvSpPr>
            <p:spPr bwMode="auto">
              <a:xfrm>
                <a:off x="2056" y="3370"/>
                <a:ext cx="15" cy="59"/>
              </a:xfrm>
              <a:custGeom>
                <a:avLst/>
                <a:gdLst/>
                <a:ahLst/>
                <a:cxnLst>
                  <a:cxn ang="0">
                    <a:pos x="7" y="0"/>
                  </a:cxn>
                  <a:cxn ang="0">
                    <a:pos x="14" y="15"/>
                  </a:cxn>
                  <a:cxn ang="0">
                    <a:pos x="14" y="29"/>
                  </a:cxn>
                  <a:cxn ang="0">
                    <a:pos x="14" y="44"/>
                  </a:cxn>
                  <a:cxn ang="0">
                    <a:pos x="14" y="44"/>
                  </a:cxn>
                  <a:cxn ang="0">
                    <a:pos x="7" y="58"/>
                  </a:cxn>
                  <a:cxn ang="0">
                    <a:pos x="0" y="58"/>
                  </a:cxn>
                  <a:cxn ang="0">
                    <a:pos x="0" y="44"/>
                  </a:cxn>
                  <a:cxn ang="0">
                    <a:pos x="0" y="44"/>
                  </a:cxn>
                  <a:cxn ang="0">
                    <a:pos x="7" y="29"/>
                  </a:cxn>
                  <a:cxn ang="0">
                    <a:pos x="0" y="2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</a:cxnLst>
                <a:rect l="0" t="0" r="r" b="b"/>
                <a:pathLst>
                  <a:path w="15" h="59">
                    <a:moveTo>
                      <a:pt x="7" y="0"/>
                    </a:moveTo>
                    <a:lnTo>
                      <a:pt x="14" y="15"/>
                    </a:lnTo>
                    <a:lnTo>
                      <a:pt x="14" y="29"/>
                    </a:lnTo>
                    <a:lnTo>
                      <a:pt x="14" y="44"/>
                    </a:lnTo>
                    <a:lnTo>
                      <a:pt x="14" y="44"/>
                    </a:lnTo>
                    <a:lnTo>
                      <a:pt x="7" y="58"/>
                    </a:lnTo>
                    <a:lnTo>
                      <a:pt x="0" y="58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7" y="29"/>
                    </a:lnTo>
                    <a:lnTo>
                      <a:pt x="0" y="2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</a:path>
                </a:pathLst>
              </a:custGeom>
              <a:solidFill>
                <a:srgbClr val="7144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7653" name="Oval 69" descr="Large confetti"/>
            <p:cNvSpPr>
              <a:spLocks noChangeArrowheads="1"/>
            </p:cNvSpPr>
            <p:nvPr/>
          </p:nvSpPr>
          <p:spPr bwMode="auto">
            <a:xfrm>
              <a:off x="3211513" y="6524625"/>
              <a:ext cx="119062" cy="154782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54" name="Oval 70" descr="Large confetti"/>
            <p:cNvSpPr>
              <a:spLocks noChangeArrowheads="1"/>
            </p:cNvSpPr>
            <p:nvPr/>
          </p:nvSpPr>
          <p:spPr bwMode="auto">
            <a:xfrm>
              <a:off x="3224213" y="6737241"/>
              <a:ext cx="112712" cy="146277"/>
            </a:xfrm>
            <a:prstGeom prst="ellipse">
              <a:avLst/>
            </a:prstGeom>
            <a:pattFill prst="lgConfetti">
              <a:fgClr>
                <a:schemeClr val="tx1"/>
              </a:fgClr>
              <a:bgClr>
                <a:schemeClr val="bg1"/>
              </a:bgClr>
            </a:pattFill>
            <a:ln w="508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7" name="Group 71"/>
            <p:cNvGrpSpPr>
              <a:grpSpLocks/>
            </p:cNvGrpSpPr>
            <p:nvPr/>
          </p:nvGrpSpPr>
          <p:grpSpPr bwMode="auto">
            <a:xfrm>
              <a:off x="3235328" y="6565450"/>
              <a:ext cx="74613" cy="93550"/>
              <a:chOff x="2038" y="3788"/>
              <a:chExt cx="47" cy="59"/>
            </a:xfrm>
          </p:grpSpPr>
          <p:sp>
            <p:nvSpPr>
              <p:cNvPr id="67656" name="Freeform 72" descr="Wide upward diagonal"/>
              <p:cNvSpPr>
                <a:spLocks/>
              </p:cNvSpPr>
              <p:nvPr/>
            </p:nvSpPr>
            <p:spPr bwMode="auto">
              <a:xfrm>
                <a:off x="2038" y="3788"/>
                <a:ext cx="47" cy="59"/>
              </a:xfrm>
              <a:custGeom>
                <a:avLst/>
                <a:gdLst/>
                <a:ahLst/>
                <a:cxnLst>
                  <a:cxn ang="0">
                    <a:pos x="46" y="33"/>
                  </a:cxn>
                  <a:cxn ang="0">
                    <a:pos x="44" y="12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7" y="6"/>
                  </a:cxn>
                  <a:cxn ang="0">
                    <a:pos x="0" y="19"/>
                  </a:cxn>
                  <a:cxn ang="0">
                    <a:pos x="0" y="37"/>
                  </a:cxn>
                  <a:cxn ang="0">
                    <a:pos x="6" y="52"/>
                  </a:cxn>
                  <a:cxn ang="0">
                    <a:pos x="19" y="58"/>
                  </a:cxn>
                  <a:cxn ang="0">
                    <a:pos x="41" y="50"/>
                  </a:cxn>
                  <a:cxn ang="0">
                    <a:pos x="46" y="35"/>
                  </a:cxn>
                  <a:cxn ang="0">
                    <a:pos x="46" y="33"/>
                  </a:cxn>
                </a:cxnLst>
                <a:rect l="0" t="0" r="r" b="b"/>
                <a:pathLst>
                  <a:path w="47" h="59">
                    <a:moveTo>
                      <a:pt x="46" y="33"/>
                    </a:moveTo>
                    <a:lnTo>
                      <a:pt x="44" y="12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7" y="6"/>
                    </a:lnTo>
                    <a:lnTo>
                      <a:pt x="0" y="19"/>
                    </a:lnTo>
                    <a:lnTo>
                      <a:pt x="0" y="37"/>
                    </a:lnTo>
                    <a:lnTo>
                      <a:pt x="6" y="52"/>
                    </a:lnTo>
                    <a:lnTo>
                      <a:pt x="19" y="58"/>
                    </a:lnTo>
                    <a:lnTo>
                      <a:pt x="41" y="50"/>
                    </a:lnTo>
                    <a:lnTo>
                      <a:pt x="46" y="35"/>
                    </a:lnTo>
                    <a:lnTo>
                      <a:pt x="46" y="33"/>
                    </a:lnTo>
                  </a:path>
                </a:pathLst>
              </a:custGeom>
              <a:pattFill prst="wdUpDiag">
                <a:fgClr>
                  <a:srgbClr val="74FFFF"/>
                </a:fgClr>
                <a:bgClr>
                  <a:srgbClr val="C1C1C1"/>
                </a:bgClr>
              </a:patt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57" name="Freeform 73"/>
              <p:cNvSpPr>
                <a:spLocks/>
              </p:cNvSpPr>
              <p:nvPr/>
            </p:nvSpPr>
            <p:spPr bwMode="auto">
              <a:xfrm>
                <a:off x="2056" y="3790"/>
                <a:ext cx="20" cy="54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9" y="13"/>
                  </a:cxn>
                  <a:cxn ang="0">
                    <a:pos x="19" y="27"/>
                  </a:cxn>
                  <a:cxn ang="0">
                    <a:pos x="19" y="40"/>
                  </a:cxn>
                  <a:cxn ang="0">
                    <a:pos x="19" y="40"/>
                  </a:cxn>
                  <a:cxn ang="0">
                    <a:pos x="10" y="53"/>
                  </a:cxn>
                  <a:cxn ang="0">
                    <a:pos x="0" y="53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10" y="27"/>
                  </a:cxn>
                  <a:cxn ang="0">
                    <a:pos x="0" y="27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</a:cxnLst>
                <a:rect l="0" t="0" r="r" b="b"/>
                <a:pathLst>
                  <a:path w="20" h="54">
                    <a:moveTo>
                      <a:pt x="10" y="0"/>
                    </a:moveTo>
                    <a:lnTo>
                      <a:pt x="19" y="13"/>
                    </a:lnTo>
                    <a:lnTo>
                      <a:pt x="19" y="27"/>
                    </a:lnTo>
                    <a:lnTo>
                      <a:pt x="19" y="40"/>
                    </a:lnTo>
                    <a:lnTo>
                      <a:pt x="19" y="40"/>
                    </a:lnTo>
                    <a:lnTo>
                      <a:pt x="10" y="53"/>
                    </a:lnTo>
                    <a:lnTo>
                      <a:pt x="0" y="53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10" y="27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714400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7658" name="Rectangle 74"/>
            <p:cNvSpPr>
              <a:spLocks noChangeArrowheads="1"/>
            </p:cNvSpPr>
            <p:nvPr/>
          </p:nvSpPr>
          <p:spPr bwMode="auto">
            <a:xfrm>
              <a:off x="3130550" y="4255638"/>
              <a:ext cx="268288" cy="705871"/>
            </a:xfrm>
            <a:prstGeom prst="rect">
              <a:avLst/>
            </a:prstGeom>
            <a:gradFill rotWithShape="0">
              <a:gsLst>
                <a:gs pos="0">
                  <a:srgbClr val="919191">
                    <a:gamma/>
                    <a:tint val="60000"/>
                    <a:invGamma/>
                  </a:srgbClr>
                </a:gs>
                <a:gs pos="100000">
                  <a:srgbClr val="919191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59" name="Freeform 75"/>
            <p:cNvSpPr>
              <a:spLocks/>
            </p:cNvSpPr>
            <p:nvPr/>
          </p:nvSpPr>
          <p:spPr bwMode="auto">
            <a:xfrm>
              <a:off x="3128963" y="4946200"/>
              <a:ext cx="277812" cy="2908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181"/>
                </a:cxn>
                <a:cxn ang="0">
                  <a:pos x="55" y="145"/>
                </a:cxn>
                <a:cxn ang="0">
                  <a:pos x="76" y="137"/>
                </a:cxn>
                <a:cxn ang="0">
                  <a:pos x="101" y="137"/>
                </a:cxn>
                <a:cxn ang="0">
                  <a:pos x="126" y="150"/>
                </a:cxn>
                <a:cxn ang="0">
                  <a:pos x="155" y="182"/>
                </a:cxn>
                <a:cxn ang="0">
                  <a:pos x="174" y="0"/>
                </a:cxn>
              </a:cxnLst>
              <a:rect l="0" t="0" r="r" b="b"/>
              <a:pathLst>
                <a:path w="175" h="183">
                  <a:moveTo>
                    <a:pt x="0" y="0"/>
                  </a:moveTo>
                  <a:lnTo>
                    <a:pt x="26" y="181"/>
                  </a:lnTo>
                  <a:lnTo>
                    <a:pt x="55" y="145"/>
                  </a:lnTo>
                  <a:lnTo>
                    <a:pt x="76" y="137"/>
                  </a:lnTo>
                  <a:lnTo>
                    <a:pt x="101" y="137"/>
                  </a:lnTo>
                  <a:lnTo>
                    <a:pt x="126" y="150"/>
                  </a:lnTo>
                  <a:lnTo>
                    <a:pt x="155" y="182"/>
                  </a:lnTo>
                  <a:lnTo>
                    <a:pt x="174" y="0"/>
                  </a:lnTo>
                </a:path>
              </a:pathLst>
            </a:custGeom>
            <a:gradFill rotWithShape="0">
              <a:gsLst>
                <a:gs pos="0">
                  <a:srgbClr val="919191">
                    <a:gamma/>
                    <a:tint val="60000"/>
                    <a:invGamma/>
                  </a:srgbClr>
                </a:gs>
                <a:gs pos="100000">
                  <a:srgbClr val="919191"/>
                </a:gs>
              </a:gsLst>
              <a:path path="rect">
                <a:fillToRect l="50000" t="50000" r="50000" b="50000"/>
              </a:path>
            </a:gradFill>
            <a:ln w="12700" cap="rnd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0" name="Rectangle 76"/>
            <p:cNvSpPr>
              <a:spLocks noChangeArrowheads="1"/>
            </p:cNvSpPr>
            <p:nvPr/>
          </p:nvSpPr>
          <p:spPr bwMode="auto">
            <a:xfrm>
              <a:off x="3095625" y="4536285"/>
              <a:ext cx="381000" cy="115661"/>
            </a:xfrm>
            <a:prstGeom prst="rect">
              <a:avLst/>
            </a:prstGeom>
            <a:gradFill rotWithShape="0">
              <a:gsLst>
                <a:gs pos="0">
                  <a:srgbClr val="919191">
                    <a:gamma/>
                    <a:tint val="60000"/>
                    <a:invGamma/>
                  </a:srgbClr>
                </a:gs>
                <a:gs pos="100000">
                  <a:srgbClr val="919191"/>
                </a:gs>
              </a:gsLst>
              <a:path path="shape">
                <a:fillToRect l="50000" t="50000" r="50000" b="50000"/>
              </a:path>
            </a:gradFill>
            <a:ln w="25400">
              <a:solidFill>
                <a:schemeClr val="bg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1" name="Line 77"/>
            <p:cNvSpPr>
              <a:spLocks noChangeShapeType="1"/>
            </p:cNvSpPr>
            <p:nvPr/>
          </p:nvSpPr>
          <p:spPr bwMode="auto">
            <a:xfrm flipV="1">
              <a:off x="4800600" y="5201333"/>
              <a:ext cx="533400" cy="69736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2" name="Rectangle 78"/>
            <p:cNvSpPr>
              <a:spLocks noChangeArrowheads="1"/>
            </p:cNvSpPr>
            <p:nvPr/>
          </p:nvSpPr>
          <p:spPr bwMode="auto">
            <a:xfrm>
              <a:off x="7658106" y="3847423"/>
              <a:ext cx="783869" cy="3359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600" b="1">
                  <a:solidFill>
                    <a:srgbClr val="000000"/>
                  </a:solidFill>
                  <a:cs typeface="Times New Roman" pitchFamily="18" charset="0"/>
                </a:rPr>
                <a:t>PMT 3</a:t>
              </a:r>
            </a:p>
          </p:txBody>
        </p:sp>
        <p:sp>
          <p:nvSpPr>
            <p:cNvPr id="67663" name="Line 79"/>
            <p:cNvSpPr>
              <a:spLocks noChangeShapeType="1"/>
            </p:cNvSpPr>
            <p:nvPr/>
          </p:nvSpPr>
          <p:spPr bwMode="auto">
            <a:xfrm flipV="1">
              <a:off x="6388100" y="3558268"/>
              <a:ext cx="1206500" cy="61232"/>
            </a:xfrm>
            <a:prstGeom prst="line">
              <a:avLst/>
            </a:prstGeom>
            <a:noFill/>
            <a:ln w="50800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4" name="Line 80"/>
            <p:cNvSpPr>
              <a:spLocks noChangeShapeType="1"/>
            </p:cNvSpPr>
            <p:nvPr/>
          </p:nvSpPr>
          <p:spPr bwMode="auto">
            <a:xfrm flipV="1">
              <a:off x="6286500" y="2258789"/>
              <a:ext cx="0" cy="1347107"/>
            </a:xfrm>
            <a:prstGeom prst="line">
              <a:avLst/>
            </a:prstGeom>
            <a:noFill/>
            <a:ln w="508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5" name="Oval 81" descr="Zig zag"/>
            <p:cNvSpPr>
              <a:spLocks noChangeArrowheads="1"/>
            </p:cNvSpPr>
            <p:nvPr/>
          </p:nvSpPr>
          <p:spPr bwMode="auto">
            <a:xfrm>
              <a:off x="6059488" y="2769056"/>
              <a:ext cx="449262" cy="132670"/>
            </a:xfrm>
            <a:prstGeom prst="ellipse">
              <a:avLst/>
            </a:prstGeom>
            <a:pattFill prst="zigZag">
              <a:fgClr>
                <a:srgbClr val="D9D9D9"/>
              </a:fgClr>
              <a:bgClr>
                <a:srgbClr val="7494C0"/>
              </a:bgClr>
            </a:pattFill>
            <a:ln w="12700">
              <a:solidFill>
                <a:srgbClr val="5D5D5D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8" name="Group 82"/>
            <p:cNvGrpSpPr>
              <a:grpSpLocks/>
            </p:cNvGrpSpPr>
            <p:nvPr/>
          </p:nvGrpSpPr>
          <p:grpSpPr bwMode="auto">
            <a:xfrm>
              <a:off x="6108707" y="2095500"/>
              <a:ext cx="423863" cy="511969"/>
              <a:chOff x="3848" y="972"/>
              <a:chExt cx="267" cy="323"/>
            </a:xfrm>
          </p:grpSpPr>
          <p:sp>
            <p:nvSpPr>
              <p:cNvPr id="67667" name="Freeform 83"/>
              <p:cNvSpPr>
                <a:spLocks/>
              </p:cNvSpPr>
              <p:nvPr/>
            </p:nvSpPr>
            <p:spPr bwMode="auto">
              <a:xfrm>
                <a:off x="3848" y="1016"/>
                <a:ext cx="230" cy="27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9" y="0"/>
                  </a:cxn>
                  <a:cxn ang="0">
                    <a:pos x="229" y="278"/>
                  </a:cxn>
                  <a:cxn ang="0">
                    <a:pos x="0" y="278"/>
                  </a:cxn>
                  <a:cxn ang="0">
                    <a:pos x="0" y="0"/>
                  </a:cxn>
                </a:cxnLst>
                <a:rect l="0" t="0" r="r" b="b"/>
                <a:pathLst>
                  <a:path w="230" h="279">
                    <a:moveTo>
                      <a:pt x="0" y="0"/>
                    </a:moveTo>
                    <a:lnTo>
                      <a:pt x="229" y="0"/>
                    </a:lnTo>
                    <a:lnTo>
                      <a:pt x="229" y="278"/>
                    </a:lnTo>
                    <a:lnTo>
                      <a:pt x="0" y="278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919191"/>
                  </a:gs>
                  <a:gs pos="100000">
                    <a:srgbClr val="919191">
                      <a:gamma/>
                      <a:tint val="20000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68" name="Freeform 84"/>
              <p:cNvSpPr>
                <a:spLocks/>
              </p:cNvSpPr>
              <p:nvPr/>
            </p:nvSpPr>
            <p:spPr bwMode="auto">
              <a:xfrm>
                <a:off x="3848" y="972"/>
                <a:ext cx="264" cy="323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8" y="0"/>
                  </a:cxn>
                  <a:cxn ang="0">
                    <a:pos x="263" y="0"/>
                  </a:cxn>
                  <a:cxn ang="0">
                    <a:pos x="263" y="274"/>
                  </a:cxn>
                  <a:cxn ang="0">
                    <a:pos x="230" y="322"/>
                  </a:cxn>
                  <a:cxn ang="0">
                    <a:pos x="230" y="41"/>
                  </a:cxn>
                  <a:cxn ang="0">
                    <a:pos x="0" y="41"/>
                  </a:cxn>
                </a:cxnLst>
                <a:rect l="0" t="0" r="r" b="b"/>
                <a:pathLst>
                  <a:path w="264" h="323">
                    <a:moveTo>
                      <a:pt x="0" y="41"/>
                    </a:moveTo>
                    <a:lnTo>
                      <a:pt x="38" y="0"/>
                    </a:lnTo>
                    <a:lnTo>
                      <a:pt x="263" y="0"/>
                    </a:lnTo>
                    <a:lnTo>
                      <a:pt x="263" y="274"/>
                    </a:lnTo>
                    <a:lnTo>
                      <a:pt x="230" y="322"/>
                    </a:lnTo>
                    <a:lnTo>
                      <a:pt x="230" y="41"/>
                    </a:lnTo>
                    <a:lnTo>
                      <a:pt x="0" y="41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69" name="Line 85"/>
              <p:cNvSpPr>
                <a:spLocks noChangeShapeType="1"/>
              </p:cNvSpPr>
              <p:nvPr/>
            </p:nvSpPr>
            <p:spPr bwMode="auto">
              <a:xfrm flipH="1">
                <a:off x="4072" y="976"/>
                <a:ext cx="43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" name="Group 86"/>
            <p:cNvGrpSpPr>
              <a:grpSpLocks/>
            </p:cNvGrpSpPr>
            <p:nvPr/>
          </p:nvGrpSpPr>
          <p:grpSpPr bwMode="auto">
            <a:xfrm>
              <a:off x="7861307" y="3333750"/>
              <a:ext cx="423863" cy="511969"/>
              <a:chOff x="4952" y="1800"/>
              <a:chExt cx="267" cy="323"/>
            </a:xfrm>
          </p:grpSpPr>
          <p:sp>
            <p:nvSpPr>
              <p:cNvPr id="67671" name="Freeform 87"/>
              <p:cNvSpPr>
                <a:spLocks/>
              </p:cNvSpPr>
              <p:nvPr/>
            </p:nvSpPr>
            <p:spPr bwMode="auto">
              <a:xfrm>
                <a:off x="4952" y="1844"/>
                <a:ext cx="230" cy="27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9" y="0"/>
                  </a:cxn>
                  <a:cxn ang="0">
                    <a:pos x="229" y="277"/>
                  </a:cxn>
                  <a:cxn ang="0">
                    <a:pos x="0" y="277"/>
                  </a:cxn>
                  <a:cxn ang="0">
                    <a:pos x="0" y="0"/>
                  </a:cxn>
                </a:cxnLst>
                <a:rect l="0" t="0" r="r" b="b"/>
                <a:pathLst>
                  <a:path w="230" h="278">
                    <a:moveTo>
                      <a:pt x="0" y="0"/>
                    </a:moveTo>
                    <a:lnTo>
                      <a:pt x="229" y="0"/>
                    </a:lnTo>
                    <a:lnTo>
                      <a:pt x="229" y="277"/>
                    </a:lnTo>
                    <a:lnTo>
                      <a:pt x="0" y="277"/>
                    </a:lnTo>
                    <a:lnTo>
                      <a:pt x="0" y="0"/>
                    </a:lnTo>
                  </a:path>
                </a:pathLst>
              </a:custGeom>
              <a:gradFill rotWithShape="0">
                <a:gsLst>
                  <a:gs pos="0">
                    <a:srgbClr val="919191"/>
                  </a:gs>
                  <a:gs pos="100000">
                    <a:srgbClr val="919191">
                      <a:gamma/>
                      <a:tint val="20000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72" name="Freeform 88"/>
              <p:cNvSpPr>
                <a:spLocks/>
              </p:cNvSpPr>
              <p:nvPr/>
            </p:nvSpPr>
            <p:spPr bwMode="auto">
              <a:xfrm>
                <a:off x="4952" y="1800"/>
                <a:ext cx="264" cy="323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38" y="0"/>
                  </a:cxn>
                  <a:cxn ang="0">
                    <a:pos x="263" y="0"/>
                  </a:cxn>
                  <a:cxn ang="0">
                    <a:pos x="263" y="274"/>
                  </a:cxn>
                  <a:cxn ang="0">
                    <a:pos x="230" y="322"/>
                  </a:cxn>
                  <a:cxn ang="0">
                    <a:pos x="230" y="41"/>
                  </a:cxn>
                  <a:cxn ang="0">
                    <a:pos x="0" y="41"/>
                  </a:cxn>
                </a:cxnLst>
                <a:rect l="0" t="0" r="r" b="b"/>
                <a:pathLst>
                  <a:path w="264" h="323">
                    <a:moveTo>
                      <a:pt x="0" y="41"/>
                    </a:moveTo>
                    <a:lnTo>
                      <a:pt x="38" y="0"/>
                    </a:lnTo>
                    <a:lnTo>
                      <a:pt x="263" y="0"/>
                    </a:lnTo>
                    <a:lnTo>
                      <a:pt x="263" y="274"/>
                    </a:lnTo>
                    <a:lnTo>
                      <a:pt x="230" y="322"/>
                    </a:lnTo>
                    <a:lnTo>
                      <a:pt x="230" y="41"/>
                    </a:lnTo>
                    <a:lnTo>
                      <a:pt x="0" y="41"/>
                    </a:lnTo>
                  </a:path>
                </a:pathLst>
              </a:custGeom>
              <a:solidFill>
                <a:srgbClr val="FFFF00"/>
              </a:solidFill>
              <a:ln w="12700" cap="rnd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73" name="Line 89"/>
              <p:cNvSpPr>
                <a:spLocks noChangeShapeType="1"/>
              </p:cNvSpPr>
              <p:nvPr/>
            </p:nvSpPr>
            <p:spPr bwMode="auto">
              <a:xfrm flipH="1">
                <a:off x="5176" y="1804"/>
                <a:ext cx="43" cy="3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7674" name="Rectangle 90"/>
            <p:cNvSpPr>
              <a:spLocks noChangeArrowheads="1"/>
            </p:cNvSpPr>
            <p:nvPr/>
          </p:nvSpPr>
          <p:spPr bwMode="auto">
            <a:xfrm>
              <a:off x="2692406" y="5521102"/>
              <a:ext cx="187325" cy="261938"/>
            </a:xfrm>
            <a:prstGeom prst="rect">
              <a:avLst/>
            </a:prstGeom>
            <a:gradFill rotWithShape="0">
              <a:gsLst>
                <a:gs pos="0">
                  <a:srgbClr val="919191"/>
                </a:gs>
                <a:gs pos="100000">
                  <a:srgbClr val="919191">
                    <a:gamma/>
                    <a:tint val="2000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75" name="Rectangle 91"/>
            <p:cNvSpPr>
              <a:spLocks noChangeArrowheads="1"/>
            </p:cNvSpPr>
            <p:nvPr/>
          </p:nvSpPr>
          <p:spPr bwMode="auto">
            <a:xfrm>
              <a:off x="2414588" y="5277871"/>
              <a:ext cx="750206" cy="305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cs typeface="Times New Roman" pitchFamily="18" charset="0"/>
                </a:rPr>
                <a:t>Scatter</a:t>
              </a:r>
            </a:p>
          </p:txBody>
        </p:sp>
        <p:sp>
          <p:nvSpPr>
            <p:cNvPr id="67676" name="Rectangle 92"/>
            <p:cNvSpPr>
              <a:spLocks noChangeArrowheads="1"/>
            </p:cNvSpPr>
            <p:nvPr/>
          </p:nvSpPr>
          <p:spPr bwMode="auto">
            <a:xfrm>
              <a:off x="2438400" y="5720104"/>
              <a:ext cx="750206" cy="305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000000"/>
                  </a:solidFill>
                  <a:cs typeface="Times New Roman" pitchFamily="18" charset="0"/>
                </a:rPr>
                <a:t>Sensor</a:t>
              </a:r>
            </a:p>
          </p:txBody>
        </p:sp>
        <p:sp>
          <p:nvSpPr>
            <p:cNvPr id="67677" name="Rectangle 93"/>
            <p:cNvSpPr>
              <a:spLocks noChangeArrowheads="1"/>
            </p:cNvSpPr>
            <p:nvPr/>
          </p:nvSpPr>
          <p:spPr bwMode="auto">
            <a:xfrm>
              <a:off x="977900" y="3110933"/>
              <a:ext cx="273050" cy="162605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78" name="Freeform 94"/>
            <p:cNvSpPr>
              <a:spLocks/>
            </p:cNvSpPr>
            <p:nvPr/>
          </p:nvSpPr>
          <p:spPr bwMode="auto">
            <a:xfrm>
              <a:off x="1085850" y="2685710"/>
              <a:ext cx="2192338" cy="1734911"/>
            </a:xfrm>
            <a:custGeom>
              <a:avLst/>
              <a:gdLst/>
              <a:ahLst/>
              <a:cxnLst>
                <a:cxn ang="0">
                  <a:pos x="0" y="1092"/>
                </a:cxn>
                <a:cxn ang="0">
                  <a:pos x="0" y="0"/>
                </a:cxn>
                <a:cxn ang="0">
                  <a:pos x="1380" y="0"/>
                </a:cxn>
                <a:cxn ang="0">
                  <a:pos x="1380" y="876"/>
                </a:cxn>
              </a:cxnLst>
              <a:rect l="0" t="0" r="r" b="b"/>
              <a:pathLst>
                <a:path w="1381" h="1093">
                  <a:moveTo>
                    <a:pt x="0" y="1092"/>
                  </a:moveTo>
                  <a:lnTo>
                    <a:pt x="0" y="0"/>
                  </a:lnTo>
                  <a:lnTo>
                    <a:pt x="1380" y="0"/>
                  </a:lnTo>
                  <a:lnTo>
                    <a:pt x="1380" y="87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79" name="Rectangle 95"/>
            <p:cNvSpPr>
              <a:spLocks noChangeArrowheads="1"/>
            </p:cNvSpPr>
            <p:nvPr/>
          </p:nvSpPr>
          <p:spPr bwMode="auto">
            <a:xfrm>
              <a:off x="1312864" y="3565075"/>
              <a:ext cx="992259" cy="3667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88900" tIns="44450" rIns="88900" bIns="44450">
              <a:spAutoFit/>
            </a:bodyPr>
            <a:lstStyle/>
            <a:p>
              <a:pPr defTabSz="1276350" eaLnBrk="0" hangingPunct="0"/>
              <a:r>
                <a:rPr lang="en-US" sz="1800" b="1" dirty="0">
                  <a:solidFill>
                    <a:srgbClr val="000000"/>
                  </a:solidFill>
                  <a:cs typeface="Times New Roman" pitchFamily="18" charset="0"/>
                </a:rPr>
                <a:t>Sample</a:t>
              </a:r>
            </a:p>
          </p:txBody>
        </p:sp>
      </p:grpSp>
      <p:pic>
        <p:nvPicPr>
          <p:cNvPr id="190" name="Picture 2" descr="NP-PFV060166A-f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068" y="1895960"/>
            <a:ext cx="3922833" cy="331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reeform 11"/>
          <p:cNvSpPr/>
          <p:nvPr/>
        </p:nvSpPr>
        <p:spPr>
          <a:xfrm>
            <a:off x="3366418" y="1641513"/>
            <a:ext cx="2421387" cy="1963160"/>
          </a:xfrm>
          <a:custGeom>
            <a:avLst/>
            <a:gdLst>
              <a:gd name="connsiteX0" fmla="*/ 1051346 w 2421387"/>
              <a:gd name="connsiteY0" fmla="*/ 1222873 h 1963160"/>
              <a:gd name="connsiteX1" fmla="*/ 1381852 w 2421387"/>
              <a:gd name="connsiteY1" fmla="*/ 1696598 h 1963160"/>
              <a:gd name="connsiteX2" fmla="*/ 1392869 w 2421387"/>
              <a:gd name="connsiteY2" fmla="*/ 1718632 h 1963160"/>
              <a:gd name="connsiteX3" fmla="*/ 2406421 w 2421387"/>
              <a:gd name="connsiteY3" fmla="*/ 1938969 h 1963160"/>
              <a:gd name="connsiteX4" fmla="*/ 1998796 w 2421387"/>
              <a:gd name="connsiteY4" fmla="*/ 1068636 h 1963160"/>
              <a:gd name="connsiteX5" fmla="*/ 1998796 w 2421387"/>
              <a:gd name="connsiteY5" fmla="*/ 1057620 h 1963160"/>
              <a:gd name="connsiteX6" fmla="*/ 1525071 w 2421387"/>
              <a:gd name="connsiteY6" fmla="*/ 936434 h 1963160"/>
              <a:gd name="connsiteX7" fmla="*/ 1668290 w 2421387"/>
              <a:gd name="connsiteY7" fmla="*/ 220338 h 1963160"/>
              <a:gd name="connsiteX8" fmla="*/ 26777 w 2421387"/>
              <a:gd name="connsiteY8" fmla="*/ 0 h 1963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1387" h="1963160">
                <a:moveTo>
                  <a:pt x="1051346" y="1222873"/>
                </a:moveTo>
                <a:lnTo>
                  <a:pt x="1381852" y="1696598"/>
                </a:lnTo>
                <a:cubicBezTo>
                  <a:pt x="1438773" y="1779225"/>
                  <a:pt x="1222108" y="1678237"/>
                  <a:pt x="1392869" y="1718632"/>
                </a:cubicBezTo>
                <a:cubicBezTo>
                  <a:pt x="1563630" y="1759027"/>
                  <a:pt x="2305433" y="2047302"/>
                  <a:pt x="2406421" y="1938969"/>
                </a:cubicBezTo>
                <a:cubicBezTo>
                  <a:pt x="2507409" y="1830636"/>
                  <a:pt x="2066734" y="1215527"/>
                  <a:pt x="1998796" y="1068636"/>
                </a:cubicBezTo>
                <a:cubicBezTo>
                  <a:pt x="1930859" y="921744"/>
                  <a:pt x="2077750" y="1079654"/>
                  <a:pt x="1998796" y="1057620"/>
                </a:cubicBezTo>
                <a:cubicBezTo>
                  <a:pt x="1919842" y="1035586"/>
                  <a:pt x="1580155" y="1075981"/>
                  <a:pt x="1525071" y="936434"/>
                </a:cubicBezTo>
                <a:cubicBezTo>
                  <a:pt x="1469987" y="796887"/>
                  <a:pt x="1918005" y="376410"/>
                  <a:pt x="1668290" y="220338"/>
                </a:cubicBezTo>
                <a:cubicBezTo>
                  <a:pt x="1418575" y="64266"/>
                  <a:pt x="-228447" y="293783"/>
                  <a:pt x="26777" y="0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4395730" y="1724594"/>
            <a:ext cx="6278164" cy="3794857"/>
          </a:xfrm>
          <a:custGeom>
            <a:avLst/>
            <a:gdLst>
              <a:gd name="connsiteX0" fmla="*/ 0 w 6278164"/>
              <a:gd name="connsiteY0" fmla="*/ 1139792 h 3794857"/>
              <a:gd name="connsiteX1" fmla="*/ 407624 w 6278164"/>
              <a:gd name="connsiteY1" fmla="*/ 1679618 h 3794857"/>
              <a:gd name="connsiteX2" fmla="*/ 1553378 w 6278164"/>
              <a:gd name="connsiteY2" fmla="*/ 831319 h 3794857"/>
              <a:gd name="connsiteX3" fmla="*/ 3635566 w 6278164"/>
              <a:gd name="connsiteY3" fmla="*/ 666066 h 3794857"/>
              <a:gd name="connsiteX4" fmla="*/ 6180463 w 6278164"/>
              <a:gd name="connsiteY4" fmla="*/ 159290 h 3794857"/>
              <a:gd name="connsiteX5" fmla="*/ 0 w 6278164"/>
              <a:gd name="connsiteY5" fmla="*/ 3794857 h 3794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8164" h="3794857">
                <a:moveTo>
                  <a:pt x="0" y="1139792"/>
                </a:moveTo>
                <a:cubicBezTo>
                  <a:pt x="74364" y="1435411"/>
                  <a:pt x="148728" y="1731030"/>
                  <a:pt x="407624" y="1679618"/>
                </a:cubicBezTo>
                <a:cubicBezTo>
                  <a:pt x="666520" y="1628206"/>
                  <a:pt x="1015388" y="1000244"/>
                  <a:pt x="1553378" y="831319"/>
                </a:cubicBezTo>
                <a:cubicBezTo>
                  <a:pt x="2091368" y="662394"/>
                  <a:pt x="2864385" y="778071"/>
                  <a:pt x="3635566" y="666066"/>
                </a:cubicBezTo>
                <a:cubicBezTo>
                  <a:pt x="4406747" y="554061"/>
                  <a:pt x="6786391" y="-362175"/>
                  <a:pt x="6180463" y="159290"/>
                </a:cubicBezTo>
                <a:cubicBezTo>
                  <a:pt x="5574535" y="680755"/>
                  <a:pt x="1389962" y="3176076"/>
                  <a:pt x="0" y="3794857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363557" y="4946573"/>
            <a:ext cx="1189821" cy="1326494"/>
          </a:xfrm>
          <a:custGeom>
            <a:avLst/>
            <a:gdLst>
              <a:gd name="connsiteX0" fmla="*/ 0 w 1189821"/>
              <a:gd name="connsiteY0" fmla="*/ 0 h 1326494"/>
              <a:gd name="connsiteX1" fmla="*/ 947450 w 1189821"/>
              <a:gd name="connsiteY1" fmla="*/ 914400 h 1326494"/>
              <a:gd name="connsiteX2" fmla="*/ 1189821 w 1189821"/>
              <a:gd name="connsiteY2" fmla="*/ 804232 h 1326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9821" h="1326494">
                <a:moveTo>
                  <a:pt x="0" y="0"/>
                </a:moveTo>
                <a:cubicBezTo>
                  <a:pt x="374573" y="390180"/>
                  <a:pt x="749147" y="780361"/>
                  <a:pt x="947450" y="914400"/>
                </a:cubicBezTo>
                <a:cubicBezTo>
                  <a:pt x="1145753" y="1048439"/>
                  <a:pt x="381917" y="1832473"/>
                  <a:pt x="1189821" y="804232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1291763" y="2038120"/>
            <a:ext cx="4676280" cy="3433144"/>
          </a:xfrm>
          <a:custGeom>
            <a:avLst/>
            <a:gdLst>
              <a:gd name="connsiteX0" fmla="*/ 3401423 w 4676280"/>
              <a:gd name="connsiteY0" fmla="*/ 0 h 3433144"/>
              <a:gd name="connsiteX1" fmla="*/ 4657345 w 4676280"/>
              <a:gd name="connsiteY1" fmla="*/ 495760 h 3433144"/>
              <a:gd name="connsiteX2" fmla="*/ 3842097 w 4676280"/>
              <a:gd name="connsiteY2" fmla="*/ 1222873 h 3433144"/>
              <a:gd name="connsiteX3" fmla="*/ 8227 w 4676280"/>
              <a:gd name="connsiteY3" fmla="*/ 3349128 h 3433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76280" h="3433144">
                <a:moveTo>
                  <a:pt x="3401423" y="0"/>
                </a:moveTo>
                <a:cubicBezTo>
                  <a:pt x="3992661" y="145974"/>
                  <a:pt x="4583899" y="291948"/>
                  <a:pt x="4657345" y="495760"/>
                </a:cubicBezTo>
                <a:cubicBezTo>
                  <a:pt x="4730791" y="699572"/>
                  <a:pt x="4616950" y="747312"/>
                  <a:pt x="3842097" y="1222873"/>
                </a:cubicBezTo>
                <a:cubicBezTo>
                  <a:pt x="3067244" y="1698434"/>
                  <a:pt x="-184568" y="3885282"/>
                  <a:pt x="8227" y="3349128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3995475" y="2577345"/>
            <a:ext cx="2239575" cy="859315"/>
          </a:xfrm>
          <a:custGeom>
            <a:avLst/>
            <a:gdLst>
              <a:gd name="connsiteX0" fmla="*/ 8151 w 1829085"/>
              <a:gd name="connsiteY0" fmla="*/ 308472 h 859315"/>
              <a:gd name="connsiteX1" fmla="*/ 41202 w 1829085"/>
              <a:gd name="connsiteY1" fmla="*/ 594910 h 859315"/>
              <a:gd name="connsiteX2" fmla="*/ 74252 w 1829085"/>
              <a:gd name="connsiteY2" fmla="*/ 616944 h 859315"/>
              <a:gd name="connsiteX3" fmla="*/ 107303 w 1829085"/>
              <a:gd name="connsiteY3" fmla="*/ 627961 h 859315"/>
              <a:gd name="connsiteX4" fmla="*/ 393741 w 1829085"/>
              <a:gd name="connsiteY4" fmla="*/ 616944 h 859315"/>
              <a:gd name="connsiteX5" fmla="*/ 426792 w 1829085"/>
              <a:gd name="connsiteY5" fmla="*/ 594910 h 859315"/>
              <a:gd name="connsiteX6" fmla="*/ 459843 w 1829085"/>
              <a:gd name="connsiteY6" fmla="*/ 583893 h 859315"/>
              <a:gd name="connsiteX7" fmla="*/ 779332 w 1829085"/>
              <a:gd name="connsiteY7" fmla="*/ 440674 h 859315"/>
              <a:gd name="connsiteX8" fmla="*/ 944585 w 1829085"/>
              <a:gd name="connsiteY8" fmla="*/ 352539 h 859315"/>
              <a:gd name="connsiteX9" fmla="*/ 1098821 w 1829085"/>
              <a:gd name="connsiteY9" fmla="*/ 253387 h 859315"/>
              <a:gd name="connsiteX10" fmla="*/ 1352209 w 1829085"/>
              <a:gd name="connsiteY10" fmla="*/ 121185 h 859315"/>
              <a:gd name="connsiteX11" fmla="*/ 1451361 w 1829085"/>
              <a:gd name="connsiteY11" fmla="*/ 66101 h 859315"/>
              <a:gd name="connsiteX12" fmla="*/ 1594580 w 1829085"/>
              <a:gd name="connsiteY12" fmla="*/ 11016 h 859315"/>
              <a:gd name="connsiteX13" fmla="*/ 1649664 w 1829085"/>
              <a:gd name="connsiteY13" fmla="*/ 0 h 859315"/>
              <a:gd name="connsiteX14" fmla="*/ 1792884 w 1829085"/>
              <a:gd name="connsiteY14" fmla="*/ 11016 h 859315"/>
              <a:gd name="connsiteX15" fmla="*/ 1825934 w 1829085"/>
              <a:gd name="connsiteY15" fmla="*/ 55084 h 859315"/>
              <a:gd name="connsiteX16" fmla="*/ 1814917 w 1829085"/>
              <a:gd name="connsiteY16" fmla="*/ 253387 h 859315"/>
              <a:gd name="connsiteX17" fmla="*/ 1748816 w 1829085"/>
              <a:gd name="connsiteY17" fmla="*/ 385590 h 859315"/>
              <a:gd name="connsiteX18" fmla="*/ 1715765 w 1829085"/>
              <a:gd name="connsiteY18" fmla="*/ 451691 h 859315"/>
              <a:gd name="connsiteX19" fmla="*/ 1682715 w 1829085"/>
              <a:gd name="connsiteY19" fmla="*/ 506775 h 859315"/>
              <a:gd name="connsiteX20" fmla="*/ 1649664 w 1829085"/>
              <a:gd name="connsiteY20" fmla="*/ 594910 h 859315"/>
              <a:gd name="connsiteX21" fmla="*/ 1627631 w 1829085"/>
              <a:gd name="connsiteY21" fmla="*/ 638978 h 859315"/>
              <a:gd name="connsiteX22" fmla="*/ 1638647 w 1829085"/>
              <a:gd name="connsiteY22" fmla="*/ 859315 h 859315"/>
              <a:gd name="connsiteX0" fmla="*/ 0 w 2239575"/>
              <a:gd name="connsiteY0" fmla="*/ 506775 h 859315"/>
              <a:gd name="connsiteX1" fmla="*/ 451692 w 2239575"/>
              <a:gd name="connsiteY1" fmla="*/ 594910 h 859315"/>
              <a:gd name="connsiteX2" fmla="*/ 484742 w 2239575"/>
              <a:gd name="connsiteY2" fmla="*/ 616944 h 859315"/>
              <a:gd name="connsiteX3" fmla="*/ 517793 w 2239575"/>
              <a:gd name="connsiteY3" fmla="*/ 627961 h 859315"/>
              <a:gd name="connsiteX4" fmla="*/ 804231 w 2239575"/>
              <a:gd name="connsiteY4" fmla="*/ 616944 h 859315"/>
              <a:gd name="connsiteX5" fmla="*/ 837282 w 2239575"/>
              <a:gd name="connsiteY5" fmla="*/ 594910 h 859315"/>
              <a:gd name="connsiteX6" fmla="*/ 870333 w 2239575"/>
              <a:gd name="connsiteY6" fmla="*/ 583893 h 859315"/>
              <a:gd name="connsiteX7" fmla="*/ 1189822 w 2239575"/>
              <a:gd name="connsiteY7" fmla="*/ 440674 h 859315"/>
              <a:gd name="connsiteX8" fmla="*/ 1355075 w 2239575"/>
              <a:gd name="connsiteY8" fmla="*/ 352539 h 859315"/>
              <a:gd name="connsiteX9" fmla="*/ 1509311 w 2239575"/>
              <a:gd name="connsiteY9" fmla="*/ 253387 h 859315"/>
              <a:gd name="connsiteX10" fmla="*/ 1762699 w 2239575"/>
              <a:gd name="connsiteY10" fmla="*/ 121185 h 859315"/>
              <a:gd name="connsiteX11" fmla="*/ 1861851 w 2239575"/>
              <a:gd name="connsiteY11" fmla="*/ 66101 h 859315"/>
              <a:gd name="connsiteX12" fmla="*/ 2005070 w 2239575"/>
              <a:gd name="connsiteY12" fmla="*/ 11016 h 859315"/>
              <a:gd name="connsiteX13" fmla="*/ 2060154 w 2239575"/>
              <a:gd name="connsiteY13" fmla="*/ 0 h 859315"/>
              <a:gd name="connsiteX14" fmla="*/ 2203374 w 2239575"/>
              <a:gd name="connsiteY14" fmla="*/ 11016 h 859315"/>
              <a:gd name="connsiteX15" fmla="*/ 2236424 w 2239575"/>
              <a:gd name="connsiteY15" fmla="*/ 55084 h 859315"/>
              <a:gd name="connsiteX16" fmla="*/ 2225407 w 2239575"/>
              <a:gd name="connsiteY16" fmla="*/ 253387 h 859315"/>
              <a:gd name="connsiteX17" fmla="*/ 2159306 w 2239575"/>
              <a:gd name="connsiteY17" fmla="*/ 385590 h 859315"/>
              <a:gd name="connsiteX18" fmla="*/ 2126255 w 2239575"/>
              <a:gd name="connsiteY18" fmla="*/ 451691 h 859315"/>
              <a:gd name="connsiteX19" fmla="*/ 2093205 w 2239575"/>
              <a:gd name="connsiteY19" fmla="*/ 506775 h 859315"/>
              <a:gd name="connsiteX20" fmla="*/ 2060154 w 2239575"/>
              <a:gd name="connsiteY20" fmla="*/ 594910 h 859315"/>
              <a:gd name="connsiteX21" fmla="*/ 2038121 w 2239575"/>
              <a:gd name="connsiteY21" fmla="*/ 638978 h 859315"/>
              <a:gd name="connsiteX22" fmla="*/ 2049137 w 2239575"/>
              <a:gd name="connsiteY22" fmla="*/ 859315 h 859315"/>
              <a:gd name="connsiteX0" fmla="*/ 0 w 2239575"/>
              <a:gd name="connsiteY0" fmla="*/ 473724 h 859315"/>
              <a:gd name="connsiteX1" fmla="*/ 451692 w 2239575"/>
              <a:gd name="connsiteY1" fmla="*/ 594910 h 859315"/>
              <a:gd name="connsiteX2" fmla="*/ 484742 w 2239575"/>
              <a:gd name="connsiteY2" fmla="*/ 616944 h 859315"/>
              <a:gd name="connsiteX3" fmla="*/ 517793 w 2239575"/>
              <a:gd name="connsiteY3" fmla="*/ 627961 h 859315"/>
              <a:gd name="connsiteX4" fmla="*/ 804231 w 2239575"/>
              <a:gd name="connsiteY4" fmla="*/ 616944 h 859315"/>
              <a:gd name="connsiteX5" fmla="*/ 837282 w 2239575"/>
              <a:gd name="connsiteY5" fmla="*/ 594910 h 859315"/>
              <a:gd name="connsiteX6" fmla="*/ 870333 w 2239575"/>
              <a:gd name="connsiteY6" fmla="*/ 583893 h 859315"/>
              <a:gd name="connsiteX7" fmla="*/ 1189822 w 2239575"/>
              <a:gd name="connsiteY7" fmla="*/ 440674 h 859315"/>
              <a:gd name="connsiteX8" fmla="*/ 1355075 w 2239575"/>
              <a:gd name="connsiteY8" fmla="*/ 352539 h 859315"/>
              <a:gd name="connsiteX9" fmla="*/ 1509311 w 2239575"/>
              <a:gd name="connsiteY9" fmla="*/ 253387 h 859315"/>
              <a:gd name="connsiteX10" fmla="*/ 1762699 w 2239575"/>
              <a:gd name="connsiteY10" fmla="*/ 121185 h 859315"/>
              <a:gd name="connsiteX11" fmla="*/ 1861851 w 2239575"/>
              <a:gd name="connsiteY11" fmla="*/ 66101 h 859315"/>
              <a:gd name="connsiteX12" fmla="*/ 2005070 w 2239575"/>
              <a:gd name="connsiteY12" fmla="*/ 11016 h 859315"/>
              <a:gd name="connsiteX13" fmla="*/ 2060154 w 2239575"/>
              <a:gd name="connsiteY13" fmla="*/ 0 h 859315"/>
              <a:gd name="connsiteX14" fmla="*/ 2203374 w 2239575"/>
              <a:gd name="connsiteY14" fmla="*/ 11016 h 859315"/>
              <a:gd name="connsiteX15" fmla="*/ 2236424 w 2239575"/>
              <a:gd name="connsiteY15" fmla="*/ 55084 h 859315"/>
              <a:gd name="connsiteX16" fmla="*/ 2225407 w 2239575"/>
              <a:gd name="connsiteY16" fmla="*/ 253387 h 859315"/>
              <a:gd name="connsiteX17" fmla="*/ 2159306 w 2239575"/>
              <a:gd name="connsiteY17" fmla="*/ 385590 h 859315"/>
              <a:gd name="connsiteX18" fmla="*/ 2126255 w 2239575"/>
              <a:gd name="connsiteY18" fmla="*/ 451691 h 859315"/>
              <a:gd name="connsiteX19" fmla="*/ 2093205 w 2239575"/>
              <a:gd name="connsiteY19" fmla="*/ 506775 h 859315"/>
              <a:gd name="connsiteX20" fmla="*/ 2060154 w 2239575"/>
              <a:gd name="connsiteY20" fmla="*/ 594910 h 859315"/>
              <a:gd name="connsiteX21" fmla="*/ 2038121 w 2239575"/>
              <a:gd name="connsiteY21" fmla="*/ 638978 h 859315"/>
              <a:gd name="connsiteX22" fmla="*/ 2049137 w 2239575"/>
              <a:gd name="connsiteY22" fmla="*/ 859315 h 859315"/>
              <a:gd name="connsiteX0" fmla="*/ 0 w 2239575"/>
              <a:gd name="connsiteY0" fmla="*/ 473724 h 859315"/>
              <a:gd name="connsiteX1" fmla="*/ 451692 w 2239575"/>
              <a:gd name="connsiteY1" fmla="*/ 594910 h 859315"/>
              <a:gd name="connsiteX2" fmla="*/ 484742 w 2239575"/>
              <a:gd name="connsiteY2" fmla="*/ 616944 h 859315"/>
              <a:gd name="connsiteX3" fmla="*/ 804231 w 2239575"/>
              <a:gd name="connsiteY3" fmla="*/ 616944 h 859315"/>
              <a:gd name="connsiteX4" fmla="*/ 837282 w 2239575"/>
              <a:gd name="connsiteY4" fmla="*/ 594910 h 859315"/>
              <a:gd name="connsiteX5" fmla="*/ 870333 w 2239575"/>
              <a:gd name="connsiteY5" fmla="*/ 583893 h 859315"/>
              <a:gd name="connsiteX6" fmla="*/ 1189822 w 2239575"/>
              <a:gd name="connsiteY6" fmla="*/ 440674 h 859315"/>
              <a:gd name="connsiteX7" fmla="*/ 1355075 w 2239575"/>
              <a:gd name="connsiteY7" fmla="*/ 352539 h 859315"/>
              <a:gd name="connsiteX8" fmla="*/ 1509311 w 2239575"/>
              <a:gd name="connsiteY8" fmla="*/ 253387 h 859315"/>
              <a:gd name="connsiteX9" fmla="*/ 1762699 w 2239575"/>
              <a:gd name="connsiteY9" fmla="*/ 121185 h 859315"/>
              <a:gd name="connsiteX10" fmla="*/ 1861851 w 2239575"/>
              <a:gd name="connsiteY10" fmla="*/ 66101 h 859315"/>
              <a:gd name="connsiteX11" fmla="*/ 2005070 w 2239575"/>
              <a:gd name="connsiteY11" fmla="*/ 11016 h 859315"/>
              <a:gd name="connsiteX12" fmla="*/ 2060154 w 2239575"/>
              <a:gd name="connsiteY12" fmla="*/ 0 h 859315"/>
              <a:gd name="connsiteX13" fmla="*/ 2203374 w 2239575"/>
              <a:gd name="connsiteY13" fmla="*/ 11016 h 859315"/>
              <a:gd name="connsiteX14" fmla="*/ 2236424 w 2239575"/>
              <a:gd name="connsiteY14" fmla="*/ 55084 h 859315"/>
              <a:gd name="connsiteX15" fmla="*/ 2225407 w 2239575"/>
              <a:gd name="connsiteY15" fmla="*/ 253387 h 859315"/>
              <a:gd name="connsiteX16" fmla="*/ 2159306 w 2239575"/>
              <a:gd name="connsiteY16" fmla="*/ 385590 h 859315"/>
              <a:gd name="connsiteX17" fmla="*/ 2126255 w 2239575"/>
              <a:gd name="connsiteY17" fmla="*/ 451691 h 859315"/>
              <a:gd name="connsiteX18" fmla="*/ 2093205 w 2239575"/>
              <a:gd name="connsiteY18" fmla="*/ 506775 h 859315"/>
              <a:gd name="connsiteX19" fmla="*/ 2060154 w 2239575"/>
              <a:gd name="connsiteY19" fmla="*/ 594910 h 859315"/>
              <a:gd name="connsiteX20" fmla="*/ 2038121 w 2239575"/>
              <a:gd name="connsiteY20" fmla="*/ 638978 h 859315"/>
              <a:gd name="connsiteX21" fmla="*/ 2049137 w 2239575"/>
              <a:gd name="connsiteY21" fmla="*/ 859315 h 859315"/>
              <a:gd name="connsiteX0" fmla="*/ 0 w 2239575"/>
              <a:gd name="connsiteY0" fmla="*/ 473724 h 859315"/>
              <a:gd name="connsiteX1" fmla="*/ 451692 w 2239575"/>
              <a:gd name="connsiteY1" fmla="*/ 594910 h 859315"/>
              <a:gd name="connsiteX2" fmla="*/ 484742 w 2239575"/>
              <a:gd name="connsiteY2" fmla="*/ 616944 h 859315"/>
              <a:gd name="connsiteX3" fmla="*/ 804231 w 2239575"/>
              <a:gd name="connsiteY3" fmla="*/ 616944 h 859315"/>
              <a:gd name="connsiteX4" fmla="*/ 837282 w 2239575"/>
              <a:gd name="connsiteY4" fmla="*/ 594910 h 859315"/>
              <a:gd name="connsiteX5" fmla="*/ 870333 w 2239575"/>
              <a:gd name="connsiteY5" fmla="*/ 583893 h 859315"/>
              <a:gd name="connsiteX6" fmla="*/ 1189822 w 2239575"/>
              <a:gd name="connsiteY6" fmla="*/ 440674 h 859315"/>
              <a:gd name="connsiteX7" fmla="*/ 1355075 w 2239575"/>
              <a:gd name="connsiteY7" fmla="*/ 352539 h 859315"/>
              <a:gd name="connsiteX8" fmla="*/ 1509311 w 2239575"/>
              <a:gd name="connsiteY8" fmla="*/ 253387 h 859315"/>
              <a:gd name="connsiteX9" fmla="*/ 1762699 w 2239575"/>
              <a:gd name="connsiteY9" fmla="*/ 121185 h 859315"/>
              <a:gd name="connsiteX10" fmla="*/ 1861851 w 2239575"/>
              <a:gd name="connsiteY10" fmla="*/ 66101 h 859315"/>
              <a:gd name="connsiteX11" fmla="*/ 2005070 w 2239575"/>
              <a:gd name="connsiteY11" fmla="*/ 11016 h 859315"/>
              <a:gd name="connsiteX12" fmla="*/ 2060154 w 2239575"/>
              <a:gd name="connsiteY12" fmla="*/ 0 h 859315"/>
              <a:gd name="connsiteX13" fmla="*/ 2203374 w 2239575"/>
              <a:gd name="connsiteY13" fmla="*/ 11016 h 859315"/>
              <a:gd name="connsiteX14" fmla="*/ 2236424 w 2239575"/>
              <a:gd name="connsiteY14" fmla="*/ 55084 h 859315"/>
              <a:gd name="connsiteX15" fmla="*/ 2225407 w 2239575"/>
              <a:gd name="connsiteY15" fmla="*/ 253387 h 859315"/>
              <a:gd name="connsiteX16" fmla="*/ 2159306 w 2239575"/>
              <a:gd name="connsiteY16" fmla="*/ 385590 h 859315"/>
              <a:gd name="connsiteX17" fmla="*/ 2126255 w 2239575"/>
              <a:gd name="connsiteY17" fmla="*/ 451691 h 859315"/>
              <a:gd name="connsiteX18" fmla="*/ 2093205 w 2239575"/>
              <a:gd name="connsiteY18" fmla="*/ 506775 h 859315"/>
              <a:gd name="connsiteX19" fmla="*/ 2060154 w 2239575"/>
              <a:gd name="connsiteY19" fmla="*/ 594910 h 859315"/>
              <a:gd name="connsiteX20" fmla="*/ 2038121 w 2239575"/>
              <a:gd name="connsiteY20" fmla="*/ 638978 h 859315"/>
              <a:gd name="connsiteX21" fmla="*/ 2049137 w 2239575"/>
              <a:gd name="connsiteY21" fmla="*/ 859315 h 859315"/>
              <a:gd name="connsiteX0" fmla="*/ 0 w 2239575"/>
              <a:gd name="connsiteY0" fmla="*/ 473724 h 859315"/>
              <a:gd name="connsiteX1" fmla="*/ 451692 w 2239575"/>
              <a:gd name="connsiteY1" fmla="*/ 594910 h 859315"/>
              <a:gd name="connsiteX2" fmla="*/ 484742 w 2239575"/>
              <a:gd name="connsiteY2" fmla="*/ 616944 h 859315"/>
              <a:gd name="connsiteX3" fmla="*/ 837282 w 2239575"/>
              <a:gd name="connsiteY3" fmla="*/ 594910 h 859315"/>
              <a:gd name="connsiteX4" fmla="*/ 870333 w 2239575"/>
              <a:gd name="connsiteY4" fmla="*/ 583893 h 859315"/>
              <a:gd name="connsiteX5" fmla="*/ 1189822 w 2239575"/>
              <a:gd name="connsiteY5" fmla="*/ 440674 h 859315"/>
              <a:gd name="connsiteX6" fmla="*/ 1355075 w 2239575"/>
              <a:gd name="connsiteY6" fmla="*/ 352539 h 859315"/>
              <a:gd name="connsiteX7" fmla="*/ 1509311 w 2239575"/>
              <a:gd name="connsiteY7" fmla="*/ 253387 h 859315"/>
              <a:gd name="connsiteX8" fmla="*/ 1762699 w 2239575"/>
              <a:gd name="connsiteY8" fmla="*/ 121185 h 859315"/>
              <a:gd name="connsiteX9" fmla="*/ 1861851 w 2239575"/>
              <a:gd name="connsiteY9" fmla="*/ 66101 h 859315"/>
              <a:gd name="connsiteX10" fmla="*/ 2005070 w 2239575"/>
              <a:gd name="connsiteY10" fmla="*/ 11016 h 859315"/>
              <a:gd name="connsiteX11" fmla="*/ 2060154 w 2239575"/>
              <a:gd name="connsiteY11" fmla="*/ 0 h 859315"/>
              <a:gd name="connsiteX12" fmla="*/ 2203374 w 2239575"/>
              <a:gd name="connsiteY12" fmla="*/ 11016 h 859315"/>
              <a:gd name="connsiteX13" fmla="*/ 2236424 w 2239575"/>
              <a:gd name="connsiteY13" fmla="*/ 55084 h 859315"/>
              <a:gd name="connsiteX14" fmla="*/ 2225407 w 2239575"/>
              <a:gd name="connsiteY14" fmla="*/ 253387 h 859315"/>
              <a:gd name="connsiteX15" fmla="*/ 2159306 w 2239575"/>
              <a:gd name="connsiteY15" fmla="*/ 385590 h 859315"/>
              <a:gd name="connsiteX16" fmla="*/ 2126255 w 2239575"/>
              <a:gd name="connsiteY16" fmla="*/ 451691 h 859315"/>
              <a:gd name="connsiteX17" fmla="*/ 2093205 w 2239575"/>
              <a:gd name="connsiteY17" fmla="*/ 506775 h 859315"/>
              <a:gd name="connsiteX18" fmla="*/ 2060154 w 2239575"/>
              <a:gd name="connsiteY18" fmla="*/ 594910 h 859315"/>
              <a:gd name="connsiteX19" fmla="*/ 2038121 w 2239575"/>
              <a:gd name="connsiteY19" fmla="*/ 638978 h 859315"/>
              <a:gd name="connsiteX20" fmla="*/ 2049137 w 2239575"/>
              <a:gd name="connsiteY20" fmla="*/ 859315 h 859315"/>
              <a:gd name="connsiteX0" fmla="*/ 0 w 2239575"/>
              <a:gd name="connsiteY0" fmla="*/ 473724 h 859315"/>
              <a:gd name="connsiteX1" fmla="*/ 451692 w 2239575"/>
              <a:gd name="connsiteY1" fmla="*/ 594910 h 859315"/>
              <a:gd name="connsiteX2" fmla="*/ 484742 w 2239575"/>
              <a:gd name="connsiteY2" fmla="*/ 616944 h 859315"/>
              <a:gd name="connsiteX3" fmla="*/ 870333 w 2239575"/>
              <a:gd name="connsiteY3" fmla="*/ 583893 h 859315"/>
              <a:gd name="connsiteX4" fmla="*/ 1189822 w 2239575"/>
              <a:gd name="connsiteY4" fmla="*/ 440674 h 859315"/>
              <a:gd name="connsiteX5" fmla="*/ 1355075 w 2239575"/>
              <a:gd name="connsiteY5" fmla="*/ 352539 h 859315"/>
              <a:gd name="connsiteX6" fmla="*/ 1509311 w 2239575"/>
              <a:gd name="connsiteY6" fmla="*/ 253387 h 859315"/>
              <a:gd name="connsiteX7" fmla="*/ 1762699 w 2239575"/>
              <a:gd name="connsiteY7" fmla="*/ 121185 h 859315"/>
              <a:gd name="connsiteX8" fmla="*/ 1861851 w 2239575"/>
              <a:gd name="connsiteY8" fmla="*/ 66101 h 859315"/>
              <a:gd name="connsiteX9" fmla="*/ 2005070 w 2239575"/>
              <a:gd name="connsiteY9" fmla="*/ 11016 h 859315"/>
              <a:gd name="connsiteX10" fmla="*/ 2060154 w 2239575"/>
              <a:gd name="connsiteY10" fmla="*/ 0 h 859315"/>
              <a:gd name="connsiteX11" fmla="*/ 2203374 w 2239575"/>
              <a:gd name="connsiteY11" fmla="*/ 11016 h 859315"/>
              <a:gd name="connsiteX12" fmla="*/ 2236424 w 2239575"/>
              <a:gd name="connsiteY12" fmla="*/ 55084 h 859315"/>
              <a:gd name="connsiteX13" fmla="*/ 2225407 w 2239575"/>
              <a:gd name="connsiteY13" fmla="*/ 253387 h 859315"/>
              <a:gd name="connsiteX14" fmla="*/ 2159306 w 2239575"/>
              <a:gd name="connsiteY14" fmla="*/ 385590 h 859315"/>
              <a:gd name="connsiteX15" fmla="*/ 2126255 w 2239575"/>
              <a:gd name="connsiteY15" fmla="*/ 451691 h 859315"/>
              <a:gd name="connsiteX16" fmla="*/ 2093205 w 2239575"/>
              <a:gd name="connsiteY16" fmla="*/ 506775 h 859315"/>
              <a:gd name="connsiteX17" fmla="*/ 2060154 w 2239575"/>
              <a:gd name="connsiteY17" fmla="*/ 594910 h 859315"/>
              <a:gd name="connsiteX18" fmla="*/ 2038121 w 2239575"/>
              <a:gd name="connsiteY18" fmla="*/ 638978 h 859315"/>
              <a:gd name="connsiteX19" fmla="*/ 2049137 w 2239575"/>
              <a:gd name="connsiteY19" fmla="*/ 859315 h 859315"/>
              <a:gd name="connsiteX0" fmla="*/ 0 w 2239575"/>
              <a:gd name="connsiteY0" fmla="*/ 473724 h 859315"/>
              <a:gd name="connsiteX1" fmla="*/ 451692 w 2239575"/>
              <a:gd name="connsiteY1" fmla="*/ 594910 h 859315"/>
              <a:gd name="connsiteX2" fmla="*/ 870333 w 2239575"/>
              <a:gd name="connsiteY2" fmla="*/ 583893 h 859315"/>
              <a:gd name="connsiteX3" fmla="*/ 1189822 w 2239575"/>
              <a:gd name="connsiteY3" fmla="*/ 440674 h 859315"/>
              <a:gd name="connsiteX4" fmla="*/ 1355075 w 2239575"/>
              <a:gd name="connsiteY4" fmla="*/ 352539 h 859315"/>
              <a:gd name="connsiteX5" fmla="*/ 1509311 w 2239575"/>
              <a:gd name="connsiteY5" fmla="*/ 253387 h 859315"/>
              <a:gd name="connsiteX6" fmla="*/ 1762699 w 2239575"/>
              <a:gd name="connsiteY6" fmla="*/ 121185 h 859315"/>
              <a:gd name="connsiteX7" fmla="*/ 1861851 w 2239575"/>
              <a:gd name="connsiteY7" fmla="*/ 66101 h 859315"/>
              <a:gd name="connsiteX8" fmla="*/ 2005070 w 2239575"/>
              <a:gd name="connsiteY8" fmla="*/ 11016 h 859315"/>
              <a:gd name="connsiteX9" fmla="*/ 2060154 w 2239575"/>
              <a:gd name="connsiteY9" fmla="*/ 0 h 859315"/>
              <a:gd name="connsiteX10" fmla="*/ 2203374 w 2239575"/>
              <a:gd name="connsiteY10" fmla="*/ 11016 h 859315"/>
              <a:gd name="connsiteX11" fmla="*/ 2236424 w 2239575"/>
              <a:gd name="connsiteY11" fmla="*/ 55084 h 859315"/>
              <a:gd name="connsiteX12" fmla="*/ 2225407 w 2239575"/>
              <a:gd name="connsiteY12" fmla="*/ 253387 h 859315"/>
              <a:gd name="connsiteX13" fmla="*/ 2159306 w 2239575"/>
              <a:gd name="connsiteY13" fmla="*/ 385590 h 859315"/>
              <a:gd name="connsiteX14" fmla="*/ 2126255 w 2239575"/>
              <a:gd name="connsiteY14" fmla="*/ 451691 h 859315"/>
              <a:gd name="connsiteX15" fmla="*/ 2093205 w 2239575"/>
              <a:gd name="connsiteY15" fmla="*/ 506775 h 859315"/>
              <a:gd name="connsiteX16" fmla="*/ 2060154 w 2239575"/>
              <a:gd name="connsiteY16" fmla="*/ 594910 h 859315"/>
              <a:gd name="connsiteX17" fmla="*/ 2038121 w 2239575"/>
              <a:gd name="connsiteY17" fmla="*/ 638978 h 859315"/>
              <a:gd name="connsiteX18" fmla="*/ 2049137 w 2239575"/>
              <a:gd name="connsiteY18" fmla="*/ 859315 h 859315"/>
              <a:gd name="connsiteX0" fmla="*/ 0 w 2239575"/>
              <a:gd name="connsiteY0" fmla="*/ 473724 h 859315"/>
              <a:gd name="connsiteX1" fmla="*/ 451692 w 2239575"/>
              <a:gd name="connsiteY1" fmla="*/ 594910 h 859315"/>
              <a:gd name="connsiteX2" fmla="*/ 870333 w 2239575"/>
              <a:gd name="connsiteY2" fmla="*/ 583893 h 859315"/>
              <a:gd name="connsiteX3" fmla="*/ 1189822 w 2239575"/>
              <a:gd name="connsiteY3" fmla="*/ 440674 h 859315"/>
              <a:gd name="connsiteX4" fmla="*/ 1355075 w 2239575"/>
              <a:gd name="connsiteY4" fmla="*/ 352539 h 859315"/>
              <a:gd name="connsiteX5" fmla="*/ 1509311 w 2239575"/>
              <a:gd name="connsiteY5" fmla="*/ 253387 h 859315"/>
              <a:gd name="connsiteX6" fmla="*/ 1762699 w 2239575"/>
              <a:gd name="connsiteY6" fmla="*/ 121185 h 859315"/>
              <a:gd name="connsiteX7" fmla="*/ 1861851 w 2239575"/>
              <a:gd name="connsiteY7" fmla="*/ 66101 h 859315"/>
              <a:gd name="connsiteX8" fmla="*/ 2005070 w 2239575"/>
              <a:gd name="connsiteY8" fmla="*/ 11016 h 859315"/>
              <a:gd name="connsiteX9" fmla="*/ 2060154 w 2239575"/>
              <a:gd name="connsiteY9" fmla="*/ 0 h 859315"/>
              <a:gd name="connsiteX10" fmla="*/ 2203374 w 2239575"/>
              <a:gd name="connsiteY10" fmla="*/ 11016 h 859315"/>
              <a:gd name="connsiteX11" fmla="*/ 2236424 w 2239575"/>
              <a:gd name="connsiteY11" fmla="*/ 55084 h 859315"/>
              <a:gd name="connsiteX12" fmla="*/ 2225407 w 2239575"/>
              <a:gd name="connsiteY12" fmla="*/ 253387 h 859315"/>
              <a:gd name="connsiteX13" fmla="*/ 2159306 w 2239575"/>
              <a:gd name="connsiteY13" fmla="*/ 385590 h 859315"/>
              <a:gd name="connsiteX14" fmla="*/ 2126255 w 2239575"/>
              <a:gd name="connsiteY14" fmla="*/ 451691 h 859315"/>
              <a:gd name="connsiteX15" fmla="*/ 2093205 w 2239575"/>
              <a:gd name="connsiteY15" fmla="*/ 506775 h 859315"/>
              <a:gd name="connsiteX16" fmla="*/ 2038121 w 2239575"/>
              <a:gd name="connsiteY16" fmla="*/ 638978 h 859315"/>
              <a:gd name="connsiteX17" fmla="*/ 2049137 w 2239575"/>
              <a:gd name="connsiteY17" fmla="*/ 859315 h 85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239575" h="859315">
                <a:moveTo>
                  <a:pt x="0" y="473724"/>
                </a:moveTo>
                <a:cubicBezTo>
                  <a:pt x="1590" y="510292"/>
                  <a:pt x="306637" y="576549"/>
                  <a:pt x="451692" y="594910"/>
                </a:cubicBezTo>
                <a:cubicBezTo>
                  <a:pt x="596747" y="613271"/>
                  <a:pt x="747311" y="609599"/>
                  <a:pt x="870333" y="583893"/>
                </a:cubicBezTo>
                <a:cubicBezTo>
                  <a:pt x="993355" y="558187"/>
                  <a:pt x="1048228" y="516191"/>
                  <a:pt x="1189822" y="440674"/>
                </a:cubicBezTo>
                <a:cubicBezTo>
                  <a:pt x="1244906" y="411296"/>
                  <a:pt x="1301218" y="384111"/>
                  <a:pt x="1355075" y="352539"/>
                </a:cubicBezTo>
                <a:cubicBezTo>
                  <a:pt x="1407802" y="321630"/>
                  <a:pt x="1456157" y="283556"/>
                  <a:pt x="1509311" y="253387"/>
                </a:cubicBezTo>
                <a:cubicBezTo>
                  <a:pt x="1592164" y="206363"/>
                  <a:pt x="1679420" y="167451"/>
                  <a:pt x="1762699" y="121185"/>
                </a:cubicBezTo>
                <a:cubicBezTo>
                  <a:pt x="1795750" y="102824"/>
                  <a:pt x="1828034" y="83009"/>
                  <a:pt x="1861851" y="66101"/>
                </a:cubicBezTo>
                <a:cubicBezTo>
                  <a:pt x="1899624" y="47215"/>
                  <a:pt x="1962839" y="22533"/>
                  <a:pt x="2005070" y="11016"/>
                </a:cubicBezTo>
                <a:cubicBezTo>
                  <a:pt x="2023135" y="6089"/>
                  <a:pt x="2041793" y="3672"/>
                  <a:pt x="2060154" y="0"/>
                </a:cubicBezTo>
                <a:cubicBezTo>
                  <a:pt x="2107894" y="3672"/>
                  <a:pt x="2157673" y="-3266"/>
                  <a:pt x="2203374" y="11016"/>
                </a:cubicBezTo>
                <a:cubicBezTo>
                  <a:pt x="2220900" y="16493"/>
                  <a:pt x="2234762" y="36798"/>
                  <a:pt x="2236424" y="55084"/>
                </a:cubicBezTo>
                <a:cubicBezTo>
                  <a:pt x="2242418" y="121015"/>
                  <a:pt x="2240450" y="188916"/>
                  <a:pt x="2225407" y="253387"/>
                </a:cubicBezTo>
                <a:cubicBezTo>
                  <a:pt x="2214212" y="301367"/>
                  <a:pt x="2181340" y="341522"/>
                  <a:pt x="2159306" y="385590"/>
                </a:cubicBezTo>
                <a:cubicBezTo>
                  <a:pt x="2148289" y="407624"/>
                  <a:pt x="2138929" y="430567"/>
                  <a:pt x="2126255" y="451691"/>
                </a:cubicBezTo>
                <a:cubicBezTo>
                  <a:pt x="2115238" y="470052"/>
                  <a:pt x="2107894" y="475561"/>
                  <a:pt x="2093205" y="506775"/>
                </a:cubicBezTo>
                <a:cubicBezTo>
                  <a:pt x="2078516" y="537989"/>
                  <a:pt x="2045466" y="580221"/>
                  <a:pt x="2038121" y="638978"/>
                </a:cubicBezTo>
                <a:lnTo>
                  <a:pt x="2049137" y="859315"/>
                </a:lnTo>
              </a:path>
            </a:pathLst>
          </a:custGeom>
          <a:ln w="28575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0" name="Text Box 5"/>
          <p:cNvSpPr txBox="1">
            <a:spLocks noChangeArrowheads="1"/>
          </p:cNvSpPr>
          <p:nvPr/>
        </p:nvSpPr>
        <p:spPr bwMode="auto">
          <a:xfrm>
            <a:off x="-203" y="5965290"/>
            <a:ext cx="39354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i="1" dirty="0" err="1" smtClean="0">
                <a:solidFill>
                  <a:srgbClr val="000000"/>
                </a:solidFill>
                <a:latin typeface="Times New Roman" pitchFamily="18" charset="0"/>
              </a:rPr>
              <a:t>HyperCyte</a:t>
            </a:r>
            <a:r>
              <a:rPr lang="en-US" sz="1400" i="1" dirty="0" smtClean="0">
                <a:solidFill>
                  <a:srgbClr val="000000"/>
                </a:solidFill>
                <a:latin typeface="Times New Roman" pitchFamily="18" charset="0"/>
              </a:rPr>
              <a:t> diagram </a:t>
            </a:r>
            <a:r>
              <a:rPr lang="en-US" sz="1400" i="1" dirty="0">
                <a:solidFill>
                  <a:srgbClr val="000000"/>
                </a:solidFill>
                <a:latin typeface="Times New Roman" pitchFamily="18" charset="0"/>
              </a:rPr>
              <a:t>kindly supplied by Larry </a:t>
            </a:r>
            <a:r>
              <a:rPr lang="en-US" sz="1400" i="1" dirty="0" err="1">
                <a:solidFill>
                  <a:srgbClr val="000000"/>
                </a:solidFill>
                <a:latin typeface="Times New Roman" pitchFamily="18" charset="0"/>
              </a:rPr>
              <a:t>Sklar</a:t>
            </a:r>
            <a:endParaRPr lang="en-US" sz="14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1" name="Text Box 4"/>
          <p:cNvSpPr txBox="1">
            <a:spLocks noChangeArrowheads="1"/>
          </p:cNvSpPr>
          <p:nvPr/>
        </p:nvSpPr>
        <p:spPr bwMode="auto">
          <a:xfrm>
            <a:off x="126241" y="1216306"/>
            <a:ext cx="8385623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 err="1" smtClean="0">
                <a:solidFill>
                  <a:srgbClr val="000000"/>
                </a:solidFill>
              </a:rPr>
              <a:t>HyperCyt</a:t>
            </a:r>
            <a:r>
              <a:rPr lang="en-US" sz="2000" baseline="30000" dirty="0" err="1" smtClean="0">
                <a:solidFill>
                  <a:srgbClr val="000000"/>
                </a:solidFill>
              </a:rPr>
              <a:t>TM</a:t>
            </a:r>
            <a:r>
              <a:rPr lang="en-US" sz="2400" dirty="0" smtClean="0">
                <a:solidFill>
                  <a:srgbClr val="000000"/>
                </a:solidFill>
              </a:rPr>
              <a:t> system added to flow cytometer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02" name="Text Box 5"/>
          <p:cNvSpPr txBox="1">
            <a:spLocks noChangeArrowheads="1"/>
          </p:cNvSpPr>
          <p:nvPr/>
        </p:nvSpPr>
        <p:spPr bwMode="auto">
          <a:xfrm>
            <a:off x="175975" y="4935965"/>
            <a:ext cx="231505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000" i="1" dirty="0" smtClean="0">
                <a:solidFill>
                  <a:srgbClr val="000000"/>
                </a:solidFill>
                <a:latin typeface="Times New Roman" pitchFamily="18" charset="0"/>
              </a:rPr>
              <a:t>Copyright 2006 Nature Publishing Group</a:t>
            </a:r>
          </a:p>
          <a:p>
            <a:r>
              <a:rPr lang="en-US" sz="1000" i="1" dirty="0" smtClean="0">
                <a:solidFill>
                  <a:srgbClr val="000000"/>
                </a:solidFill>
                <a:latin typeface="Times New Roman" pitchFamily="18" charset="0"/>
              </a:rPr>
              <a:t>Nature Reviews Protocols</a:t>
            </a:r>
            <a:endParaRPr lang="en-US" sz="1000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3" name="Text Box 3"/>
          <p:cNvSpPr txBox="1">
            <a:spLocks noChangeArrowheads="1"/>
          </p:cNvSpPr>
          <p:nvPr/>
        </p:nvSpPr>
        <p:spPr bwMode="auto">
          <a:xfrm>
            <a:off x="4043077" y="5884423"/>
            <a:ext cx="281492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384 wells/10 min</a:t>
            </a:r>
          </a:p>
          <a:p>
            <a:r>
              <a:rPr lang="en-US" sz="1600" b="1" dirty="0">
                <a:solidFill>
                  <a:srgbClr val="000000"/>
                </a:solidFill>
              </a:rPr>
              <a:t>1 </a:t>
            </a:r>
            <a:r>
              <a:rPr lang="en-US" sz="1600" b="1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600" b="1" dirty="0">
                <a:solidFill>
                  <a:srgbClr val="000000"/>
                </a:solidFill>
              </a:rPr>
              <a:t>l/sample </a:t>
            </a:r>
            <a:r>
              <a:rPr lang="en-US" sz="1600" b="1" dirty="0" smtClean="0">
                <a:solidFill>
                  <a:srgbClr val="000000"/>
                </a:solidFill>
              </a:rPr>
              <a:t> 5000 cells/</a:t>
            </a:r>
            <a:r>
              <a:rPr lang="en-US" sz="1600" b="1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600" b="1" dirty="0">
                <a:solidFill>
                  <a:srgbClr val="000000"/>
                </a:solidFill>
              </a:rPr>
              <a:t>l</a:t>
            </a:r>
          </a:p>
        </p:txBody>
      </p:sp>
      <p:pic>
        <p:nvPicPr>
          <p:cNvPr id="20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540280" y="1641513"/>
            <a:ext cx="4144583" cy="4078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woPt" dir="t"/>
          </a:scene3d>
          <a:sp3d extrusionH="95250" contourW="50800">
            <a:bevelT w="0" h="0"/>
            <a:bevelB w="0" h="0" prst="coolSlant"/>
            <a:extrusionClr>
              <a:schemeClr val="tx2">
                <a:lumMod val="50000"/>
                <a:lumOff val="50000"/>
              </a:schemeClr>
            </a:extrusionClr>
            <a:contourClr>
              <a:schemeClr val="tx2">
                <a:lumMod val="75000"/>
                <a:lumOff val="25000"/>
              </a:schemeClr>
            </a:contourClr>
          </a:sp3d>
        </p:spPr>
      </p:pic>
      <p:sp>
        <p:nvSpPr>
          <p:cNvPr id="205" name="5-Point Star 204"/>
          <p:cNvSpPr/>
          <p:nvPr/>
        </p:nvSpPr>
        <p:spPr bwMode="auto">
          <a:xfrm>
            <a:off x="7344225" y="6553200"/>
            <a:ext cx="123375" cy="152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6" name="5-Point Star 205"/>
          <p:cNvSpPr/>
          <p:nvPr/>
        </p:nvSpPr>
        <p:spPr bwMode="auto">
          <a:xfrm>
            <a:off x="7572825" y="6553200"/>
            <a:ext cx="123375" cy="152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C491-ADBC-4322-8A9D-ACE140D57ABE}" type="datetime13">
              <a:rPr lang="en-US" smtClean="0"/>
              <a:t>6:10:23 PM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8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0" grpId="0"/>
      <p:bldP spid="201" grpId="0" animBg="1"/>
      <p:bldP spid="202" grpId="0"/>
      <p:bldP spid="203" grpId="0"/>
      <p:bldP spid="205" grpId="0" animBg="1"/>
      <p:bldP spid="20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78E6FF9-DA1D-4AC0-B9F9-6CB8CE2365C0}" type="datetime12">
              <a:rPr lang="en-US" smtClean="0"/>
              <a:pPr/>
              <a:t>6:10 PM</a:t>
            </a:fld>
            <a:endParaRPr lang="en-US" smtClean="0"/>
          </a:p>
        </p:txBody>
      </p:sp>
      <p:sp>
        <p:nvSpPr>
          <p:cNvPr id="2253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latin typeface="Comic Sans MS" pitchFamily="66" charset="0"/>
              </a:rPr>
              <a:t>Page </a:t>
            </a:r>
            <a:fld id="{B43F5A3D-82BE-4EA9-A753-FE417FBF525D}" type="slidenum">
              <a:rPr lang="en-US" smtClean="0">
                <a:latin typeface="Comic Sans MS" pitchFamily="66" charset="0"/>
              </a:rPr>
              <a:pPr/>
              <a:t>7</a:t>
            </a:fld>
            <a:endParaRPr lang="en-US" smtClean="0">
              <a:latin typeface="Comic Sans MS" pitchFamily="66" charset="0"/>
            </a:endParaRPr>
          </a:p>
        </p:txBody>
      </p:sp>
      <p:sp>
        <p:nvSpPr>
          <p:cNvPr id="22534" name="Rectangle 2"/>
          <p:cNvSpPr>
            <a:spLocks noGrp="1" noChangeArrowheads="1"/>
          </p:cNvSpPr>
          <p:nvPr>
            <p:ph type="title"/>
          </p:nvPr>
        </p:nvSpPr>
        <p:spPr>
          <a:xfrm>
            <a:off x="828675" y="467362"/>
            <a:ext cx="6989321" cy="6477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rial" pitchFamily="34" charset="0"/>
              </a:rPr>
              <a:t>Conjugated Fluorescein </a:t>
            </a:r>
            <a:r>
              <a:rPr lang="en-US" dirty="0">
                <a:latin typeface="Arial" pitchFamily="34" charset="0"/>
              </a:rPr>
              <a:t>with </a:t>
            </a:r>
            <a:r>
              <a:rPr lang="en-US" dirty="0" err="1" smtClean="0">
                <a:latin typeface="Arial" pitchFamily="34" charset="0"/>
              </a:rPr>
              <a:t>Isocyanate</a:t>
            </a:r>
            <a:endParaRPr lang="en-US" dirty="0" smtClean="0"/>
          </a:p>
        </p:txBody>
      </p:sp>
      <p:sp>
        <p:nvSpPr>
          <p:cNvPr id="22538" name="Rectangle 7"/>
          <p:cNvSpPr>
            <a:spLocks noChangeArrowheads="1"/>
          </p:cNvSpPr>
          <p:nvPr/>
        </p:nvSpPr>
        <p:spPr bwMode="auto">
          <a:xfrm>
            <a:off x="542894" y="3398274"/>
            <a:ext cx="8058211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3200" b="1" dirty="0">
                <a:solidFill>
                  <a:srgbClr val="FF3300"/>
                </a:solidFill>
                <a:latin typeface="Arial" pitchFamily="34" charset="0"/>
              </a:rPr>
              <a:t>	Coons and Kaplan</a:t>
            </a:r>
            <a:r>
              <a:rPr lang="en-US" sz="3200" b="1" dirty="0">
                <a:latin typeface="Arial" pitchFamily="34" charset="0"/>
              </a:rPr>
              <a:t> (1950)</a:t>
            </a:r>
            <a:r>
              <a:rPr lang="en-US" sz="3200" dirty="0">
                <a:latin typeface="Arial" pitchFamily="34" charset="0"/>
              </a:rPr>
              <a:t>  - </a:t>
            </a:r>
            <a:r>
              <a:rPr lang="en-US" sz="2800" dirty="0">
                <a:solidFill>
                  <a:srgbClr val="FF3300"/>
                </a:solidFill>
                <a:latin typeface="Arial" pitchFamily="34" charset="0"/>
              </a:rPr>
              <a:t>conjugated fluorescein with </a:t>
            </a:r>
            <a:r>
              <a:rPr lang="en-US" sz="2800" dirty="0" err="1">
                <a:solidFill>
                  <a:srgbClr val="FF3300"/>
                </a:solidFill>
                <a:latin typeface="Arial" pitchFamily="34" charset="0"/>
              </a:rPr>
              <a:t>isocyanate</a:t>
            </a:r>
            <a:r>
              <a:rPr lang="en-US" sz="2800" dirty="0">
                <a:latin typeface="Arial" pitchFamily="34" charset="0"/>
              </a:rPr>
              <a:t> - better blue green fluorescent signal - further away from tissue autofluorescence. This method used a very dangerous preparative step using phosgene gas </a:t>
            </a:r>
            <a:endParaRPr lang="en-US" sz="4000" dirty="0">
              <a:latin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1950</a:t>
            </a:r>
            <a:endParaRPr lang="en-US" sz="4400" dirty="0"/>
          </a:p>
        </p:txBody>
      </p:sp>
      <p:pic>
        <p:nvPicPr>
          <p:cNvPr id="4098" name="Picture 2" descr="C:\Users\jpr\Dropbox\Dropbox\Wallace Coulter book\JPR Talks on WHC\coons and kaplan 19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7150"/>
            <a:ext cx="9144000" cy="99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74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8111"/>
            <a:ext cx="9144000" cy="6169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57824" y="762000"/>
            <a:ext cx="15744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Automated</a:t>
            </a:r>
          </a:p>
          <a:p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Cytomat</a:t>
            </a:r>
            <a:endPara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Incubator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24621" y="1791563"/>
            <a:ext cx="25587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Automated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Biomek</a:t>
            </a:r>
            <a:endParaRPr lang="en-US" sz="20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Preparative system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85148" y="4270704"/>
            <a:ext cx="29915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Automated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HyperCyte</a:t>
            </a:r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 Delivery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4761921"/>
            <a:ext cx="27430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Cyan flow cytometer</a:t>
            </a:r>
            <a:endParaRPr lang="en-US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4166755" y="2680855"/>
            <a:ext cx="1745672" cy="1589849"/>
          </a:xfrm>
          <a:custGeom>
            <a:avLst/>
            <a:gdLst>
              <a:gd name="connsiteX0" fmla="*/ 1745672 w 1745672"/>
              <a:gd name="connsiteY0" fmla="*/ 0 h 1589849"/>
              <a:gd name="connsiteX1" fmla="*/ 1558636 w 1745672"/>
              <a:gd name="connsiteY1" fmla="*/ 20781 h 1589849"/>
              <a:gd name="connsiteX2" fmla="*/ 1433945 w 1745672"/>
              <a:gd name="connsiteY2" fmla="*/ 41563 h 1589849"/>
              <a:gd name="connsiteX3" fmla="*/ 1371600 w 1745672"/>
              <a:gd name="connsiteY3" fmla="*/ 62345 h 1589849"/>
              <a:gd name="connsiteX4" fmla="*/ 1330036 w 1745672"/>
              <a:gd name="connsiteY4" fmla="*/ 72736 h 1589849"/>
              <a:gd name="connsiteX5" fmla="*/ 1278081 w 1745672"/>
              <a:gd name="connsiteY5" fmla="*/ 93518 h 1589849"/>
              <a:gd name="connsiteX6" fmla="*/ 1246909 w 1745672"/>
              <a:gd name="connsiteY6" fmla="*/ 103909 h 1589849"/>
              <a:gd name="connsiteX7" fmla="*/ 1132609 w 1745672"/>
              <a:gd name="connsiteY7" fmla="*/ 166254 h 1589849"/>
              <a:gd name="connsiteX8" fmla="*/ 1059872 w 1745672"/>
              <a:gd name="connsiteY8" fmla="*/ 176645 h 1589849"/>
              <a:gd name="connsiteX9" fmla="*/ 1007918 w 1745672"/>
              <a:gd name="connsiteY9" fmla="*/ 207818 h 1589849"/>
              <a:gd name="connsiteX10" fmla="*/ 945572 w 1745672"/>
              <a:gd name="connsiteY10" fmla="*/ 218209 h 1589849"/>
              <a:gd name="connsiteX11" fmla="*/ 987136 w 1745672"/>
              <a:gd name="connsiteY11" fmla="*/ 249381 h 1589849"/>
              <a:gd name="connsiteX12" fmla="*/ 1049481 w 1745672"/>
              <a:gd name="connsiteY12" fmla="*/ 270163 h 1589849"/>
              <a:gd name="connsiteX13" fmla="*/ 1101436 w 1745672"/>
              <a:gd name="connsiteY13" fmla="*/ 290945 h 1589849"/>
              <a:gd name="connsiteX14" fmla="*/ 1205345 w 1745672"/>
              <a:gd name="connsiteY14" fmla="*/ 322118 h 1589849"/>
              <a:gd name="connsiteX15" fmla="*/ 1309254 w 1745672"/>
              <a:gd name="connsiteY15" fmla="*/ 363681 h 1589849"/>
              <a:gd name="connsiteX16" fmla="*/ 1350818 w 1745672"/>
              <a:gd name="connsiteY16" fmla="*/ 384463 h 1589849"/>
              <a:gd name="connsiteX17" fmla="*/ 1392381 w 1745672"/>
              <a:gd name="connsiteY17" fmla="*/ 394854 h 1589849"/>
              <a:gd name="connsiteX18" fmla="*/ 1423554 w 1745672"/>
              <a:gd name="connsiteY18" fmla="*/ 426027 h 1589849"/>
              <a:gd name="connsiteX19" fmla="*/ 1444336 w 1745672"/>
              <a:gd name="connsiteY19" fmla="*/ 457200 h 1589849"/>
              <a:gd name="connsiteX20" fmla="*/ 1506681 w 1745672"/>
              <a:gd name="connsiteY20" fmla="*/ 488372 h 1589849"/>
              <a:gd name="connsiteX21" fmla="*/ 1569027 w 1745672"/>
              <a:gd name="connsiteY21" fmla="*/ 498763 h 1589849"/>
              <a:gd name="connsiteX22" fmla="*/ 1652154 w 1745672"/>
              <a:gd name="connsiteY22" fmla="*/ 519545 h 1589849"/>
              <a:gd name="connsiteX23" fmla="*/ 1620981 w 1745672"/>
              <a:gd name="connsiteY23" fmla="*/ 633845 h 1589849"/>
              <a:gd name="connsiteX24" fmla="*/ 1610590 w 1745672"/>
              <a:gd name="connsiteY24" fmla="*/ 665018 h 1589849"/>
              <a:gd name="connsiteX25" fmla="*/ 1569027 w 1745672"/>
              <a:gd name="connsiteY25" fmla="*/ 727363 h 1589849"/>
              <a:gd name="connsiteX26" fmla="*/ 1527463 w 1745672"/>
              <a:gd name="connsiteY26" fmla="*/ 716972 h 1589849"/>
              <a:gd name="connsiteX27" fmla="*/ 1413163 w 1745672"/>
              <a:gd name="connsiteY27" fmla="*/ 685800 h 1589849"/>
              <a:gd name="connsiteX28" fmla="*/ 1309254 w 1745672"/>
              <a:gd name="connsiteY28" fmla="*/ 633845 h 1589849"/>
              <a:gd name="connsiteX29" fmla="*/ 1236518 w 1745672"/>
              <a:gd name="connsiteY29" fmla="*/ 613063 h 1589849"/>
              <a:gd name="connsiteX30" fmla="*/ 1184563 w 1745672"/>
              <a:gd name="connsiteY30" fmla="*/ 592281 h 1589849"/>
              <a:gd name="connsiteX31" fmla="*/ 1039090 w 1745672"/>
              <a:gd name="connsiteY31" fmla="*/ 571500 h 1589849"/>
              <a:gd name="connsiteX32" fmla="*/ 966354 w 1745672"/>
              <a:gd name="connsiteY32" fmla="*/ 561109 h 1589849"/>
              <a:gd name="connsiteX33" fmla="*/ 800100 w 1745672"/>
              <a:gd name="connsiteY33" fmla="*/ 540327 h 1589849"/>
              <a:gd name="connsiteX34" fmla="*/ 706581 w 1745672"/>
              <a:gd name="connsiteY34" fmla="*/ 509154 h 1589849"/>
              <a:gd name="connsiteX35" fmla="*/ 675409 w 1745672"/>
              <a:gd name="connsiteY35" fmla="*/ 498763 h 1589849"/>
              <a:gd name="connsiteX36" fmla="*/ 633845 w 1745672"/>
              <a:gd name="connsiteY36" fmla="*/ 602672 h 1589849"/>
              <a:gd name="connsiteX37" fmla="*/ 602672 w 1745672"/>
              <a:gd name="connsiteY37" fmla="*/ 633845 h 1589849"/>
              <a:gd name="connsiteX38" fmla="*/ 581890 w 1745672"/>
              <a:gd name="connsiteY38" fmla="*/ 665018 h 1589849"/>
              <a:gd name="connsiteX39" fmla="*/ 571500 w 1745672"/>
              <a:gd name="connsiteY39" fmla="*/ 696190 h 1589849"/>
              <a:gd name="connsiteX40" fmla="*/ 623454 w 1745672"/>
              <a:gd name="connsiteY40" fmla="*/ 789709 h 1589849"/>
              <a:gd name="connsiteX41" fmla="*/ 654627 w 1745672"/>
              <a:gd name="connsiteY41" fmla="*/ 820881 h 1589849"/>
              <a:gd name="connsiteX42" fmla="*/ 675409 w 1745672"/>
              <a:gd name="connsiteY42" fmla="*/ 852054 h 1589849"/>
              <a:gd name="connsiteX43" fmla="*/ 706581 w 1745672"/>
              <a:gd name="connsiteY43" fmla="*/ 883227 h 1589849"/>
              <a:gd name="connsiteX44" fmla="*/ 768927 w 1745672"/>
              <a:gd name="connsiteY44" fmla="*/ 924790 h 1589849"/>
              <a:gd name="connsiteX45" fmla="*/ 820881 w 1745672"/>
              <a:gd name="connsiteY45" fmla="*/ 987136 h 1589849"/>
              <a:gd name="connsiteX46" fmla="*/ 852054 w 1745672"/>
              <a:gd name="connsiteY46" fmla="*/ 1007918 h 1589849"/>
              <a:gd name="connsiteX47" fmla="*/ 976745 w 1745672"/>
              <a:gd name="connsiteY47" fmla="*/ 1101436 h 1589849"/>
              <a:gd name="connsiteX48" fmla="*/ 1007918 w 1745672"/>
              <a:gd name="connsiteY48" fmla="*/ 1153390 h 1589849"/>
              <a:gd name="connsiteX49" fmla="*/ 1018309 w 1745672"/>
              <a:gd name="connsiteY49" fmla="*/ 1184563 h 1589849"/>
              <a:gd name="connsiteX50" fmla="*/ 966354 w 1745672"/>
              <a:gd name="connsiteY50" fmla="*/ 1205345 h 1589849"/>
              <a:gd name="connsiteX51" fmla="*/ 862445 w 1745672"/>
              <a:gd name="connsiteY51" fmla="*/ 1257300 h 1589849"/>
              <a:gd name="connsiteX52" fmla="*/ 685800 w 1745672"/>
              <a:gd name="connsiteY52" fmla="*/ 1319645 h 1589849"/>
              <a:gd name="connsiteX53" fmla="*/ 571500 w 1745672"/>
              <a:gd name="connsiteY53" fmla="*/ 1340427 h 1589849"/>
              <a:gd name="connsiteX54" fmla="*/ 457200 w 1745672"/>
              <a:gd name="connsiteY54" fmla="*/ 1381990 h 1589849"/>
              <a:gd name="connsiteX55" fmla="*/ 353290 w 1745672"/>
              <a:gd name="connsiteY55" fmla="*/ 1413163 h 1589849"/>
              <a:gd name="connsiteX56" fmla="*/ 290945 w 1745672"/>
              <a:gd name="connsiteY56" fmla="*/ 1444336 h 1589849"/>
              <a:gd name="connsiteX57" fmla="*/ 228600 w 1745672"/>
              <a:gd name="connsiteY57" fmla="*/ 1465118 h 1589849"/>
              <a:gd name="connsiteX58" fmla="*/ 197427 w 1745672"/>
              <a:gd name="connsiteY58" fmla="*/ 1485900 h 1589849"/>
              <a:gd name="connsiteX59" fmla="*/ 155863 w 1745672"/>
              <a:gd name="connsiteY59" fmla="*/ 1506681 h 1589849"/>
              <a:gd name="connsiteX60" fmla="*/ 114300 w 1745672"/>
              <a:gd name="connsiteY60" fmla="*/ 1537854 h 1589849"/>
              <a:gd name="connsiteX61" fmla="*/ 83127 w 1745672"/>
              <a:gd name="connsiteY61" fmla="*/ 1548245 h 1589849"/>
              <a:gd name="connsiteX62" fmla="*/ 41563 w 1745672"/>
              <a:gd name="connsiteY62" fmla="*/ 1569027 h 1589849"/>
              <a:gd name="connsiteX63" fmla="*/ 0 w 1745672"/>
              <a:gd name="connsiteY63" fmla="*/ 1589809 h 15898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1745672" h="1589849">
                <a:moveTo>
                  <a:pt x="1745672" y="0"/>
                </a:moveTo>
                <a:cubicBezTo>
                  <a:pt x="1617275" y="25678"/>
                  <a:pt x="1793563" y="-7410"/>
                  <a:pt x="1558636" y="20781"/>
                </a:cubicBezTo>
                <a:cubicBezTo>
                  <a:pt x="1516799" y="25801"/>
                  <a:pt x="1473920" y="28238"/>
                  <a:pt x="1433945" y="41563"/>
                </a:cubicBezTo>
                <a:cubicBezTo>
                  <a:pt x="1413163" y="48490"/>
                  <a:pt x="1392582" y="56050"/>
                  <a:pt x="1371600" y="62345"/>
                </a:cubicBezTo>
                <a:cubicBezTo>
                  <a:pt x="1357921" y="66449"/>
                  <a:pt x="1343584" y="68220"/>
                  <a:pt x="1330036" y="72736"/>
                </a:cubicBezTo>
                <a:cubicBezTo>
                  <a:pt x="1312341" y="78634"/>
                  <a:pt x="1295546" y="86969"/>
                  <a:pt x="1278081" y="93518"/>
                </a:cubicBezTo>
                <a:cubicBezTo>
                  <a:pt x="1267826" y="97364"/>
                  <a:pt x="1256705" y="99011"/>
                  <a:pt x="1246909" y="103909"/>
                </a:cubicBezTo>
                <a:cubicBezTo>
                  <a:pt x="1201399" y="126664"/>
                  <a:pt x="1198526" y="156837"/>
                  <a:pt x="1132609" y="166254"/>
                </a:cubicBezTo>
                <a:lnTo>
                  <a:pt x="1059872" y="176645"/>
                </a:lnTo>
                <a:cubicBezTo>
                  <a:pt x="1042554" y="187036"/>
                  <a:pt x="1026898" y="200916"/>
                  <a:pt x="1007918" y="207818"/>
                </a:cubicBezTo>
                <a:cubicBezTo>
                  <a:pt x="988118" y="215018"/>
                  <a:pt x="954994" y="199365"/>
                  <a:pt x="945572" y="218209"/>
                </a:cubicBezTo>
                <a:cubicBezTo>
                  <a:pt x="937827" y="233699"/>
                  <a:pt x="971646" y="241636"/>
                  <a:pt x="987136" y="249381"/>
                </a:cubicBezTo>
                <a:cubicBezTo>
                  <a:pt x="1006729" y="259178"/>
                  <a:pt x="1029142" y="262027"/>
                  <a:pt x="1049481" y="270163"/>
                </a:cubicBezTo>
                <a:cubicBezTo>
                  <a:pt x="1066799" y="277090"/>
                  <a:pt x="1083741" y="285047"/>
                  <a:pt x="1101436" y="290945"/>
                </a:cubicBezTo>
                <a:cubicBezTo>
                  <a:pt x="1240417" y="337272"/>
                  <a:pt x="1012621" y="249847"/>
                  <a:pt x="1205345" y="322118"/>
                </a:cubicBezTo>
                <a:cubicBezTo>
                  <a:pt x="1240274" y="335216"/>
                  <a:pt x="1275888" y="346998"/>
                  <a:pt x="1309254" y="363681"/>
                </a:cubicBezTo>
                <a:cubicBezTo>
                  <a:pt x="1323109" y="370608"/>
                  <a:pt x="1336314" y="379024"/>
                  <a:pt x="1350818" y="384463"/>
                </a:cubicBezTo>
                <a:cubicBezTo>
                  <a:pt x="1364189" y="389477"/>
                  <a:pt x="1378527" y="391390"/>
                  <a:pt x="1392381" y="394854"/>
                </a:cubicBezTo>
                <a:cubicBezTo>
                  <a:pt x="1402772" y="405245"/>
                  <a:pt x="1414146" y="414738"/>
                  <a:pt x="1423554" y="426027"/>
                </a:cubicBezTo>
                <a:cubicBezTo>
                  <a:pt x="1431549" y="435621"/>
                  <a:pt x="1435505" y="448369"/>
                  <a:pt x="1444336" y="457200"/>
                </a:cubicBezTo>
                <a:cubicBezTo>
                  <a:pt x="1460348" y="473211"/>
                  <a:pt x="1484952" y="483543"/>
                  <a:pt x="1506681" y="488372"/>
                </a:cubicBezTo>
                <a:cubicBezTo>
                  <a:pt x="1527248" y="492942"/>
                  <a:pt x="1548426" y="494348"/>
                  <a:pt x="1569027" y="498763"/>
                </a:cubicBezTo>
                <a:cubicBezTo>
                  <a:pt x="1596955" y="504748"/>
                  <a:pt x="1652154" y="519545"/>
                  <a:pt x="1652154" y="519545"/>
                </a:cubicBezTo>
                <a:cubicBezTo>
                  <a:pt x="1675080" y="588322"/>
                  <a:pt x="1659699" y="517690"/>
                  <a:pt x="1620981" y="633845"/>
                </a:cubicBezTo>
                <a:cubicBezTo>
                  <a:pt x="1617517" y="644236"/>
                  <a:pt x="1615909" y="655443"/>
                  <a:pt x="1610590" y="665018"/>
                </a:cubicBezTo>
                <a:cubicBezTo>
                  <a:pt x="1598460" y="686851"/>
                  <a:pt x="1569027" y="727363"/>
                  <a:pt x="1569027" y="727363"/>
                </a:cubicBezTo>
                <a:cubicBezTo>
                  <a:pt x="1555172" y="723899"/>
                  <a:pt x="1541404" y="720070"/>
                  <a:pt x="1527463" y="716972"/>
                </a:cubicBezTo>
                <a:cubicBezTo>
                  <a:pt x="1477310" y="705827"/>
                  <a:pt x="1463386" y="707772"/>
                  <a:pt x="1413163" y="685800"/>
                </a:cubicBezTo>
                <a:cubicBezTo>
                  <a:pt x="1377685" y="670279"/>
                  <a:pt x="1346822" y="643237"/>
                  <a:pt x="1309254" y="633845"/>
                </a:cubicBezTo>
                <a:cubicBezTo>
                  <a:pt x="1276497" y="625656"/>
                  <a:pt x="1266334" y="624244"/>
                  <a:pt x="1236518" y="613063"/>
                </a:cubicBezTo>
                <a:cubicBezTo>
                  <a:pt x="1219053" y="606514"/>
                  <a:pt x="1202558" y="597189"/>
                  <a:pt x="1184563" y="592281"/>
                </a:cubicBezTo>
                <a:cubicBezTo>
                  <a:pt x="1158368" y="585137"/>
                  <a:pt x="1058700" y="574115"/>
                  <a:pt x="1039090" y="571500"/>
                </a:cubicBezTo>
                <a:lnTo>
                  <a:pt x="966354" y="561109"/>
                </a:lnTo>
                <a:cubicBezTo>
                  <a:pt x="910821" y="554167"/>
                  <a:pt x="855216" y="550348"/>
                  <a:pt x="800100" y="540327"/>
                </a:cubicBezTo>
                <a:cubicBezTo>
                  <a:pt x="755036" y="532133"/>
                  <a:pt x="752733" y="526461"/>
                  <a:pt x="706581" y="509154"/>
                </a:cubicBezTo>
                <a:cubicBezTo>
                  <a:pt x="696326" y="505308"/>
                  <a:pt x="685800" y="502227"/>
                  <a:pt x="675409" y="498763"/>
                </a:cubicBezTo>
                <a:cubicBezTo>
                  <a:pt x="664000" y="544400"/>
                  <a:pt x="663893" y="557600"/>
                  <a:pt x="633845" y="602672"/>
                </a:cubicBezTo>
                <a:cubicBezTo>
                  <a:pt x="625694" y="614899"/>
                  <a:pt x="612080" y="622556"/>
                  <a:pt x="602672" y="633845"/>
                </a:cubicBezTo>
                <a:cubicBezTo>
                  <a:pt x="594677" y="643439"/>
                  <a:pt x="588817" y="654627"/>
                  <a:pt x="581890" y="665018"/>
                </a:cubicBezTo>
                <a:cubicBezTo>
                  <a:pt x="578427" y="675409"/>
                  <a:pt x="571500" y="685237"/>
                  <a:pt x="571500" y="696190"/>
                </a:cubicBezTo>
                <a:cubicBezTo>
                  <a:pt x="571500" y="737766"/>
                  <a:pt x="597457" y="759999"/>
                  <a:pt x="623454" y="789709"/>
                </a:cubicBezTo>
                <a:cubicBezTo>
                  <a:pt x="633131" y="800768"/>
                  <a:pt x="645219" y="809592"/>
                  <a:pt x="654627" y="820881"/>
                </a:cubicBezTo>
                <a:cubicBezTo>
                  <a:pt x="662622" y="830475"/>
                  <a:pt x="667414" y="842460"/>
                  <a:pt x="675409" y="852054"/>
                </a:cubicBezTo>
                <a:cubicBezTo>
                  <a:pt x="684816" y="863343"/>
                  <a:pt x="694982" y="874205"/>
                  <a:pt x="706581" y="883227"/>
                </a:cubicBezTo>
                <a:cubicBezTo>
                  <a:pt x="726296" y="898561"/>
                  <a:pt x="768927" y="924790"/>
                  <a:pt x="768927" y="924790"/>
                </a:cubicBezTo>
                <a:cubicBezTo>
                  <a:pt x="789360" y="955440"/>
                  <a:pt x="790880" y="962135"/>
                  <a:pt x="820881" y="987136"/>
                </a:cubicBezTo>
                <a:cubicBezTo>
                  <a:pt x="830475" y="995131"/>
                  <a:pt x="842720" y="999621"/>
                  <a:pt x="852054" y="1007918"/>
                </a:cubicBezTo>
                <a:cubicBezTo>
                  <a:pt x="953337" y="1097946"/>
                  <a:pt x="870319" y="1048222"/>
                  <a:pt x="976745" y="1101436"/>
                </a:cubicBezTo>
                <a:cubicBezTo>
                  <a:pt x="987136" y="1118754"/>
                  <a:pt x="998886" y="1135326"/>
                  <a:pt x="1007918" y="1153390"/>
                </a:cubicBezTo>
                <a:cubicBezTo>
                  <a:pt x="1012816" y="1163187"/>
                  <a:pt x="1025151" y="1176010"/>
                  <a:pt x="1018309" y="1184563"/>
                </a:cubicBezTo>
                <a:cubicBezTo>
                  <a:pt x="1006657" y="1199128"/>
                  <a:pt x="983256" y="1197457"/>
                  <a:pt x="966354" y="1205345"/>
                </a:cubicBezTo>
                <a:cubicBezTo>
                  <a:pt x="931262" y="1221721"/>
                  <a:pt x="898039" y="1242046"/>
                  <a:pt x="862445" y="1257300"/>
                </a:cubicBezTo>
                <a:cubicBezTo>
                  <a:pt x="787097" y="1289591"/>
                  <a:pt x="772990" y="1298885"/>
                  <a:pt x="685800" y="1319645"/>
                </a:cubicBezTo>
                <a:cubicBezTo>
                  <a:pt x="648128" y="1328614"/>
                  <a:pt x="608860" y="1330238"/>
                  <a:pt x="571500" y="1340427"/>
                </a:cubicBezTo>
                <a:cubicBezTo>
                  <a:pt x="532388" y="1351094"/>
                  <a:pt x="495660" y="1369170"/>
                  <a:pt x="457200" y="1381990"/>
                </a:cubicBezTo>
                <a:cubicBezTo>
                  <a:pt x="422894" y="1393425"/>
                  <a:pt x="387149" y="1400466"/>
                  <a:pt x="353290" y="1413163"/>
                </a:cubicBezTo>
                <a:cubicBezTo>
                  <a:pt x="331535" y="1421321"/>
                  <a:pt x="312392" y="1435399"/>
                  <a:pt x="290945" y="1444336"/>
                </a:cubicBezTo>
                <a:cubicBezTo>
                  <a:pt x="270724" y="1452761"/>
                  <a:pt x="248618" y="1456221"/>
                  <a:pt x="228600" y="1465118"/>
                </a:cubicBezTo>
                <a:cubicBezTo>
                  <a:pt x="217188" y="1470190"/>
                  <a:pt x="208270" y="1479704"/>
                  <a:pt x="197427" y="1485900"/>
                </a:cubicBezTo>
                <a:cubicBezTo>
                  <a:pt x="183978" y="1493585"/>
                  <a:pt x="168998" y="1498471"/>
                  <a:pt x="155863" y="1506681"/>
                </a:cubicBezTo>
                <a:cubicBezTo>
                  <a:pt x="141177" y="1515860"/>
                  <a:pt x="129336" y="1529262"/>
                  <a:pt x="114300" y="1537854"/>
                </a:cubicBezTo>
                <a:cubicBezTo>
                  <a:pt x="104790" y="1543288"/>
                  <a:pt x="93194" y="1543930"/>
                  <a:pt x="83127" y="1548245"/>
                </a:cubicBezTo>
                <a:cubicBezTo>
                  <a:pt x="68889" y="1554347"/>
                  <a:pt x="55012" y="1561342"/>
                  <a:pt x="41563" y="1569027"/>
                </a:cubicBezTo>
                <a:cubicBezTo>
                  <a:pt x="1833" y="1591730"/>
                  <a:pt x="24452" y="1589809"/>
                  <a:pt x="0" y="1589809"/>
                </a:cubicBezTo>
              </a:path>
            </a:pathLst>
          </a:cu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9A7DC-7E51-43BB-8E81-D58C6D7F710E}" type="datetime13">
              <a:rPr lang="en-US" smtClean="0"/>
              <a:t>6:10:23 PM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553199"/>
            <a:ext cx="3733800" cy="304801"/>
          </a:xfrm>
        </p:spPr>
        <p:txBody>
          <a:bodyPr/>
          <a:lstStyle/>
          <a:p>
            <a:r>
              <a:rPr lang="en-US" dirty="0" smtClean="0"/>
              <a:t>High Throughput-High-Content Flow Cytometry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8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4114800" cy="533400"/>
          </a:xfrm>
        </p:spPr>
        <p:txBody>
          <a:bodyPr>
            <a:normAutofit fontScale="90000"/>
          </a:bodyPr>
          <a:lstStyle/>
          <a:p>
            <a:r>
              <a:rPr lang="en-US" dirty="0"/>
              <a:t>Circa, </a:t>
            </a:r>
            <a:r>
              <a:rPr lang="en-US" dirty="0" smtClean="0"/>
              <a:t>1990-present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95450"/>
            <a:ext cx="822960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b="31405"/>
          <a:stretch/>
        </p:blipFill>
        <p:spPr bwMode="auto">
          <a:xfrm>
            <a:off x="0" y="1695450"/>
            <a:ext cx="2619375" cy="87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543050"/>
            <a:ext cx="1679235" cy="140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1371600"/>
            <a:ext cx="354711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2514600" y="1847850"/>
            <a:ext cx="6858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800600" y="1847850"/>
            <a:ext cx="6858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26475" y="2051112"/>
            <a:ext cx="6858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800600" y="2074862"/>
            <a:ext cx="685800" cy="45720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526475" y="2245675"/>
            <a:ext cx="6858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800600" y="2305050"/>
            <a:ext cx="685800" cy="104775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526475" y="2437062"/>
            <a:ext cx="685800" cy="158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800600" y="2570956"/>
            <a:ext cx="685800" cy="1772444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4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95400" y="3181350"/>
            <a:ext cx="3124200" cy="31432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25" name="TextBox 24"/>
          <p:cNvSpPr txBox="1"/>
          <p:nvPr/>
        </p:nvSpPr>
        <p:spPr>
          <a:xfrm>
            <a:off x="7461336" y="5144112"/>
            <a:ext cx="1419773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Run 30-60 samples</a:t>
            </a:r>
          </a:p>
          <a:p>
            <a:r>
              <a:rPr lang="en-US" sz="2000" dirty="0" smtClean="0"/>
              <a:t>per hour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34000" y="5128622"/>
            <a:ext cx="1512298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ANALYSIS </a:t>
            </a:r>
          </a:p>
          <a:p>
            <a:r>
              <a:rPr lang="en-US" sz="2000" dirty="0" smtClean="0"/>
              <a:t>1 sample 10 to 30 minutes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4AAF0-DDA4-4134-B314-21320BE64CB8}" type="datetime13">
              <a:rPr lang="en-US" smtClean="0"/>
              <a:t>6:10:23 PM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619375" y="6436227"/>
            <a:ext cx="3983355" cy="365125"/>
          </a:xfrm>
        </p:spPr>
        <p:txBody>
          <a:bodyPr/>
          <a:lstStyle/>
          <a:p>
            <a:r>
              <a:rPr lang="en-US" dirty="0" smtClean="0"/>
              <a:t>High Throughput-High-Content Flow Cytometry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2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image database Related\data files\Paul Wallace\280-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77"/>
            <a:ext cx="9144000" cy="657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95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/>
          <p:cNvSpPr/>
          <p:nvPr/>
        </p:nvSpPr>
        <p:spPr>
          <a:xfrm>
            <a:off x="-366554" y="-28852"/>
            <a:ext cx="10210800" cy="13582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609600" y="5652182"/>
            <a:ext cx="10210800" cy="135821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3186" y="151061"/>
            <a:ext cx="8545337" cy="609600"/>
          </a:xfrm>
        </p:spPr>
        <p:txBody>
          <a:bodyPr/>
          <a:lstStyle/>
          <a:p>
            <a:r>
              <a:rPr lang="en-US" sz="2800" b="1" dirty="0" smtClean="0"/>
              <a:t>The Operational </a:t>
            </a:r>
            <a:r>
              <a:rPr lang="en-US" sz="2800" b="1" dirty="0"/>
              <a:t>M</a:t>
            </a:r>
            <a:r>
              <a:rPr lang="en-US" sz="2800" b="1" dirty="0" smtClean="0"/>
              <a:t>odality of Flow Cytometry</a:t>
            </a:r>
            <a:endParaRPr lang="en-US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371600" y="1421585"/>
            <a:ext cx="2140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1. Take a complex biological sample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1386063" y="2321497"/>
            <a:ext cx="2301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2. Separate that sample into single samples</a:t>
            </a:r>
            <a:endParaRPr lang="en-US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1875256" y="3483114"/>
            <a:ext cx="22550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3. Run each sample as a single unit</a:t>
            </a:r>
            <a:endParaRPr lang="en-US" sz="18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395463" y="2067916"/>
            <a:ext cx="762000" cy="1219200"/>
            <a:chOff x="2286000" y="3124994"/>
            <a:chExt cx="1143000" cy="1828006"/>
          </a:xfrm>
        </p:grpSpPr>
        <p:sp>
          <p:nvSpPr>
            <p:cNvPr id="5" name="Rounded Rectangle 4"/>
            <p:cNvSpPr/>
            <p:nvPr/>
          </p:nvSpPr>
          <p:spPr bwMode="auto">
            <a:xfrm>
              <a:off x="2286000" y="32004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89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 bwMode="auto">
            <a:xfrm>
              <a:off x="2438400" y="33528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89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2590800" y="35052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89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2743200" y="36576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89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2895600" y="38100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89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3048000" y="39624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89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rot="5400000">
              <a:off x="2933700" y="3390900"/>
              <a:ext cx="5334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19" name="Group 18"/>
          <p:cNvGrpSpPr/>
          <p:nvPr/>
        </p:nvGrpSpPr>
        <p:grpSpPr>
          <a:xfrm>
            <a:off x="319263" y="3058516"/>
            <a:ext cx="304800" cy="1066800"/>
            <a:chOff x="2209800" y="4648994"/>
            <a:chExt cx="381000" cy="1675606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2209800" y="53340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89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 bwMode="auto">
            <a:xfrm rot="5400000">
              <a:off x="2133600" y="4953000"/>
              <a:ext cx="6096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0" name="Group 19"/>
          <p:cNvGrpSpPr/>
          <p:nvPr/>
        </p:nvGrpSpPr>
        <p:grpSpPr>
          <a:xfrm>
            <a:off x="381000" y="4191000"/>
            <a:ext cx="685800" cy="1066800"/>
            <a:chOff x="2057400" y="1981200"/>
            <a:chExt cx="1143000" cy="1752600"/>
          </a:xfrm>
        </p:grpSpPr>
        <p:sp>
          <p:nvSpPr>
            <p:cNvPr id="21" name="Rounded Rectangle 20"/>
            <p:cNvSpPr/>
            <p:nvPr/>
          </p:nvSpPr>
          <p:spPr bwMode="auto">
            <a:xfrm>
              <a:off x="2057400" y="19812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89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 bwMode="auto">
            <a:xfrm>
              <a:off x="2209800" y="21336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89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 bwMode="auto">
            <a:xfrm>
              <a:off x="2362200" y="22860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89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 bwMode="auto">
            <a:xfrm>
              <a:off x="2514600" y="24384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89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 bwMode="auto">
            <a:xfrm>
              <a:off x="2667000" y="25908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89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 bwMode="auto">
            <a:xfrm>
              <a:off x="2819400" y="2743200"/>
              <a:ext cx="381000" cy="99060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890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996436" y="4451100"/>
            <a:ext cx="26517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4. </a:t>
            </a:r>
            <a:r>
              <a:rPr lang="en-US" sz="1800" dirty="0"/>
              <a:t>P</a:t>
            </a:r>
            <a:r>
              <a:rPr lang="en-US" sz="1800" dirty="0" smtClean="0"/>
              <a:t>ut all the data back together again</a:t>
            </a:r>
            <a:endParaRPr lang="en-US" sz="1800" dirty="0"/>
          </a:p>
        </p:txBody>
      </p:sp>
      <p:cxnSp>
        <p:nvCxnSpPr>
          <p:cNvPr id="28" name="Straight Arrow Connector 27"/>
          <p:cNvCxnSpPr/>
          <p:nvPr/>
        </p:nvCxnSpPr>
        <p:spPr bwMode="auto">
          <a:xfrm rot="5400000">
            <a:off x="32091" y="4369687"/>
            <a:ext cx="381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1371600" y="5689937"/>
            <a:ext cx="3480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5. Try to relate each piece of data back to the original biological system</a:t>
            </a:r>
            <a:endParaRPr lang="en-US" sz="1800" dirty="0"/>
          </a:p>
        </p:txBody>
      </p:sp>
      <p:cxnSp>
        <p:nvCxnSpPr>
          <p:cNvPr id="35" name="Straight Arrow Connector 34"/>
          <p:cNvCxnSpPr/>
          <p:nvPr/>
        </p:nvCxnSpPr>
        <p:spPr bwMode="auto">
          <a:xfrm rot="5400000">
            <a:off x="524209" y="5270043"/>
            <a:ext cx="381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6644598" y="6629400"/>
            <a:ext cx="217719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The operational modality of Flow Cytometry.pptx</a:t>
            </a:r>
            <a:endParaRPr lang="en-US" sz="700" dirty="0"/>
          </a:p>
        </p:txBody>
      </p:sp>
      <p:sp>
        <p:nvSpPr>
          <p:cNvPr id="15" name="TextBox 14"/>
          <p:cNvSpPr txBox="1"/>
          <p:nvPr/>
        </p:nvSpPr>
        <p:spPr>
          <a:xfrm>
            <a:off x="966954" y="833735"/>
            <a:ext cx="15567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Traditional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81303" y="833735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70C0"/>
                </a:solidFill>
              </a:rPr>
              <a:t>HT Flow</a:t>
            </a:r>
            <a:endParaRPr lang="en-US" sz="1800" b="1" dirty="0">
              <a:solidFill>
                <a:srgbClr val="0070C0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4574179" y="878580"/>
            <a:ext cx="0" cy="597942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967" y="2355551"/>
            <a:ext cx="1661867" cy="84484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907" y="3286235"/>
            <a:ext cx="1680313" cy="106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8" name="Straight Arrow Connector 37"/>
          <p:cNvCxnSpPr/>
          <p:nvPr/>
        </p:nvCxnSpPr>
        <p:spPr bwMode="auto">
          <a:xfrm rot="5400000">
            <a:off x="7432720" y="1526537"/>
            <a:ext cx="381000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H="1">
            <a:off x="6859286" y="2989210"/>
            <a:ext cx="4" cy="2723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813" y="4537050"/>
            <a:ext cx="681988" cy="514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702" y="5143930"/>
            <a:ext cx="673647" cy="508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594" y="4508873"/>
            <a:ext cx="628347" cy="38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274" y="4980810"/>
            <a:ext cx="632712" cy="38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4724400" y="1334869"/>
            <a:ext cx="2140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1. Take a complex biological sample</a:t>
            </a:r>
            <a:endParaRPr lang="en-US" sz="1800" dirty="0"/>
          </a:p>
        </p:txBody>
      </p:sp>
      <p:sp>
        <p:nvSpPr>
          <p:cNvPr id="49" name="TextBox 48"/>
          <p:cNvSpPr txBox="1"/>
          <p:nvPr/>
        </p:nvSpPr>
        <p:spPr>
          <a:xfrm>
            <a:off x="4700464" y="2169809"/>
            <a:ext cx="21566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2. Create very large scale “systems level” experimental grids</a:t>
            </a:r>
            <a:endParaRPr lang="en-US" sz="1800" dirty="0"/>
          </a:p>
        </p:txBody>
      </p:sp>
      <p:sp>
        <p:nvSpPr>
          <p:cNvPr id="50" name="TextBox 49"/>
          <p:cNvSpPr txBox="1"/>
          <p:nvPr/>
        </p:nvSpPr>
        <p:spPr>
          <a:xfrm>
            <a:off x="4738846" y="3453633"/>
            <a:ext cx="2122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3. </a:t>
            </a:r>
            <a:r>
              <a:rPr lang="en-US" sz="1800" dirty="0"/>
              <a:t>R</a:t>
            </a:r>
            <a:r>
              <a:rPr lang="en-US" sz="1800" dirty="0" smtClean="0"/>
              <a:t>un </a:t>
            </a:r>
            <a:r>
              <a:rPr lang="en-US" sz="1800" dirty="0"/>
              <a:t>s</a:t>
            </a:r>
            <a:r>
              <a:rPr lang="en-US" sz="1800" dirty="0" smtClean="0"/>
              <a:t>amples as a high speed, low volume set</a:t>
            </a:r>
            <a:endParaRPr lang="en-US" sz="1800" dirty="0"/>
          </a:p>
        </p:txBody>
      </p:sp>
      <p:sp>
        <p:nvSpPr>
          <p:cNvPr id="51" name="TextBox 50"/>
          <p:cNvSpPr txBox="1"/>
          <p:nvPr/>
        </p:nvSpPr>
        <p:spPr>
          <a:xfrm>
            <a:off x="4707541" y="4715279"/>
            <a:ext cx="2379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4. Combine data automatically as sets</a:t>
            </a:r>
            <a:endParaRPr lang="en-US" sz="1800" dirty="0"/>
          </a:p>
        </p:txBody>
      </p:sp>
      <p:cxnSp>
        <p:nvCxnSpPr>
          <p:cNvPr id="53" name="Straight Arrow Connector 52"/>
          <p:cNvCxnSpPr/>
          <p:nvPr/>
        </p:nvCxnSpPr>
        <p:spPr bwMode="auto">
          <a:xfrm flipH="1">
            <a:off x="6858000" y="4147270"/>
            <a:ext cx="4" cy="2723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" y="3494635"/>
            <a:ext cx="861420" cy="856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169" y="4498451"/>
            <a:ext cx="836333" cy="895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9" name="Straight Arrow Connector 58"/>
          <p:cNvCxnSpPr/>
          <p:nvPr/>
        </p:nvCxnSpPr>
        <p:spPr bwMode="auto">
          <a:xfrm flipH="1">
            <a:off x="7327935" y="5646038"/>
            <a:ext cx="4" cy="2723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4648200" y="5715000"/>
            <a:ext cx="3480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5. Conduct simultaneous</a:t>
            </a:r>
          </a:p>
          <a:p>
            <a:r>
              <a:rPr lang="en-US" sz="1800" dirty="0"/>
              <a:t>a</a:t>
            </a:r>
            <a:r>
              <a:rPr lang="en-US" sz="1800" dirty="0" smtClean="0"/>
              <a:t>dvanced analysis  in </a:t>
            </a:r>
          </a:p>
          <a:p>
            <a:r>
              <a:rPr lang="en-US" sz="1800" dirty="0" smtClean="0"/>
              <a:t>parallel</a:t>
            </a:r>
            <a:endParaRPr lang="en-US" sz="1800" dirty="0"/>
          </a:p>
        </p:txBody>
      </p:sp>
      <p:cxnSp>
        <p:nvCxnSpPr>
          <p:cNvPr id="40" name="Straight Connector 39"/>
          <p:cNvCxnSpPr/>
          <p:nvPr/>
        </p:nvCxnSpPr>
        <p:spPr>
          <a:xfrm>
            <a:off x="0" y="878580"/>
            <a:ext cx="9144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AutoShape 20"/>
          <p:cNvSpPr>
            <a:spLocks noChangeArrowheads="1"/>
          </p:cNvSpPr>
          <p:nvPr/>
        </p:nvSpPr>
        <p:spPr bwMode="auto">
          <a:xfrm>
            <a:off x="7696200" y="6705600"/>
            <a:ext cx="228600" cy="152400"/>
          </a:xfrm>
          <a:prstGeom prst="sun">
            <a:avLst>
              <a:gd name="adj" fmla="val 25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1800">
              <a:solidFill>
                <a:schemeClr val="folHlink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99" y="1376694"/>
            <a:ext cx="852842" cy="68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59" y="5782203"/>
            <a:ext cx="852842" cy="68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525" y="1456311"/>
            <a:ext cx="852842" cy="68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173" y="5787122"/>
            <a:ext cx="852842" cy="68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4596489" y="833735"/>
            <a:ext cx="5484221" cy="6176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BCE95-6EB4-4ECB-9DCD-3E0185AA88B7}" type="datetime13">
              <a:rPr lang="en-US" smtClean="0"/>
              <a:t>6:10:23 PM</a:t>
            </a:fld>
            <a:endParaRPr lang="en-US" dirty="0"/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1"/>
          </p:nvPr>
        </p:nvSpPr>
        <p:spPr>
          <a:xfrm>
            <a:off x="2773294" y="6613267"/>
            <a:ext cx="4320215" cy="365125"/>
          </a:xfrm>
        </p:spPr>
        <p:txBody>
          <a:bodyPr/>
          <a:lstStyle/>
          <a:p>
            <a:r>
              <a:rPr lang="en-US" dirty="0" smtClean="0"/>
              <a:t>High Throughput-High-Content Flow Cytometry</a:t>
            </a:r>
            <a:endParaRPr lang="en-US" dirty="0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4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31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Graphical data processing environments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B1724-D44B-4B4C-AF37-045F6CDF0B61}" type="datetime13">
              <a:rPr lang="en-US" smtClean="0"/>
              <a:t>6:10:23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1256102"/>
            <a:ext cx="3352800" cy="2540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971800"/>
            <a:ext cx="4498548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plot2"/>
          <p:cNvPicPr>
            <a:picLocks noChangeAspect="1" noChangeArrowheads="1"/>
          </p:cNvPicPr>
          <p:nvPr/>
        </p:nvPicPr>
        <p:blipFill>
          <a:blip r:embed="rId5" cstate="print"/>
          <a:srcRect r="33336" b="23747"/>
          <a:stretch>
            <a:fillRect/>
          </a:stretch>
        </p:blipFill>
        <p:spPr bwMode="auto">
          <a:xfrm>
            <a:off x="1581019" y="1256102"/>
            <a:ext cx="3675854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26" y="3528801"/>
            <a:ext cx="3712088" cy="2877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838200" y="5558135"/>
            <a:ext cx="1040670" cy="461665"/>
          </a:xfrm>
          <a:prstGeom prst="rect">
            <a:avLst/>
          </a:prstGeom>
          <a:solidFill>
            <a:srgbClr val="AD946B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umnst777 Cn BT" pitchFamily="34" charset="0"/>
              </a:rPr>
              <a:t>Orange</a:t>
            </a:r>
            <a:endParaRPr lang="en-US" dirty="0">
              <a:latin typeface="Humnst777 Cn B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000" y="1600200"/>
            <a:ext cx="2297424" cy="461665"/>
          </a:xfrm>
          <a:prstGeom prst="rect">
            <a:avLst/>
          </a:prstGeom>
          <a:solidFill>
            <a:srgbClr val="AD946B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umnst777 Cn BT" pitchFamily="34" charset="0"/>
              </a:rPr>
              <a:t>IBM Data Explorer</a:t>
            </a:r>
            <a:endParaRPr lang="en-US" dirty="0">
              <a:latin typeface="Humnst777 Cn B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16651" y="1521767"/>
            <a:ext cx="987771" cy="461665"/>
          </a:xfrm>
          <a:prstGeom prst="rect">
            <a:avLst/>
          </a:prstGeom>
          <a:solidFill>
            <a:srgbClr val="AD946B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Humnst777 Cn BT" pitchFamily="34" charset="0"/>
              </a:rPr>
              <a:t>Khoros</a:t>
            </a:r>
            <a:endParaRPr lang="en-US" dirty="0">
              <a:latin typeface="Humnst777 Cn B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94960" y="4736783"/>
            <a:ext cx="643381" cy="461665"/>
          </a:xfrm>
          <a:prstGeom prst="rect">
            <a:avLst/>
          </a:prstGeom>
          <a:solidFill>
            <a:srgbClr val="AD946B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umnst777 Cn BT" pitchFamily="34" charset="0"/>
              </a:rPr>
              <a:t>AVS</a:t>
            </a:r>
            <a:endParaRPr lang="en-US" dirty="0">
              <a:latin typeface="Humnst777 Cn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59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gating process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3A9D3F-C9F0-4987-8015-4D809BEE9971}" type="datetime13">
              <a:rPr lang="en-US" smtClean="0"/>
              <a:t>6:10:23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045" y="1458004"/>
            <a:ext cx="60007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592" y="2437719"/>
            <a:ext cx="600075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632" y="3123519"/>
            <a:ext cx="8096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45" y="3137807"/>
            <a:ext cx="8096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033021" y="5318351"/>
            <a:ext cx="600075" cy="581025"/>
            <a:chOff x="3167743" y="2929618"/>
            <a:chExt cx="600075" cy="581025"/>
          </a:xfrm>
        </p:grpSpPr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7743" y="2929618"/>
              <a:ext cx="600075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 bwMode="auto">
            <a:xfrm>
              <a:off x="3167743" y="2929618"/>
              <a:ext cx="600075" cy="42318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</p:grp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444" y="4495119"/>
            <a:ext cx="8096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969" y="4495119"/>
            <a:ext cx="809625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3044590" y="3825646"/>
            <a:ext cx="600075" cy="581025"/>
            <a:chOff x="3167743" y="2929618"/>
            <a:chExt cx="600075" cy="581025"/>
          </a:xfrm>
        </p:grpSpPr>
        <p:pic>
          <p:nvPicPr>
            <p:cNvPr id="17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7743" y="2929618"/>
              <a:ext cx="600075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Rectangle 17"/>
            <p:cNvSpPr/>
            <p:nvPr/>
          </p:nvSpPr>
          <p:spPr bwMode="auto">
            <a:xfrm>
              <a:off x="3167743" y="2929618"/>
              <a:ext cx="600075" cy="423182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</p:grpSp>
      <p:cxnSp>
        <p:nvCxnSpPr>
          <p:cNvPr id="10" name="Straight Arrow Connector 9"/>
          <p:cNvCxnSpPr/>
          <p:nvPr/>
        </p:nvCxnSpPr>
        <p:spPr bwMode="auto">
          <a:xfrm>
            <a:off x="3249384" y="2120332"/>
            <a:ext cx="0" cy="2864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>
            <a:off x="2652024" y="2718706"/>
            <a:ext cx="292560" cy="2864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3676983" y="2741837"/>
            <a:ext cx="261940" cy="2615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H="1">
            <a:off x="2724485" y="4165145"/>
            <a:ext cx="292560" cy="2864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3749444" y="4188276"/>
            <a:ext cx="261940" cy="26159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3249384" y="3475603"/>
            <a:ext cx="0" cy="2864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3249384" y="4927145"/>
            <a:ext cx="0" cy="28643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334000" y="1759457"/>
            <a:ext cx="36678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Traditional flow gating logic and analysis approach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00198" y="6172200"/>
            <a:ext cx="6581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70C0"/>
                </a:solidFill>
              </a:rPr>
              <a:t>‘What we see depends mainly on what we are looking for.’    </a:t>
            </a:r>
            <a:r>
              <a:rPr lang="en-US" sz="1400" i="1" u="sng" dirty="0">
                <a:solidFill>
                  <a:srgbClr val="C00000"/>
                </a:solidFill>
              </a:rPr>
              <a:t>John Lubbock</a:t>
            </a:r>
          </a:p>
          <a:p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685800" y="1463649"/>
            <a:ext cx="1343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Decision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937184" y="3249486"/>
            <a:ext cx="815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Result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85800" y="2452132"/>
            <a:ext cx="1343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Decision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89962" y="3942037"/>
            <a:ext cx="1343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Decision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808969" y="4606633"/>
            <a:ext cx="1019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Result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89962" y="5335978"/>
            <a:ext cx="1343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Decision</a:t>
            </a:r>
            <a:endParaRPr lang="en-US" dirty="0"/>
          </a:p>
        </p:txBody>
      </p:sp>
      <p:cxnSp>
        <p:nvCxnSpPr>
          <p:cNvPr id="12" name="Straight Arrow Connector 11"/>
          <p:cNvCxnSpPr>
            <a:stCxn id="9" idx="2"/>
            <a:endCxn id="31" idx="0"/>
          </p:cNvCxnSpPr>
          <p:nvPr/>
        </p:nvCxnSpPr>
        <p:spPr bwMode="auto">
          <a:xfrm>
            <a:off x="1357619" y="1925314"/>
            <a:ext cx="0" cy="5268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H="1">
            <a:off x="1343443" y="2844351"/>
            <a:ext cx="7088" cy="52681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flipH="1">
            <a:off x="1343443" y="3581400"/>
            <a:ext cx="16282" cy="44061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8" name="Straight Arrow Connector 37"/>
          <p:cNvCxnSpPr/>
          <p:nvPr/>
        </p:nvCxnSpPr>
        <p:spPr bwMode="auto">
          <a:xfrm flipH="1">
            <a:off x="1343443" y="4267200"/>
            <a:ext cx="16282" cy="44061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flipH="1">
            <a:off x="1331025" y="4953000"/>
            <a:ext cx="16282" cy="44061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>
            <a:off x="1318884" y="5741533"/>
            <a:ext cx="3110" cy="35446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/>
          </a:ln>
          <a:effectLst/>
        </p:spPr>
      </p:cxnSp>
      <p:grpSp>
        <p:nvGrpSpPr>
          <p:cNvPr id="37" name="Group 36"/>
          <p:cNvGrpSpPr/>
          <p:nvPr/>
        </p:nvGrpSpPr>
        <p:grpSpPr>
          <a:xfrm>
            <a:off x="3249384" y="1295400"/>
            <a:ext cx="2008416" cy="4313463"/>
            <a:chOff x="3249384" y="1295400"/>
            <a:chExt cx="2008416" cy="4313463"/>
          </a:xfrm>
        </p:grpSpPr>
        <p:cxnSp>
          <p:nvCxnSpPr>
            <p:cNvPr id="13" name="Straight Connector 12"/>
            <p:cNvCxnSpPr/>
            <p:nvPr/>
          </p:nvCxnSpPr>
          <p:spPr bwMode="auto">
            <a:xfrm>
              <a:off x="4011384" y="5608863"/>
              <a:ext cx="124641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flipV="1">
              <a:off x="5257800" y="1295400"/>
              <a:ext cx="0" cy="4313463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flipH="1">
              <a:off x="3249384" y="1295400"/>
              <a:ext cx="2008416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5" name="Straight Arrow Connector 24"/>
          <p:cNvCxnSpPr/>
          <p:nvPr/>
        </p:nvCxnSpPr>
        <p:spPr bwMode="auto">
          <a:xfrm>
            <a:off x="3249384" y="1295400"/>
            <a:ext cx="0" cy="304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5334000" y="4449874"/>
            <a:ext cx="2914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Repeat </a:t>
            </a:r>
            <a:r>
              <a:rPr lang="en-US" i="1" dirty="0" smtClean="0"/>
              <a:t>ad infinitum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70780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Graphical cytometry analysis pipeline builder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6216F-F7FE-44CC-92F7-C32432D20824}" type="datetime13">
              <a:rPr lang="en-US" smtClean="0"/>
              <a:t>6:10:23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76</a:t>
            </a:fld>
            <a:endParaRPr lang="en-US"/>
          </a:p>
        </p:txBody>
      </p:sp>
      <p:grpSp>
        <p:nvGrpSpPr>
          <p:cNvPr id="2" name="Group 21"/>
          <p:cNvGrpSpPr/>
          <p:nvPr/>
        </p:nvGrpSpPr>
        <p:grpSpPr>
          <a:xfrm>
            <a:off x="2705100" y="3205101"/>
            <a:ext cx="838200" cy="2438400"/>
            <a:chOff x="2743200" y="1828801"/>
            <a:chExt cx="838200" cy="2438400"/>
          </a:xfrm>
        </p:grpSpPr>
        <p:grpSp>
          <p:nvGrpSpPr>
            <p:cNvPr id="7" name="Group 19"/>
            <p:cNvGrpSpPr/>
            <p:nvPr/>
          </p:nvGrpSpPr>
          <p:grpSpPr>
            <a:xfrm>
              <a:off x="2743200" y="1828801"/>
              <a:ext cx="838200" cy="2438400"/>
              <a:chOff x="2743200" y="1828800"/>
              <a:chExt cx="1676400" cy="3747657"/>
            </a:xfrm>
          </p:grpSpPr>
          <p:sp>
            <p:nvSpPr>
              <p:cNvPr id="8" name="Rectangle 7"/>
              <p:cNvSpPr/>
              <p:nvPr/>
            </p:nvSpPr>
            <p:spPr bwMode="auto">
              <a:xfrm>
                <a:off x="2743200" y="1828800"/>
                <a:ext cx="1676400" cy="381000"/>
              </a:xfrm>
              <a:prstGeom prst="rect">
                <a:avLst/>
              </a:prstGeom>
              <a:solidFill>
                <a:srgbClr val="C0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effectLst/>
                    <a:latin typeface="Humnst777 BT" pitchFamily="34" charset="0"/>
                  </a:rPr>
                  <a:t>A3</a:t>
                </a: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2743200" y="2202873"/>
                <a:ext cx="1676400" cy="381000"/>
              </a:xfrm>
              <a:prstGeom prst="rect">
                <a:avLst/>
              </a:prstGeom>
              <a:solidFill>
                <a:srgbClr val="FF0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b="1" dirty="0" smtClean="0"/>
                  <a:t>B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effectLst/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0" name="Rectangle 9"/>
              <p:cNvSpPr/>
              <p:nvPr/>
            </p:nvSpPr>
            <p:spPr bwMode="auto">
              <a:xfrm>
                <a:off x="2743200" y="2576946"/>
                <a:ext cx="1676400" cy="381000"/>
              </a:xfrm>
              <a:prstGeom prst="rect">
                <a:avLst/>
              </a:prstGeom>
              <a:solidFill>
                <a:srgbClr val="FFC0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b="1" dirty="0" smtClean="0"/>
                  <a:t>C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effectLst/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1" name="Rectangle 10"/>
              <p:cNvSpPr/>
              <p:nvPr/>
            </p:nvSpPr>
            <p:spPr bwMode="auto">
              <a:xfrm>
                <a:off x="2743200" y="2951019"/>
                <a:ext cx="1676400" cy="381000"/>
              </a:xfrm>
              <a:prstGeom prst="rect">
                <a:avLst/>
              </a:prstGeom>
              <a:solidFill>
                <a:srgbClr val="FFFF0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b="1" dirty="0" smtClean="0"/>
                  <a:t>D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effectLst/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2743200" y="3325092"/>
                <a:ext cx="1676400" cy="381000"/>
              </a:xfrm>
              <a:prstGeom prst="rect">
                <a:avLst/>
              </a:prstGeom>
              <a:solidFill>
                <a:srgbClr val="92D05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b="1" dirty="0" smtClean="0"/>
                  <a:t>E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effectLst/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2743200" y="3699165"/>
                <a:ext cx="1676400" cy="381000"/>
              </a:xfrm>
              <a:prstGeom prst="rect">
                <a:avLst/>
              </a:prstGeom>
              <a:solidFill>
                <a:srgbClr val="00B05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b="1" dirty="0" smtClean="0"/>
                  <a:t>F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effectLst/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2743200" y="4073238"/>
                <a:ext cx="1676400" cy="381000"/>
              </a:xfrm>
              <a:prstGeom prst="rect">
                <a:avLst/>
              </a:prstGeom>
              <a:solidFill>
                <a:srgbClr val="00B0F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b="1" dirty="0" smtClean="0"/>
                  <a:t>G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effectLst/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2743200" y="4447311"/>
                <a:ext cx="1676400" cy="381000"/>
              </a:xfrm>
              <a:prstGeom prst="rect">
                <a:avLst/>
              </a:prstGeom>
              <a:solidFill>
                <a:srgbClr val="0070C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b="1" dirty="0" smtClean="0"/>
                  <a:t>H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effectLst/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 bwMode="auto">
              <a:xfrm>
                <a:off x="2743200" y="4821384"/>
                <a:ext cx="1676400" cy="381000"/>
              </a:xfrm>
              <a:prstGeom prst="rect">
                <a:avLst/>
              </a:prstGeom>
              <a:solidFill>
                <a:srgbClr val="00206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b="1" dirty="0" smtClean="0"/>
                  <a:t>I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effectLst/>
                    <a:latin typeface="Humnst777 BT" pitchFamily="34" charset="0"/>
                  </a:rPr>
                  <a:t>3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2743200" y="5195457"/>
                <a:ext cx="1676400" cy="381000"/>
              </a:xfrm>
              <a:prstGeom prst="rect">
                <a:avLst/>
              </a:prstGeom>
              <a:solidFill>
                <a:srgbClr val="7030A0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sz="1200" b="1" dirty="0" smtClean="0"/>
                  <a:t>J</a:t>
                </a:r>
                <a:r>
                  <a:rPr kumimoji="0" lang="en-US" sz="1200" b="1" i="0" u="none" strike="noStrike" cap="none" normalizeH="0" baseline="0" dirty="0" smtClean="0">
                    <a:ln>
                      <a:noFill/>
                    </a:ln>
                    <a:effectLst/>
                    <a:latin typeface="Humnst777 BT" pitchFamily="34" charset="0"/>
                  </a:rPr>
                  <a:t>3</a:t>
                </a:r>
              </a:p>
            </p:txBody>
          </p:sp>
        </p:grpSp>
        <p:sp>
          <p:nvSpPr>
            <p:cNvPr id="21" name="Rectangle 20"/>
            <p:cNvSpPr/>
            <p:nvPr/>
          </p:nvSpPr>
          <p:spPr bwMode="auto">
            <a:xfrm>
              <a:off x="2743200" y="1828801"/>
              <a:ext cx="838200" cy="2438400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</p:grpSp>
      <p:grpSp>
        <p:nvGrpSpPr>
          <p:cNvPr id="18" name="Group 25"/>
          <p:cNvGrpSpPr/>
          <p:nvPr/>
        </p:nvGrpSpPr>
        <p:grpSpPr>
          <a:xfrm>
            <a:off x="2705100" y="1662489"/>
            <a:ext cx="838200" cy="491285"/>
            <a:chOff x="2171700" y="1814011"/>
            <a:chExt cx="838200" cy="491285"/>
          </a:xfrm>
        </p:grpSpPr>
        <p:sp>
          <p:nvSpPr>
            <p:cNvPr id="23" name="Rectangle 22"/>
            <p:cNvSpPr/>
            <p:nvPr/>
          </p:nvSpPr>
          <p:spPr bwMode="auto">
            <a:xfrm>
              <a:off x="2171700" y="1814011"/>
              <a:ext cx="838200" cy="2478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b="1" dirty="0" smtClean="0"/>
                <a:t>Control </a:t>
              </a:r>
              <a:r>
                <a:rPr lang="en-US" sz="1200" b="1" dirty="0" smtClean="0"/>
                <a:t>+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effectLst/>
                <a:latin typeface="Humnst777 BT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2171700" y="2057400"/>
              <a:ext cx="838200" cy="24789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50" b="1" dirty="0" smtClean="0"/>
                <a:t>Control -</a:t>
              </a:r>
              <a:endParaRPr kumimoji="0" lang="en-US" sz="1050" b="1" i="0" u="none" strike="noStrike" cap="none" normalizeH="0" baseline="0" dirty="0" smtClean="0">
                <a:ln>
                  <a:noFill/>
                </a:ln>
                <a:effectLst/>
                <a:latin typeface="Humnst777 BT" pitchFamily="34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2171700" y="1814011"/>
              <a:ext cx="838200" cy="491285"/>
            </a:xfrm>
            <a:prstGeom prst="rect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</p:grp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424488"/>
            <a:ext cx="1381125" cy="10287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449371"/>
            <a:ext cx="762000" cy="5143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" name="Rectangle 30"/>
          <p:cNvSpPr/>
          <p:nvPr/>
        </p:nvSpPr>
        <p:spPr bwMode="auto">
          <a:xfrm>
            <a:off x="6705600" y="2329239"/>
            <a:ext cx="1104900" cy="247896"/>
          </a:xfrm>
          <a:prstGeom prst="rect">
            <a:avLst/>
          </a:prstGeom>
          <a:solidFill>
            <a:schemeClr val="tx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chemeClr val="bg1"/>
                </a:solidFill>
              </a:rPr>
              <a:t>Build curve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Humnst777 BT" pitchFamily="34" charset="0"/>
            </a:endParaRPr>
          </a:p>
        </p:txBody>
      </p:sp>
      <p:grpSp>
        <p:nvGrpSpPr>
          <p:cNvPr id="19" name="Group 41"/>
          <p:cNvGrpSpPr/>
          <p:nvPr/>
        </p:nvGrpSpPr>
        <p:grpSpPr>
          <a:xfrm>
            <a:off x="4762500" y="2942979"/>
            <a:ext cx="838200" cy="524244"/>
            <a:chOff x="2286000" y="4499320"/>
            <a:chExt cx="838200" cy="524244"/>
          </a:xfrm>
        </p:grpSpPr>
        <p:sp>
          <p:nvSpPr>
            <p:cNvPr id="30" name="Rectangle 29"/>
            <p:cNvSpPr/>
            <p:nvPr/>
          </p:nvSpPr>
          <p:spPr bwMode="auto">
            <a:xfrm>
              <a:off x="2286000" y="4499320"/>
              <a:ext cx="838200" cy="24789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 smtClean="0">
                  <a:solidFill>
                    <a:schemeClr val="bg1"/>
                  </a:solidFill>
                </a:rPr>
                <a:t>distance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2286000" y="4775668"/>
              <a:ext cx="838200" cy="24789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 smtClean="0">
                  <a:solidFill>
                    <a:schemeClr val="bg1"/>
                  </a:solidFill>
                </a:rPr>
                <a:t>Label 1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2286000" y="4499320"/>
              <a:ext cx="838200" cy="52424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</p:grpSp>
      <p:grpSp>
        <p:nvGrpSpPr>
          <p:cNvPr id="20" name="Group 39"/>
          <p:cNvGrpSpPr/>
          <p:nvPr/>
        </p:nvGrpSpPr>
        <p:grpSpPr>
          <a:xfrm>
            <a:off x="5867400" y="3998314"/>
            <a:ext cx="838200" cy="524244"/>
            <a:chOff x="6019800" y="2457081"/>
            <a:chExt cx="838200" cy="524244"/>
          </a:xfrm>
        </p:grpSpPr>
        <p:sp>
          <p:nvSpPr>
            <p:cNvPr id="34" name="Rectangle 33"/>
            <p:cNvSpPr/>
            <p:nvPr/>
          </p:nvSpPr>
          <p:spPr bwMode="auto">
            <a:xfrm>
              <a:off x="6019800" y="2457081"/>
              <a:ext cx="838200" cy="24789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 smtClean="0">
                  <a:solidFill>
                    <a:schemeClr val="bg1"/>
                  </a:solidFill>
                </a:rPr>
                <a:t>distance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6019800" y="2733429"/>
              <a:ext cx="838200" cy="24789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 smtClean="0">
                  <a:solidFill>
                    <a:schemeClr val="bg1"/>
                  </a:solidFill>
                </a:rPr>
                <a:t>Label 2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6019800" y="2457081"/>
              <a:ext cx="838200" cy="52424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</p:grpSp>
      <p:grpSp>
        <p:nvGrpSpPr>
          <p:cNvPr id="22" name="Group 40"/>
          <p:cNvGrpSpPr/>
          <p:nvPr/>
        </p:nvGrpSpPr>
        <p:grpSpPr>
          <a:xfrm>
            <a:off x="6553200" y="5000325"/>
            <a:ext cx="838200" cy="524244"/>
            <a:chOff x="5715000" y="4127476"/>
            <a:chExt cx="838200" cy="524244"/>
          </a:xfrm>
        </p:grpSpPr>
        <p:sp>
          <p:nvSpPr>
            <p:cNvPr id="37" name="Rectangle 36"/>
            <p:cNvSpPr/>
            <p:nvPr/>
          </p:nvSpPr>
          <p:spPr bwMode="auto">
            <a:xfrm>
              <a:off x="5715000" y="4127476"/>
              <a:ext cx="838200" cy="24789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 smtClean="0">
                  <a:solidFill>
                    <a:schemeClr val="bg1"/>
                  </a:solidFill>
                </a:rPr>
                <a:t>distance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5715000" y="4403824"/>
              <a:ext cx="838200" cy="247896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200" b="1" dirty="0" smtClean="0">
                  <a:solidFill>
                    <a:schemeClr val="bg1"/>
                  </a:solidFill>
                </a:rPr>
                <a:t>Label 3</a:t>
              </a:r>
              <a:endParaRPr kumimoji="0" lang="en-US" sz="12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Humnst777 BT" pitchFamily="34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5715000" y="4127476"/>
              <a:ext cx="838200" cy="52424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umnst777 BT" pitchFamily="34" charset="0"/>
              </a:endParaRPr>
            </a:p>
          </p:txBody>
        </p:sp>
      </p:grpSp>
      <p:cxnSp>
        <p:nvCxnSpPr>
          <p:cNvPr id="44" name="Straight Arrow Connector 43"/>
          <p:cNvCxnSpPr>
            <a:stCxn id="7171" idx="2"/>
            <a:endCxn id="7172" idx="1"/>
          </p:cNvCxnSpPr>
          <p:nvPr/>
        </p:nvCxnSpPr>
        <p:spPr bwMode="auto">
          <a:xfrm rot="5400000">
            <a:off x="23403" y="2886986"/>
            <a:ext cx="1253358" cy="385763"/>
          </a:xfrm>
          <a:prstGeom prst="curvedConnector4">
            <a:avLst>
              <a:gd name="adj1" fmla="val 39741"/>
              <a:gd name="adj2" fmla="val 159259"/>
            </a:avLst>
          </a:prstGeom>
          <a:ln>
            <a:headEnd type="oval" w="med" len="med"/>
            <a:tailEnd type="stealth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7172" idx="3"/>
            <a:endCxn id="21" idx="1"/>
          </p:cNvCxnSpPr>
          <p:nvPr/>
        </p:nvCxnSpPr>
        <p:spPr bwMode="auto">
          <a:xfrm>
            <a:off x="1219200" y="3706546"/>
            <a:ext cx="1485900" cy="717755"/>
          </a:xfrm>
          <a:prstGeom prst="curvedConnector3">
            <a:avLst>
              <a:gd name="adj1" fmla="val 50000"/>
            </a:avLst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3" name="Elbow Connector 52"/>
          <p:cNvCxnSpPr>
            <a:stCxn id="7172" idx="3"/>
            <a:endCxn id="25" idx="1"/>
          </p:cNvCxnSpPr>
          <p:nvPr/>
        </p:nvCxnSpPr>
        <p:spPr bwMode="auto">
          <a:xfrm flipV="1">
            <a:off x="1219200" y="1908132"/>
            <a:ext cx="1485900" cy="1798414"/>
          </a:xfrm>
          <a:prstGeom prst="curvedConnector3">
            <a:avLst>
              <a:gd name="adj1" fmla="val 50000"/>
            </a:avLst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5" name="Elbow Connector 54"/>
          <p:cNvCxnSpPr>
            <a:stCxn id="25" idx="3"/>
            <a:endCxn id="33" idx="0"/>
          </p:cNvCxnSpPr>
          <p:nvPr/>
        </p:nvCxnSpPr>
        <p:spPr bwMode="auto">
          <a:xfrm>
            <a:off x="3543300" y="1908132"/>
            <a:ext cx="1638300" cy="1034847"/>
          </a:xfrm>
          <a:prstGeom prst="curvedConnector2">
            <a:avLst/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7" name="Shape 56"/>
          <p:cNvCxnSpPr>
            <a:stCxn id="21" idx="3"/>
            <a:endCxn id="33" idx="2"/>
          </p:cNvCxnSpPr>
          <p:nvPr/>
        </p:nvCxnSpPr>
        <p:spPr bwMode="auto">
          <a:xfrm flipV="1">
            <a:off x="3543300" y="3467223"/>
            <a:ext cx="1638300" cy="957078"/>
          </a:xfrm>
          <a:prstGeom prst="curvedConnector2">
            <a:avLst/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0" name="Shape 59"/>
          <p:cNvCxnSpPr>
            <a:stCxn id="25" idx="3"/>
            <a:endCxn id="34" idx="0"/>
          </p:cNvCxnSpPr>
          <p:nvPr/>
        </p:nvCxnSpPr>
        <p:spPr bwMode="auto">
          <a:xfrm>
            <a:off x="3543300" y="1908132"/>
            <a:ext cx="2743200" cy="2090182"/>
          </a:xfrm>
          <a:prstGeom prst="curvedConnector2">
            <a:avLst/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2" name="Shape 61"/>
          <p:cNvCxnSpPr>
            <a:stCxn id="21" idx="3"/>
            <a:endCxn id="36" idx="2"/>
          </p:cNvCxnSpPr>
          <p:nvPr/>
        </p:nvCxnSpPr>
        <p:spPr bwMode="auto">
          <a:xfrm>
            <a:off x="3543300" y="4424301"/>
            <a:ext cx="2743200" cy="98257"/>
          </a:xfrm>
          <a:prstGeom prst="curvedConnector4">
            <a:avLst>
              <a:gd name="adj1" fmla="val 42361"/>
              <a:gd name="adj2" fmla="val 332655"/>
            </a:avLst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6" name="Elbow Connector 65"/>
          <p:cNvCxnSpPr>
            <a:stCxn id="25" idx="3"/>
            <a:endCxn id="37" idx="0"/>
          </p:cNvCxnSpPr>
          <p:nvPr/>
        </p:nvCxnSpPr>
        <p:spPr bwMode="auto">
          <a:xfrm>
            <a:off x="3543300" y="1908132"/>
            <a:ext cx="3429000" cy="3092193"/>
          </a:xfrm>
          <a:prstGeom prst="curvedConnector2">
            <a:avLst/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5" name="Shape 74"/>
          <p:cNvCxnSpPr>
            <a:stCxn id="21" idx="3"/>
            <a:endCxn id="39" idx="2"/>
          </p:cNvCxnSpPr>
          <p:nvPr/>
        </p:nvCxnSpPr>
        <p:spPr bwMode="auto">
          <a:xfrm>
            <a:off x="3543300" y="4424301"/>
            <a:ext cx="3429000" cy="1100268"/>
          </a:xfrm>
          <a:prstGeom prst="curvedConnector4">
            <a:avLst>
              <a:gd name="adj1" fmla="val 43889"/>
              <a:gd name="adj2" fmla="val 120777"/>
            </a:avLst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33" idx="3"/>
            <a:endCxn id="31" idx="1"/>
          </p:cNvCxnSpPr>
          <p:nvPr/>
        </p:nvCxnSpPr>
        <p:spPr bwMode="auto">
          <a:xfrm flipV="1">
            <a:off x="5600700" y="2453187"/>
            <a:ext cx="1104900" cy="751914"/>
          </a:xfrm>
          <a:prstGeom prst="curvedConnector3">
            <a:avLst>
              <a:gd name="adj1" fmla="val 50000"/>
            </a:avLst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 bwMode="auto">
          <a:xfrm>
            <a:off x="7258050" y="3591171"/>
            <a:ext cx="1428750" cy="247896"/>
          </a:xfrm>
          <a:prstGeom prst="rect">
            <a:avLst/>
          </a:prstGeom>
          <a:solidFill>
            <a:schemeClr val="bg2">
              <a:lumMod val="90000"/>
            </a:schemeClr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rgbClr val="C00000"/>
                </a:solidFill>
              </a:rPr>
              <a:t>Extract features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Humnst777 BT" pitchFamily="34" charset="0"/>
            </a:endParaRPr>
          </a:p>
        </p:txBody>
      </p:sp>
      <p:cxnSp>
        <p:nvCxnSpPr>
          <p:cNvPr id="85" name="Shape 84"/>
          <p:cNvCxnSpPr>
            <a:endCxn id="83" idx="0"/>
          </p:cNvCxnSpPr>
          <p:nvPr/>
        </p:nvCxnSpPr>
        <p:spPr bwMode="auto">
          <a:xfrm rot="16200000" flipH="1">
            <a:off x="7108219" y="2726965"/>
            <a:ext cx="1014036" cy="714375"/>
          </a:xfrm>
          <a:prstGeom prst="curvedConnector3">
            <a:avLst>
              <a:gd name="adj1" fmla="val 50000"/>
            </a:avLst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0" name="Title 2"/>
          <p:cNvSpPr txBox="1">
            <a:spLocks/>
          </p:cNvSpPr>
          <p:nvPr/>
        </p:nvSpPr>
        <p:spPr bwMode="auto">
          <a:xfrm>
            <a:off x="2523012" y="1256581"/>
            <a:ext cx="61341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Minion Web" pitchFamily="18" charset="0"/>
              </a:defRPr>
            </a:lvl9pPr>
          </a:lstStyle>
          <a:p>
            <a:r>
              <a:rPr lang="en-US" dirty="0" smtClean="0">
                <a:solidFill>
                  <a:srgbClr val="0070C0"/>
                </a:solidFill>
              </a:rPr>
              <a:t>We call this a Logic Map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5" cstate="print"/>
          <a:srcRect r="8030"/>
          <a:stretch>
            <a:fillRect/>
          </a:stretch>
        </p:blipFill>
        <p:spPr bwMode="auto">
          <a:xfrm>
            <a:off x="7615237" y="4829219"/>
            <a:ext cx="1428604" cy="1082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7" name="Straight Arrow Connector 26"/>
          <p:cNvCxnSpPr/>
          <p:nvPr/>
        </p:nvCxnSpPr>
        <p:spPr bwMode="auto">
          <a:xfrm>
            <a:off x="8062912" y="4059217"/>
            <a:ext cx="90488" cy="7301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B7720D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8" name="Rectangle 57"/>
          <p:cNvSpPr/>
          <p:nvPr/>
        </p:nvSpPr>
        <p:spPr bwMode="auto">
          <a:xfrm>
            <a:off x="7842662" y="6019800"/>
            <a:ext cx="1104900" cy="247896"/>
          </a:xfrm>
          <a:prstGeom prst="rect">
            <a:avLst/>
          </a:prstGeom>
          <a:solidFill>
            <a:schemeClr val="tx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 smtClean="0">
                <a:solidFill>
                  <a:schemeClr val="bg1"/>
                </a:solidFill>
              </a:rPr>
              <a:t>Result</a:t>
            </a:r>
            <a:endParaRPr kumimoji="0" lang="en-US" sz="1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Humnst777 BT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919898" y="3205101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Drug 1</a:t>
            </a:r>
            <a:endParaRPr lang="en-US" sz="1200" dirty="0"/>
          </a:p>
        </p:txBody>
      </p:sp>
      <p:sp>
        <p:nvSpPr>
          <p:cNvPr id="56" name="TextBox 55"/>
          <p:cNvSpPr txBox="1"/>
          <p:nvPr/>
        </p:nvSpPr>
        <p:spPr>
          <a:xfrm>
            <a:off x="2940268" y="3456801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Drug 2</a:t>
            </a:r>
            <a:endParaRPr lang="en-US" sz="1200" dirty="0"/>
          </a:p>
        </p:txBody>
      </p:sp>
      <p:sp>
        <p:nvSpPr>
          <p:cNvPr id="59" name="TextBox 58"/>
          <p:cNvSpPr txBox="1"/>
          <p:nvPr/>
        </p:nvSpPr>
        <p:spPr>
          <a:xfrm>
            <a:off x="2940268" y="3685401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Drug 3</a:t>
            </a:r>
            <a:endParaRPr lang="en-US" sz="1200" dirty="0"/>
          </a:p>
        </p:txBody>
      </p:sp>
      <p:sp>
        <p:nvSpPr>
          <p:cNvPr id="61" name="TextBox 60"/>
          <p:cNvSpPr txBox="1"/>
          <p:nvPr/>
        </p:nvSpPr>
        <p:spPr>
          <a:xfrm>
            <a:off x="2942152" y="3926923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Drug 4</a:t>
            </a:r>
            <a:endParaRPr lang="en-US" sz="1200" dirty="0"/>
          </a:p>
        </p:txBody>
      </p:sp>
      <p:sp>
        <p:nvSpPr>
          <p:cNvPr id="63" name="TextBox 62"/>
          <p:cNvSpPr txBox="1"/>
          <p:nvPr/>
        </p:nvSpPr>
        <p:spPr>
          <a:xfrm>
            <a:off x="2942898" y="4161567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Drug 5</a:t>
            </a:r>
            <a:endParaRPr lang="en-US" sz="1200" dirty="0"/>
          </a:p>
        </p:txBody>
      </p:sp>
      <p:sp>
        <p:nvSpPr>
          <p:cNvPr id="64" name="TextBox 63"/>
          <p:cNvSpPr txBox="1"/>
          <p:nvPr/>
        </p:nvSpPr>
        <p:spPr>
          <a:xfrm>
            <a:off x="2914638" y="4413823"/>
            <a:ext cx="615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Drug6</a:t>
            </a:r>
            <a:endParaRPr lang="en-US" sz="1200" dirty="0"/>
          </a:p>
        </p:txBody>
      </p:sp>
      <p:sp>
        <p:nvSpPr>
          <p:cNvPr id="65" name="TextBox 64"/>
          <p:cNvSpPr txBox="1"/>
          <p:nvPr/>
        </p:nvSpPr>
        <p:spPr>
          <a:xfrm>
            <a:off x="2914638" y="4650313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Drug 7</a:t>
            </a:r>
            <a:endParaRPr lang="en-US" sz="1200" dirty="0"/>
          </a:p>
        </p:txBody>
      </p:sp>
      <p:sp>
        <p:nvSpPr>
          <p:cNvPr id="67" name="TextBox 66"/>
          <p:cNvSpPr txBox="1"/>
          <p:nvPr/>
        </p:nvSpPr>
        <p:spPr>
          <a:xfrm>
            <a:off x="2914638" y="4886803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Drug 8</a:t>
            </a:r>
            <a:endParaRPr lang="en-US" sz="1200" dirty="0"/>
          </a:p>
        </p:txBody>
      </p:sp>
      <p:sp>
        <p:nvSpPr>
          <p:cNvPr id="68" name="TextBox 67"/>
          <p:cNvSpPr txBox="1"/>
          <p:nvPr/>
        </p:nvSpPr>
        <p:spPr>
          <a:xfrm>
            <a:off x="2914638" y="5139059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Drug 9</a:t>
            </a:r>
            <a:endParaRPr lang="en-US" sz="1200" dirty="0"/>
          </a:p>
        </p:txBody>
      </p:sp>
      <p:sp>
        <p:nvSpPr>
          <p:cNvPr id="69" name="TextBox 68"/>
          <p:cNvSpPr txBox="1"/>
          <p:nvPr/>
        </p:nvSpPr>
        <p:spPr>
          <a:xfrm>
            <a:off x="2879775" y="5378668"/>
            <a:ext cx="7489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Drug 10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0073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6119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Rapid </a:t>
            </a:r>
            <a:r>
              <a:rPr lang="en-US" dirty="0" smtClean="0"/>
              <a:t>Processing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52400"/>
            <a:ext cx="8229600" cy="533400"/>
          </a:xfrm>
          <a:prstGeom prst="rect">
            <a:avLst/>
          </a:prstGeom>
        </p:spPr>
        <p:txBody>
          <a:bodyPr vert="horz" rtlCol="0" anchor="ctr">
            <a:normAutofit fontScale="82500" lnSpcReduction="2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165" y="685799"/>
            <a:ext cx="3551535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64370" y="1057870"/>
            <a:ext cx="22878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List Mode files </a:t>
            </a:r>
          </a:p>
          <a:p>
            <a:r>
              <a:rPr lang="en-US" sz="2000" b="1" dirty="0" smtClean="0"/>
              <a:t>(96 or 384 wells)</a:t>
            </a:r>
          </a:p>
          <a:p>
            <a:r>
              <a:rPr lang="en-US" sz="2000" b="1" dirty="0" smtClean="0"/>
              <a:t>(entire directory)</a:t>
            </a:r>
            <a:endParaRPr lang="en-US" sz="2000" b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288" y="2674382"/>
            <a:ext cx="3189288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313" y="4755586"/>
            <a:ext cx="2862263" cy="183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81200" y="3505200"/>
            <a:ext cx="12057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Protocol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165609" y="5487702"/>
            <a:ext cx="26356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IC50 or appropriate</a:t>
            </a:r>
          </a:p>
          <a:p>
            <a:r>
              <a:rPr lang="en-US" sz="2000" b="1" dirty="0" smtClean="0"/>
              <a:t>result</a:t>
            </a:r>
            <a:endParaRPr lang="en-US" sz="2000" b="1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465531" y="1981200"/>
            <a:ext cx="0" cy="1600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465531" y="3874532"/>
            <a:ext cx="0" cy="1600200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352800" y="3182034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About 30 seconds</a:t>
            </a:r>
            <a:endParaRPr lang="en-US" sz="2000" b="1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408703" y="2073533"/>
            <a:ext cx="0" cy="341092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241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PlateAnalyzer Output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861" y="1403866"/>
            <a:ext cx="4938794" cy="4774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" y="1981200"/>
            <a:ext cx="31439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6800" y="1387043"/>
            <a:ext cx="1806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Different Models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706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49" y="457200"/>
            <a:ext cx="9148549" cy="533400"/>
          </a:xfrm>
        </p:spPr>
        <p:txBody>
          <a:bodyPr>
            <a:noAutofit/>
          </a:bodyPr>
          <a:lstStyle/>
          <a:p>
            <a:r>
              <a:rPr lang="en-US" sz="3200" b="0" dirty="0"/>
              <a:t>3</a:t>
            </a:r>
            <a:r>
              <a:rPr lang="en-US" sz="3200" b="0" dirty="0" smtClean="0"/>
              <a:t> </a:t>
            </a:r>
            <a:r>
              <a:rPr lang="en-US" sz="3200" b="0" dirty="0"/>
              <a:t>functional </a:t>
            </a:r>
            <a:r>
              <a:rPr lang="en-US" sz="3200" b="0" dirty="0" smtClean="0"/>
              <a:t>assays</a:t>
            </a:r>
            <a:r>
              <a:rPr lang="en-US" sz="3200" b="0" dirty="0"/>
              <a:t>, 32 drugs, </a:t>
            </a:r>
            <a:r>
              <a:rPr lang="en-US" sz="3200" b="0" dirty="0" smtClean="0"/>
              <a:t>10 </a:t>
            </a:r>
            <a:r>
              <a:rPr lang="en-US" sz="3200" b="0" dirty="0"/>
              <a:t>points per </a:t>
            </a:r>
            <a:r>
              <a:rPr lang="en-US" sz="3200" dirty="0"/>
              <a:t>drug, 96 curves,  </a:t>
            </a:r>
            <a:r>
              <a:rPr lang="en-US" sz="3200" b="0" dirty="0" smtClean="0"/>
              <a:t>(12 min to run 384 samples, 5000 cells per sample including all analysis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F11C06-85B6-4D82-8707-62FAB2BB69DC}" type="datetime13">
              <a:rPr lang="en-US" smtClean="0"/>
              <a:t>6:10:26 PM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3505200" cy="3048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High Throughput-High-Content Flow Cytometry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A8A74D-30B8-4644-BF50-7BCE19E5ED7B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8549" cy="2116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 bwMode="auto">
          <a:xfrm>
            <a:off x="-47626" y="3200784"/>
            <a:ext cx="9372601" cy="3693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nst777 BT" pitchFamily="34" charset="0"/>
            </a:endParaRPr>
          </a:p>
        </p:txBody>
      </p:sp>
      <p:pic>
        <p:nvPicPr>
          <p:cNvPr id="2150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716321"/>
            <a:ext cx="5445951" cy="259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165311"/>
            <a:ext cx="155257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39000" y="3723144"/>
            <a:ext cx="194957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1 Click</a:t>
            </a:r>
            <a:endParaRPr lang="en-US" sz="4000" b="1" dirty="0"/>
          </a:p>
          <a:p>
            <a:endParaRPr lang="en-US" sz="3200" b="1" dirty="0" smtClean="0"/>
          </a:p>
          <a:p>
            <a:endParaRPr lang="en-US" sz="3600" b="1" dirty="0" smtClean="0"/>
          </a:p>
          <a:p>
            <a:endParaRPr lang="en-US" sz="3600" b="1" dirty="0" smtClean="0"/>
          </a:p>
          <a:p>
            <a:r>
              <a:rPr lang="en-US" sz="3200" b="1" dirty="0" smtClean="0"/>
              <a:t>1 minute</a:t>
            </a:r>
            <a:endParaRPr lang="en-US" sz="3200" b="1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9" y="4557655"/>
            <a:ext cx="1717432" cy="905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Curved Connector 13"/>
          <p:cNvCxnSpPr/>
          <p:nvPr/>
        </p:nvCxnSpPr>
        <p:spPr bwMode="auto">
          <a:xfrm rot="10800000" flipV="1">
            <a:off x="7359211" y="4202740"/>
            <a:ext cx="876300" cy="354914"/>
          </a:xfrm>
          <a:prstGeom prst="curvedConnector3">
            <a:avLst/>
          </a:prstGeom>
          <a:solidFill>
            <a:schemeClr val="accent1"/>
          </a:solidFill>
          <a:ln w="190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17" name="Group 16"/>
          <p:cNvGrpSpPr/>
          <p:nvPr/>
        </p:nvGrpSpPr>
        <p:grpSpPr>
          <a:xfrm>
            <a:off x="609600" y="3321806"/>
            <a:ext cx="7556010" cy="400326"/>
            <a:chOff x="609600" y="3321806"/>
            <a:chExt cx="7556010" cy="400326"/>
          </a:xfrm>
        </p:grpSpPr>
        <p:sp>
          <p:nvSpPr>
            <p:cNvPr id="22" name="TextBox 21"/>
            <p:cNvSpPr txBox="1"/>
            <p:nvPr/>
          </p:nvSpPr>
          <p:spPr>
            <a:xfrm>
              <a:off x="7150589" y="3321806"/>
              <a:ext cx="10150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Mitosox</a:t>
              </a:r>
              <a:endParaRPr lang="en-US" sz="18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886200" y="3321806"/>
              <a:ext cx="9252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Calcein</a:t>
              </a:r>
              <a:endParaRPr lang="en-US" sz="18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9600" y="3352800"/>
              <a:ext cx="737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err="1" smtClean="0"/>
                <a:t>mBBr</a:t>
              </a:r>
              <a:endParaRPr lang="en-US"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740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FCFB5C8-CED1-49B1-8F1D-6421B06CCC1D}" type="datetime12">
              <a:rPr lang="en-US" smtClean="0"/>
              <a:pPr/>
              <a:t>6:10 PM</a:t>
            </a:fld>
            <a:endParaRPr lang="en-US" smtClean="0"/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latin typeface="Comic Sans MS" pitchFamily="66" charset="0"/>
              </a:rPr>
              <a:t>Page </a:t>
            </a:r>
            <a:fld id="{95856BEB-4034-46CF-9BF3-FA46CDD552F2}" type="slidenum">
              <a:rPr lang="en-US" smtClean="0">
                <a:latin typeface="Comic Sans MS" pitchFamily="66" charset="0"/>
              </a:rPr>
              <a:pPr/>
              <a:t>8</a:t>
            </a:fld>
            <a:endParaRPr lang="en-US" smtClean="0">
              <a:latin typeface="Comic Sans MS" pitchFamily="66" charset="0"/>
            </a:endParaRPr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712788" y="228600"/>
            <a:ext cx="7772400" cy="417513"/>
          </a:xfrm>
        </p:spPr>
        <p:txBody>
          <a:bodyPr>
            <a:normAutofit fontScale="90000"/>
          </a:bodyPr>
          <a:lstStyle/>
          <a:p>
            <a:r>
              <a:rPr lang="en-US" sz="3200" smtClean="0"/>
              <a:t>Gucker’s Apparatus</a:t>
            </a:r>
          </a:p>
        </p:txBody>
      </p:sp>
      <p:sp>
        <p:nvSpPr>
          <p:cNvPr id="256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56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87" y="791212"/>
            <a:ext cx="6564230" cy="423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 Box 5"/>
          <p:cNvSpPr txBox="1">
            <a:spLocks noChangeArrowheads="1"/>
          </p:cNvSpPr>
          <p:nvPr/>
        </p:nvSpPr>
        <p:spPr bwMode="auto">
          <a:xfrm>
            <a:off x="4362450" y="6369050"/>
            <a:ext cx="3830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600" b="1"/>
              <a:t>A </a:t>
            </a:r>
            <a:r>
              <a:rPr lang="en-US" sz="600"/>
              <a:t>Photoelectronic Counter for Colloidal Particles1</a:t>
            </a:r>
          </a:p>
          <a:p>
            <a:r>
              <a:rPr lang="en-US" sz="600" b="1"/>
              <a:t>BY </a:t>
            </a:r>
            <a:r>
              <a:rPr lang="en-US" sz="600"/>
              <a:t>FRANK T. GUCKER, J R . , ~ CHESTER T. O’KONSKI,~ HUGH B. PICKARD3 AND JAMES N. PITTS, </a:t>
            </a:r>
            <a:r>
              <a:rPr lang="en-US" sz="600" b="1"/>
              <a:t>JR.4</a:t>
            </a:r>
            <a:endParaRPr lang="en-US" sz="600"/>
          </a:p>
          <a:p>
            <a:endParaRPr lang="en-US" sz="600"/>
          </a:p>
        </p:txBody>
      </p:sp>
      <p:sp>
        <p:nvSpPr>
          <p:cNvPr id="9" name="TextBox 8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1947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152400" y="5059345"/>
            <a:ext cx="88391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Developed a flow cytometer for detection of bacteria in </a:t>
            </a:r>
            <a:r>
              <a:rPr lang="en-US" sz="2000" dirty="0" smtClean="0"/>
              <a:t>aerosols</a:t>
            </a:r>
          </a:p>
          <a:p>
            <a:r>
              <a:rPr lang="en-US" sz="2000" dirty="0">
                <a:solidFill>
                  <a:srgbClr val="FF3300"/>
                </a:solidFill>
              </a:rPr>
              <a:t>Instrument</a:t>
            </a:r>
            <a:r>
              <a:rPr lang="en-US" sz="2000" dirty="0"/>
              <a:t>: Sheath of filtered air flowing through a dark-field flow illuminated  chamber. Light source was a </a:t>
            </a:r>
            <a:r>
              <a:rPr lang="en-US" sz="2000" b="1" dirty="0"/>
              <a:t>Ford headlamp</a:t>
            </a:r>
            <a:r>
              <a:rPr lang="en-US" sz="2000" dirty="0"/>
              <a:t>, PMT detector (very early use of PMT)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756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-152400" y="609600"/>
            <a:ext cx="10058400" cy="62484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nst777 BT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BCE29-53FB-4AAB-B15D-113A05115CE6}" type="datetime13">
              <a:rPr lang="en-US" smtClean="0"/>
              <a:t>6:10:27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80</a:t>
            </a:fld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09600"/>
            <a:ext cx="8077200" cy="6244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778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Multiparametric</a:t>
            </a:r>
            <a:r>
              <a:rPr lang="en-US" dirty="0" smtClean="0"/>
              <a:t> and </a:t>
            </a:r>
            <a:r>
              <a:rPr lang="en-US" dirty="0" err="1" smtClean="0"/>
              <a:t>multifactorial</a:t>
            </a:r>
            <a:r>
              <a:rPr lang="en-US" dirty="0" smtClean="0"/>
              <a:t> HT cytometry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10BDA-62D5-45B6-ABD7-E734FFF82DDE}" type="datetime13">
              <a:rPr lang="en-US" smtClean="0"/>
              <a:t>6:10:23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81</a:t>
            </a:fld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08" y="1411400"/>
            <a:ext cx="381000" cy="1240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447800" y="1524000"/>
          <a:ext cx="1371600" cy="116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8" name="Equation" r:id="rId5" imgW="1371600" imgH="1168200" progId="Equation.DSMT4">
                  <p:embed/>
                </p:oleObj>
              </mc:Choice>
              <mc:Fallback>
                <p:oleObj name="Equation" r:id="rId5" imgW="1371600" imgH="1168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1524000"/>
                        <a:ext cx="1371600" cy="1168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4060825" y="1703388"/>
          <a:ext cx="132873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9" name="Equation" r:id="rId7" imgW="304560" imgH="190440" progId="Equation.DSMT4">
                  <p:embed/>
                </p:oleObj>
              </mc:Choice>
              <mc:Fallback>
                <p:oleObj name="Equation" r:id="rId7" imgW="30456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0825" y="1703388"/>
                        <a:ext cx="1328738" cy="831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502067" y="2424544"/>
            <a:ext cx="29877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Define multiple populations in the feature space</a:t>
            </a:r>
            <a:endParaRPr lang="en-US" sz="1600" dirty="0"/>
          </a:p>
        </p:txBody>
      </p:sp>
      <p:sp>
        <p:nvSpPr>
          <p:cNvPr id="13" name="Right Arrow 12"/>
          <p:cNvSpPr/>
          <p:nvPr/>
        </p:nvSpPr>
        <p:spPr bwMode="auto">
          <a:xfrm>
            <a:off x="3124200" y="1981200"/>
            <a:ext cx="762000" cy="44334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nst777 BT" pitchFamily="34" charset="0"/>
            </a:endParaRPr>
          </a:p>
        </p:txBody>
      </p:sp>
      <p:sp>
        <p:nvSpPr>
          <p:cNvPr id="14" name="Right Arrow 13"/>
          <p:cNvSpPr/>
          <p:nvPr/>
        </p:nvSpPr>
        <p:spPr bwMode="auto">
          <a:xfrm>
            <a:off x="5791200" y="1911928"/>
            <a:ext cx="762000" cy="44334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nst777 B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66090" y="1676400"/>
            <a:ext cx="2274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Find the features describing the populations f</a:t>
            </a:r>
            <a:r>
              <a:rPr lang="en-US" sz="1800" baseline="-25000" dirty="0" smtClean="0"/>
              <a:t>1</a:t>
            </a:r>
            <a:r>
              <a:rPr lang="en-US" sz="1800" dirty="0" smtClean="0"/>
              <a:t>,.. f</a:t>
            </a:r>
            <a:r>
              <a:rPr lang="en-US" sz="1800" baseline="-25000" dirty="0" smtClean="0"/>
              <a:t>n</a:t>
            </a:r>
            <a:endParaRPr lang="en-US" sz="1800" baseline="-25000" dirty="0"/>
          </a:p>
        </p:txBody>
      </p:sp>
      <p:grpSp>
        <p:nvGrpSpPr>
          <p:cNvPr id="2" name="Group 40"/>
          <p:cNvGrpSpPr/>
          <p:nvPr/>
        </p:nvGrpSpPr>
        <p:grpSpPr>
          <a:xfrm>
            <a:off x="2057400" y="3713682"/>
            <a:ext cx="1447800" cy="2307167"/>
            <a:chOff x="762000" y="3429000"/>
            <a:chExt cx="1447800" cy="2307167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0" y="3429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57"/>
          <p:cNvGrpSpPr/>
          <p:nvPr/>
        </p:nvGrpSpPr>
        <p:grpSpPr>
          <a:xfrm>
            <a:off x="1562100" y="3713682"/>
            <a:ext cx="1447800" cy="2307167"/>
            <a:chOff x="762000" y="3429000"/>
            <a:chExt cx="1447800" cy="2307167"/>
          </a:xfrm>
        </p:grpSpPr>
        <p:pic>
          <p:nvPicPr>
            <p:cNvPr id="5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0" y="3429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73"/>
          <p:cNvGrpSpPr/>
          <p:nvPr/>
        </p:nvGrpSpPr>
        <p:grpSpPr>
          <a:xfrm>
            <a:off x="1104900" y="3713682"/>
            <a:ext cx="1447800" cy="2307167"/>
            <a:chOff x="762000" y="3429000"/>
            <a:chExt cx="1447800" cy="2307167"/>
          </a:xfrm>
        </p:grpSpPr>
        <p:pic>
          <p:nvPicPr>
            <p:cNvPr id="7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0" y="3429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up 89"/>
          <p:cNvGrpSpPr/>
          <p:nvPr/>
        </p:nvGrpSpPr>
        <p:grpSpPr>
          <a:xfrm>
            <a:off x="647700" y="3713682"/>
            <a:ext cx="1447800" cy="2307167"/>
            <a:chOff x="762000" y="3429000"/>
            <a:chExt cx="1447800" cy="2307167"/>
          </a:xfrm>
        </p:grpSpPr>
        <p:pic>
          <p:nvPicPr>
            <p:cNvPr id="9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0" y="3429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14400" y="3581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800" y="3733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" y="38862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71600" y="40386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24000" y="41910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76400" y="43434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5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28800" y="4495800"/>
              <a:ext cx="381000" cy="12403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07" name="Straight Arrow Connector 106"/>
          <p:cNvCxnSpPr/>
          <p:nvPr/>
        </p:nvCxnSpPr>
        <p:spPr bwMode="auto">
          <a:xfrm rot="16200000" flipV="1">
            <a:off x="317616" y="4763549"/>
            <a:ext cx="1422168" cy="1295400"/>
          </a:xfrm>
          <a:prstGeom prst="straightConnector1">
            <a:avLst/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 bwMode="auto">
          <a:xfrm>
            <a:off x="1676400" y="6122333"/>
            <a:ext cx="2209800" cy="1588"/>
          </a:xfrm>
          <a:prstGeom prst="straightConnector1">
            <a:avLst/>
          </a:prstGeom>
          <a:ln>
            <a:headEnd type="oval" w="med" len="med"/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 rot="2830588">
            <a:off x="174470" y="5476340"/>
            <a:ext cx="1308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concentration</a:t>
            </a:r>
            <a:endParaRPr lang="en-US" sz="1400" dirty="0"/>
          </a:p>
        </p:txBody>
      </p:sp>
      <p:sp>
        <p:nvSpPr>
          <p:cNvPr id="111" name="TextBox 110"/>
          <p:cNvSpPr txBox="1"/>
          <p:nvPr/>
        </p:nvSpPr>
        <p:spPr>
          <a:xfrm>
            <a:off x="1992347" y="6214646"/>
            <a:ext cx="12731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compounds</a:t>
            </a:r>
            <a:endParaRPr lang="en-US" sz="1600" dirty="0"/>
          </a:p>
        </p:txBody>
      </p:sp>
      <p:graphicFrame>
        <p:nvGraphicFramePr>
          <p:cNvPr id="112" name="Object 111"/>
          <p:cNvGraphicFramePr>
            <a:graphicFrameLocks noChangeAspect="1"/>
          </p:cNvGraphicFramePr>
          <p:nvPr/>
        </p:nvGraphicFramePr>
        <p:xfrm>
          <a:off x="4057837" y="3970328"/>
          <a:ext cx="1961963" cy="1010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" name="Equation" r:id="rId9" imgW="1257120" imgH="647640" progId="Equation.DSMT4">
                  <p:embed/>
                </p:oleObj>
              </mc:Choice>
              <mc:Fallback>
                <p:oleObj name="Equation" r:id="rId9" imgW="1257120" imgH="647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57837" y="3970328"/>
                        <a:ext cx="1961963" cy="101070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" name="Right Arrow 113"/>
          <p:cNvSpPr/>
          <p:nvPr/>
        </p:nvSpPr>
        <p:spPr bwMode="auto">
          <a:xfrm>
            <a:off x="6553200" y="4350328"/>
            <a:ext cx="762000" cy="44334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nst777 BT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114800" y="5037452"/>
            <a:ext cx="22264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Create  </a:t>
            </a:r>
            <a:r>
              <a:rPr lang="en-US" sz="1600" i="1" dirty="0" smtClean="0"/>
              <a:t>n × m</a:t>
            </a:r>
            <a:r>
              <a:rPr lang="en-US" sz="1600" dirty="0" smtClean="0"/>
              <a:t> array of features, where every m could be a vector [f</a:t>
            </a:r>
            <a:r>
              <a:rPr lang="en-US" sz="1600" baseline="-25000" dirty="0" smtClean="0"/>
              <a:t>1</a:t>
            </a:r>
            <a:r>
              <a:rPr lang="en-US" sz="1600" dirty="0" smtClean="0"/>
              <a:t>,…,f</a:t>
            </a:r>
            <a:r>
              <a:rPr lang="en-US" sz="1600" baseline="-25000" dirty="0" smtClean="0"/>
              <a:t>n</a:t>
            </a:r>
            <a:r>
              <a:rPr lang="en-US" sz="1600" dirty="0" smtClean="0"/>
              <a:t>]</a:t>
            </a:r>
            <a:endParaRPr lang="en-US" sz="1600" dirty="0"/>
          </a:p>
        </p:txBody>
      </p:sp>
      <p:sp>
        <p:nvSpPr>
          <p:cNvPr id="117" name="TextBox 116"/>
          <p:cNvSpPr txBox="1"/>
          <p:nvPr/>
        </p:nvSpPr>
        <p:spPr>
          <a:xfrm>
            <a:off x="6085652" y="5868449"/>
            <a:ext cx="2725426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HT flow cytometry</a:t>
            </a:r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7467601" y="4267200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Find the features (such as IC</a:t>
            </a:r>
            <a:r>
              <a:rPr lang="en-US" sz="1600" baseline="-25000" dirty="0" smtClean="0"/>
              <a:t>50</a:t>
            </a:r>
            <a:r>
              <a:rPr lang="en-US" sz="1600" dirty="0" smtClean="0"/>
              <a:t>)</a:t>
            </a:r>
            <a:endParaRPr lang="en-US" sz="1600" baseline="-25000" dirty="0"/>
          </a:p>
        </p:txBody>
      </p:sp>
      <p:sp>
        <p:nvSpPr>
          <p:cNvPr id="90" name="Right Arrow 89"/>
          <p:cNvSpPr/>
          <p:nvPr/>
        </p:nvSpPr>
        <p:spPr bwMode="auto">
          <a:xfrm rot="16200000">
            <a:off x="1251412" y="3143944"/>
            <a:ext cx="482832" cy="44334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nst777 BT" pitchFamily="34" charset="0"/>
            </a:endParaRPr>
          </a:p>
        </p:txBody>
      </p:sp>
      <p:sp>
        <p:nvSpPr>
          <p:cNvPr id="106" name="Right Arrow 105"/>
          <p:cNvSpPr/>
          <p:nvPr/>
        </p:nvSpPr>
        <p:spPr bwMode="auto">
          <a:xfrm rot="8367358">
            <a:off x="6222464" y="3385360"/>
            <a:ext cx="1078059" cy="44334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umnst777 BT" pitchFamily="34" charset="0"/>
            </a:endParaRPr>
          </a:p>
        </p:txBody>
      </p:sp>
      <p:pic>
        <p:nvPicPr>
          <p:cNvPr id="10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" y="1411400"/>
            <a:ext cx="381000" cy="1240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411400"/>
            <a:ext cx="381000" cy="1240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47618" y="183354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16" name="TextBox 115"/>
          <p:cNvSpPr txBox="1"/>
          <p:nvPr/>
        </p:nvSpPr>
        <p:spPr>
          <a:xfrm>
            <a:off x="859997" y="18288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0" y="3009319"/>
            <a:ext cx="9144000" cy="3848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Isosceles Triangle 118"/>
          <p:cNvSpPr/>
          <p:nvPr/>
        </p:nvSpPr>
        <p:spPr>
          <a:xfrm>
            <a:off x="8763000" y="6629400"/>
            <a:ext cx="152400" cy="152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55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Problem 1: eliminate operator’s input in analysis</a:t>
            </a:r>
            <a:endParaRPr lang="en-US" dirty="0"/>
          </a:p>
        </p:txBody>
      </p:sp>
      <p:pic>
        <p:nvPicPr>
          <p:cNvPr id="219139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50875" y="1222375"/>
            <a:ext cx="2514600" cy="2511425"/>
          </a:xfrm>
          <a:noFill/>
          <a:ln/>
        </p:spPr>
      </p:pic>
      <p:pic>
        <p:nvPicPr>
          <p:cNvPr id="219140" name="Picture 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50875" y="4041775"/>
            <a:ext cx="2514600" cy="2511425"/>
          </a:xfrm>
          <a:noFill/>
          <a:ln/>
        </p:spPr>
      </p:pic>
      <p:pic>
        <p:nvPicPr>
          <p:cNvPr id="2191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2362200"/>
            <a:ext cx="2987675" cy="2982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1914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52800" y="2360613"/>
            <a:ext cx="2987675" cy="29829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717675" y="1527175"/>
            <a:ext cx="1482725" cy="4648200"/>
            <a:chOff x="672" y="960"/>
            <a:chExt cx="934" cy="2928"/>
          </a:xfrm>
        </p:grpSpPr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194" y="960"/>
              <a:ext cx="412" cy="1152"/>
              <a:chOff x="1194" y="960"/>
              <a:chExt cx="412" cy="1152"/>
            </a:xfrm>
          </p:grpSpPr>
          <p:sp>
            <p:nvSpPr>
              <p:cNvPr id="219145" name="Line 9"/>
              <p:cNvSpPr>
                <a:spLocks noChangeShapeType="1"/>
              </p:cNvSpPr>
              <p:nvPr/>
            </p:nvSpPr>
            <p:spPr bwMode="auto">
              <a:xfrm flipV="1">
                <a:off x="1194" y="960"/>
                <a:ext cx="0" cy="1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9146" name="Text Box 10"/>
              <p:cNvSpPr txBox="1">
                <a:spLocks noChangeArrowheads="1"/>
              </p:cNvSpPr>
              <p:nvPr/>
            </p:nvSpPr>
            <p:spPr bwMode="auto">
              <a:xfrm>
                <a:off x="1238" y="998"/>
                <a:ext cx="368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>
                    <a:latin typeface="Trebuchet MS" pitchFamily="34" charset="0"/>
                  </a:rPr>
                  <a:t>gate</a:t>
                </a:r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672" y="2736"/>
              <a:ext cx="522" cy="1152"/>
              <a:chOff x="672" y="2736"/>
              <a:chExt cx="522" cy="1152"/>
            </a:xfrm>
          </p:grpSpPr>
          <p:sp>
            <p:nvSpPr>
              <p:cNvPr id="219148" name="Line 12"/>
              <p:cNvSpPr>
                <a:spLocks noChangeShapeType="1"/>
              </p:cNvSpPr>
              <p:nvPr/>
            </p:nvSpPr>
            <p:spPr bwMode="auto">
              <a:xfrm flipV="1">
                <a:off x="1194" y="2736"/>
                <a:ext cx="0" cy="11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19149" name="Text Box 13"/>
              <p:cNvSpPr txBox="1">
                <a:spLocks noChangeArrowheads="1"/>
              </p:cNvSpPr>
              <p:nvPr/>
            </p:nvSpPr>
            <p:spPr bwMode="auto">
              <a:xfrm>
                <a:off x="672" y="2784"/>
                <a:ext cx="368" cy="212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>
                    <a:latin typeface="Trebuchet MS" pitchFamily="34" charset="0"/>
                  </a:rPr>
                  <a:t>gate</a:t>
                </a:r>
              </a:p>
            </p:txBody>
          </p:sp>
        </p:grpSp>
      </p:grpSp>
      <p:sp>
        <p:nvSpPr>
          <p:cNvPr id="219150" name="AutoShape 14"/>
          <p:cNvSpPr>
            <a:spLocks noChangeArrowheads="1"/>
          </p:cNvSpPr>
          <p:nvPr/>
        </p:nvSpPr>
        <p:spPr bwMode="auto">
          <a:xfrm>
            <a:off x="6248400" y="3429000"/>
            <a:ext cx="533400" cy="457200"/>
          </a:xfrm>
          <a:prstGeom prst="rightArrow">
            <a:avLst>
              <a:gd name="adj1" fmla="val 50000"/>
              <a:gd name="adj2" fmla="val 29167"/>
            </a:avLst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9151" name="Text Box 15"/>
          <p:cNvSpPr txBox="1">
            <a:spLocks noChangeArrowheads="1"/>
          </p:cNvSpPr>
          <p:nvPr/>
        </p:nvSpPr>
        <p:spPr bwMode="auto">
          <a:xfrm>
            <a:off x="6934200" y="3276600"/>
            <a:ext cx="2209800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Trebuchet MS" pitchFamily="34" charset="0"/>
              </a:rPr>
              <a:t>Calculate fraction of “positive” and “negative” cells</a:t>
            </a:r>
          </a:p>
        </p:txBody>
      </p:sp>
      <p:sp>
        <p:nvSpPr>
          <p:cNvPr id="219152" name="AutoShape 16"/>
          <p:cNvSpPr>
            <a:spLocks noChangeArrowheads="1"/>
          </p:cNvSpPr>
          <p:nvPr/>
        </p:nvSpPr>
        <p:spPr bwMode="auto">
          <a:xfrm>
            <a:off x="7620000" y="4495800"/>
            <a:ext cx="533400" cy="685800"/>
          </a:xfrm>
          <a:prstGeom prst="downArrow">
            <a:avLst>
              <a:gd name="adj1" fmla="val 50000"/>
              <a:gd name="adj2" fmla="val 32143"/>
            </a:avLst>
          </a:prstGeom>
          <a:solidFill>
            <a:schemeClr val="folHlink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9153" name="Text Box 17"/>
          <p:cNvSpPr txBox="1">
            <a:spLocks noChangeArrowheads="1"/>
          </p:cNvSpPr>
          <p:nvPr/>
        </p:nvSpPr>
        <p:spPr bwMode="auto">
          <a:xfrm>
            <a:off x="6980238" y="5410200"/>
            <a:ext cx="2163762" cy="703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Trebuchet MS" pitchFamily="34" charset="0"/>
              </a:rPr>
              <a:t>Problems?</a:t>
            </a:r>
          </a:p>
          <a:p>
            <a:pPr algn="ctr">
              <a:spcBef>
                <a:spcPct val="50000"/>
              </a:spcBef>
            </a:pPr>
            <a:r>
              <a:rPr lang="en-US" sz="1600">
                <a:latin typeface="Trebuchet MS" pitchFamily="34" charset="0"/>
              </a:rPr>
              <a:t>Well… plenty actually</a:t>
            </a: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1AA1D-11A1-48E4-9025-8055F73DF064}" type="datetime13">
              <a:rPr lang="en-US" smtClean="0"/>
              <a:t>6:10:23 PM</a:t>
            </a:fld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3856038" cy="304800"/>
          </a:xfrm>
        </p:spPr>
        <p:txBody>
          <a:bodyPr/>
          <a:lstStyle/>
          <a:p>
            <a:r>
              <a:rPr lang="en-US" dirty="0" smtClean="0"/>
              <a:t>High Throughput-High-Content Flow Cytometry</a:t>
            </a:r>
            <a:endParaRPr lang="en-US" dirty="0"/>
          </a:p>
        </p:txBody>
      </p:sp>
      <p:sp>
        <p:nvSpPr>
          <p:cNvPr id="5" name="Isosceles Triangle 4"/>
          <p:cNvSpPr/>
          <p:nvPr/>
        </p:nvSpPr>
        <p:spPr>
          <a:xfrm>
            <a:off x="8763000" y="6629400"/>
            <a:ext cx="152400" cy="152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102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0" y="3200400"/>
            <a:ext cx="5580063" cy="1816573"/>
          </a:xfrm>
        </p:spPr>
        <p:txBody>
          <a:bodyPr>
            <a:normAutofit fontScale="77500" lnSpcReduction="20000"/>
          </a:bodyPr>
          <a:lstStyle/>
          <a:p>
            <a:r>
              <a:rPr lang="en-US" sz="1800" b="1" dirty="0" smtClean="0"/>
              <a:t>Method I</a:t>
            </a:r>
          </a:p>
          <a:p>
            <a:pPr lvl="1"/>
            <a:r>
              <a:rPr lang="en-US" sz="1600" dirty="0" smtClean="0"/>
              <a:t>Sort the apples (“gate” the green and red populations, or red and non-red)</a:t>
            </a:r>
          </a:p>
          <a:p>
            <a:pPr lvl="1"/>
            <a:r>
              <a:rPr lang="en-US" sz="1600" dirty="0" smtClean="0"/>
              <a:t>Count red and green (non-red) </a:t>
            </a:r>
          </a:p>
          <a:p>
            <a:pPr lvl="1"/>
            <a:r>
              <a:rPr lang="en-US" sz="1600" dirty="0" smtClean="0"/>
              <a:t>Compare the counts</a:t>
            </a:r>
          </a:p>
          <a:p>
            <a:r>
              <a:rPr lang="en-US" sz="1800" b="1" dirty="0" smtClean="0"/>
              <a:t>Method II</a:t>
            </a:r>
          </a:p>
          <a:p>
            <a:pPr lvl="1"/>
            <a:r>
              <a:rPr lang="en-US" sz="1600" dirty="0" smtClean="0"/>
              <a:t>Find a bucket full of red apples only</a:t>
            </a:r>
          </a:p>
          <a:p>
            <a:pPr lvl="1"/>
            <a:r>
              <a:rPr lang="en-US" sz="1600" dirty="0" smtClean="0"/>
              <a:t>Find the distribution</a:t>
            </a:r>
          </a:p>
          <a:p>
            <a:pPr lvl="1"/>
            <a:r>
              <a:rPr lang="en-US" sz="1600" dirty="0" smtClean="0"/>
              <a:t>Take a bucket with red and green apples and find the distribution</a:t>
            </a:r>
          </a:p>
          <a:p>
            <a:pPr lvl="1"/>
            <a:r>
              <a:rPr lang="en-US" sz="1600" dirty="0" smtClean="0"/>
              <a:t>Compare the distribution 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14A4-2E49-4DEF-9E7E-C4A34B22224E}" type="datetime13">
              <a:rPr lang="en-US" smtClean="0"/>
              <a:t>6:10:23 PM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83</a:t>
            </a:fld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219200"/>
            <a:ext cx="1614964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222086"/>
            <a:ext cx="1614964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223" name="Group 7"/>
          <p:cNvGrpSpPr>
            <a:grpSpLocks noChangeAspect="1"/>
          </p:cNvGrpSpPr>
          <p:nvPr/>
        </p:nvGrpSpPr>
        <p:grpSpPr bwMode="auto">
          <a:xfrm>
            <a:off x="5410200" y="1873250"/>
            <a:ext cx="3614739" cy="3614739"/>
            <a:chOff x="3021" y="2016"/>
            <a:chExt cx="1961" cy="1961"/>
          </a:xfrm>
        </p:grpSpPr>
        <p:sp>
          <p:nvSpPr>
            <p:cNvPr id="9222" name="AutoShape 6"/>
            <p:cNvSpPr>
              <a:spLocks noChangeAspect="1" noChangeArrowheads="1" noTextEdit="1"/>
            </p:cNvSpPr>
            <p:nvPr/>
          </p:nvSpPr>
          <p:spPr bwMode="auto">
            <a:xfrm>
              <a:off x="3024" y="2016"/>
              <a:ext cx="1958" cy="1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4" name="Rectangle 8"/>
            <p:cNvSpPr>
              <a:spLocks noChangeArrowheads="1"/>
            </p:cNvSpPr>
            <p:nvPr/>
          </p:nvSpPr>
          <p:spPr bwMode="auto">
            <a:xfrm>
              <a:off x="3468" y="3425"/>
              <a:ext cx="1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5" name="Rectangle 9"/>
            <p:cNvSpPr>
              <a:spLocks noChangeArrowheads="1"/>
            </p:cNvSpPr>
            <p:nvPr/>
          </p:nvSpPr>
          <p:spPr bwMode="auto">
            <a:xfrm>
              <a:off x="3468" y="3456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6" name="Rectangle 10"/>
            <p:cNvSpPr>
              <a:spLocks noChangeArrowheads="1"/>
            </p:cNvSpPr>
            <p:nvPr/>
          </p:nvSpPr>
          <p:spPr bwMode="auto">
            <a:xfrm>
              <a:off x="3463" y="3431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7" name="Rectangle 11"/>
            <p:cNvSpPr>
              <a:spLocks noChangeArrowheads="1"/>
            </p:cNvSpPr>
            <p:nvPr/>
          </p:nvSpPr>
          <p:spPr bwMode="auto">
            <a:xfrm>
              <a:off x="3463" y="3451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8" name="Rectangle 12"/>
            <p:cNvSpPr>
              <a:spLocks noChangeArrowheads="1"/>
            </p:cNvSpPr>
            <p:nvPr/>
          </p:nvSpPr>
          <p:spPr bwMode="auto">
            <a:xfrm>
              <a:off x="3457" y="3436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29" name="Rectangle 13"/>
            <p:cNvSpPr>
              <a:spLocks noChangeArrowheads="1"/>
            </p:cNvSpPr>
            <p:nvPr/>
          </p:nvSpPr>
          <p:spPr bwMode="auto">
            <a:xfrm>
              <a:off x="3457" y="3446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0" name="Rectangle 14"/>
            <p:cNvSpPr>
              <a:spLocks noChangeArrowheads="1"/>
            </p:cNvSpPr>
            <p:nvPr/>
          </p:nvSpPr>
          <p:spPr bwMode="auto">
            <a:xfrm>
              <a:off x="3457" y="3441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1" name="Rectangle 15"/>
            <p:cNvSpPr>
              <a:spLocks noChangeArrowheads="1"/>
            </p:cNvSpPr>
            <p:nvPr/>
          </p:nvSpPr>
          <p:spPr bwMode="auto">
            <a:xfrm>
              <a:off x="3457" y="3441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2" name="Oval 16"/>
            <p:cNvSpPr>
              <a:spLocks noChangeArrowheads="1"/>
            </p:cNvSpPr>
            <p:nvPr/>
          </p:nvSpPr>
          <p:spPr bwMode="auto">
            <a:xfrm>
              <a:off x="3457" y="3425"/>
              <a:ext cx="36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3" name="Rectangle 17"/>
            <p:cNvSpPr>
              <a:spLocks noChangeArrowheads="1"/>
            </p:cNvSpPr>
            <p:nvPr/>
          </p:nvSpPr>
          <p:spPr bwMode="auto">
            <a:xfrm>
              <a:off x="3626" y="3415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4" name="Rectangle 18"/>
            <p:cNvSpPr>
              <a:spLocks noChangeArrowheads="1"/>
            </p:cNvSpPr>
            <p:nvPr/>
          </p:nvSpPr>
          <p:spPr bwMode="auto">
            <a:xfrm>
              <a:off x="3626" y="3446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5" name="Rectangle 19"/>
            <p:cNvSpPr>
              <a:spLocks noChangeArrowheads="1"/>
            </p:cNvSpPr>
            <p:nvPr/>
          </p:nvSpPr>
          <p:spPr bwMode="auto">
            <a:xfrm>
              <a:off x="3621" y="3420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6" name="Rectangle 20"/>
            <p:cNvSpPr>
              <a:spLocks noChangeArrowheads="1"/>
            </p:cNvSpPr>
            <p:nvPr/>
          </p:nvSpPr>
          <p:spPr bwMode="auto">
            <a:xfrm>
              <a:off x="3621" y="3441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7" name="Rectangle 21"/>
            <p:cNvSpPr>
              <a:spLocks noChangeArrowheads="1"/>
            </p:cNvSpPr>
            <p:nvPr/>
          </p:nvSpPr>
          <p:spPr bwMode="auto">
            <a:xfrm>
              <a:off x="3615" y="3425"/>
              <a:ext cx="36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8" name="Rectangle 22"/>
            <p:cNvSpPr>
              <a:spLocks noChangeArrowheads="1"/>
            </p:cNvSpPr>
            <p:nvPr/>
          </p:nvSpPr>
          <p:spPr bwMode="auto">
            <a:xfrm>
              <a:off x="3615" y="3436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39" name="Rectangle 23"/>
            <p:cNvSpPr>
              <a:spLocks noChangeArrowheads="1"/>
            </p:cNvSpPr>
            <p:nvPr/>
          </p:nvSpPr>
          <p:spPr bwMode="auto">
            <a:xfrm>
              <a:off x="3615" y="3431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0" name="Rectangle 24"/>
            <p:cNvSpPr>
              <a:spLocks noChangeArrowheads="1"/>
            </p:cNvSpPr>
            <p:nvPr/>
          </p:nvSpPr>
          <p:spPr bwMode="auto">
            <a:xfrm>
              <a:off x="3615" y="3431"/>
              <a:ext cx="36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1" name="Oval 25"/>
            <p:cNvSpPr>
              <a:spLocks noChangeArrowheads="1"/>
            </p:cNvSpPr>
            <p:nvPr/>
          </p:nvSpPr>
          <p:spPr bwMode="auto">
            <a:xfrm>
              <a:off x="3615" y="3415"/>
              <a:ext cx="36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2" name="Rectangle 26"/>
            <p:cNvSpPr>
              <a:spLocks noChangeArrowheads="1"/>
            </p:cNvSpPr>
            <p:nvPr/>
          </p:nvSpPr>
          <p:spPr bwMode="auto">
            <a:xfrm>
              <a:off x="3784" y="3339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3" name="Rectangle 27"/>
            <p:cNvSpPr>
              <a:spLocks noChangeArrowheads="1"/>
            </p:cNvSpPr>
            <p:nvPr/>
          </p:nvSpPr>
          <p:spPr bwMode="auto">
            <a:xfrm>
              <a:off x="3784" y="3369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4" name="Rectangle 28"/>
            <p:cNvSpPr>
              <a:spLocks noChangeArrowheads="1"/>
            </p:cNvSpPr>
            <p:nvPr/>
          </p:nvSpPr>
          <p:spPr bwMode="auto">
            <a:xfrm>
              <a:off x="3779" y="3344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5" name="Rectangle 29"/>
            <p:cNvSpPr>
              <a:spLocks noChangeArrowheads="1"/>
            </p:cNvSpPr>
            <p:nvPr/>
          </p:nvSpPr>
          <p:spPr bwMode="auto">
            <a:xfrm>
              <a:off x="3779" y="3364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6" name="Rectangle 30"/>
            <p:cNvSpPr>
              <a:spLocks noChangeArrowheads="1"/>
            </p:cNvSpPr>
            <p:nvPr/>
          </p:nvSpPr>
          <p:spPr bwMode="auto">
            <a:xfrm>
              <a:off x="3774" y="3349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7" name="Rectangle 31"/>
            <p:cNvSpPr>
              <a:spLocks noChangeArrowheads="1"/>
            </p:cNvSpPr>
            <p:nvPr/>
          </p:nvSpPr>
          <p:spPr bwMode="auto">
            <a:xfrm>
              <a:off x="3774" y="3359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8" name="Rectangle 32"/>
            <p:cNvSpPr>
              <a:spLocks noChangeArrowheads="1"/>
            </p:cNvSpPr>
            <p:nvPr/>
          </p:nvSpPr>
          <p:spPr bwMode="auto">
            <a:xfrm>
              <a:off x="3774" y="3354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49" name="Rectangle 33"/>
            <p:cNvSpPr>
              <a:spLocks noChangeArrowheads="1"/>
            </p:cNvSpPr>
            <p:nvPr/>
          </p:nvSpPr>
          <p:spPr bwMode="auto">
            <a:xfrm>
              <a:off x="3774" y="3354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0" name="Oval 34"/>
            <p:cNvSpPr>
              <a:spLocks noChangeArrowheads="1"/>
            </p:cNvSpPr>
            <p:nvPr/>
          </p:nvSpPr>
          <p:spPr bwMode="auto">
            <a:xfrm>
              <a:off x="3774" y="3339"/>
              <a:ext cx="35" cy="35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1" name="Rectangle 35"/>
            <p:cNvSpPr>
              <a:spLocks noChangeArrowheads="1"/>
            </p:cNvSpPr>
            <p:nvPr/>
          </p:nvSpPr>
          <p:spPr bwMode="auto">
            <a:xfrm>
              <a:off x="3937" y="2935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2" name="Rectangle 36"/>
            <p:cNvSpPr>
              <a:spLocks noChangeArrowheads="1"/>
            </p:cNvSpPr>
            <p:nvPr/>
          </p:nvSpPr>
          <p:spPr bwMode="auto">
            <a:xfrm>
              <a:off x="3937" y="2966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3" name="Rectangle 37"/>
            <p:cNvSpPr>
              <a:spLocks noChangeArrowheads="1"/>
            </p:cNvSpPr>
            <p:nvPr/>
          </p:nvSpPr>
          <p:spPr bwMode="auto">
            <a:xfrm>
              <a:off x="3932" y="2940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4" name="Rectangle 38"/>
            <p:cNvSpPr>
              <a:spLocks noChangeArrowheads="1"/>
            </p:cNvSpPr>
            <p:nvPr/>
          </p:nvSpPr>
          <p:spPr bwMode="auto">
            <a:xfrm>
              <a:off x="3932" y="2961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5" name="Rectangle 39"/>
            <p:cNvSpPr>
              <a:spLocks noChangeArrowheads="1"/>
            </p:cNvSpPr>
            <p:nvPr/>
          </p:nvSpPr>
          <p:spPr bwMode="auto">
            <a:xfrm>
              <a:off x="3927" y="2945"/>
              <a:ext cx="3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6" name="Rectangle 40"/>
            <p:cNvSpPr>
              <a:spLocks noChangeArrowheads="1"/>
            </p:cNvSpPr>
            <p:nvPr/>
          </p:nvSpPr>
          <p:spPr bwMode="auto">
            <a:xfrm>
              <a:off x="3927" y="2956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7" name="Rectangle 41"/>
            <p:cNvSpPr>
              <a:spLocks noChangeArrowheads="1"/>
            </p:cNvSpPr>
            <p:nvPr/>
          </p:nvSpPr>
          <p:spPr bwMode="auto">
            <a:xfrm>
              <a:off x="3927" y="2951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8" name="Rectangle 42"/>
            <p:cNvSpPr>
              <a:spLocks noChangeArrowheads="1"/>
            </p:cNvSpPr>
            <p:nvPr/>
          </p:nvSpPr>
          <p:spPr bwMode="auto">
            <a:xfrm>
              <a:off x="3927" y="2951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59" name="Oval 43"/>
            <p:cNvSpPr>
              <a:spLocks noChangeArrowheads="1"/>
            </p:cNvSpPr>
            <p:nvPr/>
          </p:nvSpPr>
          <p:spPr bwMode="auto">
            <a:xfrm>
              <a:off x="3927" y="2935"/>
              <a:ext cx="35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0" name="Rectangle 44"/>
            <p:cNvSpPr>
              <a:spLocks noChangeArrowheads="1"/>
            </p:cNvSpPr>
            <p:nvPr/>
          </p:nvSpPr>
          <p:spPr bwMode="auto">
            <a:xfrm>
              <a:off x="4095" y="2532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1" name="Rectangle 45"/>
            <p:cNvSpPr>
              <a:spLocks noChangeArrowheads="1"/>
            </p:cNvSpPr>
            <p:nvPr/>
          </p:nvSpPr>
          <p:spPr bwMode="auto">
            <a:xfrm>
              <a:off x="4095" y="2562"/>
              <a:ext cx="1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2" name="Rectangle 46"/>
            <p:cNvSpPr>
              <a:spLocks noChangeArrowheads="1"/>
            </p:cNvSpPr>
            <p:nvPr/>
          </p:nvSpPr>
          <p:spPr bwMode="auto">
            <a:xfrm>
              <a:off x="4090" y="2537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3" name="Rectangle 47"/>
            <p:cNvSpPr>
              <a:spLocks noChangeArrowheads="1"/>
            </p:cNvSpPr>
            <p:nvPr/>
          </p:nvSpPr>
          <p:spPr bwMode="auto">
            <a:xfrm>
              <a:off x="4090" y="2557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4" name="Rectangle 48"/>
            <p:cNvSpPr>
              <a:spLocks noChangeArrowheads="1"/>
            </p:cNvSpPr>
            <p:nvPr/>
          </p:nvSpPr>
          <p:spPr bwMode="auto">
            <a:xfrm>
              <a:off x="4085" y="2542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5" name="Rectangle 49"/>
            <p:cNvSpPr>
              <a:spLocks noChangeArrowheads="1"/>
            </p:cNvSpPr>
            <p:nvPr/>
          </p:nvSpPr>
          <p:spPr bwMode="auto">
            <a:xfrm>
              <a:off x="4085" y="2552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6" name="Rectangle 50"/>
            <p:cNvSpPr>
              <a:spLocks noChangeArrowheads="1"/>
            </p:cNvSpPr>
            <p:nvPr/>
          </p:nvSpPr>
          <p:spPr bwMode="auto">
            <a:xfrm>
              <a:off x="4085" y="2547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7" name="Rectangle 51"/>
            <p:cNvSpPr>
              <a:spLocks noChangeArrowheads="1"/>
            </p:cNvSpPr>
            <p:nvPr/>
          </p:nvSpPr>
          <p:spPr bwMode="auto">
            <a:xfrm>
              <a:off x="4085" y="2547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8" name="Oval 52"/>
            <p:cNvSpPr>
              <a:spLocks noChangeArrowheads="1"/>
            </p:cNvSpPr>
            <p:nvPr/>
          </p:nvSpPr>
          <p:spPr bwMode="auto">
            <a:xfrm>
              <a:off x="4085" y="2532"/>
              <a:ext cx="35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69" name="Rectangle 53"/>
            <p:cNvSpPr>
              <a:spLocks noChangeArrowheads="1"/>
            </p:cNvSpPr>
            <p:nvPr/>
          </p:nvSpPr>
          <p:spPr bwMode="auto">
            <a:xfrm>
              <a:off x="4253" y="2450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0" name="Rectangle 54"/>
            <p:cNvSpPr>
              <a:spLocks noChangeArrowheads="1"/>
            </p:cNvSpPr>
            <p:nvPr/>
          </p:nvSpPr>
          <p:spPr bwMode="auto">
            <a:xfrm>
              <a:off x="4253" y="2481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1" name="Rectangle 55"/>
            <p:cNvSpPr>
              <a:spLocks noChangeArrowheads="1"/>
            </p:cNvSpPr>
            <p:nvPr/>
          </p:nvSpPr>
          <p:spPr bwMode="auto">
            <a:xfrm>
              <a:off x="4248" y="2455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2" name="Rectangle 56"/>
            <p:cNvSpPr>
              <a:spLocks noChangeArrowheads="1"/>
            </p:cNvSpPr>
            <p:nvPr/>
          </p:nvSpPr>
          <p:spPr bwMode="auto">
            <a:xfrm>
              <a:off x="4248" y="2476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3" name="Rectangle 57"/>
            <p:cNvSpPr>
              <a:spLocks noChangeArrowheads="1"/>
            </p:cNvSpPr>
            <p:nvPr/>
          </p:nvSpPr>
          <p:spPr bwMode="auto">
            <a:xfrm>
              <a:off x="4243" y="246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4" name="Rectangle 58"/>
            <p:cNvSpPr>
              <a:spLocks noChangeArrowheads="1"/>
            </p:cNvSpPr>
            <p:nvPr/>
          </p:nvSpPr>
          <p:spPr bwMode="auto">
            <a:xfrm>
              <a:off x="4243" y="2471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5" name="Rectangle 59"/>
            <p:cNvSpPr>
              <a:spLocks noChangeArrowheads="1"/>
            </p:cNvSpPr>
            <p:nvPr/>
          </p:nvSpPr>
          <p:spPr bwMode="auto">
            <a:xfrm>
              <a:off x="4243" y="2465"/>
              <a:ext cx="3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6" name="Rectangle 60"/>
            <p:cNvSpPr>
              <a:spLocks noChangeArrowheads="1"/>
            </p:cNvSpPr>
            <p:nvPr/>
          </p:nvSpPr>
          <p:spPr bwMode="auto">
            <a:xfrm>
              <a:off x="4243" y="2465"/>
              <a:ext cx="3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7" name="Oval 61"/>
            <p:cNvSpPr>
              <a:spLocks noChangeArrowheads="1"/>
            </p:cNvSpPr>
            <p:nvPr/>
          </p:nvSpPr>
          <p:spPr bwMode="auto">
            <a:xfrm>
              <a:off x="4243" y="2450"/>
              <a:ext cx="35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8" name="Rectangle 62"/>
            <p:cNvSpPr>
              <a:spLocks noChangeArrowheads="1"/>
            </p:cNvSpPr>
            <p:nvPr/>
          </p:nvSpPr>
          <p:spPr bwMode="auto">
            <a:xfrm>
              <a:off x="4411" y="2440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9" name="Rectangle 63"/>
            <p:cNvSpPr>
              <a:spLocks noChangeArrowheads="1"/>
            </p:cNvSpPr>
            <p:nvPr/>
          </p:nvSpPr>
          <p:spPr bwMode="auto">
            <a:xfrm>
              <a:off x="4411" y="2471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0" name="Rectangle 64"/>
            <p:cNvSpPr>
              <a:spLocks noChangeArrowheads="1"/>
            </p:cNvSpPr>
            <p:nvPr/>
          </p:nvSpPr>
          <p:spPr bwMode="auto">
            <a:xfrm>
              <a:off x="4406" y="2445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1" name="Rectangle 65"/>
            <p:cNvSpPr>
              <a:spLocks noChangeArrowheads="1"/>
            </p:cNvSpPr>
            <p:nvPr/>
          </p:nvSpPr>
          <p:spPr bwMode="auto">
            <a:xfrm>
              <a:off x="4406" y="2465"/>
              <a:ext cx="2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2" name="Rectangle 66"/>
            <p:cNvSpPr>
              <a:spLocks noChangeArrowheads="1"/>
            </p:cNvSpPr>
            <p:nvPr/>
          </p:nvSpPr>
          <p:spPr bwMode="auto">
            <a:xfrm>
              <a:off x="4401" y="245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3" name="Rectangle 67"/>
            <p:cNvSpPr>
              <a:spLocks noChangeArrowheads="1"/>
            </p:cNvSpPr>
            <p:nvPr/>
          </p:nvSpPr>
          <p:spPr bwMode="auto">
            <a:xfrm>
              <a:off x="4401" y="246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4" name="Rectangle 68"/>
            <p:cNvSpPr>
              <a:spLocks noChangeArrowheads="1"/>
            </p:cNvSpPr>
            <p:nvPr/>
          </p:nvSpPr>
          <p:spPr bwMode="auto">
            <a:xfrm>
              <a:off x="4401" y="2455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5" name="Rectangle 69"/>
            <p:cNvSpPr>
              <a:spLocks noChangeArrowheads="1"/>
            </p:cNvSpPr>
            <p:nvPr/>
          </p:nvSpPr>
          <p:spPr bwMode="auto">
            <a:xfrm>
              <a:off x="4401" y="2455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6" name="Oval 70"/>
            <p:cNvSpPr>
              <a:spLocks noChangeArrowheads="1"/>
            </p:cNvSpPr>
            <p:nvPr/>
          </p:nvSpPr>
          <p:spPr bwMode="auto">
            <a:xfrm>
              <a:off x="4401" y="2440"/>
              <a:ext cx="35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7" name="Rectangle 71"/>
            <p:cNvSpPr>
              <a:spLocks noChangeArrowheads="1"/>
            </p:cNvSpPr>
            <p:nvPr/>
          </p:nvSpPr>
          <p:spPr bwMode="auto">
            <a:xfrm>
              <a:off x="4569" y="2440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8" name="Rectangle 72"/>
            <p:cNvSpPr>
              <a:spLocks noChangeArrowheads="1"/>
            </p:cNvSpPr>
            <p:nvPr/>
          </p:nvSpPr>
          <p:spPr bwMode="auto">
            <a:xfrm>
              <a:off x="4569" y="2471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9" name="Rectangle 73"/>
            <p:cNvSpPr>
              <a:spLocks noChangeArrowheads="1"/>
            </p:cNvSpPr>
            <p:nvPr/>
          </p:nvSpPr>
          <p:spPr bwMode="auto">
            <a:xfrm>
              <a:off x="4564" y="2445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0" name="Rectangle 74"/>
            <p:cNvSpPr>
              <a:spLocks noChangeArrowheads="1"/>
            </p:cNvSpPr>
            <p:nvPr/>
          </p:nvSpPr>
          <p:spPr bwMode="auto">
            <a:xfrm>
              <a:off x="4564" y="2465"/>
              <a:ext cx="2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1" name="Rectangle 75"/>
            <p:cNvSpPr>
              <a:spLocks noChangeArrowheads="1"/>
            </p:cNvSpPr>
            <p:nvPr/>
          </p:nvSpPr>
          <p:spPr bwMode="auto">
            <a:xfrm>
              <a:off x="4559" y="245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2" name="Rectangle 76"/>
            <p:cNvSpPr>
              <a:spLocks noChangeArrowheads="1"/>
            </p:cNvSpPr>
            <p:nvPr/>
          </p:nvSpPr>
          <p:spPr bwMode="auto">
            <a:xfrm>
              <a:off x="4559" y="246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3" name="Rectangle 77"/>
            <p:cNvSpPr>
              <a:spLocks noChangeArrowheads="1"/>
            </p:cNvSpPr>
            <p:nvPr/>
          </p:nvSpPr>
          <p:spPr bwMode="auto">
            <a:xfrm>
              <a:off x="4559" y="2455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4" name="Rectangle 78"/>
            <p:cNvSpPr>
              <a:spLocks noChangeArrowheads="1"/>
            </p:cNvSpPr>
            <p:nvPr/>
          </p:nvSpPr>
          <p:spPr bwMode="auto">
            <a:xfrm>
              <a:off x="4559" y="2455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5" name="Oval 79"/>
            <p:cNvSpPr>
              <a:spLocks noChangeArrowheads="1"/>
            </p:cNvSpPr>
            <p:nvPr/>
          </p:nvSpPr>
          <p:spPr bwMode="auto">
            <a:xfrm>
              <a:off x="4559" y="2440"/>
              <a:ext cx="35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6" name="Rectangle 80"/>
            <p:cNvSpPr>
              <a:spLocks noChangeArrowheads="1"/>
            </p:cNvSpPr>
            <p:nvPr/>
          </p:nvSpPr>
          <p:spPr bwMode="auto">
            <a:xfrm>
              <a:off x="4722" y="2440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7" name="Rectangle 81"/>
            <p:cNvSpPr>
              <a:spLocks noChangeArrowheads="1"/>
            </p:cNvSpPr>
            <p:nvPr/>
          </p:nvSpPr>
          <p:spPr bwMode="auto">
            <a:xfrm>
              <a:off x="4722" y="2471"/>
              <a:ext cx="1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8" name="Rectangle 82"/>
            <p:cNvSpPr>
              <a:spLocks noChangeArrowheads="1"/>
            </p:cNvSpPr>
            <p:nvPr/>
          </p:nvSpPr>
          <p:spPr bwMode="auto">
            <a:xfrm>
              <a:off x="4717" y="2445"/>
              <a:ext cx="2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99" name="Rectangle 83"/>
            <p:cNvSpPr>
              <a:spLocks noChangeArrowheads="1"/>
            </p:cNvSpPr>
            <p:nvPr/>
          </p:nvSpPr>
          <p:spPr bwMode="auto">
            <a:xfrm>
              <a:off x="4717" y="2465"/>
              <a:ext cx="25" cy="6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0" name="Rectangle 84"/>
            <p:cNvSpPr>
              <a:spLocks noChangeArrowheads="1"/>
            </p:cNvSpPr>
            <p:nvPr/>
          </p:nvSpPr>
          <p:spPr bwMode="auto">
            <a:xfrm>
              <a:off x="4712" y="245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1" name="Rectangle 85"/>
            <p:cNvSpPr>
              <a:spLocks noChangeArrowheads="1"/>
            </p:cNvSpPr>
            <p:nvPr/>
          </p:nvSpPr>
          <p:spPr bwMode="auto">
            <a:xfrm>
              <a:off x="4712" y="2460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2" name="Rectangle 86"/>
            <p:cNvSpPr>
              <a:spLocks noChangeArrowheads="1"/>
            </p:cNvSpPr>
            <p:nvPr/>
          </p:nvSpPr>
          <p:spPr bwMode="auto">
            <a:xfrm>
              <a:off x="4712" y="2455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3" name="Rectangle 87"/>
            <p:cNvSpPr>
              <a:spLocks noChangeArrowheads="1"/>
            </p:cNvSpPr>
            <p:nvPr/>
          </p:nvSpPr>
          <p:spPr bwMode="auto">
            <a:xfrm>
              <a:off x="4712" y="2455"/>
              <a:ext cx="35" cy="5"/>
            </a:xfrm>
            <a:prstGeom prst="rect">
              <a:avLst/>
            </a:prstGeom>
            <a:solidFill>
              <a:srgbClr val="0000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4" name="Oval 88"/>
            <p:cNvSpPr>
              <a:spLocks noChangeArrowheads="1"/>
            </p:cNvSpPr>
            <p:nvPr/>
          </p:nvSpPr>
          <p:spPr bwMode="auto">
            <a:xfrm>
              <a:off x="4712" y="2440"/>
              <a:ext cx="35" cy="36"/>
            </a:xfrm>
            <a:prstGeom prst="ellipse">
              <a:avLst/>
            </a:pr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5" name="Rectangle 89"/>
            <p:cNvSpPr>
              <a:spLocks noChangeArrowheads="1"/>
            </p:cNvSpPr>
            <p:nvPr/>
          </p:nvSpPr>
          <p:spPr bwMode="auto">
            <a:xfrm>
              <a:off x="3422" y="2414"/>
              <a:ext cx="1356" cy="1068"/>
            </a:xfrm>
            <a:prstGeom prst="rect">
              <a:avLst/>
            </a:prstGeom>
            <a:noFill/>
            <a:ln w="5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6" name="Rectangle 90"/>
            <p:cNvSpPr>
              <a:spLocks noChangeArrowheads="1"/>
            </p:cNvSpPr>
            <p:nvPr/>
          </p:nvSpPr>
          <p:spPr bwMode="auto">
            <a:xfrm>
              <a:off x="3672" y="3758"/>
              <a:ext cx="647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5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H</a:t>
              </a:r>
              <a:r>
                <a:rPr kumimoji="0" lang="en-US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arvest day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07" name="Rectangle 91"/>
            <p:cNvSpPr>
              <a:spLocks noChangeArrowheads="1"/>
            </p:cNvSpPr>
            <p:nvPr/>
          </p:nvSpPr>
          <p:spPr bwMode="auto">
            <a:xfrm rot="16200000">
              <a:off x="2348" y="2871"/>
              <a:ext cx="149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Percentage</a:t>
              </a:r>
              <a:r>
                <a:rPr kumimoji="0" lang="en-US" sz="1500" b="0" i="0" u="none" strike="noStrike" cap="none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 of green apples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08" name="Line 92"/>
            <p:cNvSpPr>
              <a:spLocks noChangeShapeType="1"/>
            </p:cNvSpPr>
            <p:nvPr/>
          </p:nvSpPr>
          <p:spPr bwMode="auto">
            <a:xfrm>
              <a:off x="3473" y="3482"/>
              <a:ext cx="943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09" name="Line 93"/>
            <p:cNvSpPr>
              <a:spLocks noChangeShapeType="1"/>
            </p:cNvSpPr>
            <p:nvPr/>
          </p:nvSpPr>
          <p:spPr bwMode="auto">
            <a:xfrm>
              <a:off x="3473" y="3482"/>
              <a:ext cx="1" cy="46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0" name="Line 94"/>
            <p:cNvSpPr>
              <a:spLocks noChangeShapeType="1"/>
            </p:cNvSpPr>
            <p:nvPr/>
          </p:nvSpPr>
          <p:spPr bwMode="auto">
            <a:xfrm>
              <a:off x="3789" y="3482"/>
              <a:ext cx="1" cy="46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1" name="Line 95"/>
            <p:cNvSpPr>
              <a:spLocks noChangeShapeType="1"/>
            </p:cNvSpPr>
            <p:nvPr/>
          </p:nvSpPr>
          <p:spPr bwMode="auto">
            <a:xfrm>
              <a:off x="4100" y="3482"/>
              <a:ext cx="1" cy="46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2" name="Line 96"/>
            <p:cNvSpPr>
              <a:spLocks noChangeShapeType="1"/>
            </p:cNvSpPr>
            <p:nvPr/>
          </p:nvSpPr>
          <p:spPr bwMode="auto">
            <a:xfrm>
              <a:off x="4416" y="3482"/>
              <a:ext cx="1" cy="46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3" name="Rectangle 97"/>
            <p:cNvSpPr>
              <a:spLocks noChangeArrowheads="1"/>
            </p:cNvSpPr>
            <p:nvPr/>
          </p:nvSpPr>
          <p:spPr bwMode="auto">
            <a:xfrm>
              <a:off x="3427" y="3604"/>
              <a:ext cx="72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-5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14" name="Rectangle 98"/>
            <p:cNvSpPr>
              <a:spLocks noChangeArrowheads="1"/>
            </p:cNvSpPr>
            <p:nvPr/>
          </p:nvSpPr>
          <p:spPr bwMode="auto">
            <a:xfrm>
              <a:off x="3697" y="3604"/>
              <a:ext cx="116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-10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15" name="Rectangle 99"/>
            <p:cNvSpPr>
              <a:spLocks noChangeArrowheads="1"/>
            </p:cNvSpPr>
            <p:nvPr/>
          </p:nvSpPr>
          <p:spPr bwMode="auto">
            <a:xfrm>
              <a:off x="3988" y="3604"/>
              <a:ext cx="116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-15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16" name="Rectangle 100"/>
            <p:cNvSpPr>
              <a:spLocks noChangeArrowheads="1"/>
            </p:cNvSpPr>
            <p:nvPr/>
          </p:nvSpPr>
          <p:spPr bwMode="auto">
            <a:xfrm>
              <a:off x="4299" y="3604"/>
              <a:ext cx="116" cy="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sz="1000" dirty="0" smtClean="0">
                  <a:solidFill>
                    <a:srgbClr val="000000"/>
                  </a:solidFill>
                  <a:latin typeface="Arial" pitchFamily="34" charset="0"/>
                  <a:cs typeface="Arial" pitchFamily="34" charset="0"/>
                </a:rPr>
                <a:t>-20</a:t>
              </a: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17" name="Line 101"/>
            <p:cNvSpPr>
              <a:spLocks noChangeShapeType="1"/>
            </p:cNvSpPr>
            <p:nvPr/>
          </p:nvSpPr>
          <p:spPr bwMode="auto">
            <a:xfrm flipV="1">
              <a:off x="3422" y="2578"/>
              <a:ext cx="1" cy="740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8" name="Line 102"/>
            <p:cNvSpPr>
              <a:spLocks noChangeShapeType="1"/>
            </p:cNvSpPr>
            <p:nvPr/>
          </p:nvSpPr>
          <p:spPr bwMode="auto">
            <a:xfrm flipH="1">
              <a:off x="3376" y="3318"/>
              <a:ext cx="46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19" name="Line 103"/>
            <p:cNvSpPr>
              <a:spLocks noChangeShapeType="1"/>
            </p:cNvSpPr>
            <p:nvPr/>
          </p:nvSpPr>
          <p:spPr bwMode="auto">
            <a:xfrm flipH="1">
              <a:off x="3376" y="3073"/>
              <a:ext cx="46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20" name="Line 104"/>
            <p:cNvSpPr>
              <a:spLocks noChangeShapeType="1"/>
            </p:cNvSpPr>
            <p:nvPr/>
          </p:nvSpPr>
          <p:spPr bwMode="auto">
            <a:xfrm flipH="1">
              <a:off x="3376" y="2823"/>
              <a:ext cx="46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21" name="Line 105"/>
            <p:cNvSpPr>
              <a:spLocks noChangeShapeType="1"/>
            </p:cNvSpPr>
            <p:nvPr/>
          </p:nvSpPr>
          <p:spPr bwMode="auto">
            <a:xfrm flipH="1">
              <a:off x="3376" y="2578"/>
              <a:ext cx="46" cy="1"/>
            </a:xfrm>
            <a:prstGeom prst="line">
              <a:avLst/>
            </a:prstGeom>
            <a:noFill/>
            <a:ln w="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22" name="Rectangle 106"/>
            <p:cNvSpPr>
              <a:spLocks noChangeArrowheads="1"/>
            </p:cNvSpPr>
            <p:nvPr/>
          </p:nvSpPr>
          <p:spPr bwMode="auto">
            <a:xfrm>
              <a:off x="3192" y="3277"/>
              <a:ext cx="133" cy="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20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23" name="Rectangle 107"/>
            <p:cNvSpPr>
              <a:spLocks noChangeArrowheads="1"/>
            </p:cNvSpPr>
            <p:nvPr/>
          </p:nvSpPr>
          <p:spPr bwMode="auto">
            <a:xfrm>
              <a:off x="3192" y="3032"/>
              <a:ext cx="133" cy="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40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24" name="Rectangle 108"/>
            <p:cNvSpPr>
              <a:spLocks noChangeArrowheads="1"/>
            </p:cNvSpPr>
            <p:nvPr/>
          </p:nvSpPr>
          <p:spPr bwMode="auto">
            <a:xfrm>
              <a:off x="3192" y="2787"/>
              <a:ext cx="133" cy="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60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25" name="Rectangle 109"/>
            <p:cNvSpPr>
              <a:spLocks noChangeArrowheads="1"/>
            </p:cNvSpPr>
            <p:nvPr/>
          </p:nvSpPr>
          <p:spPr bwMode="auto">
            <a:xfrm>
              <a:off x="3192" y="2542"/>
              <a:ext cx="133" cy="1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0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cs typeface="Arial" pitchFamily="34" charset="0"/>
                </a:rPr>
                <a:t>80</a:t>
              </a: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326" name="Freeform 110"/>
            <p:cNvSpPr>
              <a:spLocks/>
            </p:cNvSpPr>
            <p:nvPr/>
          </p:nvSpPr>
          <p:spPr bwMode="auto">
            <a:xfrm>
              <a:off x="3473" y="2455"/>
              <a:ext cx="1254" cy="986"/>
            </a:xfrm>
            <a:custGeom>
              <a:avLst/>
              <a:gdLst/>
              <a:ahLst/>
              <a:cxnLst>
                <a:cxn ang="0">
                  <a:pos x="15" y="986"/>
                </a:cxn>
                <a:cxn ang="0">
                  <a:pos x="41" y="986"/>
                </a:cxn>
                <a:cxn ang="0">
                  <a:pos x="66" y="986"/>
                </a:cxn>
                <a:cxn ang="0">
                  <a:pos x="86" y="981"/>
                </a:cxn>
                <a:cxn ang="0">
                  <a:pos x="112" y="981"/>
                </a:cxn>
                <a:cxn ang="0">
                  <a:pos x="137" y="981"/>
                </a:cxn>
                <a:cxn ang="0">
                  <a:pos x="163" y="976"/>
                </a:cxn>
                <a:cxn ang="0">
                  <a:pos x="188" y="970"/>
                </a:cxn>
                <a:cxn ang="0">
                  <a:pos x="214" y="965"/>
                </a:cxn>
                <a:cxn ang="0">
                  <a:pos x="239" y="955"/>
                </a:cxn>
                <a:cxn ang="0">
                  <a:pos x="265" y="940"/>
                </a:cxn>
                <a:cxn ang="0">
                  <a:pos x="290" y="919"/>
                </a:cxn>
                <a:cxn ang="0">
                  <a:pos x="316" y="894"/>
                </a:cxn>
                <a:cxn ang="0">
                  <a:pos x="341" y="858"/>
                </a:cxn>
                <a:cxn ang="0">
                  <a:pos x="367" y="812"/>
                </a:cxn>
                <a:cxn ang="0">
                  <a:pos x="392" y="751"/>
                </a:cxn>
                <a:cxn ang="0">
                  <a:pos x="418" y="679"/>
                </a:cxn>
                <a:cxn ang="0">
                  <a:pos x="443" y="593"/>
                </a:cxn>
                <a:cxn ang="0">
                  <a:pos x="469" y="501"/>
                </a:cxn>
                <a:cxn ang="0">
                  <a:pos x="494" y="414"/>
                </a:cxn>
                <a:cxn ang="0">
                  <a:pos x="520" y="327"/>
                </a:cxn>
                <a:cxn ang="0">
                  <a:pos x="545" y="250"/>
                </a:cxn>
                <a:cxn ang="0">
                  <a:pos x="571" y="189"/>
                </a:cxn>
                <a:cxn ang="0">
                  <a:pos x="596" y="138"/>
                </a:cxn>
                <a:cxn ang="0">
                  <a:pos x="622" y="97"/>
                </a:cxn>
                <a:cxn ang="0">
                  <a:pos x="647" y="72"/>
                </a:cxn>
                <a:cxn ang="0">
                  <a:pos x="673" y="51"/>
                </a:cxn>
                <a:cxn ang="0">
                  <a:pos x="698" y="36"/>
                </a:cxn>
                <a:cxn ang="0">
                  <a:pos x="724" y="26"/>
                </a:cxn>
                <a:cxn ang="0">
                  <a:pos x="749" y="16"/>
                </a:cxn>
                <a:cxn ang="0">
                  <a:pos x="775" y="10"/>
                </a:cxn>
                <a:cxn ang="0">
                  <a:pos x="800" y="10"/>
                </a:cxn>
                <a:cxn ang="0">
                  <a:pos x="826" y="5"/>
                </a:cxn>
                <a:cxn ang="0">
                  <a:pos x="851" y="5"/>
                </a:cxn>
                <a:cxn ang="0">
                  <a:pos x="877" y="0"/>
                </a:cxn>
                <a:cxn ang="0">
                  <a:pos x="902" y="0"/>
                </a:cxn>
                <a:cxn ang="0">
                  <a:pos x="928" y="0"/>
                </a:cxn>
                <a:cxn ang="0">
                  <a:pos x="953" y="0"/>
                </a:cxn>
                <a:cxn ang="0">
                  <a:pos x="979" y="0"/>
                </a:cxn>
                <a:cxn ang="0">
                  <a:pos x="1004" y="0"/>
                </a:cxn>
                <a:cxn ang="0">
                  <a:pos x="1030" y="0"/>
                </a:cxn>
                <a:cxn ang="0">
                  <a:pos x="1055" y="0"/>
                </a:cxn>
                <a:cxn ang="0">
                  <a:pos x="1081" y="0"/>
                </a:cxn>
                <a:cxn ang="0">
                  <a:pos x="1101" y="0"/>
                </a:cxn>
                <a:cxn ang="0">
                  <a:pos x="1127" y="0"/>
                </a:cxn>
                <a:cxn ang="0">
                  <a:pos x="1152" y="0"/>
                </a:cxn>
                <a:cxn ang="0">
                  <a:pos x="1178" y="0"/>
                </a:cxn>
                <a:cxn ang="0">
                  <a:pos x="1203" y="0"/>
                </a:cxn>
                <a:cxn ang="0">
                  <a:pos x="1229" y="0"/>
                </a:cxn>
                <a:cxn ang="0">
                  <a:pos x="1254" y="0"/>
                </a:cxn>
              </a:cxnLst>
              <a:rect l="0" t="0" r="r" b="b"/>
              <a:pathLst>
                <a:path w="1254" h="986">
                  <a:moveTo>
                    <a:pt x="0" y="986"/>
                  </a:moveTo>
                  <a:lnTo>
                    <a:pt x="15" y="986"/>
                  </a:lnTo>
                  <a:lnTo>
                    <a:pt x="25" y="986"/>
                  </a:lnTo>
                  <a:lnTo>
                    <a:pt x="41" y="986"/>
                  </a:lnTo>
                  <a:lnTo>
                    <a:pt x="51" y="986"/>
                  </a:lnTo>
                  <a:lnTo>
                    <a:pt x="66" y="986"/>
                  </a:lnTo>
                  <a:lnTo>
                    <a:pt x="76" y="981"/>
                  </a:lnTo>
                  <a:lnTo>
                    <a:pt x="86" y="981"/>
                  </a:lnTo>
                  <a:lnTo>
                    <a:pt x="102" y="981"/>
                  </a:lnTo>
                  <a:lnTo>
                    <a:pt x="112" y="981"/>
                  </a:lnTo>
                  <a:lnTo>
                    <a:pt x="127" y="981"/>
                  </a:lnTo>
                  <a:lnTo>
                    <a:pt x="137" y="981"/>
                  </a:lnTo>
                  <a:lnTo>
                    <a:pt x="153" y="976"/>
                  </a:lnTo>
                  <a:lnTo>
                    <a:pt x="163" y="976"/>
                  </a:lnTo>
                  <a:lnTo>
                    <a:pt x="178" y="976"/>
                  </a:lnTo>
                  <a:lnTo>
                    <a:pt x="188" y="970"/>
                  </a:lnTo>
                  <a:lnTo>
                    <a:pt x="204" y="965"/>
                  </a:lnTo>
                  <a:lnTo>
                    <a:pt x="214" y="965"/>
                  </a:lnTo>
                  <a:lnTo>
                    <a:pt x="229" y="960"/>
                  </a:lnTo>
                  <a:lnTo>
                    <a:pt x="239" y="955"/>
                  </a:lnTo>
                  <a:lnTo>
                    <a:pt x="255" y="950"/>
                  </a:lnTo>
                  <a:lnTo>
                    <a:pt x="265" y="940"/>
                  </a:lnTo>
                  <a:lnTo>
                    <a:pt x="280" y="930"/>
                  </a:lnTo>
                  <a:lnTo>
                    <a:pt x="290" y="919"/>
                  </a:lnTo>
                  <a:lnTo>
                    <a:pt x="306" y="909"/>
                  </a:lnTo>
                  <a:lnTo>
                    <a:pt x="316" y="894"/>
                  </a:lnTo>
                  <a:lnTo>
                    <a:pt x="331" y="879"/>
                  </a:lnTo>
                  <a:lnTo>
                    <a:pt x="341" y="858"/>
                  </a:lnTo>
                  <a:lnTo>
                    <a:pt x="357" y="838"/>
                  </a:lnTo>
                  <a:lnTo>
                    <a:pt x="367" y="812"/>
                  </a:lnTo>
                  <a:lnTo>
                    <a:pt x="382" y="782"/>
                  </a:lnTo>
                  <a:lnTo>
                    <a:pt x="392" y="751"/>
                  </a:lnTo>
                  <a:lnTo>
                    <a:pt x="408" y="715"/>
                  </a:lnTo>
                  <a:lnTo>
                    <a:pt x="418" y="679"/>
                  </a:lnTo>
                  <a:lnTo>
                    <a:pt x="433" y="639"/>
                  </a:lnTo>
                  <a:lnTo>
                    <a:pt x="443" y="593"/>
                  </a:lnTo>
                  <a:lnTo>
                    <a:pt x="459" y="547"/>
                  </a:lnTo>
                  <a:lnTo>
                    <a:pt x="469" y="501"/>
                  </a:lnTo>
                  <a:lnTo>
                    <a:pt x="484" y="455"/>
                  </a:lnTo>
                  <a:lnTo>
                    <a:pt x="494" y="414"/>
                  </a:lnTo>
                  <a:lnTo>
                    <a:pt x="510" y="368"/>
                  </a:lnTo>
                  <a:lnTo>
                    <a:pt x="520" y="327"/>
                  </a:lnTo>
                  <a:lnTo>
                    <a:pt x="535" y="286"/>
                  </a:lnTo>
                  <a:lnTo>
                    <a:pt x="545" y="250"/>
                  </a:lnTo>
                  <a:lnTo>
                    <a:pt x="561" y="220"/>
                  </a:lnTo>
                  <a:lnTo>
                    <a:pt x="571" y="189"/>
                  </a:lnTo>
                  <a:lnTo>
                    <a:pt x="581" y="158"/>
                  </a:lnTo>
                  <a:lnTo>
                    <a:pt x="596" y="138"/>
                  </a:lnTo>
                  <a:lnTo>
                    <a:pt x="606" y="118"/>
                  </a:lnTo>
                  <a:lnTo>
                    <a:pt x="622" y="97"/>
                  </a:lnTo>
                  <a:lnTo>
                    <a:pt x="632" y="82"/>
                  </a:lnTo>
                  <a:lnTo>
                    <a:pt x="647" y="72"/>
                  </a:lnTo>
                  <a:lnTo>
                    <a:pt x="657" y="61"/>
                  </a:lnTo>
                  <a:lnTo>
                    <a:pt x="673" y="51"/>
                  </a:lnTo>
                  <a:lnTo>
                    <a:pt x="683" y="41"/>
                  </a:lnTo>
                  <a:lnTo>
                    <a:pt x="698" y="36"/>
                  </a:lnTo>
                  <a:lnTo>
                    <a:pt x="708" y="31"/>
                  </a:lnTo>
                  <a:lnTo>
                    <a:pt x="724" y="26"/>
                  </a:lnTo>
                  <a:lnTo>
                    <a:pt x="734" y="21"/>
                  </a:lnTo>
                  <a:lnTo>
                    <a:pt x="749" y="16"/>
                  </a:lnTo>
                  <a:lnTo>
                    <a:pt x="759" y="16"/>
                  </a:lnTo>
                  <a:lnTo>
                    <a:pt x="775" y="10"/>
                  </a:lnTo>
                  <a:lnTo>
                    <a:pt x="785" y="10"/>
                  </a:lnTo>
                  <a:lnTo>
                    <a:pt x="800" y="10"/>
                  </a:lnTo>
                  <a:lnTo>
                    <a:pt x="810" y="5"/>
                  </a:lnTo>
                  <a:lnTo>
                    <a:pt x="826" y="5"/>
                  </a:lnTo>
                  <a:lnTo>
                    <a:pt x="836" y="5"/>
                  </a:lnTo>
                  <a:lnTo>
                    <a:pt x="851" y="5"/>
                  </a:lnTo>
                  <a:lnTo>
                    <a:pt x="861" y="5"/>
                  </a:lnTo>
                  <a:lnTo>
                    <a:pt x="877" y="0"/>
                  </a:lnTo>
                  <a:lnTo>
                    <a:pt x="887" y="0"/>
                  </a:lnTo>
                  <a:lnTo>
                    <a:pt x="902" y="0"/>
                  </a:lnTo>
                  <a:lnTo>
                    <a:pt x="912" y="0"/>
                  </a:lnTo>
                  <a:lnTo>
                    <a:pt x="928" y="0"/>
                  </a:lnTo>
                  <a:lnTo>
                    <a:pt x="938" y="0"/>
                  </a:lnTo>
                  <a:lnTo>
                    <a:pt x="953" y="0"/>
                  </a:lnTo>
                  <a:lnTo>
                    <a:pt x="963" y="0"/>
                  </a:lnTo>
                  <a:lnTo>
                    <a:pt x="979" y="0"/>
                  </a:lnTo>
                  <a:lnTo>
                    <a:pt x="989" y="0"/>
                  </a:lnTo>
                  <a:lnTo>
                    <a:pt x="1004" y="0"/>
                  </a:lnTo>
                  <a:lnTo>
                    <a:pt x="1014" y="0"/>
                  </a:lnTo>
                  <a:lnTo>
                    <a:pt x="1030" y="0"/>
                  </a:lnTo>
                  <a:lnTo>
                    <a:pt x="1040" y="0"/>
                  </a:lnTo>
                  <a:lnTo>
                    <a:pt x="1055" y="0"/>
                  </a:lnTo>
                  <a:lnTo>
                    <a:pt x="1065" y="0"/>
                  </a:lnTo>
                  <a:lnTo>
                    <a:pt x="1081" y="0"/>
                  </a:lnTo>
                  <a:lnTo>
                    <a:pt x="1091" y="0"/>
                  </a:lnTo>
                  <a:lnTo>
                    <a:pt x="1101" y="0"/>
                  </a:lnTo>
                  <a:lnTo>
                    <a:pt x="1116" y="0"/>
                  </a:lnTo>
                  <a:lnTo>
                    <a:pt x="1127" y="0"/>
                  </a:lnTo>
                  <a:lnTo>
                    <a:pt x="1142" y="0"/>
                  </a:lnTo>
                  <a:lnTo>
                    <a:pt x="1152" y="0"/>
                  </a:lnTo>
                  <a:lnTo>
                    <a:pt x="1167" y="0"/>
                  </a:lnTo>
                  <a:lnTo>
                    <a:pt x="1178" y="0"/>
                  </a:lnTo>
                  <a:lnTo>
                    <a:pt x="1193" y="0"/>
                  </a:lnTo>
                  <a:lnTo>
                    <a:pt x="1203" y="0"/>
                  </a:lnTo>
                  <a:lnTo>
                    <a:pt x="1218" y="0"/>
                  </a:lnTo>
                  <a:lnTo>
                    <a:pt x="1229" y="0"/>
                  </a:lnTo>
                  <a:lnTo>
                    <a:pt x="1244" y="0"/>
                  </a:lnTo>
                  <a:lnTo>
                    <a:pt x="1254" y="0"/>
                  </a:lnTo>
                </a:path>
              </a:pathLst>
            </a:custGeom>
            <a:noFill/>
            <a:ln w="1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8" name="Rectangle 3"/>
          <p:cNvSpPr txBox="1">
            <a:spLocks noChangeArrowheads="1"/>
          </p:cNvSpPr>
          <p:nvPr/>
        </p:nvSpPr>
        <p:spPr bwMode="auto">
          <a:xfrm>
            <a:off x="5401985" y="1483075"/>
            <a:ext cx="3581400" cy="45259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Heuristic methods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Minkowski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-form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Weighted-Mean-Variance (WMV)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Distance functions used in nonparametric tests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</a:t>
            </a:r>
            <a:r>
              <a:rPr kumimoji="0" lang="en-US" sz="14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cs typeface="Arial" charset="0"/>
              </a:rPr>
              <a:t> 2 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sym typeface="Symbol" pitchFamily="18" charset="2"/>
              </a:rPr>
              <a:t>(Chi Square)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Kolmogorov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-Smirnov (KS)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Cramer/von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Mises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(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CvM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)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Information-theory divergences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Kullback-Liebler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(KL)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Jeffrey</a:t>
            </a:r>
            <a:r>
              <a:rPr kumimoji="0" lang="en-US" sz="14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divergence (JD)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Spectral measures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Spectral angle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mapper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Bhatacharyya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distance</a:t>
            </a: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Ground distance measures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Histogram intersection (Overton)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Quadratic form distance (QF)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Wasserstein-Rubinstein-Mallows distance (Earth Movers Distance)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5" name="Isosceles Triangle 114"/>
          <p:cNvSpPr/>
          <p:nvPr/>
        </p:nvSpPr>
        <p:spPr>
          <a:xfrm>
            <a:off x="8763000" y="6629400"/>
            <a:ext cx="152400" cy="1524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6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Automated Gating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r>
              <a:rPr lang="en-US" dirty="0" smtClean="0"/>
              <a:t>Purdue has developed </a:t>
            </a:r>
            <a:r>
              <a:rPr lang="en-US" dirty="0"/>
              <a:t>c</a:t>
            </a:r>
            <a:r>
              <a:rPr lang="en-US" dirty="0" smtClean="0"/>
              <a:t>urrent patent space:</a:t>
            </a:r>
          </a:p>
          <a:p>
            <a:pPr lvl="1"/>
            <a:r>
              <a:rPr lang="en-US" dirty="0" smtClean="0"/>
              <a:t>Distance measures for flow cytometry</a:t>
            </a:r>
          </a:p>
          <a:p>
            <a:pPr lvl="1"/>
            <a:r>
              <a:rPr lang="en-US" dirty="0" smtClean="0"/>
              <a:t>Variety of automated gating processes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61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Analysis Logic Map </a:t>
            </a:r>
            <a:r>
              <a:rPr lang="en-US" dirty="0" smtClean="0"/>
              <a:t>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4478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1FF90-097E-4DB6-BEC8-184231648616}" type="datetime13">
              <a:rPr lang="en-US" smtClean="0"/>
              <a:t>6:10:27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3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4"/>
          <p:cNvSpPr txBox="1">
            <a:spLocks noChangeArrowheads="1"/>
          </p:cNvSpPr>
          <p:nvPr/>
        </p:nvSpPr>
        <p:spPr bwMode="auto">
          <a:xfrm>
            <a:off x="12510" y="600670"/>
            <a:ext cx="5638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800" b="1" dirty="0">
                <a:latin typeface="Calibri" pitchFamily="34" charset="0"/>
              </a:rPr>
              <a:t>Measuring KS Distance</a:t>
            </a:r>
          </a:p>
          <a:p>
            <a:r>
              <a:rPr lang="en-US" sz="1800" b="1" dirty="0">
                <a:latin typeface="Calibri" pitchFamily="34" charset="0"/>
              </a:rPr>
              <a:t>Quadratic form Distance</a:t>
            </a:r>
          </a:p>
          <a:p>
            <a:r>
              <a:rPr lang="en-US" sz="1800" b="1" dirty="0" err="1">
                <a:latin typeface="Calibri" pitchFamily="34" charset="0"/>
              </a:rPr>
              <a:t>Kullback-Leibler</a:t>
            </a:r>
            <a:r>
              <a:rPr lang="en-US" sz="1800" b="1" dirty="0">
                <a:latin typeface="Calibri" pitchFamily="34" charset="0"/>
              </a:rPr>
              <a:t> Distance</a:t>
            </a:r>
          </a:p>
        </p:txBody>
      </p:sp>
      <p:pic>
        <p:nvPicPr>
          <p:cNvPr id="5632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685800"/>
            <a:ext cx="5938838" cy="604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Box 6"/>
          <p:cNvSpPr txBox="1">
            <a:spLocks noChangeArrowheads="1"/>
          </p:cNvSpPr>
          <p:nvPr/>
        </p:nvSpPr>
        <p:spPr bwMode="auto">
          <a:xfrm>
            <a:off x="5943600" y="2539425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dirty="0">
                <a:latin typeface="Calibri" pitchFamily="34" charset="0"/>
              </a:rPr>
              <a:t>1.  Select the desired parameter and press “DISTANCE”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5400000">
            <a:off x="6172200" y="2895600"/>
            <a:ext cx="228600" cy="228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5181600" y="3048000"/>
            <a:ext cx="1219200" cy="11430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6327" name="TextBox 12"/>
          <p:cNvSpPr txBox="1">
            <a:spLocks noChangeArrowheads="1"/>
          </p:cNvSpPr>
          <p:nvPr/>
        </p:nvSpPr>
        <p:spPr bwMode="auto">
          <a:xfrm>
            <a:off x="7010400" y="1447800"/>
            <a:ext cx="17478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dirty="0">
                <a:latin typeface="Calibri" pitchFamily="34" charset="0"/>
              </a:rPr>
              <a:t>2.  A parameter box appears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8153400" y="914400"/>
            <a:ext cx="76200" cy="6096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29" name="TextBox 15"/>
          <p:cNvSpPr txBox="1">
            <a:spLocks noChangeArrowheads="1"/>
          </p:cNvSpPr>
          <p:nvPr/>
        </p:nvSpPr>
        <p:spPr bwMode="auto">
          <a:xfrm>
            <a:off x="2362200" y="381000"/>
            <a:ext cx="6019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400" dirty="0">
                <a:latin typeface="Calibri" pitchFamily="34" charset="0"/>
              </a:rPr>
              <a:t>3.  The parameter box must be connected to both the drug box and the controls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6743700" y="876300"/>
            <a:ext cx="685800" cy="1524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6629400" y="609600"/>
            <a:ext cx="533400" cy="304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332" name="TextBox 1"/>
          <p:cNvSpPr txBox="1">
            <a:spLocks noChangeArrowheads="1"/>
          </p:cNvSpPr>
          <p:nvPr/>
        </p:nvSpPr>
        <p:spPr bwMode="auto">
          <a:xfrm>
            <a:off x="152400" y="2093913"/>
            <a:ext cx="266700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800" dirty="0"/>
              <a:t>You can select any parameter for KS distance, or quadratic form distance, or  </a:t>
            </a:r>
            <a:r>
              <a:rPr lang="en-US" sz="1800" dirty="0" err="1"/>
              <a:t>Kullback-Leibler</a:t>
            </a:r>
            <a:r>
              <a:rPr lang="en-US" sz="1800" dirty="0"/>
              <a:t> distance if you wish. There are several different distance measures you can </a:t>
            </a:r>
            <a:r>
              <a:rPr lang="en-US" sz="1800" dirty="0" smtClean="0"/>
              <a:t>choose from – or add you own!!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5572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1" y="-64899"/>
            <a:ext cx="8229600" cy="1143000"/>
          </a:xfrm>
        </p:spPr>
        <p:txBody>
          <a:bodyPr/>
          <a:lstStyle/>
          <a:p>
            <a:r>
              <a:rPr lang="en-US" dirty="0" smtClean="0"/>
              <a:t>Comparison – Gating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NonGating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94FFF-187A-4B8F-97D0-D59B533E4539}" type="datetime13">
              <a:rPr lang="en-US" smtClean="0"/>
              <a:t>6:10:28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87</a:t>
            </a:fld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62400"/>
            <a:ext cx="9144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8101"/>
            <a:ext cx="9144000" cy="2863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533603" y="1295400"/>
            <a:ext cx="654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IC50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5943600" y="4186535"/>
            <a:ext cx="114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KL-Values</a:t>
            </a:r>
            <a:endParaRPr lang="en-US" sz="1800" dirty="0"/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-152400" y="3962400"/>
            <a:ext cx="9829800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8240730" y="6642556"/>
            <a:ext cx="8755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*Patent pending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6059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9" y="461962"/>
            <a:ext cx="690562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8" y="453495"/>
            <a:ext cx="690562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9" y="453494"/>
            <a:ext cx="690562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7" y="453493"/>
            <a:ext cx="690562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6" y="453492"/>
            <a:ext cx="690562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9" y="461962"/>
            <a:ext cx="690562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5" y="461962"/>
            <a:ext cx="690562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9" y="470428"/>
            <a:ext cx="690562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8" y="470428"/>
            <a:ext cx="690562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7" y="453491"/>
            <a:ext cx="690562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28" y="445024"/>
            <a:ext cx="6905625" cy="5934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1066800" y="1371600"/>
            <a:ext cx="838200" cy="838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66800" y="1905000"/>
            <a:ext cx="838200" cy="83820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066800" y="2514600"/>
            <a:ext cx="838200" cy="838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882048" y="2573861"/>
            <a:ext cx="838200" cy="838200"/>
          </a:xfrm>
          <a:prstGeom prst="ellipse">
            <a:avLst/>
          </a:prstGeom>
          <a:noFill/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089752" y="3330969"/>
            <a:ext cx="838200" cy="83820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1043848" y="4177018"/>
            <a:ext cx="838200" cy="838200"/>
          </a:xfrm>
          <a:prstGeom prst="ellipse">
            <a:avLst/>
          </a:prstGeom>
          <a:noFill/>
          <a:ln w="762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709231" y="1923866"/>
            <a:ext cx="838200" cy="838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953000" y="2324100"/>
            <a:ext cx="838200" cy="8382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029200" y="4566740"/>
            <a:ext cx="838200" cy="838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114800" y="4724400"/>
            <a:ext cx="838200" cy="838200"/>
          </a:xfrm>
          <a:prstGeom prst="ellipse">
            <a:avLst/>
          </a:prstGeom>
          <a:noFill/>
          <a:ln w="76200">
            <a:solidFill>
              <a:srgbClr val="FF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265583" y="4728275"/>
            <a:ext cx="838200" cy="838200"/>
          </a:xfrm>
          <a:prstGeom prst="ellipse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1927952" y="4548379"/>
            <a:ext cx="838200" cy="838200"/>
          </a:xfrm>
          <a:prstGeom prst="ellipse">
            <a:avLst/>
          </a:prstGeom>
          <a:noFill/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3514"/>
            <a:ext cx="900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CD3/CD14/CD7/cd38/Kappa/HLADR/CD57/CD11b/CD15/CD16/CD56/CD52/CD30/CD19/CD71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7467600" y="838200"/>
            <a:ext cx="838200" cy="838200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196573" y="1862435"/>
            <a:ext cx="1752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Different colors represent different phenotypes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4255993" y="3768456"/>
            <a:ext cx="838200" cy="838200"/>
          </a:xfrm>
          <a:prstGeom prst="ellipse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287807" y="6171724"/>
            <a:ext cx="1665193" cy="207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Variable parameters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 rot="16200000">
            <a:off x="-576508" y="3319709"/>
            <a:ext cx="1665193" cy="207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Variable parameters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31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75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5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7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2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75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2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3C77-8F25-401B-BC24-63088A443A99}" type="datetime13">
              <a:rPr lang="en-US" smtClean="0"/>
              <a:t>6:10:28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89</a:t>
            </a:fld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609599"/>
            <a:ext cx="6629400" cy="591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23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FCFB5C8-CED1-49B1-8F1D-6421B06CCC1D}" type="datetime12">
              <a:rPr lang="en-US" smtClean="0"/>
              <a:pPr/>
              <a:t>6:10 PM</a:t>
            </a:fld>
            <a:endParaRPr lang="en-US" smtClean="0"/>
          </a:p>
        </p:txBody>
      </p:sp>
      <p:sp>
        <p:nvSpPr>
          <p:cNvPr id="2560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mtClean="0">
                <a:latin typeface="Comic Sans MS" pitchFamily="66" charset="0"/>
              </a:rPr>
              <a:t>Page </a:t>
            </a:r>
            <a:fld id="{95856BEB-4034-46CF-9BF3-FA46CDD552F2}" type="slidenum">
              <a:rPr lang="en-US" smtClean="0">
                <a:latin typeface="Comic Sans MS" pitchFamily="66" charset="0"/>
              </a:rPr>
              <a:pPr/>
              <a:t>9</a:t>
            </a:fld>
            <a:endParaRPr lang="en-US" smtClean="0">
              <a:latin typeface="Comic Sans MS" pitchFamily="66" charset="0"/>
            </a:endParaRPr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712788" y="228600"/>
            <a:ext cx="7772400" cy="417513"/>
          </a:xfrm>
        </p:spPr>
        <p:txBody>
          <a:bodyPr>
            <a:normAutofit fontScale="90000"/>
          </a:bodyPr>
          <a:lstStyle/>
          <a:p>
            <a:r>
              <a:rPr lang="en-US" sz="3200" smtClean="0"/>
              <a:t>Gucker’s Apparatus</a:t>
            </a:r>
          </a:p>
        </p:txBody>
      </p:sp>
      <p:sp>
        <p:nvSpPr>
          <p:cNvPr id="2560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560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87" y="791212"/>
            <a:ext cx="6564230" cy="423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 Box 5"/>
          <p:cNvSpPr txBox="1">
            <a:spLocks noChangeArrowheads="1"/>
          </p:cNvSpPr>
          <p:nvPr/>
        </p:nvSpPr>
        <p:spPr bwMode="auto">
          <a:xfrm>
            <a:off x="4362450" y="6369050"/>
            <a:ext cx="3830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600" b="1"/>
              <a:t>A </a:t>
            </a:r>
            <a:r>
              <a:rPr lang="en-US" sz="600"/>
              <a:t>Photoelectronic Counter for Colloidal Particles1</a:t>
            </a:r>
          </a:p>
          <a:p>
            <a:r>
              <a:rPr lang="en-US" sz="600" b="1"/>
              <a:t>BY </a:t>
            </a:r>
            <a:r>
              <a:rPr lang="en-US" sz="600"/>
              <a:t>FRANK T. GUCKER, J R . , ~ CHESTER T. O’KONSKI,~ HUGH B. PICKARD3 AND JAMES N. PITTS, </a:t>
            </a:r>
            <a:r>
              <a:rPr lang="en-US" sz="600" b="1"/>
              <a:t>JR.4</a:t>
            </a:r>
            <a:endParaRPr lang="en-US" sz="600"/>
          </a:p>
          <a:p>
            <a:endParaRPr lang="en-US" sz="600"/>
          </a:p>
        </p:txBody>
      </p:sp>
      <p:sp>
        <p:nvSpPr>
          <p:cNvPr id="9" name="TextBox 8"/>
          <p:cNvSpPr txBox="1"/>
          <p:nvPr/>
        </p:nvSpPr>
        <p:spPr>
          <a:xfrm>
            <a:off x="7817996" y="21771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/>
              <a:t>1947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152400" y="5059345"/>
            <a:ext cx="88391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Developed a flow cytometer for detection of bacteria in </a:t>
            </a:r>
            <a:r>
              <a:rPr lang="en-US" sz="2000" dirty="0" smtClean="0"/>
              <a:t>aerosols</a:t>
            </a:r>
          </a:p>
          <a:p>
            <a:r>
              <a:rPr lang="en-US" sz="2000" dirty="0">
                <a:solidFill>
                  <a:srgbClr val="FF3300"/>
                </a:solidFill>
              </a:rPr>
              <a:t>Instrument</a:t>
            </a:r>
            <a:r>
              <a:rPr lang="en-US" sz="2000" dirty="0"/>
              <a:t>: Sheath of filtered air flowing through a dark-field flow illuminated  chamber. Light source was a </a:t>
            </a:r>
            <a:r>
              <a:rPr lang="en-US" sz="2000" b="1" dirty="0"/>
              <a:t>Ford headlamp</a:t>
            </a:r>
            <a:r>
              <a:rPr lang="en-US" sz="2000" dirty="0"/>
              <a:t>, PMT detector (very early use of PMT)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755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Cytometry - </a:t>
            </a:r>
            <a:r>
              <a:rPr lang="en-US" dirty="0" err="1" smtClean="0"/>
              <a:t>CyTOF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511B4-EC4D-422D-BD9D-F6EDD0C2F9C5}" type="datetime13">
              <a:rPr lang="en-US" smtClean="0"/>
              <a:t>6:10:28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90</a:t>
            </a:fld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295400"/>
            <a:ext cx="2743200" cy="1930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8775510" cy="1880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" y="1286973"/>
            <a:ext cx="5468788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71" y="1070535"/>
            <a:ext cx="5210894" cy="3671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5-Point Star 9"/>
          <p:cNvSpPr/>
          <p:nvPr/>
        </p:nvSpPr>
        <p:spPr bwMode="auto">
          <a:xfrm>
            <a:off x="7572825" y="6553200"/>
            <a:ext cx="123375" cy="152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49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25385-7D84-42C4-A8C4-8C12F903979A}" type="datetime13">
              <a:rPr lang="en-US" smtClean="0"/>
              <a:t>6:10:28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91</a:t>
            </a:fld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962"/>
            <a:ext cx="9144000" cy="681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48069" y="6595646"/>
            <a:ext cx="3916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70C0"/>
                </a:solidFill>
              </a:rPr>
              <a:t>Data from Bernd </a:t>
            </a:r>
            <a:r>
              <a:rPr lang="en-US" sz="1600" dirty="0" err="1" smtClean="0">
                <a:solidFill>
                  <a:srgbClr val="0070C0"/>
                </a:solidFill>
              </a:rPr>
              <a:t>Bodenmiller</a:t>
            </a:r>
            <a:r>
              <a:rPr lang="en-US" sz="1600" dirty="0" smtClean="0">
                <a:solidFill>
                  <a:srgbClr val="0070C0"/>
                </a:solidFill>
              </a:rPr>
              <a:t>, Nolan Lab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" y="914400"/>
            <a:ext cx="1676400" cy="52629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en-US" sz="1400" dirty="0" err="1"/>
              <a:t>dasatinib</a:t>
            </a:r>
            <a:endParaRPr lang="en-US" sz="1400" dirty="0"/>
          </a:p>
          <a:p>
            <a:r>
              <a:rPr lang="en-US" sz="1400" dirty="0"/>
              <a:t>   H-89</a:t>
            </a:r>
          </a:p>
          <a:p>
            <a:r>
              <a:rPr lang="en-US" sz="1400" dirty="0" err="1"/>
              <a:t>imatinib</a:t>
            </a:r>
            <a:endParaRPr lang="en-US" sz="1400" dirty="0"/>
          </a:p>
          <a:p>
            <a:r>
              <a:rPr lang="en-US" sz="1400" dirty="0" err="1"/>
              <a:t>rapamycin</a:t>
            </a:r>
            <a:endParaRPr lang="en-US" sz="1400" dirty="0"/>
          </a:p>
          <a:p>
            <a:r>
              <a:rPr lang="en-US" sz="1400" dirty="0"/>
              <a:t>SB-202190</a:t>
            </a:r>
          </a:p>
          <a:p>
            <a:r>
              <a:rPr lang="en-US" sz="1400" dirty="0" err="1"/>
              <a:t>sorafenib</a:t>
            </a:r>
            <a:endParaRPr lang="en-US" sz="1400" dirty="0"/>
          </a:p>
          <a:p>
            <a:r>
              <a:rPr lang="en-US" sz="1400" dirty="0"/>
              <a:t>SP600125</a:t>
            </a:r>
          </a:p>
          <a:p>
            <a:r>
              <a:rPr lang="en-US" sz="1400" dirty="0" err="1"/>
              <a:t>staurosporine</a:t>
            </a:r>
            <a:endParaRPr lang="en-US" sz="1400" dirty="0"/>
          </a:p>
          <a:p>
            <a:r>
              <a:rPr lang="en-US" sz="1400" dirty="0" err="1"/>
              <a:t>sunitinib</a:t>
            </a:r>
            <a:endParaRPr lang="en-US" sz="1400" dirty="0"/>
          </a:p>
          <a:p>
            <a:r>
              <a:rPr lang="en-US" sz="1400" dirty="0"/>
              <a:t>UO126</a:t>
            </a:r>
          </a:p>
          <a:p>
            <a:r>
              <a:rPr lang="en-US" sz="1400" dirty="0"/>
              <a:t>VX680</a:t>
            </a:r>
          </a:p>
          <a:p>
            <a:r>
              <a:rPr lang="en-US" sz="1400" dirty="0"/>
              <a:t>BTK inhibitor III</a:t>
            </a:r>
          </a:p>
          <a:p>
            <a:r>
              <a:rPr lang="en-US" sz="1400" dirty="0"/>
              <a:t>IKK inhibitor X</a:t>
            </a:r>
          </a:p>
          <a:p>
            <a:r>
              <a:rPr lang="en-US" sz="1400" dirty="0"/>
              <a:t>JAK inhibitor I</a:t>
            </a:r>
          </a:p>
          <a:p>
            <a:r>
              <a:rPr lang="en-US" sz="1400" dirty="0"/>
              <a:t>JAK2 inhibitor III</a:t>
            </a:r>
          </a:p>
          <a:p>
            <a:r>
              <a:rPr lang="en-US" sz="1400" dirty="0"/>
              <a:t>JAK3 inhibitor VI</a:t>
            </a:r>
          </a:p>
          <a:p>
            <a:r>
              <a:rPr lang="en-US" sz="1400" dirty="0" err="1"/>
              <a:t>Lck</a:t>
            </a:r>
            <a:r>
              <a:rPr lang="en-US" sz="1400" dirty="0"/>
              <a:t> inhibitor</a:t>
            </a:r>
          </a:p>
          <a:p>
            <a:r>
              <a:rPr lang="en-US" sz="1400" dirty="0"/>
              <a:t>PP2</a:t>
            </a:r>
          </a:p>
          <a:p>
            <a:r>
              <a:rPr lang="en-US" sz="1400" dirty="0" err="1"/>
              <a:t>Syk</a:t>
            </a:r>
            <a:r>
              <a:rPr lang="en-US" sz="1400" dirty="0"/>
              <a:t> inhibitor IV</a:t>
            </a:r>
          </a:p>
          <a:p>
            <a:r>
              <a:rPr lang="en-US" sz="1400" dirty="0"/>
              <a:t>Akti-1/2, </a:t>
            </a:r>
          </a:p>
          <a:p>
            <a:r>
              <a:rPr lang="en-US" sz="1400" dirty="0"/>
              <a:t>GDC-0941</a:t>
            </a:r>
          </a:p>
          <a:p>
            <a:r>
              <a:rPr lang="en-US" sz="1400" dirty="0" err="1"/>
              <a:t>streptonigrin</a:t>
            </a:r>
            <a:endParaRPr lang="en-US" sz="1400" dirty="0"/>
          </a:p>
          <a:p>
            <a:r>
              <a:rPr lang="en-US" sz="1400" dirty="0"/>
              <a:t>Go-6983</a:t>
            </a:r>
          </a:p>
          <a:p>
            <a:r>
              <a:rPr lang="en-US" sz="1400" dirty="0" err="1"/>
              <a:t>Crassin</a:t>
            </a:r>
            <a:endParaRPr lang="en-US" sz="14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685800"/>
            <a:ext cx="5475191" cy="518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209" y="365392"/>
            <a:ext cx="3446391" cy="6360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120" y="112916"/>
            <a:ext cx="3394075" cy="665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334000" y="51198"/>
            <a:ext cx="2109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14x14x12=2353</a:t>
            </a:r>
            <a:endParaRPr lang="en-US" sz="2000" dirty="0"/>
          </a:p>
        </p:txBody>
      </p:sp>
      <p:sp>
        <p:nvSpPr>
          <p:cNvPr id="15" name="5-Point Star 14"/>
          <p:cNvSpPr/>
          <p:nvPr/>
        </p:nvSpPr>
        <p:spPr bwMode="auto">
          <a:xfrm>
            <a:off x="6477000" y="6705600"/>
            <a:ext cx="123375" cy="152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5-Point Star 15"/>
          <p:cNvSpPr/>
          <p:nvPr/>
        </p:nvSpPr>
        <p:spPr bwMode="auto">
          <a:xfrm>
            <a:off x="6705600" y="6705600"/>
            <a:ext cx="123375" cy="152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7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67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Very complex data sets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472C7-D502-4811-BDE7-4227A7DF851F}" type="datetime13">
              <a:rPr lang="en-US" smtClean="0"/>
              <a:t>6:10:28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92</a:t>
            </a:fld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93"/>
          <a:stretch/>
        </p:blipFill>
        <p:spPr bwMode="auto">
          <a:xfrm>
            <a:off x="31750" y="1608083"/>
            <a:ext cx="9112250" cy="4803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3024981"/>
            <a:ext cx="920749" cy="646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09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PlateAnalyzer Logic Map for HC Analysis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EB5D5-9E73-4688-8DB0-F0467218B5AA}" type="datetime13">
              <a:rPr lang="en-US" smtClean="0"/>
              <a:t>6:10:28 PM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3733800" cy="304800"/>
          </a:xfrm>
        </p:spPr>
        <p:txBody>
          <a:bodyPr/>
          <a:lstStyle/>
          <a:p>
            <a:r>
              <a:rPr lang="en-US" dirty="0" smtClean="0"/>
              <a:t>High Throughput-High-Content Flow Cytometry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93</a:t>
            </a:fld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66" y="1600200"/>
            <a:ext cx="9144000" cy="4410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4600" y="6069883"/>
            <a:ext cx="5338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(Example screenshot of the software)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34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2762"/>
          </a:xfrm>
        </p:spPr>
        <p:txBody>
          <a:bodyPr>
            <a:normAutofit/>
          </a:bodyPr>
          <a:lstStyle/>
          <a:p>
            <a:r>
              <a:rPr lang="en-US" dirty="0" err="1" smtClean="0"/>
              <a:t>Cytospec</a:t>
            </a:r>
            <a:r>
              <a:rPr lang="en-US" dirty="0" smtClean="0"/>
              <a:t> Software</a:t>
            </a:r>
            <a:br>
              <a:rPr lang="en-US" dirty="0" smtClean="0"/>
            </a:br>
            <a:r>
              <a:rPr lang="en-US" dirty="0" smtClean="0"/>
              <a:t>PlateAnalyzer Software</a:t>
            </a: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9" y="2136375"/>
            <a:ext cx="2407457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97" y="4425787"/>
            <a:ext cx="2420203" cy="2298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3" t="33219" r="9425" b="22826"/>
          <a:stretch/>
        </p:blipFill>
        <p:spPr bwMode="auto">
          <a:xfrm>
            <a:off x="2653352" y="2142062"/>
            <a:ext cx="1791104" cy="273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image database Related\High throughput flow cytrometry\For Ro1 grant feb 2013\Shot0005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800" y="4840313"/>
            <a:ext cx="4396638" cy="201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858287"/>
            <a:ext cx="2962400" cy="301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779801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21771"/>
            <a:ext cx="8229600" cy="416463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Cytospec</a:t>
            </a:r>
            <a:r>
              <a:rPr lang="en-US" sz="3600" dirty="0" smtClean="0"/>
              <a:t> Software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152400" y="414484"/>
            <a:ext cx="89916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CYTOSPEC</a:t>
            </a:r>
            <a:r>
              <a:rPr lang="en-US" b="1" baseline="30000" dirty="0"/>
              <a:t>TM</a:t>
            </a:r>
            <a:r>
              <a:rPr lang="en-US" b="1" dirty="0"/>
              <a:t> </a:t>
            </a:r>
            <a:r>
              <a:rPr lang="en-US" b="1" dirty="0" smtClean="0"/>
              <a:t>(Written 2002 - updated </a:t>
            </a:r>
            <a:r>
              <a:rPr lang="en-US" b="1" dirty="0"/>
              <a:t>Sept 16, 2012)</a:t>
            </a:r>
          </a:p>
          <a:p>
            <a:r>
              <a:rPr lang="en-US" dirty="0"/>
              <a:t>The following program is called </a:t>
            </a:r>
            <a:r>
              <a:rPr lang="en-US" dirty="0" err="1" smtClean="0"/>
              <a:t>Cytospec</a:t>
            </a:r>
            <a:r>
              <a:rPr lang="en-US" dirty="0" smtClean="0"/>
              <a:t> </a:t>
            </a:r>
            <a:r>
              <a:rPr lang="en-US" baseline="30000" dirty="0" smtClean="0"/>
              <a:t>(</a:t>
            </a:r>
            <a:r>
              <a:rPr lang="en-US" baseline="30000" dirty="0"/>
              <a:t>TM) </a:t>
            </a:r>
            <a:r>
              <a:rPr lang="en-US" dirty="0"/>
              <a:t>and is a general purpose flow cytometry analysis program</a:t>
            </a:r>
          </a:p>
          <a:p>
            <a:r>
              <a:rPr lang="en-US" dirty="0"/>
              <a:t>For 32 bit you need the EXE file </a:t>
            </a:r>
            <a:r>
              <a:rPr lang="en-US" dirty="0">
                <a:hlinkClick r:id="rId3"/>
              </a:rPr>
              <a:t>(</a:t>
            </a:r>
            <a:r>
              <a:rPr lang="en-US" dirty="0">
                <a:hlinkClick r:id="rId4"/>
              </a:rPr>
              <a:t>download now</a:t>
            </a:r>
            <a:r>
              <a:rPr lang="en-US" dirty="0"/>
              <a:t>). For 64 bit use this EXE file (</a:t>
            </a:r>
            <a:r>
              <a:rPr lang="en-US" dirty="0">
                <a:hlinkClick r:id="rId5"/>
              </a:rPr>
              <a:t>Download now</a:t>
            </a:r>
            <a:r>
              <a:rPr lang="en-US" dirty="0"/>
              <a:t>).</a:t>
            </a:r>
          </a:p>
          <a:p>
            <a:r>
              <a:rPr lang="en-US" dirty="0"/>
              <a:t> </a:t>
            </a:r>
          </a:p>
          <a:p>
            <a:r>
              <a:rPr lang="en-US" b="1" dirty="0"/>
              <a:t>Tutorial</a:t>
            </a:r>
          </a:p>
          <a:p>
            <a:r>
              <a:rPr lang="en-US" dirty="0"/>
              <a:t>Brief instructions for running </a:t>
            </a:r>
            <a:r>
              <a:rPr lang="en-US" dirty="0" err="1"/>
              <a:t>Cytospec</a:t>
            </a:r>
            <a:r>
              <a:rPr lang="en-US" dirty="0"/>
              <a:t> are here (</a:t>
            </a:r>
            <a:r>
              <a:rPr lang="en-US" dirty="0">
                <a:hlinkClick r:id="rId6"/>
              </a:rPr>
              <a:t>download now</a:t>
            </a:r>
            <a:r>
              <a:rPr lang="en-US" dirty="0"/>
              <a:t>) and will be updated one of these days!</a:t>
            </a:r>
          </a:p>
          <a:p>
            <a:r>
              <a:rPr lang="en-US" dirty="0"/>
              <a:t>1. Tutorial without audio (use above file) (</a:t>
            </a:r>
            <a:r>
              <a:rPr lang="en-US" dirty="0">
                <a:hlinkClick r:id="rId7"/>
              </a:rPr>
              <a:t>play</a:t>
            </a:r>
            <a:r>
              <a:rPr lang="en-US" dirty="0"/>
              <a:t>)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Video </a:t>
            </a:r>
            <a:r>
              <a:rPr lang="en-US" dirty="0" smtClean="0"/>
              <a:t>Tutorials: YOUTUBE &amp; Twitter HANDLE is </a:t>
            </a:r>
            <a:r>
              <a:rPr lang="en-US" sz="3600" dirty="0" smtClean="0"/>
              <a:t>@</a:t>
            </a:r>
            <a:r>
              <a:rPr lang="en-US" sz="3200" b="1" i="1" dirty="0" smtClean="0">
                <a:solidFill>
                  <a:srgbClr val="0070C0"/>
                </a:solidFill>
              </a:rPr>
              <a:t>CYTOMETRYMAN</a:t>
            </a:r>
            <a:endParaRPr lang="en-US" sz="3200" b="1" i="1" dirty="0">
              <a:solidFill>
                <a:srgbClr val="0070C0"/>
              </a:solidFill>
            </a:endParaRPr>
          </a:p>
          <a:p>
            <a:r>
              <a:rPr lang="en-US" dirty="0"/>
              <a:t>The following video tutorials teach you all the basics of </a:t>
            </a:r>
            <a:r>
              <a:rPr lang="en-US" dirty="0" err="1"/>
              <a:t>Cytospec</a:t>
            </a:r>
            <a:r>
              <a:rPr lang="en-US" dirty="0"/>
              <a:t>. You can use the 5 color listmode file </a:t>
            </a:r>
            <a:r>
              <a:rPr lang="en-US" dirty="0">
                <a:hlinkClick r:id="rId8"/>
              </a:rPr>
              <a:t>HERE</a:t>
            </a:r>
            <a:r>
              <a:rPr lang="en-US" dirty="0"/>
              <a:t> if you want to play along!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1. Demo 1 -</a:t>
            </a:r>
            <a:r>
              <a:rPr lang="en-US" dirty="0">
                <a:hlinkClick r:id="rId9"/>
              </a:rPr>
              <a:t>YOUTUBE</a:t>
            </a:r>
            <a:r>
              <a:rPr lang="en-US" dirty="0"/>
              <a:t> or download-</a:t>
            </a:r>
            <a:r>
              <a:rPr lang="en-US" dirty="0">
                <a:hlinkClick r:id="rId10"/>
              </a:rPr>
              <a:t> Basic introduction</a:t>
            </a:r>
            <a:endParaRPr lang="en-US" dirty="0"/>
          </a:p>
          <a:p>
            <a:r>
              <a:rPr lang="en-US" dirty="0"/>
              <a:t>2. Demo 2 - </a:t>
            </a:r>
            <a:r>
              <a:rPr lang="en-US" dirty="0">
                <a:hlinkClick r:id="rId11"/>
              </a:rPr>
              <a:t>YOUTUBE</a:t>
            </a:r>
            <a:r>
              <a:rPr lang="en-US" dirty="0"/>
              <a:t> or download-</a:t>
            </a:r>
            <a:r>
              <a:rPr lang="en-US" dirty="0">
                <a:hlinkClick r:id="rId12"/>
              </a:rPr>
              <a:t>Tabloid output</a:t>
            </a:r>
            <a:endParaRPr lang="en-US" dirty="0"/>
          </a:p>
          <a:p>
            <a:r>
              <a:rPr lang="en-US" dirty="0"/>
              <a:t>3. Demo 3 - </a:t>
            </a:r>
            <a:r>
              <a:rPr lang="en-US" dirty="0">
                <a:hlinkClick r:id="rId13"/>
              </a:rPr>
              <a:t>YOUTUBE</a:t>
            </a:r>
            <a:r>
              <a:rPr lang="en-US" dirty="0"/>
              <a:t> or download- </a:t>
            </a:r>
            <a:r>
              <a:rPr lang="en-US" dirty="0">
                <a:hlinkClick r:id="rId14"/>
              </a:rPr>
              <a:t>PCA - how to apply it\</a:t>
            </a:r>
            <a:endParaRPr lang="en-US" dirty="0"/>
          </a:p>
          <a:p>
            <a:r>
              <a:rPr lang="en-US" dirty="0"/>
              <a:t>4. Demo 4 - </a:t>
            </a:r>
            <a:r>
              <a:rPr lang="en-US" dirty="0">
                <a:hlinkClick r:id="rId15"/>
              </a:rPr>
              <a:t>YOUTUBE</a:t>
            </a:r>
            <a:r>
              <a:rPr lang="en-US" dirty="0"/>
              <a:t> or download- </a:t>
            </a:r>
            <a:r>
              <a:rPr lang="en-US" dirty="0">
                <a:hlinkClick r:id="rId16"/>
              </a:rPr>
              <a:t>More PCA</a:t>
            </a:r>
            <a:endParaRPr lang="en-US" dirty="0"/>
          </a:p>
          <a:p>
            <a:r>
              <a:rPr lang="en-US" dirty="0"/>
              <a:t>5. Demo 5 - </a:t>
            </a:r>
            <a:r>
              <a:rPr lang="en-US" dirty="0">
                <a:hlinkClick r:id="rId17"/>
              </a:rPr>
              <a:t>YOUTUBE</a:t>
            </a:r>
            <a:r>
              <a:rPr lang="en-US" dirty="0"/>
              <a:t> or download- </a:t>
            </a:r>
            <a:r>
              <a:rPr lang="en-US" dirty="0">
                <a:hlinkClick r:id="rId18"/>
              </a:rPr>
              <a:t>Some Utility Features</a:t>
            </a:r>
            <a:endParaRPr lang="en-US" dirty="0"/>
          </a:p>
          <a:p>
            <a:r>
              <a:rPr lang="en-US" dirty="0"/>
              <a:t>6. Demo 6 - </a:t>
            </a:r>
            <a:r>
              <a:rPr lang="en-US" dirty="0">
                <a:hlinkClick r:id="rId19"/>
              </a:rPr>
              <a:t>YOUTUBE</a:t>
            </a:r>
            <a:r>
              <a:rPr lang="en-US" dirty="0"/>
              <a:t> or download- </a:t>
            </a:r>
            <a:r>
              <a:rPr lang="en-US" dirty="0">
                <a:hlinkClick r:id="rId20"/>
              </a:rPr>
              <a:t>More Utility Features</a:t>
            </a:r>
            <a:endParaRPr lang="en-US" dirty="0"/>
          </a:p>
          <a:p>
            <a:r>
              <a:rPr lang="en-US" dirty="0"/>
              <a:t>7. Demo 7 - </a:t>
            </a:r>
            <a:r>
              <a:rPr lang="en-US" dirty="0">
                <a:hlinkClick r:id="rId21"/>
              </a:rPr>
              <a:t>YOUTUBE</a:t>
            </a:r>
            <a:r>
              <a:rPr lang="en-US" dirty="0"/>
              <a:t> or download- </a:t>
            </a:r>
            <a:r>
              <a:rPr lang="en-US" dirty="0">
                <a:hlinkClick r:id="rId22"/>
              </a:rPr>
              <a:t>Create a new FCS file and perform PCA on i</a:t>
            </a:r>
            <a:r>
              <a:rPr lang="en-US" dirty="0"/>
              <a:t>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2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4525963"/>
          </a:xfrm>
        </p:spPr>
        <p:txBody>
          <a:bodyPr>
            <a:noAutofit/>
          </a:bodyPr>
          <a:lstStyle/>
          <a:p>
            <a:r>
              <a:rPr lang="en-US" sz="2400" dirty="0" smtClean="0"/>
              <a:t>Flow </a:t>
            </a:r>
            <a:r>
              <a:rPr lang="en-US" sz="2400" dirty="0" smtClean="0"/>
              <a:t>cytometry can </a:t>
            </a:r>
            <a:r>
              <a:rPr lang="en-US" sz="2400" dirty="0" smtClean="0"/>
              <a:t>be used for high throughput sampling for various drug screens, toxicology, </a:t>
            </a:r>
            <a:r>
              <a:rPr lang="en-US" sz="2400" dirty="0" err="1" smtClean="0"/>
              <a:t>etc</a:t>
            </a:r>
            <a:endParaRPr lang="en-US" sz="2400" dirty="0" smtClean="0"/>
          </a:p>
          <a:p>
            <a:r>
              <a:rPr lang="en-US" sz="2400" dirty="0" smtClean="0"/>
              <a:t>Flow cytometry can </a:t>
            </a:r>
            <a:r>
              <a:rPr lang="en-US" sz="2400" dirty="0" smtClean="0"/>
              <a:t>collect very high </a:t>
            </a:r>
            <a:r>
              <a:rPr lang="en-US" sz="2400" dirty="0" smtClean="0"/>
              <a:t>content data and new approaches to data processing are necessary</a:t>
            </a:r>
          </a:p>
          <a:p>
            <a:r>
              <a:rPr lang="en-US" sz="2400" dirty="0" smtClean="0"/>
              <a:t>New approaches require more automation which leads to lower per test cost, better QC and faster results</a:t>
            </a:r>
          </a:p>
          <a:p>
            <a:r>
              <a:rPr lang="en-US" sz="2400" dirty="0" smtClean="0"/>
              <a:t>New classification tools allow us to enhance the analytical process and assist in identifying signaling pathways</a:t>
            </a:r>
          </a:p>
          <a:p>
            <a:r>
              <a:rPr lang="en-US" sz="2400" dirty="0" smtClean="0"/>
              <a:t>For analysis of these complex data sets – the complexity can be “</a:t>
            </a:r>
            <a:r>
              <a:rPr lang="en-US" sz="2400" i="1" dirty="0" smtClean="0"/>
              <a:t>under the hood</a:t>
            </a:r>
            <a:r>
              <a:rPr lang="en-US" sz="2400" dirty="0" smtClean="0"/>
              <a:t>”, but must be easy, interactive and accurate</a:t>
            </a:r>
          </a:p>
          <a:p>
            <a:r>
              <a:rPr lang="en-US" sz="2400" dirty="0" smtClean="0"/>
              <a:t>Visualizing and manipulating very large data sets is quite possible using newly developed analytical tools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4CF9A-DFD9-444F-8A14-447B1232AFE7}" type="datetime13">
              <a:rPr lang="en-US" smtClean="0"/>
              <a:t>6:10:28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32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511B4-EC4D-422D-BD9D-F6EDD0C2F9C5}" type="datetime13">
              <a:rPr lang="en-US" smtClean="0"/>
              <a:t>6:10:28 PM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High Throughput-High-Content Flow Cytometry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30EF9-A3A5-492F-81FF-A69EF25F2DFF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8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2717</TotalTime>
  <Words>3764</Words>
  <Application>Microsoft Office PowerPoint</Application>
  <PresentationFormat>On-screen Show (4:3)</PresentationFormat>
  <Paragraphs>847</Paragraphs>
  <Slides>97</Slides>
  <Notes>97</Notes>
  <HiddenSlides>1</HiddenSlides>
  <MMClips>3</MMClips>
  <ScaleCrop>false</ScaleCrop>
  <HeadingPairs>
    <vt:vector size="8" baseType="variant">
      <vt:variant>
        <vt:lpstr>Theme</vt:lpstr>
      </vt:variant>
      <vt:variant>
        <vt:i4>1</vt:i4>
      </vt:variant>
      <vt:variant>
        <vt:lpstr>Links</vt:lpstr>
      </vt:variant>
      <vt:variant>
        <vt:i4>3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97</vt:i4>
      </vt:variant>
    </vt:vector>
  </HeadingPairs>
  <TitlesOfParts>
    <vt:vector size="105" baseType="lpstr">
      <vt:lpstr>Office Theme</vt:lpstr>
      <vt:lpstr>C:\xara stuff\Basic Cyyometry\full 32 with variable fingerprint-overlay-fitted-2.xar</vt:lpstr>
      <vt:lpstr>C:\xara stuff\Basic Cyyometry\full 32 with variable fingerprint-overlay-fitted.xar</vt:lpstr>
      <vt:lpstr>C:\xara stuff\bangs latex course\all green2.xar</vt:lpstr>
      <vt:lpstr>Document</vt:lpstr>
      <vt:lpstr>Chart</vt:lpstr>
      <vt:lpstr>Picture</vt:lpstr>
      <vt:lpstr>Equation</vt:lpstr>
      <vt:lpstr>  Advances in Cell Analysis  J. Paul Robinson,  SVM Professor of Cytomics,  Professor of Biomedical Engineering, Purdue University, USA </vt:lpstr>
      <vt:lpstr>Purdue University Cytometry Laboratories  Acknowledgements</vt:lpstr>
      <vt:lpstr>Background and Concepts</vt:lpstr>
      <vt:lpstr>Tyndall 1869</vt:lpstr>
      <vt:lpstr>Andrew Moldavan</vt:lpstr>
      <vt:lpstr>PowerPoint Presentation</vt:lpstr>
      <vt:lpstr>Conjugated Fluorescein with Isocyanate</vt:lpstr>
      <vt:lpstr>Gucker’s Apparatus</vt:lpstr>
      <vt:lpstr>Gucker’s Apparatus</vt:lpstr>
      <vt:lpstr>Wallace Coulter</vt:lpstr>
      <vt:lpstr>Conjugated Fluorescein with Isocyanate</vt:lpstr>
      <vt:lpstr>Early Microfluorometric Scanner Robert Mellors 1951</vt:lpstr>
      <vt:lpstr>Marylou Ingram </vt:lpstr>
      <vt:lpstr>P.J. Crosland-Taylor</vt:lpstr>
      <vt:lpstr>PowerPoint Presentation</vt:lpstr>
      <vt:lpstr>Fundamental principle of Sheath Flow PJ Crosland-Taylor</vt:lpstr>
      <vt:lpstr>1500 Coulter Counters</vt:lpstr>
      <vt:lpstr>PowerPoint Presentation</vt:lpstr>
      <vt:lpstr>Before Cytometry</vt:lpstr>
      <vt:lpstr>PowerPoint Presentation</vt:lpstr>
      <vt:lpstr>PowerPoint Presentation</vt:lpstr>
      <vt:lpstr>PowerPoint Presentation</vt:lpstr>
      <vt:lpstr>PowerPoint Presentation</vt:lpstr>
      <vt:lpstr>TOA Enters blood analysis field - 1963</vt:lpstr>
      <vt:lpstr>Historical Overview</vt:lpstr>
      <vt:lpstr>Richard Sweet</vt:lpstr>
      <vt:lpstr>Electrostatic Printing and Droplet Sorting RG Sweet - MJ Fulwyler</vt:lpstr>
      <vt:lpstr>Mack Fulwyler</vt:lpstr>
      <vt:lpstr>Sorting Cancer Cells -  Kamentsky</vt:lpstr>
      <vt:lpstr>Four Sensors, Sorting, Auto Sampling and Computer Data Reduction </vt:lpstr>
      <vt:lpstr>TOA Automatic Hematology Analyzer - 1966</vt:lpstr>
      <vt:lpstr>PowerPoint Presentation</vt:lpstr>
      <vt:lpstr>PowerPoint Presentation</vt:lpstr>
      <vt:lpstr>PowerPoint Presentation</vt:lpstr>
      <vt:lpstr>Sysmex precursor formed - 1968</vt:lpstr>
      <vt:lpstr>Dittrich &amp; Göhde</vt:lpstr>
      <vt:lpstr>Herzenberg Lab</vt:lpstr>
      <vt:lpstr>Kamentsky &amp; Biophysics Systems</vt:lpstr>
      <vt:lpstr>Evolution of Leukocyte Gating Strategy for Cluster Subsetting</vt:lpstr>
      <vt:lpstr>Herzenberg &amp; Becton-Dickinson</vt:lpstr>
      <vt:lpstr>Herzenberg and Bonner </vt:lpstr>
      <vt:lpstr>TOA 1972</vt:lpstr>
      <vt:lpstr>PowerPoint Presentation</vt:lpstr>
      <vt:lpstr>BD</vt:lpstr>
      <vt:lpstr>EPICS II</vt:lpstr>
      <vt:lpstr>Hemalog D</vt:lpstr>
      <vt:lpstr>Mack Fulwyler</vt:lpstr>
      <vt:lpstr>Monoclonal Antibodies</vt:lpstr>
      <vt:lpstr>PowerPoint Presentation</vt:lpstr>
      <vt:lpstr>TOA  Releases Automated Hematology Analyzer</vt:lpstr>
      <vt:lpstr>Biophysics -Ortho</vt:lpstr>
      <vt:lpstr>Chromosome Analysis on the TPS-1 Sorter</vt:lpstr>
      <vt:lpstr>Two groups of Lymphocytes B Cells and T Cells….</vt:lpstr>
      <vt:lpstr>Coulter Electronics</vt:lpstr>
      <vt:lpstr>1978 Sysmex corporation born</vt:lpstr>
      <vt:lpstr>And so we get to the present…</vt:lpstr>
      <vt:lpstr>The next generation of cytometry…</vt:lpstr>
      <vt:lpstr>Hyperspectral Single Cell Cytometry</vt:lpstr>
      <vt:lpstr>Detectors</vt:lpstr>
      <vt:lpstr>PowerPoint Presentation</vt:lpstr>
      <vt:lpstr>Spectral “fingerprints” identify samples</vt:lpstr>
      <vt:lpstr>Spectral “fingerprints” identify samples</vt:lpstr>
      <vt:lpstr>PowerPoint Presentation</vt:lpstr>
      <vt:lpstr>PowerPoint Presentation</vt:lpstr>
      <vt:lpstr>PowerPoint Presentation</vt:lpstr>
      <vt:lpstr>Nanocrystals/Micro-Dots multiplexed systems</vt:lpstr>
      <vt:lpstr>Part 3</vt:lpstr>
      <vt:lpstr>PowerPoint Presentation</vt:lpstr>
      <vt:lpstr>Optical Design of a basic flow cytometer</vt:lpstr>
      <vt:lpstr>PowerPoint Presentation</vt:lpstr>
      <vt:lpstr>Circa, 1990-present</vt:lpstr>
      <vt:lpstr>PowerPoint Presentation</vt:lpstr>
      <vt:lpstr>The Operational Modality of Flow Cytometry</vt:lpstr>
      <vt:lpstr>Graphical data processing environments</vt:lpstr>
      <vt:lpstr>Traditional gating process</vt:lpstr>
      <vt:lpstr>Graphical cytometry analysis pipeline builder</vt:lpstr>
      <vt:lpstr>Rapid Processing </vt:lpstr>
      <vt:lpstr>PlateAnalyzer Output</vt:lpstr>
      <vt:lpstr>3 functional assays, 32 drugs, 10 points per drug, 96 curves,  (12 min to run 384 samples, 5000 cells per sample including all analysis</vt:lpstr>
      <vt:lpstr>PowerPoint Presentation</vt:lpstr>
      <vt:lpstr>Multiparametric and multifactorial HT cytometry</vt:lpstr>
      <vt:lpstr>Problem 1: eliminate operator’s input in analysis</vt:lpstr>
      <vt:lpstr>Alternative?</vt:lpstr>
      <vt:lpstr>Automated Gating</vt:lpstr>
      <vt:lpstr>Analysis Logic Map Format</vt:lpstr>
      <vt:lpstr>PowerPoint Presentation</vt:lpstr>
      <vt:lpstr>Comparison – Gating vs NonGating</vt:lpstr>
      <vt:lpstr>PowerPoint Presentation</vt:lpstr>
      <vt:lpstr>PowerPoint Presentation</vt:lpstr>
      <vt:lpstr>Mass Cytometry - CyTOF</vt:lpstr>
      <vt:lpstr>PowerPoint Presentation</vt:lpstr>
      <vt:lpstr>Very complex data sets</vt:lpstr>
      <vt:lpstr>PlateAnalyzer Logic Map for HC Analysis</vt:lpstr>
      <vt:lpstr>Cytospec Software PlateAnalyzer Software</vt:lpstr>
      <vt:lpstr>Cytospec Software</vt:lpstr>
      <vt:lpstr>Summary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Real-time, Interactive approaches to high throughput/high content flow cytometry data analysis    J. Paul Robinson, SVM Professor of Cytomics, Professor of Biomedical Engineering, Purdue University, USA</dc:title>
  <dc:creator>JPaul Robinson</dc:creator>
  <cp:lastModifiedBy>JPaul Robinson</cp:lastModifiedBy>
  <cp:revision>122</cp:revision>
  <dcterms:created xsi:type="dcterms:W3CDTF">2013-09-29T18:33:50Z</dcterms:created>
  <dcterms:modified xsi:type="dcterms:W3CDTF">2014-06-25T22:31:12Z</dcterms:modified>
</cp:coreProperties>
</file>