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96" r:id="rId3"/>
    <p:sldId id="297" r:id="rId4"/>
    <p:sldId id="314" r:id="rId5"/>
    <p:sldId id="313" r:id="rId6"/>
    <p:sldId id="312" r:id="rId7"/>
    <p:sldId id="311" r:id="rId8"/>
    <p:sldId id="262" r:id="rId9"/>
    <p:sldId id="263" r:id="rId10"/>
    <p:sldId id="316" r:id="rId11"/>
    <p:sldId id="317" r:id="rId12"/>
    <p:sldId id="318" r:id="rId13"/>
    <p:sldId id="310" r:id="rId14"/>
    <p:sldId id="264" r:id="rId15"/>
    <p:sldId id="270" r:id="rId16"/>
    <p:sldId id="265" r:id="rId17"/>
    <p:sldId id="261" r:id="rId18"/>
    <p:sldId id="307" r:id="rId19"/>
    <p:sldId id="299" r:id="rId20"/>
    <p:sldId id="300" r:id="rId21"/>
    <p:sldId id="301" r:id="rId22"/>
    <p:sldId id="309" r:id="rId23"/>
    <p:sldId id="268" r:id="rId24"/>
    <p:sldId id="291" r:id="rId25"/>
    <p:sldId id="308" r:id="rId26"/>
    <p:sldId id="267" r:id="rId27"/>
    <p:sldId id="295" r:id="rId28"/>
    <p:sldId id="298" r:id="rId29"/>
    <p:sldId id="258" r:id="rId30"/>
    <p:sldId id="257" r:id="rId31"/>
    <p:sldId id="287" r:id="rId32"/>
    <p:sldId id="259" r:id="rId33"/>
    <p:sldId id="302" r:id="rId34"/>
    <p:sldId id="260" r:id="rId35"/>
    <p:sldId id="286" r:id="rId36"/>
    <p:sldId id="306" r:id="rId37"/>
    <p:sldId id="305" r:id="rId38"/>
    <p:sldId id="271" r:id="rId39"/>
    <p:sldId id="272" r:id="rId40"/>
    <p:sldId id="273" r:id="rId41"/>
    <p:sldId id="274" r:id="rId42"/>
    <p:sldId id="292" r:id="rId43"/>
    <p:sldId id="290" r:id="rId44"/>
    <p:sldId id="275" r:id="rId45"/>
    <p:sldId id="276" r:id="rId46"/>
    <p:sldId id="277" r:id="rId47"/>
    <p:sldId id="278" r:id="rId48"/>
    <p:sldId id="279" r:id="rId49"/>
    <p:sldId id="280" r:id="rId50"/>
    <p:sldId id="281" r:id="rId51"/>
    <p:sldId id="282" r:id="rId52"/>
    <p:sldId id="283" r:id="rId53"/>
    <p:sldId id="304" r:id="rId54"/>
    <p:sldId id="320" r:id="rId55"/>
    <p:sldId id="321" r:id="rId56"/>
    <p:sldId id="324" r:id="rId57"/>
    <p:sldId id="325" r:id="rId58"/>
    <p:sldId id="322" r:id="rId59"/>
    <p:sldId id="328" r:id="rId60"/>
    <p:sldId id="323" r:id="rId61"/>
    <p:sldId id="327" r:id="rId62"/>
    <p:sldId id="326" r:id="rId63"/>
    <p:sldId id="319" r:id="rId64"/>
    <p:sldId id="285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BABC"/>
    <a:srgbClr val="FFFFFF"/>
    <a:srgbClr val="00FF00"/>
    <a:srgbClr val="FF66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0451" autoAdjust="0"/>
    <p:restoredTop sz="94663" autoAdjust="0"/>
  </p:normalViewPr>
  <p:slideViewPr>
    <p:cSldViewPr showGuides="1">
      <p:cViewPr>
        <p:scale>
          <a:sx n="60" d="100"/>
          <a:sy n="60" d="100"/>
        </p:scale>
        <p:origin x="-288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131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21E11-3E6E-4AFE-B810-2185E7F61B11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914A8-CB06-4A9F-B1F2-85554C3F8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8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4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15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CCBDB-FA4E-4FDC-9242-1C82D426125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CCBDB-FA4E-4FDC-9242-1C82D426125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11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80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72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42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11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544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6B23-30BA-4EF9-B6DF-DABFD055AC4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70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924A4B-3781-40FF-AAF7-6D4839A4AEE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6388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6B23-30BA-4EF9-B6DF-DABFD055AC4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80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6B23-30BA-4EF9-B6DF-DABFD055AC4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277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504DDB-EAB7-40EA-9E88-A4A39CDF927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261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893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114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CCBDB-FA4E-4FDC-9242-1C82D426125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329B48-B139-499C-A60E-2E53BBDAAE7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129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139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92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75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942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944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295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46C59-F266-4511-B700-494A3D267DD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260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39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47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232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303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817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33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329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318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685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601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673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7A4C7-823B-4D43-A89A-4107B6EC1CF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743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A4E3-08CA-431C-A48A-77E58FB70C0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250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A4E3-08CA-431C-A48A-77E58FB70C0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919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A4E3-08CA-431C-A48A-77E58FB70C0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940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A4E3-08CA-431C-A48A-77E58FB70C0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445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A4E3-08CA-431C-A48A-77E58FB70C0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07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55F0E0-19FD-460B-BA3E-C102EB245E11}" type="slidenum">
              <a:rPr lang="en-US"/>
              <a:pPr/>
              <a:t>5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A4E3-08CA-431C-A48A-77E58FB70C0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509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A4E3-08CA-431C-A48A-77E58FB70C0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298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A4E3-08CA-431C-A48A-77E58FB70C0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703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891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945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598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130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513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3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9615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034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1402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471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64C25-6F8B-4780-848E-9C6DBEE2B941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68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76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F7F493-D1B1-4A92-B274-A5180808D06B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 schematic for how a flow cytometer works – a cell passes via a laser (blue line) and signals are passed down to each PMT and light scatter detector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84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2D9B3-155E-4F20-B67F-980E28781275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70F-A187-4EF4-B8E7-E238EB82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07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2D9B3-155E-4F20-B67F-980E28781275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70F-A187-4EF4-B8E7-E238EB82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34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2D9B3-155E-4F20-B67F-980E28781275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70F-A187-4EF4-B8E7-E238EB82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6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2D9B3-155E-4F20-B67F-980E28781275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70F-A187-4EF4-B8E7-E238EB82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30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2D9B3-155E-4F20-B67F-980E28781275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70F-A187-4EF4-B8E7-E238EB82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4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2D9B3-155E-4F20-B67F-980E28781275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70F-A187-4EF4-B8E7-E238EB82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56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2D9B3-155E-4F20-B67F-980E28781275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70F-A187-4EF4-B8E7-E238EB82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52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2D9B3-155E-4F20-B67F-980E28781275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70F-A187-4EF4-B8E7-E238EB82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57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2D9B3-155E-4F20-B67F-980E28781275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70F-A187-4EF4-B8E7-E238EB82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34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2D9B3-155E-4F20-B67F-980E28781275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70F-A187-4EF4-B8E7-E238EB82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9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2D9B3-155E-4F20-B67F-980E28781275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70F-A187-4EF4-B8E7-E238EB82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1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2D9B3-155E-4F20-B67F-980E28781275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7970F-A187-4EF4-B8E7-E238EB82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6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emf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emf"/><Relationship Id="rId18" Type="http://schemas.openxmlformats.org/officeDocument/2006/relationships/image" Target="../media/image64.emf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emf"/><Relationship Id="rId17" Type="http://schemas.openxmlformats.org/officeDocument/2006/relationships/image" Target="../media/image63.emf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2.emf"/><Relationship Id="rId20" Type="http://schemas.openxmlformats.org/officeDocument/2006/relationships/image" Target="../media/image6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57.emf"/><Relationship Id="rId5" Type="http://schemas.openxmlformats.org/officeDocument/2006/relationships/image" Target="../media/image51.png"/><Relationship Id="rId15" Type="http://schemas.openxmlformats.org/officeDocument/2006/relationships/image" Target="../media/image61.emf"/><Relationship Id="rId10" Type="http://schemas.openxmlformats.org/officeDocument/2006/relationships/image" Target="../media/image56.png"/><Relationship Id="rId19" Type="http://schemas.openxmlformats.org/officeDocument/2006/relationships/image" Target="../media/image65.emf"/><Relationship Id="rId4" Type="http://schemas.openxmlformats.org/officeDocument/2006/relationships/image" Target="../media/image50.png"/><Relationship Id="rId9" Type="http://schemas.openxmlformats.org/officeDocument/2006/relationships/image" Target="../media/image55.emf"/><Relationship Id="rId14" Type="http://schemas.openxmlformats.org/officeDocument/2006/relationships/image" Target="../media/image6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.wmf"/><Relationship Id="rId4" Type="http://schemas.openxmlformats.org/officeDocument/2006/relationships/image" Target="../media/image6.png"/><Relationship Id="rId9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png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yto.purdue.edu/Purdue_software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yto.purdue.edu/sites/default/files/Tutorials_PlateAnalyzer/cytospec%20tutorials/5%20color%2014%2000046516.LMD" TargetMode="External"/><Relationship Id="rId13" Type="http://schemas.openxmlformats.org/officeDocument/2006/relationships/hyperlink" Target="http://youtu.be/XrFdR7FBo9c" TargetMode="External"/><Relationship Id="rId18" Type="http://schemas.openxmlformats.org/officeDocument/2006/relationships/hyperlink" Target="http://www.cyto.purdue.edu/sites/default/files/Tutorials_PlateAnalyzer/cytospec%20tutorials/Demo6-1.m4v" TargetMode="External"/><Relationship Id="rId3" Type="http://schemas.openxmlformats.org/officeDocument/2006/relationships/hyperlink" Target="http://www.cyto.purdue.edu/sites/default/files/software/cytospec/multispec.exe" TargetMode="External"/><Relationship Id="rId21" Type="http://schemas.openxmlformats.org/officeDocument/2006/relationships/hyperlink" Target="http://youtu.be/sfmMD59QeWU" TargetMode="External"/><Relationship Id="rId7" Type="http://schemas.openxmlformats.org/officeDocument/2006/relationships/hyperlink" Target="http://www.cyto.purdue.edu/sites/default/files/Tutorials_PlateAnalyzer/Cytospec-1-1.mp4" TargetMode="External"/><Relationship Id="rId12" Type="http://schemas.openxmlformats.org/officeDocument/2006/relationships/hyperlink" Target="http://www.cyto.purdue.edu/sites/default/files/Tutorials_PlateAnalyzer/cytospec%20tutorials/Demo%202%20-%20Cytoscpec-1.mp4" TargetMode="External"/><Relationship Id="rId17" Type="http://schemas.openxmlformats.org/officeDocument/2006/relationships/hyperlink" Target="http://youtu.be/RBUs8Fraf60" TargetMode="External"/><Relationship Id="rId2" Type="http://schemas.openxmlformats.org/officeDocument/2006/relationships/notesSlide" Target="../notesSlides/notesSlide58.xml"/><Relationship Id="rId16" Type="http://schemas.openxmlformats.org/officeDocument/2006/relationships/hyperlink" Target="http://www.cyto.purdue.edu/sites/default/files/Tutorials_PlateAnalyzer/cytospec%20tutorials/Demo4-cytospec-1.mp4" TargetMode="External"/><Relationship Id="rId20" Type="http://schemas.openxmlformats.org/officeDocument/2006/relationships/hyperlink" Target="http://www.cyto.purdue.edu/sites/default/files/Tutorials_PlateAnalyzer/cytospec%20tutorials/Demo7-1.mp4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cyto.purdue.edu/archive/flowcyt/Purdue_software/cytospec.pdf" TargetMode="External"/><Relationship Id="rId11" Type="http://schemas.openxmlformats.org/officeDocument/2006/relationships/hyperlink" Target="http://youtu.be/c89Vkfz_G3s" TargetMode="External"/><Relationship Id="rId5" Type="http://schemas.openxmlformats.org/officeDocument/2006/relationships/hyperlink" Target="http://www.cyto.purdue.edu/sites/default/files/software/cytospec/CytoSpec64.exe" TargetMode="External"/><Relationship Id="rId15" Type="http://schemas.openxmlformats.org/officeDocument/2006/relationships/hyperlink" Target="http://youtu.be/bY0vsKIr9XQ" TargetMode="External"/><Relationship Id="rId10" Type="http://schemas.openxmlformats.org/officeDocument/2006/relationships/hyperlink" Target="http://www.cyto.purdue.edu/sites/default/files/Tutorials_PlateAnalyzer/cytospec%20tutorials/Demo%201-cytospec-1.m4v" TargetMode="External"/><Relationship Id="rId19" Type="http://schemas.openxmlformats.org/officeDocument/2006/relationships/hyperlink" Target="http://youtu.be/SHt2BDO_nuE" TargetMode="External"/><Relationship Id="rId4" Type="http://schemas.openxmlformats.org/officeDocument/2006/relationships/hyperlink" Target="http://www.cyto.purdue.edu/sites/default/files/software/cytospec/CytoSpec.exe" TargetMode="External"/><Relationship Id="rId9" Type="http://schemas.openxmlformats.org/officeDocument/2006/relationships/hyperlink" Target="http://youtu.be/kkL4DZRmZtc" TargetMode="External"/><Relationship Id="rId14" Type="http://schemas.openxmlformats.org/officeDocument/2006/relationships/hyperlink" Target="http://www.cyto.purdue.edu/sites/default/files/Tutorials_PlateAnalyzer/cytospec%20tutorials/Demo3-cytospec-1.mp4" TargetMode="External"/><Relationship Id="rId22" Type="http://schemas.openxmlformats.org/officeDocument/2006/relationships/hyperlink" Target="http://www.cyto.purdue.edu/sites/default/files/Tutorials_PlateAnalyzer/cytospec%20tutorials/Demo8-1.mp4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://youtu.be/gum6tGvFyek" TargetMode="External"/><Relationship Id="rId13" Type="http://schemas.openxmlformats.org/officeDocument/2006/relationships/hyperlink" Target="http://www.cyto.purdue.edu/sites/default/files/Tutorials_PlateAnalyzer/auto%20updates.wmv" TargetMode="External"/><Relationship Id="rId18" Type="http://schemas.openxmlformats.org/officeDocument/2006/relationships/hyperlink" Target="https://www.youtube.com/watch?v=gum6tGvFyek" TargetMode="External"/><Relationship Id="rId3" Type="http://schemas.openxmlformats.org/officeDocument/2006/relationships/hyperlink" Target="http://www.cyto.purdue.edu/sites/default/files/software/Platan/Parameter%20files/drug-concentrations%2010.csv" TargetMode="External"/><Relationship Id="rId7" Type="http://schemas.openxmlformats.org/officeDocument/2006/relationships/hyperlink" Target="http://www.cyto.purdue.edu/sites/default/files/Tutorials_PlateAnalyzer/Instant%20Gates384-1.mp4" TargetMode="External"/><Relationship Id="rId12" Type="http://schemas.openxmlformats.org/officeDocument/2006/relationships/hyperlink" Target="http://youtu.be/PFtME88NlIw" TargetMode="External"/><Relationship Id="rId17" Type="http://schemas.openxmlformats.org/officeDocument/2006/relationships/hyperlink" Target="https://www.youtube.com/watch?v=JWUAaRYQNbA" TargetMode="External"/><Relationship Id="rId2" Type="http://schemas.openxmlformats.org/officeDocument/2006/relationships/notesSlide" Target="../notesSlides/notesSlide60.xml"/><Relationship Id="rId16" Type="http://schemas.openxmlformats.org/officeDocument/2006/relationships/hyperlink" Target="https://www.youtube.com/watch?v=mxSQY3TUfgE" TargetMode="External"/><Relationship Id="rId20" Type="http://schemas.openxmlformats.org/officeDocument/2006/relationships/hyperlink" Target="https://www.youtube.com/watch?v=2meBIBuv04E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youtu.be/Q5G6w2OmkpY" TargetMode="External"/><Relationship Id="rId11" Type="http://schemas.openxmlformats.org/officeDocument/2006/relationships/hyperlink" Target="http://youtu.be/Z5WY1esmx-o" TargetMode="External"/><Relationship Id="rId5" Type="http://schemas.openxmlformats.org/officeDocument/2006/relationships/hyperlink" Target="http://www.cyto.purdue.edu/sites/default/files/Tutorials_PlateAnalyzer/platean-demo-45%20seconds.m4v" TargetMode="External"/><Relationship Id="rId15" Type="http://schemas.openxmlformats.org/officeDocument/2006/relationships/hyperlink" Target="https://www.youtube.com/watch?v=bqxBHcHdNdA" TargetMode="External"/><Relationship Id="rId10" Type="http://schemas.openxmlformats.org/officeDocument/2006/relationships/hyperlink" Target="http://youtu.be/mxSQY3TUfgE" TargetMode="External"/><Relationship Id="rId19" Type="http://schemas.openxmlformats.org/officeDocument/2006/relationships/hyperlink" Target="https://www.youtube.com/watch?v=ZS_mbEWRJRI" TargetMode="External"/><Relationship Id="rId4" Type="http://schemas.openxmlformats.org/officeDocument/2006/relationships/hyperlink" Target="http://www.cyto.purdue.edu/sites/default/files/software/Platan/Sample%2058%20Data%20file/20100615j-AM1j-p0058b.zip" TargetMode="External"/><Relationship Id="rId9" Type="http://schemas.openxmlformats.org/officeDocument/2006/relationships/hyperlink" Target="http://youtu.be/JWUAaRYQNbA" TargetMode="External"/><Relationship Id="rId14" Type="http://schemas.openxmlformats.org/officeDocument/2006/relationships/hyperlink" Target="http://youtu.be/bqxBHcHdNdA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Real-time</a:t>
            </a:r>
            <a:r>
              <a:rPr lang="en-US" sz="3200" b="1" dirty="0"/>
              <a:t>, Interactive approaches to high throughput/high content flow cytometry data </a:t>
            </a:r>
            <a:r>
              <a:rPr lang="en-US" sz="3200" b="1" dirty="0" smtClean="0"/>
              <a:t>analysis</a:t>
            </a:r>
            <a:br>
              <a:rPr lang="en-US" sz="3200" b="1" dirty="0" smtClean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2400" dirty="0"/>
              <a:t>J. Paul Robinson, SVM Professor of Cytomics, Professor of Biomedical Engineering, Purdue University, USA</a:t>
            </a:r>
            <a:br>
              <a:rPr lang="en-US" sz="2400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C:\image database Related\inser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079" y="6095037"/>
            <a:ext cx="2327841" cy="71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5821" y="5671066"/>
            <a:ext cx="8137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“Advances in Cytometry: New applications and insights in basic and clinical research”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2200" y="6095037"/>
            <a:ext cx="1884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Bordeaux, France</a:t>
            </a:r>
          </a:p>
          <a:p>
            <a:r>
              <a:rPr lang="en-US" dirty="0" smtClean="0"/>
              <a:t>October 1-3,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59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gating process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9D3F-C9F0-4987-8015-4D809BEE9971}" type="datetime13">
              <a:rPr lang="en-US" smtClean="0"/>
              <a:t>9:04:26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045" y="1458004"/>
            <a:ext cx="60007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592" y="2437719"/>
            <a:ext cx="6000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632" y="3123519"/>
            <a:ext cx="8096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45" y="3137807"/>
            <a:ext cx="8096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033021" y="5318351"/>
            <a:ext cx="600075" cy="581025"/>
            <a:chOff x="3167743" y="2929618"/>
            <a:chExt cx="600075" cy="581025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743" y="2929618"/>
              <a:ext cx="600075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3167743" y="2929618"/>
              <a:ext cx="600075" cy="42318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444" y="4495119"/>
            <a:ext cx="8096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969" y="4495119"/>
            <a:ext cx="8096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044590" y="3825646"/>
            <a:ext cx="600075" cy="581025"/>
            <a:chOff x="3167743" y="2929618"/>
            <a:chExt cx="600075" cy="581025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743" y="2929618"/>
              <a:ext cx="600075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 bwMode="auto">
            <a:xfrm>
              <a:off x="3167743" y="2929618"/>
              <a:ext cx="600075" cy="42318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cxnSp>
        <p:nvCxnSpPr>
          <p:cNvPr id="10" name="Straight Arrow Connector 9"/>
          <p:cNvCxnSpPr/>
          <p:nvPr/>
        </p:nvCxnSpPr>
        <p:spPr bwMode="auto">
          <a:xfrm>
            <a:off x="3249384" y="2120332"/>
            <a:ext cx="0" cy="2864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2652024" y="2718706"/>
            <a:ext cx="292560" cy="2864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3676983" y="2741837"/>
            <a:ext cx="261940" cy="2615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2724485" y="4165145"/>
            <a:ext cx="292560" cy="2864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3749444" y="4188276"/>
            <a:ext cx="261940" cy="2615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3249384" y="3475603"/>
            <a:ext cx="0" cy="2864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3249384" y="4927145"/>
            <a:ext cx="0" cy="2864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334000" y="1759457"/>
            <a:ext cx="3667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Traditional flow gating logic and analysis approach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00198" y="6172200"/>
            <a:ext cx="6581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‘What we see depends mainly on what we are looking for.’    </a:t>
            </a:r>
            <a:r>
              <a:rPr lang="en-US" sz="1400" i="1" u="sng" dirty="0">
                <a:solidFill>
                  <a:srgbClr val="C00000"/>
                </a:solidFill>
              </a:rPr>
              <a:t>John Lubbock</a:t>
            </a:r>
          </a:p>
          <a:p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1463649"/>
            <a:ext cx="1343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Decision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937184" y="3249486"/>
            <a:ext cx="81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Result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85800" y="2452132"/>
            <a:ext cx="1343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Decision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89962" y="3942037"/>
            <a:ext cx="1343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Decision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08969" y="4606633"/>
            <a:ext cx="1019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89962" y="5335978"/>
            <a:ext cx="1343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Decision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9" idx="2"/>
            <a:endCxn id="31" idx="0"/>
          </p:cNvCxnSpPr>
          <p:nvPr/>
        </p:nvCxnSpPr>
        <p:spPr bwMode="auto">
          <a:xfrm>
            <a:off x="1357619" y="1925314"/>
            <a:ext cx="0" cy="5268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>
            <a:off x="1343443" y="2844351"/>
            <a:ext cx="7088" cy="5268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H="1">
            <a:off x="1343443" y="3581400"/>
            <a:ext cx="16282" cy="44061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H="1">
            <a:off x="1343443" y="4267200"/>
            <a:ext cx="16282" cy="44061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H="1">
            <a:off x="1331025" y="4953000"/>
            <a:ext cx="16282" cy="44061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>
            <a:off x="1318884" y="5741533"/>
            <a:ext cx="3110" cy="35446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grpSp>
        <p:nvGrpSpPr>
          <p:cNvPr id="37" name="Group 36"/>
          <p:cNvGrpSpPr/>
          <p:nvPr/>
        </p:nvGrpSpPr>
        <p:grpSpPr>
          <a:xfrm>
            <a:off x="3249384" y="1295400"/>
            <a:ext cx="2008416" cy="4313463"/>
            <a:chOff x="3249384" y="1295400"/>
            <a:chExt cx="2008416" cy="4313463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4011384" y="5608863"/>
              <a:ext cx="124641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V="1">
              <a:off x="5257800" y="1295400"/>
              <a:ext cx="0" cy="431346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H="1">
              <a:off x="3249384" y="1295400"/>
              <a:ext cx="200841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5" name="Straight Arrow Connector 24"/>
          <p:cNvCxnSpPr/>
          <p:nvPr/>
        </p:nvCxnSpPr>
        <p:spPr bwMode="auto">
          <a:xfrm>
            <a:off x="3249384" y="1295400"/>
            <a:ext cx="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5334000" y="4449874"/>
            <a:ext cx="2914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Repeat </a:t>
            </a:r>
            <a:r>
              <a:rPr lang="en-US" i="1" dirty="0" smtClean="0"/>
              <a:t>ad infinitum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078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4114800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Circa, </a:t>
            </a:r>
            <a:r>
              <a:rPr lang="en-US" dirty="0" smtClean="0"/>
              <a:t>1990-present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31405"/>
          <a:stretch/>
        </p:blipFill>
        <p:spPr bwMode="auto">
          <a:xfrm>
            <a:off x="0" y="1695450"/>
            <a:ext cx="2619375" cy="87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543050"/>
            <a:ext cx="1679235" cy="140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1371600"/>
            <a:ext cx="354711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2514600" y="1847850"/>
            <a:ext cx="6858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800600" y="1847850"/>
            <a:ext cx="6858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26475" y="2051112"/>
            <a:ext cx="6858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00600" y="2074862"/>
            <a:ext cx="685800" cy="4572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526475" y="2245675"/>
            <a:ext cx="6858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800600" y="2305050"/>
            <a:ext cx="685800" cy="104775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526475" y="2437062"/>
            <a:ext cx="6858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800600" y="2570956"/>
            <a:ext cx="685800" cy="1772444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3181350"/>
            <a:ext cx="3124200" cy="3143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7461336" y="5144112"/>
            <a:ext cx="1419773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Run 30-60 samples</a:t>
            </a:r>
          </a:p>
          <a:p>
            <a:r>
              <a:rPr lang="en-US" sz="2000" dirty="0" smtClean="0"/>
              <a:t>per hour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34000" y="5128622"/>
            <a:ext cx="1512298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ANALYSIS </a:t>
            </a:r>
          </a:p>
          <a:p>
            <a:r>
              <a:rPr lang="en-US" sz="2000" dirty="0" smtClean="0"/>
              <a:t>1 sample 10 to 30 minutes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AAF0-DDA4-4134-B314-21320BE64CB8}" type="datetime13">
              <a:rPr lang="en-US" smtClean="0"/>
              <a:t>9:04:26 AM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619375" y="6436227"/>
            <a:ext cx="3983355" cy="365125"/>
          </a:xfrm>
        </p:spPr>
        <p:txBody>
          <a:bodyPr/>
          <a:lstStyle/>
          <a:p>
            <a:r>
              <a:rPr lang="en-US" dirty="0" smtClean="0"/>
              <a:t>High Throughput-High-Content Flow Cytometry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2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-366554" y="-28852"/>
            <a:ext cx="10210800" cy="13582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609600" y="5652182"/>
            <a:ext cx="10210800" cy="13582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3186" y="151061"/>
            <a:ext cx="8545337" cy="609600"/>
          </a:xfrm>
        </p:spPr>
        <p:txBody>
          <a:bodyPr/>
          <a:lstStyle/>
          <a:p>
            <a:r>
              <a:rPr lang="en-US" sz="2800" b="1" dirty="0" smtClean="0"/>
              <a:t>The Operational </a:t>
            </a:r>
            <a:r>
              <a:rPr lang="en-US" sz="2800" b="1" dirty="0"/>
              <a:t>M</a:t>
            </a:r>
            <a:r>
              <a:rPr lang="en-US" sz="2800" b="1" dirty="0" smtClean="0"/>
              <a:t>odality of Flow Cytometry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371600" y="1421585"/>
            <a:ext cx="214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1. Take a complex biological sample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1386063" y="2321497"/>
            <a:ext cx="2301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2. Separate that sample into single samples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1875256" y="3483114"/>
            <a:ext cx="2255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3. Run each sample as a single unit</a:t>
            </a:r>
            <a:endParaRPr lang="en-US" sz="18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395463" y="2067916"/>
            <a:ext cx="762000" cy="1219200"/>
            <a:chOff x="2286000" y="3124994"/>
            <a:chExt cx="1143000" cy="1828006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2286000" y="32004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2438400" y="33528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2590800" y="35052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2743200" y="36576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2895600" y="38100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3048000" y="39624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rot="5400000">
              <a:off x="2933700" y="3390900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319263" y="3058516"/>
            <a:ext cx="304800" cy="1066800"/>
            <a:chOff x="2209800" y="4648994"/>
            <a:chExt cx="381000" cy="1675606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2209800" y="53340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rot="5400000">
              <a:off x="2133600" y="4953000"/>
              <a:ext cx="6096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0" name="Group 19"/>
          <p:cNvGrpSpPr/>
          <p:nvPr/>
        </p:nvGrpSpPr>
        <p:grpSpPr>
          <a:xfrm>
            <a:off x="381000" y="4191000"/>
            <a:ext cx="685800" cy="1066800"/>
            <a:chOff x="2057400" y="1981200"/>
            <a:chExt cx="1143000" cy="1752600"/>
          </a:xfrm>
        </p:grpSpPr>
        <p:sp>
          <p:nvSpPr>
            <p:cNvPr id="21" name="Rounded Rectangle 20"/>
            <p:cNvSpPr/>
            <p:nvPr/>
          </p:nvSpPr>
          <p:spPr bwMode="auto">
            <a:xfrm>
              <a:off x="2057400" y="19812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2209800" y="21336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 bwMode="auto">
            <a:xfrm>
              <a:off x="2362200" y="22860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2514600" y="24384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2667000" y="25908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819400" y="27432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996436" y="4451100"/>
            <a:ext cx="2651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4. </a:t>
            </a:r>
            <a:r>
              <a:rPr lang="en-US" sz="1800" dirty="0"/>
              <a:t>P</a:t>
            </a:r>
            <a:r>
              <a:rPr lang="en-US" sz="1800" dirty="0" smtClean="0"/>
              <a:t>ut all the data back together again</a:t>
            </a:r>
            <a:endParaRPr lang="en-US" sz="1800" dirty="0"/>
          </a:p>
        </p:txBody>
      </p:sp>
      <p:cxnSp>
        <p:nvCxnSpPr>
          <p:cNvPr id="28" name="Straight Arrow Connector 27"/>
          <p:cNvCxnSpPr/>
          <p:nvPr/>
        </p:nvCxnSpPr>
        <p:spPr bwMode="auto">
          <a:xfrm rot="5400000">
            <a:off x="32091" y="4369687"/>
            <a:ext cx="381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1371600" y="5689937"/>
            <a:ext cx="3480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5. Try to relate each piece of data back to the original biological system</a:t>
            </a:r>
            <a:endParaRPr lang="en-US" sz="1800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 rot="5400000">
            <a:off x="524209" y="5270043"/>
            <a:ext cx="381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6644598" y="6629400"/>
            <a:ext cx="217719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The operational modality of Flow Cytometry.pptx</a:t>
            </a:r>
            <a:endParaRPr lang="en-US" sz="700" dirty="0"/>
          </a:p>
        </p:txBody>
      </p:sp>
      <p:sp>
        <p:nvSpPr>
          <p:cNvPr id="15" name="TextBox 14"/>
          <p:cNvSpPr txBox="1"/>
          <p:nvPr/>
        </p:nvSpPr>
        <p:spPr>
          <a:xfrm>
            <a:off x="966954" y="833735"/>
            <a:ext cx="1556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Traditional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81303" y="83373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</a:rPr>
              <a:t>HT Flow</a:t>
            </a:r>
            <a:endParaRPr lang="en-US" sz="1800" b="1" dirty="0">
              <a:solidFill>
                <a:srgbClr val="0070C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4574179" y="878580"/>
            <a:ext cx="0" cy="59794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67" y="2355551"/>
            <a:ext cx="1661867" cy="84484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907" y="3286235"/>
            <a:ext cx="1680313" cy="106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" name="Straight Arrow Connector 37"/>
          <p:cNvCxnSpPr/>
          <p:nvPr/>
        </p:nvCxnSpPr>
        <p:spPr bwMode="auto">
          <a:xfrm rot="5400000">
            <a:off x="7432720" y="1526537"/>
            <a:ext cx="381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H="1">
            <a:off x="6859286" y="2989210"/>
            <a:ext cx="4" cy="2723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813" y="4537050"/>
            <a:ext cx="681988" cy="51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702" y="5143930"/>
            <a:ext cx="673647" cy="50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594" y="4508873"/>
            <a:ext cx="628347" cy="38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274" y="4980810"/>
            <a:ext cx="632712" cy="38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4724400" y="1334869"/>
            <a:ext cx="214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1. Take a complex biological sample</a:t>
            </a:r>
            <a:endParaRPr lang="en-US" sz="1800" dirty="0"/>
          </a:p>
        </p:txBody>
      </p:sp>
      <p:sp>
        <p:nvSpPr>
          <p:cNvPr id="49" name="TextBox 48"/>
          <p:cNvSpPr txBox="1"/>
          <p:nvPr/>
        </p:nvSpPr>
        <p:spPr>
          <a:xfrm>
            <a:off x="4700464" y="2169809"/>
            <a:ext cx="2156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2. Create very large scale “systems level” experimental grids</a:t>
            </a:r>
            <a:endParaRPr lang="en-US" sz="1800" dirty="0"/>
          </a:p>
        </p:txBody>
      </p:sp>
      <p:sp>
        <p:nvSpPr>
          <p:cNvPr id="50" name="TextBox 49"/>
          <p:cNvSpPr txBox="1"/>
          <p:nvPr/>
        </p:nvSpPr>
        <p:spPr>
          <a:xfrm>
            <a:off x="4738846" y="3453633"/>
            <a:ext cx="2122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3. </a:t>
            </a:r>
            <a:r>
              <a:rPr lang="en-US" sz="1800" dirty="0"/>
              <a:t>R</a:t>
            </a:r>
            <a:r>
              <a:rPr lang="en-US" sz="1800" dirty="0" smtClean="0"/>
              <a:t>un </a:t>
            </a:r>
            <a:r>
              <a:rPr lang="en-US" sz="1800" dirty="0"/>
              <a:t>s</a:t>
            </a:r>
            <a:r>
              <a:rPr lang="en-US" sz="1800" dirty="0" smtClean="0"/>
              <a:t>amples as a high speed, low volume set</a:t>
            </a:r>
            <a:endParaRPr lang="en-US" sz="1800" dirty="0"/>
          </a:p>
        </p:txBody>
      </p:sp>
      <p:sp>
        <p:nvSpPr>
          <p:cNvPr id="51" name="TextBox 50"/>
          <p:cNvSpPr txBox="1"/>
          <p:nvPr/>
        </p:nvSpPr>
        <p:spPr>
          <a:xfrm>
            <a:off x="4707541" y="4715279"/>
            <a:ext cx="2379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4. Combine data automatically as sets</a:t>
            </a:r>
            <a:endParaRPr lang="en-US" sz="1800" dirty="0"/>
          </a:p>
        </p:txBody>
      </p:sp>
      <p:cxnSp>
        <p:nvCxnSpPr>
          <p:cNvPr id="53" name="Straight Arrow Connector 52"/>
          <p:cNvCxnSpPr/>
          <p:nvPr/>
        </p:nvCxnSpPr>
        <p:spPr bwMode="auto">
          <a:xfrm flipH="1">
            <a:off x="6858000" y="4147270"/>
            <a:ext cx="4" cy="2723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" y="3494635"/>
            <a:ext cx="861420" cy="85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169" y="4498451"/>
            <a:ext cx="836333" cy="89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Straight Arrow Connector 58"/>
          <p:cNvCxnSpPr/>
          <p:nvPr/>
        </p:nvCxnSpPr>
        <p:spPr bwMode="auto">
          <a:xfrm flipH="1">
            <a:off x="7327935" y="5646038"/>
            <a:ext cx="4" cy="2723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4648200" y="5715000"/>
            <a:ext cx="3480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5. Conduct simultaneous</a:t>
            </a:r>
          </a:p>
          <a:p>
            <a:r>
              <a:rPr lang="en-US" sz="1800" dirty="0"/>
              <a:t>a</a:t>
            </a:r>
            <a:r>
              <a:rPr lang="en-US" sz="1800" dirty="0" smtClean="0"/>
              <a:t>dvanced analysis  in </a:t>
            </a:r>
          </a:p>
          <a:p>
            <a:r>
              <a:rPr lang="en-US" sz="1800" dirty="0" smtClean="0"/>
              <a:t>parallel</a:t>
            </a:r>
            <a:endParaRPr lang="en-US" sz="1800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0" y="87858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AutoShape 20"/>
          <p:cNvSpPr>
            <a:spLocks noChangeArrowheads="1"/>
          </p:cNvSpPr>
          <p:nvPr/>
        </p:nvSpPr>
        <p:spPr bwMode="auto">
          <a:xfrm>
            <a:off x="7696200" y="6705600"/>
            <a:ext cx="228600" cy="152400"/>
          </a:xfrm>
          <a:prstGeom prst="sun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800">
              <a:solidFill>
                <a:schemeClr val="folHlin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99" y="1376694"/>
            <a:ext cx="852842" cy="68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59" y="5782203"/>
            <a:ext cx="852842" cy="68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525" y="1456311"/>
            <a:ext cx="852842" cy="68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73" y="5787122"/>
            <a:ext cx="852842" cy="68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4596489" y="833735"/>
            <a:ext cx="5484221" cy="6176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CE95-6EB4-4ECB-9DCD-3E0185AA88B7}" type="datetime13">
              <a:rPr lang="en-US" smtClean="0"/>
              <a:t>9:04:27 AM</a:t>
            </a:fld>
            <a:endParaRPr lang="en-US" dirty="0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>
          <a:xfrm>
            <a:off x="2773294" y="6613267"/>
            <a:ext cx="4320215" cy="365125"/>
          </a:xfrm>
        </p:spPr>
        <p:txBody>
          <a:bodyPr/>
          <a:lstStyle/>
          <a:p>
            <a:r>
              <a:rPr lang="en-US" dirty="0" smtClean="0"/>
              <a:t>High Throughput-High-Content Flow Cytometry</a:t>
            </a:r>
            <a:endParaRPr lang="en-US" dirty="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CE83-2AE0-418E-97D2-4CB52C758050}" type="datetime13">
              <a:rPr lang="en-US" smtClean="0"/>
              <a:t>9:04:27 AM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AutoShape 20"/>
          <p:cNvSpPr>
            <a:spLocks noChangeArrowheads="1"/>
          </p:cNvSpPr>
          <p:nvPr/>
        </p:nvSpPr>
        <p:spPr bwMode="auto">
          <a:xfrm>
            <a:off x="6096000" y="6648450"/>
            <a:ext cx="228600" cy="152400"/>
          </a:xfrm>
          <a:prstGeom prst="sun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  <p:sp>
        <p:nvSpPr>
          <p:cNvPr id="10" name="AutoShape 20"/>
          <p:cNvSpPr>
            <a:spLocks noChangeArrowheads="1"/>
          </p:cNvSpPr>
          <p:nvPr/>
        </p:nvSpPr>
        <p:spPr bwMode="auto">
          <a:xfrm>
            <a:off x="6477000" y="6648450"/>
            <a:ext cx="228600" cy="152400"/>
          </a:xfrm>
          <a:prstGeom prst="sun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  <p:sp>
        <p:nvSpPr>
          <p:cNvPr id="11" name="AutoShape 20"/>
          <p:cNvSpPr>
            <a:spLocks noChangeArrowheads="1"/>
          </p:cNvSpPr>
          <p:nvPr/>
        </p:nvSpPr>
        <p:spPr bwMode="auto">
          <a:xfrm>
            <a:off x="6858000" y="6648450"/>
            <a:ext cx="228600" cy="152400"/>
          </a:xfrm>
          <a:prstGeom prst="sun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446" y="19050"/>
            <a:ext cx="9755446" cy="718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69484" y="1219200"/>
            <a:ext cx="81511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‘It’s not what you look at that matters, </a:t>
            </a:r>
            <a:r>
              <a:rPr lang="en-US" sz="6000" dirty="0" smtClean="0">
                <a:solidFill>
                  <a:srgbClr val="FFFF00"/>
                </a:solidFill>
              </a:rPr>
              <a:t>it’s </a:t>
            </a:r>
            <a:r>
              <a:rPr lang="en-US" sz="6000" dirty="0">
                <a:solidFill>
                  <a:srgbClr val="FFFF00"/>
                </a:solidFill>
              </a:rPr>
              <a:t>what you see.’ 	</a:t>
            </a:r>
            <a:endParaRPr lang="en-US" sz="6000" dirty="0" smtClean="0">
              <a:solidFill>
                <a:srgbClr val="FFFF00"/>
              </a:solidFill>
            </a:endParaRPr>
          </a:p>
          <a:p>
            <a:r>
              <a:rPr lang="en-US" sz="3600" i="1" dirty="0" smtClean="0">
                <a:solidFill>
                  <a:srgbClr val="FFFF00"/>
                </a:solidFill>
              </a:rPr>
              <a:t>Henry </a:t>
            </a:r>
            <a:r>
              <a:rPr lang="en-US" sz="3600" i="1" dirty="0">
                <a:solidFill>
                  <a:srgbClr val="FFFF00"/>
                </a:solidFill>
              </a:rPr>
              <a:t>David Thoreau</a:t>
            </a:r>
          </a:p>
        </p:txBody>
      </p:sp>
    </p:spTree>
    <p:extLst>
      <p:ext uri="{BB962C8B-B14F-4D97-AF65-F5344CB8AC3E}">
        <p14:creationId xmlns:p14="http://schemas.microsoft.com/office/powerpoint/2010/main" val="12228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31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Graphical data processing environments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B1724-D44B-4B4C-AF37-045F6CDF0B61}" type="datetime13">
              <a:rPr lang="en-US" smtClean="0"/>
              <a:t>9:04:27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256102"/>
            <a:ext cx="3352800" cy="2540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971800"/>
            <a:ext cx="449854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plot2"/>
          <p:cNvPicPr>
            <a:picLocks noChangeAspect="1" noChangeArrowheads="1"/>
          </p:cNvPicPr>
          <p:nvPr/>
        </p:nvPicPr>
        <p:blipFill>
          <a:blip r:embed="rId5" cstate="print"/>
          <a:srcRect r="33336" b="23747"/>
          <a:stretch>
            <a:fillRect/>
          </a:stretch>
        </p:blipFill>
        <p:spPr bwMode="auto">
          <a:xfrm>
            <a:off x="1581019" y="1256102"/>
            <a:ext cx="3675854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26" y="3528801"/>
            <a:ext cx="3712088" cy="287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38200" y="5558135"/>
            <a:ext cx="1040670" cy="461665"/>
          </a:xfrm>
          <a:prstGeom prst="rect">
            <a:avLst/>
          </a:prstGeom>
          <a:solidFill>
            <a:srgbClr val="AD946B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umnst777 Cn BT" pitchFamily="34" charset="0"/>
              </a:rPr>
              <a:t>Orange</a:t>
            </a:r>
            <a:endParaRPr lang="en-US" dirty="0">
              <a:latin typeface="Humnst777 Cn B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0" y="1600200"/>
            <a:ext cx="2297424" cy="461665"/>
          </a:xfrm>
          <a:prstGeom prst="rect">
            <a:avLst/>
          </a:prstGeom>
          <a:solidFill>
            <a:srgbClr val="AD946B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umnst777 Cn BT" pitchFamily="34" charset="0"/>
              </a:rPr>
              <a:t>IBM Data Explorer</a:t>
            </a:r>
            <a:endParaRPr lang="en-US" dirty="0">
              <a:latin typeface="Humnst777 Cn B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16651" y="1521767"/>
            <a:ext cx="987771" cy="461665"/>
          </a:xfrm>
          <a:prstGeom prst="rect">
            <a:avLst/>
          </a:prstGeom>
          <a:solidFill>
            <a:srgbClr val="AD946B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Humnst777 Cn BT" pitchFamily="34" charset="0"/>
              </a:rPr>
              <a:t>Khoros</a:t>
            </a:r>
            <a:endParaRPr lang="en-US" dirty="0">
              <a:latin typeface="Humnst777 Cn B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94960" y="4736783"/>
            <a:ext cx="643381" cy="461665"/>
          </a:xfrm>
          <a:prstGeom prst="rect">
            <a:avLst/>
          </a:prstGeom>
          <a:solidFill>
            <a:srgbClr val="AD946B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umnst777 Cn BT" pitchFamily="34" charset="0"/>
              </a:rPr>
              <a:t>AVS</a:t>
            </a:r>
            <a:endParaRPr lang="en-US" dirty="0">
              <a:latin typeface="Humnst777 Cn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59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09600"/>
            <a:ext cx="8686800" cy="533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Populate the plate with appropriate assay components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E0F7-5A19-4231-BAA4-76CE41082C7D}" type="datetime1">
              <a:rPr lang="en-US" smtClean="0"/>
              <a:pPr/>
              <a:t>10/1/2013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Data analysis in high-throughput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46252"/>
            <a:ext cx="551145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807411" y="118458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Stimulators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677498" y="1565587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Conc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 bwMode="auto">
          <a:xfrm>
            <a:off x="414774" y="1961938"/>
            <a:ext cx="4900848" cy="321294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33000"/>
                </a:schemeClr>
              </a:gs>
              <a:gs pos="35000">
                <a:schemeClr val="accent1">
                  <a:shade val="67500"/>
                  <a:satMod val="115000"/>
                  <a:alpha val="67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4918210" y="2302093"/>
            <a:ext cx="950651" cy="2871135"/>
            <a:chOff x="4918210" y="2302093"/>
            <a:chExt cx="950651" cy="2871135"/>
          </a:xfrm>
        </p:grpSpPr>
        <p:cxnSp>
          <p:nvCxnSpPr>
            <p:cNvPr id="30" name="Straight Arrow Connector 29"/>
            <p:cNvCxnSpPr/>
            <p:nvPr/>
          </p:nvCxnSpPr>
          <p:spPr bwMode="auto">
            <a:xfrm rot="5400000">
              <a:off x="4676080" y="3493286"/>
              <a:ext cx="2383974" cy="1588"/>
            </a:xfrm>
            <a:prstGeom prst="straightConnector1">
              <a:avLst/>
            </a:prstGeom>
            <a:ln w="76200">
              <a:headEnd type="oval" w="med" len="med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 bwMode="auto">
            <a:xfrm>
              <a:off x="4918210" y="2379950"/>
              <a:ext cx="365760" cy="365760"/>
            </a:xfrm>
            <a:prstGeom prst="ellipse">
              <a:avLst/>
            </a:prstGeom>
            <a:solidFill>
              <a:srgbClr val="00B050">
                <a:alpha val="86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4922566" y="2782720"/>
              <a:ext cx="365760" cy="365760"/>
            </a:xfrm>
            <a:prstGeom prst="ellipse">
              <a:avLst/>
            </a:prstGeom>
            <a:solidFill>
              <a:srgbClr val="00B050">
                <a:alpha val="7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4918210" y="3183316"/>
              <a:ext cx="365760" cy="365760"/>
            </a:xfrm>
            <a:prstGeom prst="ellipse">
              <a:avLst/>
            </a:prstGeom>
            <a:solidFill>
              <a:srgbClr val="00B050">
                <a:alpha val="5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4918210" y="3590442"/>
              <a:ext cx="365760" cy="365760"/>
            </a:xfrm>
            <a:prstGeom prst="ellipse">
              <a:avLst/>
            </a:prstGeom>
            <a:solidFill>
              <a:srgbClr val="00B050">
                <a:alpha val="44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4922566" y="4807468"/>
              <a:ext cx="365760" cy="365760"/>
            </a:xfrm>
            <a:prstGeom prst="ellipse">
              <a:avLst/>
            </a:prstGeom>
            <a:solidFill>
              <a:srgbClr val="00B050">
                <a:alpha val="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4922566" y="4398164"/>
              <a:ext cx="365760" cy="365760"/>
            </a:xfrm>
            <a:prstGeom prst="ellipse">
              <a:avLst/>
            </a:prstGeom>
            <a:solidFill>
              <a:srgbClr val="00B050">
                <a:alpha val="13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4922566" y="3988860"/>
              <a:ext cx="365760" cy="365760"/>
            </a:xfrm>
            <a:prstGeom prst="ellipse">
              <a:avLst/>
            </a:prstGeom>
            <a:solidFill>
              <a:srgbClr val="00B050">
                <a:alpha val="3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466958" y="1644664"/>
            <a:ext cx="4818138" cy="707404"/>
            <a:chOff x="466958" y="1644664"/>
            <a:chExt cx="4818138" cy="707404"/>
          </a:xfrm>
        </p:grpSpPr>
        <p:cxnSp>
          <p:nvCxnSpPr>
            <p:cNvPr id="29" name="Straight Arrow Connector 28"/>
            <p:cNvCxnSpPr/>
            <p:nvPr/>
          </p:nvCxnSpPr>
          <p:spPr bwMode="auto">
            <a:xfrm>
              <a:off x="608894" y="1644664"/>
              <a:ext cx="4585344" cy="1588"/>
            </a:xfrm>
            <a:prstGeom prst="straightConnector1">
              <a:avLst/>
            </a:prstGeom>
            <a:ln w="76200">
              <a:headEnd type="oval" w="med" len="med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28" name="Group 27"/>
            <p:cNvGrpSpPr/>
            <p:nvPr/>
          </p:nvGrpSpPr>
          <p:grpSpPr>
            <a:xfrm>
              <a:off x="466958" y="1961938"/>
              <a:ext cx="4818138" cy="390130"/>
              <a:chOff x="466958" y="1961938"/>
              <a:chExt cx="4818138" cy="390130"/>
            </a:xfrm>
          </p:grpSpPr>
          <p:sp>
            <p:nvSpPr>
              <p:cNvPr id="8" name="Oval 7"/>
              <p:cNvSpPr/>
              <p:nvPr/>
            </p:nvSpPr>
            <p:spPr bwMode="auto">
              <a:xfrm>
                <a:off x="1281521" y="1980465"/>
                <a:ext cx="365760" cy="365760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umnst777 BT" pitchFamily="34" charset="0"/>
                </a:endParaRPr>
              </a:p>
            </p:txBody>
          </p:sp>
          <p:sp>
            <p:nvSpPr>
              <p:cNvPr id="9" name="Oval 8"/>
              <p:cNvSpPr/>
              <p:nvPr/>
            </p:nvSpPr>
            <p:spPr bwMode="auto">
              <a:xfrm>
                <a:off x="872523" y="1961938"/>
                <a:ext cx="365760" cy="365760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umnst777 BT" pitchFamily="34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1674577" y="1980465"/>
                <a:ext cx="365760" cy="365760"/>
              </a:xfrm>
              <a:prstGeom prst="ellipse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umnst777 BT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466958" y="1980465"/>
                <a:ext cx="365760" cy="36576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umnst777 BT" pitchFamily="34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3325273" y="1980465"/>
                <a:ext cx="365760" cy="365760"/>
              </a:xfrm>
              <a:prstGeom prst="ellipse">
                <a:avLst/>
              </a:prstGeom>
              <a:solidFill>
                <a:srgbClr val="FF66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umnst777 BT" pitchFamily="34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2911992" y="1980465"/>
                <a:ext cx="365760" cy="365760"/>
              </a:xfrm>
              <a:prstGeom prst="ellipse">
                <a:avLst/>
              </a:prstGeom>
              <a:solidFill>
                <a:srgbClr val="7030A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umnst777 BT" pitchFamily="34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2497423" y="1966781"/>
                <a:ext cx="365760" cy="365760"/>
              </a:xfrm>
              <a:prstGeom prst="ellipse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umnst777 BT" pitchFamily="34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2119313" y="1980465"/>
                <a:ext cx="365760" cy="365760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umnst777 BT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4919336" y="1961938"/>
                <a:ext cx="365760" cy="365760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umnst777 BT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3708548" y="1978779"/>
                <a:ext cx="365760" cy="365760"/>
              </a:xfrm>
              <a:prstGeom prst="ellipse">
                <a:avLst/>
              </a:prstGeom>
              <a:solidFill>
                <a:srgbClr val="996633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umnst777 BT" pitchFamily="34" charset="0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 bwMode="auto">
              <a:xfrm>
                <a:off x="4513584" y="1986308"/>
                <a:ext cx="365760" cy="365760"/>
              </a:xfrm>
              <a:prstGeom prst="ellipse">
                <a:avLst/>
              </a:prstGeom>
              <a:solidFill>
                <a:srgbClr val="A5002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umnst777 BT" pitchFamily="34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4134176" y="1980465"/>
                <a:ext cx="365760" cy="365760"/>
              </a:xfrm>
              <a:prstGeom prst="ellipse">
                <a:avLst/>
              </a:prstGeom>
              <a:solidFill>
                <a:srgbClr val="66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umnst777 BT" pitchFamily="34" charset="0"/>
                </a:endParaRPr>
              </a:p>
            </p:txBody>
          </p:sp>
        </p:grpSp>
      </p:grpSp>
      <p:sp>
        <p:nvSpPr>
          <p:cNvPr id="132" name="4-Point Star 131"/>
          <p:cNvSpPr/>
          <p:nvPr/>
        </p:nvSpPr>
        <p:spPr bwMode="auto">
          <a:xfrm>
            <a:off x="7667501" y="6629400"/>
            <a:ext cx="181099" cy="152400"/>
          </a:xfrm>
          <a:prstGeom prst="star4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sp>
        <p:nvSpPr>
          <p:cNvPr id="133" name="4-Point Star 132"/>
          <p:cNvSpPr/>
          <p:nvPr/>
        </p:nvSpPr>
        <p:spPr bwMode="auto">
          <a:xfrm>
            <a:off x="7819901" y="6629400"/>
            <a:ext cx="181099" cy="152400"/>
          </a:xfrm>
          <a:prstGeom prst="star4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sp>
        <p:nvSpPr>
          <p:cNvPr id="134" name="4-Point Star 133"/>
          <p:cNvSpPr/>
          <p:nvPr/>
        </p:nvSpPr>
        <p:spPr bwMode="auto">
          <a:xfrm>
            <a:off x="7972301" y="6629400"/>
            <a:ext cx="181099" cy="152400"/>
          </a:xfrm>
          <a:prstGeom prst="star4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80724" y="2367765"/>
            <a:ext cx="4412386" cy="390130"/>
            <a:chOff x="466958" y="1961938"/>
            <a:chExt cx="4412386" cy="390130"/>
          </a:xfrm>
        </p:grpSpPr>
        <p:sp>
          <p:nvSpPr>
            <p:cNvPr id="40" name="Oval 39"/>
            <p:cNvSpPr/>
            <p:nvPr/>
          </p:nvSpPr>
          <p:spPr bwMode="auto">
            <a:xfrm>
              <a:off x="1281521" y="1980465"/>
              <a:ext cx="365760" cy="36576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872523" y="1961938"/>
              <a:ext cx="365760" cy="36576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1674577" y="1980465"/>
              <a:ext cx="365760" cy="365760"/>
            </a:xfrm>
            <a:prstGeom prst="ellipse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466958" y="1980465"/>
              <a:ext cx="365760" cy="36576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3325273" y="1980465"/>
              <a:ext cx="365760" cy="365760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2911992" y="1980465"/>
              <a:ext cx="365760" cy="365760"/>
            </a:xfrm>
            <a:prstGeom prst="ellips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2497423" y="1966781"/>
              <a:ext cx="365760" cy="365760"/>
            </a:xfrm>
            <a:prstGeom prst="ellipse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2119313" y="1980465"/>
              <a:ext cx="365760" cy="365760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3708548" y="1978779"/>
              <a:ext cx="365760" cy="365760"/>
            </a:xfrm>
            <a:prstGeom prst="ellipse">
              <a:avLst/>
            </a:prstGeom>
            <a:solidFill>
              <a:srgbClr val="9966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4513584" y="1986308"/>
              <a:ext cx="365760" cy="365760"/>
            </a:xfrm>
            <a:prstGeom prst="ellipse">
              <a:avLst/>
            </a:prstGeom>
            <a:solidFill>
              <a:srgbClr val="A5002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4134176" y="1980465"/>
              <a:ext cx="365760" cy="365760"/>
            </a:xfrm>
            <a:prstGeom prst="ellipse">
              <a:avLst/>
            </a:prstGeom>
            <a:solidFill>
              <a:srgbClr val="66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78466" y="2767738"/>
            <a:ext cx="4412386" cy="390130"/>
            <a:chOff x="466958" y="1961938"/>
            <a:chExt cx="4412386" cy="390130"/>
          </a:xfrm>
        </p:grpSpPr>
        <p:sp>
          <p:nvSpPr>
            <p:cNvPr id="53" name="Oval 52"/>
            <p:cNvSpPr/>
            <p:nvPr/>
          </p:nvSpPr>
          <p:spPr bwMode="auto">
            <a:xfrm>
              <a:off x="1281521" y="1980465"/>
              <a:ext cx="365760" cy="36576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872523" y="1961938"/>
              <a:ext cx="365760" cy="36576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1674577" y="1980465"/>
              <a:ext cx="365760" cy="365760"/>
            </a:xfrm>
            <a:prstGeom prst="ellipse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466958" y="1980465"/>
              <a:ext cx="365760" cy="36576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3325273" y="1980465"/>
              <a:ext cx="365760" cy="365760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2911992" y="1980465"/>
              <a:ext cx="365760" cy="365760"/>
            </a:xfrm>
            <a:prstGeom prst="ellips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2497423" y="1966781"/>
              <a:ext cx="365760" cy="365760"/>
            </a:xfrm>
            <a:prstGeom prst="ellipse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2119313" y="1980465"/>
              <a:ext cx="365760" cy="365760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3708548" y="1978779"/>
              <a:ext cx="365760" cy="365760"/>
            </a:xfrm>
            <a:prstGeom prst="ellipse">
              <a:avLst/>
            </a:prstGeom>
            <a:solidFill>
              <a:srgbClr val="9966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4513584" y="1986308"/>
              <a:ext cx="365760" cy="365760"/>
            </a:xfrm>
            <a:prstGeom prst="ellipse">
              <a:avLst/>
            </a:prstGeom>
            <a:solidFill>
              <a:srgbClr val="A5002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4134176" y="1980465"/>
              <a:ext cx="365760" cy="365760"/>
            </a:xfrm>
            <a:prstGeom prst="ellipse">
              <a:avLst/>
            </a:prstGeom>
            <a:solidFill>
              <a:srgbClr val="66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74110" y="3158946"/>
            <a:ext cx="4412386" cy="390130"/>
            <a:chOff x="466958" y="1961938"/>
            <a:chExt cx="4412386" cy="390130"/>
          </a:xfrm>
        </p:grpSpPr>
        <p:sp>
          <p:nvSpPr>
            <p:cNvPr id="65" name="Oval 64"/>
            <p:cNvSpPr/>
            <p:nvPr/>
          </p:nvSpPr>
          <p:spPr bwMode="auto">
            <a:xfrm>
              <a:off x="1281521" y="1980465"/>
              <a:ext cx="365760" cy="36576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872523" y="1961938"/>
              <a:ext cx="365760" cy="36576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1674577" y="1980465"/>
              <a:ext cx="365760" cy="365760"/>
            </a:xfrm>
            <a:prstGeom prst="ellipse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466958" y="1980465"/>
              <a:ext cx="365760" cy="36576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69" name="Oval 68"/>
            <p:cNvSpPr/>
            <p:nvPr/>
          </p:nvSpPr>
          <p:spPr bwMode="auto">
            <a:xfrm>
              <a:off x="3325273" y="1980465"/>
              <a:ext cx="365760" cy="365760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2911992" y="1980465"/>
              <a:ext cx="365760" cy="365760"/>
            </a:xfrm>
            <a:prstGeom prst="ellips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2497423" y="1966781"/>
              <a:ext cx="365760" cy="365760"/>
            </a:xfrm>
            <a:prstGeom prst="ellipse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2119313" y="1980465"/>
              <a:ext cx="365760" cy="365760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3708548" y="1978779"/>
              <a:ext cx="365760" cy="365760"/>
            </a:xfrm>
            <a:prstGeom prst="ellipse">
              <a:avLst/>
            </a:prstGeom>
            <a:solidFill>
              <a:srgbClr val="9966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4513584" y="1986308"/>
              <a:ext cx="365760" cy="365760"/>
            </a:xfrm>
            <a:prstGeom prst="ellipse">
              <a:avLst/>
            </a:prstGeom>
            <a:solidFill>
              <a:srgbClr val="A5002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4134176" y="1980465"/>
              <a:ext cx="365760" cy="365760"/>
            </a:xfrm>
            <a:prstGeom prst="ellipse">
              <a:avLst/>
            </a:prstGeom>
            <a:solidFill>
              <a:srgbClr val="66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87876" y="3579827"/>
            <a:ext cx="4412386" cy="390130"/>
            <a:chOff x="466958" y="1961938"/>
            <a:chExt cx="4412386" cy="390130"/>
          </a:xfrm>
        </p:grpSpPr>
        <p:sp>
          <p:nvSpPr>
            <p:cNvPr id="77" name="Oval 76"/>
            <p:cNvSpPr/>
            <p:nvPr/>
          </p:nvSpPr>
          <p:spPr bwMode="auto">
            <a:xfrm>
              <a:off x="1281521" y="1980465"/>
              <a:ext cx="365760" cy="36576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872523" y="1961938"/>
              <a:ext cx="365760" cy="36576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1674577" y="1980465"/>
              <a:ext cx="365760" cy="365760"/>
            </a:xfrm>
            <a:prstGeom prst="ellipse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466958" y="1980465"/>
              <a:ext cx="365760" cy="36576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81" name="Oval 80"/>
            <p:cNvSpPr/>
            <p:nvPr/>
          </p:nvSpPr>
          <p:spPr bwMode="auto">
            <a:xfrm>
              <a:off x="3325273" y="1980465"/>
              <a:ext cx="365760" cy="365760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2911992" y="1980465"/>
              <a:ext cx="365760" cy="365760"/>
            </a:xfrm>
            <a:prstGeom prst="ellips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2497423" y="1966781"/>
              <a:ext cx="365760" cy="365760"/>
            </a:xfrm>
            <a:prstGeom prst="ellipse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2119313" y="1980465"/>
              <a:ext cx="365760" cy="365760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3708548" y="1978779"/>
              <a:ext cx="365760" cy="365760"/>
            </a:xfrm>
            <a:prstGeom prst="ellipse">
              <a:avLst/>
            </a:prstGeom>
            <a:solidFill>
              <a:srgbClr val="9966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4513584" y="1986308"/>
              <a:ext cx="365760" cy="365760"/>
            </a:xfrm>
            <a:prstGeom prst="ellipse">
              <a:avLst/>
            </a:prstGeom>
            <a:solidFill>
              <a:srgbClr val="A5002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87" name="Oval 86"/>
            <p:cNvSpPr/>
            <p:nvPr/>
          </p:nvSpPr>
          <p:spPr bwMode="auto">
            <a:xfrm>
              <a:off x="4134176" y="1980465"/>
              <a:ext cx="365760" cy="365760"/>
            </a:xfrm>
            <a:prstGeom prst="ellipse">
              <a:avLst/>
            </a:prstGeom>
            <a:solidFill>
              <a:srgbClr val="66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472913" y="3988860"/>
            <a:ext cx="4412386" cy="390130"/>
            <a:chOff x="466958" y="1961938"/>
            <a:chExt cx="4412386" cy="390130"/>
          </a:xfrm>
        </p:grpSpPr>
        <p:sp>
          <p:nvSpPr>
            <p:cNvPr id="89" name="Oval 88"/>
            <p:cNvSpPr/>
            <p:nvPr/>
          </p:nvSpPr>
          <p:spPr bwMode="auto">
            <a:xfrm>
              <a:off x="1281521" y="1980465"/>
              <a:ext cx="365760" cy="36576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90" name="Oval 89"/>
            <p:cNvSpPr/>
            <p:nvPr/>
          </p:nvSpPr>
          <p:spPr bwMode="auto">
            <a:xfrm>
              <a:off x="872523" y="1961938"/>
              <a:ext cx="365760" cy="36576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91" name="Oval 90"/>
            <p:cNvSpPr/>
            <p:nvPr/>
          </p:nvSpPr>
          <p:spPr bwMode="auto">
            <a:xfrm>
              <a:off x="1674577" y="1980465"/>
              <a:ext cx="365760" cy="365760"/>
            </a:xfrm>
            <a:prstGeom prst="ellipse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92" name="Oval 91"/>
            <p:cNvSpPr/>
            <p:nvPr/>
          </p:nvSpPr>
          <p:spPr bwMode="auto">
            <a:xfrm>
              <a:off x="466958" y="1980465"/>
              <a:ext cx="365760" cy="36576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93" name="Oval 92"/>
            <p:cNvSpPr/>
            <p:nvPr/>
          </p:nvSpPr>
          <p:spPr bwMode="auto">
            <a:xfrm>
              <a:off x="3325273" y="1980465"/>
              <a:ext cx="365760" cy="365760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94" name="Oval 93"/>
            <p:cNvSpPr/>
            <p:nvPr/>
          </p:nvSpPr>
          <p:spPr bwMode="auto">
            <a:xfrm>
              <a:off x="2911992" y="1980465"/>
              <a:ext cx="365760" cy="365760"/>
            </a:xfrm>
            <a:prstGeom prst="ellips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95" name="Oval 94"/>
            <p:cNvSpPr/>
            <p:nvPr/>
          </p:nvSpPr>
          <p:spPr bwMode="auto">
            <a:xfrm>
              <a:off x="2497423" y="1966781"/>
              <a:ext cx="365760" cy="365760"/>
            </a:xfrm>
            <a:prstGeom prst="ellipse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96" name="Oval 95"/>
            <p:cNvSpPr/>
            <p:nvPr/>
          </p:nvSpPr>
          <p:spPr bwMode="auto">
            <a:xfrm>
              <a:off x="2119313" y="1980465"/>
              <a:ext cx="365760" cy="365760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97" name="Oval 96"/>
            <p:cNvSpPr/>
            <p:nvPr/>
          </p:nvSpPr>
          <p:spPr bwMode="auto">
            <a:xfrm>
              <a:off x="3708548" y="1978779"/>
              <a:ext cx="365760" cy="365760"/>
            </a:xfrm>
            <a:prstGeom prst="ellipse">
              <a:avLst/>
            </a:prstGeom>
            <a:solidFill>
              <a:srgbClr val="9966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98" name="Oval 97"/>
            <p:cNvSpPr/>
            <p:nvPr/>
          </p:nvSpPr>
          <p:spPr bwMode="auto">
            <a:xfrm>
              <a:off x="4513584" y="1986308"/>
              <a:ext cx="365760" cy="365760"/>
            </a:xfrm>
            <a:prstGeom prst="ellipse">
              <a:avLst/>
            </a:prstGeom>
            <a:solidFill>
              <a:srgbClr val="A5002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99" name="Oval 98"/>
            <p:cNvSpPr/>
            <p:nvPr/>
          </p:nvSpPr>
          <p:spPr bwMode="auto">
            <a:xfrm>
              <a:off x="4134176" y="1980465"/>
              <a:ext cx="365760" cy="365760"/>
            </a:xfrm>
            <a:prstGeom prst="ellipse">
              <a:avLst/>
            </a:prstGeom>
            <a:solidFill>
              <a:srgbClr val="66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481262" y="4398164"/>
            <a:ext cx="4412386" cy="390130"/>
            <a:chOff x="466958" y="1961938"/>
            <a:chExt cx="4412386" cy="390130"/>
          </a:xfrm>
        </p:grpSpPr>
        <p:sp>
          <p:nvSpPr>
            <p:cNvPr id="101" name="Oval 100"/>
            <p:cNvSpPr/>
            <p:nvPr/>
          </p:nvSpPr>
          <p:spPr bwMode="auto">
            <a:xfrm>
              <a:off x="1281521" y="1980465"/>
              <a:ext cx="365760" cy="36576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102" name="Oval 101"/>
            <p:cNvSpPr/>
            <p:nvPr/>
          </p:nvSpPr>
          <p:spPr bwMode="auto">
            <a:xfrm>
              <a:off x="872523" y="1961938"/>
              <a:ext cx="365760" cy="36576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103" name="Oval 102"/>
            <p:cNvSpPr/>
            <p:nvPr/>
          </p:nvSpPr>
          <p:spPr bwMode="auto">
            <a:xfrm>
              <a:off x="1674577" y="1980465"/>
              <a:ext cx="365760" cy="365760"/>
            </a:xfrm>
            <a:prstGeom prst="ellipse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104" name="Oval 103"/>
            <p:cNvSpPr/>
            <p:nvPr/>
          </p:nvSpPr>
          <p:spPr bwMode="auto">
            <a:xfrm>
              <a:off x="466958" y="1980465"/>
              <a:ext cx="365760" cy="36576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105" name="Oval 104"/>
            <p:cNvSpPr/>
            <p:nvPr/>
          </p:nvSpPr>
          <p:spPr bwMode="auto">
            <a:xfrm>
              <a:off x="3325273" y="1980465"/>
              <a:ext cx="365760" cy="365760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106" name="Oval 105"/>
            <p:cNvSpPr/>
            <p:nvPr/>
          </p:nvSpPr>
          <p:spPr bwMode="auto">
            <a:xfrm>
              <a:off x="2911992" y="1980465"/>
              <a:ext cx="365760" cy="365760"/>
            </a:xfrm>
            <a:prstGeom prst="ellips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107" name="Oval 106"/>
            <p:cNvSpPr/>
            <p:nvPr/>
          </p:nvSpPr>
          <p:spPr bwMode="auto">
            <a:xfrm>
              <a:off x="2497423" y="1966781"/>
              <a:ext cx="365760" cy="365760"/>
            </a:xfrm>
            <a:prstGeom prst="ellipse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108" name="Oval 107"/>
            <p:cNvSpPr/>
            <p:nvPr/>
          </p:nvSpPr>
          <p:spPr bwMode="auto">
            <a:xfrm>
              <a:off x="2119313" y="1980465"/>
              <a:ext cx="365760" cy="365760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109" name="Oval 108"/>
            <p:cNvSpPr/>
            <p:nvPr/>
          </p:nvSpPr>
          <p:spPr bwMode="auto">
            <a:xfrm>
              <a:off x="3708548" y="1978779"/>
              <a:ext cx="365760" cy="365760"/>
            </a:xfrm>
            <a:prstGeom prst="ellipse">
              <a:avLst/>
            </a:prstGeom>
            <a:solidFill>
              <a:srgbClr val="9966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110" name="Oval 109"/>
            <p:cNvSpPr/>
            <p:nvPr/>
          </p:nvSpPr>
          <p:spPr bwMode="auto">
            <a:xfrm>
              <a:off x="4513584" y="1986308"/>
              <a:ext cx="365760" cy="365760"/>
            </a:xfrm>
            <a:prstGeom prst="ellipse">
              <a:avLst/>
            </a:prstGeom>
            <a:solidFill>
              <a:srgbClr val="A5002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111" name="Oval 110"/>
            <p:cNvSpPr/>
            <p:nvPr/>
          </p:nvSpPr>
          <p:spPr bwMode="auto">
            <a:xfrm>
              <a:off x="4134176" y="1980465"/>
              <a:ext cx="365760" cy="365760"/>
            </a:xfrm>
            <a:prstGeom prst="ellipse">
              <a:avLst/>
            </a:prstGeom>
            <a:solidFill>
              <a:srgbClr val="66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481262" y="4807468"/>
            <a:ext cx="4412386" cy="390130"/>
            <a:chOff x="466958" y="1961938"/>
            <a:chExt cx="4412386" cy="390130"/>
          </a:xfrm>
        </p:grpSpPr>
        <p:sp>
          <p:nvSpPr>
            <p:cNvPr id="113" name="Oval 112"/>
            <p:cNvSpPr/>
            <p:nvPr/>
          </p:nvSpPr>
          <p:spPr bwMode="auto">
            <a:xfrm>
              <a:off x="1281521" y="1980465"/>
              <a:ext cx="365760" cy="36576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114" name="Oval 113"/>
            <p:cNvSpPr/>
            <p:nvPr/>
          </p:nvSpPr>
          <p:spPr bwMode="auto">
            <a:xfrm>
              <a:off x="872523" y="1961938"/>
              <a:ext cx="365760" cy="36576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115" name="Oval 114"/>
            <p:cNvSpPr/>
            <p:nvPr/>
          </p:nvSpPr>
          <p:spPr bwMode="auto">
            <a:xfrm>
              <a:off x="1674577" y="1980465"/>
              <a:ext cx="365760" cy="365760"/>
            </a:xfrm>
            <a:prstGeom prst="ellipse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116" name="Oval 115"/>
            <p:cNvSpPr/>
            <p:nvPr/>
          </p:nvSpPr>
          <p:spPr bwMode="auto">
            <a:xfrm>
              <a:off x="466958" y="1980465"/>
              <a:ext cx="365760" cy="36576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117" name="Oval 116"/>
            <p:cNvSpPr/>
            <p:nvPr/>
          </p:nvSpPr>
          <p:spPr bwMode="auto">
            <a:xfrm>
              <a:off x="3325273" y="1980465"/>
              <a:ext cx="365760" cy="365760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118" name="Oval 117"/>
            <p:cNvSpPr/>
            <p:nvPr/>
          </p:nvSpPr>
          <p:spPr bwMode="auto">
            <a:xfrm>
              <a:off x="2911992" y="1980465"/>
              <a:ext cx="365760" cy="365760"/>
            </a:xfrm>
            <a:prstGeom prst="ellips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2497423" y="1966781"/>
              <a:ext cx="365760" cy="365760"/>
            </a:xfrm>
            <a:prstGeom prst="ellipse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120" name="Oval 119"/>
            <p:cNvSpPr/>
            <p:nvPr/>
          </p:nvSpPr>
          <p:spPr bwMode="auto">
            <a:xfrm>
              <a:off x="2119313" y="1980465"/>
              <a:ext cx="365760" cy="365760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121" name="Oval 120"/>
            <p:cNvSpPr/>
            <p:nvPr/>
          </p:nvSpPr>
          <p:spPr bwMode="auto">
            <a:xfrm>
              <a:off x="3708548" y="1978779"/>
              <a:ext cx="365760" cy="365760"/>
            </a:xfrm>
            <a:prstGeom prst="ellipse">
              <a:avLst/>
            </a:prstGeom>
            <a:solidFill>
              <a:srgbClr val="9966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122" name="Oval 121"/>
            <p:cNvSpPr/>
            <p:nvPr/>
          </p:nvSpPr>
          <p:spPr bwMode="auto">
            <a:xfrm>
              <a:off x="4513584" y="1986308"/>
              <a:ext cx="365760" cy="365760"/>
            </a:xfrm>
            <a:prstGeom prst="ellipse">
              <a:avLst/>
            </a:prstGeom>
            <a:solidFill>
              <a:srgbClr val="A5002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123" name="Oval 122"/>
            <p:cNvSpPr/>
            <p:nvPr/>
          </p:nvSpPr>
          <p:spPr bwMode="auto">
            <a:xfrm>
              <a:off x="4134176" y="1980465"/>
              <a:ext cx="365760" cy="365760"/>
            </a:xfrm>
            <a:prstGeom prst="ellipse">
              <a:avLst/>
            </a:prstGeom>
            <a:solidFill>
              <a:srgbClr val="66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943600" y="2968905"/>
            <a:ext cx="2377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 different</a:t>
            </a:r>
          </a:p>
          <a:p>
            <a:r>
              <a:rPr lang="en-US" dirty="0"/>
              <a:t>a</a:t>
            </a:r>
            <a:r>
              <a:rPr lang="en-US" dirty="0" smtClean="0"/>
              <a:t>ctivation times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444776" y="4804690"/>
            <a:ext cx="4477790" cy="392907"/>
          </a:xfrm>
          <a:prstGeom prst="rect">
            <a:avLst/>
          </a:prstGeom>
          <a:solidFill>
            <a:srgbClr val="F0A22E">
              <a:alpha val="7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sp>
        <p:nvSpPr>
          <p:cNvPr id="126" name="Rectangle 125"/>
          <p:cNvSpPr/>
          <p:nvPr/>
        </p:nvSpPr>
        <p:spPr bwMode="auto">
          <a:xfrm>
            <a:off x="469322" y="4380628"/>
            <a:ext cx="4477790" cy="423732"/>
          </a:xfrm>
          <a:prstGeom prst="rect">
            <a:avLst/>
          </a:prstGeom>
          <a:solidFill>
            <a:srgbClr val="F0A22E">
              <a:alpha val="6117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sp>
        <p:nvSpPr>
          <p:cNvPr id="127" name="Rectangle 126"/>
          <p:cNvSpPr/>
          <p:nvPr/>
        </p:nvSpPr>
        <p:spPr bwMode="auto">
          <a:xfrm>
            <a:off x="452916" y="3991677"/>
            <a:ext cx="4477790" cy="381000"/>
          </a:xfrm>
          <a:prstGeom prst="rect">
            <a:avLst/>
          </a:prstGeom>
          <a:solidFill>
            <a:srgbClr val="F0A22E">
              <a:alpha val="5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sp>
        <p:nvSpPr>
          <p:cNvPr id="128" name="Rectangle 127"/>
          <p:cNvSpPr/>
          <p:nvPr/>
        </p:nvSpPr>
        <p:spPr bwMode="auto">
          <a:xfrm>
            <a:off x="400554" y="3586289"/>
            <a:ext cx="4477790" cy="381000"/>
          </a:xfrm>
          <a:prstGeom prst="rect">
            <a:avLst/>
          </a:prstGeom>
          <a:solidFill>
            <a:srgbClr val="F0A22E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sp>
        <p:nvSpPr>
          <p:cNvPr id="129" name="Rectangle 128"/>
          <p:cNvSpPr/>
          <p:nvPr/>
        </p:nvSpPr>
        <p:spPr bwMode="auto">
          <a:xfrm>
            <a:off x="387685" y="3184484"/>
            <a:ext cx="4477790" cy="381000"/>
          </a:xfrm>
          <a:prstGeom prst="rect">
            <a:avLst/>
          </a:prstGeom>
          <a:solidFill>
            <a:srgbClr val="F0A22E">
              <a:alpha val="3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31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7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2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32" grpId="0" animBg="1"/>
      <p:bldP spid="133" grpId="0" animBg="1"/>
      <p:bldP spid="134" grpId="0" animBg="1"/>
      <p:bldP spid="2" grpId="0"/>
      <p:bldP spid="22" grpId="0" animBg="1"/>
      <p:bldP spid="126" grpId="0" animBg="1"/>
      <p:bldP spid="127" grpId="0" animBg="1"/>
      <p:bldP spid="128" grpId="0" animBg="1"/>
      <p:bldP spid="1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Graphical cytometry analysis pipeline builder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216F-F7FE-44CC-92F7-C32432D20824}" type="datetime13">
              <a:rPr lang="en-US" smtClean="0"/>
              <a:t>9:04:27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2" name="Group 21"/>
          <p:cNvGrpSpPr/>
          <p:nvPr/>
        </p:nvGrpSpPr>
        <p:grpSpPr>
          <a:xfrm>
            <a:off x="2705100" y="3205101"/>
            <a:ext cx="838200" cy="2438400"/>
            <a:chOff x="2743200" y="1828801"/>
            <a:chExt cx="838200" cy="2438400"/>
          </a:xfrm>
        </p:grpSpPr>
        <p:grpSp>
          <p:nvGrpSpPr>
            <p:cNvPr id="7" name="Group 19"/>
            <p:cNvGrpSpPr/>
            <p:nvPr/>
          </p:nvGrpSpPr>
          <p:grpSpPr>
            <a:xfrm>
              <a:off x="2743200" y="1828801"/>
              <a:ext cx="838200" cy="2438400"/>
              <a:chOff x="2743200" y="1828800"/>
              <a:chExt cx="1676400" cy="3747657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2743200" y="1828800"/>
                <a:ext cx="1676400" cy="381000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effectLst/>
                    <a:latin typeface="Humnst777 BT" pitchFamily="34" charset="0"/>
                  </a:rPr>
                  <a:t>A3</a:t>
                </a: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2743200" y="2202873"/>
                <a:ext cx="1676400" cy="381000"/>
              </a:xfrm>
              <a:prstGeom prst="rect">
                <a:avLst/>
              </a:prstGeom>
              <a:solidFill>
                <a:srgbClr val="FF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b="1" dirty="0" smtClean="0"/>
                  <a:t>B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effectLst/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2743200" y="2576946"/>
                <a:ext cx="1676400" cy="381000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b="1" dirty="0" smtClean="0"/>
                  <a:t>C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effectLst/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2743200" y="2951019"/>
                <a:ext cx="1676400" cy="381000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b="1" dirty="0" smtClean="0"/>
                  <a:t>D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effectLst/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2743200" y="3325092"/>
                <a:ext cx="1676400" cy="381000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b="1" dirty="0" smtClean="0"/>
                  <a:t>E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effectLst/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2743200" y="3699165"/>
                <a:ext cx="1676400" cy="381000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b="1" dirty="0" smtClean="0"/>
                  <a:t>F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effectLst/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2743200" y="4073238"/>
                <a:ext cx="1676400" cy="381000"/>
              </a:xfrm>
              <a:prstGeom prst="rect">
                <a:avLst/>
              </a:prstGeom>
              <a:solidFill>
                <a:srgbClr val="00B0F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b="1" dirty="0" smtClean="0"/>
                  <a:t>G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effectLst/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2743200" y="4447311"/>
                <a:ext cx="1676400" cy="381000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b="1" dirty="0" smtClean="0"/>
                  <a:t>H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effectLst/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2743200" y="4821384"/>
                <a:ext cx="1676400" cy="381000"/>
              </a:xfrm>
              <a:prstGeom prst="rect">
                <a:avLst/>
              </a:prstGeom>
              <a:solidFill>
                <a:srgbClr val="00206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b="1" dirty="0" smtClean="0"/>
                  <a:t>I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effectLst/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2743200" y="5195457"/>
                <a:ext cx="1676400" cy="381000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b="1" dirty="0" smtClean="0"/>
                  <a:t>J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effectLst/>
                    <a:latin typeface="Humnst777 BT" pitchFamily="34" charset="0"/>
                  </a:rPr>
                  <a:t>3</a:t>
                </a:r>
              </a:p>
            </p:txBody>
          </p:sp>
        </p:grpSp>
        <p:sp>
          <p:nvSpPr>
            <p:cNvPr id="21" name="Rectangle 20"/>
            <p:cNvSpPr/>
            <p:nvPr/>
          </p:nvSpPr>
          <p:spPr bwMode="auto">
            <a:xfrm>
              <a:off x="2743200" y="1828801"/>
              <a:ext cx="838200" cy="24384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grpSp>
        <p:nvGrpSpPr>
          <p:cNvPr id="18" name="Group 25"/>
          <p:cNvGrpSpPr/>
          <p:nvPr/>
        </p:nvGrpSpPr>
        <p:grpSpPr>
          <a:xfrm>
            <a:off x="2705100" y="1662489"/>
            <a:ext cx="838200" cy="491285"/>
            <a:chOff x="2171700" y="1814011"/>
            <a:chExt cx="838200" cy="491285"/>
          </a:xfrm>
        </p:grpSpPr>
        <p:sp>
          <p:nvSpPr>
            <p:cNvPr id="23" name="Rectangle 22"/>
            <p:cNvSpPr/>
            <p:nvPr/>
          </p:nvSpPr>
          <p:spPr bwMode="auto">
            <a:xfrm>
              <a:off x="2171700" y="1814011"/>
              <a:ext cx="838200" cy="2478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b="1" dirty="0" smtClean="0"/>
                <a:t>Control </a:t>
              </a:r>
              <a:r>
                <a:rPr lang="en-US" sz="1200" b="1" dirty="0" smtClean="0"/>
                <a:t>+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effectLst/>
                <a:latin typeface="Humnst777 BT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2171700" y="2057400"/>
              <a:ext cx="838200" cy="24789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b="1" dirty="0" smtClean="0"/>
                <a:t>Control -</a:t>
              </a:r>
              <a:endParaRPr kumimoji="0" lang="en-US" sz="1050" b="1" i="0" u="none" strike="noStrike" cap="none" normalizeH="0" baseline="0" dirty="0" smtClean="0">
                <a:ln>
                  <a:noFill/>
                </a:ln>
                <a:effectLst/>
                <a:latin typeface="Humnst777 BT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2171700" y="1814011"/>
              <a:ext cx="838200" cy="491285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24488"/>
            <a:ext cx="1381125" cy="1028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449371"/>
            <a:ext cx="762000" cy="5143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 bwMode="auto">
          <a:xfrm>
            <a:off x="6705600" y="2329239"/>
            <a:ext cx="1104900" cy="247896"/>
          </a:xfrm>
          <a:prstGeom prst="rect">
            <a:avLst/>
          </a:prstGeom>
          <a:solidFill>
            <a:schemeClr val="tx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chemeClr val="bg1"/>
                </a:solidFill>
              </a:rPr>
              <a:t>Build curve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Humnst777 BT" pitchFamily="34" charset="0"/>
            </a:endParaRPr>
          </a:p>
        </p:txBody>
      </p:sp>
      <p:grpSp>
        <p:nvGrpSpPr>
          <p:cNvPr id="19" name="Group 41"/>
          <p:cNvGrpSpPr/>
          <p:nvPr/>
        </p:nvGrpSpPr>
        <p:grpSpPr>
          <a:xfrm>
            <a:off x="4762500" y="2942979"/>
            <a:ext cx="838200" cy="524244"/>
            <a:chOff x="2286000" y="4499320"/>
            <a:chExt cx="838200" cy="524244"/>
          </a:xfrm>
        </p:grpSpPr>
        <p:sp>
          <p:nvSpPr>
            <p:cNvPr id="30" name="Rectangle 29"/>
            <p:cNvSpPr/>
            <p:nvPr/>
          </p:nvSpPr>
          <p:spPr bwMode="auto">
            <a:xfrm>
              <a:off x="2286000" y="4499320"/>
              <a:ext cx="838200" cy="24789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 smtClean="0">
                  <a:solidFill>
                    <a:schemeClr val="bg1"/>
                  </a:solidFill>
                </a:rPr>
                <a:t>distance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2286000" y="4775668"/>
              <a:ext cx="838200" cy="24789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 smtClean="0">
                  <a:solidFill>
                    <a:schemeClr val="bg1"/>
                  </a:solidFill>
                </a:rPr>
                <a:t>Label 1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2286000" y="4499320"/>
              <a:ext cx="838200" cy="52424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grpSp>
        <p:nvGrpSpPr>
          <p:cNvPr id="20" name="Group 39"/>
          <p:cNvGrpSpPr/>
          <p:nvPr/>
        </p:nvGrpSpPr>
        <p:grpSpPr>
          <a:xfrm>
            <a:off x="5867400" y="3998314"/>
            <a:ext cx="838200" cy="524244"/>
            <a:chOff x="6019800" y="2457081"/>
            <a:chExt cx="838200" cy="52424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6019800" y="2457081"/>
              <a:ext cx="838200" cy="24789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 smtClean="0">
                  <a:solidFill>
                    <a:schemeClr val="bg1"/>
                  </a:solidFill>
                </a:rPr>
                <a:t>distance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6019800" y="2733429"/>
              <a:ext cx="838200" cy="24789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 smtClean="0">
                  <a:solidFill>
                    <a:schemeClr val="bg1"/>
                  </a:solidFill>
                </a:rPr>
                <a:t>Label 2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6019800" y="2457081"/>
              <a:ext cx="838200" cy="52424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grpSp>
        <p:nvGrpSpPr>
          <p:cNvPr id="22" name="Group 40"/>
          <p:cNvGrpSpPr/>
          <p:nvPr/>
        </p:nvGrpSpPr>
        <p:grpSpPr>
          <a:xfrm>
            <a:off x="6553200" y="5000325"/>
            <a:ext cx="838200" cy="524244"/>
            <a:chOff x="5715000" y="4127476"/>
            <a:chExt cx="838200" cy="524244"/>
          </a:xfrm>
        </p:grpSpPr>
        <p:sp>
          <p:nvSpPr>
            <p:cNvPr id="37" name="Rectangle 36"/>
            <p:cNvSpPr/>
            <p:nvPr/>
          </p:nvSpPr>
          <p:spPr bwMode="auto">
            <a:xfrm>
              <a:off x="5715000" y="4127476"/>
              <a:ext cx="838200" cy="24789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 smtClean="0">
                  <a:solidFill>
                    <a:schemeClr val="bg1"/>
                  </a:solidFill>
                </a:rPr>
                <a:t>distance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5715000" y="4403824"/>
              <a:ext cx="838200" cy="24789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 smtClean="0">
                  <a:solidFill>
                    <a:schemeClr val="bg1"/>
                  </a:solidFill>
                </a:rPr>
                <a:t>Label 3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715000" y="4127476"/>
              <a:ext cx="838200" cy="52424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cxnSp>
        <p:nvCxnSpPr>
          <p:cNvPr id="44" name="Straight Arrow Connector 43"/>
          <p:cNvCxnSpPr>
            <a:stCxn id="7171" idx="2"/>
            <a:endCxn id="7172" idx="1"/>
          </p:cNvCxnSpPr>
          <p:nvPr/>
        </p:nvCxnSpPr>
        <p:spPr bwMode="auto">
          <a:xfrm rot="5400000">
            <a:off x="23403" y="2886986"/>
            <a:ext cx="1253358" cy="385763"/>
          </a:xfrm>
          <a:prstGeom prst="curvedConnector4">
            <a:avLst>
              <a:gd name="adj1" fmla="val 39741"/>
              <a:gd name="adj2" fmla="val 159259"/>
            </a:avLst>
          </a:prstGeom>
          <a:ln>
            <a:headEnd type="oval" w="med" len="med"/>
            <a:tailEnd type="stealt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7172" idx="3"/>
            <a:endCxn id="21" idx="1"/>
          </p:cNvCxnSpPr>
          <p:nvPr/>
        </p:nvCxnSpPr>
        <p:spPr bwMode="auto">
          <a:xfrm>
            <a:off x="1219200" y="3706546"/>
            <a:ext cx="1485900" cy="717755"/>
          </a:xfrm>
          <a:prstGeom prst="curvedConnector3">
            <a:avLst>
              <a:gd name="adj1" fmla="val 50000"/>
            </a:avLst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3" name="Elbow Connector 52"/>
          <p:cNvCxnSpPr>
            <a:stCxn id="7172" idx="3"/>
            <a:endCxn id="25" idx="1"/>
          </p:cNvCxnSpPr>
          <p:nvPr/>
        </p:nvCxnSpPr>
        <p:spPr bwMode="auto">
          <a:xfrm flipV="1">
            <a:off x="1219200" y="1908132"/>
            <a:ext cx="1485900" cy="1798414"/>
          </a:xfrm>
          <a:prstGeom prst="curvedConnector3">
            <a:avLst>
              <a:gd name="adj1" fmla="val 50000"/>
            </a:avLst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25" idx="3"/>
            <a:endCxn id="33" idx="0"/>
          </p:cNvCxnSpPr>
          <p:nvPr/>
        </p:nvCxnSpPr>
        <p:spPr bwMode="auto">
          <a:xfrm>
            <a:off x="3543300" y="1908132"/>
            <a:ext cx="1638300" cy="1034847"/>
          </a:xfrm>
          <a:prstGeom prst="curvedConnector2">
            <a:avLst/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7" name="Shape 56"/>
          <p:cNvCxnSpPr>
            <a:stCxn id="21" idx="3"/>
            <a:endCxn id="33" idx="2"/>
          </p:cNvCxnSpPr>
          <p:nvPr/>
        </p:nvCxnSpPr>
        <p:spPr bwMode="auto">
          <a:xfrm flipV="1">
            <a:off x="3543300" y="3467223"/>
            <a:ext cx="1638300" cy="957078"/>
          </a:xfrm>
          <a:prstGeom prst="curvedConnector2">
            <a:avLst/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0" name="Shape 59"/>
          <p:cNvCxnSpPr>
            <a:stCxn id="25" idx="3"/>
            <a:endCxn id="34" idx="0"/>
          </p:cNvCxnSpPr>
          <p:nvPr/>
        </p:nvCxnSpPr>
        <p:spPr bwMode="auto">
          <a:xfrm>
            <a:off x="3543300" y="1908132"/>
            <a:ext cx="2743200" cy="2090182"/>
          </a:xfrm>
          <a:prstGeom prst="curvedConnector2">
            <a:avLst/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2" name="Shape 61"/>
          <p:cNvCxnSpPr>
            <a:stCxn id="21" idx="3"/>
            <a:endCxn id="36" idx="2"/>
          </p:cNvCxnSpPr>
          <p:nvPr/>
        </p:nvCxnSpPr>
        <p:spPr bwMode="auto">
          <a:xfrm>
            <a:off x="3543300" y="4424301"/>
            <a:ext cx="2743200" cy="98257"/>
          </a:xfrm>
          <a:prstGeom prst="curvedConnector4">
            <a:avLst>
              <a:gd name="adj1" fmla="val 42361"/>
              <a:gd name="adj2" fmla="val 332655"/>
            </a:avLst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6" name="Elbow Connector 65"/>
          <p:cNvCxnSpPr>
            <a:stCxn id="25" idx="3"/>
            <a:endCxn id="37" idx="0"/>
          </p:cNvCxnSpPr>
          <p:nvPr/>
        </p:nvCxnSpPr>
        <p:spPr bwMode="auto">
          <a:xfrm>
            <a:off x="3543300" y="1908132"/>
            <a:ext cx="3429000" cy="3092193"/>
          </a:xfrm>
          <a:prstGeom prst="curvedConnector2">
            <a:avLst/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5" name="Shape 74"/>
          <p:cNvCxnSpPr>
            <a:stCxn id="21" idx="3"/>
            <a:endCxn id="39" idx="2"/>
          </p:cNvCxnSpPr>
          <p:nvPr/>
        </p:nvCxnSpPr>
        <p:spPr bwMode="auto">
          <a:xfrm>
            <a:off x="3543300" y="4424301"/>
            <a:ext cx="3429000" cy="1100268"/>
          </a:xfrm>
          <a:prstGeom prst="curvedConnector4">
            <a:avLst>
              <a:gd name="adj1" fmla="val 43889"/>
              <a:gd name="adj2" fmla="val 120777"/>
            </a:avLst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33" idx="3"/>
            <a:endCxn id="31" idx="1"/>
          </p:cNvCxnSpPr>
          <p:nvPr/>
        </p:nvCxnSpPr>
        <p:spPr bwMode="auto">
          <a:xfrm flipV="1">
            <a:off x="5600700" y="2453187"/>
            <a:ext cx="1104900" cy="751914"/>
          </a:xfrm>
          <a:prstGeom prst="curvedConnector3">
            <a:avLst>
              <a:gd name="adj1" fmla="val 50000"/>
            </a:avLst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 bwMode="auto">
          <a:xfrm>
            <a:off x="7258050" y="3591171"/>
            <a:ext cx="1428750" cy="247896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C00000"/>
                </a:solidFill>
              </a:rPr>
              <a:t>Extract features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Humnst777 BT" pitchFamily="34" charset="0"/>
            </a:endParaRPr>
          </a:p>
        </p:txBody>
      </p:sp>
      <p:cxnSp>
        <p:nvCxnSpPr>
          <p:cNvPr id="85" name="Shape 84"/>
          <p:cNvCxnSpPr>
            <a:endCxn id="83" idx="0"/>
          </p:cNvCxnSpPr>
          <p:nvPr/>
        </p:nvCxnSpPr>
        <p:spPr bwMode="auto">
          <a:xfrm rot="16200000" flipH="1">
            <a:off x="7108219" y="2726965"/>
            <a:ext cx="1014036" cy="714375"/>
          </a:xfrm>
          <a:prstGeom prst="curvedConnector3">
            <a:avLst>
              <a:gd name="adj1" fmla="val 50000"/>
            </a:avLst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0" name="Title 2"/>
          <p:cNvSpPr txBox="1">
            <a:spLocks/>
          </p:cNvSpPr>
          <p:nvPr/>
        </p:nvSpPr>
        <p:spPr bwMode="auto">
          <a:xfrm>
            <a:off x="2523012" y="1256581"/>
            <a:ext cx="61341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9pPr>
          </a:lstStyle>
          <a:p>
            <a:r>
              <a:rPr lang="en-US" dirty="0" smtClean="0">
                <a:solidFill>
                  <a:srgbClr val="0070C0"/>
                </a:solidFill>
              </a:rPr>
              <a:t>We call this a Logic Map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5" cstate="print"/>
          <a:srcRect r="8030"/>
          <a:stretch>
            <a:fillRect/>
          </a:stretch>
        </p:blipFill>
        <p:spPr bwMode="auto">
          <a:xfrm>
            <a:off x="7615237" y="4829219"/>
            <a:ext cx="1428604" cy="108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7" name="Straight Arrow Connector 26"/>
          <p:cNvCxnSpPr/>
          <p:nvPr/>
        </p:nvCxnSpPr>
        <p:spPr bwMode="auto">
          <a:xfrm>
            <a:off x="8062912" y="4059217"/>
            <a:ext cx="90488" cy="7301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B7720D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8" name="Rectangle 57"/>
          <p:cNvSpPr/>
          <p:nvPr/>
        </p:nvSpPr>
        <p:spPr bwMode="auto">
          <a:xfrm>
            <a:off x="7842662" y="6019800"/>
            <a:ext cx="1104900" cy="247896"/>
          </a:xfrm>
          <a:prstGeom prst="rect">
            <a:avLst/>
          </a:prstGeom>
          <a:solidFill>
            <a:schemeClr val="tx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chemeClr val="bg1"/>
                </a:solidFill>
              </a:rPr>
              <a:t>Result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Humnst777 B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19898" y="3205101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Drug 1</a:t>
            </a:r>
            <a:endParaRPr lang="en-US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2940268" y="3456801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Drug 2</a:t>
            </a:r>
            <a:endParaRPr lang="en-US" sz="1200" dirty="0"/>
          </a:p>
        </p:txBody>
      </p:sp>
      <p:sp>
        <p:nvSpPr>
          <p:cNvPr id="59" name="TextBox 58"/>
          <p:cNvSpPr txBox="1"/>
          <p:nvPr/>
        </p:nvSpPr>
        <p:spPr>
          <a:xfrm>
            <a:off x="2940268" y="3685401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Drug 3</a:t>
            </a:r>
            <a:endParaRPr lang="en-US" sz="1200" dirty="0"/>
          </a:p>
        </p:txBody>
      </p:sp>
      <p:sp>
        <p:nvSpPr>
          <p:cNvPr id="61" name="TextBox 60"/>
          <p:cNvSpPr txBox="1"/>
          <p:nvPr/>
        </p:nvSpPr>
        <p:spPr>
          <a:xfrm>
            <a:off x="2942152" y="3926923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Drug 4</a:t>
            </a:r>
            <a:endParaRPr lang="en-US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2942898" y="4161567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Drug 5</a:t>
            </a:r>
            <a:endParaRPr lang="en-US" sz="1200" dirty="0"/>
          </a:p>
        </p:txBody>
      </p:sp>
      <p:sp>
        <p:nvSpPr>
          <p:cNvPr id="64" name="TextBox 63"/>
          <p:cNvSpPr txBox="1"/>
          <p:nvPr/>
        </p:nvSpPr>
        <p:spPr>
          <a:xfrm>
            <a:off x="2914638" y="4413823"/>
            <a:ext cx="615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Drug6</a:t>
            </a:r>
            <a:endParaRPr lang="en-US" sz="1200" dirty="0"/>
          </a:p>
        </p:txBody>
      </p:sp>
      <p:sp>
        <p:nvSpPr>
          <p:cNvPr id="65" name="TextBox 64"/>
          <p:cNvSpPr txBox="1"/>
          <p:nvPr/>
        </p:nvSpPr>
        <p:spPr>
          <a:xfrm>
            <a:off x="2914638" y="4650313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Drug 7</a:t>
            </a:r>
            <a:endParaRPr lang="en-US" sz="1200" dirty="0"/>
          </a:p>
        </p:txBody>
      </p:sp>
      <p:sp>
        <p:nvSpPr>
          <p:cNvPr id="67" name="TextBox 66"/>
          <p:cNvSpPr txBox="1"/>
          <p:nvPr/>
        </p:nvSpPr>
        <p:spPr>
          <a:xfrm>
            <a:off x="2914638" y="4886803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Drug 8</a:t>
            </a:r>
            <a:endParaRPr lang="en-US" sz="1200" dirty="0"/>
          </a:p>
        </p:txBody>
      </p:sp>
      <p:sp>
        <p:nvSpPr>
          <p:cNvPr id="68" name="TextBox 67"/>
          <p:cNvSpPr txBox="1"/>
          <p:nvPr/>
        </p:nvSpPr>
        <p:spPr>
          <a:xfrm>
            <a:off x="2914638" y="5139059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Drug 9</a:t>
            </a:r>
            <a:endParaRPr lang="en-US" sz="1200" dirty="0"/>
          </a:p>
        </p:txBody>
      </p:sp>
      <p:sp>
        <p:nvSpPr>
          <p:cNvPr id="69" name="TextBox 68"/>
          <p:cNvSpPr txBox="1"/>
          <p:nvPr/>
        </p:nvSpPr>
        <p:spPr>
          <a:xfrm>
            <a:off x="2879775" y="5378668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Drug 10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0073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CE83-2AE0-418E-97D2-4CB52C758050}" type="datetime13">
              <a:rPr lang="en-US" smtClean="0"/>
              <a:t>9:04:27 AM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09800" y="6553200"/>
            <a:ext cx="3810000" cy="304800"/>
          </a:xfrm>
        </p:spPr>
        <p:txBody>
          <a:bodyPr/>
          <a:lstStyle/>
          <a:p>
            <a:r>
              <a:rPr lang="en-US" dirty="0" smtClean="0"/>
              <a:t>High Throughput-High-Content Flow Cytometry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34" y="1219200"/>
            <a:ext cx="6483974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20"/>
          <p:cNvSpPr>
            <a:spLocks noChangeArrowheads="1"/>
          </p:cNvSpPr>
          <p:nvPr/>
        </p:nvSpPr>
        <p:spPr bwMode="auto">
          <a:xfrm>
            <a:off x="6096000" y="6648450"/>
            <a:ext cx="228600" cy="152400"/>
          </a:xfrm>
          <a:prstGeom prst="sun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34" y="1100137"/>
            <a:ext cx="6522074" cy="343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00137"/>
            <a:ext cx="8443948" cy="343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20"/>
          <p:cNvSpPr>
            <a:spLocks noChangeArrowheads="1"/>
          </p:cNvSpPr>
          <p:nvPr/>
        </p:nvSpPr>
        <p:spPr bwMode="auto">
          <a:xfrm>
            <a:off x="6477000" y="6648450"/>
            <a:ext cx="228600" cy="152400"/>
          </a:xfrm>
          <a:prstGeom prst="sun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  <p:sp>
        <p:nvSpPr>
          <p:cNvPr id="11" name="AutoShape 20"/>
          <p:cNvSpPr>
            <a:spLocks noChangeArrowheads="1"/>
          </p:cNvSpPr>
          <p:nvPr/>
        </p:nvSpPr>
        <p:spPr bwMode="auto">
          <a:xfrm>
            <a:off x="6858000" y="6648450"/>
            <a:ext cx="228600" cy="152400"/>
          </a:xfrm>
          <a:prstGeom prst="sun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667066" y="4641020"/>
            <a:ext cx="2225892" cy="1642033"/>
            <a:chOff x="1450089" y="4632525"/>
            <a:chExt cx="2225892" cy="1642033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3068" y="46410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5468" y="47934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868" y="49458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268" y="50982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2668" y="52506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5068" y="54030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7468" y="55554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1102" y="4632525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3502" y="4784925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902" y="4937325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8302" y="5089725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702" y="5242125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3102" y="5394525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5502" y="5546925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903" y="46410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303" y="47934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7703" y="49458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0103" y="50982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503" y="52506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4903" y="54030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7303" y="55554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0089" y="46410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2489" y="47934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4889" y="49458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289" y="50982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9689" y="52506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2089" y="54030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4489" y="55554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222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135" y="76993"/>
            <a:ext cx="8229600" cy="989807"/>
          </a:xfrm>
        </p:spPr>
        <p:txBody>
          <a:bodyPr/>
          <a:lstStyle/>
          <a:p>
            <a:r>
              <a:rPr lang="en-US" sz="2400" dirty="0" smtClean="0"/>
              <a:t>Example Drug Screen </a:t>
            </a:r>
            <a:br>
              <a:rPr lang="en-US" sz="2400" dirty="0" smtClean="0"/>
            </a:br>
            <a:r>
              <a:rPr lang="en-US" sz="2400" dirty="0" smtClean="0"/>
              <a:t>Membrane Potential, Glutathione, Viability, Superoxide</a:t>
            </a:r>
            <a:endParaRPr lang="en-US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6315357" y="3302477"/>
            <a:ext cx="2066643" cy="309499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364817" y="3305804"/>
            <a:ext cx="1811215" cy="309166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74953" y="3295356"/>
            <a:ext cx="1973760" cy="310544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4221" y="3302477"/>
            <a:ext cx="1602229" cy="309499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grpSp>
        <p:nvGrpSpPr>
          <p:cNvPr id="10" name="Group 7"/>
          <p:cNvGrpSpPr/>
          <p:nvPr/>
        </p:nvGrpSpPr>
        <p:grpSpPr>
          <a:xfrm>
            <a:off x="381000" y="1286470"/>
            <a:ext cx="8077200" cy="1704440"/>
            <a:chOff x="8991600" y="12115800"/>
            <a:chExt cx="27660600" cy="4574074"/>
          </a:xfrm>
        </p:grpSpPr>
        <p:sp>
          <p:nvSpPr>
            <p:cNvPr id="9" name="Rounded Rectangle 8"/>
            <p:cNvSpPr/>
            <p:nvPr/>
          </p:nvSpPr>
          <p:spPr>
            <a:xfrm>
              <a:off x="8991600" y="12115800"/>
              <a:ext cx="27660600" cy="4572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grpSp>
          <p:nvGrpSpPr>
            <p:cNvPr id="11" name="Group 71"/>
            <p:cNvGrpSpPr/>
            <p:nvPr/>
          </p:nvGrpSpPr>
          <p:grpSpPr>
            <a:xfrm>
              <a:off x="20116800" y="12954000"/>
              <a:ext cx="6829425" cy="3207344"/>
              <a:chOff x="13182600" y="28194000"/>
              <a:chExt cx="6829425" cy="3207344"/>
            </a:xfrm>
          </p:grpSpPr>
          <p:pic>
            <p:nvPicPr>
              <p:cNvPr id="19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182600" y="28194000"/>
                <a:ext cx="6829425" cy="2171700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50000"/>
                  </a:schemeClr>
                </a:solidFill>
                <a:miter lim="800000"/>
                <a:headEnd/>
                <a:tailEnd/>
              </a:ln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5697197" y="30327600"/>
                <a:ext cx="3890121" cy="1073744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 smtClean="0"/>
                  <a:t>Calcein</a:t>
                </a:r>
                <a:endParaRPr lang="en-US" sz="2000" dirty="0"/>
              </a:p>
            </p:txBody>
          </p:sp>
        </p:grpSp>
        <p:grpSp>
          <p:nvGrpSpPr>
            <p:cNvPr id="12" name="Group 73"/>
            <p:cNvGrpSpPr/>
            <p:nvPr/>
          </p:nvGrpSpPr>
          <p:grpSpPr>
            <a:xfrm>
              <a:off x="10287000" y="12954000"/>
              <a:ext cx="4674508" cy="3054944"/>
              <a:chOff x="12877800" y="19202400"/>
              <a:chExt cx="4674508" cy="3054944"/>
            </a:xfrm>
          </p:grpSpPr>
          <p:pic>
            <p:nvPicPr>
              <p:cNvPr id="17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877800" y="19202400"/>
                <a:ext cx="4674508" cy="2014537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50000"/>
                  </a:schemeClr>
                </a:solidFill>
                <a:miter lim="800000"/>
                <a:headEnd/>
                <a:tailEnd/>
              </a:ln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13930942" y="21183600"/>
                <a:ext cx="2604247" cy="1073744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JC-1</a:t>
                </a:r>
                <a:endParaRPr lang="en-US" sz="3200" dirty="0"/>
              </a:p>
            </p:txBody>
          </p:sp>
        </p:grpSp>
        <p:grpSp>
          <p:nvGrpSpPr>
            <p:cNvPr id="39" name="Group 76"/>
            <p:cNvGrpSpPr/>
            <p:nvPr/>
          </p:nvGrpSpPr>
          <p:grpSpPr>
            <a:xfrm>
              <a:off x="15773400" y="12954000"/>
              <a:ext cx="3652010" cy="3735874"/>
              <a:chOff x="9829800" y="16916400"/>
              <a:chExt cx="3652010" cy="3735874"/>
            </a:xfrm>
          </p:grpSpPr>
          <p:pic>
            <p:nvPicPr>
              <p:cNvPr id="15" name="Picture 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829800" y="16916400"/>
                <a:ext cx="3327400" cy="2882900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50000"/>
                  </a:schemeClr>
                </a:solidFill>
                <a:miter lim="800000"/>
                <a:headEnd/>
                <a:tailEnd/>
              </a:ln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0354575" y="19578530"/>
                <a:ext cx="3127235" cy="1073744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 smtClean="0"/>
                  <a:t>mbbr</a:t>
                </a:r>
                <a:endParaRPr lang="en-US" sz="3200" dirty="0"/>
              </a:p>
            </p:txBody>
          </p:sp>
        </p:grpSp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279601" y="13030200"/>
              <a:ext cx="8458200" cy="2157412"/>
            </a:xfrm>
            <a:prstGeom prst="rect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29794202" y="15240001"/>
              <a:ext cx="5165689" cy="107374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/>
                <a:t>Mitosox</a:t>
              </a:r>
              <a:r>
                <a:rPr lang="en-US" sz="2000" dirty="0" smtClean="0"/>
                <a:t> </a:t>
              </a:r>
              <a:r>
                <a:rPr lang="en-US" sz="2000" baseline="30000" dirty="0" smtClean="0"/>
                <a:t>[1]</a:t>
              </a:r>
              <a:endParaRPr lang="en-US" sz="2000" baseline="30000" dirty="0"/>
            </a:p>
          </p:txBody>
        </p:sp>
      </p:grpSp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7104" y="3471598"/>
            <a:ext cx="632946" cy="80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70504" y="3529632"/>
            <a:ext cx="589183" cy="7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7104" y="4324677"/>
            <a:ext cx="629998" cy="76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70504" y="4296283"/>
            <a:ext cx="607080" cy="73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6090" y="5148116"/>
            <a:ext cx="975270" cy="1186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66686" y="4658290"/>
            <a:ext cx="1230698" cy="149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1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70425" y="3465723"/>
            <a:ext cx="818239" cy="107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1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34479" y="3465723"/>
            <a:ext cx="818239" cy="107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1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27003" y="3465723"/>
            <a:ext cx="859166" cy="107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385543" y="3465723"/>
            <a:ext cx="818239" cy="107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18829" y="3465723"/>
            <a:ext cx="818239" cy="107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380133" y="3465723"/>
            <a:ext cx="818239" cy="107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779771" y="4686684"/>
            <a:ext cx="1184256" cy="14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623264" y="4658290"/>
            <a:ext cx="1277139" cy="150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Down Arrow 34"/>
          <p:cNvSpPr/>
          <p:nvPr/>
        </p:nvSpPr>
        <p:spPr>
          <a:xfrm>
            <a:off x="1077621" y="3050254"/>
            <a:ext cx="325090" cy="141972"/>
          </a:xfrm>
          <a:prstGeom prst="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36" name="Down Arrow 35"/>
          <p:cNvSpPr/>
          <p:nvPr/>
        </p:nvSpPr>
        <p:spPr>
          <a:xfrm>
            <a:off x="2656630" y="3050254"/>
            <a:ext cx="325090" cy="141972"/>
          </a:xfrm>
          <a:prstGeom prst="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37" name="Down Arrow 36"/>
          <p:cNvSpPr/>
          <p:nvPr/>
        </p:nvSpPr>
        <p:spPr>
          <a:xfrm>
            <a:off x="4607169" y="3050254"/>
            <a:ext cx="325090" cy="141972"/>
          </a:xfrm>
          <a:prstGeom prst="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38" name="Down Arrow 37"/>
          <p:cNvSpPr/>
          <p:nvPr/>
        </p:nvSpPr>
        <p:spPr>
          <a:xfrm>
            <a:off x="6975682" y="3050254"/>
            <a:ext cx="325090" cy="141972"/>
          </a:xfrm>
          <a:prstGeom prst="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-609600" y="4038600"/>
            <a:ext cx="5638800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5063-B2D7-438A-A320-78A9DA938D9B}" type="datetime13">
              <a:rPr lang="en-US" smtClean="0"/>
              <a:t>9:04:27 AM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199" y="6553200"/>
            <a:ext cx="4255933" cy="152400"/>
          </a:xfrm>
        </p:spPr>
        <p:txBody>
          <a:bodyPr/>
          <a:lstStyle/>
          <a:p>
            <a:r>
              <a:rPr lang="en-US" dirty="0" smtClean="0"/>
              <a:t>High Throughput-High-Content Flow Cytometry</a:t>
            </a:r>
            <a:endParaRPr lang="en-US" dirty="0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Plate design-Analysis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4983"/>
            <a:ext cx="4273463" cy="2842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094" y="1715869"/>
            <a:ext cx="4716906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5867400" y="4547969"/>
            <a:ext cx="3048000" cy="1739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3962400" y="4547969"/>
            <a:ext cx="1905000" cy="1739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10200" y="6172200"/>
            <a:ext cx="1656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Positive Control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Vancomycin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19200" y="5743583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</a:t>
            </a:r>
            <a:r>
              <a:rPr lang="en-US" dirty="0" err="1" smtClean="0"/>
              <a:t>Conc</a:t>
            </a:r>
            <a:r>
              <a:rPr lang="en-US" dirty="0" smtClean="0"/>
              <a:t> Drugs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85800" y="4547969"/>
            <a:ext cx="1066800" cy="11956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752600" y="4700369"/>
            <a:ext cx="3733800" cy="10432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752600" y="4547969"/>
            <a:ext cx="5410200" cy="11956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752600" y="4547969"/>
            <a:ext cx="533400" cy="11956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257800" y="1201336"/>
            <a:ext cx="3733800" cy="5036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257800" y="1201336"/>
            <a:ext cx="0" cy="5036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962400" y="1201336"/>
            <a:ext cx="1295400" cy="10084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33400" y="1201336"/>
            <a:ext cx="4724400" cy="85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76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bindle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15" y="3048000"/>
            <a:ext cx="4519285" cy="173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543800" cy="5334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2400" b="1" dirty="0" smtClean="0"/>
              <a:t>Purdue University Cytometry Laboratories  Acknowledgements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219300" y="773841"/>
            <a:ext cx="4385482" cy="26670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1600" b="1" dirty="0" smtClean="0"/>
              <a:t>Contributors</a:t>
            </a:r>
            <a:r>
              <a:rPr lang="en-US" sz="1400" b="1" dirty="0" smtClean="0"/>
              <a:t>  </a:t>
            </a:r>
          </a:p>
          <a:p>
            <a:pPr marL="609600" lvl="1" indent="-609600" eaLnBrk="1" hangingPunct="1">
              <a:lnSpc>
                <a:spcPct val="90000"/>
              </a:lnSpc>
              <a:buNone/>
            </a:pPr>
            <a:r>
              <a:rPr lang="en-US" sz="1400" b="1" dirty="0" smtClean="0"/>
              <a:t>Staff Scientists:</a:t>
            </a:r>
            <a:r>
              <a:rPr lang="en-US" sz="1400" dirty="0" smtClean="0"/>
              <a:t> Valery Patsekin, </a:t>
            </a:r>
          </a:p>
          <a:p>
            <a:pPr marL="609600" indent="-609600" eaLnBrk="1" hangingPunct="1">
              <a:buNone/>
            </a:pPr>
            <a:r>
              <a:rPr lang="en-US" sz="1400" b="1" dirty="0" smtClean="0"/>
              <a:t>Graduate Students: </a:t>
            </a:r>
            <a:r>
              <a:rPr lang="en-US" sz="1400" dirty="0" smtClean="0"/>
              <a:t>Awais Mansoor, Angela Wolf, Fiona Thomas, Anthony </a:t>
            </a:r>
            <a:r>
              <a:rPr lang="en-US" sz="1400" dirty="0" err="1" smtClean="0"/>
              <a:t>Pedley</a:t>
            </a:r>
            <a:r>
              <a:rPr lang="en-US" sz="1400" dirty="0" smtClean="0"/>
              <a:t> </a:t>
            </a:r>
          </a:p>
          <a:p>
            <a:pPr marL="609600" indent="-609600" eaLnBrk="1" hangingPunct="1">
              <a:buNone/>
            </a:pPr>
            <a:r>
              <a:rPr lang="en-US" sz="1400" b="1" dirty="0" smtClean="0"/>
              <a:t>Undergrad Students</a:t>
            </a:r>
            <a:r>
              <a:rPr lang="en-US" sz="1400" dirty="0" smtClean="0"/>
              <a:t>: Nicole Lewis, Peter </a:t>
            </a:r>
            <a:r>
              <a:rPr lang="en-US" sz="1400" dirty="0" err="1" smtClean="0"/>
              <a:t>Carlsgaard</a:t>
            </a:r>
            <a:endParaRPr lang="en-US" sz="1400" dirty="0" smtClean="0"/>
          </a:p>
          <a:p>
            <a:pPr marL="609600" indent="-609600" eaLnBrk="1" hangingPunct="1">
              <a:buNone/>
            </a:pPr>
            <a:r>
              <a:rPr lang="en-US" sz="1400" b="1" dirty="0" smtClean="0"/>
              <a:t>Faculty:</a:t>
            </a:r>
            <a:r>
              <a:rPr lang="en-US" sz="1400" dirty="0" smtClean="0"/>
              <a:t> </a:t>
            </a:r>
            <a:r>
              <a:rPr lang="en-US" sz="1400" dirty="0"/>
              <a:t>Bartek Rajwa</a:t>
            </a:r>
            <a:r>
              <a:rPr lang="en-US" sz="1400" dirty="0" smtClean="0"/>
              <a:t>, </a:t>
            </a:r>
            <a:r>
              <a:rPr lang="en-US" sz="1400" dirty="0" err="1" smtClean="0"/>
              <a:t>Euiwon</a:t>
            </a:r>
            <a:r>
              <a:rPr lang="en-US" sz="1400" dirty="0" smtClean="0"/>
              <a:t> Bae, J. Paul Robinson</a:t>
            </a:r>
          </a:p>
          <a:p>
            <a:pPr marL="609600" indent="-609600" eaLnBrk="1" hangingPunct="1">
              <a:buNone/>
            </a:pPr>
            <a:endParaRPr lang="en-US" sz="1400" b="1" dirty="0"/>
          </a:p>
          <a:p>
            <a:pPr marL="609600" indent="-609600" eaLnBrk="1" hangingPunct="1">
              <a:buNone/>
            </a:pPr>
            <a:r>
              <a:rPr lang="en-US" sz="1400" b="1" dirty="0" smtClean="0"/>
              <a:t>Data sets: </a:t>
            </a:r>
            <a:r>
              <a:rPr lang="en-US" sz="1400" dirty="0" smtClean="0"/>
              <a:t>Gary Nolan Lab, David Hedley, Bernd Bodenmiller, Paul Wallace</a:t>
            </a: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4953000" y="1066799"/>
            <a:ext cx="3810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600" b="1" dirty="0" smtClean="0">
                <a:solidFill>
                  <a:srgbClr val="000000"/>
                </a:solidFill>
              </a:rPr>
              <a:t>                        Staff</a:t>
            </a:r>
          </a:p>
          <a:p>
            <a:pPr marL="742950" lvl="1" indent="-285750">
              <a:lnSpc>
                <a:spcPct val="90000"/>
              </a:lnSpc>
              <a:spcBef>
                <a:spcPct val="10000"/>
              </a:spcBef>
              <a:buFont typeface="Wingdings" pitchFamily="2" charset="2"/>
              <a:buChar char="§"/>
            </a:pPr>
            <a:r>
              <a:rPr lang="en-US" sz="1400" b="1" dirty="0" smtClean="0">
                <a:solidFill>
                  <a:schemeClr val="accent2"/>
                </a:solidFill>
              </a:rPr>
              <a:t>Jennie </a:t>
            </a:r>
            <a:r>
              <a:rPr lang="en-US" sz="1400" b="1" dirty="0">
                <a:solidFill>
                  <a:schemeClr val="accent2"/>
                </a:solidFill>
              </a:rPr>
              <a:t>Sturgis </a:t>
            </a:r>
            <a:r>
              <a:rPr lang="en-US" sz="1400" dirty="0"/>
              <a:t>(Imaging)</a:t>
            </a:r>
          </a:p>
          <a:p>
            <a:pPr marL="742950" lvl="1" indent="-285750">
              <a:lnSpc>
                <a:spcPct val="90000"/>
              </a:lnSpc>
              <a:spcBef>
                <a:spcPct val="10000"/>
              </a:spcBef>
              <a:buFont typeface="Wingdings" pitchFamily="2" charset="2"/>
              <a:buChar char="§"/>
            </a:pPr>
            <a:r>
              <a:rPr lang="en-US" sz="1400" b="1" dirty="0">
                <a:solidFill>
                  <a:schemeClr val="accent2"/>
                </a:solidFill>
              </a:rPr>
              <a:t>Kathy </a:t>
            </a:r>
            <a:r>
              <a:rPr lang="en-US" sz="1400" b="1" dirty="0" err="1">
                <a:solidFill>
                  <a:schemeClr val="accent2"/>
                </a:solidFill>
              </a:rPr>
              <a:t>Ragheb</a:t>
            </a:r>
            <a:r>
              <a:rPr lang="en-US" sz="1400" b="1" dirty="0">
                <a:solidFill>
                  <a:schemeClr val="accent2"/>
                </a:solidFill>
              </a:rPr>
              <a:t> </a:t>
            </a:r>
            <a:r>
              <a:rPr lang="en-US" sz="1400" dirty="0"/>
              <a:t>(Flow)</a:t>
            </a:r>
          </a:p>
          <a:p>
            <a:pPr marL="742950" lvl="1" indent="-285750">
              <a:lnSpc>
                <a:spcPct val="90000"/>
              </a:lnSpc>
              <a:spcBef>
                <a:spcPct val="10000"/>
              </a:spcBef>
              <a:buFont typeface="Wingdings" pitchFamily="2" charset="2"/>
              <a:buChar char="§"/>
            </a:pPr>
            <a:r>
              <a:rPr lang="en-US" sz="1400" b="1" dirty="0">
                <a:solidFill>
                  <a:schemeClr val="accent2"/>
                </a:solidFill>
              </a:rPr>
              <a:t>Cheryl </a:t>
            </a:r>
            <a:r>
              <a:rPr lang="en-US" sz="1400" b="1" dirty="0" err="1">
                <a:solidFill>
                  <a:schemeClr val="accent2"/>
                </a:solidFill>
              </a:rPr>
              <a:t>Holdman</a:t>
            </a:r>
            <a:r>
              <a:rPr lang="en-US" sz="1400" b="1" dirty="0">
                <a:solidFill>
                  <a:schemeClr val="accent2"/>
                </a:solidFill>
              </a:rPr>
              <a:t> </a:t>
            </a:r>
            <a:r>
              <a:rPr lang="en-US" sz="1400" dirty="0"/>
              <a:t>(Flow)</a:t>
            </a:r>
          </a:p>
          <a:p>
            <a:pPr marL="742950" lvl="1" indent="-285750">
              <a:lnSpc>
                <a:spcPct val="90000"/>
              </a:lnSpc>
              <a:spcBef>
                <a:spcPct val="10000"/>
              </a:spcBef>
              <a:buFont typeface="Wingdings" pitchFamily="2" charset="2"/>
              <a:buChar char="§"/>
            </a:pPr>
            <a:r>
              <a:rPr lang="en-US" sz="1400" b="1" dirty="0" smtClean="0">
                <a:solidFill>
                  <a:schemeClr val="accent2"/>
                </a:solidFill>
              </a:rPr>
              <a:t>Raymond </a:t>
            </a:r>
            <a:r>
              <a:rPr lang="en-US" sz="1400" b="1" dirty="0" err="1" smtClean="0">
                <a:solidFill>
                  <a:schemeClr val="accent2"/>
                </a:solidFill>
              </a:rPr>
              <a:t>Fatig</a:t>
            </a:r>
            <a:r>
              <a:rPr lang="en-US" sz="1400" b="1" dirty="0" smtClean="0">
                <a:solidFill>
                  <a:schemeClr val="accent2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(cell culture) </a:t>
            </a:r>
            <a:endParaRPr lang="en-US" sz="1400" dirty="0">
              <a:solidFill>
                <a:srgbClr val="000000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ct val="10000"/>
              </a:spcBef>
              <a:buFont typeface="Wingdings" pitchFamily="2" charset="2"/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n-US" sz="1400" dirty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4800600" y="2743200"/>
            <a:ext cx="442173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Funding: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  <a:p>
            <a:r>
              <a:rPr lang="en-US" sz="1400" dirty="0">
                <a:solidFill>
                  <a:srgbClr val="000000"/>
                </a:solidFill>
              </a:rPr>
              <a:t>NIH, NSF, USDA, Purdue University</a:t>
            </a:r>
          </a:p>
          <a:p>
            <a:r>
              <a:rPr lang="en-US" sz="1400" b="1" dirty="0">
                <a:solidFill>
                  <a:srgbClr val="000000"/>
                </a:solidFill>
              </a:rPr>
              <a:t>Corporate:</a:t>
            </a:r>
            <a:r>
              <a:rPr lang="en-US" sz="1400" dirty="0">
                <a:solidFill>
                  <a:srgbClr val="000000"/>
                </a:solidFill>
              </a:rPr>
              <a:t> Beckman-Coulter, Point-Source, </a:t>
            </a:r>
            <a:r>
              <a:rPr lang="en-US" sz="1400" dirty="0" smtClean="0">
                <a:solidFill>
                  <a:srgbClr val="000000"/>
                </a:solidFill>
              </a:rPr>
              <a:t>Parker-Hannifin, </a:t>
            </a:r>
            <a:r>
              <a:rPr lang="en-US" sz="1400" dirty="0" err="1" smtClean="0">
                <a:solidFill>
                  <a:srgbClr val="000000"/>
                </a:solidFill>
              </a:rPr>
              <a:t>Polysciences</a:t>
            </a:r>
            <a:r>
              <a:rPr lang="en-US" sz="1400" dirty="0">
                <a:solidFill>
                  <a:srgbClr val="000000"/>
                </a:solidFill>
              </a:rPr>
              <a:t>, Bangs labs, </a:t>
            </a:r>
            <a:r>
              <a:rPr lang="en-US" sz="1400" dirty="0" smtClean="0">
                <a:solidFill>
                  <a:srgbClr val="000000"/>
                </a:solidFill>
              </a:rPr>
              <a:t> Roche, </a:t>
            </a:r>
            <a:r>
              <a:rPr lang="en-US" sz="1400" dirty="0" err="1" smtClean="0">
                <a:solidFill>
                  <a:srgbClr val="000000"/>
                </a:solidFill>
              </a:rPr>
              <a:t>MediaCybernetics</a:t>
            </a:r>
            <a:r>
              <a:rPr lang="en-US" sz="1400" dirty="0">
                <a:solidFill>
                  <a:srgbClr val="000000"/>
                </a:solidFill>
              </a:rPr>
              <a:t>, Q-Imaging, </a:t>
            </a:r>
            <a:r>
              <a:rPr lang="en-US" sz="1400" dirty="0" smtClean="0">
                <a:solidFill>
                  <a:srgbClr val="000000"/>
                </a:solidFill>
              </a:rPr>
              <a:t> Kodak </a:t>
            </a:r>
            <a:r>
              <a:rPr lang="en-US" sz="1400" dirty="0">
                <a:solidFill>
                  <a:srgbClr val="000000"/>
                </a:solidFill>
              </a:rPr>
              <a:t>Medical Systems, </a:t>
            </a:r>
            <a:r>
              <a:rPr lang="en-US" sz="1400" dirty="0" err="1">
                <a:solidFill>
                  <a:srgbClr val="000000"/>
                </a:solidFill>
              </a:rPr>
              <a:t>Crystalplex</a:t>
            </a:r>
            <a:r>
              <a:rPr lang="en-US" sz="1400" dirty="0">
                <a:solidFill>
                  <a:srgbClr val="000000"/>
                </a:solidFill>
              </a:rPr>
              <a:t>, Becton-Dickinson , </a:t>
            </a:r>
            <a:r>
              <a:rPr lang="en-US" sz="1400" dirty="0" err="1" smtClean="0">
                <a:solidFill>
                  <a:srgbClr val="000000"/>
                </a:solidFill>
              </a:rPr>
              <a:t>Icyt</a:t>
            </a:r>
            <a:r>
              <a:rPr lang="en-US" sz="1400" dirty="0" smtClean="0">
                <a:solidFill>
                  <a:srgbClr val="000000"/>
                </a:solidFill>
              </a:rPr>
              <a:t>,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 err="1">
                <a:solidFill>
                  <a:srgbClr val="000000"/>
                </a:solidFill>
              </a:rPr>
              <a:t>eBioscience</a:t>
            </a:r>
            <a:r>
              <a:rPr lang="en-US" sz="1400" dirty="0">
                <a:solidFill>
                  <a:srgbClr val="000000"/>
                </a:solidFill>
              </a:rPr>
              <a:t>,  ITG Indiana, Roche, Edmund Optic, Perkin </a:t>
            </a:r>
            <a:r>
              <a:rPr lang="en-US" sz="1400" dirty="0" smtClean="0">
                <a:solidFill>
                  <a:srgbClr val="000000"/>
                </a:solidFill>
              </a:rPr>
              <a:t>Elmer, Digilab Inc., </a:t>
            </a:r>
            <a:r>
              <a:rPr lang="en-US" sz="1400" dirty="0" err="1" smtClean="0">
                <a:solidFill>
                  <a:srgbClr val="000000"/>
                </a:solidFill>
              </a:rPr>
              <a:t>Spherotech</a:t>
            </a:r>
            <a:r>
              <a:rPr lang="en-US" sz="1400" dirty="0" smtClean="0">
                <a:solidFill>
                  <a:srgbClr val="000000"/>
                </a:solidFill>
              </a:rPr>
              <a:t>, Inc., </a:t>
            </a:r>
            <a:r>
              <a:rPr lang="en-US" sz="1400" dirty="0" err="1" smtClean="0">
                <a:solidFill>
                  <a:srgbClr val="000000"/>
                </a:solidFill>
              </a:rPr>
              <a:t>IntelliCyt</a:t>
            </a:r>
            <a:r>
              <a:rPr lang="en-US" sz="1400" dirty="0" smtClean="0">
                <a:solidFill>
                  <a:srgbClr val="000000"/>
                </a:solidFill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</a:rPr>
              <a:t>Inc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397C-EAC8-48A0-AB29-862320CC4DFE}" type="datetime13">
              <a:rPr lang="en-US" smtClean="0"/>
              <a:t>9:04:26 AM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3581400" cy="304800"/>
          </a:xfrm>
        </p:spPr>
        <p:txBody>
          <a:bodyPr/>
          <a:lstStyle/>
          <a:p>
            <a:r>
              <a:rPr lang="en-US" dirty="0" smtClean="0"/>
              <a:t>High Throughput-High-Content Flow Cytometry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500" y="571500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Research </a:t>
            </a:r>
            <a:r>
              <a:rPr lang="en-US" sz="1200" i="1" dirty="0"/>
              <a:t>reported in this </a:t>
            </a:r>
            <a:r>
              <a:rPr lang="en-US" sz="1200" i="1" dirty="0" smtClean="0"/>
              <a:t>presentation </a:t>
            </a:r>
            <a:r>
              <a:rPr lang="en-US" sz="1200" i="1" dirty="0"/>
              <a:t>was supported by the National Institute of General Medical Sciences </a:t>
            </a:r>
            <a:r>
              <a:rPr lang="en-US" sz="1200" i="1" dirty="0" smtClean="0"/>
              <a:t>&amp; the National Cancer Institute of </a:t>
            </a:r>
            <a:r>
              <a:rPr lang="en-US" sz="1200" i="1" dirty="0"/>
              <a:t>the National Institutes of Health under Award </a:t>
            </a:r>
            <a:r>
              <a:rPr lang="en-US" sz="1200" i="1" dirty="0" smtClean="0"/>
              <a:t>Numbers </a:t>
            </a:r>
            <a:r>
              <a:rPr lang="en-US" sz="1200" b="1" dirty="0" smtClean="0"/>
              <a:t>1R56AI089511-01, </a:t>
            </a:r>
            <a:r>
              <a:rPr lang="en-US" sz="1200" b="1" dirty="0"/>
              <a:t>R21RR033593-01 </a:t>
            </a:r>
            <a:r>
              <a:rPr lang="en-US" sz="1200" b="1" dirty="0" smtClean="0"/>
              <a:t>&amp;  1R33CA140084.</a:t>
            </a:r>
            <a:r>
              <a:rPr lang="en-US" sz="1200" b="1" i="1" dirty="0" smtClean="0"/>
              <a:t> </a:t>
            </a:r>
            <a:r>
              <a:rPr lang="en-US" sz="1200" i="1" dirty="0"/>
              <a:t>The content is solely the responsibility of the authors and does not necessarily represent the official views of the National Institutes of Health</a:t>
            </a:r>
            <a:r>
              <a:rPr lang="en-US" sz="1200" i="1" dirty="0" smtClean="0"/>
              <a:t>.</a:t>
            </a:r>
            <a:r>
              <a:rPr lang="en-US" sz="1200" dirty="0" smtClean="0"/>
              <a:t>  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619553" y="4785452"/>
            <a:ext cx="3385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Bindley Bioscience Center, Purdue University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56417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6119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Rapid </a:t>
            </a:r>
            <a:r>
              <a:rPr lang="en-US" dirty="0" smtClean="0"/>
              <a:t>Processing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52400"/>
            <a:ext cx="8229600" cy="533400"/>
          </a:xfrm>
          <a:prstGeom prst="rect">
            <a:avLst/>
          </a:prstGeom>
        </p:spPr>
        <p:txBody>
          <a:bodyPr vert="horz" rtlCol="0" anchor="ctr">
            <a:normAutofit fontScale="8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165" y="685799"/>
            <a:ext cx="355153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64370" y="1057870"/>
            <a:ext cx="2287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List Mode files </a:t>
            </a:r>
          </a:p>
          <a:p>
            <a:r>
              <a:rPr lang="en-US" sz="2000" b="1" dirty="0" smtClean="0"/>
              <a:t>(96 or 384 wells)</a:t>
            </a:r>
          </a:p>
          <a:p>
            <a:r>
              <a:rPr lang="en-US" sz="2000" b="1" dirty="0" smtClean="0"/>
              <a:t>(entire directory)</a:t>
            </a:r>
            <a:endParaRPr lang="en-US" sz="20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288" y="2674382"/>
            <a:ext cx="3189288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313" y="4755586"/>
            <a:ext cx="2862263" cy="183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81200" y="3505200"/>
            <a:ext cx="1205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Protocol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165609" y="5487702"/>
            <a:ext cx="26356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IC50 or appropriate</a:t>
            </a:r>
          </a:p>
          <a:p>
            <a:r>
              <a:rPr lang="en-US" sz="2000" b="1" dirty="0" smtClean="0"/>
              <a:t>result</a:t>
            </a:r>
            <a:endParaRPr lang="en-US" sz="2000" b="1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465531" y="1981200"/>
            <a:ext cx="0" cy="1600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465531" y="3874532"/>
            <a:ext cx="0" cy="1600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52800" y="318203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About 30 seconds</a:t>
            </a:r>
            <a:endParaRPr lang="en-US" sz="2000" b="1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408703" y="2073533"/>
            <a:ext cx="0" cy="341092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41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PlateAnalyzer Output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861" y="1403866"/>
            <a:ext cx="4938794" cy="4774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981200"/>
            <a:ext cx="31439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6800" y="1387043"/>
            <a:ext cx="1806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Different Models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706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49" y="457200"/>
            <a:ext cx="9148549" cy="533400"/>
          </a:xfrm>
        </p:spPr>
        <p:txBody>
          <a:bodyPr>
            <a:noAutofit/>
          </a:bodyPr>
          <a:lstStyle/>
          <a:p>
            <a:r>
              <a:rPr lang="en-US" sz="3200" b="0" dirty="0"/>
              <a:t>3</a:t>
            </a:r>
            <a:r>
              <a:rPr lang="en-US" sz="3200" b="0" dirty="0" smtClean="0"/>
              <a:t> </a:t>
            </a:r>
            <a:r>
              <a:rPr lang="en-US" sz="3200" b="0" dirty="0"/>
              <a:t>functional </a:t>
            </a:r>
            <a:r>
              <a:rPr lang="en-US" sz="3200" b="0" dirty="0" smtClean="0"/>
              <a:t>assays</a:t>
            </a:r>
            <a:r>
              <a:rPr lang="en-US" sz="3200" b="0" dirty="0"/>
              <a:t>, 32 drugs, </a:t>
            </a:r>
            <a:r>
              <a:rPr lang="en-US" sz="3200" b="0" dirty="0" smtClean="0"/>
              <a:t>10 </a:t>
            </a:r>
            <a:r>
              <a:rPr lang="en-US" sz="3200" b="0" dirty="0"/>
              <a:t>points per </a:t>
            </a:r>
            <a:r>
              <a:rPr lang="en-US" sz="3200" dirty="0"/>
              <a:t>drug, 96 curves,  </a:t>
            </a:r>
            <a:r>
              <a:rPr lang="en-US" sz="3200" b="0" dirty="0" smtClean="0"/>
              <a:t>(12 min to run 384 samples, 5000 cells per sample including all analysis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11C06-85B6-4D82-8707-62FAB2BB69DC}" type="datetime13">
              <a:rPr lang="en-US" smtClean="0"/>
              <a:t>9:04:27 AM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35052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High Throughput-High-Content Flow Cytometry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A8A74D-30B8-4644-BF50-7BCE19E5ED7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8549" cy="2116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 bwMode="auto">
          <a:xfrm>
            <a:off x="-47626" y="3200784"/>
            <a:ext cx="9372601" cy="3693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pic>
        <p:nvPicPr>
          <p:cNvPr id="2150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16321"/>
            <a:ext cx="5445951" cy="259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165311"/>
            <a:ext cx="15525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39000" y="3723144"/>
            <a:ext cx="194957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 Click</a:t>
            </a:r>
            <a:endParaRPr lang="en-US" sz="4000" b="1" dirty="0"/>
          </a:p>
          <a:p>
            <a:endParaRPr lang="en-US" sz="3200" b="1" dirty="0" smtClean="0"/>
          </a:p>
          <a:p>
            <a:endParaRPr lang="en-US" sz="3600" b="1" dirty="0" smtClean="0"/>
          </a:p>
          <a:p>
            <a:endParaRPr lang="en-US" sz="3600" b="1" dirty="0" smtClean="0"/>
          </a:p>
          <a:p>
            <a:r>
              <a:rPr lang="en-US" sz="3200" b="1" dirty="0" smtClean="0"/>
              <a:t>1 minute</a:t>
            </a:r>
            <a:endParaRPr lang="en-US" sz="32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9" y="4557655"/>
            <a:ext cx="1717432" cy="90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Curved Connector 13"/>
          <p:cNvCxnSpPr/>
          <p:nvPr/>
        </p:nvCxnSpPr>
        <p:spPr bwMode="auto">
          <a:xfrm rot="10800000" flipV="1">
            <a:off x="7359211" y="4202740"/>
            <a:ext cx="876300" cy="354914"/>
          </a:xfrm>
          <a:prstGeom prst="curvedConnector3">
            <a:avLst/>
          </a:prstGeom>
          <a:solidFill>
            <a:schemeClr val="accent1"/>
          </a:solidFill>
          <a:ln w="190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7" name="Group 16"/>
          <p:cNvGrpSpPr/>
          <p:nvPr/>
        </p:nvGrpSpPr>
        <p:grpSpPr>
          <a:xfrm>
            <a:off x="609600" y="3321806"/>
            <a:ext cx="7556010" cy="400326"/>
            <a:chOff x="609600" y="3321806"/>
            <a:chExt cx="7556010" cy="400326"/>
          </a:xfrm>
        </p:grpSpPr>
        <p:sp>
          <p:nvSpPr>
            <p:cNvPr id="22" name="TextBox 21"/>
            <p:cNvSpPr txBox="1"/>
            <p:nvPr/>
          </p:nvSpPr>
          <p:spPr>
            <a:xfrm>
              <a:off x="7150589" y="3321806"/>
              <a:ext cx="10150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Mitosox</a:t>
              </a:r>
              <a:endParaRPr lang="en-US" sz="18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86200" y="3321806"/>
              <a:ext cx="925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Calcein</a:t>
              </a:r>
              <a:endParaRPr lang="en-US" sz="1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3352800"/>
              <a:ext cx="737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/>
                <a:t>mBBr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740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-152400" y="609600"/>
            <a:ext cx="10058400" cy="6248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BCE29-53FB-4AAB-B15D-113A05115CE6}" type="datetime13">
              <a:rPr lang="en-US" smtClean="0"/>
              <a:t>9:04:27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8077200" cy="624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78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Processes can be very simply defined</a:t>
            </a:r>
            <a:endParaRPr lang="en-US" dirty="0"/>
          </a:p>
        </p:txBody>
      </p:sp>
      <p:pic>
        <p:nvPicPr>
          <p:cNvPr id="5122" name="Picture 2" descr="C:\image database Related\High throughput flow cytrometry\For Ro1 grant feb 2013\simple logic 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447800"/>
            <a:ext cx="70485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4837265"/>
            <a:ext cx="243900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Select cells</a:t>
            </a:r>
          </a:p>
          <a:p>
            <a:r>
              <a:rPr lang="en-US" sz="2800" dirty="0" smtClean="0"/>
              <a:t>(can be any</a:t>
            </a:r>
          </a:p>
          <a:p>
            <a:r>
              <a:rPr lang="en-US" sz="2800" dirty="0" smtClean="0"/>
              <a:t>Gating process)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429000" y="4837265"/>
            <a:ext cx="267958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Some rules</a:t>
            </a:r>
          </a:p>
          <a:p>
            <a:r>
              <a:rPr lang="en-US" sz="2800" dirty="0" smtClean="0"/>
              <a:t>(any Boolean</a:t>
            </a:r>
          </a:p>
          <a:p>
            <a:r>
              <a:rPr lang="en-US" sz="2800" dirty="0" smtClean="0"/>
              <a:t>Process or other)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172200" y="4856172"/>
            <a:ext cx="267598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Identify drugs</a:t>
            </a:r>
          </a:p>
          <a:p>
            <a:r>
              <a:rPr lang="en-US" sz="2800" dirty="0"/>
              <a:t>a</a:t>
            </a:r>
            <a:r>
              <a:rPr lang="en-US" sz="2800" dirty="0" smtClean="0"/>
              <a:t>nd doses – can</a:t>
            </a:r>
          </a:p>
          <a:p>
            <a:r>
              <a:rPr lang="en-US" sz="2800" dirty="0"/>
              <a:t>b</a:t>
            </a:r>
            <a:r>
              <a:rPr lang="en-US" sz="2800" dirty="0" smtClean="0"/>
              <a:t>e any number </a:t>
            </a:r>
          </a:p>
          <a:p>
            <a:r>
              <a:rPr lang="en-US" sz="2800" dirty="0"/>
              <a:t>o</a:t>
            </a:r>
            <a:r>
              <a:rPr lang="en-US" sz="2800" dirty="0" smtClean="0"/>
              <a:t>f drugs or </a:t>
            </a:r>
            <a:r>
              <a:rPr lang="en-US" sz="2800" dirty="0" err="1" smtClean="0"/>
              <a:t>concs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7403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Analysis Logic Map </a:t>
            </a:r>
            <a:r>
              <a:rPr lang="en-US" dirty="0" smtClean="0"/>
              <a:t>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4478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FF90-097E-4DB6-BEC8-184231648616}" type="datetime13">
              <a:rPr lang="en-US" smtClean="0"/>
              <a:t>9:04:27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4"/>
          <p:cNvSpPr txBox="1">
            <a:spLocks noChangeArrowheads="1"/>
          </p:cNvSpPr>
          <p:nvPr/>
        </p:nvSpPr>
        <p:spPr bwMode="auto">
          <a:xfrm>
            <a:off x="12510" y="600670"/>
            <a:ext cx="563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800" b="1" dirty="0">
                <a:latin typeface="Calibri" pitchFamily="34" charset="0"/>
              </a:rPr>
              <a:t>Measuring KS Distance</a:t>
            </a:r>
          </a:p>
          <a:p>
            <a:r>
              <a:rPr lang="en-US" sz="1800" b="1" dirty="0">
                <a:latin typeface="Calibri" pitchFamily="34" charset="0"/>
              </a:rPr>
              <a:t>Quadratic form Distance</a:t>
            </a:r>
          </a:p>
          <a:p>
            <a:r>
              <a:rPr lang="en-US" sz="1800" b="1" dirty="0" err="1">
                <a:latin typeface="Calibri" pitchFamily="34" charset="0"/>
              </a:rPr>
              <a:t>Kullback-Leibler</a:t>
            </a:r>
            <a:r>
              <a:rPr lang="en-US" sz="1800" b="1" dirty="0">
                <a:latin typeface="Calibri" pitchFamily="34" charset="0"/>
              </a:rPr>
              <a:t> Distance</a:t>
            </a:r>
          </a:p>
        </p:txBody>
      </p:sp>
      <p:pic>
        <p:nvPicPr>
          <p:cNvPr id="563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85800"/>
            <a:ext cx="5938838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6"/>
          <p:cNvSpPr txBox="1">
            <a:spLocks noChangeArrowheads="1"/>
          </p:cNvSpPr>
          <p:nvPr/>
        </p:nvSpPr>
        <p:spPr bwMode="auto">
          <a:xfrm>
            <a:off x="5943600" y="2539425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dirty="0">
                <a:latin typeface="Calibri" pitchFamily="34" charset="0"/>
              </a:rPr>
              <a:t>1.  Select the desired parameter and press “DISTANCE”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6172200" y="2895600"/>
            <a:ext cx="228600" cy="228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181600" y="3048000"/>
            <a:ext cx="1219200" cy="11430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6327" name="TextBox 12"/>
          <p:cNvSpPr txBox="1">
            <a:spLocks noChangeArrowheads="1"/>
          </p:cNvSpPr>
          <p:nvPr/>
        </p:nvSpPr>
        <p:spPr bwMode="auto">
          <a:xfrm>
            <a:off x="7010400" y="1447800"/>
            <a:ext cx="1747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latin typeface="Calibri" pitchFamily="34" charset="0"/>
              </a:rPr>
              <a:t>2.  A parameter box appears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8153400" y="914400"/>
            <a:ext cx="762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9" name="TextBox 15"/>
          <p:cNvSpPr txBox="1">
            <a:spLocks noChangeArrowheads="1"/>
          </p:cNvSpPr>
          <p:nvPr/>
        </p:nvSpPr>
        <p:spPr bwMode="auto">
          <a:xfrm>
            <a:off x="2362200" y="381000"/>
            <a:ext cx="6019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dirty="0">
                <a:latin typeface="Calibri" pitchFamily="34" charset="0"/>
              </a:rPr>
              <a:t>3.  The parameter box must be connected to both the drug box and the controls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6743700" y="876300"/>
            <a:ext cx="685800" cy="152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6629400" y="609600"/>
            <a:ext cx="533400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32" name="TextBox 1"/>
          <p:cNvSpPr txBox="1">
            <a:spLocks noChangeArrowheads="1"/>
          </p:cNvSpPr>
          <p:nvPr/>
        </p:nvSpPr>
        <p:spPr bwMode="auto">
          <a:xfrm>
            <a:off x="152400" y="2093913"/>
            <a:ext cx="26670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800" dirty="0"/>
              <a:t>You can select any parameter for KS distance, or quadratic form distance, or  </a:t>
            </a:r>
            <a:r>
              <a:rPr lang="en-US" sz="1800" dirty="0" err="1"/>
              <a:t>Kullback-Leibler</a:t>
            </a:r>
            <a:r>
              <a:rPr lang="en-US" sz="1800" dirty="0"/>
              <a:t> distance if you wish. There are several different distance measures you can </a:t>
            </a:r>
            <a:r>
              <a:rPr lang="en-US" sz="1800" dirty="0" smtClean="0"/>
              <a:t>choose from – or add you own!!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5572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-64899"/>
            <a:ext cx="8229600" cy="1143000"/>
          </a:xfrm>
        </p:spPr>
        <p:txBody>
          <a:bodyPr/>
          <a:lstStyle/>
          <a:p>
            <a:r>
              <a:rPr lang="en-US" dirty="0" smtClean="0"/>
              <a:t>Comparison – Gating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NonGating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94FFF-187A-4B8F-97D0-D59B533E4539}" type="datetime13">
              <a:rPr lang="en-US" smtClean="0"/>
              <a:t>9:04:27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62400"/>
            <a:ext cx="9144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8101"/>
            <a:ext cx="9144000" cy="286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33603" y="12954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IC50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5943600" y="4186535"/>
            <a:ext cx="114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KL-Values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-152400" y="3962400"/>
            <a:ext cx="98298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8240730" y="6642556"/>
            <a:ext cx="8755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*Patent pending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6059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Cytometry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-9 color phenotyping is current standard</a:t>
            </a:r>
          </a:p>
          <a:p>
            <a:r>
              <a:rPr lang="en-US" dirty="0" smtClean="0"/>
              <a:t>Samples are run single tubes</a:t>
            </a:r>
          </a:p>
          <a:p>
            <a:r>
              <a:rPr lang="en-US" dirty="0" smtClean="0"/>
              <a:t>Preparation is primarily manual</a:t>
            </a:r>
          </a:p>
          <a:p>
            <a:r>
              <a:rPr lang="en-US" dirty="0" smtClean="0"/>
              <a:t>Analysis is mostly manual</a:t>
            </a:r>
          </a:p>
          <a:p>
            <a:r>
              <a:rPr lang="en-US" dirty="0" smtClean="0"/>
              <a:t>Analysis is essentially the same as it was 20 years ago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29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/>
          <a:lstStyle/>
          <a:p>
            <a:r>
              <a:rPr lang="en-US" dirty="0" smtClean="0"/>
              <a:t>Typical 4 Color Clinical Panel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2" y="1524000"/>
            <a:ext cx="4783667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1. CD3/CD14/DR/CD45</a:t>
            </a:r>
          </a:p>
          <a:p>
            <a:pPr marL="0" indent="0">
              <a:buNone/>
            </a:pPr>
            <a:r>
              <a:rPr lang="en-US" sz="2400" dirty="0"/>
              <a:t>2. CD3/CD4/CD8/CD45</a:t>
            </a:r>
          </a:p>
          <a:p>
            <a:pPr marL="0" indent="0">
              <a:buNone/>
            </a:pPr>
            <a:r>
              <a:rPr lang="en-US" sz="2400" dirty="0"/>
              <a:t>3. CD7/CD13/CD2/CD19</a:t>
            </a:r>
          </a:p>
          <a:p>
            <a:pPr marL="0" indent="0">
              <a:buNone/>
            </a:pPr>
            <a:r>
              <a:rPr lang="en-US" sz="2400" dirty="0"/>
              <a:t>4. KAP/LAM/CD19/CD5</a:t>
            </a:r>
          </a:p>
          <a:p>
            <a:pPr marL="0" indent="0">
              <a:buNone/>
            </a:pPr>
            <a:r>
              <a:rPr lang="en-US" sz="2400" dirty="0"/>
              <a:t>5. CD20/CD11c/CD22/CD23</a:t>
            </a:r>
          </a:p>
          <a:p>
            <a:pPr marL="0" indent="0">
              <a:buNone/>
            </a:pPr>
            <a:r>
              <a:rPr lang="en-US" sz="2400" dirty="0"/>
              <a:t>6. CD38/CD10/CD19/CD34</a:t>
            </a:r>
          </a:p>
          <a:p>
            <a:pPr marL="0" indent="0">
              <a:buNone/>
            </a:pPr>
            <a:r>
              <a:rPr lang="en-US" sz="2400" dirty="0"/>
              <a:t>7. CD57/CD56/CD33/CD3</a:t>
            </a:r>
          </a:p>
          <a:p>
            <a:pPr marL="0" indent="0">
              <a:buNone/>
            </a:pPr>
            <a:r>
              <a:rPr lang="en-US" sz="2400" dirty="0"/>
              <a:t>8. CD11b/CD13/CD33/CD34 </a:t>
            </a:r>
          </a:p>
          <a:p>
            <a:pPr marL="0" indent="0">
              <a:buNone/>
            </a:pPr>
            <a:r>
              <a:rPr lang="en-US" sz="2400" dirty="0"/>
              <a:t>9. CD15/CD56/CD7/CD34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1600200"/>
            <a:ext cx="472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10. CD16/CD32/CD45/CD64</a:t>
            </a:r>
          </a:p>
          <a:p>
            <a:r>
              <a:rPr lang="en-US" sz="2400" dirty="0" smtClean="0"/>
              <a:t>11. CD41/CD71/CD45/CD34</a:t>
            </a:r>
          </a:p>
          <a:p>
            <a:r>
              <a:rPr lang="en-US" sz="2400" dirty="0" smtClean="0"/>
              <a:t>12. CD38/CD138/CD45/CD56</a:t>
            </a:r>
          </a:p>
          <a:p>
            <a:r>
              <a:rPr lang="en-US" sz="2400" dirty="0" smtClean="0"/>
              <a:t>13. CD16/CD163/CD13/CD117</a:t>
            </a:r>
          </a:p>
          <a:p>
            <a:r>
              <a:rPr lang="en-US" sz="2400" dirty="0" smtClean="0"/>
              <a:t>14. CD52/CD30/CD19/CD20</a:t>
            </a:r>
          </a:p>
          <a:p>
            <a:r>
              <a:rPr lang="en-US" sz="2400" dirty="0" smtClean="0"/>
              <a:t>15. Isotype </a:t>
            </a:r>
          </a:p>
          <a:p>
            <a:r>
              <a:rPr lang="en-US" sz="2400" dirty="0" smtClean="0"/>
              <a:t>16. Auto</a:t>
            </a:r>
          </a:p>
          <a:p>
            <a:r>
              <a:rPr lang="en-US" sz="2400" dirty="0" smtClean="0"/>
              <a:t>17. Live Dead (Viability)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163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Background and Concepts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>
          <a:xfrm>
            <a:off x="0" y="762000"/>
            <a:ext cx="9209568" cy="4953000"/>
          </a:xfrm>
        </p:spPr>
        <p:txBody>
          <a:bodyPr>
            <a:noAutofit/>
          </a:bodyPr>
          <a:lstStyle/>
          <a:p>
            <a:pPr indent="457200"/>
            <a:r>
              <a:rPr lang="en-US" sz="2800" dirty="0" smtClean="0"/>
              <a:t>Flow cytometry saw little changed over its first </a:t>
            </a:r>
            <a:r>
              <a:rPr lang="en-US" sz="2800" dirty="0"/>
              <a:t>3</a:t>
            </a:r>
            <a:r>
              <a:rPr lang="en-US" sz="2800" dirty="0" smtClean="0"/>
              <a:t>0 years</a:t>
            </a:r>
          </a:p>
          <a:p>
            <a:pPr indent="457200"/>
            <a:r>
              <a:rPr lang="en-US" sz="2800" dirty="0" smtClean="0"/>
              <a:t>There are some current fundamental changes </a:t>
            </a:r>
          </a:p>
          <a:p>
            <a:pPr indent="457200"/>
            <a:r>
              <a:rPr lang="en-US" sz="2800" dirty="0" smtClean="0"/>
              <a:t>HT flow cytometry has been developed</a:t>
            </a:r>
          </a:p>
          <a:p>
            <a:pPr indent="457200"/>
            <a:r>
              <a:rPr lang="en-US" sz="2800" dirty="0" smtClean="0"/>
              <a:t>New </a:t>
            </a:r>
            <a:r>
              <a:rPr lang="en-US" sz="2800" dirty="0"/>
              <a:t>ways of analyzing routine clinical data</a:t>
            </a:r>
          </a:p>
          <a:p>
            <a:pPr indent="457200"/>
            <a:r>
              <a:rPr lang="en-US" sz="2800" dirty="0" smtClean="0"/>
              <a:t>HC flow cytometry now well underway</a:t>
            </a:r>
          </a:p>
          <a:p>
            <a:pPr indent="457200"/>
            <a:r>
              <a:rPr lang="en-US" sz="2800" dirty="0" smtClean="0"/>
              <a:t>Discussion areas:</a:t>
            </a:r>
          </a:p>
          <a:p>
            <a:pPr lvl="1" indent="457200"/>
            <a:r>
              <a:rPr lang="en-US" sz="2400" dirty="0" smtClean="0"/>
              <a:t>Identify tools that create HT data in cytometry</a:t>
            </a:r>
            <a:endParaRPr lang="en-US" sz="2400" dirty="0"/>
          </a:p>
          <a:p>
            <a:pPr lvl="1" indent="457200"/>
            <a:r>
              <a:rPr lang="en-US" sz="2400" dirty="0"/>
              <a:t>Demonstrate how high throughput cytometry works using 	drug screening as an example</a:t>
            </a:r>
          </a:p>
          <a:p>
            <a:pPr lvl="1" indent="457200"/>
            <a:r>
              <a:rPr lang="en-US" sz="2400" dirty="0" smtClean="0"/>
              <a:t>Show current tools and processes of analysis</a:t>
            </a:r>
          </a:p>
          <a:p>
            <a:pPr lvl="1" indent="457200"/>
            <a:r>
              <a:rPr lang="en-US" sz="2400" dirty="0"/>
              <a:t>Clinical </a:t>
            </a:r>
            <a:r>
              <a:rPr lang="en-US" sz="2400" dirty="0" smtClean="0"/>
              <a:t>applications – new opportunities</a:t>
            </a:r>
            <a:endParaRPr lang="en-US" sz="2400" dirty="0"/>
          </a:p>
          <a:p>
            <a:pPr lvl="1" indent="457200"/>
            <a:r>
              <a:rPr lang="en-US" sz="2400" dirty="0" smtClean="0"/>
              <a:t>Expand flow cytometry as a systems approach to discovery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78804FE6-A5CE-4E56-AEC7-11B820F409B8}" type="datetime13">
              <a:rPr lang="en-US" smtClean="0"/>
              <a:t>9:04:26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3886200" cy="304800"/>
          </a:xfrm>
        </p:spPr>
        <p:txBody>
          <a:bodyPr/>
          <a:lstStyle/>
          <a:p>
            <a:r>
              <a:rPr lang="en-US" dirty="0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fld id="{50630EF9-A3A5-492F-81FF-A69EF25F2DF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91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2859" y="6437939"/>
            <a:ext cx="3086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Data kindly supplied by Dr. Paul Wallace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276" y="228600"/>
            <a:ext cx="8229600" cy="754831"/>
          </a:xfrm>
        </p:spPr>
        <p:txBody>
          <a:bodyPr>
            <a:noAutofit/>
          </a:bodyPr>
          <a:lstStyle/>
          <a:p>
            <a:r>
              <a:rPr lang="en-US" sz="4800" dirty="0" smtClean="0"/>
              <a:t>Clinical Sample – 17 Tube assay</a:t>
            </a:r>
            <a:endParaRPr lang="en-US" sz="4800" dirty="0"/>
          </a:p>
        </p:txBody>
      </p:sp>
      <p:pic>
        <p:nvPicPr>
          <p:cNvPr id="1026" name="Picture 2" descr="C:\image database Related\data files\Paul Wallace\280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" y="983431"/>
            <a:ext cx="2877457" cy="203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image database Related\data files\Paul Wallace\280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51" y="1003801"/>
            <a:ext cx="2938076" cy="211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image database Related\data files\Paul Wallace\280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567" y="1008442"/>
            <a:ext cx="2916255" cy="207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image database Related\data files\Paul Wallace\280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6" y="3032813"/>
            <a:ext cx="2877457" cy="205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image database Related\data files\Paul Wallace\280-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643" y="3022884"/>
            <a:ext cx="2959806" cy="209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image database Related\data files\Paul Wallace\280-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90317"/>
            <a:ext cx="2836745" cy="67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image database Related\data files\Paul Wallace\280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6" y="3019474"/>
            <a:ext cx="2877457" cy="205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image database Related\data files\Paul Wallace\280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03801"/>
            <a:ext cx="8206598" cy="579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sosceles Triangle 11"/>
          <p:cNvSpPr/>
          <p:nvPr/>
        </p:nvSpPr>
        <p:spPr>
          <a:xfrm>
            <a:off x="8763000" y="6553200"/>
            <a:ext cx="114300" cy="19251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7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image database Related\Date issues - all types - HCS, complex etc\Clinical cytometry\Arch Pathol Lab Med—Vol 130, May 2006 - Brent wo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5680"/>
            <a:ext cx="9144000" cy="586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21042"/>
          </a:xfrm>
        </p:spPr>
        <p:txBody>
          <a:bodyPr>
            <a:noAutofit/>
          </a:bodyPr>
          <a:lstStyle/>
          <a:p>
            <a:r>
              <a:rPr lang="en-US" sz="3600" dirty="0" smtClean="0"/>
              <a:t>Similar situation with 9 color clinical samples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815286" y="6627167"/>
            <a:ext cx="2328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Data from Brent Wood publication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3183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9" y="461962"/>
            <a:ext cx="690562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8" y="453495"/>
            <a:ext cx="690562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9" y="453494"/>
            <a:ext cx="690562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7" y="453493"/>
            <a:ext cx="690562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6" y="453492"/>
            <a:ext cx="690562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9" y="461962"/>
            <a:ext cx="690562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5" y="461962"/>
            <a:ext cx="690562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9" y="470428"/>
            <a:ext cx="690562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8" y="470428"/>
            <a:ext cx="690562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7" y="453491"/>
            <a:ext cx="690562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8" y="445024"/>
            <a:ext cx="6905625" cy="5934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066800" y="1371600"/>
            <a:ext cx="838200" cy="838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66800" y="1905000"/>
            <a:ext cx="838200" cy="8382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66800" y="2514600"/>
            <a:ext cx="838200" cy="838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882048" y="2573861"/>
            <a:ext cx="838200" cy="838200"/>
          </a:xfrm>
          <a:prstGeom prst="ellipse">
            <a:avLst/>
          </a:prstGeom>
          <a:noFill/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089752" y="3330969"/>
            <a:ext cx="838200" cy="8382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043848" y="4177018"/>
            <a:ext cx="838200" cy="838200"/>
          </a:xfrm>
          <a:prstGeom prst="ellipse">
            <a:avLst/>
          </a:prstGeom>
          <a:noFill/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709231" y="1923866"/>
            <a:ext cx="838200" cy="838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953000" y="2324100"/>
            <a:ext cx="838200" cy="8382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029200" y="4566740"/>
            <a:ext cx="838200" cy="838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114800" y="4724400"/>
            <a:ext cx="838200" cy="838200"/>
          </a:xfrm>
          <a:prstGeom prst="ellipse">
            <a:avLst/>
          </a:prstGeom>
          <a:noFill/>
          <a:ln w="762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265583" y="4728275"/>
            <a:ext cx="838200" cy="838200"/>
          </a:xfrm>
          <a:prstGeom prst="ellipse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927952" y="4548379"/>
            <a:ext cx="838200" cy="838200"/>
          </a:xfrm>
          <a:prstGeom prst="ellipse">
            <a:avLst/>
          </a:prstGeom>
          <a:noFill/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3514"/>
            <a:ext cx="900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CD3/CD14/CD7/cd38/Kappa/HLADR/CD57/CD11b/CD15/CD16/CD56/CD52/CD30/CD19/CD71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467600" y="838200"/>
            <a:ext cx="838200" cy="8382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96573" y="1862435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Different colors represent different phenotypes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255993" y="3768456"/>
            <a:ext cx="838200" cy="838200"/>
          </a:xfrm>
          <a:prstGeom prst="ellipse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87807" y="6171724"/>
            <a:ext cx="1665193" cy="207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Variable parameters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 rot="16200000">
            <a:off x="-576508" y="3319709"/>
            <a:ext cx="1665193" cy="207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Variable parameters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1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7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2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75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2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Example with 10 phenotypic markers</a:t>
            </a:r>
            <a:endParaRPr lang="en-US" sz="3600" dirty="0"/>
          </a:p>
        </p:txBody>
      </p:sp>
      <p:pic>
        <p:nvPicPr>
          <p:cNvPr id="2050" name="Picture 2" descr="C:\image database Related\High content phenotyping\10par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67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image database Related\High content phenotyping\phen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580" y="914400"/>
            <a:ext cx="4905896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57325"/>
            <a:ext cx="236220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600200" y="2667000"/>
            <a:ext cx="152400" cy="419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11517" y="3013415"/>
            <a:ext cx="47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r>
              <a:rPr lang="en-US" dirty="0" err="1" smtClean="0"/>
              <a:t>ve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27475" y="3059668"/>
            <a:ext cx="52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44165" y="3382747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medium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52995" y="2895600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12" idx="0"/>
          </p:cNvCxnSpPr>
          <p:nvPr/>
        </p:nvCxnSpPr>
        <p:spPr>
          <a:xfrm flipH="1" flipV="1">
            <a:off x="1889277" y="2667000"/>
            <a:ext cx="1" cy="3926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151080" y="2667000"/>
            <a:ext cx="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0"/>
          </p:cNvCxnSpPr>
          <p:nvPr/>
        </p:nvCxnSpPr>
        <p:spPr>
          <a:xfrm flipH="1" flipV="1">
            <a:off x="2628900" y="2667000"/>
            <a:ext cx="419208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sosceles Triangle 2"/>
          <p:cNvSpPr/>
          <p:nvPr/>
        </p:nvSpPr>
        <p:spPr>
          <a:xfrm>
            <a:off x="8534400" y="6629400"/>
            <a:ext cx="228600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81200" y="1457325"/>
            <a:ext cx="1402435" cy="276999"/>
          </a:xfrm>
          <a:prstGeom prst="rect">
            <a:avLst/>
          </a:prstGeom>
          <a:solidFill>
            <a:srgbClr val="B8BABC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Example Parameter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6028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power of cytomics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FCF5-CC21-43ED-A297-6B5CE81154C3}" type="datetime13">
              <a:rPr lang="en-US" smtClean="0"/>
              <a:t>9:04:27 AM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3505200" cy="304800"/>
          </a:xfrm>
        </p:spPr>
        <p:txBody>
          <a:bodyPr/>
          <a:lstStyle/>
          <a:p>
            <a:r>
              <a:rPr lang="en-US" dirty="0" smtClean="0"/>
              <a:t>High Throughput-High-Content Flow Cytometry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518634" cy="5163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381000" y="6019800"/>
            <a:ext cx="2667000" cy="3632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38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3C77-8F25-401B-BC24-63088A443A99}" type="datetime13">
              <a:rPr lang="en-US" smtClean="0"/>
              <a:t>9:04:27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599"/>
            <a:ext cx="6629400" cy="591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23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Multicolor Flow Analysis 7 color  (9 </a:t>
            </a:r>
            <a:r>
              <a:rPr lang="en-US" sz="2400" dirty="0" err="1" smtClean="0"/>
              <a:t>param</a:t>
            </a:r>
            <a:r>
              <a:rPr lang="en-US" sz="2400" dirty="0" smtClean="0"/>
              <a:t>) data with dose response curves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0A08A-3639-468B-BCF6-1F40B39AF4C3}" type="datetime13">
              <a:rPr lang="en-US" smtClean="0"/>
              <a:t>9:04:27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458200" cy="522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5179367"/>
            <a:ext cx="3522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Logic Map to produce curves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107832" y="6581001"/>
            <a:ext cx="36551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Data kindly provided by Peter </a:t>
            </a:r>
            <a:r>
              <a:rPr lang="en-US" sz="1050" dirty="0" err="1"/>
              <a:t>K</a:t>
            </a:r>
            <a:r>
              <a:rPr lang="en-US" sz="1050" dirty="0" err="1" smtClean="0"/>
              <a:t>rutzik</a:t>
            </a:r>
            <a:r>
              <a:rPr lang="en-US" sz="1050" dirty="0" smtClean="0"/>
              <a:t> and Garry Nolan, Stanford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92732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Cytometry - </a:t>
            </a:r>
            <a:r>
              <a:rPr lang="en-US" dirty="0" err="1" smtClean="0"/>
              <a:t>CyTOF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511B4-EC4D-422D-BD9D-F6EDD0C2F9C5}" type="datetime13">
              <a:rPr lang="en-US" smtClean="0"/>
              <a:t>9:04:27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95400"/>
            <a:ext cx="2743200" cy="193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8775510" cy="188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" y="1286973"/>
            <a:ext cx="5468788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71" y="1070535"/>
            <a:ext cx="5210894" cy="367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5-Point Star 9"/>
          <p:cNvSpPr/>
          <p:nvPr/>
        </p:nvSpPr>
        <p:spPr bwMode="auto">
          <a:xfrm>
            <a:off x="7572825" y="6553200"/>
            <a:ext cx="123375" cy="152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9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511B4-EC4D-422D-BD9D-F6EDD0C2F9C5}" type="datetime13">
              <a:rPr lang="en-US" smtClean="0"/>
              <a:t>9:04:27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22852"/>
            <a:ext cx="1600200" cy="112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6" name="Straight Arrow Connector 35"/>
          <p:cNvCxnSpPr/>
          <p:nvPr/>
        </p:nvCxnSpPr>
        <p:spPr bwMode="auto">
          <a:xfrm flipH="1">
            <a:off x="1055853" y="2590375"/>
            <a:ext cx="1588" cy="622155"/>
          </a:xfrm>
          <a:prstGeom prst="straightConnector1">
            <a:avLst/>
          </a:prstGeom>
          <a:ln w="76200"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8810" y="3245505"/>
            <a:ext cx="2380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giant data file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 bwMode="auto">
          <a:xfrm flipH="1">
            <a:off x="1054265" y="3800226"/>
            <a:ext cx="1588" cy="622155"/>
          </a:xfrm>
          <a:prstGeom prst="straightConnector1">
            <a:avLst/>
          </a:prstGeom>
          <a:ln w="76200"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42079" y="4542263"/>
            <a:ext cx="177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De-Barcode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 bwMode="auto">
          <a:xfrm>
            <a:off x="1936219" y="4813000"/>
            <a:ext cx="1340381" cy="0"/>
          </a:xfrm>
          <a:prstGeom prst="straightConnector1">
            <a:avLst/>
          </a:prstGeom>
          <a:ln w="76200"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3950" y="1646252"/>
            <a:ext cx="551145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tangle 43"/>
          <p:cNvSpPr/>
          <p:nvPr/>
        </p:nvSpPr>
        <p:spPr bwMode="auto">
          <a:xfrm>
            <a:off x="3722501" y="1964879"/>
            <a:ext cx="4857956" cy="3180810"/>
          </a:xfrm>
          <a:prstGeom prst="rect">
            <a:avLst/>
          </a:prstGeom>
          <a:solidFill>
            <a:schemeClr val="accent1">
              <a:alpha val="4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3751318" y="1952169"/>
            <a:ext cx="4376620" cy="3252717"/>
            <a:chOff x="499768" y="1952169"/>
            <a:chExt cx="4376620" cy="3252717"/>
          </a:xfrm>
        </p:grpSpPr>
        <p:sp>
          <p:nvSpPr>
            <p:cNvPr id="46" name="Rounded Rectangle 45"/>
            <p:cNvSpPr/>
            <p:nvPr/>
          </p:nvSpPr>
          <p:spPr bwMode="auto">
            <a:xfrm>
              <a:off x="499768" y="1964879"/>
              <a:ext cx="338432" cy="3209991"/>
            </a:xfrm>
            <a:prstGeom prst="roundRect">
              <a:avLst/>
            </a:prstGeom>
            <a:solidFill>
              <a:srgbClr val="92D050">
                <a:alpha val="4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47" name="Rounded Rectangle 46"/>
            <p:cNvSpPr/>
            <p:nvPr/>
          </p:nvSpPr>
          <p:spPr bwMode="auto">
            <a:xfrm>
              <a:off x="1300206" y="1994895"/>
              <a:ext cx="338432" cy="3209991"/>
            </a:xfrm>
            <a:prstGeom prst="roundRect">
              <a:avLst/>
            </a:prstGeom>
            <a:solidFill>
              <a:srgbClr val="92D050">
                <a:alpha val="4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 bwMode="auto">
            <a:xfrm>
              <a:off x="2109404" y="1974831"/>
              <a:ext cx="338432" cy="3209991"/>
            </a:xfrm>
            <a:prstGeom prst="roundRect">
              <a:avLst/>
            </a:prstGeom>
            <a:solidFill>
              <a:srgbClr val="92D050">
                <a:alpha val="4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49" name="Rounded Rectangle 48"/>
            <p:cNvSpPr/>
            <p:nvPr/>
          </p:nvSpPr>
          <p:spPr bwMode="auto">
            <a:xfrm>
              <a:off x="2925843" y="1974831"/>
              <a:ext cx="338432" cy="3209991"/>
            </a:xfrm>
            <a:prstGeom prst="roundRect">
              <a:avLst/>
            </a:prstGeom>
            <a:solidFill>
              <a:srgbClr val="92D050">
                <a:alpha val="4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 bwMode="auto">
            <a:xfrm>
              <a:off x="3746157" y="1952169"/>
              <a:ext cx="338432" cy="3209991"/>
            </a:xfrm>
            <a:prstGeom prst="roundRect">
              <a:avLst/>
            </a:prstGeom>
            <a:solidFill>
              <a:srgbClr val="92D050">
                <a:alpha val="4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51" name="Rounded Rectangle 50"/>
            <p:cNvSpPr/>
            <p:nvPr/>
          </p:nvSpPr>
          <p:spPr bwMode="auto">
            <a:xfrm>
              <a:off x="4537956" y="1984976"/>
              <a:ext cx="338432" cy="3209991"/>
            </a:xfrm>
            <a:prstGeom prst="roundRect">
              <a:avLst/>
            </a:prstGeom>
            <a:solidFill>
              <a:srgbClr val="92D050">
                <a:alpha val="4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154338" y="1905000"/>
            <a:ext cx="4376620" cy="3252717"/>
            <a:chOff x="499768" y="1952169"/>
            <a:chExt cx="4376620" cy="3252717"/>
          </a:xfrm>
          <a:solidFill>
            <a:srgbClr val="FF66FF">
              <a:alpha val="29000"/>
            </a:srgbClr>
          </a:solidFill>
        </p:grpSpPr>
        <p:sp>
          <p:nvSpPr>
            <p:cNvPr id="53" name="Rounded Rectangle 52"/>
            <p:cNvSpPr/>
            <p:nvPr/>
          </p:nvSpPr>
          <p:spPr bwMode="auto">
            <a:xfrm>
              <a:off x="499768" y="1964879"/>
              <a:ext cx="338432" cy="3209991"/>
            </a:xfrm>
            <a:prstGeom prst="round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 bwMode="auto">
            <a:xfrm>
              <a:off x="1300206" y="1994895"/>
              <a:ext cx="338432" cy="3209991"/>
            </a:xfrm>
            <a:prstGeom prst="round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2109404" y="1974831"/>
              <a:ext cx="338432" cy="3209991"/>
            </a:xfrm>
            <a:prstGeom prst="round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56" name="Rounded Rectangle 55"/>
            <p:cNvSpPr/>
            <p:nvPr/>
          </p:nvSpPr>
          <p:spPr bwMode="auto">
            <a:xfrm>
              <a:off x="2925843" y="1974831"/>
              <a:ext cx="338432" cy="3209991"/>
            </a:xfrm>
            <a:prstGeom prst="round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57" name="Rounded Rectangle 56"/>
            <p:cNvSpPr/>
            <p:nvPr/>
          </p:nvSpPr>
          <p:spPr bwMode="auto">
            <a:xfrm>
              <a:off x="3746157" y="1952169"/>
              <a:ext cx="338432" cy="3209991"/>
            </a:xfrm>
            <a:prstGeom prst="round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58" name="Rounded Rectangle 57"/>
            <p:cNvSpPr/>
            <p:nvPr/>
          </p:nvSpPr>
          <p:spPr bwMode="auto">
            <a:xfrm>
              <a:off x="4537956" y="1984976"/>
              <a:ext cx="338432" cy="3209991"/>
            </a:xfrm>
            <a:prstGeom prst="round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706193" y="1959895"/>
            <a:ext cx="4906964" cy="2835821"/>
            <a:chOff x="443551" y="1964779"/>
            <a:chExt cx="4906964" cy="2835821"/>
          </a:xfrm>
        </p:grpSpPr>
        <p:sp>
          <p:nvSpPr>
            <p:cNvPr id="60" name="Rounded Rectangle 59"/>
            <p:cNvSpPr/>
            <p:nvPr/>
          </p:nvSpPr>
          <p:spPr bwMode="auto">
            <a:xfrm>
              <a:off x="443551" y="1964779"/>
              <a:ext cx="4871707" cy="376618"/>
            </a:xfrm>
            <a:prstGeom prst="roundRect">
              <a:avLst/>
            </a:prstGeom>
            <a:solidFill>
              <a:srgbClr val="00B0F0">
                <a:alpha val="2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61" name="Rounded Rectangle 60"/>
            <p:cNvSpPr/>
            <p:nvPr/>
          </p:nvSpPr>
          <p:spPr bwMode="auto">
            <a:xfrm>
              <a:off x="478808" y="2770496"/>
              <a:ext cx="4871707" cy="376618"/>
            </a:xfrm>
            <a:prstGeom prst="roundRect">
              <a:avLst/>
            </a:prstGeom>
            <a:solidFill>
              <a:srgbClr val="00B0F0">
                <a:alpha val="2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62" name="Rounded Rectangle 61"/>
            <p:cNvSpPr/>
            <p:nvPr/>
          </p:nvSpPr>
          <p:spPr bwMode="auto">
            <a:xfrm>
              <a:off x="462293" y="3585782"/>
              <a:ext cx="4871707" cy="376618"/>
            </a:xfrm>
            <a:prstGeom prst="roundRect">
              <a:avLst/>
            </a:prstGeom>
            <a:solidFill>
              <a:srgbClr val="00B0F0">
                <a:alpha val="2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63" name="Rounded Rectangle 62"/>
            <p:cNvSpPr/>
            <p:nvPr/>
          </p:nvSpPr>
          <p:spPr bwMode="auto">
            <a:xfrm>
              <a:off x="457200" y="4423982"/>
              <a:ext cx="4871707" cy="376618"/>
            </a:xfrm>
            <a:prstGeom prst="roundRect">
              <a:avLst/>
            </a:prstGeom>
            <a:solidFill>
              <a:srgbClr val="00B0F0">
                <a:alpha val="2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719842" y="2359146"/>
            <a:ext cx="4906964" cy="2835821"/>
            <a:chOff x="443551" y="1964779"/>
            <a:chExt cx="4906964" cy="2835821"/>
          </a:xfrm>
          <a:solidFill>
            <a:srgbClr val="FFFF66">
              <a:alpha val="45000"/>
            </a:srgbClr>
          </a:solidFill>
        </p:grpSpPr>
        <p:sp>
          <p:nvSpPr>
            <p:cNvPr id="65" name="Rounded Rectangle 64"/>
            <p:cNvSpPr/>
            <p:nvPr/>
          </p:nvSpPr>
          <p:spPr bwMode="auto">
            <a:xfrm>
              <a:off x="443551" y="1964779"/>
              <a:ext cx="4871707" cy="376618"/>
            </a:xfrm>
            <a:prstGeom prst="round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66" name="Rounded Rectangle 65"/>
            <p:cNvSpPr/>
            <p:nvPr/>
          </p:nvSpPr>
          <p:spPr bwMode="auto">
            <a:xfrm>
              <a:off x="478808" y="2770496"/>
              <a:ext cx="4871707" cy="376618"/>
            </a:xfrm>
            <a:prstGeom prst="round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 bwMode="auto">
            <a:xfrm>
              <a:off x="462293" y="3585782"/>
              <a:ext cx="4871707" cy="376618"/>
            </a:xfrm>
            <a:prstGeom prst="round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68" name="Rounded Rectangle 67"/>
            <p:cNvSpPr/>
            <p:nvPr/>
          </p:nvSpPr>
          <p:spPr bwMode="auto">
            <a:xfrm>
              <a:off x="457200" y="4423982"/>
              <a:ext cx="4871707" cy="376618"/>
            </a:xfrm>
            <a:prstGeom prst="round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sp>
        <p:nvSpPr>
          <p:cNvPr id="69" name="Rounded Rectangle 68"/>
          <p:cNvSpPr/>
          <p:nvPr/>
        </p:nvSpPr>
        <p:spPr bwMode="auto">
          <a:xfrm>
            <a:off x="3704761" y="1949471"/>
            <a:ext cx="4912056" cy="1584164"/>
          </a:xfrm>
          <a:prstGeom prst="roundRect">
            <a:avLst/>
          </a:prstGeom>
          <a:solidFill>
            <a:srgbClr val="48F32B">
              <a:alpha val="47843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sp>
        <p:nvSpPr>
          <p:cNvPr id="70" name="Rounded Rectangle 69"/>
          <p:cNvSpPr/>
          <p:nvPr/>
        </p:nvSpPr>
        <p:spPr bwMode="auto">
          <a:xfrm>
            <a:off x="3699666" y="3609601"/>
            <a:ext cx="4912056" cy="1584164"/>
          </a:xfrm>
          <a:prstGeom prst="roundRect">
            <a:avLst/>
          </a:prstGeom>
          <a:solidFill>
            <a:srgbClr val="FF66FF">
              <a:alpha val="4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3709486" y="1957670"/>
            <a:ext cx="4838562" cy="2801986"/>
            <a:chOff x="3682190" y="1957670"/>
            <a:chExt cx="4838562" cy="2801986"/>
          </a:xfrm>
        </p:grpSpPr>
        <p:sp>
          <p:nvSpPr>
            <p:cNvPr id="71" name="Oval 70"/>
            <p:cNvSpPr/>
            <p:nvPr/>
          </p:nvSpPr>
          <p:spPr bwMode="auto">
            <a:xfrm>
              <a:off x="4513947" y="1976197"/>
              <a:ext cx="365760" cy="36576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4104949" y="1957670"/>
              <a:ext cx="365760" cy="36576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4907003" y="1976197"/>
              <a:ext cx="365760" cy="365760"/>
            </a:xfrm>
            <a:prstGeom prst="ellipse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3682190" y="1976197"/>
              <a:ext cx="365760" cy="36576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6557699" y="1976197"/>
              <a:ext cx="365760" cy="365760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6144418" y="1976197"/>
              <a:ext cx="365760" cy="365760"/>
            </a:xfrm>
            <a:prstGeom prst="ellips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5729849" y="1962513"/>
              <a:ext cx="365760" cy="365760"/>
            </a:xfrm>
            <a:prstGeom prst="ellipse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5351739" y="1976197"/>
              <a:ext cx="365760" cy="365760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8150636" y="1957670"/>
              <a:ext cx="365760" cy="365760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8150636" y="2375682"/>
              <a:ext cx="365760" cy="365760"/>
            </a:xfrm>
            <a:prstGeom prst="ellipse">
              <a:avLst/>
            </a:prstGeom>
            <a:solidFill>
              <a:srgbClr val="00B050">
                <a:alpha val="86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81" name="Oval 80"/>
            <p:cNvSpPr/>
            <p:nvPr/>
          </p:nvSpPr>
          <p:spPr bwMode="auto">
            <a:xfrm>
              <a:off x="8154992" y="2778452"/>
              <a:ext cx="365760" cy="365760"/>
            </a:xfrm>
            <a:prstGeom prst="ellipse">
              <a:avLst/>
            </a:prstGeom>
            <a:solidFill>
              <a:srgbClr val="00B050">
                <a:alpha val="7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8150636" y="3179048"/>
              <a:ext cx="365760" cy="365760"/>
            </a:xfrm>
            <a:prstGeom prst="ellipse">
              <a:avLst/>
            </a:prstGeom>
            <a:solidFill>
              <a:srgbClr val="00B050">
                <a:alpha val="5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8150636" y="3586174"/>
              <a:ext cx="365760" cy="365760"/>
            </a:xfrm>
            <a:prstGeom prst="ellipse">
              <a:avLst/>
            </a:prstGeom>
            <a:solidFill>
              <a:srgbClr val="00B050">
                <a:alpha val="44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8154992" y="4393896"/>
              <a:ext cx="365760" cy="365760"/>
            </a:xfrm>
            <a:prstGeom prst="ellipse">
              <a:avLst/>
            </a:prstGeom>
            <a:solidFill>
              <a:srgbClr val="00B050">
                <a:alpha val="13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8154992" y="3984592"/>
              <a:ext cx="365760" cy="365760"/>
            </a:xfrm>
            <a:prstGeom prst="ellipse">
              <a:avLst/>
            </a:prstGeom>
            <a:solidFill>
              <a:srgbClr val="00B050">
                <a:alpha val="3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6939201" y="1960863"/>
              <a:ext cx="365760" cy="365760"/>
            </a:xfrm>
            <a:prstGeom prst="ellipse">
              <a:avLst/>
            </a:prstGeom>
            <a:solidFill>
              <a:srgbClr val="9966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87" name="Oval 86"/>
            <p:cNvSpPr/>
            <p:nvPr/>
          </p:nvSpPr>
          <p:spPr bwMode="auto">
            <a:xfrm>
              <a:off x="7757885" y="1982040"/>
              <a:ext cx="365760" cy="365760"/>
            </a:xfrm>
            <a:prstGeom prst="ellipse">
              <a:avLst/>
            </a:prstGeom>
            <a:solidFill>
              <a:srgbClr val="A5002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7354727" y="1976197"/>
              <a:ext cx="365760" cy="365760"/>
            </a:xfrm>
            <a:prstGeom prst="ellipse">
              <a:avLst/>
            </a:prstGeom>
            <a:solidFill>
              <a:srgbClr val="66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pic>
        <p:nvPicPr>
          <p:cNvPr id="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2"/>
          <a:stretch/>
        </p:blipFill>
        <p:spPr bwMode="auto">
          <a:xfrm>
            <a:off x="3456807" y="1685866"/>
            <a:ext cx="5332196" cy="384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4-Point Star 90"/>
          <p:cNvSpPr/>
          <p:nvPr/>
        </p:nvSpPr>
        <p:spPr bwMode="auto">
          <a:xfrm>
            <a:off x="7667501" y="6629400"/>
            <a:ext cx="181099" cy="152400"/>
          </a:xfrm>
          <a:prstGeom prst="star4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sp>
        <p:nvSpPr>
          <p:cNvPr id="92" name="4-Point Star 91"/>
          <p:cNvSpPr/>
          <p:nvPr/>
        </p:nvSpPr>
        <p:spPr bwMode="auto">
          <a:xfrm>
            <a:off x="7896101" y="6629400"/>
            <a:ext cx="181099" cy="152400"/>
          </a:xfrm>
          <a:prstGeom prst="star4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pic>
        <p:nvPicPr>
          <p:cNvPr id="9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/>
          <a:stretch/>
        </p:blipFill>
        <p:spPr bwMode="auto">
          <a:xfrm>
            <a:off x="2133600" y="4191000"/>
            <a:ext cx="688044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8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91" grpId="0" animBg="1"/>
      <p:bldP spid="9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25385-7D84-42C4-A8C4-8C12F903979A}" type="datetime13">
              <a:rPr lang="en-US" smtClean="0"/>
              <a:t>9:04:27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62"/>
            <a:ext cx="9144000" cy="681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48069" y="6595646"/>
            <a:ext cx="3916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Data from Bernd </a:t>
            </a:r>
            <a:r>
              <a:rPr lang="en-US" sz="1600" dirty="0" err="1" smtClean="0">
                <a:solidFill>
                  <a:srgbClr val="0070C0"/>
                </a:solidFill>
              </a:rPr>
              <a:t>Bodenmiller</a:t>
            </a:r>
            <a:r>
              <a:rPr lang="en-US" sz="1600" dirty="0" smtClean="0">
                <a:solidFill>
                  <a:srgbClr val="0070C0"/>
                </a:solidFill>
              </a:rPr>
              <a:t>, Nolan Lab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914400"/>
            <a:ext cx="1676400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en-US" sz="1400" dirty="0" err="1"/>
              <a:t>dasatinib</a:t>
            </a:r>
            <a:endParaRPr lang="en-US" sz="1400" dirty="0"/>
          </a:p>
          <a:p>
            <a:r>
              <a:rPr lang="en-US" sz="1400" dirty="0"/>
              <a:t>   H-89</a:t>
            </a:r>
          </a:p>
          <a:p>
            <a:r>
              <a:rPr lang="en-US" sz="1400" dirty="0" err="1"/>
              <a:t>imatinib</a:t>
            </a:r>
            <a:endParaRPr lang="en-US" sz="1400" dirty="0"/>
          </a:p>
          <a:p>
            <a:r>
              <a:rPr lang="en-US" sz="1400" dirty="0" err="1"/>
              <a:t>rapamycin</a:t>
            </a:r>
            <a:endParaRPr lang="en-US" sz="1400" dirty="0"/>
          </a:p>
          <a:p>
            <a:r>
              <a:rPr lang="en-US" sz="1400" dirty="0"/>
              <a:t>SB-202190</a:t>
            </a:r>
          </a:p>
          <a:p>
            <a:r>
              <a:rPr lang="en-US" sz="1400" dirty="0" err="1"/>
              <a:t>sorafenib</a:t>
            </a:r>
            <a:endParaRPr lang="en-US" sz="1400" dirty="0"/>
          </a:p>
          <a:p>
            <a:r>
              <a:rPr lang="en-US" sz="1400" dirty="0"/>
              <a:t>SP600125</a:t>
            </a:r>
          </a:p>
          <a:p>
            <a:r>
              <a:rPr lang="en-US" sz="1400" dirty="0" err="1"/>
              <a:t>staurosporine</a:t>
            </a:r>
            <a:endParaRPr lang="en-US" sz="1400" dirty="0"/>
          </a:p>
          <a:p>
            <a:r>
              <a:rPr lang="en-US" sz="1400" dirty="0" err="1"/>
              <a:t>sunitinib</a:t>
            </a:r>
            <a:endParaRPr lang="en-US" sz="1400" dirty="0"/>
          </a:p>
          <a:p>
            <a:r>
              <a:rPr lang="en-US" sz="1400" dirty="0"/>
              <a:t>UO126</a:t>
            </a:r>
          </a:p>
          <a:p>
            <a:r>
              <a:rPr lang="en-US" sz="1400" dirty="0"/>
              <a:t>VX680</a:t>
            </a:r>
          </a:p>
          <a:p>
            <a:r>
              <a:rPr lang="en-US" sz="1400" dirty="0"/>
              <a:t>BTK inhibitor III</a:t>
            </a:r>
          </a:p>
          <a:p>
            <a:r>
              <a:rPr lang="en-US" sz="1400" dirty="0"/>
              <a:t>IKK inhibitor X</a:t>
            </a:r>
          </a:p>
          <a:p>
            <a:r>
              <a:rPr lang="en-US" sz="1400" dirty="0"/>
              <a:t>JAK inhibitor I</a:t>
            </a:r>
          </a:p>
          <a:p>
            <a:r>
              <a:rPr lang="en-US" sz="1400" dirty="0"/>
              <a:t>JAK2 inhibitor III</a:t>
            </a:r>
          </a:p>
          <a:p>
            <a:r>
              <a:rPr lang="en-US" sz="1400" dirty="0"/>
              <a:t>JAK3 inhibitor VI</a:t>
            </a:r>
          </a:p>
          <a:p>
            <a:r>
              <a:rPr lang="en-US" sz="1400" dirty="0" err="1"/>
              <a:t>Lck</a:t>
            </a:r>
            <a:r>
              <a:rPr lang="en-US" sz="1400" dirty="0"/>
              <a:t> inhibitor</a:t>
            </a:r>
          </a:p>
          <a:p>
            <a:r>
              <a:rPr lang="en-US" sz="1400" dirty="0"/>
              <a:t>PP2</a:t>
            </a:r>
          </a:p>
          <a:p>
            <a:r>
              <a:rPr lang="en-US" sz="1400" dirty="0" err="1"/>
              <a:t>Syk</a:t>
            </a:r>
            <a:r>
              <a:rPr lang="en-US" sz="1400" dirty="0"/>
              <a:t> inhibitor IV</a:t>
            </a:r>
          </a:p>
          <a:p>
            <a:r>
              <a:rPr lang="en-US" sz="1400" dirty="0"/>
              <a:t>Akti-1/2, </a:t>
            </a:r>
          </a:p>
          <a:p>
            <a:r>
              <a:rPr lang="en-US" sz="1400" dirty="0"/>
              <a:t>GDC-0941</a:t>
            </a:r>
          </a:p>
          <a:p>
            <a:r>
              <a:rPr lang="en-US" sz="1400" dirty="0" err="1"/>
              <a:t>streptonigrin</a:t>
            </a:r>
            <a:endParaRPr lang="en-US" sz="1400" dirty="0"/>
          </a:p>
          <a:p>
            <a:r>
              <a:rPr lang="en-US" sz="1400" dirty="0"/>
              <a:t>Go-6983</a:t>
            </a:r>
          </a:p>
          <a:p>
            <a:r>
              <a:rPr lang="en-US" sz="1400" dirty="0" err="1"/>
              <a:t>Crassin</a:t>
            </a:r>
            <a:endParaRPr lang="en-US" sz="1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85800"/>
            <a:ext cx="5475191" cy="518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209" y="365392"/>
            <a:ext cx="3446391" cy="636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120" y="112916"/>
            <a:ext cx="3394075" cy="665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34000" y="51198"/>
            <a:ext cx="2109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14x14x12=2353</a:t>
            </a:r>
            <a:endParaRPr lang="en-US" sz="2000" dirty="0"/>
          </a:p>
        </p:txBody>
      </p:sp>
      <p:sp>
        <p:nvSpPr>
          <p:cNvPr id="15" name="5-Point Star 14"/>
          <p:cNvSpPr/>
          <p:nvPr/>
        </p:nvSpPr>
        <p:spPr bwMode="auto">
          <a:xfrm>
            <a:off x="6477000" y="6705600"/>
            <a:ext cx="123375" cy="152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5-Point Star 15"/>
          <p:cNvSpPr/>
          <p:nvPr/>
        </p:nvSpPr>
        <p:spPr bwMode="auto">
          <a:xfrm>
            <a:off x="6705600" y="6705600"/>
            <a:ext cx="123375" cy="152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67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Multiparametric</a:t>
            </a:r>
            <a:r>
              <a:rPr lang="en-US" dirty="0" smtClean="0"/>
              <a:t> and </a:t>
            </a:r>
            <a:r>
              <a:rPr lang="en-US" dirty="0" err="1" smtClean="0"/>
              <a:t>multifactorial</a:t>
            </a:r>
            <a:r>
              <a:rPr lang="en-US" dirty="0" smtClean="0"/>
              <a:t> HT cytometry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0BDA-62D5-45B6-ABD7-E734FFF82DDE}" type="datetime13">
              <a:rPr lang="en-US" smtClean="0"/>
              <a:t>9:04:26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08" y="1411400"/>
            <a:ext cx="381000" cy="124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447800" y="1524000"/>
          <a:ext cx="13716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" name="Equation" r:id="rId5" imgW="1371600" imgH="1168200" progId="Equation.DSMT4">
                  <p:embed/>
                </p:oleObj>
              </mc:Choice>
              <mc:Fallback>
                <p:oleObj name="Equation" r:id="rId5" imgW="1371600" imgH="1168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524000"/>
                        <a:ext cx="1371600" cy="116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060825" y="1703388"/>
          <a:ext cx="132873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" name="Equation" r:id="rId7" imgW="304560" imgH="190440" progId="Equation.DSMT4">
                  <p:embed/>
                </p:oleObj>
              </mc:Choice>
              <mc:Fallback>
                <p:oleObj name="Equation" r:id="rId7" imgW="30456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0825" y="1703388"/>
                        <a:ext cx="1328738" cy="831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502067" y="2424544"/>
            <a:ext cx="2987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Define multiple populations in the feature space</a:t>
            </a:r>
            <a:endParaRPr lang="en-US" sz="1600" dirty="0"/>
          </a:p>
        </p:txBody>
      </p:sp>
      <p:sp>
        <p:nvSpPr>
          <p:cNvPr id="13" name="Right Arrow 12"/>
          <p:cNvSpPr/>
          <p:nvPr/>
        </p:nvSpPr>
        <p:spPr bwMode="auto">
          <a:xfrm>
            <a:off x="3124200" y="1981200"/>
            <a:ext cx="762000" cy="44334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5791200" y="1911928"/>
            <a:ext cx="762000" cy="44334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66090" y="1676400"/>
            <a:ext cx="2274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Find the features describing the populations f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,.. f</a:t>
            </a:r>
            <a:r>
              <a:rPr lang="en-US" sz="1800" baseline="-25000" dirty="0" smtClean="0"/>
              <a:t>n</a:t>
            </a:r>
            <a:endParaRPr lang="en-US" sz="1800" baseline="-25000" dirty="0"/>
          </a:p>
        </p:txBody>
      </p:sp>
      <p:grpSp>
        <p:nvGrpSpPr>
          <p:cNvPr id="2" name="Group 40"/>
          <p:cNvGrpSpPr/>
          <p:nvPr/>
        </p:nvGrpSpPr>
        <p:grpSpPr>
          <a:xfrm>
            <a:off x="2057400" y="3713682"/>
            <a:ext cx="1447800" cy="2307167"/>
            <a:chOff x="762000" y="3429000"/>
            <a:chExt cx="1447800" cy="2307167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" y="3429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57"/>
          <p:cNvGrpSpPr/>
          <p:nvPr/>
        </p:nvGrpSpPr>
        <p:grpSpPr>
          <a:xfrm>
            <a:off x="1562100" y="3713682"/>
            <a:ext cx="1447800" cy="2307167"/>
            <a:chOff x="762000" y="3429000"/>
            <a:chExt cx="1447800" cy="2307167"/>
          </a:xfrm>
        </p:grpSpPr>
        <p:pic>
          <p:nvPicPr>
            <p:cNvPr id="5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" y="3429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73"/>
          <p:cNvGrpSpPr/>
          <p:nvPr/>
        </p:nvGrpSpPr>
        <p:grpSpPr>
          <a:xfrm>
            <a:off x="1104900" y="3713682"/>
            <a:ext cx="1447800" cy="2307167"/>
            <a:chOff x="762000" y="3429000"/>
            <a:chExt cx="1447800" cy="2307167"/>
          </a:xfrm>
        </p:grpSpPr>
        <p:pic>
          <p:nvPicPr>
            <p:cNvPr id="7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" y="3429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89"/>
          <p:cNvGrpSpPr/>
          <p:nvPr/>
        </p:nvGrpSpPr>
        <p:grpSpPr>
          <a:xfrm>
            <a:off x="647700" y="3713682"/>
            <a:ext cx="1447800" cy="2307167"/>
            <a:chOff x="762000" y="3429000"/>
            <a:chExt cx="1447800" cy="2307167"/>
          </a:xfrm>
        </p:grpSpPr>
        <p:pic>
          <p:nvPicPr>
            <p:cNvPr id="9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" y="3429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07" name="Straight Arrow Connector 106"/>
          <p:cNvCxnSpPr/>
          <p:nvPr/>
        </p:nvCxnSpPr>
        <p:spPr bwMode="auto">
          <a:xfrm rot="16200000" flipV="1">
            <a:off x="317616" y="4763549"/>
            <a:ext cx="1422168" cy="1295400"/>
          </a:xfrm>
          <a:prstGeom prst="straightConnector1">
            <a:avLst/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 bwMode="auto">
          <a:xfrm>
            <a:off x="1676400" y="6122333"/>
            <a:ext cx="2209800" cy="1588"/>
          </a:xfrm>
          <a:prstGeom prst="straightConnector1">
            <a:avLst/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 rot="2830588">
            <a:off x="174470" y="5476340"/>
            <a:ext cx="1308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concentration</a:t>
            </a:r>
            <a:endParaRPr lang="en-US" sz="1400" dirty="0"/>
          </a:p>
        </p:txBody>
      </p:sp>
      <p:sp>
        <p:nvSpPr>
          <p:cNvPr id="111" name="TextBox 110"/>
          <p:cNvSpPr txBox="1"/>
          <p:nvPr/>
        </p:nvSpPr>
        <p:spPr>
          <a:xfrm>
            <a:off x="1992347" y="6214646"/>
            <a:ext cx="1273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compounds</a:t>
            </a:r>
            <a:endParaRPr lang="en-US" sz="1600" dirty="0"/>
          </a:p>
        </p:txBody>
      </p:sp>
      <p:graphicFrame>
        <p:nvGraphicFramePr>
          <p:cNvPr id="112" name="Object 111"/>
          <p:cNvGraphicFramePr>
            <a:graphicFrameLocks noChangeAspect="1"/>
          </p:cNvGraphicFramePr>
          <p:nvPr/>
        </p:nvGraphicFramePr>
        <p:xfrm>
          <a:off x="4057837" y="3970328"/>
          <a:ext cx="1961963" cy="1010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" name="Equation" r:id="rId9" imgW="1257120" imgH="647640" progId="Equation.DSMT4">
                  <p:embed/>
                </p:oleObj>
              </mc:Choice>
              <mc:Fallback>
                <p:oleObj name="Equation" r:id="rId9" imgW="1257120" imgH="647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7837" y="3970328"/>
                        <a:ext cx="1961963" cy="10107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" name="Right Arrow 113"/>
          <p:cNvSpPr/>
          <p:nvPr/>
        </p:nvSpPr>
        <p:spPr bwMode="auto">
          <a:xfrm>
            <a:off x="6553200" y="4350328"/>
            <a:ext cx="762000" cy="44334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114800" y="5037452"/>
            <a:ext cx="2226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Create  </a:t>
            </a:r>
            <a:r>
              <a:rPr lang="en-US" sz="1600" i="1" dirty="0" smtClean="0"/>
              <a:t>n × m</a:t>
            </a:r>
            <a:r>
              <a:rPr lang="en-US" sz="1600" dirty="0" smtClean="0"/>
              <a:t> array of features, where every m could be a vector [f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,…,f</a:t>
            </a:r>
            <a:r>
              <a:rPr lang="en-US" sz="1600" baseline="-25000" dirty="0" smtClean="0"/>
              <a:t>n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117" name="TextBox 116"/>
          <p:cNvSpPr txBox="1"/>
          <p:nvPr/>
        </p:nvSpPr>
        <p:spPr>
          <a:xfrm>
            <a:off x="6085652" y="5868449"/>
            <a:ext cx="2725426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HT flow cytometry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7467601" y="42672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Find the features (such as IC</a:t>
            </a:r>
            <a:r>
              <a:rPr lang="en-US" sz="1600" baseline="-25000" dirty="0" smtClean="0"/>
              <a:t>50</a:t>
            </a:r>
            <a:r>
              <a:rPr lang="en-US" sz="1600" dirty="0" smtClean="0"/>
              <a:t>)</a:t>
            </a:r>
            <a:endParaRPr lang="en-US" sz="1600" baseline="-25000" dirty="0"/>
          </a:p>
        </p:txBody>
      </p:sp>
      <p:sp>
        <p:nvSpPr>
          <p:cNvPr id="90" name="Right Arrow 89"/>
          <p:cNvSpPr/>
          <p:nvPr/>
        </p:nvSpPr>
        <p:spPr bwMode="auto">
          <a:xfrm rot="16200000">
            <a:off x="1251412" y="3143944"/>
            <a:ext cx="482832" cy="44334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sp>
        <p:nvSpPr>
          <p:cNvPr id="106" name="Right Arrow 105"/>
          <p:cNvSpPr/>
          <p:nvPr/>
        </p:nvSpPr>
        <p:spPr bwMode="auto">
          <a:xfrm rot="8367358">
            <a:off x="6222464" y="3385360"/>
            <a:ext cx="1078059" cy="44334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pic>
        <p:nvPicPr>
          <p:cNvPr id="10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1411400"/>
            <a:ext cx="381000" cy="124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411400"/>
            <a:ext cx="381000" cy="124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47618" y="183354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859997" y="1828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3009319"/>
            <a:ext cx="9144000" cy="3848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Isosceles Triangle 118"/>
          <p:cNvSpPr/>
          <p:nvPr/>
        </p:nvSpPr>
        <p:spPr>
          <a:xfrm>
            <a:off x="8763000" y="6629400"/>
            <a:ext cx="152400" cy="152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Very complex data sets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472C7-D502-4811-BDE7-4227A7DF851F}" type="datetime13">
              <a:rPr lang="en-US" smtClean="0"/>
              <a:t>9:04:27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3"/>
          <a:stretch/>
        </p:blipFill>
        <p:spPr bwMode="auto">
          <a:xfrm>
            <a:off x="31750" y="1608083"/>
            <a:ext cx="9112250" cy="480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3024981"/>
            <a:ext cx="920749" cy="64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09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PlateAnalyzer Logic Map for HC Analysis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EB5D5-9E73-4688-8DB0-F0467218B5AA}" type="datetime13">
              <a:rPr lang="en-US" smtClean="0"/>
              <a:t>9:04:27 AM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3733800" cy="304800"/>
          </a:xfrm>
        </p:spPr>
        <p:txBody>
          <a:bodyPr/>
          <a:lstStyle/>
          <a:p>
            <a:r>
              <a:rPr lang="en-US" dirty="0" smtClean="0"/>
              <a:t>High Throughput-High-Content Flow Cytometry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6" y="1600200"/>
            <a:ext cx="9144000" cy="441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4600" y="6069883"/>
            <a:ext cx="5338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(Example screenshot of the software)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34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Analysis Logic Map </a:t>
            </a:r>
            <a:r>
              <a:rPr lang="en-US" dirty="0"/>
              <a:t>Format</a:t>
            </a:r>
          </a:p>
        </p:txBody>
      </p:sp>
      <p:pic>
        <p:nvPicPr>
          <p:cNvPr id="6146" name="Picture 2" descr="C:\image database Related\High throughput flow cytrometry\plateanalyzer april 2013\Shot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5" y="1209675"/>
            <a:ext cx="9144000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04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Logic Map </a:t>
            </a:r>
            <a:r>
              <a:rPr lang="en-US" dirty="0" smtClean="0">
                <a:solidFill>
                  <a:srgbClr val="FFFFFF"/>
                </a:solidFill>
              </a:rPr>
              <a:t>Component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098" name="Picture 2" descr="C:\image database Related\High throughput flow cytrometry\For Ro1 grant feb 2013\Shot000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2019"/>
            <a:ext cx="9144000" cy="419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84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678676" y="918120"/>
            <a:ext cx="703120" cy="2209800"/>
            <a:chOff x="2116280" y="1905000"/>
            <a:chExt cx="703120" cy="4038600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2116280" y="5943600"/>
              <a:ext cx="39832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2514600" y="1905000"/>
              <a:ext cx="0" cy="40386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514600" y="1905000"/>
              <a:ext cx="3048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2116280" y="3505200"/>
            <a:ext cx="703120" cy="2209800"/>
            <a:chOff x="2116280" y="1905000"/>
            <a:chExt cx="703120" cy="40386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116280" y="5943600"/>
              <a:ext cx="39832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514600" y="1905000"/>
              <a:ext cx="0" cy="40386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514600" y="1905000"/>
              <a:ext cx="3048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2850737" y="2743200"/>
            <a:ext cx="6027450" cy="36732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2900" y="914400"/>
            <a:ext cx="1885507" cy="525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546" y="2810267"/>
            <a:ext cx="583523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181148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962" y="589532"/>
            <a:ext cx="2282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14 </a:t>
            </a:r>
            <a:r>
              <a:rPr lang="en-US" sz="1200" dirty="0" err="1" smtClean="0"/>
              <a:t>phosph’n</a:t>
            </a:r>
            <a:r>
              <a:rPr lang="en-US" sz="1200" dirty="0" smtClean="0"/>
              <a:t> sites per cell type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880032" y="656567"/>
            <a:ext cx="2511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 drug conc.</a:t>
            </a:r>
          </a:p>
          <a:p>
            <a:r>
              <a:rPr lang="en-US" sz="1200" dirty="0" smtClean="0"/>
              <a:t>12 stimulants in each box</a:t>
            </a:r>
          </a:p>
          <a:p>
            <a:r>
              <a:rPr lang="en-US" sz="1200" dirty="0" smtClean="0"/>
              <a:t>Each box produces 12 IC50 curves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868409" y="2390001"/>
            <a:ext cx="998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  cell types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985015" y="2100199"/>
            <a:ext cx="1321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Gating parameters</a:t>
            </a:r>
            <a:endParaRPr lang="en-US" sz="1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16956"/>
            <a:ext cx="1001986" cy="98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flipV="1">
            <a:off x="7239000" y="2514600"/>
            <a:ext cx="0" cy="3846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54986" y="6544067"/>
            <a:ext cx="2646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Data Kindly supplied by Bernd Bodenmiller</a:t>
            </a:r>
            <a:endParaRPr lang="en-US" sz="10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64806"/>
            <a:ext cx="2414588" cy="140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54172" y="194562"/>
            <a:ext cx="6790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 single analysis program can produce 14 x 14 x 12 (2352)  IC50 curves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2400" y="6179403"/>
            <a:ext cx="2404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Each histogram above, is used as  a </a:t>
            </a:r>
          </a:p>
          <a:p>
            <a:r>
              <a:rPr lang="en-US" sz="1200" dirty="0" smtClean="0"/>
              <a:t>Sequential gate for each of the 14 </a:t>
            </a:r>
          </a:p>
          <a:p>
            <a:r>
              <a:rPr lang="en-US" sz="1200" dirty="0" err="1" smtClean="0"/>
              <a:t>Subpopulaitons</a:t>
            </a:r>
            <a:r>
              <a:rPr lang="en-US" sz="1200" dirty="0" smtClean="0"/>
              <a:t> and 12 stimulators</a:t>
            </a:r>
          </a:p>
          <a:p>
            <a:endParaRPr lang="en-US" sz="12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953000" y="685800"/>
            <a:ext cx="0" cy="13839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image database Related\High throughput flow cytrometry\bodenmiller data\graph onl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483" y="1208578"/>
            <a:ext cx="1861674" cy="130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image database Related\High throughput flow cytrometry\bodenmiller data\drug box onl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858" y="3374729"/>
            <a:ext cx="1351652" cy="241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18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72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1581150" y="581025"/>
            <a:ext cx="6962775" cy="2114550"/>
          </a:xfrm>
          <a:custGeom>
            <a:avLst/>
            <a:gdLst>
              <a:gd name="connsiteX0" fmla="*/ 6962775 w 6962775"/>
              <a:gd name="connsiteY0" fmla="*/ 1847850 h 2114550"/>
              <a:gd name="connsiteX1" fmla="*/ 6200775 w 6962775"/>
              <a:gd name="connsiteY1" fmla="*/ 1866900 h 2114550"/>
              <a:gd name="connsiteX2" fmla="*/ 5848350 w 6962775"/>
              <a:gd name="connsiteY2" fmla="*/ 1895475 h 2114550"/>
              <a:gd name="connsiteX3" fmla="*/ 5705475 w 6962775"/>
              <a:gd name="connsiteY3" fmla="*/ 1914525 h 2114550"/>
              <a:gd name="connsiteX4" fmla="*/ 5629275 w 6962775"/>
              <a:gd name="connsiteY4" fmla="*/ 1924050 h 2114550"/>
              <a:gd name="connsiteX5" fmla="*/ 5572125 w 6962775"/>
              <a:gd name="connsiteY5" fmla="*/ 1962150 h 2114550"/>
              <a:gd name="connsiteX6" fmla="*/ 4829175 w 6962775"/>
              <a:gd name="connsiteY6" fmla="*/ 1943100 h 2114550"/>
              <a:gd name="connsiteX7" fmla="*/ 4743450 w 6962775"/>
              <a:gd name="connsiteY7" fmla="*/ 1914525 h 2114550"/>
              <a:gd name="connsiteX8" fmla="*/ 4705350 w 6962775"/>
              <a:gd name="connsiteY8" fmla="*/ 1905000 h 2114550"/>
              <a:gd name="connsiteX9" fmla="*/ 4667250 w 6962775"/>
              <a:gd name="connsiteY9" fmla="*/ 1866900 h 2114550"/>
              <a:gd name="connsiteX10" fmla="*/ 4648200 w 6962775"/>
              <a:gd name="connsiteY10" fmla="*/ 1838325 h 2114550"/>
              <a:gd name="connsiteX11" fmla="*/ 4619625 w 6962775"/>
              <a:gd name="connsiteY11" fmla="*/ 1800225 h 2114550"/>
              <a:gd name="connsiteX12" fmla="*/ 4610100 w 6962775"/>
              <a:gd name="connsiteY12" fmla="*/ 1743075 h 2114550"/>
              <a:gd name="connsiteX13" fmla="*/ 4600575 w 6962775"/>
              <a:gd name="connsiteY13" fmla="*/ 1714500 h 2114550"/>
              <a:gd name="connsiteX14" fmla="*/ 4629150 w 6962775"/>
              <a:gd name="connsiteY14" fmla="*/ 1533525 h 2114550"/>
              <a:gd name="connsiteX15" fmla="*/ 4724400 w 6962775"/>
              <a:gd name="connsiteY15" fmla="*/ 1438275 h 2114550"/>
              <a:gd name="connsiteX16" fmla="*/ 4752975 w 6962775"/>
              <a:gd name="connsiteY16" fmla="*/ 1409700 h 2114550"/>
              <a:gd name="connsiteX17" fmla="*/ 4800600 w 6962775"/>
              <a:gd name="connsiteY17" fmla="*/ 1400175 h 2114550"/>
              <a:gd name="connsiteX18" fmla="*/ 4838700 w 6962775"/>
              <a:gd name="connsiteY18" fmla="*/ 1381125 h 2114550"/>
              <a:gd name="connsiteX19" fmla="*/ 4886325 w 6962775"/>
              <a:gd name="connsiteY19" fmla="*/ 1371600 h 2114550"/>
              <a:gd name="connsiteX20" fmla="*/ 5219700 w 6962775"/>
              <a:gd name="connsiteY20" fmla="*/ 1390650 h 2114550"/>
              <a:gd name="connsiteX21" fmla="*/ 5305425 w 6962775"/>
              <a:gd name="connsiteY21" fmla="*/ 1457325 h 2114550"/>
              <a:gd name="connsiteX22" fmla="*/ 5372100 w 6962775"/>
              <a:gd name="connsiteY22" fmla="*/ 1514475 h 2114550"/>
              <a:gd name="connsiteX23" fmla="*/ 5410200 w 6962775"/>
              <a:gd name="connsiteY23" fmla="*/ 1571625 h 2114550"/>
              <a:gd name="connsiteX24" fmla="*/ 5438775 w 6962775"/>
              <a:gd name="connsiteY24" fmla="*/ 1647825 h 2114550"/>
              <a:gd name="connsiteX25" fmla="*/ 5467350 w 6962775"/>
              <a:gd name="connsiteY25" fmla="*/ 1724025 h 2114550"/>
              <a:gd name="connsiteX26" fmla="*/ 5457825 w 6962775"/>
              <a:gd name="connsiteY26" fmla="*/ 1914525 h 2114550"/>
              <a:gd name="connsiteX27" fmla="*/ 5419725 w 6962775"/>
              <a:gd name="connsiteY27" fmla="*/ 1981200 h 2114550"/>
              <a:gd name="connsiteX28" fmla="*/ 5381625 w 6962775"/>
              <a:gd name="connsiteY28" fmla="*/ 2000250 h 2114550"/>
              <a:gd name="connsiteX29" fmla="*/ 5324475 w 6962775"/>
              <a:gd name="connsiteY29" fmla="*/ 2047875 h 2114550"/>
              <a:gd name="connsiteX30" fmla="*/ 5248275 w 6962775"/>
              <a:gd name="connsiteY30" fmla="*/ 2085975 h 2114550"/>
              <a:gd name="connsiteX31" fmla="*/ 5076825 w 6962775"/>
              <a:gd name="connsiteY31" fmla="*/ 2105025 h 2114550"/>
              <a:gd name="connsiteX32" fmla="*/ 5029200 w 6962775"/>
              <a:gd name="connsiteY32" fmla="*/ 2114550 h 2114550"/>
              <a:gd name="connsiteX33" fmla="*/ 4610100 w 6962775"/>
              <a:gd name="connsiteY33" fmla="*/ 2095500 h 2114550"/>
              <a:gd name="connsiteX34" fmla="*/ 4400550 w 6962775"/>
              <a:gd name="connsiteY34" fmla="*/ 2038350 h 2114550"/>
              <a:gd name="connsiteX35" fmla="*/ 4029075 w 6962775"/>
              <a:gd name="connsiteY35" fmla="*/ 1876425 h 2114550"/>
              <a:gd name="connsiteX36" fmla="*/ 3867150 w 6962775"/>
              <a:gd name="connsiteY36" fmla="*/ 1771650 h 2114550"/>
              <a:gd name="connsiteX37" fmla="*/ 3743325 w 6962775"/>
              <a:gd name="connsiteY37" fmla="*/ 1704975 h 2114550"/>
              <a:gd name="connsiteX38" fmla="*/ 3543300 w 6962775"/>
              <a:gd name="connsiteY38" fmla="*/ 1571625 h 2114550"/>
              <a:gd name="connsiteX39" fmla="*/ 3486150 w 6962775"/>
              <a:gd name="connsiteY39" fmla="*/ 1552575 h 2114550"/>
              <a:gd name="connsiteX40" fmla="*/ 2876550 w 6962775"/>
              <a:gd name="connsiteY40" fmla="*/ 1533525 h 2114550"/>
              <a:gd name="connsiteX41" fmla="*/ 2790825 w 6962775"/>
              <a:gd name="connsiteY41" fmla="*/ 1485900 h 2114550"/>
              <a:gd name="connsiteX42" fmla="*/ 2771775 w 6962775"/>
              <a:gd name="connsiteY42" fmla="*/ 1447800 h 2114550"/>
              <a:gd name="connsiteX43" fmla="*/ 2752725 w 6962775"/>
              <a:gd name="connsiteY43" fmla="*/ 1419225 h 2114550"/>
              <a:gd name="connsiteX44" fmla="*/ 2724150 w 6962775"/>
              <a:gd name="connsiteY44" fmla="*/ 1371600 h 2114550"/>
              <a:gd name="connsiteX45" fmla="*/ 2705100 w 6962775"/>
              <a:gd name="connsiteY45" fmla="*/ 1104900 h 2114550"/>
              <a:gd name="connsiteX46" fmla="*/ 2714625 w 6962775"/>
              <a:gd name="connsiteY46" fmla="*/ 809625 h 2114550"/>
              <a:gd name="connsiteX47" fmla="*/ 2733675 w 6962775"/>
              <a:gd name="connsiteY47" fmla="*/ 657225 h 2114550"/>
              <a:gd name="connsiteX48" fmla="*/ 2771775 w 6962775"/>
              <a:gd name="connsiteY48" fmla="*/ 533400 h 2114550"/>
              <a:gd name="connsiteX49" fmla="*/ 2809875 w 6962775"/>
              <a:gd name="connsiteY49" fmla="*/ 428625 h 2114550"/>
              <a:gd name="connsiteX50" fmla="*/ 2790825 w 6962775"/>
              <a:gd name="connsiteY50" fmla="*/ 323850 h 2114550"/>
              <a:gd name="connsiteX51" fmla="*/ 2762250 w 6962775"/>
              <a:gd name="connsiteY51" fmla="*/ 266700 h 2114550"/>
              <a:gd name="connsiteX52" fmla="*/ 2686050 w 6962775"/>
              <a:gd name="connsiteY52" fmla="*/ 152400 h 2114550"/>
              <a:gd name="connsiteX53" fmla="*/ 2647950 w 6962775"/>
              <a:gd name="connsiteY53" fmla="*/ 114300 h 2114550"/>
              <a:gd name="connsiteX54" fmla="*/ 2581275 w 6962775"/>
              <a:gd name="connsiteY54" fmla="*/ 66675 h 2114550"/>
              <a:gd name="connsiteX55" fmla="*/ 2543175 w 6962775"/>
              <a:gd name="connsiteY55" fmla="*/ 47625 h 2114550"/>
              <a:gd name="connsiteX56" fmla="*/ 2514600 w 6962775"/>
              <a:gd name="connsiteY56" fmla="*/ 28575 h 2114550"/>
              <a:gd name="connsiteX57" fmla="*/ 2486025 w 6962775"/>
              <a:gd name="connsiteY57" fmla="*/ 19050 h 2114550"/>
              <a:gd name="connsiteX58" fmla="*/ 2371725 w 6962775"/>
              <a:gd name="connsiteY58" fmla="*/ 0 h 2114550"/>
              <a:gd name="connsiteX59" fmla="*/ 2152650 w 6962775"/>
              <a:gd name="connsiteY59" fmla="*/ 19050 h 2114550"/>
              <a:gd name="connsiteX60" fmla="*/ 2038350 w 6962775"/>
              <a:gd name="connsiteY60" fmla="*/ 47625 h 2114550"/>
              <a:gd name="connsiteX61" fmla="*/ 2000250 w 6962775"/>
              <a:gd name="connsiteY61" fmla="*/ 57150 h 2114550"/>
              <a:gd name="connsiteX62" fmla="*/ 1952625 w 6962775"/>
              <a:gd name="connsiteY62" fmla="*/ 66675 h 2114550"/>
              <a:gd name="connsiteX63" fmla="*/ 1876425 w 6962775"/>
              <a:gd name="connsiteY63" fmla="*/ 104775 h 2114550"/>
              <a:gd name="connsiteX64" fmla="*/ 1847850 w 6962775"/>
              <a:gd name="connsiteY64" fmla="*/ 114300 h 2114550"/>
              <a:gd name="connsiteX65" fmla="*/ 1809750 w 6962775"/>
              <a:gd name="connsiteY65" fmla="*/ 142875 h 2114550"/>
              <a:gd name="connsiteX66" fmla="*/ 1762125 w 6962775"/>
              <a:gd name="connsiteY66" fmla="*/ 219075 h 2114550"/>
              <a:gd name="connsiteX67" fmla="*/ 1752600 w 6962775"/>
              <a:gd name="connsiteY67" fmla="*/ 257175 h 2114550"/>
              <a:gd name="connsiteX68" fmla="*/ 1743075 w 6962775"/>
              <a:gd name="connsiteY68" fmla="*/ 285750 h 2114550"/>
              <a:gd name="connsiteX69" fmla="*/ 1752600 w 6962775"/>
              <a:gd name="connsiteY69" fmla="*/ 447675 h 2114550"/>
              <a:gd name="connsiteX70" fmla="*/ 1762125 w 6962775"/>
              <a:gd name="connsiteY70" fmla="*/ 476250 h 2114550"/>
              <a:gd name="connsiteX71" fmla="*/ 1771650 w 6962775"/>
              <a:gd name="connsiteY71" fmla="*/ 514350 h 2114550"/>
              <a:gd name="connsiteX72" fmla="*/ 1800225 w 6962775"/>
              <a:gd name="connsiteY72" fmla="*/ 571500 h 2114550"/>
              <a:gd name="connsiteX73" fmla="*/ 1819275 w 6962775"/>
              <a:gd name="connsiteY73" fmla="*/ 647700 h 2114550"/>
              <a:gd name="connsiteX74" fmla="*/ 1876425 w 6962775"/>
              <a:gd name="connsiteY74" fmla="*/ 781050 h 2114550"/>
              <a:gd name="connsiteX75" fmla="*/ 1895475 w 6962775"/>
              <a:gd name="connsiteY75" fmla="*/ 838200 h 2114550"/>
              <a:gd name="connsiteX76" fmla="*/ 1952625 w 6962775"/>
              <a:gd name="connsiteY76" fmla="*/ 952500 h 2114550"/>
              <a:gd name="connsiteX77" fmla="*/ 2000250 w 6962775"/>
              <a:gd name="connsiteY77" fmla="*/ 1066800 h 2114550"/>
              <a:gd name="connsiteX78" fmla="*/ 2019300 w 6962775"/>
              <a:gd name="connsiteY78" fmla="*/ 1114425 h 2114550"/>
              <a:gd name="connsiteX79" fmla="*/ 2038350 w 6962775"/>
              <a:gd name="connsiteY79" fmla="*/ 1152525 h 2114550"/>
              <a:gd name="connsiteX80" fmla="*/ 2057400 w 6962775"/>
              <a:gd name="connsiteY80" fmla="*/ 1200150 h 2114550"/>
              <a:gd name="connsiteX81" fmla="*/ 2085975 w 6962775"/>
              <a:gd name="connsiteY81" fmla="*/ 1247775 h 2114550"/>
              <a:gd name="connsiteX82" fmla="*/ 2133600 w 6962775"/>
              <a:gd name="connsiteY82" fmla="*/ 1381125 h 2114550"/>
              <a:gd name="connsiteX83" fmla="*/ 2152650 w 6962775"/>
              <a:gd name="connsiteY83" fmla="*/ 1419225 h 2114550"/>
              <a:gd name="connsiteX84" fmla="*/ 2171700 w 6962775"/>
              <a:gd name="connsiteY84" fmla="*/ 1485900 h 2114550"/>
              <a:gd name="connsiteX85" fmla="*/ 2181225 w 6962775"/>
              <a:gd name="connsiteY85" fmla="*/ 1543050 h 2114550"/>
              <a:gd name="connsiteX86" fmla="*/ 2200275 w 6962775"/>
              <a:gd name="connsiteY86" fmla="*/ 1581150 h 2114550"/>
              <a:gd name="connsiteX87" fmla="*/ 2209800 w 6962775"/>
              <a:gd name="connsiteY87" fmla="*/ 1676400 h 2114550"/>
              <a:gd name="connsiteX88" fmla="*/ 2190750 w 6962775"/>
              <a:gd name="connsiteY88" fmla="*/ 1857375 h 2114550"/>
              <a:gd name="connsiteX89" fmla="*/ 2143125 w 6962775"/>
              <a:gd name="connsiteY89" fmla="*/ 1933575 h 2114550"/>
              <a:gd name="connsiteX90" fmla="*/ 2105025 w 6962775"/>
              <a:gd name="connsiteY90" fmla="*/ 1962150 h 2114550"/>
              <a:gd name="connsiteX91" fmla="*/ 2076450 w 6962775"/>
              <a:gd name="connsiteY91" fmla="*/ 1990725 h 2114550"/>
              <a:gd name="connsiteX92" fmla="*/ 1990725 w 6962775"/>
              <a:gd name="connsiteY92" fmla="*/ 2019300 h 2114550"/>
              <a:gd name="connsiteX93" fmla="*/ 1952625 w 6962775"/>
              <a:gd name="connsiteY93" fmla="*/ 2028825 h 2114550"/>
              <a:gd name="connsiteX94" fmla="*/ 1543050 w 6962775"/>
              <a:gd name="connsiteY94" fmla="*/ 2019300 h 2114550"/>
              <a:gd name="connsiteX95" fmla="*/ 1476375 w 6962775"/>
              <a:gd name="connsiteY95" fmla="*/ 2009775 h 2114550"/>
              <a:gd name="connsiteX96" fmla="*/ 1323975 w 6962775"/>
              <a:gd name="connsiteY96" fmla="*/ 1971675 h 2114550"/>
              <a:gd name="connsiteX97" fmla="*/ 1133475 w 6962775"/>
              <a:gd name="connsiteY97" fmla="*/ 1962150 h 2114550"/>
              <a:gd name="connsiteX98" fmla="*/ 990600 w 6962775"/>
              <a:gd name="connsiteY98" fmla="*/ 1905000 h 2114550"/>
              <a:gd name="connsiteX99" fmla="*/ 809625 w 6962775"/>
              <a:gd name="connsiteY99" fmla="*/ 1809750 h 2114550"/>
              <a:gd name="connsiteX100" fmla="*/ 666750 w 6962775"/>
              <a:gd name="connsiteY100" fmla="*/ 1704975 h 2114550"/>
              <a:gd name="connsiteX101" fmla="*/ 552450 w 6962775"/>
              <a:gd name="connsiteY101" fmla="*/ 1628775 h 2114550"/>
              <a:gd name="connsiteX102" fmla="*/ 447675 w 6962775"/>
              <a:gd name="connsiteY102" fmla="*/ 1562100 h 2114550"/>
              <a:gd name="connsiteX103" fmla="*/ 400050 w 6962775"/>
              <a:gd name="connsiteY103" fmla="*/ 1533525 h 2114550"/>
              <a:gd name="connsiteX104" fmla="*/ 333375 w 6962775"/>
              <a:gd name="connsiteY104" fmla="*/ 1466850 h 2114550"/>
              <a:gd name="connsiteX105" fmla="*/ 295275 w 6962775"/>
              <a:gd name="connsiteY105" fmla="*/ 1438275 h 2114550"/>
              <a:gd name="connsiteX106" fmla="*/ 238125 w 6962775"/>
              <a:gd name="connsiteY106" fmla="*/ 1362075 h 2114550"/>
              <a:gd name="connsiteX107" fmla="*/ 219075 w 6962775"/>
              <a:gd name="connsiteY107" fmla="*/ 1323975 h 2114550"/>
              <a:gd name="connsiteX108" fmla="*/ 180975 w 6962775"/>
              <a:gd name="connsiteY108" fmla="*/ 1266825 h 2114550"/>
              <a:gd name="connsiteX109" fmla="*/ 161925 w 6962775"/>
              <a:gd name="connsiteY109" fmla="*/ 1238250 h 2114550"/>
              <a:gd name="connsiteX110" fmla="*/ 95250 w 6962775"/>
              <a:gd name="connsiteY110" fmla="*/ 1143000 h 2114550"/>
              <a:gd name="connsiteX111" fmla="*/ 76200 w 6962775"/>
              <a:gd name="connsiteY111" fmla="*/ 1114425 h 2114550"/>
              <a:gd name="connsiteX112" fmla="*/ 47625 w 6962775"/>
              <a:gd name="connsiteY112" fmla="*/ 1066800 h 2114550"/>
              <a:gd name="connsiteX113" fmla="*/ 0 w 6962775"/>
              <a:gd name="connsiteY113" fmla="*/ 981075 h 2114550"/>
              <a:gd name="connsiteX114" fmla="*/ 9525 w 6962775"/>
              <a:gd name="connsiteY114" fmla="*/ 857250 h 2114550"/>
              <a:gd name="connsiteX115" fmla="*/ 47625 w 6962775"/>
              <a:gd name="connsiteY115" fmla="*/ 819150 h 2114550"/>
              <a:gd name="connsiteX116" fmla="*/ 114300 w 6962775"/>
              <a:gd name="connsiteY116" fmla="*/ 781050 h 2114550"/>
              <a:gd name="connsiteX117" fmla="*/ 142875 w 6962775"/>
              <a:gd name="connsiteY117" fmla="*/ 762000 h 2114550"/>
              <a:gd name="connsiteX118" fmla="*/ 209550 w 6962775"/>
              <a:gd name="connsiteY118" fmla="*/ 752475 h 2114550"/>
              <a:gd name="connsiteX119" fmla="*/ 238125 w 6962775"/>
              <a:gd name="connsiteY119" fmla="*/ 742950 h 2114550"/>
              <a:gd name="connsiteX120" fmla="*/ 419100 w 6962775"/>
              <a:gd name="connsiteY120" fmla="*/ 762000 h 2114550"/>
              <a:gd name="connsiteX121" fmla="*/ 457200 w 6962775"/>
              <a:gd name="connsiteY121" fmla="*/ 800100 h 2114550"/>
              <a:gd name="connsiteX122" fmla="*/ 504825 w 6962775"/>
              <a:gd name="connsiteY122" fmla="*/ 857250 h 2114550"/>
              <a:gd name="connsiteX123" fmla="*/ 533400 w 6962775"/>
              <a:gd name="connsiteY123" fmla="*/ 933450 h 2114550"/>
              <a:gd name="connsiteX124" fmla="*/ 552450 w 6962775"/>
              <a:gd name="connsiteY124" fmla="*/ 971550 h 2114550"/>
              <a:gd name="connsiteX125" fmla="*/ 561975 w 6962775"/>
              <a:gd name="connsiteY125" fmla="*/ 1009650 h 2114550"/>
              <a:gd name="connsiteX126" fmla="*/ 542925 w 6962775"/>
              <a:gd name="connsiteY126" fmla="*/ 1295400 h 2114550"/>
              <a:gd name="connsiteX127" fmla="*/ 523875 w 6962775"/>
              <a:gd name="connsiteY127" fmla="*/ 1323975 h 2114550"/>
              <a:gd name="connsiteX128" fmla="*/ 514350 w 6962775"/>
              <a:gd name="connsiteY128" fmla="*/ 1352550 h 2114550"/>
              <a:gd name="connsiteX129" fmla="*/ 476250 w 6962775"/>
              <a:gd name="connsiteY129" fmla="*/ 1428750 h 2114550"/>
              <a:gd name="connsiteX130" fmla="*/ 466725 w 6962775"/>
              <a:gd name="connsiteY130" fmla="*/ 1476375 h 2114550"/>
              <a:gd name="connsiteX131" fmla="*/ 333375 w 6962775"/>
              <a:gd name="connsiteY131" fmla="*/ 15049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6962775" h="2114550">
                <a:moveTo>
                  <a:pt x="6962775" y="1847850"/>
                </a:moveTo>
                <a:lnTo>
                  <a:pt x="6200775" y="1866900"/>
                </a:lnTo>
                <a:cubicBezTo>
                  <a:pt x="6176126" y="1867830"/>
                  <a:pt x="5926312" y="1887268"/>
                  <a:pt x="5848350" y="1895475"/>
                </a:cubicBezTo>
                <a:cubicBezTo>
                  <a:pt x="5783519" y="1902299"/>
                  <a:pt x="5767981" y="1906191"/>
                  <a:pt x="5705475" y="1914525"/>
                </a:cubicBezTo>
                <a:lnTo>
                  <a:pt x="5629275" y="1924050"/>
                </a:lnTo>
                <a:cubicBezTo>
                  <a:pt x="5617140" y="1960456"/>
                  <a:pt x="5625549" y="1962794"/>
                  <a:pt x="5572125" y="1962150"/>
                </a:cubicBezTo>
                <a:cubicBezTo>
                  <a:pt x="5324412" y="1959166"/>
                  <a:pt x="5076825" y="1949450"/>
                  <a:pt x="4829175" y="1943100"/>
                </a:cubicBezTo>
                <a:cubicBezTo>
                  <a:pt x="4737872" y="1920274"/>
                  <a:pt x="4851053" y="1950393"/>
                  <a:pt x="4743450" y="1914525"/>
                </a:cubicBezTo>
                <a:cubicBezTo>
                  <a:pt x="4731031" y="1910385"/>
                  <a:pt x="4718050" y="1908175"/>
                  <a:pt x="4705350" y="1905000"/>
                </a:cubicBezTo>
                <a:cubicBezTo>
                  <a:pt x="4692650" y="1892300"/>
                  <a:pt x="4678939" y="1880537"/>
                  <a:pt x="4667250" y="1866900"/>
                </a:cubicBezTo>
                <a:cubicBezTo>
                  <a:pt x="4659800" y="1858208"/>
                  <a:pt x="4654854" y="1847640"/>
                  <a:pt x="4648200" y="1838325"/>
                </a:cubicBezTo>
                <a:cubicBezTo>
                  <a:pt x="4638973" y="1825407"/>
                  <a:pt x="4629150" y="1812925"/>
                  <a:pt x="4619625" y="1800225"/>
                </a:cubicBezTo>
                <a:cubicBezTo>
                  <a:pt x="4616450" y="1781175"/>
                  <a:pt x="4614290" y="1761928"/>
                  <a:pt x="4610100" y="1743075"/>
                </a:cubicBezTo>
                <a:cubicBezTo>
                  <a:pt x="4607922" y="1733274"/>
                  <a:pt x="4599666" y="1724499"/>
                  <a:pt x="4600575" y="1714500"/>
                </a:cubicBezTo>
                <a:cubicBezTo>
                  <a:pt x="4606104" y="1653678"/>
                  <a:pt x="4616176" y="1593203"/>
                  <a:pt x="4629150" y="1533525"/>
                </a:cubicBezTo>
                <a:cubicBezTo>
                  <a:pt x="4641105" y="1478531"/>
                  <a:pt x="4684455" y="1478220"/>
                  <a:pt x="4724400" y="1438275"/>
                </a:cubicBezTo>
                <a:cubicBezTo>
                  <a:pt x="4733925" y="1428750"/>
                  <a:pt x="4740927" y="1415724"/>
                  <a:pt x="4752975" y="1409700"/>
                </a:cubicBezTo>
                <a:cubicBezTo>
                  <a:pt x="4767455" y="1402460"/>
                  <a:pt x="4784725" y="1403350"/>
                  <a:pt x="4800600" y="1400175"/>
                </a:cubicBezTo>
                <a:cubicBezTo>
                  <a:pt x="4813300" y="1393825"/>
                  <a:pt x="4825230" y="1385615"/>
                  <a:pt x="4838700" y="1381125"/>
                </a:cubicBezTo>
                <a:cubicBezTo>
                  <a:pt x="4854059" y="1376005"/>
                  <a:pt x="4870141" y="1371195"/>
                  <a:pt x="4886325" y="1371600"/>
                </a:cubicBezTo>
                <a:cubicBezTo>
                  <a:pt x="4997597" y="1374382"/>
                  <a:pt x="5108575" y="1384300"/>
                  <a:pt x="5219700" y="1390650"/>
                </a:cubicBezTo>
                <a:cubicBezTo>
                  <a:pt x="5248275" y="1412875"/>
                  <a:pt x="5275304" y="1437245"/>
                  <a:pt x="5305425" y="1457325"/>
                </a:cubicBezTo>
                <a:cubicBezTo>
                  <a:pt x="5336325" y="1477925"/>
                  <a:pt x="5345703" y="1481479"/>
                  <a:pt x="5372100" y="1514475"/>
                </a:cubicBezTo>
                <a:cubicBezTo>
                  <a:pt x="5386403" y="1532353"/>
                  <a:pt x="5397500" y="1552575"/>
                  <a:pt x="5410200" y="1571625"/>
                </a:cubicBezTo>
                <a:cubicBezTo>
                  <a:pt x="5434649" y="1669422"/>
                  <a:pt x="5401418" y="1548207"/>
                  <a:pt x="5438775" y="1647825"/>
                </a:cubicBezTo>
                <a:cubicBezTo>
                  <a:pt x="5477681" y="1751575"/>
                  <a:pt x="5414312" y="1617950"/>
                  <a:pt x="5467350" y="1724025"/>
                </a:cubicBezTo>
                <a:cubicBezTo>
                  <a:pt x="5464175" y="1787525"/>
                  <a:pt x="5463333" y="1851185"/>
                  <a:pt x="5457825" y="1914525"/>
                </a:cubicBezTo>
                <a:cubicBezTo>
                  <a:pt x="5455876" y="1936944"/>
                  <a:pt x="5434409" y="1968614"/>
                  <a:pt x="5419725" y="1981200"/>
                </a:cubicBezTo>
                <a:cubicBezTo>
                  <a:pt x="5408944" y="1990441"/>
                  <a:pt x="5393257" y="1992107"/>
                  <a:pt x="5381625" y="2000250"/>
                </a:cubicBezTo>
                <a:cubicBezTo>
                  <a:pt x="5361310" y="2014470"/>
                  <a:pt x="5344049" y="2032651"/>
                  <a:pt x="5324475" y="2047875"/>
                </a:cubicBezTo>
                <a:cubicBezTo>
                  <a:pt x="5304152" y="2063682"/>
                  <a:pt x="5272956" y="2081683"/>
                  <a:pt x="5248275" y="2085975"/>
                </a:cubicBezTo>
                <a:cubicBezTo>
                  <a:pt x="5191624" y="2095827"/>
                  <a:pt x="5133210" y="2093748"/>
                  <a:pt x="5076825" y="2105025"/>
                </a:cubicBezTo>
                <a:lnTo>
                  <a:pt x="5029200" y="2114550"/>
                </a:lnTo>
                <a:cubicBezTo>
                  <a:pt x="4889500" y="2108200"/>
                  <a:pt x="4748928" y="2112328"/>
                  <a:pt x="4610100" y="2095500"/>
                </a:cubicBezTo>
                <a:cubicBezTo>
                  <a:pt x="4538225" y="2086788"/>
                  <a:pt x="4469236" y="2061245"/>
                  <a:pt x="4400550" y="2038350"/>
                </a:cubicBezTo>
                <a:cubicBezTo>
                  <a:pt x="4289635" y="2001378"/>
                  <a:pt x="4134966" y="1937392"/>
                  <a:pt x="4029075" y="1876425"/>
                </a:cubicBezTo>
                <a:cubicBezTo>
                  <a:pt x="3973361" y="1844347"/>
                  <a:pt x="3922277" y="1804726"/>
                  <a:pt x="3867150" y="1771650"/>
                </a:cubicBezTo>
                <a:cubicBezTo>
                  <a:pt x="3826952" y="1747531"/>
                  <a:pt x="3782874" y="1730143"/>
                  <a:pt x="3743325" y="1704975"/>
                </a:cubicBezTo>
                <a:cubicBezTo>
                  <a:pt x="3665093" y="1655191"/>
                  <a:pt x="3637316" y="1602964"/>
                  <a:pt x="3543300" y="1571625"/>
                </a:cubicBezTo>
                <a:cubicBezTo>
                  <a:pt x="3524250" y="1565275"/>
                  <a:pt x="3506198" y="1553721"/>
                  <a:pt x="3486150" y="1552575"/>
                </a:cubicBezTo>
                <a:cubicBezTo>
                  <a:pt x="3283182" y="1540977"/>
                  <a:pt x="3079750" y="1539875"/>
                  <a:pt x="2876550" y="1533525"/>
                </a:cubicBezTo>
                <a:cubicBezTo>
                  <a:pt x="2844494" y="1520702"/>
                  <a:pt x="2814463" y="1513478"/>
                  <a:pt x="2790825" y="1485900"/>
                </a:cubicBezTo>
                <a:cubicBezTo>
                  <a:pt x="2781584" y="1475119"/>
                  <a:pt x="2778820" y="1460128"/>
                  <a:pt x="2771775" y="1447800"/>
                </a:cubicBezTo>
                <a:cubicBezTo>
                  <a:pt x="2766095" y="1437861"/>
                  <a:pt x="2758792" y="1428933"/>
                  <a:pt x="2752725" y="1419225"/>
                </a:cubicBezTo>
                <a:cubicBezTo>
                  <a:pt x="2742913" y="1403526"/>
                  <a:pt x="2733675" y="1387475"/>
                  <a:pt x="2724150" y="1371600"/>
                </a:cubicBezTo>
                <a:cubicBezTo>
                  <a:pt x="2708748" y="1263785"/>
                  <a:pt x="2705100" y="1253200"/>
                  <a:pt x="2705100" y="1104900"/>
                </a:cubicBezTo>
                <a:cubicBezTo>
                  <a:pt x="2705100" y="1006424"/>
                  <a:pt x="2709827" y="907984"/>
                  <a:pt x="2714625" y="809625"/>
                </a:cubicBezTo>
                <a:cubicBezTo>
                  <a:pt x="2716121" y="778949"/>
                  <a:pt x="2724927" y="695134"/>
                  <a:pt x="2733675" y="657225"/>
                </a:cubicBezTo>
                <a:cubicBezTo>
                  <a:pt x="2751880" y="578336"/>
                  <a:pt x="2750942" y="606316"/>
                  <a:pt x="2771775" y="533400"/>
                </a:cubicBezTo>
                <a:cubicBezTo>
                  <a:pt x="2799058" y="437909"/>
                  <a:pt x="2773916" y="482563"/>
                  <a:pt x="2809875" y="428625"/>
                </a:cubicBezTo>
                <a:cubicBezTo>
                  <a:pt x="2803525" y="393700"/>
                  <a:pt x="2800841" y="357905"/>
                  <a:pt x="2790825" y="323850"/>
                </a:cubicBezTo>
                <a:cubicBezTo>
                  <a:pt x="2784815" y="303417"/>
                  <a:pt x="2773356" y="284874"/>
                  <a:pt x="2762250" y="266700"/>
                </a:cubicBezTo>
                <a:cubicBezTo>
                  <a:pt x="2738373" y="227628"/>
                  <a:pt x="2718429" y="184779"/>
                  <a:pt x="2686050" y="152400"/>
                </a:cubicBezTo>
                <a:cubicBezTo>
                  <a:pt x="2673350" y="139700"/>
                  <a:pt x="2661467" y="126127"/>
                  <a:pt x="2647950" y="114300"/>
                </a:cubicBezTo>
                <a:cubicBezTo>
                  <a:pt x="2638330" y="105882"/>
                  <a:pt x="2595918" y="75042"/>
                  <a:pt x="2581275" y="66675"/>
                </a:cubicBezTo>
                <a:cubicBezTo>
                  <a:pt x="2568947" y="59630"/>
                  <a:pt x="2555503" y="54670"/>
                  <a:pt x="2543175" y="47625"/>
                </a:cubicBezTo>
                <a:cubicBezTo>
                  <a:pt x="2533236" y="41945"/>
                  <a:pt x="2524839" y="33695"/>
                  <a:pt x="2514600" y="28575"/>
                </a:cubicBezTo>
                <a:cubicBezTo>
                  <a:pt x="2505620" y="24085"/>
                  <a:pt x="2495765" y="21485"/>
                  <a:pt x="2486025" y="19050"/>
                </a:cubicBezTo>
                <a:cubicBezTo>
                  <a:pt x="2448884" y="9765"/>
                  <a:pt x="2409359" y="5376"/>
                  <a:pt x="2371725" y="0"/>
                </a:cubicBezTo>
                <a:lnTo>
                  <a:pt x="2152650" y="19050"/>
                </a:lnTo>
                <a:cubicBezTo>
                  <a:pt x="2088135" y="25724"/>
                  <a:pt x="2100885" y="28865"/>
                  <a:pt x="2038350" y="47625"/>
                </a:cubicBezTo>
                <a:cubicBezTo>
                  <a:pt x="2025811" y="51387"/>
                  <a:pt x="2013029" y="54310"/>
                  <a:pt x="2000250" y="57150"/>
                </a:cubicBezTo>
                <a:cubicBezTo>
                  <a:pt x="1984446" y="60662"/>
                  <a:pt x="1968132" y="62023"/>
                  <a:pt x="1952625" y="66675"/>
                </a:cubicBezTo>
                <a:cubicBezTo>
                  <a:pt x="1870226" y="91395"/>
                  <a:pt x="1935393" y="75291"/>
                  <a:pt x="1876425" y="104775"/>
                </a:cubicBezTo>
                <a:cubicBezTo>
                  <a:pt x="1867445" y="109265"/>
                  <a:pt x="1857375" y="111125"/>
                  <a:pt x="1847850" y="114300"/>
                </a:cubicBezTo>
                <a:cubicBezTo>
                  <a:pt x="1835150" y="123825"/>
                  <a:pt x="1820975" y="131650"/>
                  <a:pt x="1809750" y="142875"/>
                </a:cubicBezTo>
                <a:cubicBezTo>
                  <a:pt x="1791769" y="160856"/>
                  <a:pt x="1771179" y="194931"/>
                  <a:pt x="1762125" y="219075"/>
                </a:cubicBezTo>
                <a:cubicBezTo>
                  <a:pt x="1757528" y="231332"/>
                  <a:pt x="1756196" y="244588"/>
                  <a:pt x="1752600" y="257175"/>
                </a:cubicBezTo>
                <a:cubicBezTo>
                  <a:pt x="1749842" y="266829"/>
                  <a:pt x="1746250" y="276225"/>
                  <a:pt x="1743075" y="285750"/>
                </a:cubicBezTo>
                <a:cubicBezTo>
                  <a:pt x="1746250" y="339725"/>
                  <a:pt x="1747220" y="393875"/>
                  <a:pt x="1752600" y="447675"/>
                </a:cubicBezTo>
                <a:cubicBezTo>
                  <a:pt x="1753599" y="457665"/>
                  <a:pt x="1759367" y="466596"/>
                  <a:pt x="1762125" y="476250"/>
                </a:cubicBezTo>
                <a:cubicBezTo>
                  <a:pt x="1765721" y="488837"/>
                  <a:pt x="1766788" y="502195"/>
                  <a:pt x="1771650" y="514350"/>
                </a:cubicBezTo>
                <a:cubicBezTo>
                  <a:pt x="1779560" y="534125"/>
                  <a:pt x="1793062" y="551442"/>
                  <a:pt x="1800225" y="571500"/>
                </a:cubicBezTo>
                <a:cubicBezTo>
                  <a:pt x="1809031" y="596156"/>
                  <a:pt x="1810328" y="623095"/>
                  <a:pt x="1819275" y="647700"/>
                </a:cubicBezTo>
                <a:cubicBezTo>
                  <a:pt x="1835802" y="693149"/>
                  <a:pt x="1861132" y="735172"/>
                  <a:pt x="1876425" y="781050"/>
                </a:cubicBezTo>
                <a:cubicBezTo>
                  <a:pt x="1882775" y="800100"/>
                  <a:pt x="1887320" y="819850"/>
                  <a:pt x="1895475" y="838200"/>
                </a:cubicBezTo>
                <a:cubicBezTo>
                  <a:pt x="1912775" y="877126"/>
                  <a:pt x="1939155" y="912089"/>
                  <a:pt x="1952625" y="952500"/>
                </a:cubicBezTo>
                <a:cubicBezTo>
                  <a:pt x="1987262" y="1056411"/>
                  <a:pt x="1953306" y="963523"/>
                  <a:pt x="2000250" y="1066800"/>
                </a:cubicBezTo>
                <a:cubicBezTo>
                  <a:pt x="2007325" y="1082365"/>
                  <a:pt x="2012356" y="1098801"/>
                  <a:pt x="2019300" y="1114425"/>
                </a:cubicBezTo>
                <a:cubicBezTo>
                  <a:pt x="2025067" y="1127400"/>
                  <a:pt x="2032583" y="1139550"/>
                  <a:pt x="2038350" y="1152525"/>
                </a:cubicBezTo>
                <a:cubicBezTo>
                  <a:pt x="2045294" y="1168149"/>
                  <a:pt x="2049754" y="1184857"/>
                  <a:pt x="2057400" y="1200150"/>
                </a:cubicBezTo>
                <a:cubicBezTo>
                  <a:pt x="2065679" y="1216709"/>
                  <a:pt x="2076450" y="1231900"/>
                  <a:pt x="2085975" y="1247775"/>
                </a:cubicBezTo>
                <a:cubicBezTo>
                  <a:pt x="2099682" y="1302603"/>
                  <a:pt x="2101379" y="1316682"/>
                  <a:pt x="2133600" y="1381125"/>
                </a:cubicBezTo>
                <a:cubicBezTo>
                  <a:pt x="2139950" y="1393825"/>
                  <a:pt x="2147057" y="1406174"/>
                  <a:pt x="2152650" y="1419225"/>
                </a:cubicBezTo>
                <a:cubicBezTo>
                  <a:pt x="2159459" y="1435112"/>
                  <a:pt x="2168679" y="1470795"/>
                  <a:pt x="2171700" y="1485900"/>
                </a:cubicBezTo>
                <a:cubicBezTo>
                  <a:pt x="2175488" y="1504838"/>
                  <a:pt x="2175676" y="1524552"/>
                  <a:pt x="2181225" y="1543050"/>
                </a:cubicBezTo>
                <a:cubicBezTo>
                  <a:pt x="2185305" y="1556650"/>
                  <a:pt x="2193925" y="1568450"/>
                  <a:pt x="2200275" y="1581150"/>
                </a:cubicBezTo>
                <a:cubicBezTo>
                  <a:pt x="2203450" y="1612900"/>
                  <a:pt x="2209800" y="1644492"/>
                  <a:pt x="2209800" y="1676400"/>
                </a:cubicBezTo>
                <a:cubicBezTo>
                  <a:pt x="2209800" y="1702031"/>
                  <a:pt x="2209000" y="1808708"/>
                  <a:pt x="2190750" y="1857375"/>
                </a:cubicBezTo>
                <a:cubicBezTo>
                  <a:pt x="2181696" y="1881519"/>
                  <a:pt x="2161106" y="1915594"/>
                  <a:pt x="2143125" y="1933575"/>
                </a:cubicBezTo>
                <a:cubicBezTo>
                  <a:pt x="2131900" y="1944800"/>
                  <a:pt x="2117078" y="1951819"/>
                  <a:pt x="2105025" y="1962150"/>
                </a:cubicBezTo>
                <a:cubicBezTo>
                  <a:pt x="2094798" y="1970916"/>
                  <a:pt x="2087411" y="1982895"/>
                  <a:pt x="2076450" y="1990725"/>
                </a:cubicBezTo>
                <a:cubicBezTo>
                  <a:pt x="2044330" y="2013668"/>
                  <a:pt x="2028945" y="2010807"/>
                  <a:pt x="1990725" y="2019300"/>
                </a:cubicBezTo>
                <a:cubicBezTo>
                  <a:pt x="1977946" y="2022140"/>
                  <a:pt x="1965325" y="2025650"/>
                  <a:pt x="1952625" y="2028825"/>
                </a:cubicBezTo>
                <a:lnTo>
                  <a:pt x="1543050" y="2019300"/>
                </a:lnTo>
                <a:cubicBezTo>
                  <a:pt x="1520617" y="2018403"/>
                  <a:pt x="1498251" y="2014823"/>
                  <a:pt x="1476375" y="2009775"/>
                </a:cubicBezTo>
                <a:cubicBezTo>
                  <a:pt x="1397804" y="1991643"/>
                  <a:pt x="1423926" y="1976673"/>
                  <a:pt x="1323975" y="1971675"/>
                </a:cubicBezTo>
                <a:lnTo>
                  <a:pt x="1133475" y="1962150"/>
                </a:lnTo>
                <a:cubicBezTo>
                  <a:pt x="966157" y="1878491"/>
                  <a:pt x="1214231" y="1999161"/>
                  <a:pt x="990600" y="1905000"/>
                </a:cubicBezTo>
                <a:cubicBezTo>
                  <a:pt x="954884" y="1889962"/>
                  <a:pt x="844634" y="1831144"/>
                  <a:pt x="809625" y="1809750"/>
                </a:cubicBezTo>
                <a:cubicBezTo>
                  <a:pt x="640759" y="1706554"/>
                  <a:pt x="795418" y="1797902"/>
                  <a:pt x="666750" y="1704975"/>
                </a:cubicBezTo>
                <a:cubicBezTo>
                  <a:pt x="629629" y="1678165"/>
                  <a:pt x="590550" y="1654175"/>
                  <a:pt x="552450" y="1628775"/>
                </a:cubicBezTo>
                <a:cubicBezTo>
                  <a:pt x="479896" y="1580406"/>
                  <a:pt x="514933" y="1602455"/>
                  <a:pt x="447675" y="1562100"/>
                </a:cubicBezTo>
                <a:cubicBezTo>
                  <a:pt x="431800" y="1552575"/>
                  <a:pt x="413141" y="1546616"/>
                  <a:pt x="400050" y="1533525"/>
                </a:cubicBezTo>
                <a:cubicBezTo>
                  <a:pt x="377825" y="1511300"/>
                  <a:pt x="358520" y="1485709"/>
                  <a:pt x="333375" y="1466850"/>
                </a:cubicBezTo>
                <a:cubicBezTo>
                  <a:pt x="320675" y="1457325"/>
                  <a:pt x="306500" y="1449500"/>
                  <a:pt x="295275" y="1438275"/>
                </a:cubicBezTo>
                <a:cubicBezTo>
                  <a:pt x="283060" y="1426060"/>
                  <a:pt x="249849" y="1382593"/>
                  <a:pt x="238125" y="1362075"/>
                </a:cubicBezTo>
                <a:cubicBezTo>
                  <a:pt x="231080" y="1349747"/>
                  <a:pt x="226380" y="1336151"/>
                  <a:pt x="219075" y="1323975"/>
                </a:cubicBezTo>
                <a:cubicBezTo>
                  <a:pt x="207295" y="1304342"/>
                  <a:pt x="193675" y="1285875"/>
                  <a:pt x="180975" y="1266825"/>
                </a:cubicBezTo>
                <a:cubicBezTo>
                  <a:pt x="174625" y="1257300"/>
                  <a:pt x="168794" y="1247408"/>
                  <a:pt x="161925" y="1238250"/>
                </a:cubicBezTo>
                <a:cubicBezTo>
                  <a:pt x="119613" y="1181834"/>
                  <a:pt x="142156" y="1213359"/>
                  <a:pt x="95250" y="1143000"/>
                </a:cubicBezTo>
                <a:cubicBezTo>
                  <a:pt x="88900" y="1133475"/>
                  <a:pt x="82090" y="1124241"/>
                  <a:pt x="76200" y="1114425"/>
                </a:cubicBezTo>
                <a:cubicBezTo>
                  <a:pt x="66675" y="1098550"/>
                  <a:pt x="57894" y="1082204"/>
                  <a:pt x="47625" y="1066800"/>
                </a:cubicBezTo>
                <a:cubicBezTo>
                  <a:pt x="2319" y="998841"/>
                  <a:pt x="31917" y="1060867"/>
                  <a:pt x="0" y="981075"/>
                </a:cubicBezTo>
                <a:cubicBezTo>
                  <a:pt x="3175" y="939800"/>
                  <a:pt x="-2156" y="896965"/>
                  <a:pt x="9525" y="857250"/>
                </a:cubicBezTo>
                <a:cubicBezTo>
                  <a:pt x="14593" y="840019"/>
                  <a:pt x="33988" y="830839"/>
                  <a:pt x="47625" y="819150"/>
                </a:cubicBezTo>
                <a:cubicBezTo>
                  <a:pt x="70831" y="799259"/>
                  <a:pt x="87274" y="796493"/>
                  <a:pt x="114300" y="781050"/>
                </a:cubicBezTo>
                <a:cubicBezTo>
                  <a:pt x="124239" y="775370"/>
                  <a:pt x="131910" y="765289"/>
                  <a:pt x="142875" y="762000"/>
                </a:cubicBezTo>
                <a:cubicBezTo>
                  <a:pt x="164379" y="755549"/>
                  <a:pt x="187325" y="755650"/>
                  <a:pt x="209550" y="752475"/>
                </a:cubicBezTo>
                <a:cubicBezTo>
                  <a:pt x="219075" y="749300"/>
                  <a:pt x="228095" y="742494"/>
                  <a:pt x="238125" y="742950"/>
                </a:cubicBezTo>
                <a:cubicBezTo>
                  <a:pt x="298721" y="745704"/>
                  <a:pt x="360406" y="746689"/>
                  <a:pt x="419100" y="762000"/>
                </a:cubicBezTo>
                <a:cubicBezTo>
                  <a:pt x="436479" y="766534"/>
                  <a:pt x="445185" y="786750"/>
                  <a:pt x="457200" y="800100"/>
                </a:cubicBezTo>
                <a:cubicBezTo>
                  <a:pt x="473789" y="818532"/>
                  <a:pt x="488950" y="838200"/>
                  <a:pt x="504825" y="857250"/>
                </a:cubicBezTo>
                <a:cubicBezTo>
                  <a:pt x="515298" y="888669"/>
                  <a:pt x="518214" y="899282"/>
                  <a:pt x="533400" y="933450"/>
                </a:cubicBezTo>
                <a:cubicBezTo>
                  <a:pt x="539167" y="946425"/>
                  <a:pt x="547464" y="958255"/>
                  <a:pt x="552450" y="971550"/>
                </a:cubicBezTo>
                <a:cubicBezTo>
                  <a:pt x="557047" y="983807"/>
                  <a:pt x="558800" y="996950"/>
                  <a:pt x="561975" y="1009650"/>
                </a:cubicBezTo>
                <a:cubicBezTo>
                  <a:pt x="555625" y="1104900"/>
                  <a:pt x="554412" y="1200632"/>
                  <a:pt x="542925" y="1295400"/>
                </a:cubicBezTo>
                <a:cubicBezTo>
                  <a:pt x="541547" y="1306764"/>
                  <a:pt x="528995" y="1313736"/>
                  <a:pt x="523875" y="1323975"/>
                </a:cubicBezTo>
                <a:cubicBezTo>
                  <a:pt x="519385" y="1332955"/>
                  <a:pt x="518505" y="1343410"/>
                  <a:pt x="514350" y="1352550"/>
                </a:cubicBezTo>
                <a:cubicBezTo>
                  <a:pt x="502599" y="1378403"/>
                  <a:pt x="476250" y="1428750"/>
                  <a:pt x="476250" y="1428750"/>
                </a:cubicBezTo>
                <a:cubicBezTo>
                  <a:pt x="473075" y="1444625"/>
                  <a:pt x="470652" y="1460669"/>
                  <a:pt x="466725" y="1476375"/>
                </a:cubicBezTo>
                <a:cubicBezTo>
                  <a:pt x="449792" y="1544107"/>
                  <a:pt x="444037" y="1504950"/>
                  <a:pt x="333375" y="150495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43800" y="6644520"/>
            <a:ext cx="12041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C:\xara stuff\</a:t>
            </a:r>
            <a:r>
              <a:rPr lang="en-US" sz="800" dirty="0" err="1"/>
              <a:t>Cytof</a:t>
            </a:r>
            <a:r>
              <a:rPr lang="en-US" sz="800" dirty="0"/>
              <a:t> ideas</a:t>
            </a:r>
          </a:p>
        </p:txBody>
      </p:sp>
    </p:spTree>
    <p:extLst>
      <p:ext uri="{BB962C8B-B14F-4D97-AF65-F5344CB8AC3E}">
        <p14:creationId xmlns:p14="http://schemas.microsoft.com/office/powerpoint/2010/main" val="211769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72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1892453" y="781050"/>
            <a:ext cx="6613372" cy="1943100"/>
          </a:xfrm>
          <a:custGeom>
            <a:avLst/>
            <a:gdLst>
              <a:gd name="connsiteX0" fmla="*/ 6613372 w 6613372"/>
              <a:gd name="connsiteY0" fmla="*/ 1638300 h 1943100"/>
              <a:gd name="connsiteX1" fmla="*/ 6327622 w 6613372"/>
              <a:gd name="connsiteY1" fmla="*/ 1657350 h 1943100"/>
              <a:gd name="connsiteX2" fmla="*/ 5698972 w 6613372"/>
              <a:gd name="connsiteY2" fmla="*/ 1666875 h 1943100"/>
              <a:gd name="connsiteX3" fmla="*/ 5689447 w 6613372"/>
              <a:gd name="connsiteY3" fmla="*/ 1762125 h 1943100"/>
              <a:gd name="connsiteX4" fmla="*/ 5660872 w 6613372"/>
              <a:gd name="connsiteY4" fmla="*/ 1790700 h 1943100"/>
              <a:gd name="connsiteX5" fmla="*/ 5575147 w 6613372"/>
              <a:gd name="connsiteY5" fmla="*/ 1828800 h 1943100"/>
              <a:gd name="connsiteX6" fmla="*/ 5517997 w 6613372"/>
              <a:gd name="connsiteY6" fmla="*/ 1847850 h 1943100"/>
              <a:gd name="connsiteX7" fmla="*/ 5384647 w 6613372"/>
              <a:gd name="connsiteY7" fmla="*/ 1866900 h 1943100"/>
              <a:gd name="connsiteX8" fmla="*/ 4889347 w 6613372"/>
              <a:gd name="connsiteY8" fmla="*/ 1857375 h 1943100"/>
              <a:gd name="connsiteX9" fmla="*/ 4794097 w 6613372"/>
              <a:gd name="connsiteY9" fmla="*/ 1838325 h 1943100"/>
              <a:gd name="connsiteX10" fmla="*/ 4689322 w 6613372"/>
              <a:gd name="connsiteY10" fmla="*/ 1819275 h 1943100"/>
              <a:gd name="connsiteX11" fmla="*/ 4641697 w 6613372"/>
              <a:gd name="connsiteY11" fmla="*/ 1790700 h 1943100"/>
              <a:gd name="connsiteX12" fmla="*/ 4584547 w 6613372"/>
              <a:gd name="connsiteY12" fmla="*/ 1752600 h 1943100"/>
              <a:gd name="connsiteX13" fmla="*/ 4565497 w 6613372"/>
              <a:gd name="connsiteY13" fmla="*/ 1724025 h 1943100"/>
              <a:gd name="connsiteX14" fmla="*/ 4546447 w 6613372"/>
              <a:gd name="connsiteY14" fmla="*/ 1685925 h 1943100"/>
              <a:gd name="connsiteX15" fmla="*/ 4508347 w 6613372"/>
              <a:gd name="connsiteY15" fmla="*/ 1638300 h 1943100"/>
              <a:gd name="connsiteX16" fmla="*/ 4479772 w 6613372"/>
              <a:gd name="connsiteY16" fmla="*/ 1533525 h 1943100"/>
              <a:gd name="connsiteX17" fmla="*/ 4489297 w 6613372"/>
              <a:gd name="connsiteY17" fmla="*/ 1343025 h 1943100"/>
              <a:gd name="connsiteX18" fmla="*/ 4498822 w 6613372"/>
              <a:gd name="connsiteY18" fmla="*/ 1314450 h 1943100"/>
              <a:gd name="connsiteX19" fmla="*/ 4527397 w 6613372"/>
              <a:gd name="connsiteY19" fmla="*/ 1285875 h 1943100"/>
              <a:gd name="connsiteX20" fmla="*/ 4565497 w 6613372"/>
              <a:gd name="connsiteY20" fmla="*/ 1266825 h 1943100"/>
              <a:gd name="connsiteX21" fmla="*/ 4613122 w 6613372"/>
              <a:gd name="connsiteY21" fmla="*/ 1247775 h 1943100"/>
              <a:gd name="connsiteX22" fmla="*/ 4670272 w 6613372"/>
              <a:gd name="connsiteY22" fmla="*/ 1238250 h 1943100"/>
              <a:gd name="connsiteX23" fmla="*/ 4936972 w 6613372"/>
              <a:gd name="connsiteY23" fmla="*/ 1257300 h 1943100"/>
              <a:gd name="connsiteX24" fmla="*/ 5032222 w 6613372"/>
              <a:gd name="connsiteY24" fmla="*/ 1295400 h 1943100"/>
              <a:gd name="connsiteX25" fmla="*/ 5165572 w 6613372"/>
              <a:gd name="connsiteY25" fmla="*/ 1409700 h 1943100"/>
              <a:gd name="connsiteX26" fmla="*/ 5213197 w 6613372"/>
              <a:gd name="connsiteY26" fmla="*/ 1466850 h 1943100"/>
              <a:gd name="connsiteX27" fmla="*/ 5241772 w 6613372"/>
              <a:gd name="connsiteY27" fmla="*/ 1562100 h 1943100"/>
              <a:gd name="connsiteX28" fmla="*/ 5251297 w 6613372"/>
              <a:gd name="connsiteY28" fmla="*/ 1590675 h 1943100"/>
              <a:gd name="connsiteX29" fmla="*/ 5260822 w 6613372"/>
              <a:gd name="connsiteY29" fmla="*/ 1628775 h 1943100"/>
              <a:gd name="connsiteX30" fmla="*/ 5251297 w 6613372"/>
              <a:gd name="connsiteY30" fmla="*/ 1781175 h 1943100"/>
              <a:gd name="connsiteX31" fmla="*/ 5213197 w 6613372"/>
              <a:gd name="connsiteY31" fmla="*/ 1838325 h 1943100"/>
              <a:gd name="connsiteX32" fmla="*/ 5175097 w 6613372"/>
              <a:gd name="connsiteY32" fmla="*/ 1876425 h 1943100"/>
              <a:gd name="connsiteX33" fmla="*/ 5032222 w 6613372"/>
              <a:gd name="connsiteY33" fmla="*/ 1924050 h 1943100"/>
              <a:gd name="connsiteX34" fmla="*/ 4870297 w 6613372"/>
              <a:gd name="connsiteY34" fmla="*/ 1943100 h 1943100"/>
              <a:gd name="connsiteX35" fmla="*/ 4394047 w 6613372"/>
              <a:gd name="connsiteY35" fmla="*/ 1924050 h 1943100"/>
              <a:gd name="connsiteX36" fmla="*/ 4270222 w 6613372"/>
              <a:gd name="connsiteY36" fmla="*/ 1895475 h 1943100"/>
              <a:gd name="connsiteX37" fmla="*/ 4155922 w 6613372"/>
              <a:gd name="connsiteY37" fmla="*/ 1876425 h 1943100"/>
              <a:gd name="connsiteX38" fmla="*/ 4060672 w 6613372"/>
              <a:gd name="connsiteY38" fmla="*/ 1847850 h 1943100"/>
              <a:gd name="connsiteX39" fmla="*/ 3965422 w 6613372"/>
              <a:gd name="connsiteY39" fmla="*/ 1828800 h 1943100"/>
              <a:gd name="connsiteX40" fmla="*/ 3898747 w 6613372"/>
              <a:gd name="connsiteY40" fmla="*/ 1809750 h 1943100"/>
              <a:gd name="connsiteX41" fmla="*/ 3832072 w 6613372"/>
              <a:gd name="connsiteY41" fmla="*/ 1800225 h 1943100"/>
              <a:gd name="connsiteX42" fmla="*/ 3784447 w 6613372"/>
              <a:gd name="connsiteY42" fmla="*/ 1790700 h 1943100"/>
              <a:gd name="connsiteX43" fmla="*/ 3755872 w 6613372"/>
              <a:gd name="connsiteY43" fmla="*/ 1771650 h 1943100"/>
              <a:gd name="connsiteX44" fmla="*/ 3727297 w 6613372"/>
              <a:gd name="connsiteY44" fmla="*/ 1762125 h 1943100"/>
              <a:gd name="connsiteX45" fmla="*/ 3470122 w 6613372"/>
              <a:gd name="connsiteY45" fmla="*/ 1752600 h 1943100"/>
              <a:gd name="connsiteX46" fmla="*/ 3146272 w 6613372"/>
              <a:gd name="connsiteY46" fmla="*/ 1581150 h 1943100"/>
              <a:gd name="connsiteX47" fmla="*/ 2955772 w 6613372"/>
              <a:gd name="connsiteY47" fmla="*/ 1419225 h 1943100"/>
              <a:gd name="connsiteX48" fmla="*/ 2793847 w 6613372"/>
              <a:gd name="connsiteY48" fmla="*/ 1304925 h 1943100"/>
              <a:gd name="connsiteX49" fmla="*/ 2736697 w 6613372"/>
              <a:gd name="connsiteY49" fmla="*/ 1257300 h 1943100"/>
              <a:gd name="connsiteX50" fmla="*/ 2650972 w 6613372"/>
              <a:gd name="connsiteY50" fmla="*/ 1228725 h 1943100"/>
              <a:gd name="connsiteX51" fmla="*/ 2460472 w 6613372"/>
              <a:gd name="connsiteY51" fmla="*/ 1209675 h 1943100"/>
              <a:gd name="connsiteX52" fmla="*/ 2374747 w 6613372"/>
              <a:gd name="connsiteY52" fmla="*/ 1152525 h 1943100"/>
              <a:gd name="connsiteX53" fmla="*/ 2279497 w 6613372"/>
              <a:gd name="connsiteY53" fmla="*/ 1057275 h 1943100"/>
              <a:gd name="connsiteX54" fmla="*/ 2241397 w 6613372"/>
              <a:gd name="connsiteY54" fmla="*/ 990600 h 1943100"/>
              <a:gd name="connsiteX55" fmla="*/ 2193772 w 6613372"/>
              <a:gd name="connsiteY55" fmla="*/ 895350 h 1943100"/>
              <a:gd name="connsiteX56" fmla="*/ 2184247 w 6613372"/>
              <a:gd name="connsiteY56" fmla="*/ 838200 h 1943100"/>
              <a:gd name="connsiteX57" fmla="*/ 2174722 w 6613372"/>
              <a:gd name="connsiteY57" fmla="*/ 800100 h 1943100"/>
              <a:gd name="connsiteX58" fmla="*/ 2203297 w 6613372"/>
              <a:gd name="connsiteY58" fmla="*/ 523875 h 1943100"/>
              <a:gd name="connsiteX59" fmla="*/ 2222347 w 6613372"/>
              <a:gd name="connsiteY59" fmla="*/ 447675 h 1943100"/>
              <a:gd name="connsiteX60" fmla="*/ 2260447 w 6613372"/>
              <a:gd name="connsiteY60" fmla="*/ 342900 h 1943100"/>
              <a:gd name="connsiteX61" fmla="*/ 2308072 w 6613372"/>
              <a:gd name="connsiteY61" fmla="*/ 161925 h 1943100"/>
              <a:gd name="connsiteX62" fmla="*/ 2336647 w 6613372"/>
              <a:gd name="connsiteY62" fmla="*/ 95250 h 1943100"/>
              <a:gd name="connsiteX63" fmla="*/ 2355697 w 6613372"/>
              <a:gd name="connsiteY63" fmla="*/ 28575 h 1943100"/>
              <a:gd name="connsiteX64" fmla="*/ 2289022 w 6613372"/>
              <a:gd name="connsiteY64" fmla="*/ 9525 h 1943100"/>
              <a:gd name="connsiteX65" fmla="*/ 2222347 w 6613372"/>
              <a:gd name="connsiteY65" fmla="*/ 0 h 1943100"/>
              <a:gd name="connsiteX66" fmla="*/ 1555597 w 6613372"/>
              <a:gd name="connsiteY66" fmla="*/ 9525 h 1943100"/>
              <a:gd name="connsiteX67" fmla="*/ 1527022 w 6613372"/>
              <a:gd name="connsiteY67" fmla="*/ 28575 h 1943100"/>
              <a:gd name="connsiteX68" fmla="*/ 1507972 w 6613372"/>
              <a:gd name="connsiteY68" fmla="*/ 66675 h 1943100"/>
              <a:gd name="connsiteX69" fmla="*/ 1498447 w 6613372"/>
              <a:gd name="connsiteY69" fmla="*/ 114300 h 1943100"/>
              <a:gd name="connsiteX70" fmla="*/ 1507972 w 6613372"/>
              <a:gd name="connsiteY70" fmla="*/ 438150 h 1943100"/>
              <a:gd name="connsiteX71" fmla="*/ 1517497 w 6613372"/>
              <a:gd name="connsiteY71" fmla="*/ 466725 h 1943100"/>
              <a:gd name="connsiteX72" fmla="*/ 1555597 w 6613372"/>
              <a:gd name="connsiteY72" fmla="*/ 533400 h 1943100"/>
              <a:gd name="connsiteX73" fmla="*/ 1584172 w 6613372"/>
              <a:gd name="connsiteY73" fmla="*/ 561975 h 1943100"/>
              <a:gd name="connsiteX74" fmla="*/ 1631797 w 6613372"/>
              <a:gd name="connsiteY74" fmla="*/ 657225 h 1943100"/>
              <a:gd name="connsiteX75" fmla="*/ 1660372 w 6613372"/>
              <a:gd name="connsiteY75" fmla="*/ 714375 h 1943100"/>
              <a:gd name="connsiteX76" fmla="*/ 1688947 w 6613372"/>
              <a:gd name="connsiteY76" fmla="*/ 781050 h 1943100"/>
              <a:gd name="connsiteX77" fmla="*/ 1717522 w 6613372"/>
              <a:gd name="connsiteY77" fmla="*/ 838200 h 1943100"/>
              <a:gd name="connsiteX78" fmla="*/ 1736572 w 6613372"/>
              <a:gd name="connsiteY78" fmla="*/ 904875 h 1943100"/>
              <a:gd name="connsiteX79" fmla="*/ 1822297 w 6613372"/>
              <a:gd name="connsiteY79" fmla="*/ 1095375 h 1943100"/>
              <a:gd name="connsiteX80" fmla="*/ 1860397 w 6613372"/>
              <a:gd name="connsiteY80" fmla="*/ 1219200 h 1943100"/>
              <a:gd name="connsiteX81" fmla="*/ 1869922 w 6613372"/>
              <a:gd name="connsiteY81" fmla="*/ 1247775 h 1943100"/>
              <a:gd name="connsiteX82" fmla="*/ 1879447 w 6613372"/>
              <a:gd name="connsiteY82" fmla="*/ 1276350 h 1943100"/>
              <a:gd name="connsiteX83" fmla="*/ 1898497 w 6613372"/>
              <a:gd name="connsiteY83" fmla="*/ 1314450 h 1943100"/>
              <a:gd name="connsiteX84" fmla="*/ 1908022 w 6613372"/>
              <a:gd name="connsiteY84" fmla="*/ 1343025 h 1943100"/>
              <a:gd name="connsiteX85" fmla="*/ 1927072 w 6613372"/>
              <a:gd name="connsiteY85" fmla="*/ 1390650 h 1943100"/>
              <a:gd name="connsiteX86" fmla="*/ 1936597 w 6613372"/>
              <a:gd name="connsiteY86" fmla="*/ 1419225 h 1943100"/>
              <a:gd name="connsiteX87" fmla="*/ 1955647 w 6613372"/>
              <a:gd name="connsiteY87" fmla="*/ 1457325 h 1943100"/>
              <a:gd name="connsiteX88" fmla="*/ 1984222 w 6613372"/>
              <a:gd name="connsiteY88" fmla="*/ 1543050 h 1943100"/>
              <a:gd name="connsiteX89" fmla="*/ 1974697 w 6613372"/>
              <a:gd name="connsiteY89" fmla="*/ 1628775 h 1943100"/>
              <a:gd name="connsiteX90" fmla="*/ 1879447 w 6613372"/>
              <a:gd name="connsiteY90" fmla="*/ 1638300 h 1943100"/>
              <a:gd name="connsiteX91" fmla="*/ 1736572 w 6613372"/>
              <a:gd name="connsiteY91" fmla="*/ 1647825 h 1943100"/>
              <a:gd name="connsiteX92" fmla="*/ 1641322 w 6613372"/>
              <a:gd name="connsiteY92" fmla="*/ 1704975 h 1943100"/>
              <a:gd name="connsiteX93" fmla="*/ 1603222 w 6613372"/>
              <a:gd name="connsiteY93" fmla="*/ 1714500 h 1943100"/>
              <a:gd name="connsiteX94" fmla="*/ 1546072 w 6613372"/>
              <a:gd name="connsiteY94" fmla="*/ 1733550 h 1943100"/>
              <a:gd name="connsiteX95" fmla="*/ 1136497 w 6613372"/>
              <a:gd name="connsiteY95" fmla="*/ 1714500 h 1943100"/>
              <a:gd name="connsiteX96" fmla="*/ 1069822 w 6613372"/>
              <a:gd name="connsiteY96" fmla="*/ 1685925 h 1943100"/>
              <a:gd name="connsiteX97" fmla="*/ 955522 w 6613372"/>
              <a:gd name="connsiteY97" fmla="*/ 1666875 h 1943100"/>
              <a:gd name="connsiteX98" fmla="*/ 898372 w 6613372"/>
              <a:gd name="connsiteY98" fmla="*/ 1647825 h 1943100"/>
              <a:gd name="connsiteX99" fmla="*/ 850747 w 6613372"/>
              <a:gd name="connsiteY99" fmla="*/ 1628775 h 1943100"/>
              <a:gd name="connsiteX100" fmla="*/ 812647 w 6613372"/>
              <a:gd name="connsiteY100" fmla="*/ 1619250 h 1943100"/>
              <a:gd name="connsiteX101" fmla="*/ 765022 w 6613372"/>
              <a:gd name="connsiteY101" fmla="*/ 1600200 h 1943100"/>
              <a:gd name="connsiteX102" fmla="*/ 726922 w 6613372"/>
              <a:gd name="connsiteY102" fmla="*/ 1581150 h 1943100"/>
              <a:gd name="connsiteX103" fmla="*/ 679297 w 6613372"/>
              <a:gd name="connsiteY103" fmla="*/ 1571625 h 1943100"/>
              <a:gd name="connsiteX104" fmla="*/ 650722 w 6613372"/>
              <a:gd name="connsiteY104" fmla="*/ 1562100 h 1943100"/>
              <a:gd name="connsiteX105" fmla="*/ 603097 w 6613372"/>
              <a:gd name="connsiteY105" fmla="*/ 1552575 h 1943100"/>
              <a:gd name="connsiteX106" fmla="*/ 507847 w 6613372"/>
              <a:gd name="connsiteY106" fmla="*/ 1524000 h 1943100"/>
              <a:gd name="connsiteX107" fmla="*/ 384022 w 6613372"/>
              <a:gd name="connsiteY107" fmla="*/ 1485900 h 1943100"/>
              <a:gd name="connsiteX108" fmla="*/ 298297 w 6613372"/>
              <a:gd name="connsiteY108" fmla="*/ 1419225 h 1943100"/>
              <a:gd name="connsiteX109" fmla="*/ 260197 w 6613372"/>
              <a:gd name="connsiteY109" fmla="*/ 1390650 h 1943100"/>
              <a:gd name="connsiteX110" fmla="*/ 193522 w 6613372"/>
              <a:gd name="connsiteY110" fmla="*/ 1323975 h 1943100"/>
              <a:gd name="connsiteX111" fmla="*/ 79222 w 6613372"/>
              <a:gd name="connsiteY111" fmla="*/ 1228725 h 1943100"/>
              <a:gd name="connsiteX112" fmla="*/ 31597 w 6613372"/>
              <a:gd name="connsiteY112" fmla="*/ 1152525 h 1943100"/>
              <a:gd name="connsiteX113" fmla="*/ 12547 w 6613372"/>
              <a:gd name="connsiteY113" fmla="*/ 1066800 h 1943100"/>
              <a:gd name="connsiteX114" fmla="*/ 3022 w 6613372"/>
              <a:gd name="connsiteY114" fmla="*/ 981075 h 1943100"/>
              <a:gd name="connsiteX115" fmla="*/ 12547 w 6613372"/>
              <a:gd name="connsiteY115" fmla="*/ 752475 h 1943100"/>
              <a:gd name="connsiteX116" fmla="*/ 88747 w 6613372"/>
              <a:gd name="connsiteY116" fmla="*/ 714375 h 1943100"/>
              <a:gd name="connsiteX117" fmla="*/ 117322 w 6613372"/>
              <a:gd name="connsiteY117" fmla="*/ 695325 h 1943100"/>
              <a:gd name="connsiteX118" fmla="*/ 422122 w 6613372"/>
              <a:gd name="connsiteY118" fmla="*/ 714375 h 1943100"/>
              <a:gd name="connsiteX119" fmla="*/ 460222 w 6613372"/>
              <a:gd name="connsiteY119" fmla="*/ 733425 h 1943100"/>
              <a:gd name="connsiteX120" fmla="*/ 545947 w 6613372"/>
              <a:gd name="connsiteY120" fmla="*/ 771525 h 1943100"/>
              <a:gd name="connsiteX121" fmla="*/ 622147 w 6613372"/>
              <a:gd name="connsiteY121" fmla="*/ 828675 h 1943100"/>
              <a:gd name="connsiteX122" fmla="*/ 707872 w 6613372"/>
              <a:gd name="connsiteY122" fmla="*/ 923925 h 1943100"/>
              <a:gd name="connsiteX123" fmla="*/ 755497 w 6613372"/>
              <a:gd name="connsiteY123" fmla="*/ 1009650 h 1943100"/>
              <a:gd name="connsiteX124" fmla="*/ 736447 w 6613372"/>
              <a:gd name="connsiteY124" fmla="*/ 1362075 h 1943100"/>
              <a:gd name="connsiteX125" fmla="*/ 688822 w 6613372"/>
              <a:gd name="connsiteY125" fmla="*/ 1447800 h 1943100"/>
              <a:gd name="connsiteX126" fmla="*/ 650722 w 6613372"/>
              <a:gd name="connsiteY126" fmla="*/ 1466850 h 1943100"/>
              <a:gd name="connsiteX127" fmla="*/ 584047 w 6613372"/>
              <a:gd name="connsiteY127" fmla="*/ 1514475 h 1943100"/>
              <a:gd name="connsiteX128" fmla="*/ 450697 w 6613372"/>
              <a:gd name="connsiteY128" fmla="*/ 152400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6613372" h="1943100">
                <a:moveTo>
                  <a:pt x="6613372" y="1638300"/>
                </a:moveTo>
                <a:cubicBezTo>
                  <a:pt x="6488843" y="1652137"/>
                  <a:pt x="6492431" y="1653561"/>
                  <a:pt x="6327622" y="1657350"/>
                </a:cubicBezTo>
                <a:lnTo>
                  <a:pt x="5698972" y="1666875"/>
                </a:lnTo>
                <a:cubicBezTo>
                  <a:pt x="5695797" y="1698625"/>
                  <a:pt x="5698831" y="1731628"/>
                  <a:pt x="5689447" y="1762125"/>
                </a:cubicBezTo>
                <a:cubicBezTo>
                  <a:pt x="5685486" y="1775000"/>
                  <a:pt x="5671833" y="1782870"/>
                  <a:pt x="5660872" y="1790700"/>
                </a:cubicBezTo>
                <a:cubicBezTo>
                  <a:pt x="5645345" y="1801791"/>
                  <a:pt x="5590359" y="1823268"/>
                  <a:pt x="5575147" y="1828800"/>
                </a:cubicBezTo>
                <a:cubicBezTo>
                  <a:pt x="5556276" y="1835662"/>
                  <a:pt x="5537688" y="1843912"/>
                  <a:pt x="5517997" y="1847850"/>
                </a:cubicBezTo>
                <a:cubicBezTo>
                  <a:pt x="5473968" y="1856656"/>
                  <a:pt x="5384647" y="1866900"/>
                  <a:pt x="5384647" y="1866900"/>
                </a:cubicBezTo>
                <a:lnTo>
                  <a:pt x="4889347" y="1857375"/>
                </a:lnTo>
                <a:cubicBezTo>
                  <a:pt x="4856208" y="1856232"/>
                  <a:pt x="4825905" y="1845393"/>
                  <a:pt x="4794097" y="1838325"/>
                </a:cubicBezTo>
                <a:cubicBezTo>
                  <a:pt x="4754159" y="1829450"/>
                  <a:pt x="4730679" y="1826168"/>
                  <a:pt x="4689322" y="1819275"/>
                </a:cubicBezTo>
                <a:cubicBezTo>
                  <a:pt x="4673447" y="1809750"/>
                  <a:pt x="4656508" y="1801808"/>
                  <a:pt x="4641697" y="1790700"/>
                </a:cubicBezTo>
                <a:cubicBezTo>
                  <a:pt x="4584618" y="1747891"/>
                  <a:pt x="4641855" y="1771703"/>
                  <a:pt x="4584547" y="1752600"/>
                </a:cubicBezTo>
                <a:cubicBezTo>
                  <a:pt x="4578197" y="1743075"/>
                  <a:pt x="4571177" y="1733964"/>
                  <a:pt x="4565497" y="1724025"/>
                </a:cubicBezTo>
                <a:cubicBezTo>
                  <a:pt x="4558452" y="1711697"/>
                  <a:pt x="4554323" y="1697739"/>
                  <a:pt x="4546447" y="1685925"/>
                </a:cubicBezTo>
                <a:cubicBezTo>
                  <a:pt x="4535170" y="1669009"/>
                  <a:pt x="4521047" y="1654175"/>
                  <a:pt x="4508347" y="1638300"/>
                </a:cubicBezTo>
                <a:cubicBezTo>
                  <a:pt x="4484177" y="1565791"/>
                  <a:pt x="4493235" y="1600841"/>
                  <a:pt x="4479772" y="1533525"/>
                </a:cubicBezTo>
                <a:cubicBezTo>
                  <a:pt x="4482947" y="1470025"/>
                  <a:pt x="4483789" y="1406365"/>
                  <a:pt x="4489297" y="1343025"/>
                </a:cubicBezTo>
                <a:cubicBezTo>
                  <a:pt x="4490167" y="1333023"/>
                  <a:pt x="4493253" y="1322804"/>
                  <a:pt x="4498822" y="1314450"/>
                </a:cubicBezTo>
                <a:cubicBezTo>
                  <a:pt x="4506294" y="1303242"/>
                  <a:pt x="4516436" y="1293705"/>
                  <a:pt x="4527397" y="1285875"/>
                </a:cubicBezTo>
                <a:cubicBezTo>
                  <a:pt x="4538951" y="1277622"/>
                  <a:pt x="4552522" y="1272592"/>
                  <a:pt x="4565497" y="1266825"/>
                </a:cubicBezTo>
                <a:cubicBezTo>
                  <a:pt x="4581121" y="1259881"/>
                  <a:pt x="4596627" y="1252274"/>
                  <a:pt x="4613122" y="1247775"/>
                </a:cubicBezTo>
                <a:cubicBezTo>
                  <a:pt x="4631754" y="1242693"/>
                  <a:pt x="4651222" y="1241425"/>
                  <a:pt x="4670272" y="1238250"/>
                </a:cubicBezTo>
                <a:cubicBezTo>
                  <a:pt x="4759172" y="1244600"/>
                  <a:pt x="4848456" y="1246886"/>
                  <a:pt x="4936972" y="1257300"/>
                </a:cubicBezTo>
                <a:cubicBezTo>
                  <a:pt x="4953589" y="1259255"/>
                  <a:pt x="5014348" y="1282633"/>
                  <a:pt x="5032222" y="1295400"/>
                </a:cubicBezTo>
                <a:cubicBezTo>
                  <a:pt x="5075518" y="1326326"/>
                  <a:pt x="5127866" y="1367804"/>
                  <a:pt x="5165572" y="1409700"/>
                </a:cubicBezTo>
                <a:cubicBezTo>
                  <a:pt x="5182161" y="1428132"/>
                  <a:pt x="5197322" y="1447800"/>
                  <a:pt x="5213197" y="1466850"/>
                </a:cubicBezTo>
                <a:cubicBezTo>
                  <a:pt x="5247327" y="1552175"/>
                  <a:pt x="5220308" y="1476246"/>
                  <a:pt x="5241772" y="1562100"/>
                </a:cubicBezTo>
                <a:cubicBezTo>
                  <a:pt x="5244207" y="1571840"/>
                  <a:pt x="5248539" y="1581021"/>
                  <a:pt x="5251297" y="1590675"/>
                </a:cubicBezTo>
                <a:cubicBezTo>
                  <a:pt x="5254893" y="1603262"/>
                  <a:pt x="5257647" y="1616075"/>
                  <a:pt x="5260822" y="1628775"/>
                </a:cubicBezTo>
                <a:cubicBezTo>
                  <a:pt x="5257647" y="1679575"/>
                  <a:pt x="5262577" y="1731542"/>
                  <a:pt x="5251297" y="1781175"/>
                </a:cubicBezTo>
                <a:cubicBezTo>
                  <a:pt x="5246223" y="1803501"/>
                  <a:pt x="5229386" y="1822136"/>
                  <a:pt x="5213197" y="1838325"/>
                </a:cubicBezTo>
                <a:cubicBezTo>
                  <a:pt x="5200497" y="1851025"/>
                  <a:pt x="5190691" y="1867514"/>
                  <a:pt x="5175097" y="1876425"/>
                </a:cubicBezTo>
                <a:cubicBezTo>
                  <a:pt x="5125640" y="1904686"/>
                  <a:pt x="5084582" y="1915323"/>
                  <a:pt x="5032222" y="1924050"/>
                </a:cubicBezTo>
                <a:cubicBezTo>
                  <a:pt x="4969053" y="1934578"/>
                  <a:pt x="4938009" y="1936329"/>
                  <a:pt x="4870297" y="1943100"/>
                </a:cubicBezTo>
                <a:cubicBezTo>
                  <a:pt x="4711547" y="1936750"/>
                  <a:pt x="4552426" y="1936620"/>
                  <a:pt x="4394047" y="1924050"/>
                </a:cubicBezTo>
                <a:cubicBezTo>
                  <a:pt x="4351820" y="1920699"/>
                  <a:pt x="4311759" y="1903782"/>
                  <a:pt x="4270222" y="1895475"/>
                </a:cubicBezTo>
                <a:cubicBezTo>
                  <a:pt x="4232347" y="1887900"/>
                  <a:pt x="4193587" y="1884985"/>
                  <a:pt x="4155922" y="1876425"/>
                </a:cubicBezTo>
                <a:cubicBezTo>
                  <a:pt x="4123598" y="1869079"/>
                  <a:pt x="4092830" y="1855890"/>
                  <a:pt x="4060672" y="1847850"/>
                </a:cubicBezTo>
                <a:cubicBezTo>
                  <a:pt x="4029260" y="1839997"/>
                  <a:pt x="3996940" y="1836216"/>
                  <a:pt x="3965422" y="1828800"/>
                </a:cubicBezTo>
                <a:cubicBezTo>
                  <a:pt x="3942922" y="1823506"/>
                  <a:pt x="3921348" y="1814593"/>
                  <a:pt x="3898747" y="1809750"/>
                </a:cubicBezTo>
                <a:cubicBezTo>
                  <a:pt x="3876795" y="1805046"/>
                  <a:pt x="3854217" y="1803916"/>
                  <a:pt x="3832072" y="1800225"/>
                </a:cubicBezTo>
                <a:cubicBezTo>
                  <a:pt x="3816103" y="1797563"/>
                  <a:pt x="3800322" y="1793875"/>
                  <a:pt x="3784447" y="1790700"/>
                </a:cubicBezTo>
                <a:cubicBezTo>
                  <a:pt x="3774922" y="1784350"/>
                  <a:pt x="3766111" y="1776770"/>
                  <a:pt x="3755872" y="1771650"/>
                </a:cubicBezTo>
                <a:cubicBezTo>
                  <a:pt x="3746892" y="1767160"/>
                  <a:pt x="3737315" y="1762793"/>
                  <a:pt x="3727297" y="1762125"/>
                </a:cubicBezTo>
                <a:cubicBezTo>
                  <a:pt x="3641703" y="1756419"/>
                  <a:pt x="3555847" y="1755775"/>
                  <a:pt x="3470122" y="1752600"/>
                </a:cubicBezTo>
                <a:cubicBezTo>
                  <a:pt x="3285218" y="1668553"/>
                  <a:pt x="3284826" y="1681917"/>
                  <a:pt x="3146272" y="1581150"/>
                </a:cubicBezTo>
                <a:cubicBezTo>
                  <a:pt x="3038902" y="1503063"/>
                  <a:pt x="3058936" y="1506100"/>
                  <a:pt x="2955772" y="1419225"/>
                </a:cubicBezTo>
                <a:cubicBezTo>
                  <a:pt x="2811199" y="1297479"/>
                  <a:pt x="2929874" y="1402087"/>
                  <a:pt x="2793847" y="1304925"/>
                </a:cubicBezTo>
                <a:cubicBezTo>
                  <a:pt x="2773668" y="1290512"/>
                  <a:pt x="2757618" y="1270613"/>
                  <a:pt x="2736697" y="1257300"/>
                </a:cubicBezTo>
                <a:cubicBezTo>
                  <a:pt x="2709938" y="1240272"/>
                  <a:pt x="2680377" y="1237126"/>
                  <a:pt x="2650972" y="1228725"/>
                </a:cubicBezTo>
                <a:cubicBezTo>
                  <a:pt x="2554341" y="1201116"/>
                  <a:pt x="2722689" y="1225100"/>
                  <a:pt x="2460472" y="1209675"/>
                </a:cubicBezTo>
                <a:cubicBezTo>
                  <a:pt x="2416806" y="1187842"/>
                  <a:pt x="2415394" y="1190462"/>
                  <a:pt x="2374747" y="1152525"/>
                </a:cubicBezTo>
                <a:cubicBezTo>
                  <a:pt x="2341922" y="1121888"/>
                  <a:pt x="2301774" y="1096260"/>
                  <a:pt x="2279497" y="1057275"/>
                </a:cubicBezTo>
                <a:cubicBezTo>
                  <a:pt x="2266797" y="1035050"/>
                  <a:pt x="2253374" y="1013223"/>
                  <a:pt x="2241397" y="990600"/>
                </a:cubicBezTo>
                <a:cubicBezTo>
                  <a:pt x="2224788" y="959228"/>
                  <a:pt x="2193772" y="895350"/>
                  <a:pt x="2193772" y="895350"/>
                </a:cubicBezTo>
                <a:cubicBezTo>
                  <a:pt x="2190597" y="876300"/>
                  <a:pt x="2188035" y="857138"/>
                  <a:pt x="2184247" y="838200"/>
                </a:cubicBezTo>
                <a:cubicBezTo>
                  <a:pt x="2181680" y="825363"/>
                  <a:pt x="2174722" y="813191"/>
                  <a:pt x="2174722" y="800100"/>
                </a:cubicBezTo>
                <a:cubicBezTo>
                  <a:pt x="2174722" y="666134"/>
                  <a:pt x="2178417" y="635833"/>
                  <a:pt x="2203297" y="523875"/>
                </a:cubicBezTo>
                <a:cubicBezTo>
                  <a:pt x="2208977" y="498317"/>
                  <a:pt x="2214463" y="472641"/>
                  <a:pt x="2222347" y="447675"/>
                </a:cubicBezTo>
                <a:cubicBezTo>
                  <a:pt x="2233538" y="412238"/>
                  <a:pt x="2249768" y="378495"/>
                  <a:pt x="2260447" y="342900"/>
                </a:cubicBezTo>
                <a:cubicBezTo>
                  <a:pt x="2278371" y="283152"/>
                  <a:pt x="2283500" y="219260"/>
                  <a:pt x="2308072" y="161925"/>
                </a:cubicBezTo>
                <a:cubicBezTo>
                  <a:pt x="2317597" y="139700"/>
                  <a:pt x="2327667" y="117701"/>
                  <a:pt x="2336647" y="95250"/>
                </a:cubicBezTo>
                <a:cubicBezTo>
                  <a:pt x="2345757" y="72476"/>
                  <a:pt x="2349676" y="52660"/>
                  <a:pt x="2355697" y="28575"/>
                </a:cubicBezTo>
                <a:cubicBezTo>
                  <a:pt x="2331214" y="20414"/>
                  <a:pt x="2315334" y="14309"/>
                  <a:pt x="2289022" y="9525"/>
                </a:cubicBezTo>
                <a:cubicBezTo>
                  <a:pt x="2266933" y="5509"/>
                  <a:pt x="2244572" y="3175"/>
                  <a:pt x="2222347" y="0"/>
                </a:cubicBezTo>
                <a:cubicBezTo>
                  <a:pt x="2000097" y="3175"/>
                  <a:pt x="1777682" y="398"/>
                  <a:pt x="1555597" y="9525"/>
                </a:cubicBezTo>
                <a:cubicBezTo>
                  <a:pt x="1544159" y="9995"/>
                  <a:pt x="1534351" y="19781"/>
                  <a:pt x="1527022" y="28575"/>
                </a:cubicBezTo>
                <a:cubicBezTo>
                  <a:pt x="1517932" y="39483"/>
                  <a:pt x="1514322" y="53975"/>
                  <a:pt x="1507972" y="66675"/>
                </a:cubicBezTo>
                <a:cubicBezTo>
                  <a:pt x="1504797" y="82550"/>
                  <a:pt x="1498447" y="98111"/>
                  <a:pt x="1498447" y="114300"/>
                </a:cubicBezTo>
                <a:cubicBezTo>
                  <a:pt x="1498447" y="222297"/>
                  <a:pt x="1502143" y="330311"/>
                  <a:pt x="1507972" y="438150"/>
                </a:cubicBezTo>
                <a:cubicBezTo>
                  <a:pt x="1508514" y="448176"/>
                  <a:pt x="1513542" y="457497"/>
                  <a:pt x="1517497" y="466725"/>
                </a:cubicBezTo>
                <a:cubicBezTo>
                  <a:pt x="1525717" y="485906"/>
                  <a:pt x="1541530" y="516519"/>
                  <a:pt x="1555597" y="533400"/>
                </a:cubicBezTo>
                <a:cubicBezTo>
                  <a:pt x="1564221" y="543748"/>
                  <a:pt x="1577112" y="550503"/>
                  <a:pt x="1584172" y="561975"/>
                </a:cubicBezTo>
                <a:cubicBezTo>
                  <a:pt x="1602776" y="592207"/>
                  <a:pt x="1615922" y="625475"/>
                  <a:pt x="1631797" y="657225"/>
                </a:cubicBezTo>
                <a:cubicBezTo>
                  <a:pt x="1641322" y="676275"/>
                  <a:pt x="1651982" y="694799"/>
                  <a:pt x="1660372" y="714375"/>
                </a:cubicBezTo>
                <a:cubicBezTo>
                  <a:pt x="1669897" y="736600"/>
                  <a:pt x="1678814" y="759095"/>
                  <a:pt x="1688947" y="781050"/>
                </a:cubicBezTo>
                <a:cubicBezTo>
                  <a:pt x="1697872" y="800388"/>
                  <a:pt x="1709876" y="818321"/>
                  <a:pt x="1717522" y="838200"/>
                </a:cubicBezTo>
                <a:cubicBezTo>
                  <a:pt x="1725820" y="859774"/>
                  <a:pt x="1727771" y="883502"/>
                  <a:pt x="1736572" y="904875"/>
                </a:cubicBezTo>
                <a:cubicBezTo>
                  <a:pt x="1765833" y="975938"/>
                  <a:pt x="1803436" y="1019930"/>
                  <a:pt x="1822297" y="1095375"/>
                </a:cubicBezTo>
                <a:cubicBezTo>
                  <a:pt x="1839127" y="1162696"/>
                  <a:pt x="1827682" y="1121056"/>
                  <a:pt x="1860397" y="1219200"/>
                </a:cubicBezTo>
                <a:lnTo>
                  <a:pt x="1869922" y="1247775"/>
                </a:lnTo>
                <a:cubicBezTo>
                  <a:pt x="1873097" y="1257300"/>
                  <a:pt x="1874957" y="1267370"/>
                  <a:pt x="1879447" y="1276350"/>
                </a:cubicBezTo>
                <a:cubicBezTo>
                  <a:pt x="1885797" y="1289050"/>
                  <a:pt x="1892904" y="1301399"/>
                  <a:pt x="1898497" y="1314450"/>
                </a:cubicBezTo>
                <a:cubicBezTo>
                  <a:pt x="1902452" y="1323678"/>
                  <a:pt x="1904497" y="1333624"/>
                  <a:pt x="1908022" y="1343025"/>
                </a:cubicBezTo>
                <a:cubicBezTo>
                  <a:pt x="1914025" y="1359034"/>
                  <a:pt x="1921069" y="1374641"/>
                  <a:pt x="1927072" y="1390650"/>
                </a:cubicBezTo>
                <a:cubicBezTo>
                  <a:pt x="1930597" y="1400051"/>
                  <a:pt x="1932642" y="1409997"/>
                  <a:pt x="1936597" y="1419225"/>
                </a:cubicBezTo>
                <a:cubicBezTo>
                  <a:pt x="1942190" y="1432276"/>
                  <a:pt x="1949880" y="1444350"/>
                  <a:pt x="1955647" y="1457325"/>
                </a:cubicBezTo>
                <a:cubicBezTo>
                  <a:pt x="1976143" y="1503441"/>
                  <a:pt x="1973166" y="1498824"/>
                  <a:pt x="1984222" y="1543050"/>
                </a:cubicBezTo>
                <a:cubicBezTo>
                  <a:pt x="1981047" y="1571625"/>
                  <a:pt x="1995971" y="1609435"/>
                  <a:pt x="1974697" y="1628775"/>
                </a:cubicBezTo>
                <a:cubicBezTo>
                  <a:pt x="1951087" y="1650239"/>
                  <a:pt x="1911254" y="1635755"/>
                  <a:pt x="1879447" y="1638300"/>
                </a:cubicBezTo>
                <a:cubicBezTo>
                  <a:pt x="1831868" y="1642106"/>
                  <a:pt x="1784197" y="1644650"/>
                  <a:pt x="1736572" y="1647825"/>
                </a:cubicBezTo>
                <a:cubicBezTo>
                  <a:pt x="1705578" y="1668488"/>
                  <a:pt x="1675720" y="1689339"/>
                  <a:pt x="1641322" y="1704975"/>
                </a:cubicBezTo>
                <a:cubicBezTo>
                  <a:pt x="1629405" y="1710392"/>
                  <a:pt x="1615761" y="1710738"/>
                  <a:pt x="1603222" y="1714500"/>
                </a:cubicBezTo>
                <a:cubicBezTo>
                  <a:pt x="1583988" y="1720270"/>
                  <a:pt x="1565122" y="1727200"/>
                  <a:pt x="1546072" y="1733550"/>
                </a:cubicBezTo>
                <a:cubicBezTo>
                  <a:pt x="1409547" y="1727200"/>
                  <a:pt x="1272491" y="1728099"/>
                  <a:pt x="1136497" y="1714500"/>
                </a:cubicBezTo>
                <a:cubicBezTo>
                  <a:pt x="1112437" y="1712094"/>
                  <a:pt x="1093206" y="1692079"/>
                  <a:pt x="1069822" y="1685925"/>
                </a:cubicBezTo>
                <a:cubicBezTo>
                  <a:pt x="1032468" y="1676095"/>
                  <a:pt x="992165" y="1679089"/>
                  <a:pt x="955522" y="1666875"/>
                </a:cubicBezTo>
                <a:cubicBezTo>
                  <a:pt x="936472" y="1660525"/>
                  <a:pt x="917243" y="1654687"/>
                  <a:pt x="898372" y="1647825"/>
                </a:cubicBezTo>
                <a:cubicBezTo>
                  <a:pt x="882304" y="1641982"/>
                  <a:pt x="866967" y="1634182"/>
                  <a:pt x="850747" y="1628775"/>
                </a:cubicBezTo>
                <a:cubicBezTo>
                  <a:pt x="838328" y="1624635"/>
                  <a:pt x="825066" y="1623390"/>
                  <a:pt x="812647" y="1619250"/>
                </a:cubicBezTo>
                <a:cubicBezTo>
                  <a:pt x="796427" y="1613843"/>
                  <a:pt x="780646" y="1607144"/>
                  <a:pt x="765022" y="1600200"/>
                </a:cubicBezTo>
                <a:cubicBezTo>
                  <a:pt x="752047" y="1594433"/>
                  <a:pt x="740392" y="1585640"/>
                  <a:pt x="726922" y="1581150"/>
                </a:cubicBezTo>
                <a:cubicBezTo>
                  <a:pt x="711563" y="1576030"/>
                  <a:pt x="695003" y="1575552"/>
                  <a:pt x="679297" y="1571625"/>
                </a:cubicBezTo>
                <a:cubicBezTo>
                  <a:pt x="669557" y="1569190"/>
                  <a:pt x="660462" y="1564535"/>
                  <a:pt x="650722" y="1562100"/>
                </a:cubicBezTo>
                <a:cubicBezTo>
                  <a:pt x="635016" y="1558173"/>
                  <a:pt x="618901" y="1556087"/>
                  <a:pt x="603097" y="1552575"/>
                </a:cubicBezTo>
                <a:cubicBezTo>
                  <a:pt x="467037" y="1522339"/>
                  <a:pt x="697798" y="1571488"/>
                  <a:pt x="507847" y="1524000"/>
                </a:cubicBezTo>
                <a:cubicBezTo>
                  <a:pt x="483153" y="1517827"/>
                  <a:pt x="411488" y="1503557"/>
                  <a:pt x="384022" y="1485900"/>
                </a:cubicBezTo>
                <a:cubicBezTo>
                  <a:pt x="353571" y="1466324"/>
                  <a:pt x="326990" y="1441297"/>
                  <a:pt x="298297" y="1419225"/>
                </a:cubicBezTo>
                <a:cubicBezTo>
                  <a:pt x="285714" y="1409546"/>
                  <a:pt x="271422" y="1401875"/>
                  <a:pt x="260197" y="1390650"/>
                </a:cubicBezTo>
                <a:cubicBezTo>
                  <a:pt x="237972" y="1368425"/>
                  <a:pt x="221635" y="1338031"/>
                  <a:pt x="193522" y="1323975"/>
                </a:cubicBezTo>
                <a:cubicBezTo>
                  <a:pt x="146020" y="1300224"/>
                  <a:pt x="107969" y="1286218"/>
                  <a:pt x="79222" y="1228725"/>
                </a:cubicBezTo>
                <a:cubicBezTo>
                  <a:pt x="53072" y="1176426"/>
                  <a:pt x="68691" y="1201984"/>
                  <a:pt x="31597" y="1152525"/>
                </a:cubicBezTo>
                <a:cubicBezTo>
                  <a:pt x="24664" y="1124794"/>
                  <a:pt x="16578" y="1095015"/>
                  <a:pt x="12547" y="1066800"/>
                </a:cubicBezTo>
                <a:cubicBezTo>
                  <a:pt x="8481" y="1038338"/>
                  <a:pt x="6197" y="1009650"/>
                  <a:pt x="3022" y="981075"/>
                </a:cubicBezTo>
                <a:cubicBezTo>
                  <a:pt x="6197" y="904875"/>
                  <a:pt x="-10791" y="825083"/>
                  <a:pt x="12547" y="752475"/>
                </a:cubicBezTo>
                <a:cubicBezTo>
                  <a:pt x="21237" y="725439"/>
                  <a:pt x="65118" y="730127"/>
                  <a:pt x="88747" y="714375"/>
                </a:cubicBezTo>
                <a:lnTo>
                  <a:pt x="117322" y="695325"/>
                </a:lnTo>
                <a:cubicBezTo>
                  <a:pt x="218922" y="701675"/>
                  <a:pt x="320946" y="703133"/>
                  <a:pt x="422122" y="714375"/>
                </a:cubicBezTo>
                <a:cubicBezTo>
                  <a:pt x="436234" y="715943"/>
                  <a:pt x="447810" y="726529"/>
                  <a:pt x="460222" y="733425"/>
                </a:cubicBezTo>
                <a:cubicBezTo>
                  <a:pt x="527632" y="770875"/>
                  <a:pt x="483834" y="755997"/>
                  <a:pt x="545947" y="771525"/>
                </a:cubicBezTo>
                <a:cubicBezTo>
                  <a:pt x="571347" y="790575"/>
                  <a:pt x="599696" y="806224"/>
                  <a:pt x="622147" y="828675"/>
                </a:cubicBezTo>
                <a:cubicBezTo>
                  <a:pt x="664960" y="871488"/>
                  <a:pt x="673122" y="876144"/>
                  <a:pt x="707872" y="923925"/>
                </a:cubicBezTo>
                <a:cubicBezTo>
                  <a:pt x="748182" y="979351"/>
                  <a:pt x="740205" y="963774"/>
                  <a:pt x="755497" y="1009650"/>
                </a:cubicBezTo>
                <a:cubicBezTo>
                  <a:pt x="777860" y="1166193"/>
                  <a:pt x="770237" y="1074856"/>
                  <a:pt x="736447" y="1362075"/>
                </a:cubicBezTo>
                <a:cubicBezTo>
                  <a:pt x="731988" y="1399976"/>
                  <a:pt x="719575" y="1420891"/>
                  <a:pt x="688822" y="1447800"/>
                </a:cubicBezTo>
                <a:cubicBezTo>
                  <a:pt x="678136" y="1457150"/>
                  <a:pt x="662276" y="1458597"/>
                  <a:pt x="650722" y="1466850"/>
                </a:cubicBezTo>
                <a:cubicBezTo>
                  <a:pt x="608443" y="1497049"/>
                  <a:pt x="638058" y="1498272"/>
                  <a:pt x="584047" y="1514475"/>
                </a:cubicBezTo>
                <a:cubicBezTo>
                  <a:pt x="538378" y="1528176"/>
                  <a:pt x="498159" y="1524000"/>
                  <a:pt x="450697" y="15240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73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43800" y="6644520"/>
            <a:ext cx="12041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C:\xara stuff\</a:t>
            </a:r>
            <a:r>
              <a:rPr lang="en-US" sz="800" dirty="0" err="1"/>
              <a:t>Cytof</a:t>
            </a:r>
            <a:r>
              <a:rPr lang="en-US" sz="800" dirty="0"/>
              <a:t> ideas</a:t>
            </a:r>
          </a:p>
        </p:txBody>
      </p:sp>
    </p:spTree>
    <p:extLst>
      <p:ext uri="{BB962C8B-B14F-4D97-AF65-F5344CB8AC3E}">
        <p14:creationId xmlns:p14="http://schemas.microsoft.com/office/powerpoint/2010/main" val="111489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72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2171700" y="685800"/>
            <a:ext cx="6248400" cy="2028825"/>
          </a:xfrm>
          <a:custGeom>
            <a:avLst/>
            <a:gdLst>
              <a:gd name="connsiteX0" fmla="*/ 6248400 w 6248400"/>
              <a:gd name="connsiteY0" fmla="*/ 1704975 h 2028825"/>
              <a:gd name="connsiteX1" fmla="*/ 5905500 w 6248400"/>
              <a:gd name="connsiteY1" fmla="*/ 1733550 h 2028825"/>
              <a:gd name="connsiteX2" fmla="*/ 5800725 w 6248400"/>
              <a:gd name="connsiteY2" fmla="*/ 1743075 h 2028825"/>
              <a:gd name="connsiteX3" fmla="*/ 5724525 w 6248400"/>
              <a:gd name="connsiteY3" fmla="*/ 1762125 h 2028825"/>
              <a:gd name="connsiteX4" fmla="*/ 5248275 w 6248400"/>
              <a:gd name="connsiteY4" fmla="*/ 1790700 h 2028825"/>
              <a:gd name="connsiteX5" fmla="*/ 5200650 w 6248400"/>
              <a:gd name="connsiteY5" fmla="*/ 1809750 h 2028825"/>
              <a:gd name="connsiteX6" fmla="*/ 5162550 w 6248400"/>
              <a:gd name="connsiteY6" fmla="*/ 1828800 h 2028825"/>
              <a:gd name="connsiteX7" fmla="*/ 5105400 w 6248400"/>
              <a:gd name="connsiteY7" fmla="*/ 1838325 h 2028825"/>
              <a:gd name="connsiteX8" fmla="*/ 5000625 w 6248400"/>
              <a:gd name="connsiteY8" fmla="*/ 1857375 h 2028825"/>
              <a:gd name="connsiteX9" fmla="*/ 4867275 w 6248400"/>
              <a:gd name="connsiteY9" fmla="*/ 1876425 h 2028825"/>
              <a:gd name="connsiteX10" fmla="*/ 4800600 w 6248400"/>
              <a:gd name="connsiteY10" fmla="*/ 1895475 h 2028825"/>
              <a:gd name="connsiteX11" fmla="*/ 4743450 w 6248400"/>
              <a:gd name="connsiteY11" fmla="*/ 1905000 h 2028825"/>
              <a:gd name="connsiteX12" fmla="*/ 4533900 w 6248400"/>
              <a:gd name="connsiteY12" fmla="*/ 1924050 h 2028825"/>
              <a:gd name="connsiteX13" fmla="*/ 4191000 w 6248400"/>
              <a:gd name="connsiteY13" fmla="*/ 1914525 h 2028825"/>
              <a:gd name="connsiteX14" fmla="*/ 4133850 w 6248400"/>
              <a:gd name="connsiteY14" fmla="*/ 1885950 h 2028825"/>
              <a:gd name="connsiteX15" fmla="*/ 4029075 w 6248400"/>
              <a:gd name="connsiteY15" fmla="*/ 1724025 h 2028825"/>
              <a:gd name="connsiteX16" fmla="*/ 4019550 w 6248400"/>
              <a:gd name="connsiteY16" fmla="*/ 1695450 h 2028825"/>
              <a:gd name="connsiteX17" fmla="*/ 4010025 w 6248400"/>
              <a:gd name="connsiteY17" fmla="*/ 1647825 h 2028825"/>
              <a:gd name="connsiteX18" fmla="*/ 4019550 w 6248400"/>
              <a:gd name="connsiteY18" fmla="*/ 1514475 h 2028825"/>
              <a:gd name="connsiteX19" fmla="*/ 4076700 w 6248400"/>
              <a:gd name="connsiteY19" fmla="*/ 1419225 h 2028825"/>
              <a:gd name="connsiteX20" fmla="*/ 4219575 w 6248400"/>
              <a:gd name="connsiteY20" fmla="*/ 1285875 h 2028825"/>
              <a:gd name="connsiteX21" fmla="*/ 4429125 w 6248400"/>
              <a:gd name="connsiteY21" fmla="*/ 1190625 h 2028825"/>
              <a:gd name="connsiteX22" fmla="*/ 4476750 w 6248400"/>
              <a:gd name="connsiteY22" fmla="*/ 1181100 h 2028825"/>
              <a:gd name="connsiteX23" fmla="*/ 4743450 w 6248400"/>
              <a:gd name="connsiteY23" fmla="*/ 1200150 h 2028825"/>
              <a:gd name="connsiteX24" fmla="*/ 4772025 w 6248400"/>
              <a:gd name="connsiteY24" fmla="*/ 1219200 h 2028825"/>
              <a:gd name="connsiteX25" fmla="*/ 4800600 w 6248400"/>
              <a:gd name="connsiteY25" fmla="*/ 1228725 h 2028825"/>
              <a:gd name="connsiteX26" fmla="*/ 4905375 w 6248400"/>
              <a:gd name="connsiteY26" fmla="*/ 1323975 h 2028825"/>
              <a:gd name="connsiteX27" fmla="*/ 4943475 w 6248400"/>
              <a:gd name="connsiteY27" fmla="*/ 1362075 h 2028825"/>
              <a:gd name="connsiteX28" fmla="*/ 4972050 w 6248400"/>
              <a:gd name="connsiteY28" fmla="*/ 1419225 h 2028825"/>
              <a:gd name="connsiteX29" fmla="*/ 4991100 w 6248400"/>
              <a:gd name="connsiteY29" fmla="*/ 1466850 h 2028825"/>
              <a:gd name="connsiteX30" fmla="*/ 5019675 w 6248400"/>
              <a:gd name="connsiteY30" fmla="*/ 1495425 h 2028825"/>
              <a:gd name="connsiteX31" fmla="*/ 5048250 w 6248400"/>
              <a:gd name="connsiteY31" fmla="*/ 1600200 h 2028825"/>
              <a:gd name="connsiteX32" fmla="*/ 5029200 w 6248400"/>
              <a:gd name="connsiteY32" fmla="*/ 1809750 h 2028825"/>
              <a:gd name="connsiteX33" fmla="*/ 4972050 w 6248400"/>
              <a:gd name="connsiteY33" fmla="*/ 1876425 h 2028825"/>
              <a:gd name="connsiteX34" fmla="*/ 4943475 w 6248400"/>
              <a:gd name="connsiteY34" fmla="*/ 1914525 h 2028825"/>
              <a:gd name="connsiteX35" fmla="*/ 4876800 w 6248400"/>
              <a:gd name="connsiteY35" fmla="*/ 1962150 h 2028825"/>
              <a:gd name="connsiteX36" fmla="*/ 4838700 w 6248400"/>
              <a:gd name="connsiteY36" fmla="*/ 1990725 h 2028825"/>
              <a:gd name="connsiteX37" fmla="*/ 4772025 w 6248400"/>
              <a:gd name="connsiteY37" fmla="*/ 2009775 h 2028825"/>
              <a:gd name="connsiteX38" fmla="*/ 4638675 w 6248400"/>
              <a:gd name="connsiteY38" fmla="*/ 2028825 h 2028825"/>
              <a:gd name="connsiteX39" fmla="*/ 4095750 w 6248400"/>
              <a:gd name="connsiteY39" fmla="*/ 2009775 h 2028825"/>
              <a:gd name="connsiteX40" fmla="*/ 4038600 w 6248400"/>
              <a:gd name="connsiteY40" fmla="*/ 1990725 h 2028825"/>
              <a:gd name="connsiteX41" fmla="*/ 4000500 w 6248400"/>
              <a:gd name="connsiteY41" fmla="*/ 1962150 h 2028825"/>
              <a:gd name="connsiteX42" fmla="*/ 3619500 w 6248400"/>
              <a:gd name="connsiteY42" fmla="*/ 1943100 h 2028825"/>
              <a:gd name="connsiteX43" fmla="*/ 3505200 w 6248400"/>
              <a:gd name="connsiteY43" fmla="*/ 1895475 h 2028825"/>
              <a:gd name="connsiteX44" fmla="*/ 3343275 w 6248400"/>
              <a:gd name="connsiteY44" fmla="*/ 1838325 h 2028825"/>
              <a:gd name="connsiteX45" fmla="*/ 3067050 w 6248400"/>
              <a:gd name="connsiteY45" fmla="*/ 1695450 h 2028825"/>
              <a:gd name="connsiteX46" fmla="*/ 2962275 w 6248400"/>
              <a:gd name="connsiteY46" fmla="*/ 1638300 h 2028825"/>
              <a:gd name="connsiteX47" fmla="*/ 2800350 w 6248400"/>
              <a:gd name="connsiteY47" fmla="*/ 1533525 h 2028825"/>
              <a:gd name="connsiteX48" fmla="*/ 2686050 w 6248400"/>
              <a:gd name="connsiteY48" fmla="*/ 1447800 h 2028825"/>
              <a:gd name="connsiteX49" fmla="*/ 2609850 w 6248400"/>
              <a:gd name="connsiteY49" fmla="*/ 1390650 h 2028825"/>
              <a:gd name="connsiteX50" fmla="*/ 2581275 w 6248400"/>
              <a:gd name="connsiteY50" fmla="*/ 1381125 h 2028825"/>
              <a:gd name="connsiteX51" fmla="*/ 2552700 w 6248400"/>
              <a:gd name="connsiteY51" fmla="*/ 1352550 h 2028825"/>
              <a:gd name="connsiteX52" fmla="*/ 2514600 w 6248400"/>
              <a:gd name="connsiteY52" fmla="*/ 1371600 h 2028825"/>
              <a:gd name="connsiteX53" fmla="*/ 2333625 w 6248400"/>
              <a:gd name="connsiteY53" fmla="*/ 1362075 h 2028825"/>
              <a:gd name="connsiteX54" fmla="*/ 2190750 w 6248400"/>
              <a:gd name="connsiteY54" fmla="*/ 1285875 h 2028825"/>
              <a:gd name="connsiteX55" fmla="*/ 2095500 w 6248400"/>
              <a:gd name="connsiteY55" fmla="*/ 1228725 h 2028825"/>
              <a:gd name="connsiteX56" fmla="*/ 2038350 w 6248400"/>
              <a:gd name="connsiteY56" fmla="*/ 1143000 h 2028825"/>
              <a:gd name="connsiteX57" fmla="*/ 2019300 w 6248400"/>
              <a:gd name="connsiteY57" fmla="*/ 1066800 h 2028825"/>
              <a:gd name="connsiteX58" fmla="*/ 2028825 w 6248400"/>
              <a:gd name="connsiteY58" fmla="*/ 838200 h 2028825"/>
              <a:gd name="connsiteX59" fmla="*/ 2047875 w 6248400"/>
              <a:gd name="connsiteY59" fmla="*/ 800100 h 2028825"/>
              <a:gd name="connsiteX60" fmla="*/ 2066925 w 6248400"/>
              <a:gd name="connsiteY60" fmla="*/ 723900 h 2028825"/>
              <a:gd name="connsiteX61" fmla="*/ 2114550 w 6248400"/>
              <a:gd name="connsiteY61" fmla="*/ 638175 h 2028825"/>
              <a:gd name="connsiteX62" fmla="*/ 2124075 w 6248400"/>
              <a:gd name="connsiteY62" fmla="*/ 590550 h 2028825"/>
              <a:gd name="connsiteX63" fmla="*/ 2143125 w 6248400"/>
              <a:gd name="connsiteY63" fmla="*/ 561975 h 2028825"/>
              <a:gd name="connsiteX64" fmla="*/ 2171700 w 6248400"/>
              <a:gd name="connsiteY64" fmla="*/ 504825 h 2028825"/>
              <a:gd name="connsiteX65" fmla="*/ 2162175 w 6248400"/>
              <a:gd name="connsiteY65" fmla="*/ 400050 h 2028825"/>
              <a:gd name="connsiteX66" fmla="*/ 2114550 w 6248400"/>
              <a:gd name="connsiteY66" fmla="*/ 285750 h 2028825"/>
              <a:gd name="connsiteX67" fmla="*/ 2095500 w 6248400"/>
              <a:gd name="connsiteY67" fmla="*/ 228600 h 2028825"/>
              <a:gd name="connsiteX68" fmla="*/ 1971675 w 6248400"/>
              <a:gd name="connsiteY68" fmla="*/ 85725 h 2028825"/>
              <a:gd name="connsiteX69" fmla="*/ 1924050 w 6248400"/>
              <a:gd name="connsiteY69" fmla="*/ 47625 h 2028825"/>
              <a:gd name="connsiteX70" fmla="*/ 1885950 w 6248400"/>
              <a:gd name="connsiteY70" fmla="*/ 38100 h 2028825"/>
              <a:gd name="connsiteX71" fmla="*/ 1828800 w 6248400"/>
              <a:gd name="connsiteY71" fmla="*/ 19050 h 2028825"/>
              <a:gd name="connsiteX72" fmla="*/ 1724025 w 6248400"/>
              <a:gd name="connsiteY72" fmla="*/ 0 h 2028825"/>
              <a:gd name="connsiteX73" fmla="*/ 1476375 w 6248400"/>
              <a:gd name="connsiteY73" fmla="*/ 9525 h 2028825"/>
              <a:gd name="connsiteX74" fmla="*/ 1333500 w 6248400"/>
              <a:gd name="connsiteY74" fmla="*/ 28575 h 2028825"/>
              <a:gd name="connsiteX75" fmla="*/ 1247775 w 6248400"/>
              <a:gd name="connsiteY75" fmla="*/ 66675 h 2028825"/>
              <a:gd name="connsiteX76" fmla="*/ 1200150 w 6248400"/>
              <a:gd name="connsiteY76" fmla="*/ 85725 h 2028825"/>
              <a:gd name="connsiteX77" fmla="*/ 1123950 w 6248400"/>
              <a:gd name="connsiteY77" fmla="*/ 152400 h 2028825"/>
              <a:gd name="connsiteX78" fmla="*/ 1095375 w 6248400"/>
              <a:gd name="connsiteY78" fmla="*/ 228600 h 2028825"/>
              <a:gd name="connsiteX79" fmla="*/ 1085850 w 6248400"/>
              <a:gd name="connsiteY79" fmla="*/ 285750 h 2028825"/>
              <a:gd name="connsiteX80" fmla="*/ 1066800 w 6248400"/>
              <a:gd name="connsiteY80" fmla="*/ 409575 h 2028825"/>
              <a:gd name="connsiteX81" fmla="*/ 1114425 w 6248400"/>
              <a:gd name="connsiteY81" fmla="*/ 704850 h 2028825"/>
              <a:gd name="connsiteX82" fmla="*/ 1162050 w 6248400"/>
              <a:gd name="connsiteY82" fmla="*/ 742950 h 2028825"/>
              <a:gd name="connsiteX83" fmla="*/ 1219200 w 6248400"/>
              <a:gd name="connsiteY83" fmla="*/ 752475 h 2028825"/>
              <a:gd name="connsiteX84" fmla="*/ 1276350 w 6248400"/>
              <a:gd name="connsiteY84" fmla="*/ 800100 h 2028825"/>
              <a:gd name="connsiteX85" fmla="*/ 1381125 w 6248400"/>
              <a:gd name="connsiteY85" fmla="*/ 895350 h 2028825"/>
              <a:gd name="connsiteX86" fmla="*/ 1457325 w 6248400"/>
              <a:gd name="connsiteY86" fmla="*/ 1000125 h 2028825"/>
              <a:gd name="connsiteX87" fmla="*/ 1495425 w 6248400"/>
              <a:gd name="connsiteY87" fmla="*/ 1047750 h 2028825"/>
              <a:gd name="connsiteX88" fmla="*/ 1514475 w 6248400"/>
              <a:gd name="connsiteY88" fmla="*/ 1095375 h 2028825"/>
              <a:gd name="connsiteX89" fmla="*/ 1543050 w 6248400"/>
              <a:gd name="connsiteY89" fmla="*/ 1123950 h 2028825"/>
              <a:gd name="connsiteX90" fmla="*/ 1562100 w 6248400"/>
              <a:gd name="connsiteY90" fmla="*/ 1162050 h 2028825"/>
              <a:gd name="connsiteX91" fmla="*/ 1590675 w 6248400"/>
              <a:gd name="connsiteY91" fmla="*/ 1200150 h 2028825"/>
              <a:gd name="connsiteX92" fmla="*/ 1638300 w 6248400"/>
              <a:gd name="connsiteY92" fmla="*/ 1285875 h 2028825"/>
              <a:gd name="connsiteX93" fmla="*/ 1685925 w 6248400"/>
              <a:gd name="connsiteY93" fmla="*/ 1447800 h 2028825"/>
              <a:gd name="connsiteX94" fmla="*/ 1704975 w 6248400"/>
              <a:gd name="connsiteY94" fmla="*/ 1524000 h 2028825"/>
              <a:gd name="connsiteX95" fmla="*/ 1714500 w 6248400"/>
              <a:gd name="connsiteY95" fmla="*/ 1562100 h 2028825"/>
              <a:gd name="connsiteX96" fmla="*/ 1704975 w 6248400"/>
              <a:gd name="connsiteY96" fmla="*/ 1638300 h 2028825"/>
              <a:gd name="connsiteX97" fmla="*/ 1600200 w 6248400"/>
              <a:gd name="connsiteY97" fmla="*/ 1704975 h 2028825"/>
              <a:gd name="connsiteX98" fmla="*/ 1571625 w 6248400"/>
              <a:gd name="connsiteY98" fmla="*/ 1724025 h 2028825"/>
              <a:gd name="connsiteX99" fmla="*/ 1524000 w 6248400"/>
              <a:gd name="connsiteY99" fmla="*/ 1743075 h 2028825"/>
              <a:gd name="connsiteX100" fmla="*/ 1476375 w 6248400"/>
              <a:gd name="connsiteY100" fmla="*/ 1771650 h 2028825"/>
              <a:gd name="connsiteX101" fmla="*/ 1447800 w 6248400"/>
              <a:gd name="connsiteY101" fmla="*/ 1781175 h 2028825"/>
              <a:gd name="connsiteX102" fmla="*/ 1343025 w 6248400"/>
              <a:gd name="connsiteY102" fmla="*/ 1819275 h 2028825"/>
              <a:gd name="connsiteX103" fmla="*/ 1276350 w 6248400"/>
              <a:gd name="connsiteY103" fmla="*/ 1838325 h 2028825"/>
              <a:gd name="connsiteX104" fmla="*/ 1143000 w 6248400"/>
              <a:gd name="connsiteY104" fmla="*/ 1857375 h 2028825"/>
              <a:gd name="connsiteX105" fmla="*/ 1076325 w 6248400"/>
              <a:gd name="connsiteY105" fmla="*/ 1876425 h 2028825"/>
              <a:gd name="connsiteX106" fmla="*/ 981075 w 6248400"/>
              <a:gd name="connsiteY106" fmla="*/ 1885950 h 2028825"/>
              <a:gd name="connsiteX107" fmla="*/ 895350 w 6248400"/>
              <a:gd name="connsiteY107" fmla="*/ 1895475 h 2028825"/>
              <a:gd name="connsiteX108" fmla="*/ 819150 w 6248400"/>
              <a:gd name="connsiteY108" fmla="*/ 1914525 h 2028825"/>
              <a:gd name="connsiteX109" fmla="*/ 781050 w 6248400"/>
              <a:gd name="connsiteY109" fmla="*/ 1924050 h 2028825"/>
              <a:gd name="connsiteX110" fmla="*/ 542925 w 6248400"/>
              <a:gd name="connsiteY110" fmla="*/ 1905000 h 2028825"/>
              <a:gd name="connsiteX111" fmla="*/ 504825 w 6248400"/>
              <a:gd name="connsiteY111" fmla="*/ 1885950 h 2028825"/>
              <a:gd name="connsiteX112" fmla="*/ 400050 w 6248400"/>
              <a:gd name="connsiteY112" fmla="*/ 1847850 h 2028825"/>
              <a:gd name="connsiteX113" fmla="*/ 361950 w 6248400"/>
              <a:gd name="connsiteY113" fmla="*/ 1828800 h 2028825"/>
              <a:gd name="connsiteX114" fmla="*/ 295275 w 6248400"/>
              <a:gd name="connsiteY114" fmla="*/ 1809750 h 2028825"/>
              <a:gd name="connsiteX115" fmla="*/ 219075 w 6248400"/>
              <a:gd name="connsiteY115" fmla="*/ 1752600 h 2028825"/>
              <a:gd name="connsiteX116" fmla="*/ 161925 w 6248400"/>
              <a:gd name="connsiteY116" fmla="*/ 1714500 h 2028825"/>
              <a:gd name="connsiteX117" fmla="*/ 85725 w 6248400"/>
              <a:gd name="connsiteY117" fmla="*/ 1619250 h 2028825"/>
              <a:gd name="connsiteX118" fmla="*/ 38100 w 6248400"/>
              <a:gd name="connsiteY118" fmla="*/ 1552575 h 2028825"/>
              <a:gd name="connsiteX119" fmla="*/ 19050 w 6248400"/>
              <a:gd name="connsiteY119" fmla="*/ 1514475 h 2028825"/>
              <a:gd name="connsiteX120" fmla="*/ 0 w 6248400"/>
              <a:gd name="connsiteY120" fmla="*/ 1447800 h 2028825"/>
              <a:gd name="connsiteX121" fmla="*/ 9525 w 6248400"/>
              <a:gd name="connsiteY121" fmla="*/ 1314450 h 2028825"/>
              <a:gd name="connsiteX122" fmla="*/ 38100 w 6248400"/>
              <a:gd name="connsiteY122" fmla="*/ 1295400 h 2028825"/>
              <a:gd name="connsiteX123" fmla="*/ 104775 w 6248400"/>
              <a:gd name="connsiteY123" fmla="*/ 1238250 h 2028825"/>
              <a:gd name="connsiteX124" fmla="*/ 190500 w 6248400"/>
              <a:gd name="connsiteY124" fmla="*/ 1190625 h 2028825"/>
              <a:gd name="connsiteX125" fmla="*/ 285750 w 6248400"/>
              <a:gd name="connsiteY125" fmla="*/ 1152525 h 2028825"/>
              <a:gd name="connsiteX126" fmla="*/ 361950 w 6248400"/>
              <a:gd name="connsiteY126" fmla="*/ 1123950 h 2028825"/>
              <a:gd name="connsiteX127" fmla="*/ 552450 w 6248400"/>
              <a:gd name="connsiteY127" fmla="*/ 1133475 h 2028825"/>
              <a:gd name="connsiteX128" fmla="*/ 600075 w 6248400"/>
              <a:gd name="connsiteY128" fmla="*/ 1190625 h 2028825"/>
              <a:gd name="connsiteX129" fmla="*/ 628650 w 6248400"/>
              <a:gd name="connsiteY129" fmla="*/ 1219200 h 2028825"/>
              <a:gd name="connsiteX130" fmla="*/ 676275 w 6248400"/>
              <a:gd name="connsiteY130" fmla="*/ 1295400 h 2028825"/>
              <a:gd name="connsiteX131" fmla="*/ 685800 w 6248400"/>
              <a:gd name="connsiteY131" fmla="*/ 1323975 h 2028825"/>
              <a:gd name="connsiteX132" fmla="*/ 704850 w 6248400"/>
              <a:gd name="connsiteY132" fmla="*/ 1371600 h 2028825"/>
              <a:gd name="connsiteX133" fmla="*/ 723900 w 6248400"/>
              <a:gd name="connsiteY133" fmla="*/ 1400175 h 2028825"/>
              <a:gd name="connsiteX134" fmla="*/ 733425 w 6248400"/>
              <a:gd name="connsiteY134" fmla="*/ 1457325 h 2028825"/>
              <a:gd name="connsiteX135" fmla="*/ 742950 w 6248400"/>
              <a:gd name="connsiteY135" fmla="*/ 1504950 h 2028825"/>
              <a:gd name="connsiteX136" fmla="*/ 714375 w 6248400"/>
              <a:gd name="connsiteY136" fmla="*/ 1743075 h 2028825"/>
              <a:gd name="connsiteX137" fmla="*/ 666750 w 6248400"/>
              <a:gd name="connsiteY137" fmla="*/ 1790700 h 2028825"/>
              <a:gd name="connsiteX138" fmla="*/ 447675 w 6248400"/>
              <a:gd name="connsiteY138" fmla="*/ 1933575 h 2028825"/>
              <a:gd name="connsiteX139" fmla="*/ 342900 w 6248400"/>
              <a:gd name="connsiteY139" fmla="*/ 1952625 h 2028825"/>
              <a:gd name="connsiteX140" fmla="*/ 323850 w 6248400"/>
              <a:gd name="connsiteY140" fmla="*/ 1952625 h 20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6248400" h="2028825">
                <a:moveTo>
                  <a:pt x="6248400" y="1704975"/>
                </a:moveTo>
                <a:cubicBezTo>
                  <a:pt x="6091693" y="1736316"/>
                  <a:pt x="6292277" y="1698388"/>
                  <a:pt x="5905500" y="1733550"/>
                </a:cubicBezTo>
                <a:lnTo>
                  <a:pt x="5800725" y="1743075"/>
                </a:lnTo>
                <a:cubicBezTo>
                  <a:pt x="5762138" y="1755937"/>
                  <a:pt x="5773375" y="1753504"/>
                  <a:pt x="5724525" y="1762125"/>
                </a:cubicBezTo>
                <a:cubicBezTo>
                  <a:pt x="5506411" y="1800616"/>
                  <a:pt x="5601230" y="1781412"/>
                  <a:pt x="5248275" y="1790700"/>
                </a:cubicBezTo>
                <a:cubicBezTo>
                  <a:pt x="5232400" y="1797050"/>
                  <a:pt x="5216274" y="1802806"/>
                  <a:pt x="5200650" y="1809750"/>
                </a:cubicBezTo>
                <a:cubicBezTo>
                  <a:pt x="5187675" y="1815517"/>
                  <a:pt x="5176150" y="1824720"/>
                  <a:pt x="5162550" y="1828800"/>
                </a:cubicBezTo>
                <a:cubicBezTo>
                  <a:pt x="5144052" y="1834349"/>
                  <a:pt x="5124401" y="1834870"/>
                  <a:pt x="5105400" y="1838325"/>
                </a:cubicBezTo>
                <a:cubicBezTo>
                  <a:pt x="5032908" y="1851505"/>
                  <a:pt x="5080818" y="1845346"/>
                  <a:pt x="5000625" y="1857375"/>
                </a:cubicBezTo>
                <a:cubicBezTo>
                  <a:pt x="4956220" y="1864036"/>
                  <a:pt x="4910449" y="1864090"/>
                  <a:pt x="4867275" y="1876425"/>
                </a:cubicBezTo>
                <a:cubicBezTo>
                  <a:pt x="4845050" y="1882775"/>
                  <a:pt x="4823122" y="1890278"/>
                  <a:pt x="4800600" y="1895475"/>
                </a:cubicBezTo>
                <a:cubicBezTo>
                  <a:pt x="4781782" y="1899818"/>
                  <a:pt x="4762653" y="1902943"/>
                  <a:pt x="4743450" y="1905000"/>
                </a:cubicBezTo>
                <a:cubicBezTo>
                  <a:pt x="4673711" y="1912472"/>
                  <a:pt x="4533900" y="1924050"/>
                  <a:pt x="4533900" y="1924050"/>
                </a:cubicBezTo>
                <a:cubicBezTo>
                  <a:pt x="4419600" y="1920875"/>
                  <a:pt x="4305194" y="1920381"/>
                  <a:pt x="4191000" y="1914525"/>
                </a:cubicBezTo>
                <a:cubicBezTo>
                  <a:pt x="4175554" y="1913733"/>
                  <a:pt x="4143427" y="1896485"/>
                  <a:pt x="4133850" y="1885950"/>
                </a:cubicBezTo>
                <a:cubicBezTo>
                  <a:pt x="4094386" y="1842539"/>
                  <a:pt x="4048342" y="1781825"/>
                  <a:pt x="4029075" y="1724025"/>
                </a:cubicBezTo>
                <a:cubicBezTo>
                  <a:pt x="4025900" y="1714500"/>
                  <a:pt x="4021985" y="1705190"/>
                  <a:pt x="4019550" y="1695450"/>
                </a:cubicBezTo>
                <a:cubicBezTo>
                  <a:pt x="4015623" y="1679744"/>
                  <a:pt x="4013200" y="1663700"/>
                  <a:pt x="4010025" y="1647825"/>
                </a:cubicBezTo>
                <a:cubicBezTo>
                  <a:pt x="4013200" y="1603375"/>
                  <a:pt x="4007072" y="1557256"/>
                  <a:pt x="4019550" y="1514475"/>
                </a:cubicBezTo>
                <a:cubicBezTo>
                  <a:pt x="4029917" y="1478930"/>
                  <a:pt x="4050518" y="1445407"/>
                  <a:pt x="4076700" y="1419225"/>
                </a:cubicBezTo>
                <a:cubicBezTo>
                  <a:pt x="4092404" y="1403521"/>
                  <a:pt x="4179413" y="1309500"/>
                  <a:pt x="4219575" y="1285875"/>
                </a:cubicBezTo>
                <a:cubicBezTo>
                  <a:pt x="4245029" y="1270902"/>
                  <a:pt x="4390201" y="1198410"/>
                  <a:pt x="4429125" y="1190625"/>
                </a:cubicBezTo>
                <a:lnTo>
                  <a:pt x="4476750" y="1181100"/>
                </a:lnTo>
                <a:cubicBezTo>
                  <a:pt x="4565650" y="1187450"/>
                  <a:pt x="4655056" y="1188744"/>
                  <a:pt x="4743450" y="1200150"/>
                </a:cubicBezTo>
                <a:cubicBezTo>
                  <a:pt x="4754804" y="1201615"/>
                  <a:pt x="4761786" y="1214080"/>
                  <a:pt x="4772025" y="1219200"/>
                </a:cubicBezTo>
                <a:cubicBezTo>
                  <a:pt x="4781005" y="1223690"/>
                  <a:pt x="4791075" y="1225550"/>
                  <a:pt x="4800600" y="1228725"/>
                </a:cubicBezTo>
                <a:cubicBezTo>
                  <a:pt x="4863845" y="1276159"/>
                  <a:pt x="4827475" y="1246075"/>
                  <a:pt x="4905375" y="1323975"/>
                </a:cubicBezTo>
                <a:cubicBezTo>
                  <a:pt x="4918075" y="1336675"/>
                  <a:pt x="4935443" y="1346011"/>
                  <a:pt x="4943475" y="1362075"/>
                </a:cubicBezTo>
                <a:cubicBezTo>
                  <a:pt x="4953000" y="1381125"/>
                  <a:pt x="4963237" y="1399836"/>
                  <a:pt x="4972050" y="1419225"/>
                </a:cubicBezTo>
                <a:cubicBezTo>
                  <a:pt x="4979125" y="1434790"/>
                  <a:pt x="4982038" y="1452351"/>
                  <a:pt x="4991100" y="1466850"/>
                </a:cubicBezTo>
                <a:cubicBezTo>
                  <a:pt x="4998239" y="1478273"/>
                  <a:pt x="5010150" y="1485900"/>
                  <a:pt x="5019675" y="1495425"/>
                </a:cubicBezTo>
                <a:cubicBezTo>
                  <a:pt x="5041160" y="1581365"/>
                  <a:pt x="5030446" y="1546787"/>
                  <a:pt x="5048250" y="1600200"/>
                </a:cubicBezTo>
                <a:cubicBezTo>
                  <a:pt x="5041900" y="1670050"/>
                  <a:pt x="5042445" y="1740874"/>
                  <a:pt x="5029200" y="1809750"/>
                </a:cubicBezTo>
                <a:cubicBezTo>
                  <a:pt x="5025747" y="1827706"/>
                  <a:pt x="4983676" y="1862862"/>
                  <a:pt x="4972050" y="1876425"/>
                </a:cubicBezTo>
                <a:cubicBezTo>
                  <a:pt x="4961719" y="1888478"/>
                  <a:pt x="4954700" y="1903300"/>
                  <a:pt x="4943475" y="1914525"/>
                </a:cubicBezTo>
                <a:cubicBezTo>
                  <a:pt x="4927910" y="1930090"/>
                  <a:pt x="4895729" y="1948629"/>
                  <a:pt x="4876800" y="1962150"/>
                </a:cubicBezTo>
                <a:cubicBezTo>
                  <a:pt x="4863882" y="1971377"/>
                  <a:pt x="4853152" y="1984156"/>
                  <a:pt x="4838700" y="1990725"/>
                </a:cubicBezTo>
                <a:cubicBezTo>
                  <a:pt x="4817657" y="2000290"/>
                  <a:pt x="4794547" y="2004578"/>
                  <a:pt x="4772025" y="2009775"/>
                </a:cubicBezTo>
                <a:cubicBezTo>
                  <a:pt x="4739565" y="2017266"/>
                  <a:pt x="4667848" y="2025178"/>
                  <a:pt x="4638675" y="2028825"/>
                </a:cubicBezTo>
                <a:cubicBezTo>
                  <a:pt x="4457700" y="2022475"/>
                  <a:pt x="4276472" y="2021249"/>
                  <a:pt x="4095750" y="2009775"/>
                </a:cubicBezTo>
                <a:cubicBezTo>
                  <a:pt x="4075710" y="2008503"/>
                  <a:pt x="4056561" y="1999705"/>
                  <a:pt x="4038600" y="1990725"/>
                </a:cubicBezTo>
                <a:cubicBezTo>
                  <a:pt x="4024401" y="1983625"/>
                  <a:pt x="4016273" y="1963942"/>
                  <a:pt x="4000500" y="1962150"/>
                </a:cubicBezTo>
                <a:cubicBezTo>
                  <a:pt x="3874154" y="1947793"/>
                  <a:pt x="3746500" y="1949450"/>
                  <a:pt x="3619500" y="1943100"/>
                </a:cubicBezTo>
                <a:cubicBezTo>
                  <a:pt x="3581400" y="1927225"/>
                  <a:pt x="3543792" y="1910113"/>
                  <a:pt x="3505200" y="1895475"/>
                </a:cubicBezTo>
                <a:cubicBezTo>
                  <a:pt x="3451682" y="1875175"/>
                  <a:pt x="3395344" y="1862096"/>
                  <a:pt x="3343275" y="1838325"/>
                </a:cubicBezTo>
                <a:cubicBezTo>
                  <a:pt x="3248974" y="1795275"/>
                  <a:pt x="3158833" y="1743636"/>
                  <a:pt x="3067050" y="1695450"/>
                </a:cubicBezTo>
                <a:cubicBezTo>
                  <a:pt x="3031827" y="1676958"/>
                  <a:pt x="2995675" y="1659912"/>
                  <a:pt x="2962275" y="1638300"/>
                </a:cubicBezTo>
                <a:cubicBezTo>
                  <a:pt x="2908300" y="1603375"/>
                  <a:pt x="2849738" y="1574682"/>
                  <a:pt x="2800350" y="1533525"/>
                </a:cubicBezTo>
                <a:cubicBezTo>
                  <a:pt x="2677471" y="1431126"/>
                  <a:pt x="2808280" y="1536695"/>
                  <a:pt x="2686050" y="1447800"/>
                </a:cubicBezTo>
                <a:cubicBezTo>
                  <a:pt x="2670629" y="1436585"/>
                  <a:pt x="2632173" y="1401812"/>
                  <a:pt x="2609850" y="1390650"/>
                </a:cubicBezTo>
                <a:cubicBezTo>
                  <a:pt x="2600870" y="1386160"/>
                  <a:pt x="2590800" y="1384300"/>
                  <a:pt x="2581275" y="1381125"/>
                </a:cubicBezTo>
                <a:cubicBezTo>
                  <a:pt x="2571750" y="1371600"/>
                  <a:pt x="2566035" y="1354455"/>
                  <a:pt x="2552700" y="1352550"/>
                </a:cubicBezTo>
                <a:cubicBezTo>
                  <a:pt x="2538644" y="1350542"/>
                  <a:pt x="2528786" y="1370983"/>
                  <a:pt x="2514600" y="1371600"/>
                </a:cubicBezTo>
                <a:lnTo>
                  <a:pt x="2333625" y="1362075"/>
                </a:lnTo>
                <a:cubicBezTo>
                  <a:pt x="2296657" y="1343591"/>
                  <a:pt x="2229782" y="1313197"/>
                  <a:pt x="2190750" y="1285875"/>
                </a:cubicBezTo>
                <a:cubicBezTo>
                  <a:pt x="2109448" y="1228964"/>
                  <a:pt x="2179095" y="1262163"/>
                  <a:pt x="2095500" y="1228725"/>
                </a:cubicBezTo>
                <a:cubicBezTo>
                  <a:pt x="2071570" y="1196819"/>
                  <a:pt x="2056721" y="1179743"/>
                  <a:pt x="2038350" y="1143000"/>
                </a:cubicBezTo>
                <a:cubicBezTo>
                  <a:pt x="2028587" y="1123474"/>
                  <a:pt x="2022923" y="1084914"/>
                  <a:pt x="2019300" y="1066800"/>
                </a:cubicBezTo>
                <a:cubicBezTo>
                  <a:pt x="2022475" y="990600"/>
                  <a:pt x="2020700" y="914032"/>
                  <a:pt x="2028825" y="838200"/>
                </a:cubicBezTo>
                <a:cubicBezTo>
                  <a:pt x="2030338" y="824082"/>
                  <a:pt x="2043385" y="813570"/>
                  <a:pt x="2047875" y="800100"/>
                </a:cubicBezTo>
                <a:cubicBezTo>
                  <a:pt x="2070238" y="733012"/>
                  <a:pt x="2045540" y="773798"/>
                  <a:pt x="2066925" y="723900"/>
                </a:cubicBezTo>
                <a:cubicBezTo>
                  <a:pt x="2080590" y="692016"/>
                  <a:pt x="2096486" y="668281"/>
                  <a:pt x="2114550" y="638175"/>
                </a:cubicBezTo>
                <a:cubicBezTo>
                  <a:pt x="2117725" y="622300"/>
                  <a:pt x="2118391" y="605709"/>
                  <a:pt x="2124075" y="590550"/>
                </a:cubicBezTo>
                <a:cubicBezTo>
                  <a:pt x="2128095" y="579831"/>
                  <a:pt x="2138005" y="572214"/>
                  <a:pt x="2143125" y="561975"/>
                </a:cubicBezTo>
                <a:cubicBezTo>
                  <a:pt x="2182560" y="483105"/>
                  <a:pt x="2117105" y="586717"/>
                  <a:pt x="2171700" y="504825"/>
                </a:cubicBezTo>
                <a:cubicBezTo>
                  <a:pt x="2168525" y="469900"/>
                  <a:pt x="2168269" y="434585"/>
                  <a:pt x="2162175" y="400050"/>
                </a:cubicBezTo>
                <a:cubicBezTo>
                  <a:pt x="2153103" y="348644"/>
                  <a:pt x="2134378" y="333337"/>
                  <a:pt x="2114550" y="285750"/>
                </a:cubicBezTo>
                <a:cubicBezTo>
                  <a:pt x="2106827" y="267214"/>
                  <a:pt x="2106143" y="245628"/>
                  <a:pt x="2095500" y="228600"/>
                </a:cubicBezTo>
                <a:cubicBezTo>
                  <a:pt x="2070148" y="188037"/>
                  <a:pt x="2012231" y="122225"/>
                  <a:pt x="1971675" y="85725"/>
                </a:cubicBezTo>
                <a:cubicBezTo>
                  <a:pt x="1956564" y="72125"/>
                  <a:pt x="1941822" y="57498"/>
                  <a:pt x="1924050" y="47625"/>
                </a:cubicBezTo>
                <a:cubicBezTo>
                  <a:pt x="1912607" y="41268"/>
                  <a:pt x="1898489" y="41862"/>
                  <a:pt x="1885950" y="38100"/>
                </a:cubicBezTo>
                <a:cubicBezTo>
                  <a:pt x="1866716" y="32330"/>
                  <a:pt x="1848173" y="24334"/>
                  <a:pt x="1828800" y="19050"/>
                </a:cubicBezTo>
                <a:cubicBezTo>
                  <a:pt x="1807880" y="13345"/>
                  <a:pt x="1742695" y="3112"/>
                  <a:pt x="1724025" y="0"/>
                </a:cubicBezTo>
                <a:lnTo>
                  <a:pt x="1476375" y="9525"/>
                </a:lnTo>
                <a:cubicBezTo>
                  <a:pt x="1439892" y="11552"/>
                  <a:pt x="1374424" y="17414"/>
                  <a:pt x="1333500" y="28575"/>
                </a:cubicBezTo>
                <a:cubicBezTo>
                  <a:pt x="1225376" y="58063"/>
                  <a:pt x="1315926" y="32599"/>
                  <a:pt x="1247775" y="66675"/>
                </a:cubicBezTo>
                <a:cubicBezTo>
                  <a:pt x="1232482" y="74321"/>
                  <a:pt x="1215096" y="77422"/>
                  <a:pt x="1200150" y="85725"/>
                </a:cubicBezTo>
                <a:cubicBezTo>
                  <a:pt x="1170637" y="102121"/>
                  <a:pt x="1147305" y="129045"/>
                  <a:pt x="1123950" y="152400"/>
                </a:cubicBezTo>
                <a:cubicBezTo>
                  <a:pt x="1120242" y="161670"/>
                  <a:pt x="1099108" y="211802"/>
                  <a:pt x="1095375" y="228600"/>
                </a:cubicBezTo>
                <a:cubicBezTo>
                  <a:pt x="1091185" y="247453"/>
                  <a:pt x="1089305" y="266749"/>
                  <a:pt x="1085850" y="285750"/>
                </a:cubicBezTo>
                <a:cubicBezTo>
                  <a:pt x="1068396" y="381748"/>
                  <a:pt x="1082933" y="280514"/>
                  <a:pt x="1066800" y="409575"/>
                </a:cubicBezTo>
                <a:cubicBezTo>
                  <a:pt x="1074983" y="630504"/>
                  <a:pt x="1016087" y="617438"/>
                  <a:pt x="1114425" y="704850"/>
                </a:cubicBezTo>
                <a:cubicBezTo>
                  <a:pt x="1129620" y="718356"/>
                  <a:pt x="1143542" y="734537"/>
                  <a:pt x="1162050" y="742950"/>
                </a:cubicBezTo>
                <a:cubicBezTo>
                  <a:pt x="1179632" y="750942"/>
                  <a:pt x="1200150" y="749300"/>
                  <a:pt x="1219200" y="752475"/>
                </a:cubicBezTo>
                <a:cubicBezTo>
                  <a:pt x="1277681" y="791462"/>
                  <a:pt x="1217678" y="748762"/>
                  <a:pt x="1276350" y="800100"/>
                </a:cubicBezTo>
                <a:cubicBezTo>
                  <a:pt x="1343911" y="859216"/>
                  <a:pt x="1311059" y="818277"/>
                  <a:pt x="1381125" y="895350"/>
                </a:cubicBezTo>
                <a:cubicBezTo>
                  <a:pt x="1424874" y="943474"/>
                  <a:pt x="1417694" y="945632"/>
                  <a:pt x="1457325" y="1000125"/>
                </a:cubicBezTo>
                <a:cubicBezTo>
                  <a:pt x="1469282" y="1016567"/>
                  <a:pt x="1484965" y="1030317"/>
                  <a:pt x="1495425" y="1047750"/>
                </a:cubicBezTo>
                <a:cubicBezTo>
                  <a:pt x="1504222" y="1062411"/>
                  <a:pt x="1505413" y="1080876"/>
                  <a:pt x="1514475" y="1095375"/>
                </a:cubicBezTo>
                <a:cubicBezTo>
                  <a:pt x="1521614" y="1106798"/>
                  <a:pt x="1535220" y="1112989"/>
                  <a:pt x="1543050" y="1123950"/>
                </a:cubicBezTo>
                <a:cubicBezTo>
                  <a:pt x="1551303" y="1135504"/>
                  <a:pt x="1554575" y="1150009"/>
                  <a:pt x="1562100" y="1162050"/>
                </a:cubicBezTo>
                <a:cubicBezTo>
                  <a:pt x="1570514" y="1175512"/>
                  <a:pt x="1581150" y="1187450"/>
                  <a:pt x="1590675" y="1200150"/>
                </a:cubicBezTo>
                <a:cubicBezTo>
                  <a:pt x="1616305" y="1302672"/>
                  <a:pt x="1574668" y="1158611"/>
                  <a:pt x="1638300" y="1285875"/>
                </a:cubicBezTo>
                <a:cubicBezTo>
                  <a:pt x="1656727" y="1322729"/>
                  <a:pt x="1675587" y="1406448"/>
                  <a:pt x="1685925" y="1447800"/>
                </a:cubicBezTo>
                <a:lnTo>
                  <a:pt x="1704975" y="1524000"/>
                </a:lnTo>
                <a:lnTo>
                  <a:pt x="1714500" y="1562100"/>
                </a:lnTo>
                <a:cubicBezTo>
                  <a:pt x="1711325" y="1587500"/>
                  <a:pt x="1718817" y="1616768"/>
                  <a:pt x="1704975" y="1638300"/>
                </a:cubicBezTo>
                <a:cubicBezTo>
                  <a:pt x="1655718" y="1714922"/>
                  <a:pt x="1647836" y="1681157"/>
                  <a:pt x="1600200" y="1704975"/>
                </a:cubicBezTo>
                <a:cubicBezTo>
                  <a:pt x="1589961" y="1710095"/>
                  <a:pt x="1581864" y="1718905"/>
                  <a:pt x="1571625" y="1724025"/>
                </a:cubicBezTo>
                <a:cubicBezTo>
                  <a:pt x="1556332" y="1731671"/>
                  <a:pt x="1539293" y="1735429"/>
                  <a:pt x="1524000" y="1743075"/>
                </a:cubicBezTo>
                <a:cubicBezTo>
                  <a:pt x="1507441" y="1751354"/>
                  <a:pt x="1492934" y="1763371"/>
                  <a:pt x="1476375" y="1771650"/>
                </a:cubicBezTo>
                <a:cubicBezTo>
                  <a:pt x="1467395" y="1776140"/>
                  <a:pt x="1457201" y="1777650"/>
                  <a:pt x="1447800" y="1781175"/>
                </a:cubicBezTo>
                <a:cubicBezTo>
                  <a:pt x="1380716" y="1806332"/>
                  <a:pt x="1417353" y="1796405"/>
                  <a:pt x="1343025" y="1819275"/>
                </a:cubicBezTo>
                <a:cubicBezTo>
                  <a:pt x="1320933" y="1826073"/>
                  <a:pt x="1299056" y="1834000"/>
                  <a:pt x="1276350" y="1838325"/>
                </a:cubicBezTo>
                <a:cubicBezTo>
                  <a:pt x="1232242" y="1846727"/>
                  <a:pt x="1186174" y="1845040"/>
                  <a:pt x="1143000" y="1857375"/>
                </a:cubicBezTo>
                <a:cubicBezTo>
                  <a:pt x="1120775" y="1863725"/>
                  <a:pt x="1099088" y="1872408"/>
                  <a:pt x="1076325" y="1876425"/>
                </a:cubicBezTo>
                <a:cubicBezTo>
                  <a:pt x="1044902" y="1881970"/>
                  <a:pt x="1012808" y="1882610"/>
                  <a:pt x="981075" y="1885950"/>
                </a:cubicBezTo>
                <a:lnTo>
                  <a:pt x="895350" y="1895475"/>
                </a:lnTo>
                <a:lnTo>
                  <a:pt x="819150" y="1914525"/>
                </a:lnTo>
                <a:lnTo>
                  <a:pt x="781050" y="1924050"/>
                </a:lnTo>
                <a:cubicBezTo>
                  <a:pt x="777616" y="1923878"/>
                  <a:pt x="601144" y="1924406"/>
                  <a:pt x="542925" y="1905000"/>
                </a:cubicBezTo>
                <a:cubicBezTo>
                  <a:pt x="529455" y="1900510"/>
                  <a:pt x="518008" y="1891223"/>
                  <a:pt x="504825" y="1885950"/>
                </a:cubicBezTo>
                <a:cubicBezTo>
                  <a:pt x="399228" y="1843711"/>
                  <a:pt x="493759" y="1889498"/>
                  <a:pt x="400050" y="1847850"/>
                </a:cubicBezTo>
                <a:cubicBezTo>
                  <a:pt x="387075" y="1842083"/>
                  <a:pt x="375245" y="1833786"/>
                  <a:pt x="361950" y="1828800"/>
                </a:cubicBezTo>
                <a:cubicBezTo>
                  <a:pt x="337535" y="1819645"/>
                  <a:pt x="318302" y="1821264"/>
                  <a:pt x="295275" y="1809750"/>
                </a:cubicBezTo>
                <a:cubicBezTo>
                  <a:pt x="211591" y="1767908"/>
                  <a:pt x="278573" y="1798876"/>
                  <a:pt x="219075" y="1752600"/>
                </a:cubicBezTo>
                <a:cubicBezTo>
                  <a:pt x="201003" y="1738544"/>
                  <a:pt x="178114" y="1730689"/>
                  <a:pt x="161925" y="1714500"/>
                </a:cubicBezTo>
                <a:cubicBezTo>
                  <a:pt x="55398" y="1607973"/>
                  <a:pt x="137555" y="1702179"/>
                  <a:pt x="85725" y="1619250"/>
                </a:cubicBezTo>
                <a:cubicBezTo>
                  <a:pt x="51653" y="1564734"/>
                  <a:pt x="64967" y="1599593"/>
                  <a:pt x="38100" y="1552575"/>
                </a:cubicBezTo>
                <a:cubicBezTo>
                  <a:pt x="31055" y="1540247"/>
                  <a:pt x="24643" y="1527526"/>
                  <a:pt x="19050" y="1514475"/>
                </a:cubicBezTo>
                <a:cubicBezTo>
                  <a:pt x="10851" y="1495344"/>
                  <a:pt x="4833" y="1467134"/>
                  <a:pt x="0" y="1447800"/>
                </a:cubicBezTo>
                <a:cubicBezTo>
                  <a:pt x="3175" y="1403350"/>
                  <a:pt x="-1283" y="1357683"/>
                  <a:pt x="9525" y="1314450"/>
                </a:cubicBezTo>
                <a:cubicBezTo>
                  <a:pt x="12301" y="1303344"/>
                  <a:pt x="30005" y="1303495"/>
                  <a:pt x="38100" y="1295400"/>
                </a:cubicBezTo>
                <a:cubicBezTo>
                  <a:pt x="99112" y="1234388"/>
                  <a:pt x="48696" y="1256943"/>
                  <a:pt x="104775" y="1238250"/>
                </a:cubicBezTo>
                <a:cubicBezTo>
                  <a:pt x="163186" y="1179839"/>
                  <a:pt x="97261" y="1237244"/>
                  <a:pt x="190500" y="1190625"/>
                </a:cubicBezTo>
                <a:cubicBezTo>
                  <a:pt x="257657" y="1157046"/>
                  <a:pt x="199436" y="1183912"/>
                  <a:pt x="285750" y="1152525"/>
                </a:cubicBezTo>
                <a:cubicBezTo>
                  <a:pt x="411034" y="1106967"/>
                  <a:pt x="277026" y="1152258"/>
                  <a:pt x="361950" y="1123950"/>
                </a:cubicBezTo>
                <a:cubicBezTo>
                  <a:pt x="425450" y="1127125"/>
                  <a:pt x="489811" y="1122581"/>
                  <a:pt x="552450" y="1133475"/>
                </a:cubicBezTo>
                <a:cubicBezTo>
                  <a:pt x="568722" y="1136305"/>
                  <a:pt x="590888" y="1179600"/>
                  <a:pt x="600075" y="1190625"/>
                </a:cubicBezTo>
                <a:cubicBezTo>
                  <a:pt x="608699" y="1200973"/>
                  <a:pt x="620026" y="1208852"/>
                  <a:pt x="628650" y="1219200"/>
                </a:cubicBezTo>
                <a:cubicBezTo>
                  <a:pt x="638095" y="1230534"/>
                  <a:pt x="673951" y="1290753"/>
                  <a:pt x="676275" y="1295400"/>
                </a:cubicBezTo>
                <a:cubicBezTo>
                  <a:pt x="680765" y="1304380"/>
                  <a:pt x="682275" y="1314574"/>
                  <a:pt x="685800" y="1323975"/>
                </a:cubicBezTo>
                <a:cubicBezTo>
                  <a:pt x="691803" y="1339984"/>
                  <a:pt x="697204" y="1356307"/>
                  <a:pt x="704850" y="1371600"/>
                </a:cubicBezTo>
                <a:cubicBezTo>
                  <a:pt x="709970" y="1381839"/>
                  <a:pt x="717550" y="1390650"/>
                  <a:pt x="723900" y="1400175"/>
                </a:cubicBezTo>
                <a:cubicBezTo>
                  <a:pt x="727075" y="1419225"/>
                  <a:pt x="729970" y="1438324"/>
                  <a:pt x="733425" y="1457325"/>
                </a:cubicBezTo>
                <a:cubicBezTo>
                  <a:pt x="736321" y="1473253"/>
                  <a:pt x="744027" y="1488796"/>
                  <a:pt x="742950" y="1504950"/>
                </a:cubicBezTo>
                <a:cubicBezTo>
                  <a:pt x="737632" y="1584717"/>
                  <a:pt x="734974" y="1665830"/>
                  <a:pt x="714375" y="1743075"/>
                </a:cubicBezTo>
                <a:cubicBezTo>
                  <a:pt x="708590" y="1764768"/>
                  <a:pt x="683997" y="1776327"/>
                  <a:pt x="666750" y="1790700"/>
                </a:cubicBezTo>
                <a:cubicBezTo>
                  <a:pt x="628722" y="1822390"/>
                  <a:pt x="511836" y="1920743"/>
                  <a:pt x="447675" y="1933575"/>
                </a:cubicBezTo>
                <a:cubicBezTo>
                  <a:pt x="415164" y="1940077"/>
                  <a:pt x="375397" y="1948563"/>
                  <a:pt x="342900" y="1952625"/>
                </a:cubicBezTo>
                <a:cubicBezTo>
                  <a:pt x="336599" y="1953413"/>
                  <a:pt x="330200" y="1952625"/>
                  <a:pt x="323850" y="195262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43800" y="6644520"/>
            <a:ext cx="12041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C:\xara stuff\</a:t>
            </a:r>
            <a:r>
              <a:rPr lang="en-US" sz="800" dirty="0" err="1"/>
              <a:t>Cytof</a:t>
            </a:r>
            <a:r>
              <a:rPr lang="en-US" sz="800" dirty="0"/>
              <a:t> ideas</a:t>
            </a:r>
          </a:p>
        </p:txBody>
      </p:sp>
    </p:spTree>
    <p:extLst>
      <p:ext uri="{BB962C8B-B14F-4D97-AF65-F5344CB8AC3E}">
        <p14:creationId xmlns:p14="http://schemas.microsoft.com/office/powerpoint/2010/main" val="408078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1066800" y="714375"/>
            <a:ext cx="7391400" cy="1990725"/>
          </a:xfrm>
          <a:custGeom>
            <a:avLst/>
            <a:gdLst>
              <a:gd name="connsiteX0" fmla="*/ 7391400 w 7391400"/>
              <a:gd name="connsiteY0" fmla="*/ 1733550 h 1990725"/>
              <a:gd name="connsiteX1" fmla="*/ 7343775 w 7391400"/>
              <a:gd name="connsiteY1" fmla="*/ 1752600 h 1990725"/>
              <a:gd name="connsiteX2" fmla="*/ 7210425 w 7391400"/>
              <a:gd name="connsiteY2" fmla="*/ 1771650 h 1990725"/>
              <a:gd name="connsiteX3" fmla="*/ 6553200 w 7391400"/>
              <a:gd name="connsiteY3" fmla="*/ 1800225 h 1990725"/>
              <a:gd name="connsiteX4" fmla="*/ 6524625 w 7391400"/>
              <a:gd name="connsiteY4" fmla="*/ 1809750 h 1990725"/>
              <a:gd name="connsiteX5" fmla="*/ 5981700 w 7391400"/>
              <a:gd name="connsiteY5" fmla="*/ 1809750 h 1990725"/>
              <a:gd name="connsiteX6" fmla="*/ 5962650 w 7391400"/>
              <a:gd name="connsiteY6" fmla="*/ 1666875 h 1990725"/>
              <a:gd name="connsiteX7" fmla="*/ 5943600 w 7391400"/>
              <a:gd name="connsiteY7" fmla="*/ 1628775 h 1990725"/>
              <a:gd name="connsiteX8" fmla="*/ 5924550 w 7391400"/>
              <a:gd name="connsiteY8" fmla="*/ 1571625 h 1990725"/>
              <a:gd name="connsiteX9" fmla="*/ 5867400 w 7391400"/>
              <a:gd name="connsiteY9" fmla="*/ 1504950 h 1990725"/>
              <a:gd name="connsiteX10" fmla="*/ 5848350 w 7391400"/>
              <a:gd name="connsiteY10" fmla="*/ 1476375 h 1990725"/>
              <a:gd name="connsiteX11" fmla="*/ 5819775 w 7391400"/>
              <a:gd name="connsiteY11" fmla="*/ 1457325 h 1990725"/>
              <a:gd name="connsiteX12" fmla="*/ 5791200 w 7391400"/>
              <a:gd name="connsiteY12" fmla="*/ 1428750 h 1990725"/>
              <a:gd name="connsiteX13" fmla="*/ 5715000 w 7391400"/>
              <a:gd name="connsiteY13" fmla="*/ 1390650 h 1990725"/>
              <a:gd name="connsiteX14" fmla="*/ 5648325 w 7391400"/>
              <a:gd name="connsiteY14" fmla="*/ 1352550 h 1990725"/>
              <a:gd name="connsiteX15" fmla="*/ 5591175 w 7391400"/>
              <a:gd name="connsiteY15" fmla="*/ 1343025 h 1990725"/>
              <a:gd name="connsiteX16" fmla="*/ 5534025 w 7391400"/>
              <a:gd name="connsiteY16" fmla="*/ 1323975 h 1990725"/>
              <a:gd name="connsiteX17" fmla="*/ 5486400 w 7391400"/>
              <a:gd name="connsiteY17" fmla="*/ 1314450 h 1990725"/>
              <a:gd name="connsiteX18" fmla="*/ 5219700 w 7391400"/>
              <a:gd name="connsiteY18" fmla="*/ 1323975 h 1990725"/>
              <a:gd name="connsiteX19" fmla="*/ 5181600 w 7391400"/>
              <a:gd name="connsiteY19" fmla="*/ 1419225 h 1990725"/>
              <a:gd name="connsiteX20" fmla="*/ 5172075 w 7391400"/>
              <a:gd name="connsiteY20" fmla="*/ 1447800 h 1990725"/>
              <a:gd name="connsiteX21" fmla="*/ 5162550 w 7391400"/>
              <a:gd name="connsiteY21" fmla="*/ 1495425 h 1990725"/>
              <a:gd name="connsiteX22" fmla="*/ 5143500 w 7391400"/>
              <a:gd name="connsiteY22" fmla="*/ 1524000 h 1990725"/>
              <a:gd name="connsiteX23" fmla="*/ 5133975 w 7391400"/>
              <a:gd name="connsiteY23" fmla="*/ 1571625 h 1990725"/>
              <a:gd name="connsiteX24" fmla="*/ 5153025 w 7391400"/>
              <a:gd name="connsiteY24" fmla="*/ 1847850 h 1990725"/>
              <a:gd name="connsiteX25" fmla="*/ 5229225 w 7391400"/>
              <a:gd name="connsiteY25" fmla="*/ 1933575 h 1990725"/>
              <a:gd name="connsiteX26" fmla="*/ 5257800 w 7391400"/>
              <a:gd name="connsiteY26" fmla="*/ 1943100 h 1990725"/>
              <a:gd name="connsiteX27" fmla="*/ 5295900 w 7391400"/>
              <a:gd name="connsiteY27" fmla="*/ 1962150 h 1990725"/>
              <a:gd name="connsiteX28" fmla="*/ 5343525 w 7391400"/>
              <a:gd name="connsiteY28" fmla="*/ 1971675 h 1990725"/>
              <a:gd name="connsiteX29" fmla="*/ 5467350 w 7391400"/>
              <a:gd name="connsiteY29" fmla="*/ 1990725 h 1990725"/>
              <a:gd name="connsiteX30" fmla="*/ 5724525 w 7391400"/>
              <a:gd name="connsiteY30" fmla="*/ 1981200 h 1990725"/>
              <a:gd name="connsiteX31" fmla="*/ 5791200 w 7391400"/>
              <a:gd name="connsiteY31" fmla="*/ 1943100 h 1990725"/>
              <a:gd name="connsiteX32" fmla="*/ 5876925 w 7391400"/>
              <a:gd name="connsiteY32" fmla="*/ 1866900 h 1990725"/>
              <a:gd name="connsiteX33" fmla="*/ 5895975 w 7391400"/>
              <a:gd name="connsiteY33" fmla="*/ 1838325 h 1990725"/>
              <a:gd name="connsiteX34" fmla="*/ 5934075 w 7391400"/>
              <a:gd name="connsiteY34" fmla="*/ 1809750 h 1990725"/>
              <a:gd name="connsiteX35" fmla="*/ 5962650 w 7391400"/>
              <a:gd name="connsiteY35" fmla="*/ 1771650 h 1990725"/>
              <a:gd name="connsiteX36" fmla="*/ 6000750 w 7391400"/>
              <a:gd name="connsiteY36" fmla="*/ 1733550 h 1990725"/>
              <a:gd name="connsiteX37" fmla="*/ 6029325 w 7391400"/>
              <a:gd name="connsiteY37" fmla="*/ 1638300 h 1990725"/>
              <a:gd name="connsiteX38" fmla="*/ 6000750 w 7391400"/>
              <a:gd name="connsiteY38" fmla="*/ 1543050 h 1990725"/>
              <a:gd name="connsiteX39" fmla="*/ 5962650 w 7391400"/>
              <a:gd name="connsiteY39" fmla="*/ 1504950 h 1990725"/>
              <a:gd name="connsiteX40" fmla="*/ 5924550 w 7391400"/>
              <a:gd name="connsiteY40" fmla="*/ 1476375 h 1990725"/>
              <a:gd name="connsiteX41" fmla="*/ 5829300 w 7391400"/>
              <a:gd name="connsiteY41" fmla="*/ 1428750 h 1990725"/>
              <a:gd name="connsiteX42" fmla="*/ 5743575 w 7391400"/>
              <a:gd name="connsiteY42" fmla="*/ 1409700 h 1990725"/>
              <a:gd name="connsiteX43" fmla="*/ 5657850 w 7391400"/>
              <a:gd name="connsiteY43" fmla="*/ 1390650 h 1990725"/>
              <a:gd name="connsiteX44" fmla="*/ 5524500 w 7391400"/>
              <a:gd name="connsiteY44" fmla="*/ 1381125 h 1990725"/>
              <a:gd name="connsiteX45" fmla="*/ 5400675 w 7391400"/>
              <a:gd name="connsiteY45" fmla="*/ 1390650 h 1990725"/>
              <a:gd name="connsiteX46" fmla="*/ 5372100 w 7391400"/>
              <a:gd name="connsiteY46" fmla="*/ 1409700 h 1990725"/>
              <a:gd name="connsiteX47" fmla="*/ 5334000 w 7391400"/>
              <a:gd name="connsiteY47" fmla="*/ 1419225 h 1990725"/>
              <a:gd name="connsiteX48" fmla="*/ 5305425 w 7391400"/>
              <a:gd name="connsiteY48" fmla="*/ 1438275 h 1990725"/>
              <a:gd name="connsiteX49" fmla="*/ 5057775 w 7391400"/>
              <a:gd name="connsiteY49" fmla="*/ 1533525 h 1990725"/>
              <a:gd name="connsiteX50" fmla="*/ 4933950 w 7391400"/>
              <a:gd name="connsiteY50" fmla="*/ 1552575 h 1990725"/>
              <a:gd name="connsiteX51" fmla="*/ 4800600 w 7391400"/>
              <a:gd name="connsiteY51" fmla="*/ 1581150 h 1990725"/>
              <a:gd name="connsiteX52" fmla="*/ 4648200 w 7391400"/>
              <a:gd name="connsiteY52" fmla="*/ 1609725 h 1990725"/>
              <a:gd name="connsiteX53" fmla="*/ 4067175 w 7391400"/>
              <a:gd name="connsiteY53" fmla="*/ 1600200 h 1990725"/>
              <a:gd name="connsiteX54" fmla="*/ 4010025 w 7391400"/>
              <a:gd name="connsiteY54" fmla="*/ 1571625 h 1990725"/>
              <a:gd name="connsiteX55" fmla="*/ 3943350 w 7391400"/>
              <a:gd name="connsiteY55" fmla="*/ 1543050 h 1990725"/>
              <a:gd name="connsiteX56" fmla="*/ 3867150 w 7391400"/>
              <a:gd name="connsiteY56" fmla="*/ 1514475 h 1990725"/>
              <a:gd name="connsiteX57" fmla="*/ 3800475 w 7391400"/>
              <a:gd name="connsiteY57" fmla="*/ 1466850 h 1990725"/>
              <a:gd name="connsiteX58" fmla="*/ 3619500 w 7391400"/>
              <a:gd name="connsiteY58" fmla="*/ 1381125 h 1990725"/>
              <a:gd name="connsiteX59" fmla="*/ 3562350 w 7391400"/>
              <a:gd name="connsiteY59" fmla="*/ 1362075 h 1990725"/>
              <a:gd name="connsiteX60" fmla="*/ 3524250 w 7391400"/>
              <a:gd name="connsiteY60" fmla="*/ 1343025 h 1990725"/>
              <a:gd name="connsiteX61" fmla="*/ 3467100 w 7391400"/>
              <a:gd name="connsiteY61" fmla="*/ 1323975 h 1990725"/>
              <a:gd name="connsiteX62" fmla="*/ 3438525 w 7391400"/>
              <a:gd name="connsiteY62" fmla="*/ 1304925 h 1990725"/>
              <a:gd name="connsiteX63" fmla="*/ 3400425 w 7391400"/>
              <a:gd name="connsiteY63" fmla="*/ 1295400 h 1990725"/>
              <a:gd name="connsiteX64" fmla="*/ 3371850 w 7391400"/>
              <a:gd name="connsiteY64" fmla="*/ 1285875 h 1990725"/>
              <a:gd name="connsiteX65" fmla="*/ 2943225 w 7391400"/>
              <a:gd name="connsiteY65" fmla="*/ 1276350 h 1990725"/>
              <a:gd name="connsiteX66" fmla="*/ 2952750 w 7391400"/>
              <a:gd name="connsiteY66" fmla="*/ 1104900 h 1990725"/>
              <a:gd name="connsiteX67" fmla="*/ 3038475 w 7391400"/>
              <a:gd name="connsiteY67" fmla="*/ 819150 h 1990725"/>
              <a:gd name="connsiteX68" fmla="*/ 3067050 w 7391400"/>
              <a:gd name="connsiteY68" fmla="*/ 704850 h 1990725"/>
              <a:gd name="connsiteX69" fmla="*/ 3152775 w 7391400"/>
              <a:gd name="connsiteY69" fmla="*/ 371475 h 1990725"/>
              <a:gd name="connsiteX70" fmla="*/ 3171825 w 7391400"/>
              <a:gd name="connsiteY70" fmla="*/ 209550 h 1990725"/>
              <a:gd name="connsiteX71" fmla="*/ 3162300 w 7391400"/>
              <a:gd name="connsiteY71" fmla="*/ 19050 h 1990725"/>
              <a:gd name="connsiteX72" fmla="*/ 3105150 w 7391400"/>
              <a:gd name="connsiteY72" fmla="*/ 0 h 1990725"/>
              <a:gd name="connsiteX73" fmla="*/ 2571750 w 7391400"/>
              <a:gd name="connsiteY73" fmla="*/ 9525 h 1990725"/>
              <a:gd name="connsiteX74" fmla="*/ 2476500 w 7391400"/>
              <a:gd name="connsiteY74" fmla="*/ 38100 h 1990725"/>
              <a:gd name="connsiteX75" fmla="*/ 2438400 w 7391400"/>
              <a:gd name="connsiteY75" fmla="*/ 47625 h 1990725"/>
              <a:gd name="connsiteX76" fmla="*/ 2362200 w 7391400"/>
              <a:gd name="connsiteY76" fmla="*/ 76200 h 1990725"/>
              <a:gd name="connsiteX77" fmla="*/ 2295525 w 7391400"/>
              <a:gd name="connsiteY77" fmla="*/ 114300 h 1990725"/>
              <a:gd name="connsiteX78" fmla="*/ 2209800 w 7391400"/>
              <a:gd name="connsiteY78" fmla="*/ 142875 h 1990725"/>
              <a:gd name="connsiteX79" fmla="*/ 2219325 w 7391400"/>
              <a:gd name="connsiteY79" fmla="*/ 400050 h 1990725"/>
              <a:gd name="connsiteX80" fmla="*/ 2228850 w 7391400"/>
              <a:gd name="connsiteY80" fmla="*/ 457200 h 1990725"/>
              <a:gd name="connsiteX81" fmla="*/ 2247900 w 7391400"/>
              <a:gd name="connsiteY81" fmla="*/ 504825 h 1990725"/>
              <a:gd name="connsiteX82" fmla="*/ 2257425 w 7391400"/>
              <a:gd name="connsiteY82" fmla="*/ 561975 h 1990725"/>
              <a:gd name="connsiteX83" fmla="*/ 2295525 w 7391400"/>
              <a:gd name="connsiteY83" fmla="*/ 666750 h 1990725"/>
              <a:gd name="connsiteX84" fmla="*/ 2314575 w 7391400"/>
              <a:gd name="connsiteY84" fmla="*/ 723900 h 1990725"/>
              <a:gd name="connsiteX85" fmla="*/ 2333625 w 7391400"/>
              <a:gd name="connsiteY85" fmla="*/ 819150 h 1990725"/>
              <a:gd name="connsiteX86" fmla="*/ 2343150 w 7391400"/>
              <a:gd name="connsiteY86" fmla="*/ 885825 h 1990725"/>
              <a:gd name="connsiteX87" fmla="*/ 2362200 w 7391400"/>
              <a:gd name="connsiteY87" fmla="*/ 923925 h 1990725"/>
              <a:gd name="connsiteX88" fmla="*/ 2390775 w 7391400"/>
              <a:gd name="connsiteY88" fmla="*/ 981075 h 1990725"/>
              <a:gd name="connsiteX89" fmla="*/ 2438400 w 7391400"/>
              <a:gd name="connsiteY89" fmla="*/ 1076325 h 1990725"/>
              <a:gd name="connsiteX90" fmla="*/ 2438400 w 7391400"/>
              <a:gd name="connsiteY90" fmla="*/ 1076325 h 1990725"/>
              <a:gd name="connsiteX91" fmla="*/ 2466975 w 7391400"/>
              <a:gd name="connsiteY91" fmla="*/ 1162050 h 1990725"/>
              <a:gd name="connsiteX92" fmla="*/ 2476500 w 7391400"/>
              <a:gd name="connsiteY92" fmla="*/ 1190625 h 1990725"/>
              <a:gd name="connsiteX93" fmla="*/ 2486025 w 7391400"/>
              <a:gd name="connsiteY93" fmla="*/ 1228725 h 1990725"/>
              <a:gd name="connsiteX94" fmla="*/ 2505075 w 7391400"/>
              <a:gd name="connsiteY94" fmla="*/ 1257300 h 1990725"/>
              <a:gd name="connsiteX95" fmla="*/ 2524125 w 7391400"/>
              <a:gd name="connsiteY95" fmla="*/ 1409700 h 1990725"/>
              <a:gd name="connsiteX96" fmla="*/ 2533650 w 7391400"/>
              <a:gd name="connsiteY96" fmla="*/ 1447800 h 1990725"/>
              <a:gd name="connsiteX97" fmla="*/ 2543175 w 7391400"/>
              <a:gd name="connsiteY97" fmla="*/ 1495425 h 1990725"/>
              <a:gd name="connsiteX98" fmla="*/ 2562225 w 7391400"/>
              <a:gd name="connsiteY98" fmla="*/ 1581150 h 1990725"/>
              <a:gd name="connsiteX99" fmla="*/ 2543175 w 7391400"/>
              <a:gd name="connsiteY99" fmla="*/ 1619250 h 1990725"/>
              <a:gd name="connsiteX100" fmla="*/ 2447925 w 7391400"/>
              <a:gd name="connsiteY100" fmla="*/ 1657350 h 1990725"/>
              <a:gd name="connsiteX101" fmla="*/ 2400300 w 7391400"/>
              <a:gd name="connsiteY101" fmla="*/ 1685925 h 1990725"/>
              <a:gd name="connsiteX102" fmla="*/ 2266950 w 7391400"/>
              <a:gd name="connsiteY102" fmla="*/ 1714500 h 1990725"/>
              <a:gd name="connsiteX103" fmla="*/ 1800225 w 7391400"/>
              <a:gd name="connsiteY103" fmla="*/ 1695450 h 1990725"/>
              <a:gd name="connsiteX104" fmla="*/ 1524000 w 7391400"/>
              <a:gd name="connsiteY104" fmla="*/ 1647825 h 1990725"/>
              <a:gd name="connsiteX105" fmla="*/ 876300 w 7391400"/>
              <a:gd name="connsiteY105" fmla="*/ 1524000 h 1990725"/>
              <a:gd name="connsiteX106" fmla="*/ 542925 w 7391400"/>
              <a:gd name="connsiteY106" fmla="*/ 1428750 h 1990725"/>
              <a:gd name="connsiteX107" fmla="*/ 428625 w 7391400"/>
              <a:gd name="connsiteY107" fmla="*/ 1390650 h 1990725"/>
              <a:gd name="connsiteX108" fmla="*/ 219075 w 7391400"/>
              <a:gd name="connsiteY108" fmla="*/ 1390650 h 1990725"/>
              <a:gd name="connsiteX109" fmla="*/ 123825 w 7391400"/>
              <a:gd name="connsiteY109" fmla="*/ 1343025 h 1990725"/>
              <a:gd name="connsiteX110" fmla="*/ 47625 w 7391400"/>
              <a:gd name="connsiteY110" fmla="*/ 1247775 h 1990725"/>
              <a:gd name="connsiteX111" fmla="*/ 38100 w 7391400"/>
              <a:gd name="connsiteY111" fmla="*/ 1209675 h 1990725"/>
              <a:gd name="connsiteX112" fmla="*/ 9525 w 7391400"/>
              <a:gd name="connsiteY112" fmla="*/ 1143000 h 1990725"/>
              <a:gd name="connsiteX113" fmla="*/ 0 w 7391400"/>
              <a:gd name="connsiteY113" fmla="*/ 1085850 h 1990725"/>
              <a:gd name="connsiteX114" fmla="*/ 19050 w 7391400"/>
              <a:gd name="connsiteY114" fmla="*/ 904875 h 1990725"/>
              <a:gd name="connsiteX115" fmla="*/ 38100 w 7391400"/>
              <a:gd name="connsiteY115" fmla="*/ 857250 h 1990725"/>
              <a:gd name="connsiteX116" fmla="*/ 57150 w 7391400"/>
              <a:gd name="connsiteY116" fmla="*/ 800100 h 1990725"/>
              <a:gd name="connsiteX117" fmla="*/ 142875 w 7391400"/>
              <a:gd name="connsiteY117" fmla="*/ 647700 h 1990725"/>
              <a:gd name="connsiteX118" fmla="*/ 171450 w 7391400"/>
              <a:gd name="connsiteY118" fmla="*/ 600075 h 1990725"/>
              <a:gd name="connsiteX119" fmla="*/ 314325 w 7391400"/>
              <a:gd name="connsiteY119" fmla="*/ 466725 h 1990725"/>
              <a:gd name="connsiteX120" fmla="*/ 400050 w 7391400"/>
              <a:gd name="connsiteY120" fmla="*/ 419100 h 1990725"/>
              <a:gd name="connsiteX121" fmla="*/ 447675 w 7391400"/>
              <a:gd name="connsiteY121" fmla="*/ 409575 h 1990725"/>
              <a:gd name="connsiteX122" fmla="*/ 485775 w 7391400"/>
              <a:gd name="connsiteY122" fmla="*/ 400050 h 1990725"/>
              <a:gd name="connsiteX123" fmla="*/ 704850 w 7391400"/>
              <a:gd name="connsiteY123" fmla="*/ 419100 h 1990725"/>
              <a:gd name="connsiteX124" fmla="*/ 752475 w 7391400"/>
              <a:gd name="connsiteY124" fmla="*/ 447675 h 1990725"/>
              <a:gd name="connsiteX125" fmla="*/ 809625 w 7391400"/>
              <a:gd name="connsiteY125" fmla="*/ 476250 h 1990725"/>
              <a:gd name="connsiteX126" fmla="*/ 904875 w 7391400"/>
              <a:gd name="connsiteY126" fmla="*/ 552450 h 1990725"/>
              <a:gd name="connsiteX127" fmla="*/ 1038225 w 7391400"/>
              <a:gd name="connsiteY127" fmla="*/ 704850 h 1990725"/>
              <a:gd name="connsiteX128" fmla="*/ 1066800 w 7391400"/>
              <a:gd name="connsiteY128" fmla="*/ 771525 h 1990725"/>
              <a:gd name="connsiteX129" fmla="*/ 1095375 w 7391400"/>
              <a:gd name="connsiteY129" fmla="*/ 828675 h 1990725"/>
              <a:gd name="connsiteX130" fmla="*/ 1104900 w 7391400"/>
              <a:gd name="connsiteY130" fmla="*/ 885825 h 1990725"/>
              <a:gd name="connsiteX131" fmla="*/ 1123950 w 7391400"/>
              <a:gd name="connsiteY131" fmla="*/ 952500 h 1990725"/>
              <a:gd name="connsiteX132" fmla="*/ 1095375 w 7391400"/>
              <a:gd name="connsiteY132" fmla="*/ 1238250 h 1990725"/>
              <a:gd name="connsiteX133" fmla="*/ 942975 w 7391400"/>
              <a:gd name="connsiteY133" fmla="*/ 1428750 h 1990725"/>
              <a:gd name="connsiteX134" fmla="*/ 895350 w 7391400"/>
              <a:gd name="connsiteY134" fmla="*/ 1485900 h 1990725"/>
              <a:gd name="connsiteX135" fmla="*/ 800100 w 7391400"/>
              <a:gd name="connsiteY135" fmla="*/ 1552575 h 1990725"/>
              <a:gd name="connsiteX136" fmla="*/ 771525 w 7391400"/>
              <a:gd name="connsiteY136" fmla="*/ 1581150 h 1990725"/>
              <a:gd name="connsiteX137" fmla="*/ 657225 w 7391400"/>
              <a:gd name="connsiteY137" fmla="*/ 1609725 h 1990725"/>
              <a:gd name="connsiteX138" fmla="*/ 485775 w 7391400"/>
              <a:gd name="connsiteY138" fmla="*/ 1619250 h 199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91400" h="1990725">
                <a:moveTo>
                  <a:pt x="7391400" y="1733550"/>
                </a:moveTo>
                <a:cubicBezTo>
                  <a:pt x="7375525" y="1739900"/>
                  <a:pt x="7359995" y="1747193"/>
                  <a:pt x="7343775" y="1752600"/>
                </a:cubicBezTo>
                <a:cubicBezTo>
                  <a:pt x="7302034" y="1766514"/>
                  <a:pt x="7252123" y="1768988"/>
                  <a:pt x="7210425" y="1771650"/>
                </a:cubicBezTo>
                <a:cubicBezTo>
                  <a:pt x="6892702" y="1791930"/>
                  <a:pt x="6857906" y="1790703"/>
                  <a:pt x="6553200" y="1800225"/>
                </a:cubicBezTo>
                <a:cubicBezTo>
                  <a:pt x="6543675" y="1803400"/>
                  <a:pt x="6534529" y="1808099"/>
                  <a:pt x="6524625" y="1809750"/>
                </a:cubicBezTo>
                <a:cubicBezTo>
                  <a:pt x="6357688" y="1837573"/>
                  <a:pt x="6094981" y="1812110"/>
                  <a:pt x="5981700" y="1809750"/>
                </a:cubicBezTo>
                <a:cubicBezTo>
                  <a:pt x="5979452" y="1787268"/>
                  <a:pt x="5973923" y="1700695"/>
                  <a:pt x="5962650" y="1666875"/>
                </a:cubicBezTo>
                <a:cubicBezTo>
                  <a:pt x="5958160" y="1653405"/>
                  <a:pt x="5948873" y="1641958"/>
                  <a:pt x="5943600" y="1628775"/>
                </a:cubicBezTo>
                <a:cubicBezTo>
                  <a:pt x="5936142" y="1610131"/>
                  <a:pt x="5933530" y="1589586"/>
                  <a:pt x="5924550" y="1571625"/>
                </a:cubicBezTo>
                <a:cubicBezTo>
                  <a:pt x="5906714" y="1535953"/>
                  <a:pt x="5891230" y="1533546"/>
                  <a:pt x="5867400" y="1504950"/>
                </a:cubicBezTo>
                <a:cubicBezTo>
                  <a:pt x="5860071" y="1496156"/>
                  <a:pt x="5856445" y="1484470"/>
                  <a:pt x="5848350" y="1476375"/>
                </a:cubicBezTo>
                <a:cubicBezTo>
                  <a:pt x="5840255" y="1468280"/>
                  <a:pt x="5828569" y="1464654"/>
                  <a:pt x="5819775" y="1457325"/>
                </a:cubicBezTo>
                <a:cubicBezTo>
                  <a:pt x="5809427" y="1448701"/>
                  <a:pt x="5801976" y="1436832"/>
                  <a:pt x="5791200" y="1428750"/>
                </a:cubicBezTo>
                <a:cubicBezTo>
                  <a:pt x="5711990" y="1369342"/>
                  <a:pt x="5773599" y="1419949"/>
                  <a:pt x="5715000" y="1390650"/>
                </a:cubicBezTo>
                <a:cubicBezTo>
                  <a:pt x="5679925" y="1373113"/>
                  <a:pt x="5690072" y="1365074"/>
                  <a:pt x="5648325" y="1352550"/>
                </a:cubicBezTo>
                <a:cubicBezTo>
                  <a:pt x="5629827" y="1347001"/>
                  <a:pt x="5609911" y="1347709"/>
                  <a:pt x="5591175" y="1343025"/>
                </a:cubicBezTo>
                <a:cubicBezTo>
                  <a:pt x="5571694" y="1338155"/>
                  <a:pt x="5553716" y="1327913"/>
                  <a:pt x="5534025" y="1323975"/>
                </a:cubicBezTo>
                <a:lnTo>
                  <a:pt x="5486400" y="1314450"/>
                </a:lnTo>
                <a:cubicBezTo>
                  <a:pt x="5397500" y="1317625"/>
                  <a:pt x="5303825" y="1295057"/>
                  <a:pt x="5219700" y="1323975"/>
                </a:cubicBezTo>
                <a:cubicBezTo>
                  <a:pt x="5187361" y="1335091"/>
                  <a:pt x="5192414" y="1386784"/>
                  <a:pt x="5181600" y="1419225"/>
                </a:cubicBezTo>
                <a:cubicBezTo>
                  <a:pt x="5178425" y="1428750"/>
                  <a:pt x="5174510" y="1438060"/>
                  <a:pt x="5172075" y="1447800"/>
                </a:cubicBezTo>
                <a:cubicBezTo>
                  <a:pt x="5168148" y="1463506"/>
                  <a:pt x="5168234" y="1480266"/>
                  <a:pt x="5162550" y="1495425"/>
                </a:cubicBezTo>
                <a:cubicBezTo>
                  <a:pt x="5158530" y="1506144"/>
                  <a:pt x="5149850" y="1514475"/>
                  <a:pt x="5143500" y="1524000"/>
                </a:cubicBezTo>
                <a:cubicBezTo>
                  <a:pt x="5140325" y="1539875"/>
                  <a:pt x="5133499" y="1555443"/>
                  <a:pt x="5133975" y="1571625"/>
                </a:cubicBezTo>
                <a:cubicBezTo>
                  <a:pt x="5136688" y="1663879"/>
                  <a:pt x="5139973" y="1756484"/>
                  <a:pt x="5153025" y="1847850"/>
                </a:cubicBezTo>
                <a:cubicBezTo>
                  <a:pt x="5160364" y="1899221"/>
                  <a:pt x="5188992" y="1913459"/>
                  <a:pt x="5229225" y="1933575"/>
                </a:cubicBezTo>
                <a:cubicBezTo>
                  <a:pt x="5238205" y="1938065"/>
                  <a:pt x="5248572" y="1939145"/>
                  <a:pt x="5257800" y="1943100"/>
                </a:cubicBezTo>
                <a:cubicBezTo>
                  <a:pt x="5270851" y="1948693"/>
                  <a:pt x="5282430" y="1957660"/>
                  <a:pt x="5295900" y="1962150"/>
                </a:cubicBezTo>
                <a:cubicBezTo>
                  <a:pt x="5311259" y="1967270"/>
                  <a:pt x="5327721" y="1968163"/>
                  <a:pt x="5343525" y="1971675"/>
                </a:cubicBezTo>
                <a:cubicBezTo>
                  <a:pt x="5426016" y="1990006"/>
                  <a:pt x="5332380" y="1975728"/>
                  <a:pt x="5467350" y="1990725"/>
                </a:cubicBezTo>
                <a:cubicBezTo>
                  <a:pt x="5553075" y="1987550"/>
                  <a:pt x="5639140" y="1989463"/>
                  <a:pt x="5724525" y="1981200"/>
                </a:cubicBezTo>
                <a:cubicBezTo>
                  <a:pt x="5736634" y="1980028"/>
                  <a:pt x="5780020" y="1951485"/>
                  <a:pt x="5791200" y="1943100"/>
                </a:cubicBezTo>
                <a:cubicBezTo>
                  <a:pt x="5821693" y="1920231"/>
                  <a:pt x="5851976" y="1896008"/>
                  <a:pt x="5876925" y="1866900"/>
                </a:cubicBezTo>
                <a:cubicBezTo>
                  <a:pt x="5884375" y="1858208"/>
                  <a:pt x="5887880" y="1846420"/>
                  <a:pt x="5895975" y="1838325"/>
                </a:cubicBezTo>
                <a:cubicBezTo>
                  <a:pt x="5907200" y="1827100"/>
                  <a:pt x="5922850" y="1820975"/>
                  <a:pt x="5934075" y="1809750"/>
                </a:cubicBezTo>
                <a:cubicBezTo>
                  <a:pt x="5945300" y="1798525"/>
                  <a:pt x="5952196" y="1783597"/>
                  <a:pt x="5962650" y="1771650"/>
                </a:cubicBezTo>
                <a:cubicBezTo>
                  <a:pt x="5974477" y="1758133"/>
                  <a:pt x="5988050" y="1746250"/>
                  <a:pt x="6000750" y="1733550"/>
                </a:cubicBezTo>
                <a:cubicBezTo>
                  <a:pt x="6012212" y="1704896"/>
                  <a:pt x="6029325" y="1670495"/>
                  <a:pt x="6029325" y="1638300"/>
                </a:cubicBezTo>
                <a:cubicBezTo>
                  <a:pt x="6029325" y="1608062"/>
                  <a:pt x="6019718" y="1568340"/>
                  <a:pt x="6000750" y="1543050"/>
                </a:cubicBezTo>
                <a:cubicBezTo>
                  <a:pt x="5989974" y="1528682"/>
                  <a:pt x="5976167" y="1516777"/>
                  <a:pt x="5962650" y="1504950"/>
                </a:cubicBezTo>
                <a:cubicBezTo>
                  <a:pt x="5950703" y="1494496"/>
                  <a:pt x="5937759" y="1485181"/>
                  <a:pt x="5924550" y="1476375"/>
                </a:cubicBezTo>
                <a:cubicBezTo>
                  <a:pt x="5888757" y="1452513"/>
                  <a:pt x="5869646" y="1442199"/>
                  <a:pt x="5829300" y="1428750"/>
                </a:cubicBezTo>
                <a:cubicBezTo>
                  <a:pt x="5806071" y="1421007"/>
                  <a:pt x="5766223" y="1414733"/>
                  <a:pt x="5743575" y="1409700"/>
                </a:cubicBezTo>
                <a:cubicBezTo>
                  <a:pt x="5716591" y="1403704"/>
                  <a:pt x="5685141" y="1393523"/>
                  <a:pt x="5657850" y="1390650"/>
                </a:cubicBezTo>
                <a:cubicBezTo>
                  <a:pt x="5613532" y="1385985"/>
                  <a:pt x="5568950" y="1384300"/>
                  <a:pt x="5524500" y="1381125"/>
                </a:cubicBezTo>
                <a:cubicBezTo>
                  <a:pt x="5483225" y="1384300"/>
                  <a:pt x="5441363" y="1383021"/>
                  <a:pt x="5400675" y="1390650"/>
                </a:cubicBezTo>
                <a:cubicBezTo>
                  <a:pt x="5389423" y="1392760"/>
                  <a:pt x="5382622" y="1405191"/>
                  <a:pt x="5372100" y="1409700"/>
                </a:cubicBezTo>
                <a:cubicBezTo>
                  <a:pt x="5360068" y="1414857"/>
                  <a:pt x="5346700" y="1416050"/>
                  <a:pt x="5334000" y="1419225"/>
                </a:cubicBezTo>
                <a:cubicBezTo>
                  <a:pt x="5324475" y="1425575"/>
                  <a:pt x="5315432" y="1432716"/>
                  <a:pt x="5305425" y="1438275"/>
                </a:cubicBezTo>
                <a:cubicBezTo>
                  <a:pt x="5236882" y="1476354"/>
                  <a:pt x="5114288" y="1524831"/>
                  <a:pt x="5057775" y="1533525"/>
                </a:cubicBezTo>
                <a:cubicBezTo>
                  <a:pt x="5016500" y="1539875"/>
                  <a:pt x="4975012" y="1544971"/>
                  <a:pt x="4933950" y="1552575"/>
                </a:cubicBezTo>
                <a:cubicBezTo>
                  <a:pt x="4889251" y="1560853"/>
                  <a:pt x="4845176" y="1572235"/>
                  <a:pt x="4800600" y="1581150"/>
                </a:cubicBezTo>
                <a:cubicBezTo>
                  <a:pt x="4749918" y="1591286"/>
                  <a:pt x="4699000" y="1600200"/>
                  <a:pt x="4648200" y="1609725"/>
                </a:cubicBezTo>
                <a:cubicBezTo>
                  <a:pt x="4454525" y="1606550"/>
                  <a:pt x="4260532" y="1611744"/>
                  <a:pt x="4067175" y="1600200"/>
                </a:cubicBezTo>
                <a:cubicBezTo>
                  <a:pt x="4045914" y="1598931"/>
                  <a:pt x="4029363" y="1580550"/>
                  <a:pt x="4010025" y="1571625"/>
                </a:cubicBezTo>
                <a:cubicBezTo>
                  <a:pt x="3988070" y="1561492"/>
                  <a:pt x="3965801" y="1552030"/>
                  <a:pt x="3943350" y="1543050"/>
                </a:cubicBezTo>
                <a:cubicBezTo>
                  <a:pt x="3918163" y="1532975"/>
                  <a:pt x="3891086" y="1527241"/>
                  <a:pt x="3867150" y="1514475"/>
                </a:cubicBezTo>
                <a:cubicBezTo>
                  <a:pt x="3843051" y="1501622"/>
                  <a:pt x="3824189" y="1480401"/>
                  <a:pt x="3800475" y="1466850"/>
                </a:cubicBezTo>
                <a:cubicBezTo>
                  <a:pt x="3750623" y="1438363"/>
                  <a:pt x="3679279" y="1402863"/>
                  <a:pt x="3619500" y="1381125"/>
                </a:cubicBezTo>
                <a:cubicBezTo>
                  <a:pt x="3600629" y="1374263"/>
                  <a:pt x="3580994" y="1369533"/>
                  <a:pt x="3562350" y="1362075"/>
                </a:cubicBezTo>
                <a:cubicBezTo>
                  <a:pt x="3549167" y="1356802"/>
                  <a:pt x="3537433" y="1348298"/>
                  <a:pt x="3524250" y="1343025"/>
                </a:cubicBezTo>
                <a:cubicBezTo>
                  <a:pt x="3505606" y="1335567"/>
                  <a:pt x="3483808" y="1335114"/>
                  <a:pt x="3467100" y="1323975"/>
                </a:cubicBezTo>
                <a:cubicBezTo>
                  <a:pt x="3457575" y="1317625"/>
                  <a:pt x="3449047" y="1309434"/>
                  <a:pt x="3438525" y="1304925"/>
                </a:cubicBezTo>
                <a:cubicBezTo>
                  <a:pt x="3426493" y="1299768"/>
                  <a:pt x="3413012" y="1298996"/>
                  <a:pt x="3400425" y="1295400"/>
                </a:cubicBezTo>
                <a:cubicBezTo>
                  <a:pt x="3390771" y="1292642"/>
                  <a:pt x="3381882" y="1286293"/>
                  <a:pt x="3371850" y="1285875"/>
                </a:cubicBezTo>
                <a:cubicBezTo>
                  <a:pt x="3229064" y="1279926"/>
                  <a:pt x="3086100" y="1279525"/>
                  <a:pt x="2943225" y="1276350"/>
                </a:cubicBezTo>
                <a:cubicBezTo>
                  <a:pt x="2946400" y="1219200"/>
                  <a:pt x="2943340" y="1161359"/>
                  <a:pt x="2952750" y="1104900"/>
                </a:cubicBezTo>
                <a:cubicBezTo>
                  <a:pt x="2970637" y="997578"/>
                  <a:pt x="3009032" y="920099"/>
                  <a:pt x="3038475" y="819150"/>
                </a:cubicBezTo>
                <a:cubicBezTo>
                  <a:pt x="3049471" y="781448"/>
                  <a:pt x="3056803" y="742762"/>
                  <a:pt x="3067050" y="704850"/>
                </a:cubicBezTo>
                <a:cubicBezTo>
                  <a:pt x="3107693" y="554472"/>
                  <a:pt x="3131215" y="500836"/>
                  <a:pt x="3152775" y="371475"/>
                </a:cubicBezTo>
                <a:cubicBezTo>
                  <a:pt x="3157139" y="345293"/>
                  <a:pt x="3169276" y="232494"/>
                  <a:pt x="3171825" y="209550"/>
                </a:cubicBezTo>
                <a:cubicBezTo>
                  <a:pt x="3168650" y="146050"/>
                  <a:pt x="3181577" y="79636"/>
                  <a:pt x="3162300" y="19050"/>
                </a:cubicBezTo>
                <a:cubicBezTo>
                  <a:pt x="3156212" y="-85"/>
                  <a:pt x="3105150" y="0"/>
                  <a:pt x="3105150" y="0"/>
                </a:cubicBezTo>
                <a:lnTo>
                  <a:pt x="2571750" y="9525"/>
                </a:lnTo>
                <a:cubicBezTo>
                  <a:pt x="2554306" y="10106"/>
                  <a:pt x="2484501" y="36100"/>
                  <a:pt x="2476500" y="38100"/>
                </a:cubicBezTo>
                <a:cubicBezTo>
                  <a:pt x="2463800" y="41275"/>
                  <a:pt x="2450987" y="44029"/>
                  <a:pt x="2438400" y="47625"/>
                </a:cubicBezTo>
                <a:cubicBezTo>
                  <a:pt x="2419165" y="53121"/>
                  <a:pt x="2375620" y="69490"/>
                  <a:pt x="2362200" y="76200"/>
                </a:cubicBezTo>
                <a:cubicBezTo>
                  <a:pt x="2339305" y="87648"/>
                  <a:pt x="2318420" y="102852"/>
                  <a:pt x="2295525" y="114300"/>
                </a:cubicBezTo>
                <a:cubicBezTo>
                  <a:pt x="2259657" y="132234"/>
                  <a:pt x="2246180" y="133780"/>
                  <a:pt x="2209800" y="142875"/>
                </a:cubicBezTo>
                <a:cubicBezTo>
                  <a:pt x="2212975" y="228600"/>
                  <a:pt x="2214136" y="314423"/>
                  <a:pt x="2219325" y="400050"/>
                </a:cubicBezTo>
                <a:cubicBezTo>
                  <a:pt x="2220493" y="419327"/>
                  <a:pt x="2223768" y="438568"/>
                  <a:pt x="2228850" y="457200"/>
                </a:cubicBezTo>
                <a:cubicBezTo>
                  <a:pt x="2233349" y="473695"/>
                  <a:pt x="2241550" y="488950"/>
                  <a:pt x="2247900" y="504825"/>
                </a:cubicBezTo>
                <a:cubicBezTo>
                  <a:pt x="2251075" y="523875"/>
                  <a:pt x="2252741" y="543239"/>
                  <a:pt x="2257425" y="561975"/>
                </a:cubicBezTo>
                <a:cubicBezTo>
                  <a:pt x="2268543" y="606446"/>
                  <a:pt x="2280375" y="625088"/>
                  <a:pt x="2295525" y="666750"/>
                </a:cubicBezTo>
                <a:cubicBezTo>
                  <a:pt x="2302387" y="685621"/>
                  <a:pt x="2308805" y="704666"/>
                  <a:pt x="2314575" y="723900"/>
                </a:cubicBezTo>
                <a:cubicBezTo>
                  <a:pt x="2324543" y="757126"/>
                  <a:pt x="2328205" y="783918"/>
                  <a:pt x="2333625" y="819150"/>
                </a:cubicBezTo>
                <a:cubicBezTo>
                  <a:pt x="2337039" y="841340"/>
                  <a:pt x="2337243" y="864165"/>
                  <a:pt x="2343150" y="885825"/>
                </a:cubicBezTo>
                <a:cubicBezTo>
                  <a:pt x="2346886" y="899524"/>
                  <a:pt x="2356607" y="910874"/>
                  <a:pt x="2362200" y="923925"/>
                </a:cubicBezTo>
                <a:cubicBezTo>
                  <a:pt x="2385861" y="979134"/>
                  <a:pt x="2354166" y="926161"/>
                  <a:pt x="2390775" y="981075"/>
                </a:cubicBezTo>
                <a:cubicBezTo>
                  <a:pt x="2405853" y="1041387"/>
                  <a:pt x="2393038" y="1008283"/>
                  <a:pt x="2438400" y="1076325"/>
                </a:cubicBezTo>
                <a:lnTo>
                  <a:pt x="2438400" y="1076325"/>
                </a:lnTo>
                <a:lnTo>
                  <a:pt x="2466975" y="1162050"/>
                </a:lnTo>
                <a:cubicBezTo>
                  <a:pt x="2470150" y="1171575"/>
                  <a:pt x="2474065" y="1180885"/>
                  <a:pt x="2476500" y="1190625"/>
                </a:cubicBezTo>
                <a:cubicBezTo>
                  <a:pt x="2479675" y="1203325"/>
                  <a:pt x="2480868" y="1216693"/>
                  <a:pt x="2486025" y="1228725"/>
                </a:cubicBezTo>
                <a:cubicBezTo>
                  <a:pt x="2490534" y="1239247"/>
                  <a:pt x="2498725" y="1247775"/>
                  <a:pt x="2505075" y="1257300"/>
                </a:cubicBezTo>
                <a:cubicBezTo>
                  <a:pt x="2528581" y="1374830"/>
                  <a:pt x="2497747" y="1211867"/>
                  <a:pt x="2524125" y="1409700"/>
                </a:cubicBezTo>
                <a:cubicBezTo>
                  <a:pt x="2525855" y="1422676"/>
                  <a:pt x="2530810" y="1435021"/>
                  <a:pt x="2533650" y="1447800"/>
                </a:cubicBezTo>
                <a:cubicBezTo>
                  <a:pt x="2537162" y="1463604"/>
                  <a:pt x="2539663" y="1479621"/>
                  <a:pt x="2543175" y="1495425"/>
                </a:cubicBezTo>
                <a:cubicBezTo>
                  <a:pt x="2570078" y="1616489"/>
                  <a:pt x="2533497" y="1437511"/>
                  <a:pt x="2562225" y="1581150"/>
                </a:cubicBezTo>
                <a:cubicBezTo>
                  <a:pt x="2555875" y="1593850"/>
                  <a:pt x="2553215" y="1609210"/>
                  <a:pt x="2543175" y="1619250"/>
                </a:cubicBezTo>
                <a:cubicBezTo>
                  <a:pt x="2523899" y="1638526"/>
                  <a:pt x="2466524" y="1646191"/>
                  <a:pt x="2447925" y="1657350"/>
                </a:cubicBezTo>
                <a:cubicBezTo>
                  <a:pt x="2432050" y="1666875"/>
                  <a:pt x="2417154" y="1678264"/>
                  <a:pt x="2400300" y="1685925"/>
                </a:cubicBezTo>
                <a:cubicBezTo>
                  <a:pt x="2348819" y="1709326"/>
                  <a:pt x="2324893" y="1707257"/>
                  <a:pt x="2266950" y="1714500"/>
                </a:cubicBezTo>
                <a:cubicBezTo>
                  <a:pt x="2111375" y="1708150"/>
                  <a:pt x="1955306" y="1709368"/>
                  <a:pt x="1800225" y="1695450"/>
                </a:cubicBezTo>
                <a:cubicBezTo>
                  <a:pt x="1707165" y="1687099"/>
                  <a:pt x="1616250" y="1662651"/>
                  <a:pt x="1524000" y="1647825"/>
                </a:cubicBezTo>
                <a:cubicBezTo>
                  <a:pt x="1042774" y="1570485"/>
                  <a:pt x="1493288" y="1658616"/>
                  <a:pt x="876300" y="1524000"/>
                </a:cubicBezTo>
                <a:cubicBezTo>
                  <a:pt x="551673" y="1453172"/>
                  <a:pt x="975553" y="1552358"/>
                  <a:pt x="542925" y="1428750"/>
                </a:cubicBezTo>
                <a:cubicBezTo>
                  <a:pt x="459810" y="1405003"/>
                  <a:pt x="497711" y="1418284"/>
                  <a:pt x="428625" y="1390650"/>
                </a:cubicBezTo>
                <a:cubicBezTo>
                  <a:pt x="343302" y="1411981"/>
                  <a:pt x="367277" y="1409981"/>
                  <a:pt x="219075" y="1390650"/>
                </a:cubicBezTo>
                <a:cubicBezTo>
                  <a:pt x="191469" y="1387049"/>
                  <a:pt x="145823" y="1356224"/>
                  <a:pt x="123825" y="1343025"/>
                </a:cubicBezTo>
                <a:cubicBezTo>
                  <a:pt x="98425" y="1311275"/>
                  <a:pt x="57486" y="1287221"/>
                  <a:pt x="47625" y="1247775"/>
                </a:cubicBezTo>
                <a:cubicBezTo>
                  <a:pt x="44450" y="1235075"/>
                  <a:pt x="42697" y="1221932"/>
                  <a:pt x="38100" y="1209675"/>
                </a:cubicBezTo>
                <a:cubicBezTo>
                  <a:pt x="22217" y="1167319"/>
                  <a:pt x="18126" y="1181705"/>
                  <a:pt x="9525" y="1143000"/>
                </a:cubicBezTo>
                <a:cubicBezTo>
                  <a:pt x="5335" y="1124147"/>
                  <a:pt x="3175" y="1104900"/>
                  <a:pt x="0" y="1085850"/>
                </a:cubicBezTo>
                <a:cubicBezTo>
                  <a:pt x="2255" y="1056534"/>
                  <a:pt x="6802" y="949784"/>
                  <a:pt x="19050" y="904875"/>
                </a:cubicBezTo>
                <a:cubicBezTo>
                  <a:pt x="23549" y="888380"/>
                  <a:pt x="32257" y="873318"/>
                  <a:pt x="38100" y="857250"/>
                </a:cubicBezTo>
                <a:cubicBezTo>
                  <a:pt x="44962" y="838379"/>
                  <a:pt x="49101" y="818497"/>
                  <a:pt x="57150" y="800100"/>
                </a:cubicBezTo>
                <a:cubicBezTo>
                  <a:pt x="100828" y="700263"/>
                  <a:pt x="94234" y="724136"/>
                  <a:pt x="142875" y="647700"/>
                </a:cubicBezTo>
                <a:cubicBezTo>
                  <a:pt x="152814" y="632081"/>
                  <a:pt x="160833" y="615242"/>
                  <a:pt x="171450" y="600075"/>
                </a:cubicBezTo>
                <a:cubicBezTo>
                  <a:pt x="209157" y="546208"/>
                  <a:pt x="257259" y="500964"/>
                  <a:pt x="314325" y="466725"/>
                </a:cubicBezTo>
                <a:cubicBezTo>
                  <a:pt x="329584" y="457570"/>
                  <a:pt x="379553" y="425932"/>
                  <a:pt x="400050" y="419100"/>
                </a:cubicBezTo>
                <a:cubicBezTo>
                  <a:pt x="415409" y="413980"/>
                  <a:pt x="431871" y="413087"/>
                  <a:pt x="447675" y="409575"/>
                </a:cubicBezTo>
                <a:cubicBezTo>
                  <a:pt x="460454" y="406735"/>
                  <a:pt x="473075" y="403225"/>
                  <a:pt x="485775" y="400050"/>
                </a:cubicBezTo>
                <a:cubicBezTo>
                  <a:pt x="558800" y="406400"/>
                  <a:pt x="632691" y="406214"/>
                  <a:pt x="704850" y="419100"/>
                </a:cubicBezTo>
                <a:cubicBezTo>
                  <a:pt x="723075" y="422354"/>
                  <a:pt x="736222" y="438810"/>
                  <a:pt x="752475" y="447675"/>
                </a:cubicBezTo>
                <a:cubicBezTo>
                  <a:pt x="771173" y="457874"/>
                  <a:pt x="792074" y="464184"/>
                  <a:pt x="809625" y="476250"/>
                </a:cubicBezTo>
                <a:cubicBezTo>
                  <a:pt x="843130" y="499285"/>
                  <a:pt x="876124" y="523699"/>
                  <a:pt x="904875" y="552450"/>
                </a:cubicBezTo>
                <a:cubicBezTo>
                  <a:pt x="964828" y="612403"/>
                  <a:pt x="1001471" y="636593"/>
                  <a:pt x="1038225" y="704850"/>
                </a:cubicBezTo>
                <a:cubicBezTo>
                  <a:pt x="1049689" y="726140"/>
                  <a:pt x="1056667" y="749570"/>
                  <a:pt x="1066800" y="771525"/>
                </a:cubicBezTo>
                <a:cubicBezTo>
                  <a:pt x="1075725" y="790863"/>
                  <a:pt x="1085850" y="809625"/>
                  <a:pt x="1095375" y="828675"/>
                </a:cubicBezTo>
                <a:cubicBezTo>
                  <a:pt x="1098550" y="847725"/>
                  <a:pt x="1100557" y="867007"/>
                  <a:pt x="1104900" y="885825"/>
                </a:cubicBezTo>
                <a:cubicBezTo>
                  <a:pt x="1110097" y="908347"/>
                  <a:pt x="1124574" y="929394"/>
                  <a:pt x="1123950" y="952500"/>
                </a:cubicBezTo>
                <a:cubicBezTo>
                  <a:pt x="1121364" y="1048190"/>
                  <a:pt x="1121106" y="1146048"/>
                  <a:pt x="1095375" y="1238250"/>
                </a:cubicBezTo>
                <a:cubicBezTo>
                  <a:pt x="1074969" y="1311373"/>
                  <a:pt x="993050" y="1374502"/>
                  <a:pt x="942975" y="1428750"/>
                </a:cubicBezTo>
                <a:cubicBezTo>
                  <a:pt x="926155" y="1446971"/>
                  <a:pt x="912885" y="1468365"/>
                  <a:pt x="895350" y="1485900"/>
                </a:cubicBezTo>
                <a:cubicBezTo>
                  <a:pt x="840069" y="1541181"/>
                  <a:pt x="858965" y="1508426"/>
                  <a:pt x="800100" y="1552575"/>
                </a:cubicBezTo>
                <a:cubicBezTo>
                  <a:pt x="789324" y="1560657"/>
                  <a:pt x="783300" y="1574608"/>
                  <a:pt x="771525" y="1581150"/>
                </a:cubicBezTo>
                <a:cubicBezTo>
                  <a:pt x="735722" y="1601041"/>
                  <a:pt x="696031" y="1601964"/>
                  <a:pt x="657225" y="1609725"/>
                </a:cubicBezTo>
                <a:cubicBezTo>
                  <a:pt x="555696" y="1630031"/>
                  <a:pt x="701164" y="1619250"/>
                  <a:pt x="485775" y="161925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6" y="-9550"/>
            <a:ext cx="9144000" cy="57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43800" y="6644520"/>
            <a:ext cx="12041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C:\xara stuff\</a:t>
            </a:r>
            <a:r>
              <a:rPr lang="en-US" sz="800" dirty="0" err="1"/>
              <a:t>Cytof</a:t>
            </a:r>
            <a:r>
              <a:rPr lang="en-US" sz="800" dirty="0"/>
              <a:t> ideas</a:t>
            </a:r>
          </a:p>
        </p:txBody>
      </p:sp>
    </p:spTree>
    <p:extLst>
      <p:ext uri="{BB962C8B-B14F-4D97-AF65-F5344CB8AC3E}">
        <p14:creationId xmlns:p14="http://schemas.microsoft.com/office/powerpoint/2010/main" val="429222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72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2491846" y="600075"/>
            <a:ext cx="6099704" cy="2466975"/>
          </a:xfrm>
          <a:custGeom>
            <a:avLst/>
            <a:gdLst>
              <a:gd name="connsiteX0" fmla="*/ 6099704 w 6099704"/>
              <a:gd name="connsiteY0" fmla="*/ 561975 h 2466975"/>
              <a:gd name="connsiteX1" fmla="*/ 5966354 w 6099704"/>
              <a:gd name="connsiteY1" fmla="*/ 590550 h 2466975"/>
              <a:gd name="connsiteX2" fmla="*/ 5880629 w 6099704"/>
              <a:gd name="connsiteY2" fmla="*/ 609600 h 2466975"/>
              <a:gd name="connsiteX3" fmla="*/ 5604404 w 6099704"/>
              <a:gd name="connsiteY3" fmla="*/ 647700 h 2466975"/>
              <a:gd name="connsiteX4" fmla="*/ 5404379 w 6099704"/>
              <a:gd name="connsiteY4" fmla="*/ 676275 h 2466975"/>
              <a:gd name="connsiteX5" fmla="*/ 5204354 w 6099704"/>
              <a:gd name="connsiteY5" fmla="*/ 704850 h 2466975"/>
              <a:gd name="connsiteX6" fmla="*/ 4699529 w 6099704"/>
              <a:gd name="connsiteY6" fmla="*/ 723900 h 2466975"/>
              <a:gd name="connsiteX7" fmla="*/ 4661429 w 6099704"/>
              <a:gd name="connsiteY7" fmla="*/ 733425 h 2466975"/>
              <a:gd name="connsiteX8" fmla="*/ 4632854 w 6099704"/>
              <a:gd name="connsiteY8" fmla="*/ 742950 h 2466975"/>
              <a:gd name="connsiteX9" fmla="*/ 4347104 w 6099704"/>
              <a:gd name="connsiteY9" fmla="*/ 733425 h 2466975"/>
              <a:gd name="connsiteX10" fmla="*/ 4280429 w 6099704"/>
              <a:gd name="connsiteY10" fmla="*/ 714375 h 2466975"/>
              <a:gd name="connsiteX11" fmla="*/ 4242329 w 6099704"/>
              <a:gd name="connsiteY11" fmla="*/ 695325 h 2466975"/>
              <a:gd name="connsiteX12" fmla="*/ 4213754 w 6099704"/>
              <a:gd name="connsiteY12" fmla="*/ 685800 h 2466975"/>
              <a:gd name="connsiteX13" fmla="*/ 4175654 w 6099704"/>
              <a:gd name="connsiteY13" fmla="*/ 666750 h 2466975"/>
              <a:gd name="connsiteX14" fmla="*/ 4099454 w 6099704"/>
              <a:gd name="connsiteY14" fmla="*/ 647700 h 2466975"/>
              <a:gd name="connsiteX15" fmla="*/ 3966104 w 6099704"/>
              <a:gd name="connsiteY15" fmla="*/ 628650 h 2466975"/>
              <a:gd name="connsiteX16" fmla="*/ 3785129 w 6099704"/>
              <a:gd name="connsiteY16" fmla="*/ 647700 h 2466975"/>
              <a:gd name="connsiteX17" fmla="*/ 3737504 w 6099704"/>
              <a:gd name="connsiteY17" fmla="*/ 657225 h 2466975"/>
              <a:gd name="connsiteX18" fmla="*/ 3708929 w 6099704"/>
              <a:gd name="connsiteY18" fmla="*/ 676275 h 2466975"/>
              <a:gd name="connsiteX19" fmla="*/ 3670829 w 6099704"/>
              <a:gd name="connsiteY19" fmla="*/ 695325 h 2466975"/>
              <a:gd name="connsiteX20" fmla="*/ 3642254 w 6099704"/>
              <a:gd name="connsiteY20" fmla="*/ 714375 h 2466975"/>
              <a:gd name="connsiteX21" fmla="*/ 3604154 w 6099704"/>
              <a:gd name="connsiteY21" fmla="*/ 723900 h 2466975"/>
              <a:gd name="connsiteX22" fmla="*/ 3566054 w 6099704"/>
              <a:gd name="connsiteY22" fmla="*/ 762000 h 2466975"/>
              <a:gd name="connsiteX23" fmla="*/ 3537479 w 6099704"/>
              <a:gd name="connsiteY23" fmla="*/ 781050 h 2466975"/>
              <a:gd name="connsiteX24" fmla="*/ 3480329 w 6099704"/>
              <a:gd name="connsiteY24" fmla="*/ 866775 h 2466975"/>
              <a:gd name="connsiteX25" fmla="*/ 3442229 w 6099704"/>
              <a:gd name="connsiteY25" fmla="*/ 933450 h 2466975"/>
              <a:gd name="connsiteX26" fmla="*/ 3423179 w 6099704"/>
              <a:gd name="connsiteY26" fmla="*/ 1019175 h 2466975"/>
              <a:gd name="connsiteX27" fmla="*/ 3432704 w 6099704"/>
              <a:gd name="connsiteY27" fmla="*/ 1171575 h 2466975"/>
              <a:gd name="connsiteX28" fmla="*/ 3461279 w 6099704"/>
              <a:gd name="connsiteY28" fmla="*/ 1209675 h 2466975"/>
              <a:gd name="connsiteX29" fmla="*/ 3518429 w 6099704"/>
              <a:gd name="connsiteY29" fmla="*/ 1228725 h 2466975"/>
              <a:gd name="connsiteX30" fmla="*/ 3604154 w 6099704"/>
              <a:gd name="connsiteY30" fmla="*/ 1257300 h 2466975"/>
              <a:gd name="connsiteX31" fmla="*/ 3651779 w 6099704"/>
              <a:gd name="connsiteY31" fmla="*/ 1276350 h 2466975"/>
              <a:gd name="connsiteX32" fmla="*/ 3956579 w 6099704"/>
              <a:gd name="connsiteY32" fmla="*/ 1266825 h 2466975"/>
              <a:gd name="connsiteX33" fmla="*/ 3994679 w 6099704"/>
              <a:gd name="connsiteY33" fmla="*/ 1247775 h 2466975"/>
              <a:gd name="connsiteX34" fmla="*/ 4023254 w 6099704"/>
              <a:gd name="connsiteY34" fmla="*/ 1238250 h 2466975"/>
              <a:gd name="connsiteX35" fmla="*/ 4051829 w 6099704"/>
              <a:gd name="connsiteY35" fmla="*/ 1219200 h 2466975"/>
              <a:gd name="connsiteX36" fmla="*/ 4118504 w 6099704"/>
              <a:gd name="connsiteY36" fmla="*/ 1190625 h 2466975"/>
              <a:gd name="connsiteX37" fmla="*/ 4204229 w 6099704"/>
              <a:gd name="connsiteY37" fmla="*/ 1114425 h 2466975"/>
              <a:gd name="connsiteX38" fmla="*/ 4261379 w 6099704"/>
              <a:gd name="connsiteY38" fmla="*/ 1019175 h 2466975"/>
              <a:gd name="connsiteX39" fmla="*/ 4251854 w 6099704"/>
              <a:gd name="connsiteY39" fmla="*/ 800100 h 2466975"/>
              <a:gd name="connsiteX40" fmla="*/ 4147079 w 6099704"/>
              <a:gd name="connsiteY40" fmla="*/ 657225 h 2466975"/>
              <a:gd name="connsiteX41" fmla="*/ 4032779 w 6099704"/>
              <a:gd name="connsiteY41" fmla="*/ 609600 h 2466975"/>
              <a:gd name="connsiteX42" fmla="*/ 3899429 w 6099704"/>
              <a:gd name="connsiteY42" fmla="*/ 571500 h 2466975"/>
              <a:gd name="connsiteX43" fmla="*/ 3366029 w 6099704"/>
              <a:gd name="connsiteY43" fmla="*/ 609600 h 2466975"/>
              <a:gd name="connsiteX44" fmla="*/ 3280304 w 6099704"/>
              <a:gd name="connsiteY44" fmla="*/ 657225 h 2466975"/>
              <a:gd name="connsiteX45" fmla="*/ 3146954 w 6099704"/>
              <a:gd name="connsiteY45" fmla="*/ 742950 h 2466975"/>
              <a:gd name="connsiteX46" fmla="*/ 2965979 w 6099704"/>
              <a:gd name="connsiteY46" fmla="*/ 819150 h 2466975"/>
              <a:gd name="connsiteX47" fmla="*/ 2861204 w 6099704"/>
              <a:gd name="connsiteY47" fmla="*/ 857250 h 2466975"/>
              <a:gd name="connsiteX48" fmla="*/ 2604029 w 6099704"/>
              <a:gd name="connsiteY48" fmla="*/ 923925 h 2466975"/>
              <a:gd name="connsiteX49" fmla="*/ 2546879 w 6099704"/>
              <a:gd name="connsiteY49" fmla="*/ 942975 h 2466975"/>
              <a:gd name="connsiteX50" fmla="*/ 2480204 w 6099704"/>
              <a:gd name="connsiteY50" fmla="*/ 971550 h 2466975"/>
              <a:gd name="connsiteX51" fmla="*/ 2461154 w 6099704"/>
              <a:gd name="connsiteY51" fmla="*/ 1000125 h 2466975"/>
              <a:gd name="connsiteX52" fmla="*/ 2442104 w 6099704"/>
              <a:gd name="connsiteY52" fmla="*/ 1066800 h 2466975"/>
              <a:gd name="connsiteX53" fmla="*/ 2394479 w 6099704"/>
              <a:gd name="connsiteY53" fmla="*/ 1133475 h 2466975"/>
              <a:gd name="connsiteX54" fmla="*/ 2299229 w 6099704"/>
              <a:gd name="connsiteY54" fmla="*/ 1171575 h 2466975"/>
              <a:gd name="connsiteX55" fmla="*/ 2261129 w 6099704"/>
              <a:gd name="connsiteY55" fmla="*/ 1190625 h 2466975"/>
              <a:gd name="connsiteX56" fmla="*/ 2232554 w 6099704"/>
              <a:gd name="connsiteY56" fmla="*/ 1209675 h 2466975"/>
              <a:gd name="connsiteX57" fmla="*/ 2165879 w 6099704"/>
              <a:gd name="connsiteY57" fmla="*/ 1219200 h 2466975"/>
              <a:gd name="connsiteX58" fmla="*/ 2061104 w 6099704"/>
              <a:gd name="connsiteY58" fmla="*/ 1247775 h 2466975"/>
              <a:gd name="connsiteX59" fmla="*/ 2013479 w 6099704"/>
              <a:gd name="connsiteY59" fmla="*/ 1266825 h 2466975"/>
              <a:gd name="connsiteX60" fmla="*/ 1984904 w 6099704"/>
              <a:gd name="connsiteY60" fmla="*/ 1276350 h 2466975"/>
              <a:gd name="connsiteX61" fmla="*/ 1832504 w 6099704"/>
              <a:gd name="connsiteY61" fmla="*/ 1266825 h 2466975"/>
              <a:gd name="connsiteX62" fmla="*/ 1803929 w 6099704"/>
              <a:gd name="connsiteY62" fmla="*/ 1238250 h 2466975"/>
              <a:gd name="connsiteX63" fmla="*/ 1775354 w 6099704"/>
              <a:gd name="connsiteY63" fmla="*/ 1162050 h 2466975"/>
              <a:gd name="connsiteX64" fmla="*/ 1784879 w 6099704"/>
              <a:gd name="connsiteY64" fmla="*/ 857250 h 2466975"/>
              <a:gd name="connsiteX65" fmla="*/ 1832504 w 6099704"/>
              <a:gd name="connsiteY65" fmla="*/ 733425 h 2466975"/>
              <a:gd name="connsiteX66" fmla="*/ 1965854 w 6099704"/>
              <a:gd name="connsiteY66" fmla="*/ 552450 h 2466975"/>
              <a:gd name="connsiteX67" fmla="*/ 2003954 w 6099704"/>
              <a:gd name="connsiteY67" fmla="*/ 504825 h 2466975"/>
              <a:gd name="connsiteX68" fmla="*/ 2070629 w 6099704"/>
              <a:gd name="connsiteY68" fmla="*/ 447675 h 2466975"/>
              <a:gd name="connsiteX69" fmla="*/ 2089679 w 6099704"/>
              <a:gd name="connsiteY69" fmla="*/ 409575 h 2466975"/>
              <a:gd name="connsiteX70" fmla="*/ 2099204 w 6099704"/>
              <a:gd name="connsiteY70" fmla="*/ 371475 h 2466975"/>
              <a:gd name="connsiteX71" fmla="*/ 2108729 w 6099704"/>
              <a:gd name="connsiteY71" fmla="*/ 342900 h 2466975"/>
              <a:gd name="connsiteX72" fmla="*/ 2108729 w 6099704"/>
              <a:gd name="connsiteY72" fmla="*/ 85725 h 2466975"/>
              <a:gd name="connsiteX73" fmla="*/ 2051579 w 6099704"/>
              <a:gd name="connsiteY73" fmla="*/ 28575 h 2466975"/>
              <a:gd name="connsiteX74" fmla="*/ 1994429 w 6099704"/>
              <a:gd name="connsiteY74" fmla="*/ 19050 h 2466975"/>
              <a:gd name="connsiteX75" fmla="*/ 1946804 w 6099704"/>
              <a:gd name="connsiteY75" fmla="*/ 0 h 2466975"/>
              <a:gd name="connsiteX76" fmla="*/ 1670579 w 6099704"/>
              <a:gd name="connsiteY76" fmla="*/ 28575 h 2466975"/>
              <a:gd name="connsiteX77" fmla="*/ 1622954 w 6099704"/>
              <a:gd name="connsiteY77" fmla="*/ 47625 h 2466975"/>
              <a:gd name="connsiteX78" fmla="*/ 1594379 w 6099704"/>
              <a:gd name="connsiteY78" fmla="*/ 66675 h 2466975"/>
              <a:gd name="connsiteX79" fmla="*/ 1546754 w 6099704"/>
              <a:gd name="connsiteY79" fmla="*/ 76200 h 2466975"/>
              <a:gd name="connsiteX80" fmla="*/ 1499129 w 6099704"/>
              <a:gd name="connsiteY80" fmla="*/ 104775 h 2466975"/>
              <a:gd name="connsiteX81" fmla="*/ 1470554 w 6099704"/>
              <a:gd name="connsiteY81" fmla="*/ 114300 h 2466975"/>
              <a:gd name="connsiteX82" fmla="*/ 1422929 w 6099704"/>
              <a:gd name="connsiteY82" fmla="*/ 142875 h 2466975"/>
              <a:gd name="connsiteX83" fmla="*/ 1365779 w 6099704"/>
              <a:gd name="connsiteY83" fmla="*/ 180975 h 2466975"/>
              <a:gd name="connsiteX84" fmla="*/ 1327679 w 6099704"/>
              <a:gd name="connsiteY84" fmla="*/ 190500 h 2466975"/>
              <a:gd name="connsiteX85" fmla="*/ 1308629 w 6099704"/>
              <a:gd name="connsiteY85" fmla="*/ 219075 h 2466975"/>
              <a:gd name="connsiteX86" fmla="*/ 1280054 w 6099704"/>
              <a:gd name="connsiteY86" fmla="*/ 238125 h 2466975"/>
              <a:gd name="connsiteX87" fmla="*/ 1251479 w 6099704"/>
              <a:gd name="connsiteY87" fmla="*/ 314325 h 2466975"/>
              <a:gd name="connsiteX88" fmla="*/ 1213379 w 6099704"/>
              <a:gd name="connsiteY88" fmla="*/ 361950 h 2466975"/>
              <a:gd name="connsiteX89" fmla="*/ 1194329 w 6099704"/>
              <a:gd name="connsiteY89" fmla="*/ 409575 h 2466975"/>
              <a:gd name="connsiteX90" fmla="*/ 1175279 w 6099704"/>
              <a:gd name="connsiteY90" fmla="*/ 485775 h 2466975"/>
              <a:gd name="connsiteX91" fmla="*/ 1194329 w 6099704"/>
              <a:gd name="connsiteY91" fmla="*/ 733425 h 2466975"/>
              <a:gd name="connsiteX92" fmla="*/ 1222904 w 6099704"/>
              <a:gd name="connsiteY92" fmla="*/ 790575 h 2466975"/>
              <a:gd name="connsiteX93" fmla="*/ 1241954 w 6099704"/>
              <a:gd name="connsiteY93" fmla="*/ 838200 h 2466975"/>
              <a:gd name="connsiteX94" fmla="*/ 1270529 w 6099704"/>
              <a:gd name="connsiteY94" fmla="*/ 885825 h 2466975"/>
              <a:gd name="connsiteX95" fmla="*/ 1289579 w 6099704"/>
              <a:gd name="connsiteY95" fmla="*/ 914400 h 2466975"/>
              <a:gd name="connsiteX96" fmla="*/ 1308629 w 6099704"/>
              <a:gd name="connsiteY96" fmla="*/ 962025 h 2466975"/>
              <a:gd name="connsiteX97" fmla="*/ 1365779 w 6099704"/>
              <a:gd name="connsiteY97" fmla="*/ 1038225 h 2466975"/>
              <a:gd name="connsiteX98" fmla="*/ 1394354 w 6099704"/>
              <a:gd name="connsiteY98" fmla="*/ 1143000 h 2466975"/>
              <a:gd name="connsiteX99" fmla="*/ 1422929 w 6099704"/>
              <a:gd name="connsiteY99" fmla="*/ 1200150 h 2466975"/>
              <a:gd name="connsiteX100" fmla="*/ 1461029 w 6099704"/>
              <a:gd name="connsiteY100" fmla="*/ 1314450 h 2466975"/>
              <a:gd name="connsiteX101" fmla="*/ 1518179 w 6099704"/>
              <a:gd name="connsiteY101" fmla="*/ 1466850 h 2466975"/>
              <a:gd name="connsiteX102" fmla="*/ 1527704 w 6099704"/>
              <a:gd name="connsiteY102" fmla="*/ 1524000 h 2466975"/>
              <a:gd name="connsiteX103" fmla="*/ 1546754 w 6099704"/>
              <a:gd name="connsiteY103" fmla="*/ 1552575 h 2466975"/>
              <a:gd name="connsiteX104" fmla="*/ 1556279 w 6099704"/>
              <a:gd name="connsiteY104" fmla="*/ 1581150 h 2466975"/>
              <a:gd name="connsiteX105" fmla="*/ 1537229 w 6099704"/>
              <a:gd name="connsiteY105" fmla="*/ 1695450 h 2466975"/>
              <a:gd name="connsiteX106" fmla="*/ 1527704 w 6099704"/>
              <a:gd name="connsiteY106" fmla="*/ 1743075 h 2466975"/>
              <a:gd name="connsiteX107" fmla="*/ 1489604 w 6099704"/>
              <a:gd name="connsiteY107" fmla="*/ 1838325 h 2466975"/>
              <a:gd name="connsiteX108" fmla="*/ 1422929 w 6099704"/>
              <a:gd name="connsiteY108" fmla="*/ 1924050 h 2466975"/>
              <a:gd name="connsiteX109" fmla="*/ 1394354 w 6099704"/>
              <a:gd name="connsiteY109" fmla="*/ 1981200 h 2466975"/>
              <a:gd name="connsiteX110" fmla="*/ 1365779 w 6099704"/>
              <a:gd name="connsiteY110" fmla="*/ 2028825 h 2466975"/>
              <a:gd name="connsiteX111" fmla="*/ 1308629 w 6099704"/>
              <a:gd name="connsiteY111" fmla="*/ 2095500 h 2466975"/>
              <a:gd name="connsiteX112" fmla="*/ 1280054 w 6099704"/>
              <a:gd name="connsiteY112" fmla="*/ 2133600 h 2466975"/>
              <a:gd name="connsiteX113" fmla="*/ 1232429 w 6099704"/>
              <a:gd name="connsiteY113" fmla="*/ 2162175 h 2466975"/>
              <a:gd name="connsiteX114" fmla="*/ 1137179 w 6099704"/>
              <a:gd name="connsiteY114" fmla="*/ 2247900 h 2466975"/>
              <a:gd name="connsiteX115" fmla="*/ 1108604 w 6099704"/>
              <a:gd name="connsiteY115" fmla="*/ 2286000 h 2466975"/>
              <a:gd name="connsiteX116" fmla="*/ 1060979 w 6099704"/>
              <a:gd name="connsiteY116" fmla="*/ 2324100 h 2466975"/>
              <a:gd name="connsiteX117" fmla="*/ 1013354 w 6099704"/>
              <a:gd name="connsiteY117" fmla="*/ 2352675 h 2466975"/>
              <a:gd name="connsiteX118" fmla="*/ 889529 w 6099704"/>
              <a:gd name="connsiteY118" fmla="*/ 2390775 h 2466975"/>
              <a:gd name="connsiteX119" fmla="*/ 765704 w 6099704"/>
              <a:gd name="connsiteY119" fmla="*/ 2419350 h 2466975"/>
              <a:gd name="connsiteX120" fmla="*/ 708554 w 6099704"/>
              <a:gd name="connsiteY120" fmla="*/ 2438400 h 2466975"/>
              <a:gd name="connsiteX121" fmla="*/ 660929 w 6099704"/>
              <a:gd name="connsiteY121" fmla="*/ 2457450 h 2466975"/>
              <a:gd name="connsiteX122" fmla="*/ 622829 w 6099704"/>
              <a:gd name="connsiteY122" fmla="*/ 2466975 h 2466975"/>
              <a:gd name="connsiteX123" fmla="*/ 308504 w 6099704"/>
              <a:gd name="connsiteY123" fmla="*/ 2457450 h 2466975"/>
              <a:gd name="connsiteX124" fmla="*/ 232304 w 6099704"/>
              <a:gd name="connsiteY124" fmla="*/ 2438400 h 2466975"/>
              <a:gd name="connsiteX125" fmla="*/ 184679 w 6099704"/>
              <a:gd name="connsiteY125" fmla="*/ 2428875 h 2466975"/>
              <a:gd name="connsiteX126" fmla="*/ 146579 w 6099704"/>
              <a:gd name="connsiteY126" fmla="*/ 2400300 h 2466975"/>
              <a:gd name="connsiteX127" fmla="*/ 70379 w 6099704"/>
              <a:gd name="connsiteY127" fmla="*/ 2352675 h 2466975"/>
              <a:gd name="connsiteX128" fmla="*/ 13229 w 6099704"/>
              <a:gd name="connsiteY128" fmla="*/ 2286000 h 2466975"/>
              <a:gd name="connsiteX129" fmla="*/ 13229 w 6099704"/>
              <a:gd name="connsiteY129" fmla="*/ 2095500 h 2466975"/>
              <a:gd name="connsiteX130" fmla="*/ 98954 w 6099704"/>
              <a:gd name="connsiteY130" fmla="*/ 2028825 h 2466975"/>
              <a:gd name="connsiteX131" fmla="*/ 156104 w 6099704"/>
              <a:gd name="connsiteY131" fmla="*/ 1971675 h 2466975"/>
              <a:gd name="connsiteX132" fmla="*/ 213254 w 6099704"/>
              <a:gd name="connsiteY132" fmla="*/ 1933575 h 2466975"/>
              <a:gd name="connsiteX133" fmla="*/ 279929 w 6099704"/>
              <a:gd name="connsiteY133" fmla="*/ 1885950 h 2466975"/>
              <a:gd name="connsiteX134" fmla="*/ 308504 w 6099704"/>
              <a:gd name="connsiteY134" fmla="*/ 1876425 h 2466975"/>
              <a:gd name="connsiteX135" fmla="*/ 470429 w 6099704"/>
              <a:gd name="connsiteY135" fmla="*/ 1895475 h 2466975"/>
              <a:gd name="connsiteX136" fmla="*/ 499004 w 6099704"/>
              <a:gd name="connsiteY136" fmla="*/ 1924050 h 2466975"/>
              <a:gd name="connsiteX137" fmla="*/ 537104 w 6099704"/>
              <a:gd name="connsiteY137" fmla="*/ 1943100 h 2466975"/>
              <a:gd name="connsiteX138" fmla="*/ 565679 w 6099704"/>
              <a:gd name="connsiteY138" fmla="*/ 1971675 h 2466975"/>
              <a:gd name="connsiteX139" fmla="*/ 594254 w 6099704"/>
              <a:gd name="connsiteY139" fmla="*/ 1990725 h 2466975"/>
              <a:gd name="connsiteX140" fmla="*/ 660929 w 6099704"/>
              <a:gd name="connsiteY140" fmla="*/ 2076450 h 2466975"/>
              <a:gd name="connsiteX141" fmla="*/ 689504 w 6099704"/>
              <a:gd name="connsiteY141" fmla="*/ 2124075 h 2466975"/>
              <a:gd name="connsiteX142" fmla="*/ 679979 w 6099704"/>
              <a:gd name="connsiteY142" fmla="*/ 2419350 h 246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6099704" h="2466975">
                <a:moveTo>
                  <a:pt x="6099704" y="561975"/>
                </a:moveTo>
                <a:cubicBezTo>
                  <a:pt x="5929776" y="604457"/>
                  <a:pt x="6104646" y="562892"/>
                  <a:pt x="5966354" y="590550"/>
                </a:cubicBezTo>
                <a:cubicBezTo>
                  <a:pt x="5937650" y="596291"/>
                  <a:pt x="5909543" y="605035"/>
                  <a:pt x="5880629" y="609600"/>
                </a:cubicBezTo>
                <a:cubicBezTo>
                  <a:pt x="5788820" y="624096"/>
                  <a:pt x="5696453" y="634813"/>
                  <a:pt x="5604404" y="647700"/>
                </a:cubicBezTo>
                <a:lnTo>
                  <a:pt x="5404379" y="676275"/>
                </a:lnTo>
                <a:cubicBezTo>
                  <a:pt x="5337704" y="685800"/>
                  <a:pt x="5271557" y="700370"/>
                  <a:pt x="5204354" y="704850"/>
                </a:cubicBezTo>
                <a:cubicBezTo>
                  <a:pt x="4941055" y="722403"/>
                  <a:pt x="5109193" y="713119"/>
                  <a:pt x="4699529" y="723900"/>
                </a:cubicBezTo>
                <a:cubicBezTo>
                  <a:pt x="4686829" y="727075"/>
                  <a:pt x="4674016" y="729829"/>
                  <a:pt x="4661429" y="733425"/>
                </a:cubicBezTo>
                <a:cubicBezTo>
                  <a:pt x="4651775" y="736183"/>
                  <a:pt x="4642894" y="742950"/>
                  <a:pt x="4632854" y="742950"/>
                </a:cubicBezTo>
                <a:cubicBezTo>
                  <a:pt x="4537551" y="742950"/>
                  <a:pt x="4442354" y="736600"/>
                  <a:pt x="4347104" y="733425"/>
                </a:cubicBezTo>
                <a:cubicBezTo>
                  <a:pt x="4327770" y="728592"/>
                  <a:pt x="4299560" y="722574"/>
                  <a:pt x="4280429" y="714375"/>
                </a:cubicBezTo>
                <a:cubicBezTo>
                  <a:pt x="4267378" y="708782"/>
                  <a:pt x="4255380" y="700918"/>
                  <a:pt x="4242329" y="695325"/>
                </a:cubicBezTo>
                <a:cubicBezTo>
                  <a:pt x="4233101" y="691370"/>
                  <a:pt x="4222982" y="689755"/>
                  <a:pt x="4213754" y="685800"/>
                </a:cubicBezTo>
                <a:cubicBezTo>
                  <a:pt x="4200703" y="680207"/>
                  <a:pt x="4188705" y="672343"/>
                  <a:pt x="4175654" y="666750"/>
                </a:cubicBezTo>
                <a:cubicBezTo>
                  <a:pt x="4152723" y="656922"/>
                  <a:pt x="4123059" y="651427"/>
                  <a:pt x="4099454" y="647700"/>
                </a:cubicBezTo>
                <a:cubicBezTo>
                  <a:pt x="4055102" y="640697"/>
                  <a:pt x="3966104" y="628650"/>
                  <a:pt x="3966104" y="628650"/>
                </a:cubicBezTo>
                <a:lnTo>
                  <a:pt x="3785129" y="647700"/>
                </a:lnTo>
                <a:cubicBezTo>
                  <a:pt x="3769065" y="649708"/>
                  <a:pt x="3752663" y="651541"/>
                  <a:pt x="3737504" y="657225"/>
                </a:cubicBezTo>
                <a:cubicBezTo>
                  <a:pt x="3726785" y="661245"/>
                  <a:pt x="3718868" y="670595"/>
                  <a:pt x="3708929" y="676275"/>
                </a:cubicBezTo>
                <a:cubicBezTo>
                  <a:pt x="3696601" y="683320"/>
                  <a:pt x="3683157" y="688280"/>
                  <a:pt x="3670829" y="695325"/>
                </a:cubicBezTo>
                <a:cubicBezTo>
                  <a:pt x="3660890" y="701005"/>
                  <a:pt x="3652776" y="709866"/>
                  <a:pt x="3642254" y="714375"/>
                </a:cubicBezTo>
                <a:cubicBezTo>
                  <a:pt x="3630222" y="719532"/>
                  <a:pt x="3616854" y="720725"/>
                  <a:pt x="3604154" y="723900"/>
                </a:cubicBezTo>
                <a:cubicBezTo>
                  <a:pt x="3591454" y="736600"/>
                  <a:pt x="3579691" y="750311"/>
                  <a:pt x="3566054" y="762000"/>
                </a:cubicBezTo>
                <a:cubicBezTo>
                  <a:pt x="3557362" y="769450"/>
                  <a:pt x="3544728" y="772190"/>
                  <a:pt x="3537479" y="781050"/>
                </a:cubicBezTo>
                <a:cubicBezTo>
                  <a:pt x="3515732" y="807630"/>
                  <a:pt x="3495688" y="836058"/>
                  <a:pt x="3480329" y="866775"/>
                </a:cubicBezTo>
                <a:cubicBezTo>
                  <a:pt x="3456159" y="915114"/>
                  <a:pt x="3469155" y="893061"/>
                  <a:pt x="3442229" y="933450"/>
                </a:cubicBezTo>
                <a:cubicBezTo>
                  <a:pt x="3438555" y="948144"/>
                  <a:pt x="3423179" y="1007083"/>
                  <a:pt x="3423179" y="1019175"/>
                </a:cubicBezTo>
                <a:cubicBezTo>
                  <a:pt x="3423179" y="1070074"/>
                  <a:pt x="3422722" y="1121664"/>
                  <a:pt x="3432704" y="1171575"/>
                </a:cubicBezTo>
                <a:cubicBezTo>
                  <a:pt x="3435817" y="1187142"/>
                  <a:pt x="3448070" y="1200869"/>
                  <a:pt x="3461279" y="1209675"/>
                </a:cubicBezTo>
                <a:cubicBezTo>
                  <a:pt x="3477987" y="1220814"/>
                  <a:pt x="3500079" y="1220570"/>
                  <a:pt x="3518429" y="1228725"/>
                </a:cubicBezTo>
                <a:cubicBezTo>
                  <a:pt x="3598789" y="1264440"/>
                  <a:pt x="3475458" y="1235851"/>
                  <a:pt x="3604154" y="1257300"/>
                </a:cubicBezTo>
                <a:cubicBezTo>
                  <a:pt x="3620029" y="1263650"/>
                  <a:pt x="3634687" y="1275888"/>
                  <a:pt x="3651779" y="1276350"/>
                </a:cubicBezTo>
                <a:cubicBezTo>
                  <a:pt x="3753391" y="1279096"/>
                  <a:pt x="3855281" y="1275267"/>
                  <a:pt x="3956579" y="1266825"/>
                </a:cubicBezTo>
                <a:cubicBezTo>
                  <a:pt x="3970729" y="1265646"/>
                  <a:pt x="3981628" y="1253368"/>
                  <a:pt x="3994679" y="1247775"/>
                </a:cubicBezTo>
                <a:cubicBezTo>
                  <a:pt x="4003907" y="1243820"/>
                  <a:pt x="4014274" y="1242740"/>
                  <a:pt x="4023254" y="1238250"/>
                </a:cubicBezTo>
                <a:cubicBezTo>
                  <a:pt x="4033493" y="1233130"/>
                  <a:pt x="4041890" y="1224880"/>
                  <a:pt x="4051829" y="1219200"/>
                </a:cubicBezTo>
                <a:cubicBezTo>
                  <a:pt x="4084785" y="1200368"/>
                  <a:pt x="4086446" y="1201311"/>
                  <a:pt x="4118504" y="1190625"/>
                </a:cubicBezTo>
                <a:cubicBezTo>
                  <a:pt x="4154982" y="1163267"/>
                  <a:pt x="4173073" y="1152505"/>
                  <a:pt x="4204229" y="1114425"/>
                </a:cubicBezTo>
                <a:cubicBezTo>
                  <a:pt x="4233785" y="1078301"/>
                  <a:pt x="4242273" y="1057387"/>
                  <a:pt x="4261379" y="1019175"/>
                </a:cubicBezTo>
                <a:cubicBezTo>
                  <a:pt x="4258204" y="946150"/>
                  <a:pt x="4263493" y="872261"/>
                  <a:pt x="4251854" y="800100"/>
                </a:cubicBezTo>
                <a:cubicBezTo>
                  <a:pt x="4245004" y="757633"/>
                  <a:pt x="4183689" y="675530"/>
                  <a:pt x="4147079" y="657225"/>
                </a:cubicBezTo>
                <a:cubicBezTo>
                  <a:pt x="4085643" y="626507"/>
                  <a:pt x="4097242" y="628939"/>
                  <a:pt x="4032779" y="609600"/>
                </a:cubicBezTo>
                <a:cubicBezTo>
                  <a:pt x="3988500" y="596316"/>
                  <a:pt x="3899429" y="571500"/>
                  <a:pt x="3899429" y="571500"/>
                </a:cubicBezTo>
                <a:cubicBezTo>
                  <a:pt x="3859631" y="573158"/>
                  <a:pt x="3514071" y="556728"/>
                  <a:pt x="3366029" y="609600"/>
                </a:cubicBezTo>
                <a:cubicBezTo>
                  <a:pt x="3329743" y="622559"/>
                  <a:pt x="3309883" y="637505"/>
                  <a:pt x="3280304" y="657225"/>
                </a:cubicBezTo>
                <a:cubicBezTo>
                  <a:pt x="3240074" y="717570"/>
                  <a:pt x="3262380" y="694349"/>
                  <a:pt x="3146954" y="742950"/>
                </a:cubicBezTo>
                <a:cubicBezTo>
                  <a:pt x="3086629" y="768350"/>
                  <a:pt x="3026752" y="794841"/>
                  <a:pt x="2965979" y="819150"/>
                </a:cubicBezTo>
                <a:cubicBezTo>
                  <a:pt x="2931475" y="832952"/>
                  <a:pt x="2897645" y="849962"/>
                  <a:pt x="2861204" y="857250"/>
                </a:cubicBezTo>
                <a:cubicBezTo>
                  <a:pt x="2743452" y="880800"/>
                  <a:pt x="2740256" y="878516"/>
                  <a:pt x="2604029" y="923925"/>
                </a:cubicBezTo>
                <a:cubicBezTo>
                  <a:pt x="2584979" y="930275"/>
                  <a:pt x="2565523" y="935517"/>
                  <a:pt x="2546879" y="942975"/>
                </a:cubicBezTo>
                <a:cubicBezTo>
                  <a:pt x="2429178" y="990055"/>
                  <a:pt x="2572186" y="940889"/>
                  <a:pt x="2480204" y="971550"/>
                </a:cubicBezTo>
                <a:cubicBezTo>
                  <a:pt x="2473854" y="981075"/>
                  <a:pt x="2466274" y="989886"/>
                  <a:pt x="2461154" y="1000125"/>
                </a:cubicBezTo>
                <a:cubicBezTo>
                  <a:pt x="2442618" y="1037196"/>
                  <a:pt x="2460415" y="1024074"/>
                  <a:pt x="2442104" y="1066800"/>
                </a:cubicBezTo>
                <a:cubicBezTo>
                  <a:pt x="2438218" y="1075867"/>
                  <a:pt x="2396682" y="1131586"/>
                  <a:pt x="2394479" y="1133475"/>
                </a:cubicBezTo>
                <a:cubicBezTo>
                  <a:pt x="2371175" y="1153449"/>
                  <a:pt x="2323524" y="1159427"/>
                  <a:pt x="2299229" y="1171575"/>
                </a:cubicBezTo>
                <a:cubicBezTo>
                  <a:pt x="2286529" y="1177925"/>
                  <a:pt x="2273457" y="1183580"/>
                  <a:pt x="2261129" y="1190625"/>
                </a:cubicBezTo>
                <a:cubicBezTo>
                  <a:pt x="2251190" y="1196305"/>
                  <a:pt x="2243519" y="1206386"/>
                  <a:pt x="2232554" y="1209675"/>
                </a:cubicBezTo>
                <a:cubicBezTo>
                  <a:pt x="2211050" y="1216126"/>
                  <a:pt x="2188104" y="1216025"/>
                  <a:pt x="2165879" y="1219200"/>
                </a:cubicBezTo>
                <a:cubicBezTo>
                  <a:pt x="2085816" y="1259231"/>
                  <a:pt x="2176434" y="1218942"/>
                  <a:pt x="2061104" y="1247775"/>
                </a:cubicBezTo>
                <a:cubicBezTo>
                  <a:pt x="2044517" y="1251922"/>
                  <a:pt x="2029488" y="1260822"/>
                  <a:pt x="2013479" y="1266825"/>
                </a:cubicBezTo>
                <a:cubicBezTo>
                  <a:pt x="2004078" y="1270350"/>
                  <a:pt x="1994429" y="1273175"/>
                  <a:pt x="1984904" y="1276350"/>
                </a:cubicBezTo>
                <a:cubicBezTo>
                  <a:pt x="1934104" y="1273175"/>
                  <a:pt x="1882311" y="1277311"/>
                  <a:pt x="1832504" y="1266825"/>
                </a:cubicBezTo>
                <a:cubicBezTo>
                  <a:pt x="1819323" y="1264050"/>
                  <a:pt x="1811068" y="1249673"/>
                  <a:pt x="1803929" y="1238250"/>
                </a:cubicBezTo>
                <a:cubicBezTo>
                  <a:pt x="1795794" y="1225234"/>
                  <a:pt x="1781687" y="1181049"/>
                  <a:pt x="1775354" y="1162050"/>
                </a:cubicBezTo>
                <a:cubicBezTo>
                  <a:pt x="1778529" y="1060450"/>
                  <a:pt x="1777083" y="958600"/>
                  <a:pt x="1784879" y="857250"/>
                </a:cubicBezTo>
                <a:cubicBezTo>
                  <a:pt x="1787665" y="821031"/>
                  <a:pt x="1813970" y="764315"/>
                  <a:pt x="1832504" y="733425"/>
                </a:cubicBezTo>
                <a:cubicBezTo>
                  <a:pt x="1950805" y="536257"/>
                  <a:pt x="1872181" y="656531"/>
                  <a:pt x="1965854" y="552450"/>
                </a:cubicBezTo>
                <a:cubicBezTo>
                  <a:pt x="1979454" y="537339"/>
                  <a:pt x="1990567" y="520125"/>
                  <a:pt x="2003954" y="504825"/>
                </a:cubicBezTo>
                <a:cubicBezTo>
                  <a:pt x="2029281" y="475879"/>
                  <a:pt x="2038809" y="471540"/>
                  <a:pt x="2070629" y="447675"/>
                </a:cubicBezTo>
                <a:cubicBezTo>
                  <a:pt x="2076979" y="434975"/>
                  <a:pt x="2084693" y="422870"/>
                  <a:pt x="2089679" y="409575"/>
                </a:cubicBezTo>
                <a:cubicBezTo>
                  <a:pt x="2094276" y="397318"/>
                  <a:pt x="2095608" y="384062"/>
                  <a:pt x="2099204" y="371475"/>
                </a:cubicBezTo>
                <a:cubicBezTo>
                  <a:pt x="2101962" y="361821"/>
                  <a:pt x="2105554" y="352425"/>
                  <a:pt x="2108729" y="342900"/>
                </a:cubicBezTo>
                <a:cubicBezTo>
                  <a:pt x="2124084" y="235413"/>
                  <a:pt x="2128328" y="235981"/>
                  <a:pt x="2108729" y="85725"/>
                </a:cubicBezTo>
                <a:cubicBezTo>
                  <a:pt x="2106154" y="65981"/>
                  <a:pt x="2063779" y="33455"/>
                  <a:pt x="2051579" y="28575"/>
                </a:cubicBezTo>
                <a:cubicBezTo>
                  <a:pt x="2033648" y="21402"/>
                  <a:pt x="2013479" y="22225"/>
                  <a:pt x="1994429" y="19050"/>
                </a:cubicBezTo>
                <a:cubicBezTo>
                  <a:pt x="1978554" y="12700"/>
                  <a:pt x="1963902" y="0"/>
                  <a:pt x="1946804" y="0"/>
                </a:cubicBezTo>
                <a:cubicBezTo>
                  <a:pt x="1931325" y="0"/>
                  <a:pt x="1747182" y="3041"/>
                  <a:pt x="1670579" y="28575"/>
                </a:cubicBezTo>
                <a:cubicBezTo>
                  <a:pt x="1654359" y="33982"/>
                  <a:pt x="1638247" y="39979"/>
                  <a:pt x="1622954" y="47625"/>
                </a:cubicBezTo>
                <a:cubicBezTo>
                  <a:pt x="1612715" y="52745"/>
                  <a:pt x="1605098" y="62655"/>
                  <a:pt x="1594379" y="66675"/>
                </a:cubicBezTo>
                <a:cubicBezTo>
                  <a:pt x="1579220" y="72359"/>
                  <a:pt x="1562629" y="73025"/>
                  <a:pt x="1546754" y="76200"/>
                </a:cubicBezTo>
                <a:cubicBezTo>
                  <a:pt x="1530879" y="85725"/>
                  <a:pt x="1515688" y="96496"/>
                  <a:pt x="1499129" y="104775"/>
                </a:cubicBezTo>
                <a:cubicBezTo>
                  <a:pt x="1490149" y="109265"/>
                  <a:pt x="1479534" y="109810"/>
                  <a:pt x="1470554" y="114300"/>
                </a:cubicBezTo>
                <a:cubicBezTo>
                  <a:pt x="1453995" y="122579"/>
                  <a:pt x="1438548" y="132936"/>
                  <a:pt x="1422929" y="142875"/>
                </a:cubicBezTo>
                <a:cubicBezTo>
                  <a:pt x="1403613" y="155167"/>
                  <a:pt x="1387991" y="175422"/>
                  <a:pt x="1365779" y="180975"/>
                </a:cubicBezTo>
                <a:lnTo>
                  <a:pt x="1327679" y="190500"/>
                </a:lnTo>
                <a:cubicBezTo>
                  <a:pt x="1321329" y="200025"/>
                  <a:pt x="1316724" y="210980"/>
                  <a:pt x="1308629" y="219075"/>
                </a:cubicBezTo>
                <a:cubicBezTo>
                  <a:pt x="1300534" y="227170"/>
                  <a:pt x="1287383" y="229331"/>
                  <a:pt x="1280054" y="238125"/>
                </a:cubicBezTo>
                <a:cubicBezTo>
                  <a:pt x="1236778" y="290056"/>
                  <a:pt x="1281386" y="260493"/>
                  <a:pt x="1251479" y="314325"/>
                </a:cubicBezTo>
                <a:cubicBezTo>
                  <a:pt x="1241606" y="332097"/>
                  <a:pt x="1223839" y="344517"/>
                  <a:pt x="1213379" y="361950"/>
                </a:cubicBezTo>
                <a:cubicBezTo>
                  <a:pt x="1204582" y="376611"/>
                  <a:pt x="1200332" y="393566"/>
                  <a:pt x="1194329" y="409575"/>
                </a:cubicBezTo>
                <a:cubicBezTo>
                  <a:pt x="1181777" y="443048"/>
                  <a:pt x="1183400" y="445172"/>
                  <a:pt x="1175279" y="485775"/>
                </a:cubicBezTo>
                <a:cubicBezTo>
                  <a:pt x="1181629" y="568325"/>
                  <a:pt x="1181548" y="651624"/>
                  <a:pt x="1194329" y="733425"/>
                </a:cubicBezTo>
                <a:cubicBezTo>
                  <a:pt x="1197617" y="754468"/>
                  <a:pt x="1214091" y="771186"/>
                  <a:pt x="1222904" y="790575"/>
                </a:cubicBezTo>
                <a:cubicBezTo>
                  <a:pt x="1229979" y="806140"/>
                  <a:pt x="1234308" y="822907"/>
                  <a:pt x="1241954" y="838200"/>
                </a:cubicBezTo>
                <a:cubicBezTo>
                  <a:pt x="1250233" y="854759"/>
                  <a:pt x="1260717" y="870126"/>
                  <a:pt x="1270529" y="885825"/>
                </a:cubicBezTo>
                <a:cubicBezTo>
                  <a:pt x="1276596" y="895533"/>
                  <a:pt x="1284459" y="904161"/>
                  <a:pt x="1289579" y="914400"/>
                </a:cubicBezTo>
                <a:cubicBezTo>
                  <a:pt x="1297225" y="929693"/>
                  <a:pt x="1300983" y="946732"/>
                  <a:pt x="1308629" y="962025"/>
                </a:cubicBezTo>
                <a:cubicBezTo>
                  <a:pt x="1332299" y="1009366"/>
                  <a:pt x="1332724" y="1005170"/>
                  <a:pt x="1365779" y="1038225"/>
                </a:cubicBezTo>
                <a:cubicBezTo>
                  <a:pt x="1374745" y="1083057"/>
                  <a:pt x="1375762" y="1098379"/>
                  <a:pt x="1394354" y="1143000"/>
                </a:cubicBezTo>
                <a:cubicBezTo>
                  <a:pt x="1402546" y="1162660"/>
                  <a:pt x="1415209" y="1180300"/>
                  <a:pt x="1422929" y="1200150"/>
                </a:cubicBezTo>
                <a:cubicBezTo>
                  <a:pt x="1437485" y="1237580"/>
                  <a:pt x="1443068" y="1278529"/>
                  <a:pt x="1461029" y="1314450"/>
                </a:cubicBezTo>
                <a:cubicBezTo>
                  <a:pt x="1486746" y="1365884"/>
                  <a:pt x="1507531" y="1402965"/>
                  <a:pt x="1518179" y="1466850"/>
                </a:cubicBezTo>
                <a:cubicBezTo>
                  <a:pt x="1521354" y="1485900"/>
                  <a:pt x="1521597" y="1505678"/>
                  <a:pt x="1527704" y="1524000"/>
                </a:cubicBezTo>
                <a:cubicBezTo>
                  <a:pt x="1531324" y="1534860"/>
                  <a:pt x="1541634" y="1542336"/>
                  <a:pt x="1546754" y="1552575"/>
                </a:cubicBezTo>
                <a:cubicBezTo>
                  <a:pt x="1551244" y="1561555"/>
                  <a:pt x="1553104" y="1571625"/>
                  <a:pt x="1556279" y="1581150"/>
                </a:cubicBezTo>
                <a:cubicBezTo>
                  <a:pt x="1534983" y="1772813"/>
                  <a:pt x="1559569" y="1606089"/>
                  <a:pt x="1537229" y="1695450"/>
                </a:cubicBezTo>
                <a:cubicBezTo>
                  <a:pt x="1533302" y="1711156"/>
                  <a:pt x="1531964" y="1727456"/>
                  <a:pt x="1527704" y="1743075"/>
                </a:cubicBezTo>
                <a:cubicBezTo>
                  <a:pt x="1521136" y="1767157"/>
                  <a:pt x="1505633" y="1815172"/>
                  <a:pt x="1489604" y="1838325"/>
                </a:cubicBezTo>
                <a:cubicBezTo>
                  <a:pt x="1468998" y="1868089"/>
                  <a:pt x="1422929" y="1924050"/>
                  <a:pt x="1422929" y="1924050"/>
                </a:cubicBezTo>
                <a:cubicBezTo>
                  <a:pt x="1408242" y="1968112"/>
                  <a:pt x="1420732" y="1938995"/>
                  <a:pt x="1394354" y="1981200"/>
                </a:cubicBezTo>
                <a:cubicBezTo>
                  <a:pt x="1384542" y="1996899"/>
                  <a:pt x="1376887" y="2014014"/>
                  <a:pt x="1365779" y="2028825"/>
                </a:cubicBezTo>
                <a:cubicBezTo>
                  <a:pt x="1348216" y="2052243"/>
                  <a:pt x="1327165" y="2072845"/>
                  <a:pt x="1308629" y="2095500"/>
                </a:cubicBezTo>
                <a:cubicBezTo>
                  <a:pt x="1298576" y="2107787"/>
                  <a:pt x="1292001" y="2123146"/>
                  <a:pt x="1280054" y="2133600"/>
                </a:cubicBezTo>
                <a:cubicBezTo>
                  <a:pt x="1266121" y="2145791"/>
                  <a:pt x="1248304" y="2152650"/>
                  <a:pt x="1232429" y="2162175"/>
                </a:cubicBezTo>
                <a:cubicBezTo>
                  <a:pt x="1174900" y="2258056"/>
                  <a:pt x="1241752" y="2164242"/>
                  <a:pt x="1137179" y="2247900"/>
                </a:cubicBezTo>
                <a:cubicBezTo>
                  <a:pt x="1124783" y="2257817"/>
                  <a:pt x="1119829" y="2274775"/>
                  <a:pt x="1108604" y="2286000"/>
                </a:cubicBezTo>
                <a:cubicBezTo>
                  <a:pt x="1094229" y="2300375"/>
                  <a:pt x="1077634" y="2312442"/>
                  <a:pt x="1060979" y="2324100"/>
                </a:cubicBezTo>
                <a:cubicBezTo>
                  <a:pt x="1045812" y="2334717"/>
                  <a:pt x="1030208" y="2345014"/>
                  <a:pt x="1013354" y="2352675"/>
                </a:cubicBezTo>
                <a:cubicBezTo>
                  <a:pt x="988368" y="2364032"/>
                  <a:pt x="913248" y="2383477"/>
                  <a:pt x="889529" y="2390775"/>
                </a:cubicBezTo>
                <a:cubicBezTo>
                  <a:pt x="798877" y="2418668"/>
                  <a:pt x="865901" y="2405036"/>
                  <a:pt x="765704" y="2419350"/>
                </a:cubicBezTo>
                <a:cubicBezTo>
                  <a:pt x="746654" y="2425700"/>
                  <a:pt x="727425" y="2431538"/>
                  <a:pt x="708554" y="2438400"/>
                </a:cubicBezTo>
                <a:cubicBezTo>
                  <a:pt x="692486" y="2444243"/>
                  <a:pt x="677149" y="2452043"/>
                  <a:pt x="660929" y="2457450"/>
                </a:cubicBezTo>
                <a:cubicBezTo>
                  <a:pt x="648510" y="2461590"/>
                  <a:pt x="635529" y="2463800"/>
                  <a:pt x="622829" y="2466975"/>
                </a:cubicBezTo>
                <a:cubicBezTo>
                  <a:pt x="518054" y="2463800"/>
                  <a:pt x="413048" y="2465100"/>
                  <a:pt x="308504" y="2457450"/>
                </a:cubicBezTo>
                <a:cubicBezTo>
                  <a:pt x="282392" y="2455539"/>
                  <a:pt x="257977" y="2443535"/>
                  <a:pt x="232304" y="2438400"/>
                </a:cubicBezTo>
                <a:lnTo>
                  <a:pt x="184679" y="2428875"/>
                </a:lnTo>
                <a:cubicBezTo>
                  <a:pt x="171979" y="2419350"/>
                  <a:pt x="160041" y="2408714"/>
                  <a:pt x="146579" y="2400300"/>
                </a:cubicBezTo>
                <a:cubicBezTo>
                  <a:pt x="86536" y="2362773"/>
                  <a:pt x="128496" y="2402489"/>
                  <a:pt x="70379" y="2352675"/>
                </a:cubicBezTo>
                <a:cubicBezTo>
                  <a:pt x="42519" y="2328795"/>
                  <a:pt x="35815" y="2316114"/>
                  <a:pt x="13229" y="2286000"/>
                </a:cubicBezTo>
                <a:cubicBezTo>
                  <a:pt x="1496" y="2215601"/>
                  <a:pt x="-9481" y="2177257"/>
                  <a:pt x="13229" y="2095500"/>
                </a:cubicBezTo>
                <a:cubicBezTo>
                  <a:pt x="20054" y="2070928"/>
                  <a:pt x="81659" y="2039202"/>
                  <a:pt x="98954" y="2028825"/>
                </a:cubicBezTo>
                <a:cubicBezTo>
                  <a:pt x="153712" y="1955814"/>
                  <a:pt x="100392" y="2018101"/>
                  <a:pt x="156104" y="1971675"/>
                </a:cubicBezTo>
                <a:cubicBezTo>
                  <a:pt x="203670" y="1932037"/>
                  <a:pt x="163036" y="1950314"/>
                  <a:pt x="213254" y="1933575"/>
                </a:cubicBezTo>
                <a:cubicBezTo>
                  <a:pt x="221883" y="1927103"/>
                  <a:pt x="266001" y="1892914"/>
                  <a:pt x="279929" y="1885950"/>
                </a:cubicBezTo>
                <a:cubicBezTo>
                  <a:pt x="288909" y="1881460"/>
                  <a:pt x="298979" y="1879600"/>
                  <a:pt x="308504" y="1876425"/>
                </a:cubicBezTo>
                <a:cubicBezTo>
                  <a:pt x="362479" y="1882775"/>
                  <a:pt x="417704" y="1882294"/>
                  <a:pt x="470429" y="1895475"/>
                </a:cubicBezTo>
                <a:cubicBezTo>
                  <a:pt x="483497" y="1898742"/>
                  <a:pt x="488043" y="1916220"/>
                  <a:pt x="499004" y="1924050"/>
                </a:cubicBezTo>
                <a:cubicBezTo>
                  <a:pt x="510558" y="1932303"/>
                  <a:pt x="525550" y="1934847"/>
                  <a:pt x="537104" y="1943100"/>
                </a:cubicBezTo>
                <a:cubicBezTo>
                  <a:pt x="548065" y="1950930"/>
                  <a:pt x="555331" y="1963051"/>
                  <a:pt x="565679" y="1971675"/>
                </a:cubicBezTo>
                <a:cubicBezTo>
                  <a:pt x="574473" y="1979004"/>
                  <a:pt x="584729" y="1984375"/>
                  <a:pt x="594254" y="1990725"/>
                </a:cubicBezTo>
                <a:cubicBezTo>
                  <a:pt x="671644" y="2119709"/>
                  <a:pt x="571345" y="1961271"/>
                  <a:pt x="660929" y="2076450"/>
                </a:cubicBezTo>
                <a:cubicBezTo>
                  <a:pt x="672295" y="2091063"/>
                  <a:pt x="679979" y="2108200"/>
                  <a:pt x="689504" y="2124075"/>
                </a:cubicBezTo>
                <a:lnTo>
                  <a:pt x="679979" y="24193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5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 1: eliminate operator’s input in analysis</a:t>
            </a:r>
            <a:endParaRPr lang="en-US" dirty="0"/>
          </a:p>
        </p:txBody>
      </p:sp>
      <p:pic>
        <p:nvPicPr>
          <p:cNvPr id="219139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0875" y="1222375"/>
            <a:ext cx="2514600" cy="2511425"/>
          </a:xfrm>
          <a:noFill/>
          <a:ln/>
        </p:spPr>
      </p:pic>
      <p:pic>
        <p:nvPicPr>
          <p:cNvPr id="219140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50875" y="4041775"/>
            <a:ext cx="2514600" cy="2511425"/>
          </a:xfrm>
          <a:noFill/>
          <a:ln/>
        </p:spPr>
      </p:pic>
      <p:pic>
        <p:nvPicPr>
          <p:cNvPr id="2191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2362200"/>
            <a:ext cx="2987675" cy="2982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191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2360613"/>
            <a:ext cx="2987675" cy="2982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17675" y="1527175"/>
            <a:ext cx="1482725" cy="4648200"/>
            <a:chOff x="672" y="960"/>
            <a:chExt cx="934" cy="2928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194" y="960"/>
              <a:ext cx="412" cy="1152"/>
              <a:chOff x="1194" y="960"/>
              <a:chExt cx="412" cy="1152"/>
            </a:xfrm>
          </p:grpSpPr>
          <p:sp>
            <p:nvSpPr>
              <p:cNvPr id="219145" name="Line 9"/>
              <p:cNvSpPr>
                <a:spLocks noChangeShapeType="1"/>
              </p:cNvSpPr>
              <p:nvPr/>
            </p:nvSpPr>
            <p:spPr bwMode="auto">
              <a:xfrm flipV="1">
                <a:off x="1194" y="960"/>
                <a:ext cx="0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9146" name="Text Box 10"/>
              <p:cNvSpPr txBox="1">
                <a:spLocks noChangeArrowheads="1"/>
              </p:cNvSpPr>
              <p:nvPr/>
            </p:nvSpPr>
            <p:spPr bwMode="auto">
              <a:xfrm>
                <a:off x="1238" y="998"/>
                <a:ext cx="368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>
                    <a:latin typeface="Trebuchet MS" pitchFamily="34" charset="0"/>
                  </a:rPr>
                  <a:t>gate</a:t>
                </a:r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672" y="2736"/>
              <a:ext cx="522" cy="1152"/>
              <a:chOff x="672" y="2736"/>
              <a:chExt cx="522" cy="1152"/>
            </a:xfrm>
          </p:grpSpPr>
          <p:sp>
            <p:nvSpPr>
              <p:cNvPr id="219148" name="Line 12"/>
              <p:cNvSpPr>
                <a:spLocks noChangeShapeType="1"/>
              </p:cNvSpPr>
              <p:nvPr/>
            </p:nvSpPr>
            <p:spPr bwMode="auto">
              <a:xfrm flipV="1">
                <a:off x="1194" y="2736"/>
                <a:ext cx="0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9149" name="Text Box 13"/>
              <p:cNvSpPr txBox="1">
                <a:spLocks noChangeArrowheads="1"/>
              </p:cNvSpPr>
              <p:nvPr/>
            </p:nvSpPr>
            <p:spPr bwMode="auto">
              <a:xfrm>
                <a:off x="672" y="2784"/>
                <a:ext cx="368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>
                    <a:latin typeface="Trebuchet MS" pitchFamily="34" charset="0"/>
                  </a:rPr>
                  <a:t>gate</a:t>
                </a:r>
              </a:p>
            </p:txBody>
          </p:sp>
        </p:grpSp>
      </p:grpSp>
      <p:sp>
        <p:nvSpPr>
          <p:cNvPr id="219150" name="AutoShape 14"/>
          <p:cNvSpPr>
            <a:spLocks noChangeArrowheads="1"/>
          </p:cNvSpPr>
          <p:nvPr/>
        </p:nvSpPr>
        <p:spPr bwMode="auto">
          <a:xfrm>
            <a:off x="6248400" y="3429000"/>
            <a:ext cx="533400" cy="4572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9151" name="Text Box 15"/>
          <p:cNvSpPr txBox="1">
            <a:spLocks noChangeArrowheads="1"/>
          </p:cNvSpPr>
          <p:nvPr/>
        </p:nvSpPr>
        <p:spPr bwMode="auto">
          <a:xfrm>
            <a:off x="6934200" y="3276600"/>
            <a:ext cx="2209800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Trebuchet MS" pitchFamily="34" charset="0"/>
              </a:rPr>
              <a:t>Calculate fraction of “positive” and “negative” cells</a:t>
            </a:r>
          </a:p>
        </p:txBody>
      </p:sp>
      <p:sp>
        <p:nvSpPr>
          <p:cNvPr id="219152" name="AutoShape 16"/>
          <p:cNvSpPr>
            <a:spLocks noChangeArrowheads="1"/>
          </p:cNvSpPr>
          <p:nvPr/>
        </p:nvSpPr>
        <p:spPr bwMode="auto">
          <a:xfrm>
            <a:off x="7620000" y="4495800"/>
            <a:ext cx="533400" cy="685800"/>
          </a:xfrm>
          <a:prstGeom prst="downArrow">
            <a:avLst>
              <a:gd name="adj1" fmla="val 50000"/>
              <a:gd name="adj2" fmla="val 32143"/>
            </a:avLst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9153" name="Text Box 17"/>
          <p:cNvSpPr txBox="1">
            <a:spLocks noChangeArrowheads="1"/>
          </p:cNvSpPr>
          <p:nvPr/>
        </p:nvSpPr>
        <p:spPr bwMode="auto">
          <a:xfrm>
            <a:off x="6980238" y="5410200"/>
            <a:ext cx="2163762" cy="703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Trebuchet MS" pitchFamily="34" charset="0"/>
              </a:rPr>
              <a:t>Problems?</a:t>
            </a:r>
          </a:p>
          <a:p>
            <a:pPr algn="ctr">
              <a:spcBef>
                <a:spcPct val="50000"/>
              </a:spcBef>
            </a:pPr>
            <a:r>
              <a:rPr lang="en-US" sz="1600">
                <a:latin typeface="Trebuchet MS" pitchFamily="34" charset="0"/>
              </a:rPr>
              <a:t>Well… plenty actually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AA1D-11A1-48E4-9025-8055F73DF064}" type="datetime13">
              <a:rPr lang="en-US" smtClean="0"/>
              <a:t>9:04:26 AM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3856038" cy="304800"/>
          </a:xfrm>
        </p:spPr>
        <p:txBody>
          <a:bodyPr/>
          <a:lstStyle/>
          <a:p>
            <a:r>
              <a:rPr lang="en-US" dirty="0" smtClean="0"/>
              <a:t>High Throughput-High-Content Flow Cytometry</a:t>
            </a:r>
            <a:endParaRPr lang="en-US" dirty="0"/>
          </a:p>
        </p:txBody>
      </p:sp>
      <p:sp>
        <p:nvSpPr>
          <p:cNvPr id="5" name="Isosceles Triangle 4"/>
          <p:cNvSpPr/>
          <p:nvPr/>
        </p:nvSpPr>
        <p:spPr>
          <a:xfrm>
            <a:off x="8763000" y="6629400"/>
            <a:ext cx="152400" cy="152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0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56" y="-6096"/>
            <a:ext cx="9172575" cy="5746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2219189" y="447675"/>
            <a:ext cx="6248536" cy="2828925"/>
          </a:xfrm>
          <a:custGeom>
            <a:avLst/>
            <a:gdLst>
              <a:gd name="connsiteX0" fmla="*/ 6248536 w 6248536"/>
              <a:gd name="connsiteY0" fmla="*/ 485775 h 2828925"/>
              <a:gd name="connsiteX1" fmla="*/ 5534161 w 6248536"/>
              <a:gd name="connsiteY1" fmla="*/ 495300 h 2828925"/>
              <a:gd name="connsiteX2" fmla="*/ 5505586 w 6248536"/>
              <a:gd name="connsiteY2" fmla="*/ 504825 h 2828925"/>
              <a:gd name="connsiteX3" fmla="*/ 4629286 w 6248536"/>
              <a:gd name="connsiteY3" fmla="*/ 495300 h 2828925"/>
              <a:gd name="connsiteX4" fmla="*/ 4553086 w 6248536"/>
              <a:gd name="connsiteY4" fmla="*/ 504825 h 2828925"/>
              <a:gd name="connsiteX5" fmla="*/ 4524511 w 6248536"/>
              <a:gd name="connsiteY5" fmla="*/ 523875 h 2828925"/>
              <a:gd name="connsiteX6" fmla="*/ 4467361 w 6248536"/>
              <a:gd name="connsiteY6" fmla="*/ 533400 h 2828925"/>
              <a:gd name="connsiteX7" fmla="*/ 4410211 w 6248536"/>
              <a:gd name="connsiteY7" fmla="*/ 552450 h 2828925"/>
              <a:gd name="connsiteX8" fmla="*/ 4353061 w 6248536"/>
              <a:gd name="connsiteY8" fmla="*/ 561975 h 2828925"/>
              <a:gd name="connsiteX9" fmla="*/ 4305436 w 6248536"/>
              <a:gd name="connsiteY9" fmla="*/ 571500 h 2828925"/>
              <a:gd name="connsiteX10" fmla="*/ 3933961 w 6248536"/>
              <a:gd name="connsiteY10" fmla="*/ 561975 h 2828925"/>
              <a:gd name="connsiteX11" fmla="*/ 3895861 w 6248536"/>
              <a:gd name="connsiteY11" fmla="*/ 542925 h 2828925"/>
              <a:gd name="connsiteX12" fmla="*/ 3829186 w 6248536"/>
              <a:gd name="connsiteY12" fmla="*/ 485775 h 2828925"/>
              <a:gd name="connsiteX13" fmla="*/ 3800611 w 6248536"/>
              <a:gd name="connsiteY13" fmla="*/ 447675 h 2828925"/>
              <a:gd name="connsiteX14" fmla="*/ 3791086 w 6248536"/>
              <a:gd name="connsiteY14" fmla="*/ 409575 h 2828925"/>
              <a:gd name="connsiteX15" fmla="*/ 3800611 w 6248536"/>
              <a:gd name="connsiteY15" fmla="*/ 295275 h 2828925"/>
              <a:gd name="connsiteX16" fmla="*/ 3857761 w 6248536"/>
              <a:gd name="connsiteY16" fmla="*/ 171450 h 2828925"/>
              <a:gd name="connsiteX17" fmla="*/ 3886336 w 6248536"/>
              <a:gd name="connsiteY17" fmla="*/ 133350 h 2828925"/>
              <a:gd name="connsiteX18" fmla="*/ 3972061 w 6248536"/>
              <a:gd name="connsiteY18" fmla="*/ 66675 h 2828925"/>
              <a:gd name="connsiteX19" fmla="*/ 4038736 w 6248536"/>
              <a:gd name="connsiteY19" fmla="*/ 19050 h 2828925"/>
              <a:gd name="connsiteX20" fmla="*/ 4124461 w 6248536"/>
              <a:gd name="connsiteY20" fmla="*/ 0 h 2828925"/>
              <a:gd name="connsiteX21" fmla="*/ 4314961 w 6248536"/>
              <a:gd name="connsiteY21" fmla="*/ 57150 h 2828925"/>
              <a:gd name="connsiteX22" fmla="*/ 4343536 w 6248536"/>
              <a:gd name="connsiteY22" fmla="*/ 95250 h 2828925"/>
              <a:gd name="connsiteX23" fmla="*/ 4353061 w 6248536"/>
              <a:gd name="connsiteY23" fmla="*/ 123825 h 2828925"/>
              <a:gd name="connsiteX24" fmla="*/ 4372111 w 6248536"/>
              <a:gd name="connsiteY24" fmla="*/ 161925 h 2828925"/>
              <a:gd name="connsiteX25" fmla="*/ 4391161 w 6248536"/>
              <a:gd name="connsiteY25" fmla="*/ 266700 h 2828925"/>
              <a:gd name="connsiteX26" fmla="*/ 4400686 w 6248536"/>
              <a:gd name="connsiteY26" fmla="*/ 295275 h 2828925"/>
              <a:gd name="connsiteX27" fmla="*/ 4410211 w 6248536"/>
              <a:gd name="connsiteY27" fmla="*/ 342900 h 2828925"/>
              <a:gd name="connsiteX28" fmla="*/ 4391161 w 6248536"/>
              <a:gd name="connsiteY28" fmla="*/ 523875 h 2828925"/>
              <a:gd name="connsiteX29" fmla="*/ 4324486 w 6248536"/>
              <a:gd name="connsiteY29" fmla="*/ 561975 h 2828925"/>
              <a:gd name="connsiteX30" fmla="*/ 4286386 w 6248536"/>
              <a:gd name="connsiteY30" fmla="*/ 590550 h 2828925"/>
              <a:gd name="connsiteX31" fmla="*/ 4153036 w 6248536"/>
              <a:gd name="connsiteY31" fmla="*/ 638175 h 2828925"/>
              <a:gd name="connsiteX32" fmla="*/ 4029211 w 6248536"/>
              <a:gd name="connsiteY32" fmla="*/ 676275 h 2828925"/>
              <a:gd name="connsiteX33" fmla="*/ 3972061 w 6248536"/>
              <a:gd name="connsiteY33" fmla="*/ 685800 h 2828925"/>
              <a:gd name="connsiteX34" fmla="*/ 3924436 w 6248536"/>
              <a:gd name="connsiteY34" fmla="*/ 695325 h 2828925"/>
              <a:gd name="connsiteX35" fmla="*/ 3733936 w 6248536"/>
              <a:gd name="connsiteY35" fmla="*/ 685800 h 2828925"/>
              <a:gd name="connsiteX36" fmla="*/ 3667261 w 6248536"/>
              <a:gd name="connsiteY36" fmla="*/ 666750 h 2828925"/>
              <a:gd name="connsiteX37" fmla="*/ 3629161 w 6248536"/>
              <a:gd name="connsiteY37" fmla="*/ 657225 h 2828925"/>
              <a:gd name="connsiteX38" fmla="*/ 3524386 w 6248536"/>
              <a:gd name="connsiteY38" fmla="*/ 619125 h 2828925"/>
              <a:gd name="connsiteX39" fmla="*/ 3457711 w 6248536"/>
              <a:gd name="connsiteY39" fmla="*/ 590550 h 2828925"/>
              <a:gd name="connsiteX40" fmla="*/ 3371986 w 6248536"/>
              <a:gd name="connsiteY40" fmla="*/ 533400 h 2828925"/>
              <a:gd name="connsiteX41" fmla="*/ 3333886 w 6248536"/>
              <a:gd name="connsiteY41" fmla="*/ 495300 h 2828925"/>
              <a:gd name="connsiteX42" fmla="*/ 3276736 w 6248536"/>
              <a:gd name="connsiteY42" fmla="*/ 438150 h 2828925"/>
              <a:gd name="connsiteX43" fmla="*/ 3238636 w 6248536"/>
              <a:gd name="connsiteY43" fmla="*/ 428625 h 2828925"/>
              <a:gd name="connsiteX44" fmla="*/ 3162436 w 6248536"/>
              <a:gd name="connsiteY44" fmla="*/ 400050 h 2828925"/>
              <a:gd name="connsiteX45" fmla="*/ 3114811 w 6248536"/>
              <a:gd name="connsiteY45" fmla="*/ 390525 h 2828925"/>
              <a:gd name="connsiteX46" fmla="*/ 3048136 w 6248536"/>
              <a:gd name="connsiteY46" fmla="*/ 371475 h 2828925"/>
              <a:gd name="connsiteX47" fmla="*/ 2829061 w 6248536"/>
              <a:gd name="connsiteY47" fmla="*/ 381000 h 2828925"/>
              <a:gd name="connsiteX48" fmla="*/ 2810011 w 6248536"/>
              <a:gd name="connsiteY48" fmla="*/ 409575 h 2828925"/>
              <a:gd name="connsiteX49" fmla="*/ 2771911 w 6248536"/>
              <a:gd name="connsiteY49" fmla="*/ 428625 h 2828925"/>
              <a:gd name="connsiteX50" fmla="*/ 2743336 w 6248536"/>
              <a:gd name="connsiteY50" fmla="*/ 466725 h 2828925"/>
              <a:gd name="connsiteX51" fmla="*/ 2714761 w 6248536"/>
              <a:gd name="connsiteY51" fmla="*/ 495300 h 2828925"/>
              <a:gd name="connsiteX52" fmla="*/ 2657611 w 6248536"/>
              <a:gd name="connsiteY52" fmla="*/ 647700 h 2828925"/>
              <a:gd name="connsiteX53" fmla="*/ 2648086 w 6248536"/>
              <a:gd name="connsiteY53" fmla="*/ 695325 h 2828925"/>
              <a:gd name="connsiteX54" fmla="*/ 2629036 w 6248536"/>
              <a:gd name="connsiteY54" fmla="*/ 781050 h 2828925"/>
              <a:gd name="connsiteX55" fmla="*/ 2590936 w 6248536"/>
              <a:gd name="connsiteY55" fmla="*/ 971550 h 2828925"/>
              <a:gd name="connsiteX56" fmla="*/ 2552836 w 6248536"/>
              <a:gd name="connsiteY56" fmla="*/ 1066800 h 2828925"/>
              <a:gd name="connsiteX57" fmla="*/ 2524261 w 6248536"/>
              <a:gd name="connsiteY57" fmla="*/ 1114425 h 2828925"/>
              <a:gd name="connsiteX58" fmla="*/ 2514736 w 6248536"/>
              <a:gd name="connsiteY58" fmla="*/ 1143000 h 2828925"/>
              <a:gd name="connsiteX59" fmla="*/ 2486161 w 6248536"/>
              <a:gd name="connsiteY59" fmla="*/ 1171575 h 2828925"/>
              <a:gd name="connsiteX60" fmla="*/ 2448061 w 6248536"/>
              <a:gd name="connsiteY60" fmla="*/ 1257300 h 2828925"/>
              <a:gd name="connsiteX61" fmla="*/ 2438536 w 6248536"/>
              <a:gd name="connsiteY61" fmla="*/ 1285875 h 2828925"/>
              <a:gd name="connsiteX62" fmla="*/ 2419486 w 6248536"/>
              <a:gd name="connsiteY62" fmla="*/ 1419225 h 2828925"/>
              <a:gd name="connsiteX63" fmla="*/ 2390911 w 6248536"/>
              <a:gd name="connsiteY63" fmla="*/ 1457325 h 2828925"/>
              <a:gd name="connsiteX64" fmla="*/ 2362336 w 6248536"/>
              <a:gd name="connsiteY64" fmla="*/ 1476375 h 2828925"/>
              <a:gd name="connsiteX65" fmla="*/ 2314711 w 6248536"/>
              <a:gd name="connsiteY65" fmla="*/ 1485900 h 2828925"/>
              <a:gd name="connsiteX66" fmla="*/ 2181361 w 6248536"/>
              <a:gd name="connsiteY66" fmla="*/ 1476375 h 2828925"/>
              <a:gd name="connsiteX67" fmla="*/ 2152786 w 6248536"/>
              <a:gd name="connsiteY67" fmla="*/ 1438275 h 2828925"/>
              <a:gd name="connsiteX68" fmla="*/ 2114686 w 6248536"/>
              <a:gd name="connsiteY68" fmla="*/ 1362075 h 2828925"/>
              <a:gd name="connsiteX69" fmla="*/ 2124211 w 6248536"/>
              <a:gd name="connsiteY69" fmla="*/ 1114425 h 2828925"/>
              <a:gd name="connsiteX70" fmla="*/ 2143261 w 6248536"/>
              <a:gd name="connsiteY70" fmla="*/ 1009650 h 2828925"/>
              <a:gd name="connsiteX71" fmla="*/ 2152786 w 6248536"/>
              <a:gd name="connsiteY71" fmla="*/ 962025 h 2828925"/>
              <a:gd name="connsiteX72" fmla="*/ 2162311 w 6248536"/>
              <a:gd name="connsiteY72" fmla="*/ 933450 h 2828925"/>
              <a:gd name="connsiteX73" fmla="*/ 2190886 w 6248536"/>
              <a:gd name="connsiteY73" fmla="*/ 790575 h 2828925"/>
              <a:gd name="connsiteX74" fmla="*/ 2200411 w 6248536"/>
              <a:gd name="connsiteY74" fmla="*/ 752475 h 2828925"/>
              <a:gd name="connsiteX75" fmla="*/ 2228986 w 6248536"/>
              <a:gd name="connsiteY75" fmla="*/ 561975 h 2828925"/>
              <a:gd name="connsiteX76" fmla="*/ 2238511 w 6248536"/>
              <a:gd name="connsiteY76" fmla="*/ 533400 h 2828925"/>
              <a:gd name="connsiteX77" fmla="*/ 2248036 w 6248536"/>
              <a:gd name="connsiteY77" fmla="*/ 495300 h 2828925"/>
              <a:gd name="connsiteX78" fmla="*/ 2238511 w 6248536"/>
              <a:gd name="connsiteY78" fmla="*/ 447675 h 2828925"/>
              <a:gd name="connsiteX79" fmla="*/ 2162311 w 6248536"/>
              <a:gd name="connsiteY79" fmla="*/ 419100 h 2828925"/>
              <a:gd name="connsiteX80" fmla="*/ 1933711 w 6248536"/>
              <a:gd name="connsiteY80" fmla="*/ 428625 h 2828925"/>
              <a:gd name="connsiteX81" fmla="*/ 1828936 w 6248536"/>
              <a:gd name="connsiteY81" fmla="*/ 495300 h 2828925"/>
              <a:gd name="connsiteX82" fmla="*/ 1790836 w 6248536"/>
              <a:gd name="connsiteY82" fmla="*/ 504825 h 2828925"/>
              <a:gd name="connsiteX83" fmla="*/ 1762261 w 6248536"/>
              <a:gd name="connsiteY83" fmla="*/ 533400 h 2828925"/>
              <a:gd name="connsiteX84" fmla="*/ 1724161 w 6248536"/>
              <a:gd name="connsiteY84" fmla="*/ 552450 h 2828925"/>
              <a:gd name="connsiteX85" fmla="*/ 1667011 w 6248536"/>
              <a:gd name="connsiteY85" fmla="*/ 590550 h 2828925"/>
              <a:gd name="connsiteX86" fmla="*/ 1638436 w 6248536"/>
              <a:gd name="connsiteY86" fmla="*/ 609600 h 2828925"/>
              <a:gd name="connsiteX87" fmla="*/ 1600336 w 6248536"/>
              <a:gd name="connsiteY87" fmla="*/ 638175 h 2828925"/>
              <a:gd name="connsiteX88" fmla="*/ 1476511 w 6248536"/>
              <a:gd name="connsiteY88" fmla="*/ 647700 h 2828925"/>
              <a:gd name="connsiteX89" fmla="*/ 1409836 w 6248536"/>
              <a:gd name="connsiteY89" fmla="*/ 676275 h 2828925"/>
              <a:gd name="connsiteX90" fmla="*/ 1390786 w 6248536"/>
              <a:gd name="connsiteY90" fmla="*/ 714375 h 2828925"/>
              <a:gd name="connsiteX91" fmla="*/ 1400311 w 6248536"/>
              <a:gd name="connsiteY91" fmla="*/ 981075 h 2828925"/>
              <a:gd name="connsiteX92" fmla="*/ 1428886 w 6248536"/>
              <a:gd name="connsiteY92" fmla="*/ 1057275 h 2828925"/>
              <a:gd name="connsiteX93" fmla="*/ 1438411 w 6248536"/>
              <a:gd name="connsiteY93" fmla="*/ 1095375 h 2828925"/>
              <a:gd name="connsiteX94" fmla="*/ 1466986 w 6248536"/>
              <a:gd name="connsiteY94" fmla="*/ 1162050 h 2828925"/>
              <a:gd name="connsiteX95" fmla="*/ 1486036 w 6248536"/>
              <a:gd name="connsiteY95" fmla="*/ 1285875 h 2828925"/>
              <a:gd name="connsiteX96" fmla="*/ 1524136 w 6248536"/>
              <a:gd name="connsiteY96" fmla="*/ 1390650 h 2828925"/>
              <a:gd name="connsiteX97" fmla="*/ 1562236 w 6248536"/>
              <a:gd name="connsiteY97" fmla="*/ 1504950 h 2828925"/>
              <a:gd name="connsiteX98" fmla="*/ 1590811 w 6248536"/>
              <a:gd name="connsiteY98" fmla="*/ 1543050 h 2828925"/>
              <a:gd name="connsiteX99" fmla="*/ 1619386 w 6248536"/>
              <a:gd name="connsiteY99" fmla="*/ 1590675 h 2828925"/>
              <a:gd name="connsiteX100" fmla="*/ 1638436 w 6248536"/>
              <a:gd name="connsiteY100" fmla="*/ 1619250 h 2828925"/>
              <a:gd name="connsiteX101" fmla="*/ 1628911 w 6248536"/>
              <a:gd name="connsiteY101" fmla="*/ 1885950 h 2828925"/>
              <a:gd name="connsiteX102" fmla="*/ 1533661 w 6248536"/>
              <a:gd name="connsiteY102" fmla="*/ 1971675 h 2828925"/>
              <a:gd name="connsiteX103" fmla="*/ 1486036 w 6248536"/>
              <a:gd name="connsiteY103" fmla="*/ 1990725 h 2828925"/>
              <a:gd name="connsiteX104" fmla="*/ 1438411 w 6248536"/>
              <a:gd name="connsiteY104" fmla="*/ 2019300 h 2828925"/>
              <a:gd name="connsiteX105" fmla="*/ 1390786 w 6248536"/>
              <a:gd name="connsiteY105" fmla="*/ 2038350 h 2828925"/>
              <a:gd name="connsiteX106" fmla="*/ 1352686 w 6248536"/>
              <a:gd name="connsiteY106" fmla="*/ 2066925 h 2828925"/>
              <a:gd name="connsiteX107" fmla="*/ 1305061 w 6248536"/>
              <a:gd name="connsiteY107" fmla="*/ 2095500 h 2828925"/>
              <a:gd name="connsiteX108" fmla="*/ 1209811 w 6248536"/>
              <a:gd name="connsiteY108" fmla="*/ 2171700 h 2828925"/>
              <a:gd name="connsiteX109" fmla="*/ 1171711 w 6248536"/>
              <a:gd name="connsiteY109" fmla="*/ 2200275 h 2828925"/>
              <a:gd name="connsiteX110" fmla="*/ 1152661 w 6248536"/>
              <a:gd name="connsiteY110" fmla="*/ 2228850 h 2828925"/>
              <a:gd name="connsiteX111" fmla="*/ 1085986 w 6248536"/>
              <a:gd name="connsiteY111" fmla="*/ 2295525 h 2828925"/>
              <a:gd name="connsiteX112" fmla="*/ 1028836 w 6248536"/>
              <a:gd name="connsiteY112" fmla="*/ 2381250 h 2828925"/>
              <a:gd name="connsiteX113" fmla="*/ 1009786 w 6248536"/>
              <a:gd name="connsiteY113" fmla="*/ 2409825 h 2828925"/>
              <a:gd name="connsiteX114" fmla="*/ 952636 w 6248536"/>
              <a:gd name="connsiteY114" fmla="*/ 2466975 h 2828925"/>
              <a:gd name="connsiteX115" fmla="*/ 905011 w 6248536"/>
              <a:gd name="connsiteY115" fmla="*/ 2552700 h 2828925"/>
              <a:gd name="connsiteX116" fmla="*/ 885961 w 6248536"/>
              <a:gd name="connsiteY116" fmla="*/ 2581275 h 2828925"/>
              <a:gd name="connsiteX117" fmla="*/ 866911 w 6248536"/>
              <a:gd name="connsiteY117" fmla="*/ 2628900 h 2828925"/>
              <a:gd name="connsiteX118" fmla="*/ 838336 w 6248536"/>
              <a:gd name="connsiteY118" fmla="*/ 2657475 h 2828925"/>
              <a:gd name="connsiteX119" fmla="*/ 809761 w 6248536"/>
              <a:gd name="connsiteY119" fmla="*/ 2695575 h 2828925"/>
              <a:gd name="connsiteX120" fmla="*/ 733561 w 6248536"/>
              <a:gd name="connsiteY120" fmla="*/ 2762250 h 2828925"/>
              <a:gd name="connsiteX121" fmla="*/ 647836 w 6248536"/>
              <a:gd name="connsiteY121" fmla="*/ 2800350 h 2828925"/>
              <a:gd name="connsiteX122" fmla="*/ 619261 w 6248536"/>
              <a:gd name="connsiteY122" fmla="*/ 2819400 h 2828925"/>
              <a:gd name="connsiteX123" fmla="*/ 533536 w 6248536"/>
              <a:gd name="connsiteY123" fmla="*/ 2828925 h 2828925"/>
              <a:gd name="connsiteX124" fmla="*/ 371611 w 6248536"/>
              <a:gd name="connsiteY124" fmla="*/ 2809875 h 2828925"/>
              <a:gd name="connsiteX125" fmla="*/ 314461 w 6248536"/>
              <a:gd name="connsiteY125" fmla="*/ 2781300 h 2828925"/>
              <a:gd name="connsiteX126" fmla="*/ 276361 w 6248536"/>
              <a:gd name="connsiteY126" fmla="*/ 2771775 h 2828925"/>
              <a:gd name="connsiteX127" fmla="*/ 228736 w 6248536"/>
              <a:gd name="connsiteY127" fmla="*/ 2743200 h 2828925"/>
              <a:gd name="connsiteX128" fmla="*/ 200161 w 6248536"/>
              <a:gd name="connsiteY128" fmla="*/ 2724150 h 2828925"/>
              <a:gd name="connsiteX129" fmla="*/ 171586 w 6248536"/>
              <a:gd name="connsiteY129" fmla="*/ 2714625 h 2828925"/>
              <a:gd name="connsiteX130" fmla="*/ 95386 w 6248536"/>
              <a:gd name="connsiteY130" fmla="*/ 2667000 h 2828925"/>
              <a:gd name="connsiteX131" fmla="*/ 38236 w 6248536"/>
              <a:gd name="connsiteY131" fmla="*/ 2571750 h 2828925"/>
              <a:gd name="connsiteX132" fmla="*/ 19186 w 6248536"/>
              <a:gd name="connsiteY132" fmla="*/ 2514600 h 2828925"/>
              <a:gd name="connsiteX133" fmla="*/ 9661 w 6248536"/>
              <a:gd name="connsiteY133" fmla="*/ 2400300 h 2828925"/>
              <a:gd name="connsiteX134" fmla="*/ 136 w 6248536"/>
              <a:gd name="connsiteY134" fmla="*/ 2352675 h 2828925"/>
              <a:gd name="connsiteX135" fmla="*/ 28711 w 6248536"/>
              <a:gd name="connsiteY135" fmla="*/ 2171700 h 2828925"/>
              <a:gd name="connsiteX136" fmla="*/ 57286 w 6248536"/>
              <a:gd name="connsiteY136" fmla="*/ 2152650 h 2828925"/>
              <a:gd name="connsiteX137" fmla="*/ 133486 w 6248536"/>
              <a:gd name="connsiteY137" fmla="*/ 2124075 h 2828925"/>
              <a:gd name="connsiteX138" fmla="*/ 209686 w 6248536"/>
              <a:gd name="connsiteY138" fmla="*/ 2095500 h 2828925"/>
              <a:gd name="connsiteX139" fmla="*/ 247786 w 6248536"/>
              <a:gd name="connsiteY139" fmla="*/ 2085975 h 2828925"/>
              <a:gd name="connsiteX140" fmla="*/ 495436 w 6248536"/>
              <a:gd name="connsiteY140" fmla="*/ 2076450 h 2828925"/>
              <a:gd name="connsiteX141" fmla="*/ 685936 w 6248536"/>
              <a:gd name="connsiteY141" fmla="*/ 2085975 h 2828925"/>
              <a:gd name="connsiteX142" fmla="*/ 743086 w 6248536"/>
              <a:gd name="connsiteY142" fmla="*/ 2105025 h 2828925"/>
              <a:gd name="connsiteX143" fmla="*/ 781186 w 6248536"/>
              <a:gd name="connsiteY143" fmla="*/ 2114550 h 2828925"/>
              <a:gd name="connsiteX144" fmla="*/ 828811 w 6248536"/>
              <a:gd name="connsiteY144" fmla="*/ 2143125 h 2828925"/>
              <a:gd name="connsiteX145" fmla="*/ 857386 w 6248536"/>
              <a:gd name="connsiteY145" fmla="*/ 2181225 h 2828925"/>
              <a:gd name="connsiteX146" fmla="*/ 885961 w 6248536"/>
              <a:gd name="connsiteY146" fmla="*/ 2209800 h 2828925"/>
              <a:gd name="connsiteX147" fmla="*/ 905011 w 6248536"/>
              <a:gd name="connsiteY147" fmla="*/ 2247900 h 2828925"/>
              <a:gd name="connsiteX148" fmla="*/ 933586 w 6248536"/>
              <a:gd name="connsiteY148" fmla="*/ 2295525 h 2828925"/>
              <a:gd name="connsiteX149" fmla="*/ 943111 w 6248536"/>
              <a:gd name="connsiteY149" fmla="*/ 2333625 h 2828925"/>
              <a:gd name="connsiteX150" fmla="*/ 962161 w 6248536"/>
              <a:gd name="connsiteY150" fmla="*/ 2371725 h 2828925"/>
              <a:gd name="connsiteX151" fmla="*/ 981211 w 6248536"/>
              <a:gd name="connsiteY151" fmla="*/ 2447925 h 2828925"/>
              <a:gd name="connsiteX152" fmla="*/ 990736 w 6248536"/>
              <a:gd name="connsiteY152" fmla="*/ 2562225 h 282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6248536" h="2828925">
                <a:moveTo>
                  <a:pt x="6248536" y="485775"/>
                </a:moveTo>
                <a:lnTo>
                  <a:pt x="5534161" y="495300"/>
                </a:lnTo>
                <a:cubicBezTo>
                  <a:pt x="5524124" y="495557"/>
                  <a:pt x="5515626" y="504825"/>
                  <a:pt x="5505586" y="504825"/>
                </a:cubicBezTo>
                <a:cubicBezTo>
                  <a:pt x="5213469" y="504825"/>
                  <a:pt x="4921386" y="498475"/>
                  <a:pt x="4629286" y="495300"/>
                </a:cubicBezTo>
                <a:cubicBezTo>
                  <a:pt x="4603886" y="498475"/>
                  <a:pt x="4577782" y="498090"/>
                  <a:pt x="4553086" y="504825"/>
                </a:cubicBezTo>
                <a:cubicBezTo>
                  <a:pt x="4542042" y="507837"/>
                  <a:pt x="4535371" y="520255"/>
                  <a:pt x="4524511" y="523875"/>
                </a:cubicBezTo>
                <a:cubicBezTo>
                  <a:pt x="4506189" y="529982"/>
                  <a:pt x="4486097" y="528716"/>
                  <a:pt x="4467361" y="533400"/>
                </a:cubicBezTo>
                <a:cubicBezTo>
                  <a:pt x="4447880" y="538270"/>
                  <a:pt x="4429692" y="547580"/>
                  <a:pt x="4410211" y="552450"/>
                </a:cubicBezTo>
                <a:cubicBezTo>
                  <a:pt x="4391475" y="557134"/>
                  <a:pt x="4372062" y="558520"/>
                  <a:pt x="4353061" y="561975"/>
                </a:cubicBezTo>
                <a:cubicBezTo>
                  <a:pt x="4337133" y="564871"/>
                  <a:pt x="4321311" y="568325"/>
                  <a:pt x="4305436" y="571500"/>
                </a:cubicBezTo>
                <a:cubicBezTo>
                  <a:pt x="4181611" y="568325"/>
                  <a:pt x="4057526" y="570596"/>
                  <a:pt x="3933961" y="561975"/>
                </a:cubicBezTo>
                <a:cubicBezTo>
                  <a:pt x="3919796" y="560987"/>
                  <a:pt x="3907902" y="550450"/>
                  <a:pt x="3895861" y="542925"/>
                </a:cubicBezTo>
                <a:cubicBezTo>
                  <a:pt x="3872696" y="528447"/>
                  <a:pt x="3847169" y="506756"/>
                  <a:pt x="3829186" y="485775"/>
                </a:cubicBezTo>
                <a:cubicBezTo>
                  <a:pt x="3818855" y="473722"/>
                  <a:pt x="3810136" y="460375"/>
                  <a:pt x="3800611" y="447675"/>
                </a:cubicBezTo>
                <a:cubicBezTo>
                  <a:pt x="3797436" y="434975"/>
                  <a:pt x="3791086" y="422666"/>
                  <a:pt x="3791086" y="409575"/>
                </a:cubicBezTo>
                <a:cubicBezTo>
                  <a:pt x="3791086" y="371343"/>
                  <a:pt x="3792138" y="332556"/>
                  <a:pt x="3800611" y="295275"/>
                </a:cubicBezTo>
                <a:cubicBezTo>
                  <a:pt x="3812354" y="243604"/>
                  <a:pt x="3829989" y="210331"/>
                  <a:pt x="3857761" y="171450"/>
                </a:cubicBezTo>
                <a:cubicBezTo>
                  <a:pt x="3866988" y="158532"/>
                  <a:pt x="3875716" y="145150"/>
                  <a:pt x="3886336" y="133350"/>
                </a:cubicBezTo>
                <a:cubicBezTo>
                  <a:pt x="3941407" y="72160"/>
                  <a:pt x="3921348" y="83579"/>
                  <a:pt x="3972061" y="66675"/>
                </a:cubicBezTo>
                <a:cubicBezTo>
                  <a:pt x="3980690" y="60203"/>
                  <a:pt x="4024808" y="26014"/>
                  <a:pt x="4038736" y="19050"/>
                </a:cubicBezTo>
                <a:cubicBezTo>
                  <a:pt x="4062184" y="7326"/>
                  <a:pt x="4102511" y="3658"/>
                  <a:pt x="4124461" y="0"/>
                </a:cubicBezTo>
                <a:cubicBezTo>
                  <a:pt x="4241052" y="15545"/>
                  <a:pt x="4249466" y="-8345"/>
                  <a:pt x="4314961" y="57150"/>
                </a:cubicBezTo>
                <a:cubicBezTo>
                  <a:pt x="4326186" y="68375"/>
                  <a:pt x="4334011" y="82550"/>
                  <a:pt x="4343536" y="95250"/>
                </a:cubicBezTo>
                <a:cubicBezTo>
                  <a:pt x="4346711" y="104775"/>
                  <a:pt x="4349106" y="114597"/>
                  <a:pt x="4353061" y="123825"/>
                </a:cubicBezTo>
                <a:cubicBezTo>
                  <a:pt x="4358654" y="136876"/>
                  <a:pt x="4367621" y="148455"/>
                  <a:pt x="4372111" y="161925"/>
                </a:cubicBezTo>
                <a:cubicBezTo>
                  <a:pt x="4377889" y="179259"/>
                  <a:pt x="4387963" y="252307"/>
                  <a:pt x="4391161" y="266700"/>
                </a:cubicBezTo>
                <a:cubicBezTo>
                  <a:pt x="4393339" y="276501"/>
                  <a:pt x="4398251" y="285535"/>
                  <a:pt x="4400686" y="295275"/>
                </a:cubicBezTo>
                <a:cubicBezTo>
                  <a:pt x="4404613" y="310981"/>
                  <a:pt x="4407036" y="327025"/>
                  <a:pt x="4410211" y="342900"/>
                </a:cubicBezTo>
                <a:cubicBezTo>
                  <a:pt x="4403861" y="403225"/>
                  <a:pt x="4413265" y="467387"/>
                  <a:pt x="4391161" y="523875"/>
                </a:cubicBezTo>
                <a:cubicBezTo>
                  <a:pt x="4381833" y="547713"/>
                  <a:pt x="4346082" y="548232"/>
                  <a:pt x="4324486" y="561975"/>
                </a:cubicBezTo>
                <a:cubicBezTo>
                  <a:pt x="4311093" y="570498"/>
                  <a:pt x="4300323" y="582948"/>
                  <a:pt x="4286386" y="590550"/>
                </a:cubicBezTo>
                <a:cubicBezTo>
                  <a:pt x="4232991" y="619674"/>
                  <a:pt x="4209957" y="620661"/>
                  <a:pt x="4153036" y="638175"/>
                </a:cubicBezTo>
                <a:cubicBezTo>
                  <a:pt x="4100953" y="654200"/>
                  <a:pt x="4084119" y="663604"/>
                  <a:pt x="4029211" y="676275"/>
                </a:cubicBezTo>
                <a:cubicBezTo>
                  <a:pt x="4010393" y="680618"/>
                  <a:pt x="3991062" y="682345"/>
                  <a:pt x="3972061" y="685800"/>
                </a:cubicBezTo>
                <a:cubicBezTo>
                  <a:pt x="3956133" y="688696"/>
                  <a:pt x="3940311" y="692150"/>
                  <a:pt x="3924436" y="695325"/>
                </a:cubicBezTo>
                <a:cubicBezTo>
                  <a:pt x="3860936" y="692150"/>
                  <a:pt x="3797296" y="691080"/>
                  <a:pt x="3733936" y="685800"/>
                </a:cubicBezTo>
                <a:cubicBezTo>
                  <a:pt x="3712917" y="684048"/>
                  <a:pt x="3687684" y="672585"/>
                  <a:pt x="3667261" y="666750"/>
                </a:cubicBezTo>
                <a:cubicBezTo>
                  <a:pt x="3654674" y="663154"/>
                  <a:pt x="3641700" y="660987"/>
                  <a:pt x="3629161" y="657225"/>
                </a:cubicBezTo>
                <a:cubicBezTo>
                  <a:pt x="3606934" y="650557"/>
                  <a:pt x="3547109" y="630486"/>
                  <a:pt x="3524386" y="619125"/>
                </a:cubicBezTo>
                <a:cubicBezTo>
                  <a:pt x="3458607" y="586236"/>
                  <a:pt x="3537005" y="610374"/>
                  <a:pt x="3457711" y="590550"/>
                </a:cubicBezTo>
                <a:cubicBezTo>
                  <a:pt x="3429136" y="571500"/>
                  <a:pt x="3396270" y="557684"/>
                  <a:pt x="3371986" y="533400"/>
                </a:cubicBezTo>
                <a:cubicBezTo>
                  <a:pt x="3359286" y="520700"/>
                  <a:pt x="3345575" y="508937"/>
                  <a:pt x="3333886" y="495300"/>
                </a:cubicBezTo>
                <a:cubicBezTo>
                  <a:pt x="3304882" y="461461"/>
                  <a:pt x="3325587" y="462575"/>
                  <a:pt x="3276736" y="438150"/>
                </a:cubicBezTo>
                <a:cubicBezTo>
                  <a:pt x="3265027" y="432296"/>
                  <a:pt x="3251055" y="432765"/>
                  <a:pt x="3238636" y="428625"/>
                </a:cubicBezTo>
                <a:cubicBezTo>
                  <a:pt x="3212415" y="419885"/>
                  <a:pt x="3189188" y="406738"/>
                  <a:pt x="3162436" y="400050"/>
                </a:cubicBezTo>
                <a:cubicBezTo>
                  <a:pt x="3146730" y="396123"/>
                  <a:pt x="3130615" y="394037"/>
                  <a:pt x="3114811" y="390525"/>
                </a:cubicBezTo>
                <a:cubicBezTo>
                  <a:pt x="3078931" y="382552"/>
                  <a:pt x="3079957" y="382082"/>
                  <a:pt x="3048136" y="371475"/>
                </a:cubicBezTo>
                <a:cubicBezTo>
                  <a:pt x="2975111" y="374650"/>
                  <a:pt x="2901237" y="369452"/>
                  <a:pt x="2829061" y="381000"/>
                </a:cubicBezTo>
                <a:cubicBezTo>
                  <a:pt x="2817757" y="382809"/>
                  <a:pt x="2818805" y="402246"/>
                  <a:pt x="2810011" y="409575"/>
                </a:cubicBezTo>
                <a:cubicBezTo>
                  <a:pt x="2799103" y="418665"/>
                  <a:pt x="2784611" y="422275"/>
                  <a:pt x="2771911" y="428625"/>
                </a:cubicBezTo>
                <a:cubicBezTo>
                  <a:pt x="2762386" y="441325"/>
                  <a:pt x="2753667" y="454672"/>
                  <a:pt x="2743336" y="466725"/>
                </a:cubicBezTo>
                <a:cubicBezTo>
                  <a:pt x="2734570" y="476952"/>
                  <a:pt x="2721147" y="483440"/>
                  <a:pt x="2714761" y="495300"/>
                </a:cubicBezTo>
                <a:cubicBezTo>
                  <a:pt x="2710885" y="502499"/>
                  <a:pt x="2662998" y="620763"/>
                  <a:pt x="2657611" y="647700"/>
                </a:cubicBezTo>
                <a:cubicBezTo>
                  <a:pt x="2654436" y="663575"/>
                  <a:pt x="2651598" y="679521"/>
                  <a:pt x="2648086" y="695325"/>
                </a:cubicBezTo>
                <a:cubicBezTo>
                  <a:pt x="2638605" y="737989"/>
                  <a:pt x="2636218" y="734367"/>
                  <a:pt x="2629036" y="781050"/>
                </a:cubicBezTo>
                <a:cubicBezTo>
                  <a:pt x="2617743" y="854454"/>
                  <a:pt x="2620958" y="896495"/>
                  <a:pt x="2590936" y="971550"/>
                </a:cubicBezTo>
                <a:cubicBezTo>
                  <a:pt x="2578236" y="1003300"/>
                  <a:pt x="2570430" y="1037477"/>
                  <a:pt x="2552836" y="1066800"/>
                </a:cubicBezTo>
                <a:cubicBezTo>
                  <a:pt x="2543311" y="1082675"/>
                  <a:pt x="2532540" y="1097866"/>
                  <a:pt x="2524261" y="1114425"/>
                </a:cubicBezTo>
                <a:cubicBezTo>
                  <a:pt x="2519771" y="1123405"/>
                  <a:pt x="2520305" y="1134646"/>
                  <a:pt x="2514736" y="1143000"/>
                </a:cubicBezTo>
                <a:cubicBezTo>
                  <a:pt x="2507264" y="1154208"/>
                  <a:pt x="2494785" y="1161227"/>
                  <a:pt x="2486161" y="1171575"/>
                </a:cubicBezTo>
                <a:cubicBezTo>
                  <a:pt x="2461004" y="1201764"/>
                  <a:pt x="2461905" y="1215767"/>
                  <a:pt x="2448061" y="1257300"/>
                </a:cubicBezTo>
                <a:lnTo>
                  <a:pt x="2438536" y="1285875"/>
                </a:lnTo>
                <a:cubicBezTo>
                  <a:pt x="2437832" y="1293615"/>
                  <a:pt x="2437315" y="1388024"/>
                  <a:pt x="2419486" y="1419225"/>
                </a:cubicBezTo>
                <a:cubicBezTo>
                  <a:pt x="2411610" y="1433008"/>
                  <a:pt x="2402136" y="1446100"/>
                  <a:pt x="2390911" y="1457325"/>
                </a:cubicBezTo>
                <a:cubicBezTo>
                  <a:pt x="2382816" y="1465420"/>
                  <a:pt x="2373055" y="1472355"/>
                  <a:pt x="2362336" y="1476375"/>
                </a:cubicBezTo>
                <a:cubicBezTo>
                  <a:pt x="2347177" y="1482059"/>
                  <a:pt x="2330586" y="1482725"/>
                  <a:pt x="2314711" y="1485900"/>
                </a:cubicBezTo>
                <a:cubicBezTo>
                  <a:pt x="2270261" y="1482725"/>
                  <a:pt x="2224113" y="1488949"/>
                  <a:pt x="2181361" y="1476375"/>
                </a:cubicBezTo>
                <a:cubicBezTo>
                  <a:pt x="2166131" y="1471896"/>
                  <a:pt x="2160785" y="1451987"/>
                  <a:pt x="2152786" y="1438275"/>
                </a:cubicBezTo>
                <a:cubicBezTo>
                  <a:pt x="2138477" y="1413745"/>
                  <a:pt x="2114686" y="1362075"/>
                  <a:pt x="2114686" y="1362075"/>
                </a:cubicBezTo>
                <a:cubicBezTo>
                  <a:pt x="2117861" y="1279525"/>
                  <a:pt x="2119213" y="1196885"/>
                  <a:pt x="2124211" y="1114425"/>
                </a:cubicBezTo>
                <a:cubicBezTo>
                  <a:pt x="2127651" y="1057668"/>
                  <a:pt x="2132919" y="1056190"/>
                  <a:pt x="2143261" y="1009650"/>
                </a:cubicBezTo>
                <a:cubicBezTo>
                  <a:pt x="2146773" y="993846"/>
                  <a:pt x="2148859" y="977731"/>
                  <a:pt x="2152786" y="962025"/>
                </a:cubicBezTo>
                <a:cubicBezTo>
                  <a:pt x="2155221" y="952285"/>
                  <a:pt x="2159876" y="943190"/>
                  <a:pt x="2162311" y="933450"/>
                </a:cubicBezTo>
                <a:cubicBezTo>
                  <a:pt x="2195662" y="800048"/>
                  <a:pt x="2169878" y="895616"/>
                  <a:pt x="2190886" y="790575"/>
                </a:cubicBezTo>
                <a:cubicBezTo>
                  <a:pt x="2193453" y="777738"/>
                  <a:pt x="2197668" y="765275"/>
                  <a:pt x="2200411" y="752475"/>
                </a:cubicBezTo>
                <a:cubicBezTo>
                  <a:pt x="2245811" y="540609"/>
                  <a:pt x="2196439" y="773531"/>
                  <a:pt x="2228986" y="561975"/>
                </a:cubicBezTo>
                <a:cubicBezTo>
                  <a:pt x="2230513" y="552052"/>
                  <a:pt x="2235753" y="543054"/>
                  <a:pt x="2238511" y="533400"/>
                </a:cubicBezTo>
                <a:cubicBezTo>
                  <a:pt x="2242107" y="520813"/>
                  <a:pt x="2244861" y="508000"/>
                  <a:pt x="2248036" y="495300"/>
                </a:cubicBezTo>
                <a:cubicBezTo>
                  <a:pt x="2244861" y="479425"/>
                  <a:pt x="2246543" y="461731"/>
                  <a:pt x="2238511" y="447675"/>
                </a:cubicBezTo>
                <a:cubicBezTo>
                  <a:pt x="2225852" y="425522"/>
                  <a:pt x="2179602" y="422558"/>
                  <a:pt x="2162311" y="419100"/>
                </a:cubicBezTo>
                <a:cubicBezTo>
                  <a:pt x="2086111" y="422275"/>
                  <a:pt x="2009063" y="416851"/>
                  <a:pt x="1933711" y="428625"/>
                </a:cubicBezTo>
                <a:cubicBezTo>
                  <a:pt x="1812645" y="447542"/>
                  <a:pt x="1893158" y="458602"/>
                  <a:pt x="1828936" y="495300"/>
                </a:cubicBezTo>
                <a:cubicBezTo>
                  <a:pt x="1817570" y="501795"/>
                  <a:pt x="1803536" y="501650"/>
                  <a:pt x="1790836" y="504825"/>
                </a:cubicBezTo>
                <a:cubicBezTo>
                  <a:pt x="1781311" y="514350"/>
                  <a:pt x="1773222" y="525570"/>
                  <a:pt x="1762261" y="533400"/>
                </a:cubicBezTo>
                <a:cubicBezTo>
                  <a:pt x="1750707" y="541653"/>
                  <a:pt x="1736337" y="545145"/>
                  <a:pt x="1724161" y="552450"/>
                </a:cubicBezTo>
                <a:cubicBezTo>
                  <a:pt x="1704528" y="564230"/>
                  <a:pt x="1686061" y="577850"/>
                  <a:pt x="1667011" y="590550"/>
                </a:cubicBezTo>
                <a:cubicBezTo>
                  <a:pt x="1657486" y="596900"/>
                  <a:pt x="1647594" y="602731"/>
                  <a:pt x="1638436" y="609600"/>
                </a:cubicBezTo>
                <a:cubicBezTo>
                  <a:pt x="1625736" y="619125"/>
                  <a:pt x="1615789" y="634539"/>
                  <a:pt x="1600336" y="638175"/>
                </a:cubicBezTo>
                <a:cubicBezTo>
                  <a:pt x="1560040" y="647657"/>
                  <a:pt x="1517786" y="644525"/>
                  <a:pt x="1476511" y="647700"/>
                </a:cubicBezTo>
                <a:cubicBezTo>
                  <a:pt x="1459434" y="653392"/>
                  <a:pt x="1421606" y="664505"/>
                  <a:pt x="1409836" y="676275"/>
                </a:cubicBezTo>
                <a:cubicBezTo>
                  <a:pt x="1399796" y="686315"/>
                  <a:pt x="1397136" y="701675"/>
                  <a:pt x="1390786" y="714375"/>
                </a:cubicBezTo>
                <a:cubicBezTo>
                  <a:pt x="1393961" y="803275"/>
                  <a:pt x="1394762" y="892292"/>
                  <a:pt x="1400311" y="981075"/>
                </a:cubicBezTo>
                <a:cubicBezTo>
                  <a:pt x="1402756" y="1020194"/>
                  <a:pt x="1415396" y="1021303"/>
                  <a:pt x="1428886" y="1057275"/>
                </a:cubicBezTo>
                <a:cubicBezTo>
                  <a:pt x="1433483" y="1069532"/>
                  <a:pt x="1433814" y="1083118"/>
                  <a:pt x="1438411" y="1095375"/>
                </a:cubicBezTo>
                <a:cubicBezTo>
                  <a:pt x="1509031" y="1283696"/>
                  <a:pt x="1419680" y="1020132"/>
                  <a:pt x="1466986" y="1162050"/>
                </a:cubicBezTo>
                <a:cubicBezTo>
                  <a:pt x="1469000" y="1176149"/>
                  <a:pt x="1481631" y="1268254"/>
                  <a:pt x="1486036" y="1285875"/>
                </a:cubicBezTo>
                <a:cubicBezTo>
                  <a:pt x="1498425" y="1335429"/>
                  <a:pt x="1507904" y="1344659"/>
                  <a:pt x="1524136" y="1390650"/>
                </a:cubicBezTo>
                <a:cubicBezTo>
                  <a:pt x="1537502" y="1428521"/>
                  <a:pt x="1538139" y="1472821"/>
                  <a:pt x="1562236" y="1504950"/>
                </a:cubicBezTo>
                <a:cubicBezTo>
                  <a:pt x="1571761" y="1517650"/>
                  <a:pt x="1582005" y="1529841"/>
                  <a:pt x="1590811" y="1543050"/>
                </a:cubicBezTo>
                <a:cubicBezTo>
                  <a:pt x="1601080" y="1558454"/>
                  <a:pt x="1609574" y="1574976"/>
                  <a:pt x="1619386" y="1590675"/>
                </a:cubicBezTo>
                <a:cubicBezTo>
                  <a:pt x="1625453" y="1600383"/>
                  <a:pt x="1632086" y="1609725"/>
                  <a:pt x="1638436" y="1619250"/>
                </a:cubicBezTo>
                <a:cubicBezTo>
                  <a:pt x="1648845" y="1712934"/>
                  <a:pt x="1663238" y="1786784"/>
                  <a:pt x="1628911" y="1885950"/>
                </a:cubicBezTo>
                <a:cubicBezTo>
                  <a:pt x="1623745" y="1900875"/>
                  <a:pt x="1563037" y="1956987"/>
                  <a:pt x="1533661" y="1971675"/>
                </a:cubicBezTo>
                <a:cubicBezTo>
                  <a:pt x="1518368" y="1979321"/>
                  <a:pt x="1501329" y="1983079"/>
                  <a:pt x="1486036" y="1990725"/>
                </a:cubicBezTo>
                <a:cubicBezTo>
                  <a:pt x="1469477" y="1999004"/>
                  <a:pt x="1454970" y="2011021"/>
                  <a:pt x="1438411" y="2019300"/>
                </a:cubicBezTo>
                <a:cubicBezTo>
                  <a:pt x="1423118" y="2026946"/>
                  <a:pt x="1405732" y="2030047"/>
                  <a:pt x="1390786" y="2038350"/>
                </a:cubicBezTo>
                <a:cubicBezTo>
                  <a:pt x="1376909" y="2046060"/>
                  <a:pt x="1365895" y="2058119"/>
                  <a:pt x="1352686" y="2066925"/>
                </a:cubicBezTo>
                <a:cubicBezTo>
                  <a:pt x="1337282" y="2077194"/>
                  <a:pt x="1319990" y="2084552"/>
                  <a:pt x="1305061" y="2095500"/>
                </a:cubicBezTo>
                <a:cubicBezTo>
                  <a:pt x="1272273" y="2119545"/>
                  <a:pt x="1241783" y="2146579"/>
                  <a:pt x="1209811" y="2171700"/>
                </a:cubicBezTo>
                <a:cubicBezTo>
                  <a:pt x="1197328" y="2181508"/>
                  <a:pt x="1180517" y="2187066"/>
                  <a:pt x="1171711" y="2200275"/>
                </a:cubicBezTo>
                <a:cubicBezTo>
                  <a:pt x="1165361" y="2209800"/>
                  <a:pt x="1160319" y="2220341"/>
                  <a:pt x="1152661" y="2228850"/>
                </a:cubicBezTo>
                <a:cubicBezTo>
                  <a:pt x="1131635" y="2252212"/>
                  <a:pt x="1100042" y="2267412"/>
                  <a:pt x="1085986" y="2295525"/>
                </a:cubicBezTo>
                <a:cubicBezTo>
                  <a:pt x="1053744" y="2360010"/>
                  <a:pt x="1081677" y="2310795"/>
                  <a:pt x="1028836" y="2381250"/>
                </a:cubicBezTo>
                <a:cubicBezTo>
                  <a:pt x="1021967" y="2390408"/>
                  <a:pt x="1017391" y="2401269"/>
                  <a:pt x="1009786" y="2409825"/>
                </a:cubicBezTo>
                <a:cubicBezTo>
                  <a:pt x="991888" y="2429961"/>
                  <a:pt x="967580" y="2444559"/>
                  <a:pt x="952636" y="2466975"/>
                </a:cubicBezTo>
                <a:cubicBezTo>
                  <a:pt x="832506" y="2647170"/>
                  <a:pt x="955306" y="2452109"/>
                  <a:pt x="905011" y="2552700"/>
                </a:cubicBezTo>
                <a:cubicBezTo>
                  <a:pt x="899891" y="2562939"/>
                  <a:pt x="891081" y="2571036"/>
                  <a:pt x="885961" y="2581275"/>
                </a:cubicBezTo>
                <a:cubicBezTo>
                  <a:pt x="878315" y="2596568"/>
                  <a:pt x="875973" y="2614401"/>
                  <a:pt x="866911" y="2628900"/>
                </a:cubicBezTo>
                <a:cubicBezTo>
                  <a:pt x="859772" y="2640323"/>
                  <a:pt x="847102" y="2647248"/>
                  <a:pt x="838336" y="2657475"/>
                </a:cubicBezTo>
                <a:cubicBezTo>
                  <a:pt x="828005" y="2669528"/>
                  <a:pt x="820215" y="2683628"/>
                  <a:pt x="809761" y="2695575"/>
                </a:cubicBezTo>
                <a:cubicBezTo>
                  <a:pt x="788371" y="2720020"/>
                  <a:pt x="761338" y="2744890"/>
                  <a:pt x="733561" y="2762250"/>
                </a:cubicBezTo>
                <a:cubicBezTo>
                  <a:pt x="693162" y="2787499"/>
                  <a:pt x="692998" y="2777769"/>
                  <a:pt x="647836" y="2800350"/>
                </a:cubicBezTo>
                <a:cubicBezTo>
                  <a:pt x="637597" y="2805470"/>
                  <a:pt x="630367" y="2816624"/>
                  <a:pt x="619261" y="2819400"/>
                </a:cubicBezTo>
                <a:cubicBezTo>
                  <a:pt x="591369" y="2826373"/>
                  <a:pt x="562111" y="2825750"/>
                  <a:pt x="533536" y="2828925"/>
                </a:cubicBezTo>
                <a:cubicBezTo>
                  <a:pt x="479561" y="2822575"/>
                  <a:pt x="425357" y="2817937"/>
                  <a:pt x="371611" y="2809875"/>
                </a:cubicBezTo>
                <a:cubicBezTo>
                  <a:pt x="330446" y="2803700"/>
                  <a:pt x="353362" y="2797972"/>
                  <a:pt x="314461" y="2781300"/>
                </a:cubicBezTo>
                <a:cubicBezTo>
                  <a:pt x="302429" y="2776143"/>
                  <a:pt x="289061" y="2774950"/>
                  <a:pt x="276361" y="2771775"/>
                </a:cubicBezTo>
                <a:cubicBezTo>
                  <a:pt x="260486" y="2762250"/>
                  <a:pt x="244435" y="2753012"/>
                  <a:pt x="228736" y="2743200"/>
                </a:cubicBezTo>
                <a:cubicBezTo>
                  <a:pt x="219028" y="2737133"/>
                  <a:pt x="210400" y="2729270"/>
                  <a:pt x="200161" y="2724150"/>
                </a:cubicBezTo>
                <a:cubicBezTo>
                  <a:pt x="191181" y="2719660"/>
                  <a:pt x="180566" y="2719115"/>
                  <a:pt x="171586" y="2714625"/>
                </a:cubicBezTo>
                <a:cubicBezTo>
                  <a:pt x="148609" y="2703137"/>
                  <a:pt x="118054" y="2682112"/>
                  <a:pt x="95386" y="2667000"/>
                </a:cubicBezTo>
                <a:cubicBezTo>
                  <a:pt x="73023" y="2633456"/>
                  <a:pt x="52881" y="2608361"/>
                  <a:pt x="38236" y="2571750"/>
                </a:cubicBezTo>
                <a:cubicBezTo>
                  <a:pt x="30778" y="2553106"/>
                  <a:pt x="25536" y="2533650"/>
                  <a:pt x="19186" y="2514600"/>
                </a:cubicBezTo>
                <a:cubicBezTo>
                  <a:pt x="16011" y="2476500"/>
                  <a:pt x="14128" y="2438270"/>
                  <a:pt x="9661" y="2400300"/>
                </a:cubicBezTo>
                <a:cubicBezTo>
                  <a:pt x="7769" y="2384222"/>
                  <a:pt x="-1208" y="2368808"/>
                  <a:pt x="136" y="2352675"/>
                </a:cubicBezTo>
                <a:cubicBezTo>
                  <a:pt x="5208" y="2291814"/>
                  <a:pt x="11933" y="2230423"/>
                  <a:pt x="28711" y="2171700"/>
                </a:cubicBezTo>
                <a:cubicBezTo>
                  <a:pt x="31856" y="2160693"/>
                  <a:pt x="47347" y="2158330"/>
                  <a:pt x="57286" y="2152650"/>
                </a:cubicBezTo>
                <a:cubicBezTo>
                  <a:pt x="111845" y="2121473"/>
                  <a:pt x="77231" y="2142827"/>
                  <a:pt x="133486" y="2124075"/>
                </a:cubicBezTo>
                <a:cubicBezTo>
                  <a:pt x="193875" y="2103945"/>
                  <a:pt x="162869" y="2108876"/>
                  <a:pt x="209686" y="2095500"/>
                </a:cubicBezTo>
                <a:cubicBezTo>
                  <a:pt x="222273" y="2091904"/>
                  <a:pt x="234724" y="2086846"/>
                  <a:pt x="247786" y="2085975"/>
                </a:cubicBezTo>
                <a:cubicBezTo>
                  <a:pt x="330214" y="2080480"/>
                  <a:pt x="412886" y="2079625"/>
                  <a:pt x="495436" y="2076450"/>
                </a:cubicBezTo>
                <a:cubicBezTo>
                  <a:pt x="558936" y="2079625"/>
                  <a:pt x="622776" y="2078687"/>
                  <a:pt x="685936" y="2085975"/>
                </a:cubicBezTo>
                <a:cubicBezTo>
                  <a:pt x="705884" y="2088277"/>
                  <a:pt x="723852" y="2099255"/>
                  <a:pt x="743086" y="2105025"/>
                </a:cubicBezTo>
                <a:cubicBezTo>
                  <a:pt x="755625" y="2108787"/>
                  <a:pt x="768486" y="2111375"/>
                  <a:pt x="781186" y="2114550"/>
                </a:cubicBezTo>
                <a:cubicBezTo>
                  <a:pt x="797061" y="2124075"/>
                  <a:pt x="814878" y="2130934"/>
                  <a:pt x="828811" y="2143125"/>
                </a:cubicBezTo>
                <a:cubicBezTo>
                  <a:pt x="840758" y="2153579"/>
                  <a:pt x="847055" y="2169172"/>
                  <a:pt x="857386" y="2181225"/>
                </a:cubicBezTo>
                <a:cubicBezTo>
                  <a:pt x="866152" y="2191452"/>
                  <a:pt x="878131" y="2198839"/>
                  <a:pt x="885961" y="2209800"/>
                </a:cubicBezTo>
                <a:cubicBezTo>
                  <a:pt x="894214" y="2221354"/>
                  <a:pt x="898115" y="2235488"/>
                  <a:pt x="905011" y="2247900"/>
                </a:cubicBezTo>
                <a:cubicBezTo>
                  <a:pt x="914002" y="2264084"/>
                  <a:pt x="924061" y="2279650"/>
                  <a:pt x="933586" y="2295525"/>
                </a:cubicBezTo>
                <a:cubicBezTo>
                  <a:pt x="936761" y="2308225"/>
                  <a:pt x="938514" y="2321368"/>
                  <a:pt x="943111" y="2333625"/>
                </a:cubicBezTo>
                <a:cubicBezTo>
                  <a:pt x="948097" y="2346920"/>
                  <a:pt x="957671" y="2358255"/>
                  <a:pt x="962161" y="2371725"/>
                </a:cubicBezTo>
                <a:cubicBezTo>
                  <a:pt x="970440" y="2396563"/>
                  <a:pt x="981211" y="2447925"/>
                  <a:pt x="981211" y="2447925"/>
                </a:cubicBezTo>
                <a:cubicBezTo>
                  <a:pt x="991368" y="2549493"/>
                  <a:pt x="990736" y="2511267"/>
                  <a:pt x="990736" y="256222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0"/>
            <a:ext cx="9172575" cy="574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43800" y="6644520"/>
            <a:ext cx="12041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C:\xara stuff\</a:t>
            </a:r>
            <a:r>
              <a:rPr lang="en-US" sz="800" dirty="0" err="1"/>
              <a:t>Cytof</a:t>
            </a:r>
            <a:r>
              <a:rPr lang="en-US" sz="800" dirty="0"/>
              <a:t> ideas</a:t>
            </a:r>
          </a:p>
        </p:txBody>
      </p:sp>
    </p:spTree>
    <p:extLst>
      <p:ext uri="{BB962C8B-B14F-4D97-AF65-F5344CB8AC3E}">
        <p14:creationId xmlns:p14="http://schemas.microsoft.com/office/powerpoint/2010/main" val="126598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4604" y="4660996"/>
            <a:ext cx="857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pzap70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414" cy="575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5"/>
          <p:cNvSpPr/>
          <p:nvPr/>
        </p:nvSpPr>
        <p:spPr>
          <a:xfrm>
            <a:off x="2143125" y="152400"/>
            <a:ext cx="6343650" cy="3467100"/>
          </a:xfrm>
          <a:custGeom>
            <a:avLst/>
            <a:gdLst>
              <a:gd name="connsiteX0" fmla="*/ 6315075 w 6315075"/>
              <a:gd name="connsiteY0" fmla="*/ 600075 h 3467100"/>
              <a:gd name="connsiteX1" fmla="*/ 5781675 w 6315075"/>
              <a:gd name="connsiteY1" fmla="*/ 590550 h 3467100"/>
              <a:gd name="connsiteX2" fmla="*/ 5572125 w 6315075"/>
              <a:gd name="connsiteY2" fmla="*/ 571500 h 3467100"/>
              <a:gd name="connsiteX3" fmla="*/ 5429250 w 6315075"/>
              <a:gd name="connsiteY3" fmla="*/ 533400 h 3467100"/>
              <a:gd name="connsiteX4" fmla="*/ 5381625 w 6315075"/>
              <a:gd name="connsiteY4" fmla="*/ 523875 h 3467100"/>
              <a:gd name="connsiteX5" fmla="*/ 5191125 w 6315075"/>
              <a:gd name="connsiteY5" fmla="*/ 514350 h 3467100"/>
              <a:gd name="connsiteX6" fmla="*/ 5143500 w 6315075"/>
              <a:gd name="connsiteY6" fmla="*/ 495300 h 3467100"/>
              <a:gd name="connsiteX7" fmla="*/ 5095875 w 6315075"/>
              <a:gd name="connsiteY7" fmla="*/ 466725 h 3467100"/>
              <a:gd name="connsiteX8" fmla="*/ 5057775 w 6315075"/>
              <a:gd name="connsiteY8" fmla="*/ 438150 h 3467100"/>
              <a:gd name="connsiteX9" fmla="*/ 5019675 w 6315075"/>
              <a:gd name="connsiteY9" fmla="*/ 428625 h 3467100"/>
              <a:gd name="connsiteX10" fmla="*/ 4962525 w 6315075"/>
              <a:gd name="connsiteY10" fmla="*/ 390525 h 3467100"/>
              <a:gd name="connsiteX11" fmla="*/ 4933950 w 6315075"/>
              <a:gd name="connsiteY11" fmla="*/ 381000 h 3467100"/>
              <a:gd name="connsiteX12" fmla="*/ 4905375 w 6315075"/>
              <a:gd name="connsiteY12" fmla="*/ 361950 h 3467100"/>
              <a:gd name="connsiteX13" fmla="*/ 4810125 w 6315075"/>
              <a:gd name="connsiteY13" fmla="*/ 333375 h 3467100"/>
              <a:gd name="connsiteX14" fmla="*/ 4781550 w 6315075"/>
              <a:gd name="connsiteY14" fmla="*/ 323850 h 3467100"/>
              <a:gd name="connsiteX15" fmla="*/ 4591050 w 6315075"/>
              <a:gd name="connsiteY15" fmla="*/ 333375 h 3467100"/>
              <a:gd name="connsiteX16" fmla="*/ 4562475 w 6315075"/>
              <a:gd name="connsiteY16" fmla="*/ 352425 h 3467100"/>
              <a:gd name="connsiteX17" fmla="*/ 4524375 w 6315075"/>
              <a:gd name="connsiteY17" fmla="*/ 371475 h 3467100"/>
              <a:gd name="connsiteX18" fmla="*/ 4476750 w 6315075"/>
              <a:gd name="connsiteY18" fmla="*/ 438150 h 3467100"/>
              <a:gd name="connsiteX19" fmla="*/ 4467225 w 6315075"/>
              <a:gd name="connsiteY19" fmla="*/ 466725 h 3467100"/>
              <a:gd name="connsiteX20" fmla="*/ 4457700 w 6315075"/>
              <a:gd name="connsiteY20" fmla="*/ 514350 h 3467100"/>
              <a:gd name="connsiteX21" fmla="*/ 4467225 w 6315075"/>
              <a:gd name="connsiteY21" fmla="*/ 685800 h 3467100"/>
              <a:gd name="connsiteX22" fmla="*/ 4495800 w 6315075"/>
              <a:gd name="connsiteY22" fmla="*/ 752475 h 3467100"/>
              <a:gd name="connsiteX23" fmla="*/ 4600575 w 6315075"/>
              <a:gd name="connsiteY23" fmla="*/ 857250 h 3467100"/>
              <a:gd name="connsiteX24" fmla="*/ 4638675 w 6315075"/>
              <a:gd name="connsiteY24" fmla="*/ 885825 h 3467100"/>
              <a:gd name="connsiteX25" fmla="*/ 4724400 w 6315075"/>
              <a:gd name="connsiteY25" fmla="*/ 904875 h 3467100"/>
              <a:gd name="connsiteX26" fmla="*/ 4772025 w 6315075"/>
              <a:gd name="connsiteY26" fmla="*/ 914400 h 3467100"/>
              <a:gd name="connsiteX27" fmla="*/ 4876800 w 6315075"/>
              <a:gd name="connsiteY27" fmla="*/ 904875 h 3467100"/>
              <a:gd name="connsiteX28" fmla="*/ 4953000 w 6315075"/>
              <a:gd name="connsiteY28" fmla="*/ 885825 h 3467100"/>
              <a:gd name="connsiteX29" fmla="*/ 5029200 w 6315075"/>
              <a:gd name="connsiteY29" fmla="*/ 828675 h 3467100"/>
              <a:gd name="connsiteX30" fmla="*/ 5076825 w 6315075"/>
              <a:gd name="connsiteY30" fmla="*/ 800100 h 3467100"/>
              <a:gd name="connsiteX31" fmla="*/ 5181600 w 6315075"/>
              <a:gd name="connsiteY31" fmla="*/ 704850 h 3467100"/>
              <a:gd name="connsiteX32" fmla="*/ 5219700 w 6315075"/>
              <a:gd name="connsiteY32" fmla="*/ 657225 h 3467100"/>
              <a:gd name="connsiteX33" fmla="*/ 5267325 w 6315075"/>
              <a:gd name="connsiteY33" fmla="*/ 552450 h 3467100"/>
              <a:gd name="connsiteX34" fmla="*/ 5286375 w 6315075"/>
              <a:gd name="connsiteY34" fmla="*/ 514350 h 3467100"/>
              <a:gd name="connsiteX35" fmla="*/ 5276850 w 6315075"/>
              <a:gd name="connsiteY35" fmla="*/ 400050 h 3467100"/>
              <a:gd name="connsiteX36" fmla="*/ 5248275 w 6315075"/>
              <a:gd name="connsiteY36" fmla="*/ 352425 h 3467100"/>
              <a:gd name="connsiteX37" fmla="*/ 5219700 w 6315075"/>
              <a:gd name="connsiteY37" fmla="*/ 295275 h 3467100"/>
              <a:gd name="connsiteX38" fmla="*/ 5143500 w 6315075"/>
              <a:gd name="connsiteY38" fmla="*/ 209550 h 3467100"/>
              <a:gd name="connsiteX39" fmla="*/ 5067300 w 6315075"/>
              <a:gd name="connsiteY39" fmla="*/ 95250 h 3467100"/>
              <a:gd name="connsiteX40" fmla="*/ 5029200 w 6315075"/>
              <a:gd name="connsiteY40" fmla="*/ 66675 h 3467100"/>
              <a:gd name="connsiteX41" fmla="*/ 5000625 w 6315075"/>
              <a:gd name="connsiteY41" fmla="*/ 28575 h 3467100"/>
              <a:gd name="connsiteX42" fmla="*/ 4924425 w 6315075"/>
              <a:gd name="connsiteY42" fmla="*/ 0 h 3467100"/>
              <a:gd name="connsiteX43" fmla="*/ 4714875 w 6315075"/>
              <a:gd name="connsiteY43" fmla="*/ 9525 h 3467100"/>
              <a:gd name="connsiteX44" fmla="*/ 4638675 w 6315075"/>
              <a:gd name="connsiteY44" fmla="*/ 57150 h 3467100"/>
              <a:gd name="connsiteX45" fmla="*/ 4562475 w 6315075"/>
              <a:gd name="connsiteY45" fmla="*/ 104775 h 3467100"/>
              <a:gd name="connsiteX46" fmla="*/ 4524375 w 6315075"/>
              <a:gd name="connsiteY46" fmla="*/ 190500 h 3467100"/>
              <a:gd name="connsiteX47" fmla="*/ 4495800 w 6315075"/>
              <a:gd name="connsiteY47" fmla="*/ 209550 h 3467100"/>
              <a:gd name="connsiteX48" fmla="*/ 4429125 w 6315075"/>
              <a:gd name="connsiteY48" fmla="*/ 266700 h 3467100"/>
              <a:gd name="connsiteX49" fmla="*/ 4381500 w 6315075"/>
              <a:gd name="connsiteY49" fmla="*/ 295275 h 3467100"/>
              <a:gd name="connsiteX50" fmla="*/ 4286250 w 6315075"/>
              <a:gd name="connsiteY50" fmla="*/ 352425 h 3467100"/>
              <a:gd name="connsiteX51" fmla="*/ 4257675 w 6315075"/>
              <a:gd name="connsiteY51" fmla="*/ 371475 h 3467100"/>
              <a:gd name="connsiteX52" fmla="*/ 4219575 w 6315075"/>
              <a:gd name="connsiteY52" fmla="*/ 381000 h 3467100"/>
              <a:gd name="connsiteX53" fmla="*/ 4133850 w 6315075"/>
              <a:gd name="connsiteY53" fmla="*/ 400050 h 3467100"/>
              <a:gd name="connsiteX54" fmla="*/ 4114800 w 6315075"/>
              <a:gd name="connsiteY54" fmla="*/ 428625 h 3467100"/>
              <a:gd name="connsiteX55" fmla="*/ 4086225 w 6315075"/>
              <a:gd name="connsiteY55" fmla="*/ 447675 h 3467100"/>
              <a:gd name="connsiteX56" fmla="*/ 3943350 w 6315075"/>
              <a:gd name="connsiteY56" fmla="*/ 504825 h 3467100"/>
              <a:gd name="connsiteX57" fmla="*/ 3867150 w 6315075"/>
              <a:gd name="connsiteY57" fmla="*/ 533400 h 3467100"/>
              <a:gd name="connsiteX58" fmla="*/ 3781425 w 6315075"/>
              <a:gd name="connsiteY58" fmla="*/ 552450 h 3467100"/>
              <a:gd name="connsiteX59" fmla="*/ 3667125 w 6315075"/>
              <a:gd name="connsiteY59" fmla="*/ 590550 h 3467100"/>
              <a:gd name="connsiteX60" fmla="*/ 3609975 w 6315075"/>
              <a:gd name="connsiteY60" fmla="*/ 609600 h 3467100"/>
              <a:gd name="connsiteX61" fmla="*/ 3581400 w 6315075"/>
              <a:gd name="connsiteY61" fmla="*/ 619125 h 3467100"/>
              <a:gd name="connsiteX62" fmla="*/ 3495675 w 6315075"/>
              <a:gd name="connsiteY62" fmla="*/ 676275 h 3467100"/>
              <a:gd name="connsiteX63" fmla="*/ 3467100 w 6315075"/>
              <a:gd name="connsiteY63" fmla="*/ 695325 h 3467100"/>
              <a:gd name="connsiteX64" fmla="*/ 3429000 w 6315075"/>
              <a:gd name="connsiteY64" fmla="*/ 723900 h 3467100"/>
              <a:gd name="connsiteX65" fmla="*/ 3371850 w 6315075"/>
              <a:gd name="connsiteY65" fmla="*/ 742950 h 3467100"/>
              <a:gd name="connsiteX66" fmla="*/ 3305175 w 6315075"/>
              <a:gd name="connsiteY66" fmla="*/ 771525 h 3467100"/>
              <a:gd name="connsiteX67" fmla="*/ 3067050 w 6315075"/>
              <a:gd name="connsiteY67" fmla="*/ 828675 h 3467100"/>
              <a:gd name="connsiteX68" fmla="*/ 2990850 w 6315075"/>
              <a:gd name="connsiteY68" fmla="*/ 847725 h 3467100"/>
              <a:gd name="connsiteX69" fmla="*/ 2524125 w 6315075"/>
              <a:gd name="connsiteY69" fmla="*/ 819150 h 3467100"/>
              <a:gd name="connsiteX70" fmla="*/ 2476500 w 6315075"/>
              <a:gd name="connsiteY70" fmla="*/ 790575 h 3467100"/>
              <a:gd name="connsiteX71" fmla="*/ 2457450 w 6315075"/>
              <a:gd name="connsiteY71" fmla="*/ 742950 h 3467100"/>
              <a:gd name="connsiteX72" fmla="*/ 2457450 w 6315075"/>
              <a:gd name="connsiteY72" fmla="*/ 485775 h 3467100"/>
              <a:gd name="connsiteX73" fmla="*/ 2486025 w 6315075"/>
              <a:gd name="connsiteY73" fmla="*/ 447675 h 3467100"/>
              <a:gd name="connsiteX74" fmla="*/ 2505075 w 6315075"/>
              <a:gd name="connsiteY74" fmla="*/ 419100 h 3467100"/>
              <a:gd name="connsiteX75" fmla="*/ 2543175 w 6315075"/>
              <a:gd name="connsiteY75" fmla="*/ 400050 h 3467100"/>
              <a:gd name="connsiteX76" fmla="*/ 2619375 w 6315075"/>
              <a:gd name="connsiteY76" fmla="*/ 333375 h 3467100"/>
              <a:gd name="connsiteX77" fmla="*/ 2828925 w 6315075"/>
              <a:gd name="connsiteY77" fmla="*/ 247650 h 3467100"/>
              <a:gd name="connsiteX78" fmla="*/ 2971800 w 6315075"/>
              <a:gd name="connsiteY78" fmla="*/ 209550 h 3467100"/>
              <a:gd name="connsiteX79" fmla="*/ 3257550 w 6315075"/>
              <a:gd name="connsiteY79" fmla="*/ 247650 h 3467100"/>
              <a:gd name="connsiteX80" fmla="*/ 3343275 w 6315075"/>
              <a:gd name="connsiteY80" fmla="*/ 371475 h 3467100"/>
              <a:gd name="connsiteX81" fmla="*/ 3381375 w 6315075"/>
              <a:gd name="connsiteY81" fmla="*/ 409575 h 3467100"/>
              <a:gd name="connsiteX82" fmla="*/ 3438525 w 6315075"/>
              <a:gd name="connsiteY82" fmla="*/ 485775 h 3467100"/>
              <a:gd name="connsiteX83" fmla="*/ 3467100 w 6315075"/>
              <a:gd name="connsiteY83" fmla="*/ 523875 h 3467100"/>
              <a:gd name="connsiteX84" fmla="*/ 3448050 w 6315075"/>
              <a:gd name="connsiteY84" fmla="*/ 590550 h 3467100"/>
              <a:gd name="connsiteX85" fmla="*/ 3390900 w 6315075"/>
              <a:gd name="connsiteY85" fmla="*/ 619125 h 3467100"/>
              <a:gd name="connsiteX86" fmla="*/ 3314700 w 6315075"/>
              <a:gd name="connsiteY86" fmla="*/ 657225 h 3467100"/>
              <a:gd name="connsiteX87" fmla="*/ 3276600 w 6315075"/>
              <a:gd name="connsiteY87" fmla="*/ 676275 h 3467100"/>
              <a:gd name="connsiteX88" fmla="*/ 3209925 w 6315075"/>
              <a:gd name="connsiteY88" fmla="*/ 695325 h 3467100"/>
              <a:gd name="connsiteX89" fmla="*/ 3171825 w 6315075"/>
              <a:gd name="connsiteY89" fmla="*/ 714375 h 3467100"/>
              <a:gd name="connsiteX90" fmla="*/ 3143250 w 6315075"/>
              <a:gd name="connsiteY90" fmla="*/ 733425 h 3467100"/>
              <a:gd name="connsiteX91" fmla="*/ 3076575 w 6315075"/>
              <a:gd name="connsiteY91" fmla="*/ 752475 h 3467100"/>
              <a:gd name="connsiteX92" fmla="*/ 3000375 w 6315075"/>
              <a:gd name="connsiteY92" fmla="*/ 771525 h 3467100"/>
              <a:gd name="connsiteX93" fmla="*/ 2943225 w 6315075"/>
              <a:gd name="connsiteY93" fmla="*/ 781050 h 3467100"/>
              <a:gd name="connsiteX94" fmla="*/ 2914650 w 6315075"/>
              <a:gd name="connsiteY94" fmla="*/ 790575 h 3467100"/>
              <a:gd name="connsiteX95" fmla="*/ 2876550 w 6315075"/>
              <a:gd name="connsiteY95" fmla="*/ 800100 h 3467100"/>
              <a:gd name="connsiteX96" fmla="*/ 2838450 w 6315075"/>
              <a:gd name="connsiteY96" fmla="*/ 857250 h 3467100"/>
              <a:gd name="connsiteX97" fmla="*/ 2809875 w 6315075"/>
              <a:gd name="connsiteY97" fmla="*/ 914400 h 3467100"/>
              <a:gd name="connsiteX98" fmla="*/ 2762250 w 6315075"/>
              <a:gd name="connsiteY98" fmla="*/ 962025 h 3467100"/>
              <a:gd name="connsiteX99" fmla="*/ 2562225 w 6315075"/>
              <a:gd name="connsiteY99" fmla="*/ 1104900 h 3467100"/>
              <a:gd name="connsiteX100" fmla="*/ 2438400 w 6315075"/>
              <a:gd name="connsiteY100" fmla="*/ 1209675 h 3467100"/>
              <a:gd name="connsiteX101" fmla="*/ 2419350 w 6315075"/>
              <a:gd name="connsiteY101" fmla="*/ 1238250 h 3467100"/>
              <a:gd name="connsiteX102" fmla="*/ 2409825 w 6315075"/>
              <a:gd name="connsiteY102" fmla="*/ 1276350 h 3467100"/>
              <a:gd name="connsiteX103" fmla="*/ 2400300 w 6315075"/>
              <a:gd name="connsiteY103" fmla="*/ 1504950 h 3467100"/>
              <a:gd name="connsiteX104" fmla="*/ 2333625 w 6315075"/>
              <a:gd name="connsiteY104" fmla="*/ 1590675 h 3467100"/>
              <a:gd name="connsiteX105" fmla="*/ 2305050 w 6315075"/>
              <a:gd name="connsiteY105" fmla="*/ 1619250 h 3467100"/>
              <a:gd name="connsiteX106" fmla="*/ 2276475 w 6315075"/>
              <a:gd name="connsiteY106" fmla="*/ 1657350 h 3467100"/>
              <a:gd name="connsiteX107" fmla="*/ 2219325 w 6315075"/>
              <a:gd name="connsiteY107" fmla="*/ 1695450 h 3467100"/>
              <a:gd name="connsiteX108" fmla="*/ 2124075 w 6315075"/>
              <a:gd name="connsiteY108" fmla="*/ 1724025 h 3467100"/>
              <a:gd name="connsiteX109" fmla="*/ 1952625 w 6315075"/>
              <a:gd name="connsiteY109" fmla="*/ 1714500 h 3467100"/>
              <a:gd name="connsiteX110" fmla="*/ 1924050 w 6315075"/>
              <a:gd name="connsiteY110" fmla="*/ 1676400 h 3467100"/>
              <a:gd name="connsiteX111" fmla="*/ 1895475 w 6315075"/>
              <a:gd name="connsiteY111" fmla="*/ 1590675 h 3467100"/>
              <a:gd name="connsiteX112" fmla="*/ 1876425 w 6315075"/>
              <a:gd name="connsiteY112" fmla="*/ 1552575 h 3467100"/>
              <a:gd name="connsiteX113" fmla="*/ 1885950 w 6315075"/>
              <a:gd name="connsiteY113" fmla="*/ 1485900 h 3467100"/>
              <a:gd name="connsiteX114" fmla="*/ 1933575 w 6315075"/>
              <a:gd name="connsiteY114" fmla="*/ 1409700 h 3467100"/>
              <a:gd name="connsiteX115" fmla="*/ 2009775 w 6315075"/>
              <a:gd name="connsiteY115" fmla="*/ 1333500 h 3467100"/>
              <a:gd name="connsiteX116" fmla="*/ 2028825 w 6315075"/>
              <a:gd name="connsiteY116" fmla="*/ 1295400 h 3467100"/>
              <a:gd name="connsiteX117" fmla="*/ 2047875 w 6315075"/>
              <a:gd name="connsiteY117" fmla="*/ 1266825 h 3467100"/>
              <a:gd name="connsiteX118" fmla="*/ 2066925 w 6315075"/>
              <a:gd name="connsiteY118" fmla="*/ 1209675 h 3467100"/>
              <a:gd name="connsiteX119" fmla="*/ 2095500 w 6315075"/>
              <a:gd name="connsiteY119" fmla="*/ 1143000 h 3467100"/>
              <a:gd name="connsiteX120" fmla="*/ 2114550 w 6315075"/>
              <a:gd name="connsiteY120" fmla="*/ 1057275 h 3467100"/>
              <a:gd name="connsiteX121" fmla="*/ 2162175 w 6315075"/>
              <a:gd name="connsiteY121" fmla="*/ 895350 h 3467100"/>
              <a:gd name="connsiteX122" fmla="*/ 2181225 w 6315075"/>
              <a:gd name="connsiteY122" fmla="*/ 790575 h 3467100"/>
              <a:gd name="connsiteX123" fmla="*/ 2200275 w 6315075"/>
              <a:gd name="connsiteY123" fmla="*/ 714375 h 3467100"/>
              <a:gd name="connsiteX124" fmla="*/ 2209800 w 6315075"/>
              <a:gd name="connsiteY124" fmla="*/ 666750 h 3467100"/>
              <a:gd name="connsiteX125" fmla="*/ 2228850 w 6315075"/>
              <a:gd name="connsiteY125" fmla="*/ 638175 h 3467100"/>
              <a:gd name="connsiteX126" fmla="*/ 2247900 w 6315075"/>
              <a:gd name="connsiteY126" fmla="*/ 571500 h 3467100"/>
              <a:gd name="connsiteX127" fmla="*/ 2228850 w 6315075"/>
              <a:gd name="connsiteY127" fmla="*/ 495300 h 3467100"/>
              <a:gd name="connsiteX128" fmla="*/ 2190750 w 6315075"/>
              <a:gd name="connsiteY128" fmla="*/ 466725 h 3467100"/>
              <a:gd name="connsiteX129" fmla="*/ 2095500 w 6315075"/>
              <a:gd name="connsiteY129" fmla="*/ 428625 h 3467100"/>
              <a:gd name="connsiteX130" fmla="*/ 1828800 w 6315075"/>
              <a:gd name="connsiteY130" fmla="*/ 447675 h 3467100"/>
              <a:gd name="connsiteX131" fmla="*/ 1790700 w 6315075"/>
              <a:gd name="connsiteY131" fmla="*/ 466725 h 3467100"/>
              <a:gd name="connsiteX132" fmla="*/ 1743075 w 6315075"/>
              <a:gd name="connsiteY132" fmla="*/ 476250 h 3467100"/>
              <a:gd name="connsiteX133" fmla="*/ 1695450 w 6315075"/>
              <a:gd name="connsiteY133" fmla="*/ 504825 h 3467100"/>
              <a:gd name="connsiteX134" fmla="*/ 1657350 w 6315075"/>
              <a:gd name="connsiteY134" fmla="*/ 533400 h 3467100"/>
              <a:gd name="connsiteX135" fmla="*/ 1590675 w 6315075"/>
              <a:gd name="connsiteY135" fmla="*/ 571500 h 3467100"/>
              <a:gd name="connsiteX136" fmla="*/ 1466850 w 6315075"/>
              <a:gd name="connsiteY136" fmla="*/ 657225 h 3467100"/>
              <a:gd name="connsiteX137" fmla="*/ 1409700 w 6315075"/>
              <a:gd name="connsiteY137" fmla="*/ 685800 h 3467100"/>
              <a:gd name="connsiteX138" fmla="*/ 1362075 w 6315075"/>
              <a:gd name="connsiteY138" fmla="*/ 723900 h 3467100"/>
              <a:gd name="connsiteX139" fmla="*/ 1257300 w 6315075"/>
              <a:gd name="connsiteY139" fmla="*/ 752475 h 3467100"/>
              <a:gd name="connsiteX140" fmla="*/ 1219200 w 6315075"/>
              <a:gd name="connsiteY140" fmla="*/ 771525 h 3467100"/>
              <a:gd name="connsiteX141" fmla="*/ 1162050 w 6315075"/>
              <a:gd name="connsiteY141" fmla="*/ 790575 h 3467100"/>
              <a:gd name="connsiteX142" fmla="*/ 1104900 w 6315075"/>
              <a:gd name="connsiteY142" fmla="*/ 819150 h 3467100"/>
              <a:gd name="connsiteX143" fmla="*/ 1047750 w 6315075"/>
              <a:gd name="connsiteY143" fmla="*/ 866775 h 3467100"/>
              <a:gd name="connsiteX144" fmla="*/ 1076325 w 6315075"/>
              <a:gd name="connsiteY144" fmla="*/ 1028700 h 3467100"/>
              <a:gd name="connsiteX145" fmla="*/ 1133475 w 6315075"/>
              <a:gd name="connsiteY145" fmla="*/ 1133475 h 3467100"/>
              <a:gd name="connsiteX146" fmla="*/ 1162050 w 6315075"/>
              <a:gd name="connsiteY146" fmla="*/ 1190625 h 3467100"/>
              <a:gd name="connsiteX147" fmla="*/ 1209675 w 6315075"/>
              <a:gd name="connsiteY147" fmla="*/ 1238250 h 3467100"/>
              <a:gd name="connsiteX148" fmla="*/ 1295400 w 6315075"/>
              <a:gd name="connsiteY148" fmla="*/ 1362075 h 3467100"/>
              <a:gd name="connsiteX149" fmla="*/ 1343025 w 6315075"/>
              <a:gd name="connsiteY149" fmla="*/ 1419225 h 3467100"/>
              <a:gd name="connsiteX150" fmla="*/ 1381125 w 6315075"/>
              <a:gd name="connsiteY150" fmla="*/ 1495425 h 3467100"/>
              <a:gd name="connsiteX151" fmla="*/ 1390650 w 6315075"/>
              <a:gd name="connsiteY151" fmla="*/ 1524000 h 3467100"/>
              <a:gd name="connsiteX152" fmla="*/ 1419225 w 6315075"/>
              <a:gd name="connsiteY152" fmla="*/ 1562100 h 3467100"/>
              <a:gd name="connsiteX153" fmla="*/ 1438275 w 6315075"/>
              <a:gd name="connsiteY153" fmla="*/ 1590675 h 3467100"/>
              <a:gd name="connsiteX154" fmla="*/ 1447800 w 6315075"/>
              <a:gd name="connsiteY154" fmla="*/ 1628775 h 3467100"/>
              <a:gd name="connsiteX155" fmla="*/ 1466850 w 6315075"/>
              <a:gd name="connsiteY155" fmla="*/ 1666875 h 3467100"/>
              <a:gd name="connsiteX156" fmla="*/ 1495425 w 6315075"/>
              <a:gd name="connsiteY156" fmla="*/ 1752600 h 3467100"/>
              <a:gd name="connsiteX157" fmla="*/ 1514475 w 6315075"/>
              <a:gd name="connsiteY157" fmla="*/ 1847850 h 3467100"/>
              <a:gd name="connsiteX158" fmla="*/ 1533525 w 6315075"/>
              <a:gd name="connsiteY158" fmla="*/ 1895475 h 3467100"/>
              <a:gd name="connsiteX159" fmla="*/ 1543050 w 6315075"/>
              <a:gd name="connsiteY159" fmla="*/ 1952625 h 3467100"/>
              <a:gd name="connsiteX160" fmla="*/ 1562100 w 6315075"/>
              <a:gd name="connsiteY160" fmla="*/ 1981200 h 3467100"/>
              <a:gd name="connsiteX161" fmla="*/ 1571625 w 6315075"/>
              <a:gd name="connsiteY161" fmla="*/ 2038350 h 3467100"/>
              <a:gd name="connsiteX162" fmla="*/ 1581150 w 6315075"/>
              <a:gd name="connsiteY162" fmla="*/ 2076450 h 3467100"/>
              <a:gd name="connsiteX163" fmla="*/ 1590675 w 6315075"/>
              <a:gd name="connsiteY163" fmla="*/ 2124075 h 3467100"/>
              <a:gd name="connsiteX164" fmla="*/ 1581150 w 6315075"/>
              <a:gd name="connsiteY164" fmla="*/ 2200275 h 3467100"/>
              <a:gd name="connsiteX165" fmla="*/ 1514475 w 6315075"/>
              <a:gd name="connsiteY165" fmla="*/ 2276475 h 3467100"/>
              <a:gd name="connsiteX166" fmla="*/ 1485900 w 6315075"/>
              <a:gd name="connsiteY166" fmla="*/ 2314575 h 3467100"/>
              <a:gd name="connsiteX167" fmla="*/ 1438275 w 6315075"/>
              <a:gd name="connsiteY167" fmla="*/ 2419350 h 3467100"/>
              <a:gd name="connsiteX168" fmla="*/ 1438275 w 6315075"/>
              <a:gd name="connsiteY168" fmla="*/ 2419350 h 3467100"/>
              <a:gd name="connsiteX169" fmla="*/ 1400175 w 6315075"/>
              <a:gd name="connsiteY169" fmla="*/ 2495550 h 3467100"/>
              <a:gd name="connsiteX170" fmla="*/ 1343025 w 6315075"/>
              <a:gd name="connsiteY170" fmla="*/ 2552700 h 3467100"/>
              <a:gd name="connsiteX171" fmla="*/ 1304925 w 6315075"/>
              <a:gd name="connsiteY171" fmla="*/ 2571750 h 3467100"/>
              <a:gd name="connsiteX172" fmla="*/ 1276350 w 6315075"/>
              <a:gd name="connsiteY172" fmla="*/ 2590800 h 3467100"/>
              <a:gd name="connsiteX173" fmla="*/ 1238250 w 6315075"/>
              <a:gd name="connsiteY173" fmla="*/ 2619375 h 3467100"/>
              <a:gd name="connsiteX174" fmla="*/ 1181100 w 6315075"/>
              <a:gd name="connsiteY174" fmla="*/ 2628900 h 3467100"/>
              <a:gd name="connsiteX175" fmla="*/ 1019175 w 6315075"/>
              <a:gd name="connsiteY175" fmla="*/ 2914650 h 3467100"/>
              <a:gd name="connsiteX176" fmla="*/ 885825 w 6315075"/>
              <a:gd name="connsiteY176" fmla="*/ 3124200 h 3467100"/>
              <a:gd name="connsiteX177" fmla="*/ 771525 w 6315075"/>
              <a:gd name="connsiteY177" fmla="*/ 3248025 h 3467100"/>
              <a:gd name="connsiteX178" fmla="*/ 666750 w 6315075"/>
              <a:gd name="connsiteY178" fmla="*/ 3333750 h 3467100"/>
              <a:gd name="connsiteX179" fmla="*/ 619125 w 6315075"/>
              <a:gd name="connsiteY179" fmla="*/ 3362325 h 3467100"/>
              <a:gd name="connsiteX180" fmla="*/ 533400 w 6315075"/>
              <a:gd name="connsiteY180" fmla="*/ 3419475 h 3467100"/>
              <a:gd name="connsiteX181" fmla="*/ 504825 w 6315075"/>
              <a:gd name="connsiteY181" fmla="*/ 3438525 h 3467100"/>
              <a:gd name="connsiteX182" fmla="*/ 457200 w 6315075"/>
              <a:gd name="connsiteY182" fmla="*/ 3448050 h 3467100"/>
              <a:gd name="connsiteX183" fmla="*/ 361950 w 6315075"/>
              <a:gd name="connsiteY183" fmla="*/ 3467100 h 3467100"/>
              <a:gd name="connsiteX184" fmla="*/ 228600 w 6315075"/>
              <a:gd name="connsiteY184" fmla="*/ 3457575 h 3467100"/>
              <a:gd name="connsiteX185" fmla="*/ 152400 w 6315075"/>
              <a:gd name="connsiteY185" fmla="*/ 3400425 h 3467100"/>
              <a:gd name="connsiteX186" fmla="*/ 95250 w 6315075"/>
              <a:gd name="connsiteY186" fmla="*/ 3343275 h 3467100"/>
              <a:gd name="connsiteX187" fmla="*/ 47625 w 6315075"/>
              <a:gd name="connsiteY187" fmla="*/ 3267075 h 3467100"/>
              <a:gd name="connsiteX188" fmla="*/ 28575 w 6315075"/>
              <a:gd name="connsiteY188" fmla="*/ 3209925 h 3467100"/>
              <a:gd name="connsiteX189" fmla="*/ 19050 w 6315075"/>
              <a:gd name="connsiteY189" fmla="*/ 3171825 h 3467100"/>
              <a:gd name="connsiteX190" fmla="*/ 9525 w 6315075"/>
              <a:gd name="connsiteY190" fmla="*/ 3143250 h 3467100"/>
              <a:gd name="connsiteX191" fmla="*/ 0 w 6315075"/>
              <a:gd name="connsiteY191" fmla="*/ 3086100 h 3467100"/>
              <a:gd name="connsiteX192" fmla="*/ 19050 w 6315075"/>
              <a:gd name="connsiteY192" fmla="*/ 2828925 h 3467100"/>
              <a:gd name="connsiteX193" fmla="*/ 57150 w 6315075"/>
              <a:gd name="connsiteY193" fmla="*/ 2790825 h 3467100"/>
              <a:gd name="connsiteX194" fmla="*/ 95250 w 6315075"/>
              <a:gd name="connsiteY194" fmla="*/ 2743200 h 3467100"/>
              <a:gd name="connsiteX195" fmla="*/ 171450 w 6315075"/>
              <a:gd name="connsiteY195" fmla="*/ 2667000 h 3467100"/>
              <a:gd name="connsiteX196" fmla="*/ 200025 w 6315075"/>
              <a:gd name="connsiteY196" fmla="*/ 2638425 h 3467100"/>
              <a:gd name="connsiteX197" fmla="*/ 228600 w 6315075"/>
              <a:gd name="connsiteY197" fmla="*/ 2619375 h 3467100"/>
              <a:gd name="connsiteX198" fmla="*/ 295275 w 6315075"/>
              <a:gd name="connsiteY198" fmla="*/ 2571750 h 3467100"/>
              <a:gd name="connsiteX199" fmla="*/ 342900 w 6315075"/>
              <a:gd name="connsiteY199" fmla="*/ 2562225 h 3467100"/>
              <a:gd name="connsiteX200" fmla="*/ 619125 w 6315075"/>
              <a:gd name="connsiteY200" fmla="*/ 2562225 h 3467100"/>
              <a:gd name="connsiteX201" fmla="*/ 657225 w 6315075"/>
              <a:gd name="connsiteY201" fmla="*/ 2581275 h 3467100"/>
              <a:gd name="connsiteX202" fmla="*/ 714375 w 6315075"/>
              <a:gd name="connsiteY202" fmla="*/ 2619375 h 3467100"/>
              <a:gd name="connsiteX203" fmla="*/ 762000 w 6315075"/>
              <a:gd name="connsiteY203" fmla="*/ 2676525 h 3467100"/>
              <a:gd name="connsiteX204" fmla="*/ 781050 w 6315075"/>
              <a:gd name="connsiteY204" fmla="*/ 2705100 h 3467100"/>
              <a:gd name="connsiteX205" fmla="*/ 800100 w 6315075"/>
              <a:gd name="connsiteY205" fmla="*/ 2743200 h 3467100"/>
              <a:gd name="connsiteX0" fmla="*/ 6343650 w 6343650"/>
              <a:gd name="connsiteY0" fmla="*/ 800100 h 3467100"/>
              <a:gd name="connsiteX1" fmla="*/ 5781675 w 6343650"/>
              <a:gd name="connsiteY1" fmla="*/ 590550 h 3467100"/>
              <a:gd name="connsiteX2" fmla="*/ 5572125 w 6343650"/>
              <a:gd name="connsiteY2" fmla="*/ 571500 h 3467100"/>
              <a:gd name="connsiteX3" fmla="*/ 5429250 w 6343650"/>
              <a:gd name="connsiteY3" fmla="*/ 533400 h 3467100"/>
              <a:gd name="connsiteX4" fmla="*/ 5381625 w 6343650"/>
              <a:gd name="connsiteY4" fmla="*/ 523875 h 3467100"/>
              <a:gd name="connsiteX5" fmla="*/ 5191125 w 6343650"/>
              <a:gd name="connsiteY5" fmla="*/ 514350 h 3467100"/>
              <a:gd name="connsiteX6" fmla="*/ 5143500 w 6343650"/>
              <a:gd name="connsiteY6" fmla="*/ 495300 h 3467100"/>
              <a:gd name="connsiteX7" fmla="*/ 5095875 w 6343650"/>
              <a:gd name="connsiteY7" fmla="*/ 466725 h 3467100"/>
              <a:gd name="connsiteX8" fmla="*/ 5057775 w 6343650"/>
              <a:gd name="connsiteY8" fmla="*/ 438150 h 3467100"/>
              <a:gd name="connsiteX9" fmla="*/ 5019675 w 6343650"/>
              <a:gd name="connsiteY9" fmla="*/ 428625 h 3467100"/>
              <a:gd name="connsiteX10" fmla="*/ 4962525 w 6343650"/>
              <a:gd name="connsiteY10" fmla="*/ 390525 h 3467100"/>
              <a:gd name="connsiteX11" fmla="*/ 4933950 w 6343650"/>
              <a:gd name="connsiteY11" fmla="*/ 381000 h 3467100"/>
              <a:gd name="connsiteX12" fmla="*/ 4905375 w 6343650"/>
              <a:gd name="connsiteY12" fmla="*/ 361950 h 3467100"/>
              <a:gd name="connsiteX13" fmla="*/ 4810125 w 6343650"/>
              <a:gd name="connsiteY13" fmla="*/ 333375 h 3467100"/>
              <a:gd name="connsiteX14" fmla="*/ 4781550 w 6343650"/>
              <a:gd name="connsiteY14" fmla="*/ 323850 h 3467100"/>
              <a:gd name="connsiteX15" fmla="*/ 4591050 w 6343650"/>
              <a:gd name="connsiteY15" fmla="*/ 333375 h 3467100"/>
              <a:gd name="connsiteX16" fmla="*/ 4562475 w 6343650"/>
              <a:gd name="connsiteY16" fmla="*/ 352425 h 3467100"/>
              <a:gd name="connsiteX17" fmla="*/ 4524375 w 6343650"/>
              <a:gd name="connsiteY17" fmla="*/ 371475 h 3467100"/>
              <a:gd name="connsiteX18" fmla="*/ 4476750 w 6343650"/>
              <a:gd name="connsiteY18" fmla="*/ 438150 h 3467100"/>
              <a:gd name="connsiteX19" fmla="*/ 4467225 w 6343650"/>
              <a:gd name="connsiteY19" fmla="*/ 466725 h 3467100"/>
              <a:gd name="connsiteX20" fmla="*/ 4457700 w 6343650"/>
              <a:gd name="connsiteY20" fmla="*/ 514350 h 3467100"/>
              <a:gd name="connsiteX21" fmla="*/ 4467225 w 6343650"/>
              <a:gd name="connsiteY21" fmla="*/ 685800 h 3467100"/>
              <a:gd name="connsiteX22" fmla="*/ 4495800 w 6343650"/>
              <a:gd name="connsiteY22" fmla="*/ 752475 h 3467100"/>
              <a:gd name="connsiteX23" fmla="*/ 4600575 w 6343650"/>
              <a:gd name="connsiteY23" fmla="*/ 857250 h 3467100"/>
              <a:gd name="connsiteX24" fmla="*/ 4638675 w 6343650"/>
              <a:gd name="connsiteY24" fmla="*/ 885825 h 3467100"/>
              <a:gd name="connsiteX25" fmla="*/ 4724400 w 6343650"/>
              <a:gd name="connsiteY25" fmla="*/ 904875 h 3467100"/>
              <a:gd name="connsiteX26" fmla="*/ 4772025 w 6343650"/>
              <a:gd name="connsiteY26" fmla="*/ 914400 h 3467100"/>
              <a:gd name="connsiteX27" fmla="*/ 4876800 w 6343650"/>
              <a:gd name="connsiteY27" fmla="*/ 904875 h 3467100"/>
              <a:gd name="connsiteX28" fmla="*/ 4953000 w 6343650"/>
              <a:gd name="connsiteY28" fmla="*/ 885825 h 3467100"/>
              <a:gd name="connsiteX29" fmla="*/ 5029200 w 6343650"/>
              <a:gd name="connsiteY29" fmla="*/ 828675 h 3467100"/>
              <a:gd name="connsiteX30" fmla="*/ 5076825 w 6343650"/>
              <a:gd name="connsiteY30" fmla="*/ 800100 h 3467100"/>
              <a:gd name="connsiteX31" fmla="*/ 5181600 w 6343650"/>
              <a:gd name="connsiteY31" fmla="*/ 704850 h 3467100"/>
              <a:gd name="connsiteX32" fmla="*/ 5219700 w 6343650"/>
              <a:gd name="connsiteY32" fmla="*/ 657225 h 3467100"/>
              <a:gd name="connsiteX33" fmla="*/ 5267325 w 6343650"/>
              <a:gd name="connsiteY33" fmla="*/ 552450 h 3467100"/>
              <a:gd name="connsiteX34" fmla="*/ 5286375 w 6343650"/>
              <a:gd name="connsiteY34" fmla="*/ 514350 h 3467100"/>
              <a:gd name="connsiteX35" fmla="*/ 5276850 w 6343650"/>
              <a:gd name="connsiteY35" fmla="*/ 400050 h 3467100"/>
              <a:gd name="connsiteX36" fmla="*/ 5248275 w 6343650"/>
              <a:gd name="connsiteY36" fmla="*/ 352425 h 3467100"/>
              <a:gd name="connsiteX37" fmla="*/ 5219700 w 6343650"/>
              <a:gd name="connsiteY37" fmla="*/ 295275 h 3467100"/>
              <a:gd name="connsiteX38" fmla="*/ 5143500 w 6343650"/>
              <a:gd name="connsiteY38" fmla="*/ 209550 h 3467100"/>
              <a:gd name="connsiteX39" fmla="*/ 5067300 w 6343650"/>
              <a:gd name="connsiteY39" fmla="*/ 95250 h 3467100"/>
              <a:gd name="connsiteX40" fmla="*/ 5029200 w 6343650"/>
              <a:gd name="connsiteY40" fmla="*/ 66675 h 3467100"/>
              <a:gd name="connsiteX41" fmla="*/ 5000625 w 6343650"/>
              <a:gd name="connsiteY41" fmla="*/ 28575 h 3467100"/>
              <a:gd name="connsiteX42" fmla="*/ 4924425 w 6343650"/>
              <a:gd name="connsiteY42" fmla="*/ 0 h 3467100"/>
              <a:gd name="connsiteX43" fmla="*/ 4714875 w 6343650"/>
              <a:gd name="connsiteY43" fmla="*/ 9525 h 3467100"/>
              <a:gd name="connsiteX44" fmla="*/ 4638675 w 6343650"/>
              <a:gd name="connsiteY44" fmla="*/ 57150 h 3467100"/>
              <a:gd name="connsiteX45" fmla="*/ 4562475 w 6343650"/>
              <a:gd name="connsiteY45" fmla="*/ 104775 h 3467100"/>
              <a:gd name="connsiteX46" fmla="*/ 4524375 w 6343650"/>
              <a:gd name="connsiteY46" fmla="*/ 190500 h 3467100"/>
              <a:gd name="connsiteX47" fmla="*/ 4495800 w 6343650"/>
              <a:gd name="connsiteY47" fmla="*/ 209550 h 3467100"/>
              <a:gd name="connsiteX48" fmla="*/ 4429125 w 6343650"/>
              <a:gd name="connsiteY48" fmla="*/ 266700 h 3467100"/>
              <a:gd name="connsiteX49" fmla="*/ 4381500 w 6343650"/>
              <a:gd name="connsiteY49" fmla="*/ 295275 h 3467100"/>
              <a:gd name="connsiteX50" fmla="*/ 4286250 w 6343650"/>
              <a:gd name="connsiteY50" fmla="*/ 352425 h 3467100"/>
              <a:gd name="connsiteX51" fmla="*/ 4257675 w 6343650"/>
              <a:gd name="connsiteY51" fmla="*/ 371475 h 3467100"/>
              <a:gd name="connsiteX52" fmla="*/ 4219575 w 6343650"/>
              <a:gd name="connsiteY52" fmla="*/ 381000 h 3467100"/>
              <a:gd name="connsiteX53" fmla="*/ 4133850 w 6343650"/>
              <a:gd name="connsiteY53" fmla="*/ 400050 h 3467100"/>
              <a:gd name="connsiteX54" fmla="*/ 4114800 w 6343650"/>
              <a:gd name="connsiteY54" fmla="*/ 428625 h 3467100"/>
              <a:gd name="connsiteX55" fmla="*/ 4086225 w 6343650"/>
              <a:gd name="connsiteY55" fmla="*/ 447675 h 3467100"/>
              <a:gd name="connsiteX56" fmla="*/ 3943350 w 6343650"/>
              <a:gd name="connsiteY56" fmla="*/ 504825 h 3467100"/>
              <a:gd name="connsiteX57" fmla="*/ 3867150 w 6343650"/>
              <a:gd name="connsiteY57" fmla="*/ 533400 h 3467100"/>
              <a:gd name="connsiteX58" fmla="*/ 3781425 w 6343650"/>
              <a:gd name="connsiteY58" fmla="*/ 552450 h 3467100"/>
              <a:gd name="connsiteX59" fmla="*/ 3667125 w 6343650"/>
              <a:gd name="connsiteY59" fmla="*/ 590550 h 3467100"/>
              <a:gd name="connsiteX60" fmla="*/ 3609975 w 6343650"/>
              <a:gd name="connsiteY60" fmla="*/ 609600 h 3467100"/>
              <a:gd name="connsiteX61" fmla="*/ 3581400 w 6343650"/>
              <a:gd name="connsiteY61" fmla="*/ 619125 h 3467100"/>
              <a:gd name="connsiteX62" fmla="*/ 3495675 w 6343650"/>
              <a:gd name="connsiteY62" fmla="*/ 676275 h 3467100"/>
              <a:gd name="connsiteX63" fmla="*/ 3467100 w 6343650"/>
              <a:gd name="connsiteY63" fmla="*/ 695325 h 3467100"/>
              <a:gd name="connsiteX64" fmla="*/ 3429000 w 6343650"/>
              <a:gd name="connsiteY64" fmla="*/ 723900 h 3467100"/>
              <a:gd name="connsiteX65" fmla="*/ 3371850 w 6343650"/>
              <a:gd name="connsiteY65" fmla="*/ 742950 h 3467100"/>
              <a:gd name="connsiteX66" fmla="*/ 3305175 w 6343650"/>
              <a:gd name="connsiteY66" fmla="*/ 771525 h 3467100"/>
              <a:gd name="connsiteX67" fmla="*/ 3067050 w 6343650"/>
              <a:gd name="connsiteY67" fmla="*/ 828675 h 3467100"/>
              <a:gd name="connsiteX68" fmla="*/ 2990850 w 6343650"/>
              <a:gd name="connsiteY68" fmla="*/ 847725 h 3467100"/>
              <a:gd name="connsiteX69" fmla="*/ 2524125 w 6343650"/>
              <a:gd name="connsiteY69" fmla="*/ 819150 h 3467100"/>
              <a:gd name="connsiteX70" fmla="*/ 2476500 w 6343650"/>
              <a:gd name="connsiteY70" fmla="*/ 790575 h 3467100"/>
              <a:gd name="connsiteX71" fmla="*/ 2457450 w 6343650"/>
              <a:gd name="connsiteY71" fmla="*/ 742950 h 3467100"/>
              <a:gd name="connsiteX72" fmla="*/ 2457450 w 6343650"/>
              <a:gd name="connsiteY72" fmla="*/ 485775 h 3467100"/>
              <a:gd name="connsiteX73" fmla="*/ 2486025 w 6343650"/>
              <a:gd name="connsiteY73" fmla="*/ 447675 h 3467100"/>
              <a:gd name="connsiteX74" fmla="*/ 2505075 w 6343650"/>
              <a:gd name="connsiteY74" fmla="*/ 419100 h 3467100"/>
              <a:gd name="connsiteX75" fmla="*/ 2543175 w 6343650"/>
              <a:gd name="connsiteY75" fmla="*/ 400050 h 3467100"/>
              <a:gd name="connsiteX76" fmla="*/ 2619375 w 6343650"/>
              <a:gd name="connsiteY76" fmla="*/ 333375 h 3467100"/>
              <a:gd name="connsiteX77" fmla="*/ 2828925 w 6343650"/>
              <a:gd name="connsiteY77" fmla="*/ 247650 h 3467100"/>
              <a:gd name="connsiteX78" fmla="*/ 2971800 w 6343650"/>
              <a:gd name="connsiteY78" fmla="*/ 209550 h 3467100"/>
              <a:gd name="connsiteX79" fmla="*/ 3257550 w 6343650"/>
              <a:gd name="connsiteY79" fmla="*/ 247650 h 3467100"/>
              <a:gd name="connsiteX80" fmla="*/ 3343275 w 6343650"/>
              <a:gd name="connsiteY80" fmla="*/ 371475 h 3467100"/>
              <a:gd name="connsiteX81" fmla="*/ 3381375 w 6343650"/>
              <a:gd name="connsiteY81" fmla="*/ 409575 h 3467100"/>
              <a:gd name="connsiteX82" fmla="*/ 3438525 w 6343650"/>
              <a:gd name="connsiteY82" fmla="*/ 485775 h 3467100"/>
              <a:gd name="connsiteX83" fmla="*/ 3467100 w 6343650"/>
              <a:gd name="connsiteY83" fmla="*/ 523875 h 3467100"/>
              <a:gd name="connsiteX84" fmla="*/ 3448050 w 6343650"/>
              <a:gd name="connsiteY84" fmla="*/ 590550 h 3467100"/>
              <a:gd name="connsiteX85" fmla="*/ 3390900 w 6343650"/>
              <a:gd name="connsiteY85" fmla="*/ 619125 h 3467100"/>
              <a:gd name="connsiteX86" fmla="*/ 3314700 w 6343650"/>
              <a:gd name="connsiteY86" fmla="*/ 657225 h 3467100"/>
              <a:gd name="connsiteX87" fmla="*/ 3276600 w 6343650"/>
              <a:gd name="connsiteY87" fmla="*/ 676275 h 3467100"/>
              <a:gd name="connsiteX88" fmla="*/ 3209925 w 6343650"/>
              <a:gd name="connsiteY88" fmla="*/ 695325 h 3467100"/>
              <a:gd name="connsiteX89" fmla="*/ 3171825 w 6343650"/>
              <a:gd name="connsiteY89" fmla="*/ 714375 h 3467100"/>
              <a:gd name="connsiteX90" fmla="*/ 3143250 w 6343650"/>
              <a:gd name="connsiteY90" fmla="*/ 733425 h 3467100"/>
              <a:gd name="connsiteX91" fmla="*/ 3076575 w 6343650"/>
              <a:gd name="connsiteY91" fmla="*/ 752475 h 3467100"/>
              <a:gd name="connsiteX92" fmla="*/ 3000375 w 6343650"/>
              <a:gd name="connsiteY92" fmla="*/ 771525 h 3467100"/>
              <a:gd name="connsiteX93" fmla="*/ 2943225 w 6343650"/>
              <a:gd name="connsiteY93" fmla="*/ 781050 h 3467100"/>
              <a:gd name="connsiteX94" fmla="*/ 2914650 w 6343650"/>
              <a:gd name="connsiteY94" fmla="*/ 790575 h 3467100"/>
              <a:gd name="connsiteX95" fmla="*/ 2876550 w 6343650"/>
              <a:gd name="connsiteY95" fmla="*/ 800100 h 3467100"/>
              <a:gd name="connsiteX96" fmla="*/ 2838450 w 6343650"/>
              <a:gd name="connsiteY96" fmla="*/ 857250 h 3467100"/>
              <a:gd name="connsiteX97" fmla="*/ 2809875 w 6343650"/>
              <a:gd name="connsiteY97" fmla="*/ 914400 h 3467100"/>
              <a:gd name="connsiteX98" fmla="*/ 2762250 w 6343650"/>
              <a:gd name="connsiteY98" fmla="*/ 962025 h 3467100"/>
              <a:gd name="connsiteX99" fmla="*/ 2562225 w 6343650"/>
              <a:gd name="connsiteY99" fmla="*/ 1104900 h 3467100"/>
              <a:gd name="connsiteX100" fmla="*/ 2438400 w 6343650"/>
              <a:gd name="connsiteY100" fmla="*/ 1209675 h 3467100"/>
              <a:gd name="connsiteX101" fmla="*/ 2419350 w 6343650"/>
              <a:gd name="connsiteY101" fmla="*/ 1238250 h 3467100"/>
              <a:gd name="connsiteX102" fmla="*/ 2409825 w 6343650"/>
              <a:gd name="connsiteY102" fmla="*/ 1276350 h 3467100"/>
              <a:gd name="connsiteX103" fmla="*/ 2400300 w 6343650"/>
              <a:gd name="connsiteY103" fmla="*/ 1504950 h 3467100"/>
              <a:gd name="connsiteX104" fmla="*/ 2333625 w 6343650"/>
              <a:gd name="connsiteY104" fmla="*/ 1590675 h 3467100"/>
              <a:gd name="connsiteX105" fmla="*/ 2305050 w 6343650"/>
              <a:gd name="connsiteY105" fmla="*/ 1619250 h 3467100"/>
              <a:gd name="connsiteX106" fmla="*/ 2276475 w 6343650"/>
              <a:gd name="connsiteY106" fmla="*/ 1657350 h 3467100"/>
              <a:gd name="connsiteX107" fmla="*/ 2219325 w 6343650"/>
              <a:gd name="connsiteY107" fmla="*/ 1695450 h 3467100"/>
              <a:gd name="connsiteX108" fmla="*/ 2124075 w 6343650"/>
              <a:gd name="connsiteY108" fmla="*/ 1724025 h 3467100"/>
              <a:gd name="connsiteX109" fmla="*/ 1952625 w 6343650"/>
              <a:gd name="connsiteY109" fmla="*/ 1714500 h 3467100"/>
              <a:gd name="connsiteX110" fmla="*/ 1924050 w 6343650"/>
              <a:gd name="connsiteY110" fmla="*/ 1676400 h 3467100"/>
              <a:gd name="connsiteX111" fmla="*/ 1895475 w 6343650"/>
              <a:gd name="connsiteY111" fmla="*/ 1590675 h 3467100"/>
              <a:gd name="connsiteX112" fmla="*/ 1876425 w 6343650"/>
              <a:gd name="connsiteY112" fmla="*/ 1552575 h 3467100"/>
              <a:gd name="connsiteX113" fmla="*/ 1885950 w 6343650"/>
              <a:gd name="connsiteY113" fmla="*/ 1485900 h 3467100"/>
              <a:gd name="connsiteX114" fmla="*/ 1933575 w 6343650"/>
              <a:gd name="connsiteY114" fmla="*/ 1409700 h 3467100"/>
              <a:gd name="connsiteX115" fmla="*/ 2009775 w 6343650"/>
              <a:gd name="connsiteY115" fmla="*/ 1333500 h 3467100"/>
              <a:gd name="connsiteX116" fmla="*/ 2028825 w 6343650"/>
              <a:gd name="connsiteY116" fmla="*/ 1295400 h 3467100"/>
              <a:gd name="connsiteX117" fmla="*/ 2047875 w 6343650"/>
              <a:gd name="connsiteY117" fmla="*/ 1266825 h 3467100"/>
              <a:gd name="connsiteX118" fmla="*/ 2066925 w 6343650"/>
              <a:gd name="connsiteY118" fmla="*/ 1209675 h 3467100"/>
              <a:gd name="connsiteX119" fmla="*/ 2095500 w 6343650"/>
              <a:gd name="connsiteY119" fmla="*/ 1143000 h 3467100"/>
              <a:gd name="connsiteX120" fmla="*/ 2114550 w 6343650"/>
              <a:gd name="connsiteY120" fmla="*/ 1057275 h 3467100"/>
              <a:gd name="connsiteX121" fmla="*/ 2162175 w 6343650"/>
              <a:gd name="connsiteY121" fmla="*/ 895350 h 3467100"/>
              <a:gd name="connsiteX122" fmla="*/ 2181225 w 6343650"/>
              <a:gd name="connsiteY122" fmla="*/ 790575 h 3467100"/>
              <a:gd name="connsiteX123" fmla="*/ 2200275 w 6343650"/>
              <a:gd name="connsiteY123" fmla="*/ 714375 h 3467100"/>
              <a:gd name="connsiteX124" fmla="*/ 2209800 w 6343650"/>
              <a:gd name="connsiteY124" fmla="*/ 666750 h 3467100"/>
              <a:gd name="connsiteX125" fmla="*/ 2228850 w 6343650"/>
              <a:gd name="connsiteY125" fmla="*/ 638175 h 3467100"/>
              <a:gd name="connsiteX126" fmla="*/ 2247900 w 6343650"/>
              <a:gd name="connsiteY126" fmla="*/ 571500 h 3467100"/>
              <a:gd name="connsiteX127" fmla="*/ 2228850 w 6343650"/>
              <a:gd name="connsiteY127" fmla="*/ 495300 h 3467100"/>
              <a:gd name="connsiteX128" fmla="*/ 2190750 w 6343650"/>
              <a:gd name="connsiteY128" fmla="*/ 466725 h 3467100"/>
              <a:gd name="connsiteX129" fmla="*/ 2095500 w 6343650"/>
              <a:gd name="connsiteY129" fmla="*/ 428625 h 3467100"/>
              <a:gd name="connsiteX130" fmla="*/ 1828800 w 6343650"/>
              <a:gd name="connsiteY130" fmla="*/ 447675 h 3467100"/>
              <a:gd name="connsiteX131" fmla="*/ 1790700 w 6343650"/>
              <a:gd name="connsiteY131" fmla="*/ 466725 h 3467100"/>
              <a:gd name="connsiteX132" fmla="*/ 1743075 w 6343650"/>
              <a:gd name="connsiteY132" fmla="*/ 476250 h 3467100"/>
              <a:gd name="connsiteX133" fmla="*/ 1695450 w 6343650"/>
              <a:gd name="connsiteY133" fmla="*/ 504825 h 3467100"/>
              <a:gd name="connsiteX134" fmla="*/ 1657350 w 6343650"/>
              <a:gd name="connsiteY134" fmla="*/ 533400 h 3467100"/>
              <a:gd name="connsiteX135" fmla="*/ 1590675 w 6343650"/>
              <a:gd name="connsiteY135" fmla="*/ 571500 h 3467100"/>
              <a:gd name="connsiteX136" fmla="*/ 1466850 w 6343650"/>
              <a:gd name="connsiteY136" fmla="*/ 657225 h 3467100"/>
              <a:gd name="connsiteX137" fmla="*/ 1409700 w 6343650"/>
              <a:gd name="connsiteY137" fmla="*/ 685800 h 3467100"/>
              <a:gd name="connsiteX138" fmla="*/ 1362075 w 6343650"/>
              <a:gd name="connsiteY138" fmla="*/ 723900 h 3467100"/>
              <a:gd name="connsiteX139" fmla="*/ 1257300 w 6343650"/>
              <a:gd name="connsiteY139" fmla="*/ 752475 h 3467100"/>
              <a:gd name="connsiteX140" fmla="*/ 1219200 w 6343650"/>
              <a:gd name="connsiteY140" fmla="*/ 771525 h 3467100"/>
              <a:gd name="connsiteX141" fmla="*/ 1162050 w 6343650"/>
              <a:gd name="connsiteY141" fmla="*/ 790575 h 3467100"/>
              <a:gd name="connsiteX142" fmla="*/ 1104900 w 6343650"/>
              <a:gd name="connsiteY142" fmla="*/ 819150 h 3467100"/>
              <a:gd name="connsiteX143" fmla="*/ 1047750 w 6343650"/>
              <a:gd name="connsiteY143" fmla="*/ 866775 h 3467100"/>
              <a:gd name="connsiteX144" fmla="*/ 1076325 w 6343650"/>
              <a:gd name="connsiteY144" fmla="*/ 1028700 h 3467100"/>
              <a:gd name="connsiteX145" fmla="*/ 1133475 w 6343650"/>
              <a:gd name="connsiteY145" fmla="*/ 1133475 h 3467100"/>
              <a:gd name="connsiteX146" fmla="*/ 1162050 w 6343650"/>
              <a:gd name="connsiteY146" fmla="*/ 1190625 h 3467100"/>
              <a:gd name="connsiteX147" fmla="*/ 1209675 w 6343650"/>
              <a:gd name="connsiteY147" fmla="*/ 1238250 h 3467100"/>
              <a:gd name="connsiteX148" fmla="*/ 1295400 w 6343650"/>
              <a:gd name="connsiteY148" fmla="*/ 1362075 h 3467100"/>
              <a:gd name="connsiteX149" fmla="*/ 1343025 w 6343650"/>
              <a:gd name="connsiteY149" fmla="*/ 1419225 h 3467100"/>
              <a:gd name="connsiteX150" fmla="*/ 1381125 w 6343650"/>
              <a:gd name="connsiteY150" fmla="*/ 1495425 h 3467100"/>
              <a:gd name="connsiteX151" fmla="*/ 1390650 w 6343650"/>
              <a:gd name="connsiteY151" fmla="*/ 1524000 h 3467100"/>
              <a:gd name="connsiteX152" fmla="*/ 1419225 w 6343650"/>
              <a:gd name="connsiteY152" fmla="*/ 1562100 h 3467100"/>
              <a:gd name="connsiteX153" fmla="*/ 1438275 w 6343650"/>
              <a:gd name="connsiteY153" fmla="*/ 1590675 h 3467100"/>
              <a:gd name="connsiteX154" fmla="*/ 1447800 w 6343650"/>
              <a:gd name="connsiteY154" fmla="*/ 1628775 h 3467100"/>
              <a:gd name="connsiteX155" fmla="*/ 1466850 w 6343650"/>
              <a:gd name="connsiteY155" fmla="*/ 1666875 h 3467100"/>
              <a:gd name="connsiteX156" fmla="*/ 1495425 w 6343650"/>
              <a:gd name="connsiteY156" fmla="*/ 1752600 h 3467100"/>
              <a:gd name="connsiteX157" fmla="*/ 1514475 w 6343650"/>
              <a:gd name="connsiteY157" fmla="*/ 1847850 h 3467100"/>
              <a:gd name="connsiteX158" fmla="*/ 1533525 w 6343650"/>
              <a:gd name="connsiteY158" fmla="*/ 1895475 h 3467100"/>
              <a:gd name="connsiteX159" fmla="*/ 1543050 w 6343650"/>
              <a:gd name="connsiteY159" fmla="*/ 1952625 h 3467100"/>
              <a:gd name="connsiteX160" fmla="*/ 1562100 w 6343650"/>
              <a:gd name="connsiteY160" fmla="*/ 1981200 h 3467100"/>
              <a:gd name="connsiteX161" fmla="*/ 1571625 w 6343650"/>
              <a:gd name="connsiteY161" fmla="*/ 2038350 h 3467100"/>
              <a:gd name="connsiteX162" fmla="*/ 1581150 w 6343650"/>
              <a:gd name="connsiteY162" fmla="*/ 2076450 h 3467100"/>
              <a:gd name="connsiteX163" fmla="*/ 1590675 w 6343650"/>
              <a:gd name="connsiteY163" fmla="*/ 2124075 h 3467100"/>
              <a:gd name="connsiteX164" fmla="*/ 1581150 w 6343650"/>
              <a:gd name="connsiteY164" fmla="*/ 2200275 h 3467100"/>
              <a:gd name="connsiteX165" fmla="*/ 1514475 w 6343650"/>
              <a:gd name="connsiteY165" fmla="*/ 2276475 h 3467100"/>
              <a:gd name="connsiteX166" fmla="*/ 1485900 w 6343650"/>
              <a:gd name="connsiteY166" fmla="*/ 2314575 h 3467100"/>
              <a:gd name="connsiteX167" fmla="*/ 1438275 w 6343650"/>
              <a:gd name="connsiteY167" fmla="*/ 2419350 h 3467100"/>
              <a:gd name="connsiteX168" fmla="*/ 1438275 w 6343650"/>
              <a:gd name="connsiteY168" fmla="*/ 2419350 h 3467100"/>
              <a:gd name="connsiteX169" fmla="*/ 1400175 w 6343650"/>
              <a:gd name="connsiteY169" fmla="*/ 2495550 h 3467100"/>
              <a:gd name="connsiteX170" fmla="*/ 1343025 w 6343650"/>
              <a:gd name="connsiteY170" fmla="*/ 2552700 h 3467100"/>
              <a:gd name="connsiteX171" fmla="*/ 1304925 w 6343650"/>
              <a:gd name="connsiteY171" fmla="*/ 2571750 h 3467100"/>
              <a:gd name="connsiteX172" fmla="*/ 1276350 w 6343650"/>
              <a:gd name="connsiteY172" fmla="*/ 2590800 h 3467100"/>
              <a:gd name="connsiteX173" fmla="*/ 1238250 w 6343650"/>
              <a:gd name="connsiteY173" fmla="*/ 2619375 h 3467100"/>
              <a:gd name="connsiteX174" fmla="*/ 1181100 w 6343650"/>
              <a:gd name="connsiteY174" fmla="*/ 2628900 h 3467100"/>
              <a:gd name="connsiteX175" fmla="*/ 1019175 w 6343650"/>
              <a:gd name="connsiteY175" fmla="*/ 2914650 h 3467100"/>
              <a:gd name="connsiteX176" fmla="*/ 885825 w 6343650"/>
              <a:gd name="connsiteY176" fmla="*/ 3124200 h 3467100"/>
              <a:gd name="connsiteX177" fmla="*/ 771525 w 6343650"/>
              <a:gd name="connsiteY177" fmla="*/ 3248025 h 3467100"/>
              <a:gd name="connsiteX178" fmla="*/ 666750 w 6343650"/>
              <a:gd name="connsiteY178" fmla="*/ 3333750 h 3467100"/>
              <a:gd name="connsiteX179" fmla="*/ 619125 w 6343650"/>
              <a:gd name="connsiteY179" fmla="*/ 3362325 h 3467100"/>
              <a:gd name="connsiteX180" fmla="*/ 533400 w 6343650"/>
              <a:gd name="connsiteY180" fmla="*/ 3419475 h 3467100"/>
              <a:gd name="connsiteX181" fmla="*/ 504825 w 6343650"/>
              <a:gd name="connsiteY181" fmla="*/ 3438525 h 3467100"/>
              <a:gd name="connsiteX182" fmla="*/ 457200 w 6343650"/>
              <a:gd name="connsiteY182" fmla="*/ 3448050 h 3467100"/>
              <a:gd name="connsiteX183" fmla="*/ 361950 w 6343650"/>
              <a:gd name="connsiteY183" fmla="*/ 3467100 h 3467100"/>
              <a:gd name="connsiteX184" fmla="*/ 228600 w 6343650"/>
              <a:gd name="connsiteY184" fmla="*/ 3457575 h 3467100"/>
              <a:gd name="connsiteX185" fmla="*/ 152400 w 6343650"/>
              <a:gd name="connsiteY185" fmla="*/ 3400425 h 3467100"/>
              <a:gd name="connsiteX186" fmla="*/ 95250 w 6343650"/>
              <a:gd name="connsiteY186" fmla="*/ 3343275 h 3467100"/>
              <a:gd name="connsiteX187" fmla="*/ 47625 w 6343650"/>
              <a:gd name="connsiteY187" fmla="*/ 3267075 h 3467100"/>
              <a:gd name="connsiteX188" fmla="*/ 28575 w 6343650"/>
              <a:gd name="connsiteY188" fmla="*/ 3209925 h 3467100"/>
              <a:gd name="connsiteX189" fmla="*/ 19050 w 6343650"/>
              <a:gd name="connsiteY189" fmla="*/ 3171825 h 3467100"/>
              <a:gd name="connsiteX190" fmla="*/ 9525 w 6343650"/>
              <a:gd name="connsiteY190" fmla="*/ 3143250 h 3467100"/>
              <a:gd name="connsiteX191" fmla="*/ 0 w 6343650"/>
              <a:gd name="connsiteY191" fmla="*/ 3086100 h 3467100"/>
              <a:gd name="connsiteX192" fmla="*/ 19050 w 6343650"/>
              <a:gd name="connsiteY192" fmla="*/ 2828925 h 3467100"/>
              <a:gd name="connsiteX193" fmla="*/ 57150 w 6343650"/>
              <a:gd name="connsiteY193" fmla="*/ 2790825 h 3467100"/>
              <a:gd name="connsiteX194" fmla="*/ 95250 w 6343650"/>
              <a:gd name="connsiteY194" fmla="*/ 2743200 h 3467100"/>
              <a:gd name="connsiteX195" fmla="*/ 171450 w 6343650"/>
              <a:gd name="connsiteY195" fmla="*/ 2667000 h 3467100"/>
              <a:gd name="connsiteX196" fmla="*/ 200025 w 6343650"/>
              <a:gd name="connsiteY196" fmla="*/ 2638425 h 3467100"/>
              <a:gd name="connsiteX197" fmla="*/ 228600 w 6343650"/>
              <a:gd name="connsiteY197" fmla="*/ 2619375 h 3467100"/>
              <a:gd name="connsiteX198" fmla="*/ 295275 w 6343650"/>
              <a:gd name="connsiteY198" fmla="*/ 2571750 h 3467100"/>
              <a:gd name="connsiteX199" fmla="*/ 342900 w 6343650"/>
              <a:gd name="connsiteY199" fmla="*/ 2562225 h 3467100"/>
              <a:gd name="connsiteX200" fmla="*/ 619125 w 6343650"/>
              <a:gd name="connsiteY200" fmla="*/ 2562225 h 3467100"/>
              <a:gd name="connsiteX201" fmla="*/ 657225 w 6343650"/>
              <a:gd name="connsiteY201" fmla="*/ 2581275 h 3467100"/>
              <a:gd name="connsiteX202" fmla="*/ 714375 w 6343650"/>
              <a:gd name="connsiteY202" fmla="*/ 2619375 h 3467100"/>
              <a:gd name="connsiteX203" fmla="*/ 762000 w 6343650"/>
              <a:gd name="connsiteY203" fmla="*/ 2676525 h 3467100"/>
              <a:gd name="connsiteX204" fmla="*/ 781050 w 6343650"/>
              <a:gd name="connsiteY204" fmla="*/ 2705100 h 3467100"/>
              <a:gd name="connsiteX205" fmla="*/ 800100 w 6343650"/>
              <a:gd name="connsiteY205" fmla="*/ 2743200 h 3467100"/>
              <a:gd name="connsiteX0" fmla="*/ 6343650 w 6343650"/>
              <a:gd name="connsiteY0" fmla="*/ 800100 h 3467100"/>
              <a:gd name="connsiteX1" fmla="*/ 5781675 w 6343650"/>
              <a:gd name="connsiteY1" fmla="*/ 666750 h 3467100"/>
              <a:gd name="connsiteX2" fmla="*/ 5572125 w 6343650"/>
              <a:gd name="connsiteY2" fmla="*/ 571500 h 3467100"/>
              <a:gd name="connsiteX3" fmla="*/ 5429250 w 6343650"/>
              <a:gd name="connsiteY3" fmla="*/ 533400 h 3467100"/>
              <a:gd name="connsiteX4" fmla="*/ 5381625 w 6343650"/>
              <a:gd name="connsiteY4" fmla="*/ 523875 h 3467100"/>
              <a:gd name="connsiteX5" fmla="*/ 5191125 w 6343650"/>
              <a:gd name="connsiteY5" fmla="*/ 514350 h 3467100"/>
              <a:gd name="connsiteX6" fmla="*/ 5143500 w 6343650"/>
              <a:gd name="connsiteY6" fmla="*/ 495300 h 3467100"/>
              <a:gd name="connsiteX7" fmla="*/ 5095875 w 6343650"/>
              <a:gd name="connsiteY7" fmla="*/ 466725 h 3467100"/>
              <a:gd name="connsiteX8" fmla="*/ 5057775 w 6343650"/>
              <a:gd name="connsiteY8" fmla="*/ 438150 h 3467100"/>
              <a:gd name="connsiteX9" fmla="*/ 5019675 w 6343650"/>
              <a:gd name="connsiteY9" fmla="*/ 428625 h 3467100"/>
              <a:gd name="connsiteX10" fmla="*/ 4962525 w 6343650"/>
              <a:gd name="connsiteY10" fmla="*/ 390525 h 3467100"/>
              <a:gd name="connsiteX11" fmla="*/ 4933950 w 6343650"/>
              <a:gd name="connsiteY11" fmla="*/ 381000 h 3467100"/>
              <a:gd name="connsiteX12" fmla="*/ 4905375 w 6343650"/>
              <a:gd name="connsiteY12" fmla="*/ 361950 h 3467100"/>
              <a:gd name="connsiteX13" fmla="*/ 4810125 w 6343650"/>
              <a:gd name="connsiteY13" fmla="*/ 333375 h 3467100"/>
              <a:gd name="connsiteX14" fmla="*/ 4781550 w 6343650"/>
              <a:gd name="connsiteY14" fmla="*/ 323850 h 3467100"/>
              <a:gd name="connsiteX15" fmla="*/ 4591050 w 6343650"/>
              <a:gd name="connsiteY15" fmla="*/ 333375 h 3467100"/>
              <a:gd name="connsiteX16" fmla="*/ 4562475 w 6343650"/>
              <a:gd name="connsiteY16" fmla="*/ 352425 h 3467100"/>
              <a:gd name="connsiteX17" fmla="*/ 4524375 w 6343650"/>
              <a:gd name="connsiteY17" fmla="*/ 371475 h 3467100"/>
              <a:gd name="connsiteX18" fmla="*/ 4476750 w 6343650"/>
              <a:gd name="connsiteY18" fmla="*/ 438150 h 3467100"/>
              <a:gd name="connsiteX19" fmla="*/ 4467225 w 6343650"/>
              <a:gd name="connsiteY19" fmla="*/ 466725 h 3467100"/>
              <a:gd name="connsiteX20" fmla="*/ 4457700 w 6343650"/>
              <a:gd name="connsiteY20" fmla="*/ 514350 h 3467100"/>
              <a:gd name="connsiteX21" fmla="*/ 4467225 w 6343650"/>
              <a:gd name="connsiteY21" fmla="*/ 685800 h 3467100"/>
              <a:gd name="connsiteX22" fmla="*/ 4495800 w 6343650"/>
              <a:gd name="connsiteY22" fmla="*/ 752475 h 3467100"/>
              <a:gd name="connsiteX23" fmla="*/ 4600575 w 6343650"/>
              <a:gd name="connsiteY23" fmla="*/ 857250 h 3467100"/>
              <a:gd name="connsiteX24" fmla="*/ 4638675 w 6343650"/>
              <a:gd name="connsiteY24" fmla="*/ 885825 h 3467100"/>
              <a:gd name="connsiteX25" fmla="*/ 4724400 w 6343650"/>
              <a:gd name="connsiteY25" fmla="*/ 904875 h 3467100"/>
              <a:gd name="connsiteX26" fmla="*/ 4772025 w 6343650"/>
              <a:gd name="connsiteY26" fmla="*/ 914400 h 3467100"/>
              <a:gd name="connsiteX27" fmla="*/ 4876800 w 6343650"/>
              <a:gd name="connsiteY27" fmla="*/ 904875 h 3467100"/>
              <a:gd name="connsiteX28" fmla="*/ 4953000 w 6343650"/>
              <a:gd name="connsiteY28" fmla="*/ 885825 h 3467100"/>
              <a:gd name="connsiteX29" fmla="*/ 5029200 w 6343650"/>
              <a:gd name="connsiteY29" fmla="*/ 828675 h 3467100"/>
              <a:gd name="connsiteX30" fmla="*/ 5076825 w 6343650"/>
              <a:gd name="connsiteY30" fmla="*/ 800100 h 3467100"/>
              <a:gd name="connsiteX31" fmla="*/ 5181600 w 6343650"/>
              <a:gd name="connsiteY31" fmla="*/ 704850 h 3467100"/>
              <a:gd name="connsiteX32" fmla="*/ 5219700 w 6343650"/>
              <a:gd name="connsiteY32" fmla="*/ 657225 h 3467100"/>
              <a:gd name="connsiteX33" fmla="*/ 5267325 w 6343650"/>
              <a:gd name="connsiteY33" fmla="*/ 552450 h 3467100"/>
              <a:gd name="connsiteX34" fmla="*/ 5286375 w 6343650"/>
              <a:gd name="connsiteY34" fmla="*/ 514350 h 3467100"/>
              <a:gd name="connsiteX35" fmla="*/ 5276850 w 6343650"/>
              <a:gd name="connsiteY35" fmla="*/ 400050 h 3467100"/>
              <a:gd name="connsiteX36" fmla="*/ 5248275 w 6343650"/>
              <a:gd name="connsiteY36" fmla="*/ 352425 h 3467100"/>
              <a:gd name="connsiteX37" fmla="*/ 5219700 w 6343650"/>
              <a:gd name="connsiteY37" fmla="*/ 295275 h 3467100"/>
              <a:gd name="connsiteX38" fmla="*/ 5143500 w 6343650"/>
              <a:gd name="connsiteY38" fmla="*/ 209550 h 3467100"/>
              <a:gd name="connsiteX39" fmla="*/ 5067300 w 6343650"/>
              <a:gd name="connsiteY39" fmla="*/ 95250 h 3467100"/>
              <a:gd name="connsiteX40" fmla="*/ 5029200 w 6343650"/>
              <a:gd name="connsiteY40" fmla="*/ 66675 h 3467100"/>
              <a:gd name="connsiteX41" fmla="*/ 5000625 w 6343650"/>
              <a:gd name="connsiteY41" fmla="*/ 28575 h 3467100"/>
              <a:gd name="connsiteX42" fmla="*/ 4924425 w 6343650"/>
              <a:gd name="connsiteY42" fmla="*/ 0 h 3467100"/>
              <a:gd name="connsiteX43" fmla="*/ 4714875 w 6343650"/>
              <a:gd name="connsiteY43" fmla="*/ 9525 h 3467100"/>
              <a:gd name="connsiteX44" fmla="*/ 4638675 w 6343650"/>
              <a:gd name="connsiteY44" fmla="*/ 57150 h 3467100"/>
              <a:gd name="connsiteX45" fmla="*/ 4562475 w 6343650"/>
              <a:gd name="connsiteY45" fmla="*/ 104775 h 3467100"/>
              <a:gd name="connsiteX46" fmla="*/ 4524375 w 6343650"/>
              <a:gd name="connsiteY46" fmla="*/ 190500 h 3467100"/>
              <a:gd name="connsiteX47" fmla="*/ 4495800 w 6343650"/>
              <a:gd name="connsiteY47" fmla="*/ 209550 h 3467100"/>
              <a:gd name="connsiteX48" fmla="*/ 4429125 w 6343650"/>
              <a:gd name="connsiteY48" fmla="*/ 266700 h 3467100"/>
              <a:gd name="connsiteX49" fmla="*/ 4381500 w 6343650"/>
              <a:gd name="connsiteY49" fmla="*/ 295275 h 3467100"/>
              <a:gd name="connsiteX50" fmla="*/ 4286250 w 6343650"/>
              <a:gd name="connsiteY50" fmla="*/ 352425 h 3467100"/>
              <a:gd name="connsiteX51" fmla="*/ 4257675 w 6343650"/>
              <a:gd name="connsiteY51" fmla="*/ 371475 h 3467100"/>
              <a:gd name="connsiteX52" fmla="*/ 4219575 w 6343650"/>
              <a:gd name="connsiteY52" fmla="*/ 381000 h 3467100"/>
              <a:gd name="connsiteX53" fmla="*/ 4133850 w 6343650"/>
              <a:gd name="connsiteY53" fmla="*/ 400050 h 3467100"/>
              <a:gd name="connsiteX54" fmla="*/ 4114800 w 6343650"/>
              <a:gd name="connsiteY54" fmla="*/ 428625 h 3467100"/>
              <a:gd name="connsiteX55" fmla="*/ 4086225 w 6343650"/>
              <a:gd name="connsiteY55" fmla="*/ 447675 h 3467100"/>
              <a:gd name="connsiteX56" fmla="*/ 3943350 w 6343650"/>
              <a:gd name="connsiteY56" fmla="*/ 504825 h 3467100"/>
              <a:gd name="connsiteX57" fmla="*/ 3867150 w 6343650"/>
              <a:gd name="connsiteY57" fmla="*/ 533400 h 3467100"/>
              <a:gd name="connsiteX58" fmla="*/ 3781425 w 6343650"/>
              <a:gd name="connsiteY58" fmla="*/ 552450 h 3467100"/>
              <a:gd name="connsiteX59" fmla="*/ 3667125 w 6343650"/>
              <a:gd name="connsiteY59" fmla="*/ 590550 h 3467100"/>
              <a:gd name="connsiteX60" fmla="*/ 3609975 w 6343650"/>
              <a:gd name="connsiteY60" fmla="*/ 609600 h 3467100"/>
              <a:gd name="connsiteX61" fmla="*/ 3581400 w 6343650"/>
              <a:gd name="connsiteY61" fmla="*/ 619125 h 3467100"/>
              <a:gd name="connsiteX62" fmla="*/ 3495675 w 6343650"/>
              <a:gd name="connsiteY62" fmla="*/ 676275 h 3467100"/>
              <a:gd name="connsiteX63" fmla="*/ 3467100 w 6343650"/>
              <a:gd name="connsiteY63" fmla="*/ 695325 h 3467100"/>
              <a:gd name="connsiteX64" fmla="*/ 3429000 w 6343650"/>
              <a:gd name="connsiteY64" fmla="*/ 723900 h 3467100"/>
              <a:gd name="connsiteX65" fmla="*/ 3371850 w 6343650"/>
              <a:gd name="connsiteY65" fmla="*/ 742950 h 3467100"/>
              <a:gd name="connsiteX66" fmla="*/ 3305175 w 6343650"/>
              <a:gd name="connsiteY66" fmla="*/ 771525 h 3467100"/>
              <a:gd name="connsiteX67" fmla="*/ 3067050 w 6343650"/>
              <a:gd name="connsiteY67" fmla="*/ 828675 h 3467100"/>
              <a:gd name="connsiteX68" fmla="*/ 2990850 w 6343650"/>
              <a:gd name="connsiteY68" fmla="*/ 847725 h 3467100"/>
              <a:gd name="connsiteX69" fmla="*/ 2524125 w 6343650"/>
              <a:gd name="connsiteY69" fmla="*/ 819150 h 3467100"/>
              <a:gd name="connsiteX70" fmla="*/ 2476500 w 6343650"/>
              <a:gd name="connsiteY70" fmla="*/ 790575 h 3467100"/>
              <a:gd name="connsiteX71" fmla="*/ 2457450 w 6343650"/>
              <a:gd name="connsiteY71" fmla="*/ 742950 h 3467100"/>
              <a:gd name="connsiteX72" fmla="*/ 2457450 w 6343650"/>
              <a:gd name="connsiteY72" fmla="*/ 485775 h 3467100"/>
              <a:gd name="connsiteX73" fmla="*/ 2486025 w 6343650"/>
              <a:gd name="connsiteY73" fmla="*/ 447675 h 3467100"/>
              <a:gd name="connsiteX74" fmla="*/ 2505075 w 6343650"/>
              <a:gd name="connsiteY74" fmla="*/ 419100 h 3467100"/>
              <a:gd name="connsiteX75" fmla="*/ 2543175 w 6343650"/>
              <a:gd name="connsiteY75" fmla="*/ 400050 h 3467100"/>
              <a:gd name="connsiteX76" fmla="*/ 2619375 w 6343650"/>
              <a:gd name="connsiteY76" fmla="*/ 333375 h 3467100"/>
              <a:gd name="connsiteX77" fmla="*/ 2828925 w 6343650"/>
              <a:gd name="connsiteY77" fmla="*/ 247650 h 3467100"/>
              <a:gd name="connsiteX78" fmla="*/ 2971800 w 6343650"/>
              <a:gd name="connsiteY78" fmla="*/ 209550 h 3467100"/>
              <a:gd name="connsiteX79" fmla="*/ 3257550 w 6343650"/>
              <a:gd name="connsiteY79" fmla="*/ 247650 h 3467100"/>
              <a:gd name="connsiteX80" fmla="*/ 3343275 w 6343650"/>
              <a:gd name="connsiteY80" fmla="*/ 371475 h 3467100"/>
              <a:gd name="connsiteX81" fmla="*/ 3381375 w 6343650"/>
              <a:gd name="connsiteY81" fmla="*/ 409575 h 3467100"/>
              <a:gd name="connsiteX82" fmla="*/ 3438525 w 6343650"/>
              <a:gd name="connsiteY82" fmla="*/ 485775 h 3467100"/>
              <a:gd name="connsiteX83" fmla="*/ 3467100 w 6343650"/>
              <a:gd name="connsiteY83" fmla="*/ 523875 h 3467100"/>
              <a:gd name="connsiteX84" fmla="*/ 3448050 w 6343650"/>
              <a:gd name="connsiteY84" fmla="*/ 590550 h 3467100"/>
              <a:gd name="connsiteX85" fmla="*/ 3390900 w 6343650"/>
              <a:gd name="connsiteY85" fmla="*/ 619125 h 3467100"/>
              <a:gd name="connsiteX86" fmla="*/ 3314700 w 6343650"/>
              <a:gd name="connsiteY86" fmla="*/ 657225 h 3467100"/>
              <a:gd name="connsiteX87" fmla="*/ 3276600 w 6343650"/>
              <a:gd name="connsiteY87" fmla="*/ 676275 h 3467100"/>
              <a:gd name="connsiteX88" fmla="*/ 3209925 w 6343650"/>
              <a:gd name="connsiteY88" fmla="*/ 695325 h 3467100"/>
              <a:gd name="connsiteX89" fmla="*/ 3171825 w 6343650"/>
              <a:gd name="connsiteY89" fmla="*/ 714375 h 3467100"/>
              <a:gd name="connsiteX90" fmla="*/ 3143250 w 6343650"/>
              <a:gd name="connsiteY90" fmla="*/ 733425 h 3467100"/>
              <a:gd name="connsiteX91" fmla="*/ 3076575 w 6343650"/>
              <a:gd name="connsiteY91" fmla="*/ 752475 h 3467100"/>
              <a:gd name="connsiteX92" fmla="*/ 3000375 w 6343650"/>
              <a:gd name="connsiteY92" fmla="*/ 771525 h 3467100"/>
              <a:gd name="connsiteX93" fmla="*/ 2943225 w 6343650"/>
              <a:gd name="connsiteY93" fmla="*/ 781050 h 3467100"/>
              <a:gd name="connsiteX94" fmla="*/ 2914650 w 6343650"/>
              <a:gd name="connsiteY94" fmla="*/ 790575 h 3467100"/>
              <a:gd name="connsiteX95" fmla="*/ 2876550 w 6343650"/>
              <a:gd name="connsiteY95" fmla="*/ 800100 h 3467100"/>
              <a:gd name="connsiteX96" fmla="*/ 2838450 w 6343650"/>
              <a:gd name="connsiteY96" fmla="*/ 857250 h 3467100"/>
              <a:gd name="connsiteX97" fmla="*/ 2809875 w 6343650"/>
              <a:gd name="connsiteY97" fmla="*/ 914400 h 3467100"/>
              <a:gd name="connsiteX98" fmla="*/ 2762250 w 6343650"/>
              <a:gd name="connsiteY98" fmla="*/ 962025 h 3467100"/>
              <a:gd name="connsiteX99" fmla="*/ 2562225 w 6343650"/>
              <a:gd name="connsiteY99" fmla="*/ 1104900 h 3467100"/>
              <a:gd name="connsiteX100" fmla="*/ 2438400 w 6343650"/>
              <a:gd name="connsiteY100" fmla="*/ 1209675 h 3467100"/>
              <a:gd name="connsiteX101" fmla="*/ 2419350 w 6343650"/>
              <a:gd name="connsiteY101" fmla="*/ 1238250 h 3467100"/>
              <a:gd name="connsiteX102" fmla="*/ 2409825 w 6343650"/>
              <a:gd name="connsiteY102" fmla="*/ 1276350 h 3467100"/>
              <a:gd name="connsiteX103" fmla="*/ 2400300 w 6343650"/>
              <a:gd name="connsiteY103" fmla="*/ 1504950 h 3467100"/>
              <a:gd name="connsiteX104" fmla="*/ 2333625 w 6343650"/>
              <a:gd name="connsiteY104" fmla="*/ 1590675 h 3467100"/>
              <a:gd name="connsiteX105" fmla="*/ 2305050 w 6343650"/>
              <a:gd name="connsiteY105" fmla="*/ 1619250 h 3467100"/>
              <a:gd name="connsiteX106" fmla="*/ 2276475 w 6343650"/>
              <a:gd name="connsiteY106" fmla="*/ 1657350 h 3467100"/>
              <a:gd name="connsiteX107" fmla="*/ 2219325 w 6343650"/>
              <a:gd name="connsiteY107" fmla="*/ 1695450 h 3467100"/>
              <a:gd name="connsiteX108" fmla="*/ 2124075 w 6343650"/>
              <a:gd name="connsiteY108" fmla="*/ 1724025 h 3467100"/>
              <a:gd name="connsiteX109" fmla="*/ 1952625 w 6343650"/>
              <a:gd name="connsiteY109" fmla="*/ 1714500 h 3467100"/>
              <a:gd name="connsiteX110" fmla="*/ 1924050 w 6343650"/>
              <a:gd name="connsiteY110" fmla="*/ 1676400 h 3467100"/>
              <a:gd name="connsiteX111" fmla="*/ 1895475 w 6343650"/>
              <a:gd name="connsiteY111" fmla="*/ 1590675 h 3467100"/>
              <a:gd name="connsiteX112" fmla="*/ 1876425 w 6343650"/>
              <a:gd name="connsiteY112" fmla="*/ 1552575 h 3467100"/>
              <a:gd name="connsiteX113" fmla="*/ 1885950 w 6343650"/>
              <a:gd name="connsiteY113" fmla="*/ 1485900 h 3467100"/>
              <a:gd name="connsiteX114" fmla="*/ 1933575 w 6343650"/>
              <a:gd name="connsiteY114" fmla="*/ 1409700 h 3467100"/>
              <a:gd name="connsiteX115" fmla="*/ 2009775 w 6343650"/>
              <a:gd name="connsiteY115" fmla="*/ 1333500 h 3467100"/>
              <a:gd name="connsiteX116" fmla="*/ 2028825 w 6343650"/>
              <a:gd name="connsiteY116" fmla="*/ 1295400 h 3467100"/>
              <a:gd name="connsiteX117" fmla="*/ 2047875 w 6343650"/>
              <a:gd name="connsiteY117" fmla="*/ 1266825 h 3467100"/>
              <a:gd name="connsiteX118" fmla="*/ 2066925 w 6343650"/>
              <a:gd name="connsiteY118" fmla="*/ 1209675 h 3467100"/>
              <a:gd name="connsiteX119" fmla="*/ 2095500 w 6343650"/>
              <a:gd name="connsiteY119" fmla="*/ 1143000 h 3467100"/>
              <a:gd name="connsiteX120" fmla="*/ 2114550 w 6343650"/>
              <a:gd name="connsiteY120" fmla="*/ 1057275 h 3467100"/>
              <a:gd name="connsiteX121" fmla="*/ 2162175 w 6343650"/>
              <a:gd name="connsiteY121" fmla="*/ 895350 h 3467100"/>
              <a:gd name="connsiteX122" fmla="*/ 2181225 w 6343650"/>
              <a:gd name="connsiteY122" fmla="*/ 790575 h 3467100"/>
              <a:gd name="connsiteX123" fmla="*/ 2200275 w 6343650"/>
              <a:gd name="connsiteY123" fmla="*/ 714375 h 3467100"/>
              <a:gd name="connsiteX124" fmla="*/ 2209800 w 6343650"/>
              <a:gd name="connsiteY124" fmla="*/ 666750 h 3467100"/>
              <a:gd name="connsiteX125" fmla="*/ 2228850 w 6343650"/>
              <a:gd name="connsiteY125" fmla="*/ 638175 h 3467100"/>
              <a:gd name="connsiteX126" fmla="*/ 2247900 w 6343650"/>
              <a:gd name="connsiteY126" fmla="*/ 571500 h 3467100"/>
              <a:gd name="connsiteX127" fmla="*/ 2228850 w 6343650"/>
              <a:gd name="connsiteY127" fmla="*/ 495300 h 3467100"/>
              <a:gd name="connsiteX128" fmla="*/ 2190750 w 6343650"/>
              <a:gd name="connsiteY128" fmla="*/ 466725 h 3467100"/>
              <a:gd name="connsiteX129" fmla="*/ 2095500 w 6343650"/>
              <a:gd name="connsiteY129" fmla="*/ 428625 h 3467100"/>
              <a:gd name="connsiteX130" fmla="*/ 1828800 w 6343650"/>
              <a:gd name="connsiteY130" fmla="*/ 447675 h 3467100"/>
              <a:gd name="connsiteX131" fmla="*/ 1790700 w 6343650"/>
              <a:gd name="connsiteY131" fmla="*/ 466725 h 3467100"/>
              <a:gd name="connsiteX132" fmla="*/ 1743075 w 6343650"/>
              <a:gd name="connsiteY132" fmla="*/ 476250 h 3467100"/>
              <a:gd name="connsiteX133" fmla="*/ 1695450 w 6343650"/>
              <a:gd name="connsiteY133" fmla="*/ 504825 h 3467100"/>
              <a:gd name="connsiteX134" fmla="*/ 1657350 w 6343650"/>
              <a:gd name="connsiteY134" fmla="*/ 533400 h 3467100"/>
              <a:gd name="connsiteX135" fmla="*/ 1590675 w 6343650"/>
              <a:gd name="connsiteY135" fmla="*/ 571500 h 3467100"/>
              <a:gd name="connsiteX136" fmla="*/ 1466850 w 6343650"/>
              <a:gd name="connsiteY136" fmla="*/ 657225 h 3467100"/>
              <a:gd name="connsiteX137" fmla="*/ 1409700 w 6343650"/>
              <a:gd name="connsiteY137" fmla="*/ 685800 h 3467100"/>
              <a:gd name="connsiteX138" fmla="*/ 1362075 w 6343650"/>
              <a:gd name="connsiteY138" fmla="*/ 723900 h 3467100"/>
              <a:gd name="connsiteX139" fmla="*/ 1257300 w 6343650"/>
              <a:gd name="connsiteY139" fmla="*/ 752475 h 3467100"/>
              <a:gd name="connsiteX140" fmla="*/ 1219200 w 6343650"/>
              <a:gd name="connsiteY140" fmla="*/ 771525 h 3467100"/>
              <a:gd name="connsiteX141" fmla="*/ 1162050 w 6343650"/>
              <a:gd name="connsiteY141" fmla="*/ 790575 h 3467100"/>
              <a:gd name="connsiteX142" fmla="*/ 1104900 w 6343650"/>
              <a:gd name="connsiteY142" fmla="*/ 819150 h 3467100"/>
              <a:gd name="connsiteX143" fmla="*/ 1047750 w 6343650"/>
              <a:gd name="connsiteY143" fmla="*/ 866775 h 3467100"/>
              <a:gd name="connsiteX144" fmla="*/ 1076325 w 6343650"/>
              <a:gd name="connsiteY144" fmla="*/ 1028700 h 3467100"/>
              <a:gd name="connsiteX145" fmla="*/ 1133475 w 6343650"/>
              <a:gd name="connsiteY145" fmla="*/ 1133475 h 3467100"/>
              <a:gd name="connsiteX146" fmla="*/ 1162050 w 6343650"/>
              <a:gd name="connsiteY146" fmla="*/ 1190625 h 3467100"/>
              <a:gd name="connsiteX147" fmla="*/ 1209675 w 6343650"/>
              <a:gd name="connsiteY147" fmla="*/ 1238250 h 3467100"/>
              <a:gd name="connsiteX148" fmla="*/ 1295400 w 6343650"/>
              <a:gd name="connsiteY148" fmla="*/ 1362075 h 3467100"/>
              <a:gd name="connsiteX149" fmla="*/ 1343025 w 6343650"/>
              <a:gd name="connsiteY149" fmla="*/ 1419225 h 3467100"/>
              <a:gd name="connsiteX150" fmla="*/ 1381125 w 6343650"/>
              <a:gd name="connsiteY150" fmla="*/ 1495425 h 3467100"/>
              <a:gd name="connsiteX151" fmla="*/ 1390650 w 6343650"/>
              <a:gd name="connsiteY151" fmla="*/ 1524000 h 3467100"/>
              <a:gd name="connsiteX152" fmla="*/ 1419225 w 6343650"/>
              <a:gd name="connsiteY152" fmla="*/ 1562100 h 3467100"/>
              <a:gd name="connsiteX153" fmla="*/ 1438275 w 6343650"/>
              <a:gd name="connsiteY153" fmla="*/ 1590675 h 3467100"/>
              <a:gd name="connsiteX154" fmla="*/ 1447800 w 6343650"/>
              <a:gd name="connsiteY154" fmla="*/ 1628775 h 3467100"/>
              <a:gd name="connsiteX155" fmla="*/ 1466850 w 6343650"/>
              <a:gd name="connsiteY155" fmla="*/ 1666875 h 3467100"/>
              <a:gd name="connsiteX156" fmla="*/ 1495425 w 6343650"/>
              <a:gd name="connsiteY156" fmla="*/ 1752600 h 3467100"/>
              <a:gd name="connsiteX157" fmla="*/ 1514475 w 6343650"/>
              <a:gd name="connsiteY157" fmla="*/ 1847850 h 3467100"/>
              <a:gd name="connsiteX158" fmla="*/ 1533525 w 6343650"/>
              <a:gd name="connsiteY158" fmla="*/ 1895475 h 3467100"/>
              <a:gd name="connsiteX159" fmla="*/ 1543050 w 6343650"/>
              <a:gd name="connsiteY159" fmla="*/ 1952625 h 3467100"/>
              <a:gd name="connsiteX160" fmla="*/ 1562100 w 6343650"/>
              <a:gd name="connsiteY160" fmla="*/ 1981200 h 3467100"/>
              <a:gd name="connsiteX161" fmla="*/ 1571625 w 6343650"/>
              <a:gd name="connsiteY161" fmla="*/ 2038350 h 3467100"/>
              <a:gd name="connsiteX162" fmla="*/ 1581150 w 6343650"/>
              <a:gd name="connsiteY162" fmla="*/ 2076450 h 3467100"/>
              <a:gd name="connsiteX163" fmla="*/ 1590675 w 6343650"/>
              <a:gd name="connsiteY163" fmla="*/ 2124075 h 3467100"/>
              <a:gd name="connsiteX164" fmla="*/ 1581150 w 6343650"/>
              <a:gd name="connsiteY164" fmla="*/ 2200275 h 3467100"/>
              <a:gd name="connsiteX165" fmla="*/ 1514475 w 6343650"/>
              <a:gd name="connsiteY165" fmla="*/ 2276475 h 3467100"/>
              <a:gd name="connsiteX166" fmla="*/ 1485900 w 6343650"/>
              <a:gd name="connsiteY166" fmla="*/ 2314575 h 3467100"/>
              <a:gd name="connsiteX167" fmla="*/ 1438275 w 6343650"/>
              <a:gd name="connsiteY167" fmla="*/ 2419350 h 3467100"/>
              <a:gd name="connsiteX168" fmla="*/ 1438275 w 6343650"/>
              <a:gd name="connsiteY168" fmla="*/ 2419350 h 3467100"/>
              <a:gd name="connsiteX169" fmla="*/ 1400175 w 6343650"/>
              <a:gd name="connsiteY169" fmla="*/ 2495550 h 3467100"/>
              <a:gd name="connsiteX170" fmla="*/ 1343025 w 6343650"/>
              <a:gd name="connsiteY170" fmla="*/ 2552700 h 3467100"/>
              <a:gd name="connsiteX171" fmla="*/ 1304925 w 6343650"/>
              <a:gd name="connsiteY171" fmla="*/ 2571750 h 3467100"/>
              <a:gd name="connsiteX172" fmla="*/ 1276350 w 6343650"/>
              <a:gd name="connsiteY172" fmla="*/ 2590800 h 3467100"/>
              <a:gd name="connsiteX173" fmla="*/ 1238250 w 6343650"/>
              <a:gd name="connsiteY173" fmla="*/ 2619375 h 3467100"/>
              <a:gd name="connsiteX174" fmla="*/ 1181100 w 6343650"/>
              <a:gd name="connsiteY174" fmla="*/ 2628900 h 3467100"/>
              <a:gd name="connsiteX175" fmla="*/ 1019175 w 6343650"/>
              <a:gd name="connsiteY175" fmla="*/ 2914650 h 3467100"/>
              <a:gd name="connsiteX176" fmla="*/ 885825 w 6343650"/>
              <a:gd name="connsiteY176" fmla="*/ 3124200 h 3467100"/>
              <a:gd name="connsiteX177" fmla="*/ 771525 w 6343650"/>
              <a:gd name="connsiteY177" fmla="*/ 3248025 h 3467100"/>
              <a:gd name="connsiteX178" fmla="*/ 666750 w 6343650"/>
              <a:gd name="connsiteY178" fmla="*/ 3333750 h 3467100"/>
              <a:gd name="connsiteX179" fmla="*/ 619125 w 6343650"/>
              <a:gd name="connsiteY179" fmla="*/ 3362325 h 3467100"/>
              <a:gd name="connsiteX180" fmla="*/ 533400 w 6343650"/>
              <a:gd name="connsiteY180" fmla="*/ 3419475 h 3467100"/>
              <a:gd name="connsiteX181" fmla="*/ 504825 w 6343650"/>
              <a:gd name="connsiteY181" fmla="*/ 3438525 h 3467100"/>
              <a:gd name="connsiteX182" fmla="*/ 457200 w 6343650"/>
              <a:gd name="connsiteY182" fmla="*/ 3448050 h 3467100"/>
              <a:gd name="connsiteX183" fmla="*/ 361950 w 6343650"/>
              <a:gd name="connsiteY183" fmla="*/ 3467100 h 3467100"/>
              <a:gd name="connsiteX184" fmla="*/ 228600 w 6343650"/>
              <a:gd name="connsiteY184" fmla="*/ 3457575 h 3467100"/>
              <a:gd name="connsiteX185" fmla="*/ 152400 w 6343650"/>
              <a:gd name="connsiteY185" fmla="*/ 3400425 h 3467100"/>
              <a:gd name="connsiteX186" fmla="*/ 95250 w 6343650"/>
              <a:gd name="connsiteY186" fmla="*/ 3343275 h 3467100"/>
              <a:gd name="connsiteX187" fmla="*/ 47625 w 6343650"/>
              <a:gd name="connsiteY187" fmla="*/ 3267075 h 3467100"/>
              <a:gd name="connsiteX188" fmla="*/ 28575 w 6343650"/>
              <a:gd name="connsiteY188" fmla="*/ 3209925 h 3467100"/>
              <a:gd name="connsiteX189" fmla="*/ 19050 w 6343650"/>
              <a:gd name="connsiteY189" fmla="*/ 3171825 h 3467100"/>
              <a:gd name="connsiteX190" fmla="*/ 9525 w 6343650"/>
              <a:gd name="connsiteY190" fmla="*/ 3143250 h 3467100"/>
              <a:gd name="connsiteX191" fmla="*/ 0 w 6343650"/>
              <a:gd name="connsiteY191" fmla="*/ 3086100 h 3467100"/>
              <a:gd name="connsiteX192" fmla="*/ 19050 w 6343650"/>
              <a:gd name="connsiteY192" fmla="*/ 2828925 h 3467100"/>
              <a:gd name="connsiteX193" fmla="*/ 57150 w 6343650"/>
              <a:gd name="connsiteY193" fmla="*/ 2790825 h 3467100"/>
              <a:gd name="connsiteX194" fmla="*/ 95250 w 6343650"/>
              <a:gd name="connsiteY194" fmla="*/ 2743200 h 3467100"/>
              <a:gd name="connsiteX195" fmla="*/ 171450 w 6343650"/>
              <a:gd name="connsiteY195" fmla="*/ 2667000 h 3467100"/>
              <a:gd name="connsiteX196" fmla="*/ 200025 w 6343650"/>
              <a:gd name="connsiteY196" fmla="*/ 2638425 h 3467100"/>
              <a:gd name="connsiteX197" fmla="*/ 228600 w 6343650"/>
              <a:gd name="connsiteY197" fmla="*/ 2619375 h 3467100"/>
              <a:gd name="connsiteX198" fmla="*/ 295275 w 6343650"/>
              <a:gd name="connsiteY198" fmla="*/ 2571750 h 3467100"/>
              <a:gd name="connsiteX199" fmla="*/ 342900 w 6343650"/>
              <a:gd name="connsiteY199" fmla="*/ 2562225 h 3467100"/>
              <a:gd name="connsiteX200" fmla="*/ 619125 w 6343650"/>
              <a:gd name="connsiteY200" fmla="*/ 2562225 h 3467100"/>
              <a:gd name="connsiteX201" fmla="*/ 657225 w 6343650"/>
              <a:gd name="connsiteY201" fmla="*/ 2581275 h 3467100"/>
              <a:gd name="connsiteX202" fmla="*/ 714375 w 6343650"/>
              <a:gd name="connsiteY202" fmla="*/ 2619375 h 3467100"/>
              <a:gd name="connsiteX203" fmla="*/ 762000 w 6343650"/>
              <a:gd name="connsiteY203" fmla="*/ 2676525 h 3467100"/>
              <a:gd name="connsiteX204" fmla="*/ 781050 w 6343650"/>
              <a:gd name="connsiteY204" fmla="*/ 2705100 h 3467100"/>
              <a:gd name="connsiteX205" fmla="*/ 800100 w 6343650"/>
              <a:gd name="connsiteY205" fmla="*/ 2743200 h 346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6343650" h="3467100">
                <a:moveTo>
                  <a:pt x="6343650" y="800100"/>
                </a:moveTo>
                <a:cubicBezTo>
                  <a:pt x="6165850" y="796925"/>
                  <a:pt x="5910263" y="704850"/>
                  <a:pt x="5781675" y="666750"/>
                </a:cubicBezTo>
                <a:cubicBezTo>
                  <a:pt x="5653088" y="628650"/>
                  <a:pt x="5630862" y="593725"/>
                  <a:pt x="5572125" y="571500"/>
                </a:cubicBezTo>
                <a:cubicBezTo>
                  <a:pt x="5513388" y="549275"/>
                  <a:pt x="5524797" y="550772"/>
                  <a:pt x="5429250" y="533400"/>
                </a:cubicBezTo>
                <a:cubicBezTo>
                  <a:pt x="5413322" y="530504"/>
                  <a:pt x="5397763" y="525166"/>
                  <a:pt x="5381625" y="523875"/>
                </a:cubicBezTo>
                <a:cubicBezTo>
                  <a:pt x="5318248" y="518805"/>
                  <a:pt x="5254625" y="517525"/>
                  <a:pt x="5191125" y="514350"/>
                </a:cubicBezTo>
                <a:cubicBezTo>
                  <a:pt x="5175250" y="508000"/>
                  <a:pt x="5158793" y="502946"/>
                  <a:pt x="5143500" y="495300"/>
                </a:cubicBezTo>
                <a:cubicBezTo>
                  <a:pt x="5126941" y="487021"/>
                  <a:pt x="5111279" y="476994"/>
                  <a:pt x="5095875" y="466725"/>
                </a:cubicBezTo>
                <a:cubicBezTo>
                  <a:pt x="5082666" y="457919"/>
                  <a:pt x="5071974" y="445250"/>
                  <a:pt x="5057775" y="438150"/>
                </a:cubicBezTo>
                <a:cubicBezTo>
                  <a:pt x="5046066" y="432296"/>
                  <a:pt x="5032375" y="431800"/>
                  <a:pt x="5019675" y="428625"/>
                </a:cubicBezTo>
                <a:cubicBezTo>
                  <a:pt x="5000625" y="415925"/>
                  <a:pt x="4984245" y="397765"/>
                  <a:pt x="4962525" y="390525"/>
                </a:cubicBezTo>
                <a:cubicBezTo>
                  <a:pt x="4953000" y="387350"/>
                  <a:pt x="4942930" y="385490"/>
                  <a:pt x="4933950" y="381000"/>
                </a:cubicBezTo>
                <a:cubicBezTo>
                  <a:pt x="4923711" y="375880"/>
                  <a:pt x="4915836" y="366599"/>
                  <a:pt x="4905375" y="361950"/>
                </a:cubicBezTo>
                <a:cubicBezTo>
                  <a:pt x="4864631" y="343842"/>
                  <a:pt x="4848914" y="344458"/>
                  <a:pt x="4810125" y="333375"/>
                </a:cubicBezTo>
                <a:cubicBezTo>
                  <a:pt x="4800471" y="330617"/>
                  <a:pt x="4791075" y="327025"/>
                  <a:pt x="4781550" y="323850"/>
                </a:cubicBezTo>
                <a:cubicBezTo>
                  <a:pt x="4718050" y="327025"/>
                  <a:pt x="4654095" y="325152"/>
                  <a:pt x="4591050" y="333375"/>
                </a:cubicBezTo>
                <a:cubicBezTo>
                  <a:pt x="4579699" y="334856"/>
                  <a:pt x="4572414" y="346745"/>
                  <a:pt x="4562475" y="352425"/>
                </a:cubicBezTo>
                <a:cubicBezTo>
                  <a:pt x="4550147" y="359470"/>
                  <a:pt x="4535929" y="363222"/>
                  <a:pt x="4524375" y="371475"/>
                </a:cubicBezTo>
                <a:cubicBezTo>
                  <a:pt x="4497472" y="390692"/>
                  <a:pt x="4489479" y="408450"/>
                  <a:pt x="4476750" y="438150"/>
                </a:cubicBezTo>
                <a:cubicBezTo>
                  <a:pt x="4472795" y="447378"/>
                  <a:pt x="4469660" y="456985"/>
                  <a:pt x="4467225" y="466725"/>
                </a:cubicBezTo>
                <a:cubicBezTo>
                  <a:pt x="4463298" y="482431"/>
                  <a:pt x="4460875" y="498475"/>
                  <a:pt x="4457700" y="514350"/>
                </a:cubicBezTo>
                <a:cubicBezTo>
                  <a:pt x="4460875" y="571500"/>
                  <a:pt x="4461798" y="628820"/>
                  <a:pt x="4467225" y="685800"/>
                </a:cubicBezTo>
                <a:cubicBezTo>
                  <a:pt x="4468636" y="700617"/>
                  <a:pt x="4490085" y="743902"/>
                  <a:pt x="4495800" y="752475"/>
                </a:cubicBezTo>
                <a:cubicBezTo>
                  <a:pt x="4560676" y="849789"/>
                  <a:pt x="4527697" y="808664"/>
                  <a:pt x="4600575" y="857250"/>
                </a:cubicBezTo>
                <a:cubicBezTo>
                  <a:pt x="4613784" y="866056"/>
                  <a:pt x="4624892" y="877949"/>
                  <a:pt x="4638675" y="885825"/>
                </a:cubicBezTo>
                <a:cubicBezTo>
                  <a:pt x="4658268" y="897021"/>
                  <a:pt x="4709866" y="902232"/>
                  <a:pt x="4724400" y="904875"/>
                </a:cubicBezTo>
                <a:cubicBezTo>
                  <a:pt x="4740328" y="907771"/>
                  <a:pt x="4756150" y="911225"/>
                  <a:pt x="4772025" y="914400"/>
                </a:cubicBezTo>
                <a:cubicBezTo>
                  <a:pt x="4806950" y="911225"/>
                  <a:pt x="4842160" y="910344"/>
                  <a:pt x="4876800" y="904875"/>
                </a:cubicBezTo>
                <a:cubicBezTo>
                  <a:pt x="4902661" y="900792"/>
                  <a:pt x="4953000" y="885825"/>
                  <a:pt x="4953000" y="885825"/>
                </a:cubicBezTo>
                <a:cubicBezTo>
                  <a:pt x="5107616" y="793055"/>
                  <a:pt x="4918091" y="912007"/>
                  <a:pt x="5029200" y="828675"/>
                </a:cubicBezTo>
                <a:cubicBezTo>
                  <a:pt x="5044011" y="817567"/>
                  <a:pt x="5061421" y="810369"/>
                  <a:pt x="5076825" y="800100"/>
                </a:cubicBezTo>
                <a:cubicBezTo>
                  <a:pt x="5114172" y="775202"/>
                  <a:pt x="5154974" y="738133"/>
                  <a:pt x="5181600" y="704850"/>
                </a:cubicBezTo>
                <a:cubicBezTo>
                  <a:pt x="5194300" y="688975"/>
                  <a:pt x="5208785" y="674377"/>
                  <a:pt x="5219700" y="657225"/>
                </a:cubicBezTo>
                <a:cubicBezTo>
                  <a:pt x="5245418" y="616812"/>
                  <a:pt x="5248797" y="594138"/>
                  <a:pt x="5267325" y="552450"/>
                </a:cubicBezTo>
                <a:cubicBezTo>
                  <a:pt x="5273092" y="539475"/>
                  <a:pt x="5280025" y="527050"/>
                  <a:pt x="5286375" y="514350"/>
                </a:cubicBezTo>
                <a:cubicBezTo>
                  <a:pt x="5283200" y="476250"/>
                  <a:pt x="5285607" y="437266"/>
                  <a:pt x="5276850" y="400050"/>
                </a:cubicBezTo>
                <a:cubicBezTo>
                  <a:pt x="5272610" y="382029"/>
                  <a:pt x="5257140" y="368678"/>
                  <a:pt x="5248275" y="352425"/>
                </a:cubicBezTo>
                <a:cubicBezTo>
                  <a:pt x="5238076" y="333727"/>
                  <a:pt x="5231135" y="313244"/>
                  <a:pt x="5219700" y="295275"/>
                </a:cubicBezTo>
                <a:cubicBezTo>
                  <a:pt x="5137689" y="166400"/>
                  <a:pt x="5224857" y="321415"/>
                  <a:pt x="5143500" y="209550"/>
                </a:cubicBezTo>
                <a:cubicBezTo>
                  <a:pt x="5092531" y="139468"/>
                  <a:pt x="5123600" y="151550"/>
                  <a:pt x="5067300" y="95250"/>
                </a:cubicBezTo>
                <a:cubicBezTo>
                  <a:pt x="5056075" y="84025"/>
                  <a:pt x="5040425" y="77900"/>
                  <a:pt x="5029200" y="66675"/>
                </a:cubicBezTo>
                <a:cubicBezTo>
                  <a:pt x="5017975" y="55450"/>
                  <a:pt x="5013325" y="38100"/>
                  <a:pt x="5000625" y="28575"/>
                </a:cubicBezTo>
                <a:cubicBezTo>
                  <a:pt x="4991513" y="21741"/>
                  <a:pt x="4941130" y="5568"/>
                  <a:pt x="4924425" y="0"/>
                </a:cubicBezTo>
                <a:cubicBezTo>
                  <a:pt x="4854575" y="3175"/>
                  <a:pt x="4784336" y="1510"/>
                  <a:pt x="4714875" y="9525"/>
                </a:cubicBezTo>
                <a:cubicBezTo>
                  <a:pt x="4691196" y="12257"/>
                  <a:pt x="4656136" y="46237"/>
                  <a:pt x="4638675" y="57150"/>
                </a:cubicBezTo>
                <a:cubicBezTo>
                  <a:pt x="4534077" y="122524"/>
                  <a:pt x="4670406" y="23827"/>
                  <a:pt x="4562475" y="104775"/>
                </a:cubicBezTo>
                <a:cubicBezTo>
                  <a:pt x="4553044" y="133069"/>
                  <a:pt x="4547016" y="167859"/>
                  <a:pt x="4524375" y="190500"/>
                </a:cubicBezTo>
                <a:cubicBezTo>
                  <a:pt x="4516280" y="198595"/>
                  <a:pt x="4504739" y="202399"/>
                  <a:pt x="4495800" y="209550"/>
                </a:cubicBezTo>
                <a:cubicBezTo>
                  <a:pt x="4472942" y="227836"/>
                  <a:pt x="4452543" y="249137"/>
                  <a:pt x="4429125" y="266700"/>
                </a:cubicBezTo>
                <a:cubicBezTo>
                  <a:pt x="4414314" y="277808"/>
                  <a:pt x="4396667" y="284658"/>
                  <a:pt x="4381500" y="295275"/>
                </a:cubicBezTo>
                <a:cubicBezTo>
                  <a:pt x="4250500" y="386975"/>
                  <a:pt x="4411642" y="289729"/>
                  <a:pt x="4286250" y="352425"/>
                </a:cubicBezTo>
                <a:cubicBezTo>
                  <a:pt x="4276011" y="357545"/>
                  <a:pt x="4268197" y="366966"/>
                  <a:pt x="4257675" y="371475"/>
                </a:cubicBezTo>
                <a:cubicBezTo>
                  <a:pt x="4245643" y="376632"/>
                  <a:pt x="4232354" y="378160"/>
                  <a:pt x="4219575" y="381000"/>
                </a:cubicBezTo>
                <a:cubicBezTo>
                  <a:pt x="4110744" y="405185"/>
                  <a:pt x="4226768" y="376821"/>
                  <a:pt x="4133850" y="400050"/>
                </a:cubicBezTo>
                <a:cubicBezTo>
                  <a:pt x="4127500" y="409575"/>
                  <a:pt x="4122895" y="420530"/>
                  <a:pt x="4114800" y="428625"/>
                </a:cubicBezTo>
                <a:cubicBezTo>
                  <a:pt x="4106705" y="436720"/>
                  <a:pt x="4096275" y="442193"/>
                  <a:pt x="4086225" y="447675"/>
                </a:cubicBezTo>
                <a:cubicBezTo>
                  <a:pt x="3984189" y="503331"/>
                  <a:pt x="4041532" y="472098"/>
                  <a:pt x="3943350" y="504825"/>
                </a:cubicBezTo>
                <a:cubicBezTo>
                  <a:pt x="3917615" y="513403"/>
                  <a:pt x="3893175" y="525746"/>
                  <a:pt x="3867150" y="533400"/>
                </a:cubicBezTo>
                <a:cubicBezTo>
                  <a:pt x="3839067" y="541660"/>
                  <a:pt x="3809571" y="544408"/>
                  <a:pt x="3781425" y="552450"/>
                </a:cubicBezTo>
                <a:cubicBezTo>
                  <a:pt x="3742809" y="563483"/>
                  <a:pt x="3705225" y="577850"/>
                  <a:pt x="3667125" y="590550"/>
                </a:cubicBezTo>
                <a:lnTo>
                  <a:pt x="3609975" y="609600"/>
                </a:lnTo>
                <a:cubicBezTo>
                  <a:pt x="3600450" y="612775"/>
                  <a:pt x="3589754" y="613556"/>
                  <a:pt x="3581400" y="619125"/>
                </a:cubicBezTo>
                <a:lnTo>
                  <a:pt x="3495675" y="676275"/>
                </a:lnTo>
                <a:cubicBezTo>
                  <a:pt x="3486150" y="682625"/>
                  <a:pt x="3476258" y="688456"/>
                  <a:pt x="3467100" y="695325"/>
                </a:cubicBezTo>
                <a:cubicBezTo>
                  <a:pt x="3454400" y="704850"/>
                  <a:pt x="3443199" y="716800"/>
                  <a:pt x="3429000" y="723900"/>
                </a:cubicBezTo>
                <a:cubicBezTo>
                  <a:pt x="3411039" y="732880"/>
                  <a:pt x="3390592" y="735742"/>
                  <a:pt x="3371850" y="742950"/>
                </a:cubicBezTo>
                <a:cubicBezTo>
                  <a:pt x="3349282" y="751630"/>
                  <a:pt x="3328307" y="764485"/>
                  <a:pt x="3305175" y="771525"/>
                </a:cubicBezTo>
                <a:cubicBezTo>
                  <a:pt x="3220333" y="797346"/>
                  <a:pt x="3150250" y="809098"/>
                  <a:pt x="3067050" y="828675"/>
                </a:cubicBezTo>
                <a:cubicBezTo>
                  <a:pt x="3041564" y="834672"/>
                  <a:pt x="3016250" y="841375"/>
                  <a:pt x="2990850" y="847725"/>
                </a:cubicBezTo>
                <a:cubicBezTo>
                  <a:pt x="2721986" y="841750"/>
                  <a:pt x="2672764" y="901727"/>
                  <a:pt x="2524125" y="819150"/>
                </a:cubicBezTo>
                <a:cubicBezTo>
                  <a:pt x="2507941" y="810159"/>
                  <a:pt x="2492375" y="800100"/>
                  <a:pt x="2476500" y="790575"/>
                </a:cubicBezTo>
                <a:cubicBezTo>
                  <a:pt x="2470150" y="774700"/>
                  <a:pt x="2462363" y="759327"/>
                  <a:pt x="2457450" y="742950"/>
                </a:cubicBezTo>
                <a:cubicBezTo>
                  <a:pt x="2434018" y="664844"/>
                  <a:pt x="2448028" y="547017"/>
                  <a:pt x="2457450" y="485775"/>
                </a:cubicBezTo>
                <a:cubicBezTo>
                  <a:pt x="2459864" y="470085"/>
                  <a:pt x="2476798" y="460593"/>
                  <a:pt x="2486025" y="447675"/>
                </a:cubicBezTo>
                <a:cubicBezTo>
                  <a:pt x="2492679" y="438360"/>
                  <a:pt x="2496281" y="426429"/>
                  <a:pt x="2505075" y="419100"/>
                </a:cubicBezTo>
                <a:cubicBezTo>
                  <a:pt x="2515983" y="410010"/>
                  <a:pt x="2531816" y="408569"/>
                  <a:pt x="2543175" y="400050"/>
                </a:cubicBezTo>
                <a:cubicBezTo>
                  <a:pt x="2615348" y="345920"/>
                  <a:pt x="2546712" y="376973"/>
                  <a:pt x="2619375" y="333375"/>
                </a:cubicBezTo>
                <a:cubicBezTo>
                  <a:pt x="2678084" y="298149"/>
                  <a:pt x="2776224" y="267413"/>
                  <a:pt x="2828925" y="247650"/>
                </a:cubicBezTo>
                <a:cubicBezTo>
                  <a:pt x="2926146" y="211192"/>
                  <a:pt x="2878270" y="222911"/>
                  <a:pt x="2971800" y="209550"/>
                </a:cubicBezTo>
                <a:cubicBezTo>
                  <a:pt x="3056550" y="212810"/>
                  <a:pt x="3187713" y="170830"/>
                  <a:pt x="3257550" y="247650"/>
                </a:cubicBezTo>
                <a:cubicBezTo>
                  <a:pt x="3398039" y="402187"/>
                  <a:pt x="3256247" y="259582"/>
                  <a:pt x="3343275" y="371475"/>
                </a:cubicBezTo>
                <a:cubicBezTo>
                  <a:pt x="3354302" y="385652"/>
                  <a:pt x="3369877" y="395777"/>
                  <a:pt x="3381375" y="409575"/>
                </a:cubicBezTo>
                <a:cubicBezTo>
                  <a:pt x="3401701" y="433966"/>
                  <a:pt x="3419475" y="460375"/>
                  <a:pt x="3438525" y="485775"/>
                </a:cubicBezTo>
                <a:lnTo>
                  <a:pt x="3467100" y="523875"/>
                </a:lnTo>
                <a:cubicBezTo>
                  <a:pt x="3460750" y="546100"/>
                  <a:pt x="3462489" y="572501"/>
                  <a:pt x="3448050" y="590550"/>
                </a:cubicBezTo>
                <a:cubicBezTo>
                  <a:pt x="3434745" y="607181"/>
                  <a:pt x="3409598" y="608926"/>
                  <a:pt x="3390900" y="619125"/>
                </a:cubicBezTo>
                <a:cubicBezTo>
                  <a:pt x="3239103" y="701924"/>
                  <a:pt x="3412664" y="615240"/>
                  <a:pt x="3314700" y="657225"/>
                </a:cubicBezTo>
                <a:cubicBezTo>
                  <a:pt x="3301649" y="662818"/>
                  <a:pt x="3289895" y="671289"/>
                  <a:pt x="3276600" y="676275"/>
                </a:cubicBezTo>
                <a:cubicBezTo>
                  <a:pt x="3212154" y="700442"/>
                  <a:pt x="3263655" y="672298"/>
                  <a:pt x="3209925" y="695325"/>
                </a:cubicBezTo>
                <a:cubicBezTo>
                  <a:pt x="3196874" y="700918"/>
                  <a:pt x="3184153" y="707330"/>
                  <a:pt x="3171825" y="714375"/>
                </a:cubicBezTo>
                <a:cubicBezTo>
                  <a:pt x="3161886" y="720055"/>
                  <a:pt x="3153879" y="729173"/>
                  <a:pt x="3143250" y="733425"/>
                </a:cubicBezTo>
                <a:cubicBezTo>
                  <a:pt x="3121789" y="742009"/>
                  <a:pt x="3098715" y="745833"/>
                  <a:pt x="3076575" y="752475"/>
                </a:cubicBezTo>
                <a:cubicBezTo>
                  <a:pt x="3025733" y="767728"/>
                  <a:pt x="3068984" y="759051"/>
                  <a:pt x="3000375" y="771525"/>
                </a:cubicBezTo>
                <a:cubicBezTo>
                  <a:pt x="2981374" y="774980"/>
                  <a:pt x="2962078" y="776860"/>
                  <a:pt x="2943225" y="781050"/>
                </a:cubicBezTo>
                <a:cubicBezTo>
                  <a:pt x="2933424" y="783228"/>
                  <a:pt x="2924304" y="787817"/>
                  <a:pt x="2914650" y="790575"/>
                </a:cubicBezTo>
                <a:cubicBezTo>
                  <a:pt x="2902063" y="794171"/>
                  <a:pt x="2889250" y="796925"/>
                  <a:pt x="2876550" y="800100"/>
                </a:cubicBezTo>
                <a:cubicBezTo>
                  <a:pt x="2863850" y="819150"/>
                  <a:pt x="2845690" y="835530"/>
                  <a:pt x="2838450" y="857250"/>
                </a:cubicBezTo>
                <a:cubicBezTo>
                  <a:pt x="2829457" y="884228"/>
                  <a:pt x="2829760" y="891674"/>
                  <a:pt x="2809875" y="914400"/>
                </a:cubicBezTo>
                <a:cubicBezTo>
                  <a:pt x="2795091" y="931296"/>
                  <a:pt x="2779296" y="947414"/>
                  <a:pt x="2762250" y="962025"/>
                </a:cubicBezTo>
                <a:cubicBezTo>
                  <a:pt x="2543236" y="1149751"/>
                  <a:pt x="2829524" y="891061"/>
                  <a:pt x="2562225" y="1104900"/>
                </a:cubicBezTo>
                <a:cubicBezTo>
                  <a:pt x="2542974" y="1120301"/>
                  <a:pt x="2467063" y="1175279"/>
                  <a:pt x="2438400" y="1209675"/>
                </a:cubicBezTo>
                <a:cubicBezTo>
                  <a:pt x="2431071" y="1218469"/>
                  <a:pt x="2425700" y="1228725"/>
                  <a:pt x="2419350" y="1238250"/>
                </a:cubicBezTo>
                <a:cubicBezTo>
                  <a:pt x="2416175" y="1250950"/>
                  <a:pt x="2410758" y="1263292"/>
                  <a:pt x="2409825" y="1276350"/>
                </a:cubicBezTo>
                <a:cubicBezTo>
                  <a:pt x="2404391" y="1352422"/>
                  <a:pt x="2418268" y="1430831"/>
                  <a:pt x="2400300" y="1504950"/>
                </a:cubicBezTo>
                <a:cubicBezTo>
                  <a:pt x="2391771" y="1540132"/>
                  <a:pt x="2359223" y="1565077"/>
                  <a:pt x="2333625" y="1590675"/>
                </a:cubicBezTo>
                <a:cubicBezTo>
                  <a:pt x="2324100" y="1600200"/>
                  <a:pt x="2313816" y="1609023"/>
                  <a:pt x="2305050" y="1619250"/>
                </a:cubicBezTo>
                <a:cubicBezTo>
                  <a:pt x="2294719" y="1631303"/>
                  <a:pt x="2288340" y="1646803"/>
                  <a:pt x="2276475" y="1657350"/>
                </a:cubicBezTo>
                <a:cubicBezTo>
                  <a:pt x="2259363" y="1672561"/>
                  <a:pt x="2241045" y="1688210"/>
                  <a:pt x="2219325" y="1695450"/>
                </a:cubicBezTo>
                <a:cubicBezTo>
                  <a:pt x="2149756" y="1718640"/>
                  <a:pt x="2181656" y="1709630"/>
                  <a:pt x="2124075" y="1724025"/>
                </a:cubicBezTo>
                <a:cubicBezTo>
                  <a:pt x="2066925" y="1720850"/>
                  <a:pt x="2008307" y="1727758"/>
                  <a:pt x="1952625" y="1714500"/>
                </a:cubicBezTo>
                <a:cubicBezTo>
                  <a:pt x="1937182" y="1710823"/>
                  <a:pt x="1931760" y="1690277"/>
                  <a:pt x="1924050" y="1676400"/>
                </a:cubicBezTo>
                <a:cubicBezTo>
                  <a:pt x="1891980" y="1618673"/>
                  <a:pt x="1915393" y="1643791"/>
                  <a:pt x="1895475" y="1590675"/>
                </a:cubicBezTo>
                <a:cubicBezTo>
                  <a:pt x="1890489" y="1577380"/>
                  <a:pt x="1882775" y="1565275"/>
                  <a:pt x="1876425" y="1552575"/>
                </a:cubicBezTo>
                <a:cubicBezTo>
                  <a:pt x="1879600" y="1530350"/>
                  <a:pt x="1878850" y="1507199"/>
                  <a:pt x="1885950" y="1485900"/>
                </a:cubicBezTo>
                <a:cubicBezTo>
                  <a:pt x="1886247" y="1485010"/>
                  <a:pt x="1925383" y="1418711"/>
                  <a:pt x="1933575" y="1409700"/>
                </a:cubicBezTo>
                <a:cubicBezTo>
                  <a:pt x="1957738" y="1383121"/>
                  <a:pt x="1993711" y="1365629"/>
                  <a:pt x="2009775" y="1333500"/>
                </a:cubicBezTo>
                <a:cubicBezTo>
                  <a:pt x="2016125" y="1320800"/>
                  <a:pt x="2021780" y="1307728"/>
                  <a:pt x="2028825" y="1295400"/>
                </a:cubicBezTo>
                <a:cubicBezTo>
                  <a:pt x="2034505" y="1285461"/>
                  <a:pt x="2043226" y="1277286"/>
                  <a:pt x="2047875" y="1266825"/>
                </a:cubicBezTo>
                <a:cubicBezTo>
                  <a:pt x="2056030" y="1248475"/>
                  <a:pt x="2059717" y="1228417"/>
                  <a:pt x="2066925" y="1209675"/>
                </a:cubicBezTo>
                <a:cubicBezTo>
                  <a:pt x="2075605" y="1187107"/>
                  <a:pt x="2088288" y="1166079"/>
                  <a:pt x="2095500" y="1143000"/>
                </a:cubicBezTo>
                <a:cubicBezTo>
                  <a:pt x="2104231" y="1115060"/>
                  <a:pt x="2106940" y="1085541"/>
                  <a:pt x="2114550" y="1057275"/>
                </a:cubicBezTo>
                <a:cubicBezTo>
                  <a:pt x="2129176" y="1002948"/>
                  <a:pt x="2152926" y="950846"/>
                  <a:pt x="2162175" y="895350"/>
                </a:cubicBezTo>
                <a:cubicBezTo>
                  <a:pt x="2168009" y="860345"/>
                  <a:pt x="2173237" y="825188"/>
                  <a:pt x="2181225" y="790575"/>
                </a:cubicBezTo>
                <a:cubicBezTo>
                  <a:pt x="2187112" y="765064"/>
                  <a:pt x="2195140" y="740048"/>
                  <a:pt x="2200275" y="714375"/>
                </a:cubicBezTo>
                <a:cubicBezTo>
                  <a:pt x="2203450" y="698500"/>
                  <a:pt x="2204116" y="681909"/>
                  <a:pt x="2209800" y="666750"/>
                </a:cubicBezTo>
                <a:cubicBezTo>
                  <a:pt x="2213820" y="656031"/>
                  <a:pt x="2223730" y="648414"/>
                  <a:pt x="2228850" y="638175"/>
                </a:cubicBezTo>
                <a:cubicBezTo>
                  <a:pt x="2235682" y="624510"/>
                  <a:pt x="2244848" y="583707"/>
                  <a:pt x="2247900" y="571500"/>
                </a:cubicBezTo>
                <a:cubicBezTo>
                  <a:pt x="2241550" y="546100"/>
                  <a:pt x="2241387" y="518285"/>
                  <a:pt x="2228850" y="495300"/>
                </a:cubicBezTo>
                <a:cubicBezTo>
                  <a:pt x="2221248" y="481363"/>
                  <a:pt x="2204212" y="475139"/>
                  <a:pt x="2190750" y="466725"/>
                </a:cubicBezTo>
                <a:cubicBezTo>
                  <a:pt x="2158715" y="446703"/>
                  <a:pt x="2132143" y="440839"/>
                  <a:pt x="2095500" y="428625"/>
                </a:cubicBezTo>
                <a:cubicBezTo>
                  <a:pt x="2006600" y="434975"/>
                  <a:pt x="1917238" y="436620"/>
                  <a:pt x="1828800" y="447675"/>
                </a:cubicBezTo>
                <a:cubicBezTo>
                  <a:pt x="1814711" y="449436"/>
                  <a:pt x="1804170" y="462235"/>
                  <a:pt x="1790700" y="466725"/>
                </a:cubicBezTo>
                <a:cubicBezTo>
                  <a:pt x="1775341" y="471845"/>
                  <a:pt x="1758950" y="473075"/>
                  <a:pt x="1743075" y="476250"/>
                </a:cubicBezTo>
                <a:cubicBezTo>
                  <a:pt x="1727200" y="485775"/>
                  <a:pt x="1710854" y="494556"/>
                  <a:pt x="1695450" y="504825"/>
                </a:cubicBezTo>
                <a:cubicBezTo>
                  <a:pt x="1682241" y="513631"/>
                  <a:pt x="1670743" y="524877"/>
                  <a:pt x="1657350" y="533400"/>
                </a:cubicBezTo>
                <a:cubicBezTo>
                  <a:pt x="1635754" y="547143"/>
                  <a:pt x="1612137" y="557550"/>
                  <a:pt x="1590675" y="571500"/>
                </a:cubicBezTo>
                <a:cubicBezTo>
                  <a:pt x="1548584" y="598859"/>
                  <a:pt x="1511751" y="634774"/>
                  <a:pt x="1466850" y="657225"/>
                </a:cubicBezTo>
                <a:cubicBezTo>
                  <a:pt x="1447800" y="666750"/>
                  <a:pt x="1427669" y="674365"/>
                  <a:pt x="1409700" y="685800"/>
                </a:cubicBezTo>
                <a:cubicBezTo>
                  <a:pt x="1392548" y="696715"/>
                  <a:pt x="1379923" y="714165"/>
                  <a:pt x="1362075" y="723900"/>
                </a:cubicBezTo>
                <a:cubicBezTo>
                  <a:pt x="1334089" y="739165"/>
                  <a:pt x="1288720" y="746191"/>
                  <a:pt x="1257300" y="752475"/>
                </a:cubicBezTo>
                <a:cubicBezTo>
                  <a:pt x="1244600" y="758825"/>
                  <a:pt x="1232383" y="766252"/>
                  <a:pt x="1219200" y="771525"/>
                </a:cubicBezTo>
                <a:cubicBezTo>
                  <a:pt x="1200556" y="778983"/>
                  <a:pt x="1178758" y="779436"/>
                  <a:pt x="1162050" y="790575"/>
                </a:cubicBezTo>
                <a:cubicBezTo>
                  <a:pt x="1080158" y="845170"/>
                  <a:pt x="1183770" y="779715"/>
                  <a:pt x="1104900" y="819150"/>
                </a:cubicBezTo>
                <a:cubicBezTo>
                  <a:pt x="1078378" y="832411"/>
                  <a:pt x="1068816" y="845709"/>
                  <a:pt x="1047750" y="866775"/>
                </a:cubicBezTo>
                <a:cubicBezTo>
                  <a:pt x="1057275" y="920750"/>
                  <a:pt x="1062490" y="975666"/>
                  <a:pt x="1076325" y="1028700"/>
                </a:cubicBezTo>
                <a:cubicBezTo>
                  <a:pt x="1083186" y="1055001"/>
                  <a:pt x="1120013" y="1108794"/>
                  <a:pt x="1133475" y="1133475"/>
                </a:cubicBezTo>
                <a:cubicBezTo>
                  <a:pt x="1143674" y="1152173"/>
                  <a:pt x="1149523" y="1173400"/>
                  <a:pt x="1162050" y="1190625"/>
                </a:cubicBezTo>
                <a:cubicBezTo>
                  <a:pt x="1175255" y="1208782"/>
                  <a:pt x="1195173" y="1221111"/>
                  <a:pt x="1209675" y="1238250"/>
                </a:cubicBezTo>
                <a:cubicBezTo>
                  <a:pt x="1340683" y="1393078"/>
                  <a:pt x="1213900" y="1250013"/>
                  <a:pt x="1295400" y="1362075"/>
                </a:cubicBezTo>
                <a:cubicBezTo>
                  <a:pt x="1309985" y="1382130"/>
                  <a:pt x="1327801" y="1399651"/>
                  <a:pt x="1343025" y="1419225"/>
                </a:cubicBezTo>
                <a:cubicBezTo>
                  <a:pt x="1365249" y="1447798"/>
                  <a:pt x="1367249" y="1458422"/>
                  <a:pt x="1381125" y="1495425"/>
                </a:cubicBezTo>
                <a:cubicBezTo>
                  <a:pt x="1384650" y="1504826"/>
                  <a:pt x="1385669" y="1515283"/>
                  <a:pt x="1390650" y="1524000"/>
                </a:cubicBezTo>
                <a:cubicBezTo>
                  <a:pt x="1398526" y="1537783"/>
                  <a:pt x="1409998" y="1549182"/>
                  <a:pt x="1419225" y="1562100"/>
                </a:cubicBezTo>
                <a:cubicBezTo>
                  <a:pt x="1425879" y="1571415"/>
                  <a:pt x="1431925" y="1581150"/>
                  <a:pt x="1438275" y="1590675"/>
                </a:cubicBezTo>
                <a:cubicBezTo>
                  <a:pt x="1441450" y="1603375"/>
                  <a:pt x="1443203" y="1616518"/>
                  <a:pt x="1447800" y="1628775"/>
                </a:cubicBezTo>
                <a:cubicBezTo>
                  <a:pt x="1452786" y="1642070"/>
                  <a:pt x="1462360" y="1653405"/>
                  <a:pt x="1466850" y="1666875"/>
                </a:cubicBezTo>
                <a:cubicBezTo>
                  <a:pt x="1503779" y="1777662"/>
                  <a:pt x="1447542" y="1656835"/>
                  <a:pt x="1495425" y="1752600"/>
                </a:cubicBezTo>
                <a:cubicBezTo>
                  <a:pt x="1500115" y="1780738"/>
                  <a:pt x="1505002" y="1819432"/>
                  <a:pt x="1514475" y="1847850"/>
                </a:cubicBezTo>
                <a:cubicBezTo>
                  <a:pt x="1519882" y="1864070"/>
                  <a:pt x="1527175" y="1879600"/>
                  <a:pt x="1533525" y="1895475"/>
                </a:cubicBezTo>
                <a:cubicBezTo>
                  <a:pt x="1536700" y="1914525"/>
                  <a:pt x="1536943" y="1934303"/>
                  <a:pt x="1543050" y="1952625"/>
                </a:cubicBezTo>
                <a:cubicBezTo>
                  <a:pt x="1546670" y="1963485"/>
                  <a:pt x="1558480" y="1970340"/>
                  <a:pt x="1562100" y="1981200"/>
                </a:cubicBezTo>
                <a:cubicBezTo>
                  <a:pt x="1568207" y="1999522"/>
                  <a:pt x="1567837" y="2019412"/>
                  <a:pt x="1571625" y="2038350"/>
                </a:cubicBezTo>
                <a:cubicBezTo>
                  <a:pt x="1574192" y="2051187"/>
                  <a:pt x="1578310" y="2063671"/>
                  <a:pt x="1581150" y="2076450"/>
                </a:cubicBezTo>
                <a:cubicBezTo>
                  <a:pt x="1584662" y="2092254"/>
                  <a:pt x="1587500" y="2108200"/>
                  <a:pt x="1590675" y="2124075"/>
                </a:cubicBezTo>
                <a:cubicBezTo>
                  <a:pt x="1587500" y="2149475"/>
                  <a:pt x="1588678" y="2175809"/>
                  <a:pt x="1581150" y="2200275"/>
                </a:cubicBezTo>
                <a:cubicBezTo>
                  <a:pt x="1563407" y="2257939"/>
                  <a:pt x="1551093" y="2239857"/>
                  <a:pt x="1514475" y="2276475"/>
                </a:cubicBezTo>
                <a:cubicBezTo>
                  <a:pt x="1503250" y="2287700"/>
                  <a:pt x="1495425" y="2301875"/>
                  <a:pt x="1485900" y="2314575"/>
                </a:cubicBezTo>
                <a:cubicBezTo>
                  <a:pt x="1467395" y="2370091"/>
                  <a:pt x="1480865" y="2334170"/>
                  <a:pt x="1438275" y="2419350"/>
                </a:cubicBezTo>
                <a:lnTo>
                  <a:pt x="1438275" y="2419350"/>
                </a:lnTo>
                <a:cubicBezTo>
                  <a:pt x="1426597" y="2448546"/>
                  <a:pt x="1420927" y="2472204"/>
                  <a:pt x="1400175" y="2495550"/>
                </a:cubicBezTo>
                <a:cubicBezTo>
                  <a:pt x="1382277" y="2515686"/>
                  <a:pt x="1367122" y="2540652"/>
                  <a:pt x="1343025" y="2552700"/>
                </a:cubicBezTo>
                <a:cubicBezTo>
                  <a:pt x="1330325" y="2559050"/>
                  <a:pt x="1317253" y="2564705"/>
                  <a:pt x="1304925" y="2571750"/>
                </a:cubicBezTo>
                <a:cubicBezTo>
                  <a:pt x="1294986" y="2577430"/>
                  <a:pt x="1285665" y="2584146"/>
                  <a:pt x="1276350" y="2590800"/>
                </a:cubicBezTo>
                <a:cubicBezTo>
                  <a:pt x="1263432" y="2600027"/>
                  <a:pt x="1252990" y="2613479"/>
                  <a:pt x="1238250" y="2619375"/>
                </a:cubicBezTo>
                <a:cubicBezTo>
                  <a:pt x="1220319" y="2626548"/>
                  <a:pt x="1200150" y="2625725"/>
                  <a:pt x="1181100" y="2628900"/>
                </a:cubicBezTo>
                <a:cubicBezTo>
                  <a:pt x="1020829" y="2920301"/>
                  <a:pt x="1132848" y="2722281"/>
                  <a:pt x="1019175" y="2914650"/>
                </a:cubicBezTo>
                <a:cubicBezTo>
                  <a:pt x="965089" y="3006180"/>
                  <a:pt x="949575" y="3042236"/>
                  <a:pt x="885825" y="3124200"/>
                </a:cubicBezTo>
                <a:cubicBezTo>
                  <a:pt x="865409" y="3150449"/>
                  <a:pt x="802410" y="3221000"/>
                  <a:pt x="771525" y="3248025"/>
                </a:cubicBezTo>
                <a:cubicBezTo>
                  <a:pt x="737565" y="3277740"/>
                  <a:pt x="705445" y="3310533"/>
                  <a:pt x="666750" y="3333750"/>
                </a:cubicBezTo>
                <a:cubicBezTo>
                  <a:pt x="650875" y="3343275"/>
                  <a:pt x="634529" y="3352056"/>
                  <a:pt x="619125" y="3362325"/>
                </a:cubicBezTo>
                <a:cubicBezTo>
                  <a:pt x="428887" y="3489151"/>
                  <a:pt x="754788" y="3281107"/>
                  <a:pt x="533400" y="3419475"/>
                </a:cubicBezTo>
                <a:cubicBezTo>
                  <a:pt x="523692" y="3425542"/>
                  <a:pt x="515544" y="3434505"/>
                  <a:pt x="504825" y="3438525"/>
                </a:cubicBezTo>
                <a:cubicBezTo>
                  <a:pt x="489666" y="3444209"/>
                  <a:pt x="472906" y="3444123"/>
                  <a:pt x="457200" y="3448050"/>
                </a:cubicBezTo>
                <a:cubicBezTo>
                  <a:pt x="368536" y="3470216"/>
                  <a:pt x="525303" y="3443764"/>
                  <a:pt x="361950" y="3467100"/>
                </a:cubicBezTo>
                <a:cubicBezTo>
                  <a:pt x="317500" y="3463925"/>
                  <a:pt x="272557" y="3464901"/>
                  <a:pt x="228600" y="3457575"/>
                </a:cubicBezTo>
                <a:cubicBezTo>
                  <a:pt x="192710" y="3451593"/>
                  <a:pt x="177425" y="3421875"/>
                  <a:pt x="152400" y="3400425"/>
                </a:cubicBezTo>
                <a:cubicBezTo>
                  <a:pt x="93903" y="3350284"/>
                  <a:pt x="153871" y="3421436"/>
                  <a:pt x="95250" y="3343275"/>
                </a:cubicBezTo>
                <a:cubicBezTo>
                  <a:pt x="68339" y="3262543"/>
                  <a:pt x="114183" y="3389098"/>
                  <a:pt x="47625" y="3267075"/>
                </a:cubicBezTo>
                <a:cubicBezTo>
                  <a:pt x="38009" y="3249446"/>
                  <a:pt x="34345" y="3229159"/>
                  <a:pt x="28575" y="3209925"/>
                </a:cubicBezTo>
                <a:cubicBezTo>
                  <a:pt x="24813" y="3197386"/>
                  <a:pt x="22646" y="3184412"/>
                  <a:pt x="19050" y="3171825"/>
                </a:cubicBezTo>
                <a:cubicBezTo>
                  <a:pt x="16292" y="3162171"/>
                  <a:pt x="11703" y="3153051"/>
                  <a:pt x="9525" y="3143250"/>
                </a:cubicBezTo>
                <a:cubicBezTo>
                  <a:pt x="5335" y="3124397"/>
                  <a:pt x="3175" y="3105150"/>
                  <a:pt x="0" y="3086100"/>
                </a:cubicBezTo>
                <a:cubicBezTo>
                  <a:pt x="6350" y="3000375"/>
                  <a:pt x="2716" y="2913319"/>
                  <a:pt x="19050" y="2828925"/>
                </a:cubicBezTo>
                <a:cubicBezTo>
                  <a:pt x="22463" y="2811292"/>
                  <a:pt x="46711" y="2805440"/>
                  <a:pt x="57150" y="2790825"/>
                </a:cubicBezTo>
                <a:cubicBezTo>
                  <a:pt x="129133" y="2690049"/>
                  <a:pt x="-8764" y="2837758"/>
                  <a:pt x="95250" y="2743200"/>
                </a:cubicBezTo>
                <a:cubicBezTo>
                  <a:pt x="121829" y="2719037"/>
                  <a:pt x="146050" y="2692400"/>
                  <a:pt x="171450" y="2667000"/>
                </a:cubicBezTo>
                <a:cubicBezTo>
                  <a:pt x="180975" y="2657475"/>
                  <a:pt x="188817" y="2645897"/>
                  <a:pt x="200025" y="2638425"/>
                </a:cubicBezTo>
                <a:cubicBezTo>
                  <a:pt x="209550" y="2632075"/>
                  <a:pt x="219285" y="2626029"/>
                  <a:pt x="228600" y="2619375"/>
                </a:cubicBezTo>
                <a:cubicBezTo>
                  <a:pt x="231021" y="2617645"/>
                  <a:pt x="285823" y="2575294"/>
                  <a:pt x="295275" y="2571750"/>
                </a:cubicBezTo>
                <a:cubicBezTo>
                  <a:pt x="310434" y="2566066"/>
                  <a:pt x="327025" y="2565400"/>
                  <a:pt x="342900" y="2562225"/>
                </a:cubicBezTo>
                <a:cubicBezTo>
                  <a:pt x="448137" y="2509607"/>
                  <a:pt x="389756" y="2530588"/>
                  <a:pt x="619125" y="2562225"/>
                </a:cubicBezTo>
                <a:cubicBezTo>
                  <a:pt x="633191" y="2564165"/>
                  <a:pt x="645049" y="2573970"/>
                  <a:pt x="657225" y="2581275"/>
                </a:cubicBezTo>
                <a:cubicBezTo>
                  <a:pt x="676858" y="2593055"/>
                  <a:pt x="714375" y="2619375"/>
                  <a:pt x="714375" y="2619375"/>
                </a:cubicBezTo>
                <a:cubicBezTo>
                  <a:pt x="761673" y="2690321"/>
                  <a:pt x="700884" y="2603186"/>
                  <a:pt x="762000" y="2676525"/>
                </a:cubicBezTo>
                <a:cubicBezTo>
                  <a:pt x="769329" y="2685319"/>
                  <a:pt x="775930" y="2694861"/>
                  <a:pt x="781050" y="2705100"/>
                </a:cubicBezTo>
                <a:cubicBezTo>
                  <a:pt x="802940" y="2748880"/>
                  <a:pt x="778581" y="2721681"/>
                  <a:pt x="800100" y="27432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0"/>
            <a:ext cx="9195285" cy="575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43800" y="6644520"/>
            <a:ext cx="12041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C:\xara stuff\</a:t>
            </a:r>
            <a:r>
              <a:rPr lang="en-US" sz="800" dirty="0" err="1"/>
              <a:t>Cytof</a:t>
            </a:r>
            <a:r>
              <a:rPr lang="en-US" sz="800" dirty="0"/>
              <a:t> ideas</a:t>
            </a:r>
          </a:p>
        </p:txBody>
      </p:sp>
    </p:spTree>
    <p:extLst>
      <p:ext uri="{BB962C8B-B14F-4D97-AF65-F5344CB8AC3E}">
        <p14:creationId xmlns:p14="http://schemas.microsoft.com/office/powerpoint/2010/main" val="216974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"/>
            <a:ext cx="9144000" cy="572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2476162" y="638175"/>
            <a:ext cx="6048713" cy="2762250"/>
          </a:xfrm>
          <a:custGeom>
            <a:avLst/>
            <a:gdLst>
              <a:gd name="connsiteX0" fmla="*/ 6048713 w 6048713"/>
              <a:gd name="connsiteY0" fmla="*/ 304800 h 2762250"/>
              <a:gd name="connsiteX1" fmla="*/ 6001088 w 6048713"/>
              <a:gd name="connsiteY1" fmla="*/ 400050 h 2762250"/>
              <a:gd name="connsiteX2" fmla="*/ 5934413 w 6048713"/>
              <a:gd name="connsiteY2" fmla="*/ 495300 h 2762250"/>
              <a:gd name="connsiteX3" fmla="*/ 5896313 w 6048713"/>
              <a:gd name="connsiteY3" fmla="*/ 561975 h 2762250"/>
              <a:gd name="connsiteX4" fmla="*/ 5877263 w 6048713"/>
              <a:gd name="connsiteY4" fmla="*/ 600075 h 2762250"/>
              <a:gd name="connsiteX5" fmla="*/ 5848688 w 6048713"/>
              <a:gd name="connsiteY5" fmla="*/ 657225 h 2762250"/>
              <a:gd name="connsiteX6" fmla="*/ 5820113 w 6048713"/>
              <a:gd name="connsiteY6" fmla="*/ 676275 h 2762250"/>
              <a:gd name="connsiteX7" fmla="*/ 5715338 w 6048713"/>
              <a:gd name="connsiteY7" fmla="*/ 800100 h 2762250"/>
              <a:gd name="connsiteX8" fmla="*/ 5686763 w 6048713"/>
              <a:gd name="connsiteY8" fmla="*/ 828675 h 2762250"/>
              <a:gd name="connsiteX9" fmla="*/ 5610563 w 6048713"/>
              <a:gd name="connsiteY9" fmla="*/ 876300 h 2762250"/>
              <a:gd name="connsiteX10" fmla="*/ 5581988 w 6048713"/>
              <a:gd name="connsiteY10" fmla="*/ 904875 h 2762250"/>
              <a:gd name="connsiteX11" fmla="*/ 5486738 w 6048713"/>
              <a:gd name="connsiteY11" fmla="*/ 942975 h 2762250"/>
              <a:gd name="connsiteX12" fmla="*/ 5420063 w 6048713"/>
              <a:gd name="connsiteY12" fmla="*/ 971550 h 2762250"/>
              <a:gd name="connsiteX13" fmla="*/ 5315288 w 6048713"/>
              <a:gd name="connsiteY13" fmla="*/ 962025 h 2762250"/>
              <a:gd name="connsiteX14" fmla="*/ 5267663 w 6048713"/>
              <a:gd name="connsiteY14" fmla="*/ 895350 h 2762250"/>
              <a:gd name="connsiteX15" fmla="*/ 5220038 w 6048713"/>
              <a:gd name="connsiteY15" fmla="*/ 790575 h 2762250"/>
              <a:gd name="connsiteX16" fmla="*/ 5229563 w 6048713"/>
              <a:gd name="connsiteY16" fmla="*/ 600075 h 2762250"/>
              <a:gd name="connsiteX17" fmla="*/ 5239088 w 6048713"/>
              <a:gd name="connsiteY17" fmla="*/ 552450 h 2762250"/>
              <a:gd name="connsiteX18" fmla="*/ 5353388 w 6048713"/>
              <a:gd name="connsiteY18" fmla="*/ 438150 h 2762250"/>
              <a:gd name="connsiteX19" fmla="*/ 5448638 w 6048713"/>
              <a:gd name="connsiteY19" fmla="*/ 390525 h 2762250"/>
              <a:gd name="connsiteX20" fmla="*/ 5524838 w 6048713"/>
              <a:gd name="connsiteY20" fmla="*/ 371475 h 2762250"/>
              <a:gd name="connsiteX21" fmla="*/ 5667713 w 6048713"/>
              <a:gd name="connsiteY21" fmla="*/ 381000 h 2762250"/>
              <a:gd name="connsiteX22" fmla="*/ 5696288 w 6048713"/>
              <a:gd name="connsiteY22" fmla="*/ 400050 h 2762250"/>
              <a:gd name="connsiteX23" fmla="*/ 5715338 w 6048713"/>
              <a:gd name="connsiteY23" fmla="*/ 457200 h 2762250"/>
              <a:gd name="connsiteX24" fmla="*/ 5724863 w 6048713"/>
              <a:gd name="connsiteY24" fmla="*/ 485775 h 2762250"/>
              <a:gd name="connsiteX25" fmla="*/ 5734388 w 6048713"/>
              <a:gd name="connsiteY25" fmla="*/ 514350 h 2762250"/>
              <a:gd name="connsiteX26" fmla="*/ 5715338 w 6048713"/>
              <a:gd name="connsiteY26" fmla="*/ 619125 h 2762250"/>
              <a:gd name="connsiteX27" fmla="*/ 5686763 w 6048713"/>
              <a:gd name="connsiteY27" fmla="*/ 647700 h 2762250"/>
              <a:gd name="connsiteX28" fmla="*/ 5639138 w 6048713"/>
              <a:gd name="connsiteY28" fmla="*/ 714375 h 2762250"/>
              <a:gd name="connsiteX29" fmla="*/ 5620088 w 6048713"/>
              <a:gd name="connsiteY29" fmla="*/ 742950 h 2762250"/>
              <a:gd name="connsiteX30" fmla="*/ 5581988 w 6048713"/>
              <a:gd name="connsiteY30" fmla="*/ 762000 h 2762250"/>
              <a:gd name="connsiteX31" fmla="*/ 5553413 w 6048713"/>
              <a:gd name="connsiteY31" fmla="*/ 790575 h 2762250"/>
              <a:gd name="connsiteX32" fmla="*/ 5515313 w 6048713"/>
              <a:gd name="connsiteY32" fmla="*/ 819150 h 2762250"/>
              <a:gd name="connsiteX33" fmla="*/ 5486738 w 6048713"/>
              <a:gd name="connsiteY33" fmla="*/ 828675 h 2762250"/>
              <a:gd name="connsiteX34" fmla="*/ 5448638 w 6048713"/>
              <a:gd name="connsiteY34" fmla="*/ 847725 h 2762250"/>
              <a:gd name="connsiteX35" fmla="*/ 5420063 w 6048713"/>
              <a:gd name="connsiteY35" fmla="*/ 866775 h 2762250"/>
              <a:gd name="connsiteX36" fmla="*/ 5305763 w 6048713"/>
              <a:gd name="connsiteY36" fmla="*/ 885825 h 2762250"/>
              <a:gd name="connsiteX37" fmla="*/ 5220038 w 6048713"/>
              <a:gd name="connsiteY37" fmla="*/ 904875 h 2762250"/>
              <a:gd name="connsiteX38" fmla="*/ 5134313 w 6048713"/>
              <a:gd name="connsiteY38" fmla="*/ 923925 h 2762250"/>
              <a:gd name="connsiteX39" fmla="*/ 5105738 w 6048713"/>
              <a:gd name="connsiteY39" fmla="*/ 933450 h 2762250"/>
              <a:gd name="connsiteX40" fmla="*/ 4991438 w 6048713"/>
              <a:gd name="connsiteY40" fmla="*/ 952500 h 2762250"/>
              <a:gd name="connsiteX41" fmla="*/ 4934288 w 6048713"/>
              <a:gd name="connsiteY41" fmla="*/ 962025 h 2762250"/>
              <a:gd name="connsiteX42" fmla="*/ 4877138 w 6048713"/>
              <a:gd name="connsiteY42" fmla="*/ 981075 h 2762250"/>
              <a:gd name="connsiteX43" fmla="*/ 4848563 w 6048713"/>
              <a:gd name="connsiteY43" fmla="*/ 990600 h 2762250"/>
              <a:gd name="connsiteX44" fmla="*/ 4810463 w 6048713"/>
              <a:gd name="connsiteY44" fmla="*/ 1019175 h 2762250"/>
              <a:gd name="connsiteX45" fmla="*/ 4743788 w 6048713"/>
              <a:gd name="connsiteY45" fmla="*/ 1038225 h 2762250"/>
              <a:gd name="connsiteX46" fmla="*/ 4715213 w 6048713"/>
              <a:gd name="connsiteY46" fmla="*/ 1066800 h 2762250"/>
              <a:gd name="connsiteX47" fmla="*/ 4648538 w 6048713"/>
              <a:gd name="connsiteY47" fmla="*/ 1085850 h 2762250"/>
              <a:gd name="connsiteX48" fmla="*/ 4619963 w 6048713"/>
              <a:gd name="connsiteY48" fmla="*/ 1104900 h 2762250"/>
              <a:gd name="connsiteX49" fmla="*/ 4238963 w 6048713"/>
              <a:gd name="connsiteY49" fmla="*/ 1076325 h 2762250"/>
              <a:gd name="connsiteX50" fmla="*/ 4153238 w 6048713"/>
              <a:gd name="connsiteY50" fmla="*/ 1066800 h 2762250"/>
              <a:gd name="connsiteX51" fmla="*/ 4019888 w 6048713"/>
              <a:gd name="connsiteY51" fmla="*/ 1038225 h 2762250"/>
              <a:gd name="connsiteX52" fmla="*/ 3896063 w 6048713"/>
              <a:gd name="connsiteY52" fmla="*/ 1009650 h 2762250"/>
              <a:gd name="connsiteX53" fmla="*/ 3696038 w 6048713"/>
              <a:gd name="connsiteY53" fmla="*/ 1028700 h 2762250"/>
              <a:gd name="connsiteX54" fmla="*/ 3638888 w 6048713"/>
              <a:gd name="connsiteY54" fmla="*/ 1057275 h 2762250"/>
              <a:gd name="connsiteX55" fmla="*/ 3257888 w 6048713"/>
              <a:gd name="connsiteY55" fmla="*/ 1076325 h 2762250"/>
              <a:gd name="connsiteX56" fmla="*/ 3134063 w 6048713"/>
              <a:gd name="connsiteY56" fmla="*/ 1085850 h 2762250"/>
              <a:gd name="connsiteX57" fmla="*/ 2972138 w 6048713"/>
              <a:gd name="connsiteY57" fmla="*/ 1095375 h 2762250"/>
              <a:gd name="connsiteX58" fmla="*/ 2829263 w 6048713"/>
              <a:gd name="connsiteY58" fmla="*/ 1104900 h 2762250"/>
              <a:gd name="connsiteX59" fmla="*/ 2705438 w 6048713"/>
              <a:gd name="connsiteY59" fmla="*/ 1123950 h 2762250"/>
              <a:gd name="connsiteX60" fmla="*/ 2486363 w 6048713"/>
              <a:gd name="connsiteY60" fmla="*/ 1162050 h 2762250"/>
              <a:gd name="connsiteX61" fmla="*/ 2448263 w 6048713"/>
              <a:gd name="connsiteY61" fmla="*/ 1152525 h 2762250"/>
              <a:gd name="connsiteX62" fmla="*/ 2438738 w 6048713"/>
              <a:gd name="connsiteY62" fmla="*/ 1123950 h 2762250"/>
              <a:gd name="connsiteX63" fmla="*/ 2372063 w 6048713"/>
              <a:gd name="connsiteY63" fmla="*/ 1066800 h 2762250"/>
              <a:gd name="connsiteX64" fmla="*/ 2324438 w 6048713"/>
              <a:gd name="connsiteY64" fmla="*/ 1038225 h 2762250"/>
              <a:gd name="connsiteX65" fmla="*/ 2248238 w 6048713"/>
              <a:gd name="connsiteY65" fmla="*/ 1028700 h 2762250"/>
              <a:gd name="connsiteX66" fmla="*/ 2210138 w 6048713"/>
              <a:gd name="connsiteY66" fmla="*/ 1019175 h 2762250"/>
              <a:gd name="connsiteX67" fmla="*/ 2152988 w 6048713"/>
              <a:gd name="connsiteY67" fmla="*/ 1009650 h 2762250"/>
              <a:gd name="connsiteX68" fmla="*/ 2114888 w 6048713"/>
              <a:gd name="connsiteY68" fmla="*/ 1000125 h 2762250"/>
              <a:gd name="connsiteX69" fmla="*/ 2019638 w 6048713"/>
              <a:gd name="connsiteY69" fmla="*/ 990600 h 2762250"/>
              <a:gd name="connsiteX70" fmla="*/ 1972013 w 6048713"/>
              <a:gd name="connsiteY70" fmla="*/ 981075 h 2762250"/>
              <a:gd name="connsiteX71" fmla="*/ 1905338 w 6048713"/>
              <a:gd name="connsiteY71" fmla="*/ 962025 h 2762250"/>
              <a:gd name="connsiteX72" fmla="*/ 1771988 w 6048713"/>
              <a:gd name="connsiteY72" fmla="*/ 971550 h 2762250"/>
              <a:gd name="connsiteX73" fmla="*/ 1752938 w 6048713"/>
              <a:gd name="connsiteY73" fmla="*/ 1009650 h 2762250"/>
              <a:gd name="connsiteX74" fmla="*/ 1800563 w 6048713"/>
              <a:gd name="connsiteY74" fmla="*/ 1247775 h 2762250"/>
              <a:gd name="connsiteX75" fmla="*/ 1829138 w 6048713"/>
              <a:gd name="connsiteY75" fmla="*/ 1266825 h 2762250"/>
              <a:gd name="connsiteX76" fmla="*/ 2095838 w 6048713"/>
              <a:gd name="connsiteY76" fmla="*/ 1238250 h 2762250"/>
              <a:gd name="connsiteX77" fmla="*/ 2124413 w 6048713"/>
              <a:gd name="connsiteY77" fmla="*/ 1219200 h 2762250"/>
              <a:gd name="connsiteX78" fmla="*/ 2172038 w 6048713"/>
              <a:gd name="connsiteY78" fmla="*/ 1133475 h 2762250"/>
              <a:gd name="connsiteX79" fmla="*/ 2200613 w 6048713"/>
              <a:gd name="connsiteY79" fmla="*/ 1047750 h 2762250"/>
              <a:gd name="connsiteX80" fmla="*/ 2210138 w 6048713"/>
              <a:gd name="connsiteY80" fmla="*/ 971550 h 2762250"/>
              <a:gd name="connsiteX81" fmla="*/ 2219663 w 6048713"/>
              <a:gd name="connsiteY81" fmla="*/ 942975 h 2762250"/>
              <a:gd name="connsiteX82" fmla="*/ 2229188 w 6048713"/>
              <a:gd name="connsiteY82" fmla="*/ 885825 h 2762250"/>
              <a:gd name="connsiteX83" fmla="*/ 2248238 w 6048713"/>
              <a:gd name="connsiteY83" fmla="*/ 838200 h 2762250"/>
              <a:gd name="connsiteX84" fmla="*/ 2267288 w 6048713"/>
              <a:gd name="connsiteY84" fmla="*/ 742950 h 2762250"/>
              <a:gd name="connsiteX85" fmla="*/ 2305388 w 6048713"/>
              <a:gd name="connsiteY85" fmla="*/ 638175 h 2762250"/>
              <a:gd name="connsiteX86" fmla="*/ 2314913 w 6048713"/>
              <a:gd name="connsiteY86" fmla="*/ 590550 h 2762250"/>
              <a:gd name="connsiteX87" fmla="*/ 2333963 w 6048713"/>
              <a:gd name="connsiteY87" fmla="*/ 533400 h 2762250"/>
              <a:gd name="connsiteX88" fmla="*/ 2324438 w 6048713"/>
              <a:gd name="connsiteY88" fmla="*/ 304800 h 2762250"/>
              <a:gd name="connsiteX89" fmla="*/ 2314913 w 6048713"/>
              <a:gd name="connsiteY89" fmla="*/ 266700 h 2762250"/>
              <a:gd name="connsiteX90" fmla="*/ 2257763 w 6048713"/>
              <a:gd name="connsiteY90" fmla="*/ 171450 h 2762250"/>
              <a:gd name="connsiteX91" fmla="*/ 2181563 w 6048713"/>
              <a:gd name="connsiteY91" fmla="*/ 66675 h 2762250"/>
              <a:gd name="connsiteX92" fmla="*/ 2152988 w 6048713"/>
              <a:gd name="connsiteY92" fmla="*/ 38100 h 2762250"/>
              <a:gd name="connsiteX93" fmla="*/ 2114888 w 6048713"/>
              <a:gd name="connsiteY93" fmla="*/ 9525 h 2762250"/>
              <a:gd name="connsiteX94" fmla="*/ 2076788 w 6048713"/>
              <a:gd name="connsiteY94" fmla="*/ 0 h 2762250"/>
              <a:gd name="connsiteX95" fmla="*/ 2019638 w 6048713"/>
              <a:gd name="connsiteY95" fmla="*/ 19050 h 2762250"/>
              <a:gd name="connsiteX96" fmla="*/ 1933913 w 6048713"/>
              <a:gd name="connsiteY96" fmla="*/ 85725 h 2762250"/>
              <a:gd name="connsiteX97" fmla="*/ 1838663 w 6048713"/>
              <a:gd name="connsiteY97" fmla="*/ 142875 h 2762250"/>
              <a:gd name="connsiteX98" fmla="*/ 1724363 w 6048713"/>
              <a:gd name="connsiteY98" fmla="*/ 180975 h 2762250"/>
              <a:gd name="connsiteX99" fmla="*/ 1667213 w 6048713"/>
              <a:gd name="connsiteY99" fmla="*/ 209550 h 2762250"/>
              <a:gd name="connsiteX100" fmla="*/ 1552913 w 6048713"/>
              <a:gd name="connsiteY100" fmla="*/ 247650 h 2762250"/>
              <a:gd name="connsiteX101" fmla="*/ 1514813 w 6048713"/>
              <a:gd name="connsiteY101" fmla="*/ 257175 h 2762250"/>
              <a:gd name="connsiteX102" fmla="*/ 1467188 w 6048713"/>
              <a:gd name="connsiteY102" fmla="*/ 276225 h 2762250"/>
              <a:gd name="connsiteX103" fmla="*/ 1429088 w 6048713"/>
              <a:gd name="connsiteY103" fmla="*/ 285750 h 2762250"/>
              <a:gd name="connsiteX104" fmla="*/ 1210013 w 6048713"/>
              <a:gd name="connsiteY104" fmla="*/ 323850 h 2762250"/>
              <a:gd name="connsiteX105" fmla="*/ 1095713 w 6048713"/>
              <a:gd name="connsiteY105" fmla="*/ 342900 h 2762250"/>
              <a:gd name="connsiteX106" fmla="*/ 1067138 w 6048713"/>
              <a:gd name="connsiteY106" fmla="*/ 352425 h 2762250"/>
              <a:gd name="connsiteX107" fmla="*/ 952838 w 6048713"/>
              <a:gd name="connsiteY107" fmla="*/ 371475 h 2762250"/>
              <a:gd name="connsiteX108" fmla="*/ 943313 w 6048713"/>
              <a:gd name="connsiteY108" fmla="*/ 638175 h 2762250"/>
              <a:gd name="connsiteX109" fmla="*/ 952838 w 6048713"/>
              <a:gd name="connsiteY109" fmla="*/ 666750 h 2762250"/>
              <a:gd name="connsiteX110" fmla="*/ 1019513 w 6048713"/>
              <a:gd name="connsiteY110" fmla="*/ 752475 h 2762250"/>
              <a:gd name="connsiteX111" fmla="*/ 1067138 w 6048713"/>
              <a:gd name="connsiteY111" fmla="*/ 800100 h 2762250"/>
              <a:gd name="connsiteX112" fmla="*/ 1114763 w 6048713"/>
              <a:gd name="connsiteY112" fmla="*/ 847725 h 2762250"/>
              <a:gd name="connsiteX113" fmla="*/ 1143338 w 6048713"/>
              <a:gd name="connsiteY113" fmla="*/ 895350 h 2762250"/>
              <a:gd name="connsiteX114" fmla="*/ 1190963 w 6048713"/>
              <a:gd name="connsiteY114" fmla="*/ 942975 h 2762250"/>
              <a:gd name="connsiteX115" fmla="*/ 1210013 w 6048713"/>
              <a:gd name="connsiteY115" fmla="*/ 981075 h 2762250"/>
              <a:gd name="connsiteX116" fmla="*/ 1248113 w 6048713"/>
              <a:gd name="connsiteY116" fmla="*/ 1009650 h 2762250"/>
              <a:gd name="connsiteX117" fmla="*/ 1295738 w 6048713"/>
              <a:gd name="connsiteY117" fmla="*/ 1057275 h 2762250"/>
              <a:gd name="connsiteX118" fmla="*/ 1314788 w 6048713"/>
              <a:gd name="connsiteY118" fmla="*/ 1085850 h 2762250"/>
              <a:gd name="connsiteX119" fmla="*/ 1352888 w 6048713"/>
              <a:gd name="connsiteY119" fmla="*/ 1190625 h 2762250"/>
              <a:gd name="connsiteX120" fmla="*/ 1390988 w 6048713"/>
              <a:gd name="connsiteY120" fmla="*/ 1257300 h 2762250"/>
              <a:gd name="connsiteX121" fmla="*/ 1429088 w 6048713"/>
              <a:gd name="connsiteY121" fmla="*/ 1352550 h 2762250"/>
              <a:gd name="connsiteX122" fmla="*/ 1448138 w 6048713"/>
              <a:gd name="connsiteY122" fmla="*/ 1400175 h 2762250"/>
              <a:gd name="connsiteX123" fmla="*/ 1467188 w 6048713"/>
              <a:gd name="connsiteY123" fmla="*/ 1438275 h 2762250"/>
              <a:gd name="connsiteX124" fmla="*/ 1495763 w 6048713"/>
              <a:gd name="connsiteY124" fmla="*/ 1533525 h 2762250"/>
              <a:gd name="connsiteX125" fmla="*/ 1505288 w 6048713"/>
              <a:gd name="connsiteY125" fmla="*/ 1581150 h 2762250"/>
              <a:gd name="connsiteX126" fmla="*/ 1495763 w 6048713"/>
              <a:gd name="connsiteY126" fmla="*/ 1762125 h 2762250"/>
              <a:gd name="connsiteX127" fmla="*/ 1486238 w 6048713"/>
              <a:gd name="connsiteY127" fmla="*/ 1800225 h 2762250"/>
              <a:gd name="connsiteX128" fmla="*/ 1457663 w 6048713"/>
              <a:gd name="connsiteY128" fmla="*/ 1819275 h 2762250"/>
              <a:gd name="connsiteX129" fmla="*/ 1381463 w 6048713"/>
              <a:gd name="connsiteY129" fmla="*/ 1895475 h 2762250"/>
              <a:gd name="connsiteX130" fmla="*/ 1333838 w 6048713"/>
              <a:gd name="connsiteY130" fmla="*/ 1952625 h 2762250"/>
              <a:gd name="connsiteX131" fmla="*/ 1181438 w 6048713"/>
              <a:gd name="connsiteY131" fmla="*/ 2152650 h 2762250"/>
              <a:gd name="connsiteX132" fmla="*/ 1057613 w 6048713"/>
              <a:gd name="connsiteY132" fmla="*/ 2305050 h 2762250"/>
              <a:gd name="connsiteX133" fmla="*/ 1019513 w 6048713"/>
              <a:gd name="connsiteY133" fmla="*/ 2371725 h 2762250"/>
              <a:gd name="connsiteX134" fmla="*/ 990938 w 6048713"/>
              <a:gd name="connsiteY134" fmla="*/ 2409825 h 2762250"/>
              <a:gd name="connsiteX135" fmla="*/ 962363 w 6048713"/>
              <a:gd name="connsiteY135" fmla="*/ 2457450 h 2762250"/>
              <a:gd name="connsiteX136" fmla="*/ 876638 w 6048713"/>
              <a:gd name="connsiteY136" fmla="*/ 2552700 h 2762250"/>
              <a:gd name="connsiteX137" fmla="*/ 809963 w 6048713"/>
              <a:gd name="connsiteY137" fmla="*/ 2590800 h 2762250"/>
              <a:gd name="connsiteX138" fmla="*/ 762338 w 6048713"/>
              <a:gd name="connsiteY138" fmla="*/ 2619375 h 2762250"/>
              <a:gd name="connsiteX139" fmla="*/ 733763 w 6048713"/>
              <a:gd name="connsiteY139" fmla="*/ 2638425 h 2762250"/>
              <a:gd name="connsiteX140" fmla="*/ 600413 w 6048713"/>
              <a:gd name="connsiteY140" fmla="*/ 2686050 h 2762250"/>
              <a:gd name="connsiteX141" fmla="*/ 543263 w 6048713"/>
              <a:gd name="connsiteY141" fmla="*/ 2705100 h 2762250"/>
              <a:gd name="connsiteX142" fmla="*/ 495638 w 6048713"/>
              <a:gd name="connsiteY142" fmla="*/ 2714625 h 2762250"/>
              <a:gd name="connsiteX143" fmla="*/ 438488 w 6048713"/>
              <a:gd name="connsiteY143" fmla="*/ 2733675 h 2762250"/>
              <a:gd name="connsiteX144" fmla="*/ 400388 w 6048713"/>
              <a:gd name="connsiteY144" fmla="*/ 2752725 h 2762250"/>
              <a:gd name="connsiteX145" fmla="*/ 305138 w 6048713"/>
              <a:gd name="connsiteY145" fmla="*/ 2762250 h 2762250"/>
              <a:gd name="connsiteX146" fmla="*/ 143213 w 6048713"/>
              <a:gd name="connsiteY146" fmla="*/ 2752725 h 2762250"/>
              <a:gd name="connsiteX147" fmla="*/ 76538 w 6048713"/>
              <a:gd name="connsiteY147" fmla="*/ 2695575 h 2762250"/>
              <a:gd name="connsiteX148" fmla="*/ 28913 w 6048713"/>
              <a:gd name="connsiteY148" fmla="*/ 2628900 h 2762250"/>
              <a:gd name="connsiteX149" fmla="*/ 9863 w 6048713"/>
              <a:gd name="connsiteY149" fmla="*/ 2552700 h 2762250"/>
              <a:gd name="connsiteX150" fmla="*/ 9863 w 6048713"/>
              <a:gd name="connsiteY150" fmla="*/ 1952625 h 2762250"/>
              <a:gd name="connsiteX151" fmla="*/ 38438 w 6048713"/>
              <a:gd name="connsiteY151" fmla="*/ 1828800 h 2762250"/>
              <a:gd name="connsiteX152" fmla="*/ 47963 w 6048713"/>
              <a:gd name="connsiteY152" fmla="*/ 1790700 h 2762250"/>
              <a:gd name="connsiteX153" fmla="*/ 124163 w 6048713"/>
              <a:gd name="connsiteY153" fmla="*/ 1724025 h 2762250"/>
              <a:gd name="connsiteX154" fmla="*/ 152738 w 6048713"/>
              <a:gd name="connsiteY154" fmla="*/ 1714500 h 2762250"/>
              <a:gd name="connsiteX155" fmla="*/ 381338 w 6048713"/>
              <a:gd name="connsiteY155" fmla="*/ 1724025 h 2762250"/>
              <a:gd name="connsiteX156" fmla="*/ 409913 w 6048713"/>
              <a:gd name="connsiteY156" fmla="*/ 1752600 h 2762250"/>
              <a:gd name="connsiteX157" fmla="*/ 448013 w 6048713"/>
              <a:gd name="connsiteY157" fmla="*/ 1771650 h 2762250"/>
              <a:gd name="connsiteX158" fmla="*/ 562313 w 6048713"/>
              <a:gd name="connsiteY158" fmla="*/ 1866900 h 2762250"/>
              <a:gd name="connsiteX159" fmla="*/ 609938 w 6048713"/>
              <a:gd name="connsiteY159" fmla="*/ 1914525 h 2762250"/>
              <a:gd name="connsiteX160" fmla="*/ 686138 w 6048713"/>
              <a:gd name="connsiteY160" fmla="*/ 2009775 h 2762250"/>
              <a:gd name="connsiteX161" fmla="*/ 714713 w 6048713"/>
              <a:gd name="connsiteY161" fmla="*/ 2038350 h 2762250"/>
              <a:gd name="connsiteX162" fmla="*/ 809963 w 6048713"/>
              <a:gd name="connsiteY162" fmla="*/ 2152650 h 2762250"/>
              <a:gd name="connsiteX163" fmla="*/ 819488 w 6048713"/>
              <a:gd name="connsiteY163" fmla="*/ 2190750 h 2762250"/>
              <a:gd name="connsiteX164" fmla="*/ 838538 w 6048713"/>
              <a:gd name="connsiteY164" fmla="*/ 2219325 h 2762250"/>
              <a:gd name="connsiteX165" fmla="*/ 867113 w 6048713"/>
              <a:gd name="connsiteY165" fmla="*/ 2286000 h 2762250"/>
              <a:gd name="connsiteX166" fmla="*/ 857588 w 6048713"/>
              <a:gd name="connsiteY166" fmla="*/ 2409825 h 2762250"/>
              <a:gd name="connsiteX167" fmla="*/ 848063 w 6048713"/>
              <a:gd name="connsiteY167" fmla="*/ 2505075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6048713" h="2762250">
                <a:moveTo>
                  <a:pt x="6048713" y="304800"/>
                </a:moveTo>
                <a:cubicBezTo>
                  <a:pt x="6028540" y="355233"/>
                  <a:pt x="6032231" y="353335"/>
                  <a:pt x="6001088" y="400050"/>
                </a:cubicBezTo>
                <a:cubicBezTo>
                  <a:pt x="5977195" y="435889"/>
                  <a:pt x="5954754" y="454618"/>
                  <a:pt x="5934413" y="495300"/>
                </a:cubicBezTo>
                <a:cubicBezTo>
                  <a:pt x="5876846" y="610435"/>
                  <a:pt x="5950165" y="467733"/>
                  <a:pt x="5896313" y="561975"/>
                </a:cubicBezTo>
                <a:cubicBezTo>
                  <a:pt x="5889268" y="574303"/>
                  <a:pt x="5882856" y="587024"/>
                  <a:pt x="5877263" y="600075"/>
                </a:cubicBezTo>
                <a:cubicBezTo>
                  <a:pt x="5865643" y="627189"/>
                  <a:pt x="5871569" y="634344"/>
                  <a:pt x="5848688" y="657225"/>
                </a:cubicBezTo>
                <a:cubicBezTo>
                  <a:pt x="5840593" y="665320"/>
                  <a:pt x="5829638" y="669925"/>
                  <a:pt x="5820113" y="676275"/>
                </a:cubicBezTo>
                <a:cubicBezTo>
                  <a:pt x="5764578" y="759577"/>
                  <a:pt x="5798202" y="717236"/>
                  <a:pt x="5715338" y="800100"/>
                </a:cubicBezTo>
                <a:cubicBezTo>
                  <a:pt x="5705813" y="809625"/>
                  <a:pt x="5698186" y="821536"/>
                  <a:pt x="5686763" y="828675"/>
                </a:cubicBezTo>
                <a:cubicBezTo>
                  <a:pt x="5661363" y="844550"/>
                  <a:pt x="5631743" y="855120"/>
                  <a:pt x="5610563" y="876300"/>
                </a:cubicBezTo>
                <a:cubicBezTo>
                  <a:pt x="5601038" y="885825"/>
                  <a:pt x="5592949" y="897045"/>
                  <a:pt x="5581988" y="904875"/>
                </a:cubicBezTo>
                <a:cubicBezTo>
                  <a:pt x="5543149" y="932617"/>
                  <a:pt x="5533004" y="919842"/>
                  <a:pt x="5486738" y="942975"/>
                </a:cubicBezTo>
                <a:cubicBezTo>
                  <a:pt x="5439658" y="966515"/>
                  <a:pt x="5462108" y="957535"/>
                  <a:pt x="5420063" y="971550"/>
                </a:cubicBezTo>
                <a:cubicBezTo>
                  <a:pt x="5385138" y="968375"/>
                  <a:pt x="5349579" y="969373"/>
                  <a:pt x="5315288" y="962025"/>
                </a:cubicBezTo>
                <a:cubicBezTo>
                  <a:pt x="5279740" y="954408"/>
                  <a:pt x="5280130" y="922363"/>
                  <a:pt x="5267663" y="895350"/>
                </a:cubicBezTo>
                <a:cubicBezTo>
                  <a:pt x="5216555" y="784616"/>
                  <a:pt x="5241555" y="855125"/>
                  <a:pt x="5220038" y="790575"/>
                </a:cubicBezTo>
                <a:cubicBezTo>
                  <a:pt x="5223213" y="727075"/>
                  <a:pt x="5224493" y="663452"/>
                  <a:pt x="5229563" y="600075"/>
                </a:cubicBezTo>
                <a:cubicBezTo>
                  <a:pt x="5230854" y="583937"/>
                  <a:pt x="5232389" y="567188"/>
                  <a:pt x="5239088" y="552450"/>
                </a:cubicBezTo>
                <a:cubicBezTo>
                  <a:pt x="5261837" y="502403"/>
                  <a:pt x="5304583" y="462552"/>
                  <a:pt x="5353388" y="438150"/>
                </a:cubicBezTo>
                <a:cubicBezTo>
                  <a:pt x="5385138" y="422275"/>
                  <a:pt x="5413830" y="397487"/>
                  <a:pt x="5448638" y="390525"/>
                </a:cubicBezTo>
                <a:cubicBezTo>
                  <a:pt x="5506108" y="379031"/>
                  <a:pt x="5480904" y="386120"/>
                  <a:pt x="5524838" y="371475"/>
                </a:cubicBezTo>
                <a:cubicBezTo>
                  <a:pt x="5572463" y="374650"/>
                  <a:pt x="5620632" y="373153"/>
                  <a:pt x="5667713" y="381000"/>
                </a:cubicBezTo>
                <a:cubicBezTo>
                  <a:pt x="5679005" y="382882"/>
                  <a:pt x="5690221" y="390342"/>
                  <a:pt x="5696288" y="400050"/>
                </a:cubicBezTo>
                <a:cubicBezTo>
                  <a:pt x="5706931" y="417078"/>
                  <a:pt x="5708988" y="438150"/>
                  <a:pt x="5715338" y="457200"/>
                </a:cubicBezTo>
                <a:lnTo>
                  <a:pt x="5724863" y="485775"/>
                </a:lnTo>
                <a:lnTo>
                  <a:pt x="5734388" y="514350"/>
                </a:lnTo>
                <a:cubicBezTo>
                  <a:pt x="5734015" y="516964"/>
                  <a:pt x="5723892" y="604155"/>
                  <a:pt x="5715338" y="619125"/>
                </a:cubicBezTo>
                <a:cubicBezTo>
                  <a:pt x="5708655" y="630821"/>
                  <a:pt x="5696288" y="638175"/>
                  <a:pt x="5686763" y="647700"/>
                </a:cubicBezTo>
                <a:cubicBezTo>
                  <a:pt x="5669261" y="700205"/>
                  <a:pt x="5688447" y="656848"/>
                  <a:pt x="5639138" y="714375"/>
                </a:cubicBezTo>
                <a:cubicBezTo>
                  <a:pt x="5631688" y="723067"/>
                  <a:pt x="5628882" y="735621"/>
                  <a:pt x="5620088" y="742950"/>
                </a:cubicBezTo>
                <a:cubicBezTo>
                  <a:pt x="5609180" y="752040"/>
                  <a:pt x="5593542" y="753747"/>
                  <a:pt x="5581988" y="762000"/>
                </a:cubicBezTo>
                <a:cubicBezTo>
                  <a:pt x="5571027" y="769830"/>
                  <a:pt x="5563640" y="781809"/>
                  <a:pt x="5553413" y="790575"/>
                </a:cubicBezTo>
                <a:cubicBezTo>
                  <a:pt x="5541360" y="800906"/>
                  <a:pt x="5529096" y="811274"/>
                  <a:pt x="5515313" y="819150"/>
                </a:cubicBezTo>
                <a:cubicBezTo>
                  <a:pt x="5506596" y="824131"/>
                  <a:pt x="5495966" y="824720"/>
                  <a:pt x="5486738" y="828675"/>
                </a:cubicBezTo>
                <a:cubicBezTo>
                  <a:pt x="5473687" y="834268"/>
                  <a:pt x="5460966" y="840680"/>
                  <a:pt x="5448638" y="847725"/>
                </a:cubicBezTo>
                <a:cubicBezTo>
                  <a:pt x="5438699" y="853405"/>
                  <a:pt x="5430782" y="862755"/>
                  <a:pt x="5420063" y="866775"/>
                </a:cubicBezTo>
                <a:cubicBezTo>
                  <a:pt x="5402105" y="873509"/>
                  <a:pt x="5316795" y="883986"/>
                  <a:pt x="5305763" y="885825"/>
                </a:cubicBezTo>
                <a:cubicBezTo>
                  <a:pt x="5248308" y="895401"/>
                  <a:pt x="5271413" y="893458"/>
                  <a:pt x="5220038" y="904875"/>
                </a:cubicBezTo>
                <a:cubicBezTo>
                  <a:pt x="5175844" y="914696"/>
                  <a:pt x="5174965" y="912310"/>
                  <a:pt x="5134313" y="923925"/>
                </a:cubicBezTo>
                <a:cubicBezTo>
                  <a:pt x="5124659" y="926683"/>
                  <a:pt x="5115478" y="931015"/>
                  <a:pt x="5105738" y="933450"/>
                </a:cubicBezTo>
                <a:cubicBezTo>
                  <a:pt x="5065495" y="943511"/>
                  <a:pt x="5033373" y="946048"/>
                  <a:pt x="4991438" y="952500"/>
                </a:cubicBezTo>
                <a:cubicBezTo>
                  <a:pt x="4972350" y="955437"/>
                  <a:pt x="4953024" y="957341"/>
                  <a:pt x="4934288" y="962025"/>
                </a:cubicBezTo>
                <a:cubicBezTo>
                  <a:pt x="4914807" y="966895"/>
                  <a:pt x="4896188" y="974725"/>
                  <a:pt x="4877138" y="981075"/>
                </a:cubicBezTo>
                <a:lnTo>
                  <a:pt x="4848563" y="990600"/>
                </a:lnTo>
                <a:cubicBezTo>
                  <a:pt x="4835863" y="1000125"/>
                  <a:pt x="4824246" y="1011299"/>
                  <a:pt x="4810463" y="1019175"/>
                </a:cubicBezTo>
                <a:cubicBezTo>
                  <a:pt x="4799835" y="1025248"/>
                  <a:pt x="4752036" y="1036163"/>
                  <a:pt x="4743788" y="1038225"/>
                </a:cubicBezTo>
                <a:cubicBezTo>
                  <a:pt x="4734263" y="1047750"/>
                  <a:pt x="4726421" y="1059328"/>
                  <a:pt x="4715213" y="1066800"/>
                </a:cubicBezTo>
                <a:cubicBezTo>
                  <a:pt x="4707014" y="1072266"/>
                  <a:pt x="4653619" y="1084580"/>
                  <a:pt x="4648538" y="1085850"/>
                </a:cubicBezTo>
                <a:cubicBezTo>
                  <a:pt x="4639013" y="1092200"/>
                  <a:pt x="4631406" y="1104573"/>
                  <a:pt x="4619963" y="1104900"/>
                </a:cubicBezTo>
                <a:cubicBezTo>
                  <a:pt x="4142165" y="1118551"/>
                  <a:pt x="4451596" y="1113849"/>
                  <a:pt x="4238963" y="1076325"/>
                </a:cubicBezTo>
                <a:cubicBezTo>
                  <a:pt x="4210650" y="1071329"/>
                  <a:pt x="4181813" y="1069975"/>
                  <a:pt x="4153238" y="1066800"/>
                </a:cubicBezTo>
                <a:cubicBezTo>
                  <a:pt x="3972772" y="1015238"/>
                  <a:pt x="4199002" y="1076607"/>
                  <a:pt x="4019888" y="1038225"/>
                </a:cubicBezTo>
                <a:cubicBezTo>
                  <a:pt x="3806776" y="992558"/>
                  <a:pt x="4082850" y="1040781"/>
                  <a:pt x="3896063" y="1009650"/>
                </a:cubicBezTo>
                <a:cubicBezTo>
                  <a:pt x="3829388" y="1016000"/>
                  <a:pt x="3762103" y="1017689"/>
                  <a:pt x="3696038" y="1028700"/>
                </a:cubicBezTo>
                <a:cubicBezTo>
                  <a:pt x="3506600" y="1060273"/>
                  <a:pt x="3812082" y="1038031"/>
                  <a:pt x="3638888" y="1057275"/>
                </a:cubicBezTo>
                <a:cubicBezTo>
                  <a:pt x="3548480" y="1067320"/>
                  <a:pt x="3324467" y="1072821"/>
                  <a:pt x="3257888" y="1076325"/>
                </a:cubicBezTo>
                <a:cubicBezTo>
                  <a:pt x="3216548" y="1078501"/>
                  <a:pt x="3175368" y="1083096"/>
                  <a:pt x="3134063" y="1085850"/>
                </a:cubicBezTo>
                <a:lnTo>
                  <a:pt x="2972138" y="1095375"/>
                </a:lnTo>
                <a:lnTo>
                  <a:pt x="2829263" y="1104900"/>
                </a:lnTo>
                <a:cubicBezTo>
                  <a:pt x="2787988" y="1111250"/>
                  <a:pt x="2746895" y="1118925"/>
                  <a:pt x="2705438" y="1123950"/>
                </a:cubicBezTo>
                <a:cubicBezTo>
                  <a:pt x="2495696" y="1149373"/>
                  <a:pt x="2569445" y="1106662"/>
                  <a:pt x="2486363" y="1162050"/>
                </a:cubicBezTo>
                <a:cubicBezTo>
                  <a:pt x="2473663" y="1158875"/>
                  <a:pt x="2458485" y="1160703"/>
                  <a:pt x="2448263" y="1152525"/>
                </a:cubicBezTo>
                <a:cubicBezTo>
                  <a:pt x="2440423" y="1146253"/>
                  <a:pt x="2444307" y="1132304"/>
                  <a:pt x="2438738" y="1123950"/>
                </a:cubicBezTo>
                <a:cubicBezTo>
                  <a:pt x="2426965" y="1106291"/>
                  <a:pt x="2387909" y="1077364"/>
                  <a:pt x="2372063" y="1066800"/>
                </a:cubicBezTo>
                <a:cubicBezTo>
                  <a:pt x="2356659" y="1056531"/>
                  <a:pt x="2342133" y="1043669"/>
                  <a:pt x="2324438" y="1038225"/>
                </a:cubicBezTo>
                <a:cubicBezTo>
                  <a:pt x="2299972" y="1030697"/>
                  <a:pt x="2273487" y="1032908"/>
                  <a:pt x="2248238" y="1028700"/>
                </a:cubicBezTo>
                <a:cubicBezTo>
                  <a:pt x="2235325" y="1026548"/>
                  <a:pt x="2222975" y="1021742"/>
                  <a:pt x="2210138" y="1019175"/>
                </a:cubicBezTo>
                <a:cubicBezTo>
                  <a:pt x="2191200" y="1015387"/>
                  <a:pt x="2171926" y="1013438"/>
                  <a:pt x="2152988" y="1009650"/>
                </a:cubicBezTo>
                <a:cubicBezTo>
                  <a:pt x="2140151" y="1007083"/>
                  <a:pt x="2127847" y="1001976"/>
                  <a:pt x="2114888" y="1000125"/>
                </a:cubicBezTo>
                <a:cubicBezTo>
                  <a:pt x="2083300" y="995612"/>
                  <a:pt x="2051266" y="994817"/>
                  <a:pt x="2019638" y="990600"/>
                </a:cubicBezTo>
                <a:cubicBezTo>
                  <a:pt x="2003591" y="988460"/>
                  <a:pt x="1987817" y="984587"/>
                  <a:pt x="1972013" y="981075"/>
                </a:cubicBezTo>
                <a:cubicBezTo>
                  <a:pt x="1936133" y="973102"/>
                  <a:pt x="1937159" y="972632"/>
                  <a:pt x="1905338" y="962025"/>
                </a:cubicBezTo>
                <a:cubicBezTo>
                  <a:pt x="1860888" y="965200"/>
                  <a:pt x="1814523" y="958258"/>
                  <a:pt x="1771988" y="971550"/>
                </a:cubicBezTo>
                <a:cubicBezTo>
                  <a:pt x="1758435" y="975785"/>
                  <a:pt x="1753484" y="995461"/>
                  <a:pt x="1752938" y="1009650"/>
                </a:cubicBezTo>
                <a:cubicBezTo>
                  <a:pt x="1745328" y="1207512"/>
                  <a:pt x="1710579" y="1183501"/>
                  <a:pt x="1800563" y="1247775"/>
                </a:cubicBezTo>
                <a:cubicBezTo>
                  <a:pt x="1809878" y="1254429"/>
                  <a:pt x="1819613" y="1260475"/>
                  <a:pt x="1829138" y="1266825"/>
                </a:cubicBezTo>
                <a:cubicBezTo>
                  <a:pt x="1994931" y="1259917"/>
                  <a:pt x="2003858" y="1290810"/>
                  <a:pt x="2095838" y="1238250"/>
                </a:cubicBezTo>
                <a:cubicBezTo>
                  <a:pt x="2105777" y="1232570"/>
                  <a:pt x="2116318" y="1227295"/>
                  <a:pt x="2124413" y="1219200"/>
                </a:cubicBezTo>
                <a:cubicBezTo>
                  <a:pt x="2152195" y="1191418"/>
                  <a:pt x="2158995" y="1169995"/>
                  <a:pt x="2172038" y="1133475"/>
                </a:cubicBezTo>
                <a:cubicBezTo>
                  <a:pt x="2182169" y="1105109"/>
                  <a:pt x="2200613" y="1047750"/>
                  <a:pt x="2200613" y="1047750"/>
                </a:cubicBezTo>
                <a:cubicBezTo>
                  <a:pt x="2203788" y="1022350"/>
                  <a:pt x="2205559" y="996735"/>
                  <a:pt x="2210138" y="971550"/>
                </a:cubicBezTo>
                <a:cubicBezTo>
                  <a:pt x="2211934" y="961672"/>
                  <a:pt x="2217485" y="952776"/>
                  <a:pt x="2219663" y="942975"/>
                </a:cubicBezTo>
                <a:cubicBezTo>
                  <a:pt x="2223853" y="924122"/>
                  <a:pt x="2224106" y="904457"/>
                  <a:pt x="2229188" y="885825"/>
                </a:cubicBezTo>
                <a:cubicBezTo>
                  <a:pt x="2233687" y="869330"/>
                  <a:pt x="2241888" y="854075"/>
                  <a:pt x="2248238" y="838200"/>
                </a:cubicBezTo>
                <a:cubicBezTo>
                  <a:pt x="2252928" y="810062"/>
                  <a:pt x="2257815" y="771368"/>
                  <a:pt x="2267288" y="742950"/>
                </a:cubicBezTo>
                <a:cubicBezTo>
                  <a:pt x="2279598" y="706019"/>
                  <a:pt x="2297605" y="677090"/>
                  <a:pt x="2305388" y="638175"/>
                </a:cubicBezTo>
                <a:cubicBezTo>
                  <a:pt x="2308563" y="622300"/>
                  <a:pt x="2310653" y="606169"/>
                  <a:pt x="2314913" y="590550"/>
                </a:cubicBezTo>
                <a:cubicBezTo>
                  <a:pt x="2320197" y="571177"/>
                  <a:pt x="2333963" y="533400"/>
                  <a:pt x="2333963" y="533400"/>
                </a:cubicBezTo>
                <a:cubicBezTo>
                  <a:pt x="2330788" y="457200"/>
                  <a:pt x="2329872" y="380872"/>
                  <a:pt x="2324438" y="304800"/>
                </a:cubicBezTo>
                <a:cubicBezTo>
                  <a:pt x="2323505" y="291742"/>
                  <a:pt x="2319510" y="278957"/>
                  <a:pt x="2314913" y="266700"/>
                </a:cubicBezTo>
                <a:cubicBezTo>
                  <a:pt x="2302361" y="233227"/>
                  <a:pt x="2276752" y="199934"/>
                  <a:pt x="2257763" y="171450"/>
                </a:cubicBezTo>
                <a:cubicBezTo>
                  <a:pt x="2236489" y="139540"/>
                  <a:pt x="2202903" y="88015"/>
                  <a:pt x="2181563" y="66675"/>
                </a:cubicBezTo>
                <a:cubicBezTo>
                  <a:pt x="2172038" y="57150"/>
                  <a:pt x="2163215" y="46866"/>
                  <a:pt x="2152988" y="38100"/>
                </a:cubicBezTo>
                <a:cubicBezTo>
                  <a:pt x="2140935" y="27769"/>
                  <a:pt x="2129087" y="16625"/>
                  <a:pt x="2114888" y="9525"/>
                </a:cubicBezTo>
                <a:cubicBezTo>
                  <a:pt x="2103179" y="3671"/>
                  <a:pt x="2089488" y="3175"/>
                  <a:pt x="2076788" y="0"/>
                </a:cubicBezTo>
                <a:cubicBezTo>
                  <a:pt x="2057738" y="6350"/>
                  <a:pt x="2033837" y="4851"/>
                  <a:pt x="2019638" y="19050"/>
                </a:cubicBezTo>
                <a:cubicBezTo>
                  <a:pt x="1890831" y="147857"/>
                  <a:pt x="2012105" y="43621"/>
                  <a:pt x="1933913" y="85725"/>
                </a:cubicBezTo>
                <a:cubicBezTo>
                  <a:pt x="1901312" y="103279"/>
                  <a:pt x="1873789" y="131166"/>
                  <a:pt x="1838663" y="142875"/>
                </a:cubicBezTo>
                <a:cubicBezTo>
                  <a:pt x="1800563" y="155575"/>
                  <a:pt x="1760284" y="163014"/>
                  <a:pt x="1724363" y="180975"/>
                </a:cubicBezTo>
                <a:cubicBezTo>
                  <a:pt x="1705313" y="190500"/>
                  <a:pt x="1687063" y="201830"/>
                  <a:pt x="1667213" y="209550"/>
                </a:cubicBezTo>
                <a:cubicBezTo>
                  <a:pt x="1629783" y="224106"/>
                  <a:pt x="1591875" y="237910"/>
                  <a:pt x="1552913" y="247650"/>
                </a:cubicBezTo>
                <a:cubicBezTo>
                  <a:pt x="1540213" y="250825"/>
                  <a:pt x="1527232" y="253035"/>
                  <a:pt x="1514813" y="257175"/>
                </a:cubicBezTo>
                <a:cubicBezTo>
                  <a:pt x="1498593" y="262582"/>
                  <a:pt x="1483408" y="270818"/>
                  <a:pt x="1467188" y="276225"/>
                </a:cubicBezTo>
                <a:cubicBezTo>
                  <a:pt x="1454769" y="280365"/>
                  <a:pt x="1441925" y="283183"/>
                  <a:pt x="1429088" y="285750"/>
                </a:cubicBezTo>
                <a:cubicBezTo>
                  <a:pt x="1292786" y="313010"/>
                  <a:pt x="1311276" y="309384"/>
                  <a:pt x="1210013" y="323850"/>
                </a:cubicBezTo>
                <a:cubicBezTo>
                  <a:pt x="1143022" y="346180"/>
                  <a:pt x="1223318" y="321632"/>
                  <a:pt x="1095713" y="342900"/>
                </a:cubicBezTo>
                <a:cubicBezTo>
                  <a:pt x="1085809" y="344551"/>
                  <a:pt x="1076878" y="349990"/>
                  <a:pt x="1067138" y="352425"/>
                </a:cubicBezTo>
                <a:cubicBezTo>
                  <a:pt x="1029997" y="361710"/>
                  <a:pt x="990472" y="366099"/>
                  <a:pt x="952838" y="371475"/>
                </a:cubicBezTo>
                <a:cubicBezTo>
                  <a:pt x="908191" y="483092"/>
                  <a:pt x="926421" y="418579"/>
                  <a:pt x="943313" y="638175"/>
                </a:cubicBezTo>
                <a:cubicBezTo>
                  <a:pt x="944083" y="648186"/>
                  <a:pt x="947269" y="658396"/>
                  <a:pt x="952838" y="666750"/>
                </a:cubicBezTo>
                <a:cubicBezTo>
                  <a:pt x="972918" y="696871"/>
                  <a:pt x="999433" y="722354"/>
                  <a:pt x="1019513" y="752475"/>
                </a:cubicBezTo>
                <a:cubicBezTo>
                  <a:pt x="1044913" y="790575"/>
                  <a:pt x="1029038" y="774700"/>
                  <a:pt x="1067138" y="800100"/>
                </a:cubicBezTo>
                <a:cubicBezTo>
                  <a:pt x="1149688" y="923925"/>
                  <a:pt x="1019513" y="736600"/>
                  <a:pt x="1114763" y="847725"/>
                </a:cubicBezTo>
                <a:cubicBezTo>
                  <a:pt x="1126811" y="861781"/>
                  <a:pt x="1131773" y="880894"/>
                  <a:pt x="1143338" y="895350"/>
                </a:cubicBezTo>
                <a:cubicBezTo>
                  <a:pt x="1157363" y="912881"/>
                  <a:pt x="1177180" y="925254"/>
                  <a:pt x="1190963" y="942975"/>
                </a:cubicBezTo>
                <a:cubicBezTo>
                  <a:pt x="1199680" y="954183"/>
                  <a:pt x="1200772" y="970294"/>
                  <a:pt x="1210013" y="981075"/>
                </a:cubicBezTo>
                <a:cubicBezTo>
                  <a:pt x="1220344" y="993128"/>
                  <a:pt x="1236888" y="998425"/>
                  <a:pt x="1248113" y="1009650"/>
                </a:cubicBezTo>
                <a:cubicBezTo>
                  <a:pt x="1311613" y="1073150"/>
                  <a:pt x="1219538" y="1006475"/>
                  <a:pt x="1295738" y="1057275"/>
                </a:cubicBezTo>
                <a:cubicBezTo>
                  <a:pt x="1302088" y="1066800"/>
                  <a:pt x="1309668" y="1075611"/>
                  <a:pt x="1314788" y="1085850"/>
                </a:cubicBezTo>
                <a:cubicBezTo>
                  <a:pt x="1335612" y="1127498"/>
                  <a:pt x="1335106" y="1146170"/>
                  <a:pt x="1352888" y="1190625"/>
                </a:cubicBezTo>
                <a:cubicBezTo>
                  <a:pt x="1407599" y="1327402"/>
                  <a:pt x="1339439" y="1145609"/>
                  <a:pt x="1390988" y="1257300"/>
                </a:cubicBezTo>
                <a:cubicBezTo>
                  <a:pt x="1405318" y="1288348"/>
                  <a:pt x="1416388" y="1320800"/>
                  <a:pt x="1429088" y="1352550"/>
                </a:cubicBezTo>
                <a:cubicBezTo>
                  <a:pt x="1435438" y="1368425"/>
                  <a:pt x="1440492" y="1384882"/>
                  <a:pt x="1448138" y="1400175"/>
                </a:cubicBezTo>
                <a:cubicBezTo>
                  <a:pt x="1454488" y="1412875"/>
                  <a:pt x="1461915" y="1425092"/>
                  <a:pt x="1467188" y="1438275"/>
                </a:cubicBezTo>
                <a:cubicBezTo>
                  <a:pt x="1479060" y="1467955"/>
                  <a:pt x="1488746" y="1501949"/>
                  <a:pt x="1495763" y="1533525"/>
                </a:cubicBezTo>
                <a:cubicBezTo>
                  <a:pt x="1499275" y="1549329"/>
                  <a:pt x="1502113" y="1565275"/>
                  <a:pt x="1505288" y="1581150"/>
                </a:cubicBezTo>
                <a:cubicBezTo>
                  <a:pt x="1502113" y="1641475"/>
                  <a:pt x="1500996" y="1701944"/>
                  <a:pt x="1495763" y="1762125"/>
                </a:cubicBezTo>
                <a:cubicBezTo>
                  <a:pt x="1494629" y="1775167"/>
                  <a:pt x="1493500" y="1789333"/>
                  <a:pt x="1486238" y="1800225"/>
                </a:cubicBezTo>
                <a:cubicBezTo>
                  <a:pt x="1479888" y="1809750"/>
                  <a:pt x="1466134" y="1811574"/>
                  <a:pt x="1457663" y="1819275"/>
                </a:cubicBezTo>
                <a:cubicBezTo>
                  <a:pt x="1431084" y="1843438"/>
                  <a:pt x="1404459" y="1867880"/>
                  <a:pt x="1381463" y="1895475"/>
                </a:cubicBezTo>
                <a:cubicBezTo>
                  <a:pt x="1365588" y="1914525"/>
                  <a:pt x="1349062" y="1933051"/>
                  <a:pt x="1333838" y="1952625"/>
                </a:cubicBezTo>
                <a:cubicBezTo>
                  <a:pt x="1282376" y="2018790"/>
                  <a:pt x="1233801" y="2087196"/>
                  <a:pt x="1181438" y="2152650"/>
                </a:cubicBezTo>
                <a:cubicBezTo>
                  <a:pt x="1098272" y="2256608"/>
                  <a:pt x="1119474" y="2208822"/>
                  <a:pt x="1057613" y="2305050"/>
                </a:cubicBezTo>
                <a:cubicBezTo>
                  <a:pt x="1043771" y="2326582"/>
                  <a:pt x="1033256" y="2350129"/>
                  <a:pt x="1019513" y="2371725"/>
                </a:cubicBezTo>
                <a:cubicBezTo>
                  <a:pt x="1010990" y="2385118"/>
                  <a:pt x="999744" y="2396616"/>
                  <a:pt x="990938" y="2409825"/>
                </a:cubicBezTo>
                <a:cubicBezTo>
                  <a:pt x="980669" y="2425229"/>
                  <a:pt x="972632" y="2442046"/>
                  <a:pt x="962363" y="2457450"/>
                </a:cubicBezTo>
                <a:cubicBezTo>
                  <a:pt x="942688" y="2486963"/>
                  <a:pt x="902478" y="2535473"/>
                  <a:pt x="876638" y="2552700"/>
                </a:cubicBezTo>
                <a:cubicBezTo>
                  <a:pt x="816763" y="2592617"/>
                  <a:pt x="882472" y="2550517"/>
                  <a:pt x="809963" y="2590800"/>
                </a:cubicBezTo>
                <a:cubicBezTo>
                  <a:pt x="793779" y="2599791"/>
                  <a:pt x="778037" y="2609563"/>
                  <a:pt x="762338" y="2619375"/>
                </a:cubicBezTo>
                <a:cubicBezTo>
                  <a:pt x="752630" y="2625442"/>
                  <a:pt x="744157" y="2633628"/>
                  <a:pt x="733763" y="2638425"/>
                </a:cubicBezTo>
                <a:cubicBezTo>
                  <a:pt x="609646" y="2695710"/>
                  <a:pt x="678086" y="2662748"/>
                  <a:pt x="600413" y="2686050"/>
                </a:cubicBezTo>
                <a:cubicBezTo>
                  <a:pt x="581179" y="2691820"/>
                  <a:pt x="562636" y="2699816"/>
                  <a:pt x="543263" y="2705100"/>
                </a:cubicBezTo>
                <a:cubicBezTo>
                  <a:pt x="527644" y="2709360"/>
                  <a:pt x="511257" y="2710365"/>
                  <a:pt x="495638" y="2714625"/>
                </a:cubicBezTo>
                <a:cubicBezTo>
                  <a:pt x="476265" y="2719909"/>
                  <a:pt x="457132" y="2726217"/>
                  <a:pt x="438488" y="2733675"/>
                </a:cubicBezTo>
                <a:cubicBezTo>
                  <a:pt x="425305" y="2738948"/>
                  <a:pt x="414272" y="2749750"/>
                  <a:pt x="400388" y="2752725"/>
                </a:cubicBezTo>
                <a:cubicBezTo>
                  <a:pt x="369188" y="2759411"/>
                  <a:pt x="336888" y="2759075"/>
                  <a:pt x="305138" y="2762250"/>
                </a:cubicBezTo>
                <a:cubicBezTo>
                  <a:pt x="251163" y="2759075"/>
                  <a:pt x="196683" y="2760746"/>
                  <a:pt x="143213" y="2752725"/>
                </a:cubicBezTo>
                <a:cubicBezTo>
                  <a:pt x="126577" y="2750230"/>
                  <a:pt x="80555" y="2700166"/>
                  <a:pt x="76538" y="2695575"/>
                </a:cubicBezTo>
                <a:cubicBezTo>
                  <a:pt x="71504" y="2689822"/>
                  <a:pt x="34840" y="2640754"/>
                  <a:pt x="28913" y="2628900"/>
                </a:cubicBezTo>
                <a:cubicBezTo>
                  <a:pt x="19150" y="2609374"/>
                  <a:pt x="13486" y="2570814"/>
                  <a:pt x="9863" y="2552700"/>
                </a:cubicBezTo>
                <a:cubicBezTo>
                  <a:pt x="-1240" y="2241814"/>
                  <a:pt x="-5189" y="2291298"/>
                  <a:pt x="9863" y="1952625"/>
                </a:cubicBezTo>
                <a:cubicBezTo>
                  <a:pt x="14179" y="1855506"/>
                  <a:pt x="3966" y="1880508"/>
                  <a:pt x="38438" y="1828800"/>
                </a:cubicBezTo>
                <a:cubicBezTo>
                  <a:pt x="41613" y="1816100"/>
                  <a:pt x="42109" y="1802409"/>
                  <a:pt x="47963" y="1790700"/>
                </a:cubicBezTo>
                <a:cubicBezTo>
                  <a:pt x="66508" y="1753609"/>
                  <a:pt x="87576" y="1742319"/>
                  <a:pt x="124163" y="1724025"/>
                </a:cubicBezTo>
                <a:cubicBezTo>
                  <a:pt x="133143" y="1719535"/>
                  <a:pt x="143213" y="1717675"/>
                  <a:pt x="152738" y="1714500"/>
                </a:cubicBezTo>
                <a:cubicBezTo>
                  <a:pt x="228938" y="1717675"/>
                  <a:pt x="305895" y="1712848"/>
                  <a:pt x="381338" y="1724025"/>
                </a:cubicBezTo>
                <a:cubicBezTo>
                  <a:pt x="394663" y="1725999"/>
                  <a:pt x="398952" y="1744770"/>
                  <a:pt x="409913" y="1752600"/>
                </a:cubicBezTo>
                <a:cubicBezTo>
                  <a:pt x="421467" y="1760853"/>
                  <a:pt x="435601" y="1764754"/>
                  <a:pt x="448013" y="1771650"/>
                </a:cubicBezTo>
                <a:cubicBezTo>
                  <a:pt x="515132" y="1808938"/>
                  <a:pt x="495208" y="1799795"/>
                  <a:pt x="562313" y="1866900"/>
                </a:cubicBezTo>
                <a:cubicBezTo>
                  <a:pt x="578188" y="1882775"/>
                  <a:pt x="595913" y="1896994"/>
                  <a:pt x="609938" y="1914525"/>
                </a:cubicBezTo>
                <a:cubicBezTo>
                  <a:pt x="635338" y="1946275"/>
                  <a:pt x="657387" y="1981024"/>
                  <a:pt x="686138" y="2009775"/>
                </a:cubicBezTo>
                <a:cubicBezTo>
                  <a:pt x="695663" y="2019300"/>
                  <a:pt x="706089" y="2028002"/>
                  <a:pt x="714713" y="2038350"/>
                </a:cubicBezTo>
                <a:cubicBezTo>
                  <a:pt x="821777" y="2166827"/>
                  <a:pt x="743839" y="2086526"/>
                  <a:pt x="809963" y="2152650"/>
                </a:cubicBezTo>
                <a:cubicBezTo>
                  <a:pt x="813138" y="2165350"/>
                  <a:pt x="814331" y="2178718"/>
                  <a:pt x="819488" y="2190750"/>
                </a:cubicBezTo>
                <a:cubicBezTo>
                  <a:pt x="823997" y="2201272"/>
                  <a:pt x="832858" y="2209386"/>
                  <a:pt x="838538" y="2219325"/>
                </a:cubicBezTo>
                <a:cubicBezTo>
                  <a:pt x="857370" y="2252281"/>
                  <a:pt x="856427" y="2253942"/>
                  <a:pt x="867113" y="2286000"/>
                </a:cubicBezTo>
                <a:cubicBezTo>
                  <a:pt x="863938" y="2327275"/>
                  <a:pt x="861174" y="2368584"/>
                  <a:pt x="857588" y="2409825"/>
                </a:cubicBezTo>
                <a:cubicBezTo>
                  <a:pt x="854824" y="2441613"/>
                  <a:pt x="848063" y="2505075"/>
                  <a:pt x="848063" y="250507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3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099"/>
            <a:ext cx="8229600" cy="571500"/>
          </a:xfrm>
        </p:spPr>
        <p:txBody>
          <a:bodyPr>
            <a:noAutofit/>
          </a:bodyPr>
          <a:lstStyle/>
          <a:p>
            <a:r>
              <a:rPr lang="en-US" sz="2400" dirty="0" smtClean="0"/>
              <a:t>Once you have access to the complete sets – you may be able to integrate pathway analysis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5ADB4-9685-48B8-8136-5BACB46A9AD3}" type="datetime13">
              <a:rPr lang="en-US" smtClean="0"/>
              <a:t>9:04:27 AM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3581400" cy="304800"/>
          </a:xfrm>
        </p:spPr>
        <p:txBody>
          <a:bodyPr/>
          <a:lstStyle/>
          <a:p>
            <a:r>
              <a:rPr lang="en-US" dirty="0" smtClean="0"/>
              <a:t>High Throughput-High-Content Flow Cytometry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8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29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PlateAnalyzer Software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2088" y="1259175"/>
            <a:ext cx="88637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200" dirty="0" smtClean="0"/>
              <a:t>Free software – </a:t>
            </a:r>
          </a:p>
          <a:p>
            <a:r>
              <a:rPr lang="en-US" sz="3200" dirty="0" smtClean="0"/>
              <a:t>with automated updates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200" dirty="0"/>
              <a:t> Can read most instruments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200" dirty="0"/>
              <a:t>No maximum file size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200" dirty="0" smtClean="0"/>
              <a:t>Reads </a:t>
            </a:r>
            <a:r>
              <a:rPr lang="en-US" sz="3200" dirty="0"/>
              <a:t>entire plate assays at once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200" dirty="0" smtClean="0"/>
              <a:t>No </a:t>
            </a:r>
            <a:r>
              <a:rPr lang="en-US" sz="3200" dirty="0"/>
              <a:t>gating restrictions or limitations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200" dirty="0"/>
              <a:t>All samples are instantly viewable at all times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200" dirty="0"/>
              <a:t>Advanced statistical operators </a:t>
            </a:r>
            <a:r>
              <a:rPr lang="en-US" sz="3200" dirty="0" smtClean="0"/>
              <a:t>available</a:t>
            </a:r>
            <a:endParaRPr lang="en-US" sz="3200" dirty="0"/>
          </a:p>
        </p:txBody>
      </p:sp>
      <p:pic>
        <p:nvPicPr>
          <p:cNvPr id="4098" name="Picture 2" descr="C:\image database Related\High throughput flow cytrometry\Tutorial - help files\downlo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821" y="762000"/>
            <a:ext cx="3449135" cy="224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49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8106" y="1524000"/>
            <a:ext cx="830778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2800" dirty="0"/>
              <a:t>Video Tutorials: </a:t>
            </a:r>
            <a:r>
              <a:rPr lang="en-US" sz="2800" b="1" dirty="0">
                <a:solidFill>
                  <a:srgbClr val="0070C0"/>
                </a:solidFill>
              </a:rPr>
              <a:t>cyto.purdue.edu/</a:t>
            </a:r>
            <a:r>
              <a:rPr lang="en-US" sz="2800" b="1" dirty="0" err="1">
                <a:solidFill>
                  <a:srgbClr val="0070C0"/>
                </a:solidFill>
              </a:rPr>
              <a:t>Purdue_software</a:t>
            </a:r>
            <a:endParaRPr lang="en-US" sz="2800" b="1" dirty="0">
              <a:solidFill>
                <a:srgbClr val="0070C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2800" dirty="0" smtClean="0"/>
              <a:t>Download PlateAnalyzer: </a:t>
            </a:r>
            <a:r>
              <a:rPr lang="en-US" sz="2800" b="1" dirty="0">
                <a:solidFill>
                  <a:srgbClr val="0070C0"/>
                </a:solidFill>
              </a:rPr>
              <a:t>vault.cyto.purdue.edu</a:t>
            </a:r>
          </a:p>
          <a:p>
            <a:pPr marL="571500" lvl="5" indent="-571500">
              <a:buFont typeface="Arial" pitchFamily="34" charset="0"/>
              <a:buChar char="•"/>
            </a:pPr>
            <a:r>
              <a:rPr lang="en-US" sz="2800" b="1" dirty="0"/>
              <a:t>You need a license – </a:t>
            </a:r>
            <a:r>
              <a:rPr lang="en-US" sz="2800" b="1" dirty="0">
                <a:solidFill>
                  <a:srgbClr val="0070C0"/>
                </a:solidFill>
              </a:rPr>
              <a:t>email </a:t>
            </a:r>
            <a:r>
              <a:rPr lang="en-US" sz="2800" b="1" dirty="0" smtClean="0">
                <a:solidFill>
                  <a:srgbClr val="0070C0"/>
                </a:solidFill>
              </a:rPr>
              <a:t>JPR </a:t>
            </a:r>
          </a:p>
          <a:p>
            <a:pPr marL="571500" lvl="5" indent="-57150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70C0"/>
                </a:solidFill>
              </a:rPr>
              <a:t>Email</a:t>
            </a:r>
            <a:r>
              <a:rPr lang="en-US" sz="2800" b="1" dirty="0">
                <a:solidFill>
                  <a:srgbClr val="0070C0"/>
                </a:solidFill>
              </a:rPr>
              <a:t>: </a:t>
            </a:r>
            <a:r>
              <a:rPr lang="en-US" sz="2800" b="1" dirty="0" smtClean="0">
                <a:solidFill>
                  <a:srgbClr val="0070C0"/>
                </a:solidFill>
              </a:rPr>
              <a:t> wombat@purdue.edu</a:t>
            </a:r>
            <a:endParaRPr lang="en-US" sz="2800" b="1" dirty="0">
              <a:solidFill>
                <a:srgbClr val="0070C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endParaRPr lang="en-US" sz="2800" b="1" dirty="0" smtClean="0">
              <a:solidFill>
                <a:srgbClr val="0070C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endParaRPr lang="en-US" sz="2800" b="1" dirty="0">
              <a:solidFill>
                <a:srgbClr val="0070C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2800" b="1" dirty="0" err="1" smtClean="0">
                <a:solidFill>
                  <a:srgbClr val="0070C0"/>
                </a:solidFill>
              </a:rPr>
              <a:t>Cytospec</a:t>
            </a:r>
            <a:r>
              <a:rPr lang="en-US" sz="2800" b="1" dirty="0">
                <a:solidFill>
                  <a:srgbClr val="0070C0"/>
                </a:solidFill>
              </a:rPr>
              <a:t> Software:  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70C0"/>
                </a:solidFill>
                <a:hlinkClick r:id="rId3"/>
              </a:rPr>
              <a:t>http</a:t>
            </a:r>
            <a:r>
              <a:rPr lang="en-US" sz="2800" b="1" dirty="0">
                <a:solidFill>
                  <a:srgbClr val="0070C0"/>
                </a:solidFill>
                <a:hlinkClick r:id="rId3"/>
              </a:rPr>
              <a:t>://</a:t>
            </a:r>
            <a:r>
              <a:rPr lang="en-US" sz="2800" b="1" dirty="0" smtClean="0">
                <a:solidFill>
                  <a:srgbClr val="0070C0"/>
                </a:solidFill>
                <a:hlinkClick r:id="rId3"/>
              </a:rPr>
              <a:t>www.cyto.purdue.edu/Purdue_software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endParaRPr lang="en-US" sz="2800" b="1" dirty="0" smtClean="0">
              <a:solidFill>
                <a:srgbClr val="0070C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16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4" y="1524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Cytometry lectures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9150" y="695980"/>
            <a:ext cx="7005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0070C0"/>
                </a:solidFill>
              </a:rPr>
              <a:t>cyto.purdue.edu/</a:t>
            </a:r>
            <a:r>
              <a:rPr lang="en-US" sz="2800" i="1" dirty="0" err="1" smtClean="0">
                <a:solidFill>
                  <a:srgbClr val="0070C0"/>
                </a:solidFill>
              </a:rPr>
              <a:t>flowcyt</a:t>
            </a:r>
            <a:r>
              <a:rPr lang="en-US" sz="2800" i="1" dirty="0" smtClean="0">
                <a:solidFill>
                  <a:srgbClr val="0070C0"/>
                </a:solidFill>
              </a:rPr>
              <a:t>/educate/pptslide.htm</a:t>
            </a:r>
            <a:endParaRPr lang="en-US" sz="2800" i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0" b="-643"/>
          <a:stretch/>
        </p:blipFill>
        <p:spPr bwMode="auto">
          <a:xfrm>
            <a:off x="-2971" y="1219200"/>
            <a:ext cx="9122229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58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5" t="15169" r="31898"/>
          <a:stretch/>
        </p:blipFill>
        <p:spPr bwMode="auto">
          <a:xfrm>
            <a:off x="0" y="0"/>
            <a:ext cx="5308270" cy="697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10447" y="6400800"/>
            <a:ext cx="4087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70C0"/>
                </a:solidFill>
              </a:rPr>
              <a:t>cyto.purdue.edu/</a:t>
            </a:r>
            <a:r>
              <a:rPr lang="en-US" sz="1600" i="1" dirty="0" err="1" smtClean="0">
                <a:solidFill>
                  <a:srgbClr val="0070C0"/>
                </a:solidFill>
              </a:rPr>
              <a:t>flowcyt</a:t>
            </a:r>
            <a:r>
              <a:rPr lang="en-US" sz="1600" i="1" dirty="0" smtClean="0">
                <a:solidFill>
                  <a:srgbClr val="0070C0"/>
                </a:solidFill>
              </a:rPr>
              <a:t>/educate/pptslide.htm</a:t>
            </a:r>
            <a:endParaRPr lang="en-US" sz="1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55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1771"/>
            <a:ext cx="8229600" cy="416463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Cytospec</a:t>
            </a:r>
            <a:r>
              <a:rPr lang="en-US" sz="3600" dirty="0" smtClean="0"/>
              <a:t> Software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152400" y="414484"/>
            <a:ext cx="777240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CYTOSPEC</a:t>
            </a:r>
            <a:r>
              <a:rPr lang="en-US" b="1" baseline="30000" dirty="0"/>
              <a:t>TM</a:t>
            </a:r>
            <a:r>
              <a:rPr lang="en-US" b="1" dirty="0"/>
              <a:t> (updated Sept 16, 2012)</a:t>
            </a:r>
          </a:p>
          <a:p>
            <a:r>
              <a:rPr lang="en-US" dirty="0"/>
              <a:t>The following program is called </a:t>
            </a:r>
            <a:r>
              <a:rPr lang="en-US" dirty="0" err="1" smtClean="0"/>
              <a:t>Cytospec</a:t>
            </a:r>
            <a:r>
              <a:rPr lang="en-US" dirty="0" smtClean="0"/>
              <a:t> </a:t>
            </a:r>
            <a:r>
              <a:rPr lang="en-US" baseline="30000" dirty="0" smtClean="0"/>
              <a:t>(</a:t>
            </a:r>
            <a:r>
              <a:rPr lang="en-US" baseline="30000" dirty="0"/>
              <a:t>TM) </a:t>
            </a:r>
            <a:r>
              <a:rPr lang="en-US" dirty="0"/>
              <a:t>and is a general purpose flow cytometry analysis program</a:t>
            </a:r>
          </a:p>
          <a:p>
            <a:r>
              <a:rPr lang="en-US" dirty="0"/>
              <a:t>For 32 bit you need the EXE file </a:t>
            </a:r>
            <a:r>
              <a:rPr lang="en-US" dirty="0">
                <a:hlinkClick r:id="rId3"/>
              </a:rPr>
              <a:t>(</a:t>
            </a:r>
            <a:r>
              <a:rPr lang="en-US" dirty="0">
                <a:hlinkClick r:id="rId4"/>
              </a:rPr>
              <a:t>download now</a:t>
            </a:r>
            <a:r>
              <a:rPr lang="en-US" dirty="0"/>
              <a:t>). For 64 bit use this EXE file (</a:t>
            </a:r>
            <a:r>
              <a:rPr lang="en-US" dirty="0">
                <a:hlinkClick r:id="rId5"/>
              </a:rPr>
              <a:t>Download now</a:t>
            </a:r>
            <a:r>
              <a:rPr lang="en-US" dirty="0"/>
              <a:t>).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Tutorial</a:t>
            </a:r>
          </a:p>
          <a:p>
            <a:r>
              <a:rPr lang="en-US" dirty="0"/>
              <a:t>Brief instructions for running </a:t>
            </a:r>
            <a:r>
              <a:rPr lang="en-US" dirty="0" err="1"/>
              <a:t>Cytospec</a:t>
            </a:r>
            <a:r>
              <a:rPr lang="en-US" dirty="0"/>
              <a:t> are here (</a:t>
            </a:r>
            <a:r>
              <a:rPr lang="en-US" dirty="0">
                <a:hlinkClick r:id="rId6"/>
              </a:rPr>
              <a:t>download now</a:t>
            </a:r>
            <a:r>
              <a:rPr lang="en-US" dirty="0"/>
              <a:t>) and will be updated one of these days!</a:t>
            </a:r>
          </a:p>
          <a:p>
            <a:r>
              <a:rPr lang="en-US" dirty="0"/>
              <a:t>1. Tutorial without audio (use above file) (</a:t>
            </a:r>
            <a:r>
              <a:rPr lang="en-US" dirty="0">
                <a:hlinkClick r:id="rId7"/>
              </a:rPr>
              <a:t>play</a:t>
            </a:r>
            <a:r>
              <a:rPr lang="en-US" dirty="0"/>
              <a:t>)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Video </a:t>
            </a:r>
            <a:r>
              <a:rPr lang="en-US" dirty="0" smtClean="0"/>
              <a:t>Tutorials: YOUTUBE &amp; Twitter HANDLE is </a:t>
            </a:r>
            <a:r>
              <a:rPr lang="en-US" sz="3200" b="1" i="1" dirty="0" smtClean="0">
                <a:solidFill>
                  <a:srgbClr val="0070C0"/>
                </a:solidFill>
              </a:rPr>
              <a:t>CYTOMETRYMAN</a:t>
            </a:r>
            <a:endParaRPr lang="en-US" sz="3200" b="1" i="1" dirty="0">
              <a:solidFill>
                <a:srgbClr val="0070C0"/>
              </a:solidFill>
            </a:endParaRPr>
          </a:p>
          <a:p>
            <a:r>
              <a:rPr lang="en-US" dirty="0"/>
              <a:t>The following video tutorials teach you all the basics of </a:t>
            </a:r>
            <a:r>
              <a:rPr lang="en-US" dirty="0" err="1"/>
              <a:t>Cytospec</a:t>
            </a:r>
            <a:r>
              <a:rPr lang="en-US" dirty="0"/>
              <a:t>. You can use the 5 color listmode file </a:t>
            </a:r>
            <a:r>
              <a:rPr lang="en-US" dirty="0">
                <a:hlinkClick r:id="rId8"/>
              </a:rPr>
              <a:t>HERE</a:t>
            </a:r>
            <a:r>
              <a:rPr lang="en-US" dirty="0"/>
              <a:t> if you want to play along!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1. Demo 1 -</a:t>
            </a:r>
            <a:r>
              <a:rPr lang="en-US" dirty="0">
                <a:hlinkClick r:id="rId9"/>
              </a:rPr>
              <a:t>YOUTUBE</a:t>
            </a:r>
            <a:r>
              <a:rPr lang="en-US" dirty="0"/>
              <a:t> or download-</a:t>
            </a:r>
            <a:r>
              <a:rPr lang="en-US" dirty="0">
                <a:hlinkClick r:id="rId10"/>
              </a:rPr>
              <a:t> Basic introduction</a:t>
            </a:r>
            <a:endParaRPr lang="en-US" dirty="0"/>
          </a:p>
          <a:p>
            <a:r>
              <a:rPr lang="en-US" dirty="0"/>
              <a:t>2. Demo 2 - </a:t>
            </a:r>
            <a:r>
              <a:rPr lang="en-US" dirty="0">
                <a:hlinkClick r:id="rId11"/>
              </a:rPr>
              <a:t>YOUTUBE</a:t>
            </a:r>
            <a:r>
              <a:rPr lang="en-US" dirty="0"/>
              <a:t> or download-</a:t>
            </a:r>
            <a:r>
              <a:rPr lang="en-US" dirty="0">
                <a:hlinkClick r:id="rId12"/>
              </a:rPr>
              <a:t>Tabloid output</a:t>
            </a:r>
            <a:endParaRPr lang="en-US" dirty="0"/>
          </a:p>
          <a:p>
            <a:r>
              <a:rPr lang="en-US" dirty="0"/>
              <a:t>3. Demo 3 - </a:t>
            </a:r>
            <a:r>
              <a:rPr lang="en-US" dirty="0">
                <a:hlinkClick r:id="rId13"/>
              </a:rPr>
              <a:t>YOUTUBE</a:t>
            </a:r>
            <a:r>
              <a:rPr lang="en-US" dirty="0"/>
              <a:t> or download- </a:t>
            </a:r>
            <a:r>
              <a:rPr lang="en-US" dirty="0">
                <a:hlinkClick r:id="rId14"/>
              </a:rPr>
              <a:t>PCA - how to apply it\</a:t>
            </a:r>
            <a:endParaRPr lang="en-US" dirty="0"/>
          </a:p>
          <a:p>
            <a:r>
              <a:rPr lang="en-US" dirty="0"/>
              <a:t>4. Demo 4 - </a:t>
            </a:r>
            <a:r>
              <a:rPr lang="en-US" dirty="0">
                <a:hlinkClick r:id="rId15"/>
              </a:rPr>
              <a:t>YOUTUBE</a:t>
            </a:r>
            <a:r>
              <a:rPr lang="en-US" dirty="0"/>
              <a:t> or download- </a:t>
            </a:r>
            <a:r>
              <a:rPr lang="en-US" dirty="0">
                <a:hlinkClick r:id="rId16"/>
              </a:rPr>
              <a:t>More PCA</a:t>
            </a:r>
            <a:endParaRPr lang="en-US" dirty="0"/>
          </a:p>
          <a:p>
            <a:r>
              <a:rPr lang="en-US" dirty="0"/>
              <a:t>5. Demo 5 - </a:t>
            </a:r>
            <a:r>
              <a:rPr lang="en-US" dirty="0">
                <a:hlinkClick r:id="rId17"/>
              </a:rPr>
              <a:t>YOUTUBE</a:t>
            </a:r>
            <a:r>
              <a:rPr lang="en-US" dirty="0"/>
              <a:t> or download- </a:t>
            </a:r>
            <a:r>
              <a:rPr lang="en-US" dirty="0">
                <a:hlinkClick r:id="rId18"/>
              </a:rPr>
              <a:t>Some Utility Features</a:t>
            </a:r>
            <a:endParaRPr lang="en-US" dirty="0"/>
          </a:p>
          <a:p>
            <a:r>
              <a:rPr lang="en-US" dirty="0"/>
              <a:t>6. Demo 6 - </a:t>
            </a:r>
            <a:r>
              <a:rPr lang="en-US" dirty="0">
                <a:hlinkClick r:id="rId19"/>
              </a:rPr>
              <a:t>YOUTUBE</a:t>
            </a:r>
            <a:r>
              <a:rPr lang="en-US" dirty="0"/>
              <a:t> or download- </a:t>
            </a:r>
            <a:r>
              <a:rPr lang="en-US" dirty="0">
                <a:hlinkClick r:id="rId20"/>
              </a:rPr>
              <a:t>More Utility Features</a:t>
            </a:r>
            <a:endParaRPr lang="en-US" dirty="0"/>
          </a:p>
          <a:p>
            <a:r>
              <a:rPr lang="en-US" dirty="0"/>
              <a:t>7. Demo 7 - </a:t>
            </a:r>
            <a:r>
              <a:rPr lang="en-US" dirty="0">
                <a:hlinkClick r:id="rId21"/>
              </a:rPr>
              <a:t>YOUTUBE</a:t>
            </a:r>
            <a:r>
              <a:rPr lang="en-US" dirty="0"/>
              <a:t> or download- </a:t>
            </a:r>
            <a:r>
              <a:rPr lang="en-US" dirty="0">
                <a:hlinkClick r:id="rId22"/>
              </a:rPr>
              <a:t>Create a new FCS file and perform PCA on i</a:t>
            </a:r>
            <a:r>
              <a:rPr lang="en-US" dirty="0"/>
              <a:t>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2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" y="0"/>
            <a:ext cx="2851136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53" y="10510"/>
            <a:ext cx="2673315" cy="253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9" y="0"/>
            <a:ext cx="2660708" cy="252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" y="2291882"/>
            <a:ext cx="2509345" cy="227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160" y="4566117"/>
            <a:ext cx="2514600" cy="227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701" y="2457456"/>
            <a:ext cx="2627953" cy="211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1" y="4621924"/>
            <a:ext cx="2741789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16569" y="2669628"/>
            <a:ext cx="3526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</a:t>
            </a:r>
            <a:r>
              <a:rPr lang="en-US" dirty="0" err="1" smtClean="0"/>
              <a:t>Cytospec</a:t>
            </a:r>
            <a:r>
              <a:rPr lang="en-US" dirty="0" smtClean="0"/>
              <a:t> examples using PCA</a:t>
            </a:r>
            <a:endParaRPr lang="en-US" dirty="0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3" t="33219" r="9425" b="22826"/>
          <a:stretch/>
        </p:blipFill>
        <p:spPr bwMode="auto">
          <a:xfrm>
            <a:off x="5946228" y="3058511"/>
            <a:ext cx="2467806" cy="376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61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0" y="3200400"/>
            <a:ext cx="5580063" cy="1816573"/>
          </a:xfrm>
        </p:spPr>
        <p:txBody>
          <a:bodyPr>
            <a:normAutofit fontScale="77500" lnSpcReduction="20000"/>
          </a:bodyPr>
          <a:lstStyle/>
          <a:p>
            <a:r>
              <a:rPr lang="en-US" sz="1800" b="1" dirty="0" smtClean="0"/>
              <a:t>Method I</a:t>
            </a:r>
          </a:p>
          <a:p>
            <a:pPr lvl="1"/>
            <a:r>
              <a:rPr lang="en-US" sz="1600" dirty="0" smtClean="0"/>
              <a:t>Sort the apples (“gate” the green and red populations, or red and non-red)</a:t>
            </a:r>
          </a:p>
          <a:p>
            <a:pPr lvl="1"/>
            <a:r>
              <a:rPr lang="en-US" sz="1600" dirty="0" smtClean="0"/>
              <a:t>Count red and green (non-red) </a:t>
            </a:r>
          </a:p>
          <a:p>
            <a:pPr lvl="1"/>
            <a:r>
              <a:rPr lang="en-US" sz="1600" dirty="0" smtClean="0"/>
              <a:t>Compare the counts</a:t>
            </a:r>
          </a:p>
          <a:p>
            <a:r>
              <a:rPr lang="en-US" sz="1800" b="1" dirty="0" smtClean="0"/>
              <a:t>Method II</a:t>
            </a:r>
          </a:p>
          <a:p>
            <a:pPr lvl="1"/>
            <a:r>
              <a:rPr lang="en-US" sz="1600" dirty="0" smtClean="0"/>
              <a:t>Find a bucket full of red apples only</a:t>
            </a:r>
          </a:p>
          <a:p>
            <a:pPr lvl="1"/>
            <a:r>
              <a:rPr lang="en-US" sz="1600" dirty="0" smtClean="0"/>
              <a:t>Find the distribution</a:t>
            </a:r>
          </a:p>
          <a:p>
            <a:pPr lvl="1"/>
            <a:r>
              <a:rPr lang="en-US" sz="1600" dirty="0" smtClean="0"/>
              <a:t>Take a bucket with red and green apples and find the distribution</a:t>
            </a:r>
          </a:p>
          <a:p>
            <a:pPr lvl="1"/>
            <a:r>
              <a:rPr lang="en-US" sz="1600" dirty="0" smtClean="0"/>
              <a:t>Compare the distribution 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14A4-2E49-4DEF-9E7E-C4A34B22224E}" type="datetime13">
              <a:rPr lang="en-US" smtClean="0"/>
              <a:t>9:04:26 AM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9200"/>
            <a:ext cx="161496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222086"/>
            <a:ext cx="161496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3" name="Group 7"/>
          <p:cNvGrpSpPr>
            <a:grpSpLocks noChangeAspect="1"/>
          </p:cNvGrpSpPr>
          <p:nvPr/>
        </p:nvGrpSpPr>
        <p:grpSpPr bwMode="auto">
          <a:xfrm>
            <a:off x="5410200" y="1873250"/>
            <a:ext cx="3614739" cy="3614739"/>
            <a:chOff x="3021" y="2016"/>
            <a:chExt cx="1961" cy="1961"/>
          </a:xfrm>
        </p:grpSpPr>
        <p:sp>
          <p:nvSpPr>
            <p:cNvPr id="9222" name="AutoShape 6"/>
            <p:cNvSpPr>
              <a:spLocks noChangeAspect="1" noChangeArrowheads="1" noTextEdit="1"/>
            </p:cNvSpPr>
            <p:nvPr/>
          </p:nvSpPr>
          <p:spPr bwMode="auto">
            <a:xfrm>
              <a:off x="3024" y="2016"/>
              <a:ext cx="1958" cy="1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4" name="Rectangle 8"/>
            <p:cNvSpPr>
              <a:spLocks noChangeArrowheads="1"/>
            </p:cNvSpPr>
            <p:nvPr/>
          </p:nvSpPr>
          <p:spPr bwMode="auto">
            <a:xfrm>
              <a:off x="3468" y="3425"/>
              <a:ext cx="1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5" name="Rectangle 9"/>
            <p:cNvSpPr>
              <a:spLocks noChangeArrowheads="1"/>
            </p:cNvSpPr>
            <p:nvPr/>
          </p:nvSpPr>
          <p:spPr bwMode="auto">
            <a:xfrm>
              <a:off x="3468" y="3456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6" name="Rectangle 10"/>
            <p:cNvSpPr>
              <a:spLocks noChangeArrowheads="1"/>
            </p:cNvSpPr>
            <p:nvPr/>
          </p:nvSpPr>
          <p:spPr bwMode="auto">
            <a:xfrm>
              <a:off x="3463" y="3431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7" name="Rectangle 11"/>
            <p:cNvSpPr>
              <a:spLocks noChangeArrowheads="1"/>
            </p:cNvSpPr>
            <p:nvPr/>
          </p:nvSpPr>
          <p:spPr bwMode="auto">
            <a:xfrm>
              <a:off x="3463" y="3451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8" name="Rectangle 12"/>
            <p:cNvSpPr>
              <a:spLocks noChangeArrowheads="1"/>
            </p:cNvSpPr>
            <p:nvPr/>
          </p:nvSpPr>
          <p:spPr bwMode="auto">
            <a:xfrm>
              <a:off x="3457" y="3436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9" name="Rectangle 13"/>
            <p:cNvSpPr>
              <a:spLocks noChangeArrowheads="1"/>
            </p:cNvSpPr>
            <p:nvPr/>
          </p:nvSpPr>
          <p:spPr bwMode="auto">
            <a:xfrm>
              <a:off x="3457" y="3446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0" name="Rectangle 14"/>
            <p:cNvSpPr>
              <a:spLocks noChangeArrowheads="1"/>
            </p:cNvSpPr>
            <p:nvPr/>
          </p:nvSpPr>
          <p:spPr bwMode="auto">
            <a:xfrm>
              <a:off x="3457" y="3441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1" name="Rectangle 15"/>
            <p:cNvSpPr>
              <a:spLocks noChangeArrowheads="1"/>
            </p:cNvSpPr>
            <p:nvPr/>
          </p:nvSpPr>
          <p:spPr bwMode="auto">
            <a:xfrm>
              <a:off x="3457" y="3441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2" name="Oval 16"/>
            <p:cNvSpPr>
              <a:spLocks noChangeArrowheads="1"/>
            </p:cNvSpPr>
            <p:nvPr/>
          </p:nvSpPr>
          <p:spPr bwMode="auto">
            <a:xfrm>
              <a:off x="3457" y="3425"/>
              <a:ext cx="36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3" name="Rectangle 17"/>
            <p:cNvSpPr>
              <a:spLocks noChangeArrowheads="1"/>
            </p:cNvSpPr>
            <p:nvPr/>
          </p:nvSpPr>
          <p:spPr bwMode="auto">
            <a:xfrm>
              <a:off x="3626" y="3415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4" name="Rectangle 18"/>
            <p:cNvSpPr>
              <a:spLocks noChangeArrowheads="1"/>
            </p:cNvSpPr>
            <p:nvPr/>
          </p:nvSpPr>
          <p:spPr bwMode="auto">
            <a:xfrm>
              <a:off x="3626" y="3446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5" name="Rectangle 19"/>
            <p:cNvSpPr>
              <a:spLocks noChangeArrowheads="1"/>
            </p:cNvSpPr>
            <p:nvPr/>
          </p:nvSpPr>
          <p:spPr bwMode="auto">
            <a:xfrm>
              <a:off x="3621" y="3420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6" name="Rectangle 20"/>
            <p:cNvSpPr>
              <a:spLocks noChangeArrowheads="1"/>
            </p:cNvSpPr>
            <p:nvPr/>
          </p:nvSpPr>
          <p:spPr bwMode="auto">
            <a:xfrm>
              <a:off x="3621" y="3441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7" name="Rectangle 21"/>
            <p:cNvSpPr>
              <a:spLocks noChangeArrowheads="1"/>
            </p:cNvSpPr>
            <p:nvPr/>
          </p:nvSpPr>
          <p:spPr bwMode="auto">
            <a:xfrm>
              <a:off x="3615" y="3425"/>
              <a:ext cx="36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8" name="Rectangle 22"/>
            <p:cNvSpPr>
              <a:spLocks noChangeArrowheads="1"/>
            </p:cNvSpPr>
            <p:nvPr/>
          </p:nvSpPr>
          <p:spPr bwMode="auto">
            <a:xfrm>
              <a:off x="3615" y="3436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9" name="Rectangle 23"/>
            <p:cNvSpPr>
              <a:spLocks noChangeArrowheads="1"/>
            </p:cNvSpPr>
            <p:nvPr/>
          </p:nvSpPr>
          <p:spPr bwMode="auto">
            <a:xfrm>
              <a:off x="3615" y="3431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0" name="Rectangle 24"/>
            <p:cNvSpPr>
              <a:spLocks noChangeArrowheads="1"/>
            </p:cNvSpPr>
            <p:nvPr/>
          </p:nvSpPr>
          <p:spPr bwMode="auto">
            <a:xfrm>
              <a:off x="3615" y="3431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1" name="Oval 25"/>
            <p:cNvSpPr>
              <a:spLocks noChangeArrowheads="1"/>
            </p:cNvSpPr>
            <p:nvPr/>
          </p:nvSpPr>
          <p:spPr bwMode="auto">
            <a:xfrm>
              <a:off x="3615" y="3415"/>
              <a:ext cx="36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2" name="Rectangle 26"/>
            <p:cNvSpPr>
              <a:spLocks noChangeArrowheads="1"/>
            </p:cNvSpPr>
            <p:nvPr/>
          </p:nvSpPr>
          <p:spPr bwMode="auto">
            <a:xfrm>
              <a:off x="3784" y="3339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3" name="Rectangle 27"/>
            <p:cNvSpPr>
              <a:spLocks noChangeArrowheads="1"/>
            </p:cNvSpPr>
            <p:nvPr/>
          </p:nvSpPr>
          <p:spPr bwMode="auto">
            <a:xfrm>
              <a:off x="3784" y="3369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4" name="Rectangle 28"/>
            <p:cNvSpPr>
              <a:spLocks noChangeArrowheads="1"/>
            </p:cNvSpPr>
            <p:nvPr/>
          </p:nvSpPr>
          <p:spPr bwMode="auto">
            <a:xfrm>
              <a:off x="3779" y="3344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5" name="Rectangle 29"/>
            <p:cNvSpPr>
              <a:spLocks noChangeArrowheads="1"/>
            </p:cNvSpPr>
            <p:nvPr/>
          </p:nvSpPr>
          <p:spPr bwMode="auto">
            <a:xfrm>
              <a:off x="3779" y="3364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6" name="Rectangle 30"/>
            <p:cNvSpPr>
              <a:spLocks noChangeArrowheads="1"/>
            </p:cNvSpPr>
            <p:nvPr/>
          </p:nvSpPr>
          <p:spPr bwMode="auto">
            <a:xfrm>
              <a:off x="3774" y="3349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7" name="Rectangle 31"/>
            <p:cNvSpPr>
              <a:spLocks noChangeArrowheads="1"/>
            </p:cNvSpPr>
            <p:nvPr/>
          </p:nvSpPr>
          <p:spPr bwMode="auto">
            <a:xfrm>
              <a:off x="3774" y="3359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8" name="Rectangle 32"/>
            <p:cNvSpPr>
              <a:spLocks noChangeArrowheads="1"/>
            </p:cNvSpPr>
            <p:nvPr/>
          </p:nvSpPr>
          <p:spPr bwMode="auto">
            <a:xfrm>
              <a:off x="3774" y="3354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9" name="Rectangle 33"/>
            <p:cNvSpPr>
              <a:spLocks noChangeArrowheads="1"/>
            </p:cNvSpPr>
            <p:nvPr/>
          </p:nvSpPr>
          <p:spPr bwMode="auto">
            <a:xfrm>
              <a:off x="3774" y="3354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0" name="Oval 34"/>
            <p:cNvSpPr>
              <a:spLocks noChangeArrowheads="1"/>
            </p:cNvSpPr>
            <p:nvPr/>
          </p:nvSpPr>
          <p:spPr bwMode="auto">
            <a:xfrm>
              <a:off x="3774" y="3339"/>
              <a:ext cx="35" cy="35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1" name="Rectangle 35"/>
            <p:cNvSpPr>
              <a:spLocks noChangeArrowheads="1"/>
            </p:cNvSpPr>
            <p:nvPr/>
          </p:nvSpPr>
          <p:spPr bwMode="auto">
            <a:xfrm>
              <a:off x="3937" y="2935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2" name="Rectangle 36"/>
            <p:cNvSpPr>
              <a:spLocks noChangeArrowheads="1"/>
            </p:cNvSpPr>
            <p:nvPr/>
          </p:nvSpPr>
          <p:spPr bwMode="auto">
            <a:xfrm>
              <a:off x="3937" y="2966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3" name="Rectangle 37"/>
            <p:cNvSpPr>
              <a:spLocks noChangeArrowheads="1"/>
            </p:cNvSpPr>
            <p:nvPr/>
          </p:nvSpPr>
          <p:spPr bwMode="auto">
            <a:xfrm>
              <a:off x="3932" y="2940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4" name="Rectangle 38"/>
            <p:cNvSpPr>
              <a:spLocks noChangeArrowheads="1"/>
            </p:cNvSpPr>
            <p:nvPr/>
          </p:nvSpPr>
          <p:spPr bwMode="auto">
            <a:xfrm>
              <a:off x="3932" y="2961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5" name="Rectangle 39"/>
            <p:cNvSpPr>
              <a:spLocks noChangeArrowheads="1"/>
            </p:cNvSpPr>
            <p:nvPr/>
          </p:nvSpPr>
          <p:spPr bwMode="auto">
            <a:xfrm>
              <a:off x="3927" y="2945"/>
              <a:ext cx="3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6" name="Rectangle 40"/>
            <p:cNvSpPr>
              <a:spLocks noChangeArrowheads="1"/>
            </p:cNvSpPr>
            <p:nvPr/>
          </p:nvSpPr>
          <p:spPr bwMode="auto">
            <a:xfrm>
              <a:off x="3927" y="2956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7" name="Rectangle 41"/>
            <p:cNvSpPr>
              <a:spLocks noChangeArrowheads="1"/>
            </p:cNvSpPr>
            <p:nvPr/>
          </p:nvSpPr>
          <p:spPr bwMode="auto">
            <a:xfrm>
              <a:off x="3927" y="2951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8" name="Rectangle 42"/>
            <p:cNvSpPr>
              <a:spLocks noChangeArrowheads="1"/>
            </p:cNvSpPr>
            <p:nvPr/>
          </p:nvSpPr>
          <p:spPr bwMode="auto">
            <a:xfrm>
              <a:off x="3927" y="2951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9" name="Oval 43"/>
            <p:cNvSpPr>
              <a:spLocks noChangeArrowheads="1"/>
            </p:cNvSpPr>
            <p:nvPr/>
          </p:nvSpPr>
          <p:spPr bwMode="auto">
            <a:xfrm>
              <a:off x="3927" y="2935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0" name="Rectangle 44"/>
            <p:cNvSpPr>
              <a:spLocks noChangeArrowheads="1"/>
            </p:cNvSpPr>
            <p:nvPr/>
          </p:nvSpPr>
          <p:spPr bwMode="auto">
            <a:xfrm>
              <a:off x="4095" y="2532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1" name="Rectangle 45"/>
            <p:cNvSpPr>
              <a:spLocks noChangeArrowheads="1"/>
            </p:cNvSpPr>
            <p:nvPr/>
          </p:nvSpPr>
          <p:spPr bwMode="auto">
            <a:xfrm>
              <a:off x="4095" y="2562"/>
              <a:ext cx="1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2" name="Rectangle 46"/>
            <p:cNvSpPr>
              <a:spLocks noChangeArrowheads="1"/>
            </p:cNvSpPr>
            <p:nvPr/>
          </p:nvSpPr>
          <p:spPr bwMode="auto">
            <a:xfrm>
              <a:off x="4090" y="2537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3" name="Rectangle 47"/>
            <p:cNvSpPr>
              <a:spLocks noChangeArrowheads="1"/>
            </p:cNvSpPr>
            <p:nvPr/>
          </p:nvSpPr>
          <p:spPr bwMode="auto">
            <a:xfrm>
              <a:off x="4090" y="2557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4" name="Rectangle 48"/>
            <p:cNvSpPr>
              <a:spLocks noChangeArrowheads="1"/>
            </p:cNvSpPr>
            <p:nvPr/>
          </p:nvSpPr>
          <p:spPr bwMode="auto">
            <a:xfrm>
              <a:off x="4085" y="2542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5" name="Rectangle 49"/>
            <p:cNvSpPr>
              <a:spLocks noChangeArrowheads="1"/>
            </p:cNvSpPr>
            <p:nvPr/>
          </p:nvSpPr>
          <p:spPr bwMode="auto">
            <a:xfrm>
              <a:off x="4085" y="2552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6" name="Rectangle 50"/>
            <p:cNvSpPr>
              <a:spLocks noChangeArrowheads="1"/>
            </p:cNvSpPr>
            <p:nvPr/>
          </p:nvSpPr>
          <p:spPr bwMode="auto">
            <a:xfrm>
              <a:off x="4085" y="2547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7" name="Rectangle 51"/>
            <p:cNvSpPr>
              <a:spLocks noChangeArrowheads="1"/>
            </p:cNvSpPr>
            <p:nvPr/>
          </p:nvSpPr>
          <p:spPr bwMode="auto">
            <a:xfrm>
              <a:off x="4085" y="2547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8" name="Oval 52"/>
            <p:cNvSpPr>
              <a:spLocks noChangeArrowheads="1"/>
            </p:cNvSpPr>
            <p:nvPr/>
          </p:nvSpPr>
          <p:spPr bwMode="auto">
            <a:xfrm>
              <a:off x="4085" y="2532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9" name="Rectangle 53"/>
            <p:cNvSpPr>
              <a:spLocks noChangeArrowheads="1"/>
            </p:cNvSpPr>
            <p:nvPr/>
          </p:nvSpPr>
          <p:spPr bwMode="auto">
            <a:xfrm>
              <a:off x="4253" y="2450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0" name="Rectangle 54"/>
            <p:cNvSpPr>
              <a:spLocks noChangeArrowheads="1"/>
            </p:cNvSpPr>
            <p:nvPr/>
          </p:nvSpPr>
          <p:spPr bwMode="auto">
            <a:xfrm>
              <a:off x="4253" y="2481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1" name="Rectangle 55"/>
            <p:cNvSpPr>
              <a:spLocks noChangeArrowheads="1"/>
            </p:cNvSpPr>
            <p:nvPr/>
          </p:nvSpPr>
          <p:spPr bwMode="auto">
            <a:xfrm>
              <a:off x="4248" y="2455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2" name="Rectangle 56"/>
            <p:cNvSpPr>
              <a:spLocks noChangeArrowheads="1"/>
            </p:cNvSpPr>
            <p:nvPr/>
          </p:nvSpPr>
          <p:spPr bwMode="auto">
            <a:xfrm>
              <a:off x="4248" y="2476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3" name="Rectangle 57"/>
            <p:cNvSpPr>
              <a:spLocks noChangeArrowheads="1"/>
            </p:cNvSpPr>
            <p:nvPr/>
          </p:nvSpPr>
          <p:spPr bwMode="auto">
            <a:xfrm>
              <a:off x="4243" y="246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4" name="Rectangle 58"/>
            <p:cNvSpPr>
              <a:spLocks noChangeArrowheads="1"/>
            </p:cNvSpPr>
            <p:nvPr/>
          </p:nvSpPr>
          <p:spPr bwMode="auto">
            <a:xfrm>
              <a:off x="4243" y="2471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5" name="Rectangle 59"/>
            <p:cNvSpPr>
              <a:spLocks noChangeArrowheads="1"/>
            </p:cNvSpPr>
            <p:nvPr/>
          </p:nvSpPr>
          <p:spPr bwMode="auto">
            <a:xfrm>
              <a:off x="4243" y="2465"/>
              <a:ext cx="3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6" name="Rectangle 60"/>
            <p:cNvSpPr>
              <a:spLocks noChangeArrowheads="1"/>
            </p:cNvSpPr>
            <p:nvPr/>
          </p:nvSpPr>
          <p:spPr bwMode="auto">
            <a:xfrm>
              <a:off x="4243" y="2465"/>
              <a:ext cx="3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7" name="Oval 61"/>
            <p:cNvSpPr>
              <a:spLocks noChangeArrowheads="1"/>
            </p:cNvSpPr>
            <p:nvPr/>
          </p:nvSpPr>
          <p:spPr bwMode="auto">
            <a:xfrm>
              <a:off x="4243" y="2450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8" name="Rectangle 62"/>
            <p:cNvSpPr>
              <a:spLocks noChangeArrowheads="1"/>
            </p:cNvSpPr>
            <p:nvPr/>
          </p:nvSpPr>
          <p:spPr bwMode="auto">
            <a:xfrm>
              <a:off x="4411" y="2440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9" name="Rectangle 63"/>
            <p:cNvSpPr>
              <a:spLocks noChangeArrowheads="1"/>
            </p:cNvSpPr>
            <p:nvPr/>
          </p:nvSpPr>
          <p:spPr bwMode="auto">
            <a:xfrm>
              <a:off x="4411" y="2471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0" name="Rectangle 64"/>
            <p:cNvSpPr>
              <a:spLocks noChangeArrowheads="1"/>
            </p:cNvSpPr>
            <p:nvPr/>
          </p:nvSpPr>
          <p:spPr bwMode="auto">
            <a:xfrm>
              <a:off x="4406" y="2445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1" name="Rectangle 65"/>
            <p:cNvSpPr>
              <a:spLocks noChangeArrowheads="1"/>
            </p:cNvSpPr>
            <p:nvPr/>
          </p:nvSpPr>
          <p:spPr bwMode="auto">
            <a:xfrm>
              <a:off x="4406" y="2465"/>
              <a:ext cx="2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2" name="Rectangle 66"/>
            <p:cNvSpPr>
              <a:spLocks noChangeArrowheads="1"/>
            </p:cNvSpPr>
            <p:nvPr/>
          </p:nvSpPr>
          <p:spPr bwMode="auto">
            <a:xfrm>
              <a:off x="4401" y="245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3" name="Rectangle 67"/>
            <p:cNvSpPr>
              <a:spLocks noChangeArrowheads="1"/>
            </p:cNvSpPr>
            <p:nvPr/>
          </p:nvSpPr>
          <p:spPr bwMode="auto">
            <a:xfrm>
              <a:off x="4401" y="246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4" name="Rectangle 68"/>
            <p:cNvSpPr>
              <a:spLocks noChangeArrowheads="1"/>
            </p:cNvSpPr>
            <p:nvPr/>
          </p:nvSpPr>
          <p:spPr bwMode="auto">
            <a:xfrm>
              <a:off x="4401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5" name="Rectangle 69"/>
            <p:cNvSpPr>
              <a:spLocks noChangeArrowheads="1"/>
            </p:cNvSpPr>
            <p:nvPr/>
          </p:nvSpPr>
          <p:spPr bwMode="auto">
            <a:xfrm>
              <a:off x="4401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6" name="Oval 70"/>
            <p:cNvSpPr>
              <a:spLocks noChangeArrowheads="1"/>
            </p:cNvSpPr>
            <p:nvPr/>
          </p:nvSpPr>
          <p:spPr bwMode="auto">
            <a:xfrm>
              <a:off x="4401" y="2440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7" name="Rectangle 71"/>
            <p:cNvSpPr>
              <a:spLocks noChangeArrowheads="1"/>
            </p:cNvSpPr>
            <p:nvPr/>
          </p:nvSpPr>
          <p:spPr bwMode="auto">
            <a:xfrm>
              <a:off x="4569" y="2440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8" name="Rectangle 72"/>
            <p:cNvSpPr>
              <a:spLocks noChangeArrowheads="1"/>
            </p:cNvSpPr>
            <p:nvPr/>
          </p:nvSpPr>
          <p:spPr bwMode="auto">
            <a:xfrm>
              <a:off x="4569" y="2471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9" name="Rectangle 73"/>
            <p:cNvSpPr>
              <a:spLocks noChangeArrowheads="1"/>
            </p:cNvSpPr>
            <p:nvPr/>
          </p:nvSpPr>
          <p:spPr bwMode="auto">
            <a:xfrm>
              <a:off x="4564" y="2445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0" name="Rectangle 74"/>
            <p:cNvSpPr>
              <a:spLocks noChangeArrowheads="1"/>
            </p:cNvSpPr>
            <p:nvPr/>
          </p:nvSpPr>
          <p:spPr bwMode="auto">
            <a:xfrm>
              <a:off x="4564" y="2465"/>
              <a:ext cx="2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1" name="Rectangle 75"/>
            <p:cNvSpPr>
              <a:spLocks noChangeArrowheads="1"/>
            </p:cNvSpPr>
            <p:nvPr/>
          </p:nvSpPr>
          <p:spPr bwMode="auto">
            <a:xfrm>
              <a:off x="4559" y="245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2" name="Rectangle 76"/>
            <p:cNvSpPr>
              <a:spLocks noChangeArrowheads="1"/>
            </p:cNvSpPr>
            <p:nvPr/>
          </p:nvSpPr>
          <p:spPr bwMode="auto">
            <a:xfrm>
              <a:off x="4559" y="246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3" name="Rectangle 77"/>
            <p:cNvSpPr>
              <a:spLocks noChangeArrowheads="1"/>
            </p:cNvSpPr>
            <p:nvPr/>
          </p:nvSpPr>
          <p:spPr bwMode="auto">
            <a:xfrm>
              <a:off x="4559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4" name="Rectangle 78"/>
            <p:cNvSpPr>
              <a:spLocks noChangeArrowheads="1"/>
            </p:cNvSpPr>
            <p:nvPr/>
          </p:nvSpPr>
          <p:spPr bwMode="auto">
            <a:xfrm>
              <a:off x="4559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5" name="Oval 79"/>
            <p:cNvSpPr>
              <a:spLocks noChangeArrowheads="1"/>
            </p:cNvSpPr>
            <p:nvPr/>
          </p:nvSpPr>
          <p:spPr bwMode="auto">
            <a:xfrm>
              <a:off x="4559" y="2440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6" name="Rectangle 80"/>
            <p:cNvSpPr>
              <a:spLocks noChangeArrowheads="1"/>
            </p:cNvSpPr>
            <p:nvPr/>
          </p:nvSpPr>
          <p:spPr bwMode="auto">
            <a:xfrm>
              <a:off x="4722" y="2440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7" name="Rectangle 81"/>
            <p:cNvSpPr>
              <a:spLocks noChangeArrowheads="1"/>
            </p:cNvSpPr>
            <p:nvPr/>
          </p:nvSpPr>
          <p:spPr bwMode="auto">
            <a:xfrm>
              <a:off x="4722" y="2471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8" name="Rectangle 82"/>
            <p:cNvSpPr>
              <a:spLocks noChangeArrowheads="1"/>
            </p:cNvSpPr>
            <p:nvPr/>
          </p:nvSpPr>
          <p:spPr bwMode="auto">
            <a:xfrm>
              <a:off x="4717" y="2445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9" name="Rectangle 83"/>
            <p:cNvSpPr>
              <a:spLocks noChangeArrowheads="1"/>
            </p:cNvSpPr>
            <p:nvPr/>
          </p:nvSpPr>
          <p:spPr bwMode="auto">
            <a:xfrm>
              <a:off x="4717" y="2465"/>
              <a:ext cx="2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0" name="Rectangle 84"/>
            <p:cNvSpPr>
              <a:spLocks noChangeArrowheads="1"/>
            </p:cNvSpPr>
            <p:nvPr/>
          </p:nvSpPr>
          <p:spPr bwMode="auto">
            <a:xfrm>
              <a:off x="4712" y="245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1" name="Rectangle 85"/>
            <p:cNvSpPr>
              <a:spLocks noChangeArrowheads="1"/>
            </p:cNvSpPr>
            <p:nvPr/>
          </p:nvSpPr>
          <p:spPr bwMode="auto">
            <a:xfrm>
              <a:off x="4712" y="246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2" name="Rectangle 86"/>
            <p:cNvSpPr>
              <a:spLocks noChangeArrowheads="1"/>
            </p:cNvSpPr>
            <p:nvPr/>
          </p:nvSpPr>
          <p:spPr bwMode="auto">
            <a:xfrm>
              <a:off x="4712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3" name="Rectangle 87"/>
            <p:cNvSpPr>
              <a:spLocks noChangeArrowheads="1"/>
            </p:cNvSpPr>
            <p:nvPr/>
          </p:nvSpPr>
          <p:spPr bwMode="auto">
            <a:xfrm>
              <a:off x="4712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4" name="Oval 88"/>
            <p:cNvSpPr>
              <a:spLocks noChangeArrowheads="1"/>
            </p:cNvSpPr>
            <p:nvPr/>
          </p:nvSpPr>
          <p:spPr bwMode="auto">
            <a:xfrm>
              <a:off x="4712" y="2440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5" name="Rectangle 89"/>
            <p:cNvSpPr>
              <a:spLocks noChangeArrowheads="1"/>
            </p:cNvSpPr>
            <p:nvPr/>
          </p:nvSpPr>
          <p:spPr bwMode="auto">
            <a:xfrm>
              <a:off x="3422" y="2414"/>
              <a:ext cx="1356" cy="1068"/>
            </a:xfrm>
            <a:prstGeom prst="rect">
              <a:avLst/>
            </a:prstGeom>
            <a:noFill/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6" name="Rectangle 90"/>
            <p:cNvSpPr>
              <a:spLocks noChangeArrowheads="1"/>
            </p:cNvSpPr>
            <p:nvPr/>
          </p:nvSpPr>
          <p:spPr bwMode="auto">
            <a:xfrm>
              <a:off x="3672" y="3758"/>
              <a:ext cx="647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5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H</a:t>
              </a: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arvest day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07" name="Rectangle 91"/>
            <p:cNvSpPr>
              <a:spLocks noChangeArrowheads="1"/>
            </p:cNvSpPr>
            <p:nvPr/>
          </p:nvSpPr>
          <p:spPr bwMode="auto">
            <a:xfrm rot="16200000">
              <a:off x="2348" y="2871"/>
              <a:ext cx="149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Percentage</a:t>
              </a:r>
              <a:r>
                <a:rPr kumimoji="0" lang="en-US" sz="1500" b="0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of green apples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08" name="Line 92"/>
            <p:cNvSpPr>
              <a:spLocks noChangeShapeType="1"/>
            </p:cNvSpPr>
            <p:nvPr/>
          </p:nvSpPr>
          <p:spPr bwMode="auto">
            <a:xfrm>
              <a:off x="3473" y="3482"/>
              <a:ext cx="943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9" name="Line 93"/>
            <p:cNvSpPr>
              <a:spLocks noChangeShapeType="1"/>
            </p:cNvSpPr>
            <p:nvPr/>
          </p:nvSpPr>
          <p:spPr bwMode="auto">
            <a:xfrm>
              <a:off x="3473" y="3482"/>
              <a:ext cx="1" cy="4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0" name="Line 94"/>
            <p:cNvSpPr>
              <a:spLocks noChangeShapeType="1"/>
            </p:cNvSpPr>
            <p:nvPr/>
          </p:nvSpPr>
          <p:spPr bwMode="auto">
            <a:xfrm>
              <a:off x="3789" y="3482"/>
              <a:ext cx="1" cy="4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1" name="Line 95"/>
            <p:cNvSpPr>
              <a:spLocks noChangeShapeType="1"/>
            </p:cNvSpPr>
            <p:nvPr/>
          </p:nvSpPr>
          <p:spPr bwMode="auto">
            <a:xfrm>
              <a:off x="4100" y="3482"/>
              <a:ext cx="1" cy="4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2" name="Line 96"/>
            <p:cNvSpPr>
              <a:spLocks noChangeShapeType="1"/>
            </p:cNvSpPr>
            <p:nvPr/>
          </p:nvSpPr>
          <p:spPr bwMode="auto">
            <a:xfrm>
              <a:off x="4416" y="3482"/>
              <a:ext cx="1" cy="4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3" name="Rectangle 97"/>
            <p:cNvSpPr>
              <a:spLocks noChangeArrowheads="1"/>
            </p:cNvSpPr>
            <p:nvPr/>
          </p:nvSpPr>
          <p:spPr bwMode="auto">
            <a:xfrm>
              <a:off x="3427" y="3604"/>
              <a:ext cx="7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-5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14" name="Rectangle 98"/>
            <p:cNvSpPr>
              <a:spLocks noChangeArrowheads="1"/>
            </p:cNvSpPr>
            <p:nvPr/>
          </p:nvSpPr>
          <p:spPr bwMode="auto">
            <a:xfrm>
              <a:off x="3697" y="3604"/>
              <a:ext cx="116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-10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15" name="Rectangle 99"/>
            <p:cNvSpPr>
              <a:spLocks noChangeArrowheads="1"/>
            </p:cNvSpPr>
            <p:nvPr/>
          </p:nvSpPr>
          <p:spPr bwMode="auto">
            <a:xfrm>
              <a:off x="3988" y="3604"/>
              <a:ext cx="116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-15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16" name="Rectangle 100"/>
            <p:cNvSpPr>
              <a:spLocks noChangeArrowheads="1"/>
            </p:cNvSpPr>
            <p:nvPr/>
          </p:nvSpPr>
          <p:spPr bwMode="auto">
            <a:xfrm>
              <a:off x="4299" y="3604"/>
              <a:ext cx="116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-20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17" name="Line 101"/>
            <p:cNvSpPr>
              <a:spLocks noChangeShapeType="1"/>
            </p:cNvSpPr>
            <p:nvPr/>
          </p:nvSpPr>
          <p:spPr bwMode="auto">
            <a:xfrm flipV="1">
              <a:off x="3422" y="2578"/>
              <a:ext cx="1" cy="74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8" name="Line 102"/>
            <p:cNvSpPr>
              <a:spLocks noChangeShapeType="1"/>
            </p:cNvSpPr>
            <p:nvPr/>
          </p:nvSpPr>
          <p:spPr bwMode="auto">
            <a:xfrm flipH="1">
              <a:off x="3376" y="3318"/>
              <a:ext cx="4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9" name="Line 103"/>
            <p:cNvSpPr>
              <a:spLocks noChangeShapeType="1"/>
            </p:cNvSpPr>
            <p:nvPr/>
          </p:nvSpPr>
          <p:spPr bwMode="auto">
            <a:xfrm flipH="1">
              <a:off x="3376" y="3073"/>
              <a:ext cx="4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20" name="Line 104"/>
            <p:cNvSpPr>
              <a:spLocks noChangeShapeType="1"/>
            </p:cNvSpPr>
            <p:nvPr/>
          </p:nvSpPr>
          <p:spPr bwMode="auto">
            <a:xfrm flipH="1">
              <a:off x="3376" y="2823"/>
              <a:ext cx="4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21" name="Line 105"/>
            <p:cNvSpPr>
              <a:spLocks noChangeShapeType="1"/>
            </p:cNvSpPr>
            <p:nvPr/>
          </p:nvSpPr>
          <p:spPr bwMode="auto">
            <a:xfrm flipH="1">
              <a:off x="3376" y="2578"/>
              <a:ext cx="4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22" name="Rectangle 106"/>
            <p:cNvSpPr>
              <a:spLocks noChangeArrowheads="1"/>
            </p:cNvSpPr>
            <p:nvPr/>
          </p:nvSpPr>
          <p:spPr bwMode="auto">
            <a:xfrm>
              <a:off x="3192" y="3277"/>
              <a:ext cx="133" cy="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23" name="Rectangle 107"/>
            <p:cNvSpPr>
              <a:spLocks noChangeArrowheads="1"/>
            </p:cNvSpPr>
            <p:nvPr/>
          </p:nvSpPr>
          <p:spPr bwMode="auto">
            <a:xfrm>
              <a:off x="3192" y="3032"/>
              <a:ext cx="133" cy="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24" name="Rectangle 108"/>
            <p:cNvSpPr>
              <a:spLocks noChangeArrowheads="1"/>
            </p:cNvSpPr>
            <p:nvPr/>
          </p:nvSpPr>
          <p:spPr bwMode="auto">
            <a:xfrm>
              <a:off x="3192" y="2787"/>
              <a:ext cx="133" cy="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25" name="Rectangle 109"/>
            <p:cNvSpPr>
              <a:spLocks noChangeArrowheads="1"/>
            </p:cNvSpPr>
            <p:nvPr/>
          </p:nvSpPr>
          <p:spPr bwMode="auto">
            <a:xfrm>
              <a:off x="3192" y="2542"/>
              <a:ext cx="133" cy="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26" name="Freeform 110"/>
            <p:cNvSpPr>
              <a:spLocks/>
            </p:cNvSpPr>
            <p:nvPr/>
          </p:nvSpPr>
          <p:spPr bwMode="auto">
            <a:xfrm>
              <a:off x="3473" y="2455"/>
              <a:ext cx="1254" cy="986"/>
            </a:xfrm>
            <a:custGeom>
              <a:avLst/>
              <a:gdLst/>
              <a:ahLst/>
              <a:cxnLst>
                <a:cxn ang="0">
                  <a:pos x="15" y="986"/>
                </a:cxn>
                <a:cxn ang="0">
                  <a:pos x="41" y="986"/>
                </a:cxn>
                <a:cxn ang="0">
                  <a:pos x="66" y="986"/>
                </a:cxn>
                <a:cxn ang="0">
                  <a:pos x="86" y="981"/>
                </a:cxn>
                <a:cxn ang="0">
                  <a:pos x="112" y="981"/>
                </a:cxn>
                <a:cxn ang="0">
                  <a:pos x="137" y="981"/>
                </a:cxn>
                <a:cxn ang="0">
                  <a:pos x="163" y="976"/>
                </a:cxn>
                <a:cxn ang="0">
                  <a:pos x="188" y="970"/>
                </a:cxn>
                <a:cxn ang="0">
                  <a:pos x="214" y="965"/>
                </a:cxn>
                <a:cxn ang="0">
                  <a:pos x="239" y="955"/>
                </a:cxn>
                <a:cxn ang="0">
                  <a:pos x="265" y="940"/>
                </a:cxn>
                <a:cxn ang="0">
                  <a:pos x="290" y="919"/>
                </a:cxn>
                <a:cxn ang="0">
                  <a:pos x="316" y="894"/>
                </a:cxn>
                <a:cxn ang="0">
                  <a:pos x="341" y="858"/>
                </a:cxn>
                <a:cxn ang="0">
                  <a:pos x="367" y="812"/>
                </a:cxn>
                <a:cxn ang="0">
                  <a:pos x="392" y="751"/>
                </a:cxn>
                <a:cxn ang="0">
                  <a:pos x="418" y="679"/>
                </a:cxn>
                <a:cxn ang="0">
                  <a:pos x="443" y="593"/>
                </a:cxn>
                <a:cxn ang="0">
                  <a:pos x="469" y="501"/>
                </a:cxn>
                <a:cxn ang="0">
                  <a:pos x="494" y="414"/>
                </a:cxn>
                <a:cxn ang="0">
                  <a:pos x="520" y="327"/>
                </a:cxn>
                <a:cxn ang="0">
                  <a:pos x="545" y="250"/>
                </a:cxn>
                <a:cxn ang="0">
                  <a:pos x="571" y="189"/>
                </a:cxn>
                <a:cxn ang="0">
                  <a:pos x="596" y="138"/>
                </a:cxn>
                <a:cxn ang="0">
                  <a:pos x="622" y="97"/>
                </a:cxn>
                <a:cxn ang="0">
                  <a:pos x="647" y="72"/>
                </a:cxn>
                <a:cxn ang="0">
                  <a:pos x="673" y="51"/>
                </a:cxn>
                <a:cxn ang="0">
                  <a:pos x="698" y="36"/>
                </a:cxn>
                <a:cxn ang="0">
                  <a:pos x="724" y="26"/>
                </a:cxn>
                <a:cxn ang="0">
                  <a:pos x="749" y="16"/>
                </a:cxn>
                <a:cxn ang="0">
                  <a:pos x="775" y="10"/>
                </a:cxn>
                <a:cxn ang="0">
                  <a:pos x="800" y="10"/>
                </a:cxn>
                <a:cxn ang="0">
                  <a:pos x="826" y="5"/>
                </a:cxn>
                <a:cxn ang="0">
                  <a:pos x="851" y="5"/>
                </a:cxn>
                <a:cxn ang="0">
                  <a:pos x="877" y="0"/>
                </a:cxn>
                <a:cxn ang="0">
                  <a:pos x="902" y="0"/>
                </a:cxn>
                <a:cxn ang="0">
                  <a:pos x="928" y="0"/>
                </a:cxn>
                <a:cxn ang="0">
                  <a:pos x="953" y="0"/>
                </a:cxn>
                <a:cxn ang="0">
                  <a:pos x="979" y="0"/>
                </a:cxn>
                <a:cxn ang="0">
                  <a:pos x="1004" y="0"/>
                </a:cxn>
                <a:cxn ang="0">
                  <a:pos x="1030" y="0"/>
                </a:cxn>
                <a:cxn ang="0">
                  <a:pos x="1055" y="0"/>
                </a:cxn>
                <a:cxn ang="0">
                  <a:pos x="1081" y="0"/>
                </a:cxn>
                <a:cxn ang="0">
                  <a:pos x="1101" y="0"/>
                </a:cxn>
                <a:cxn ang="0">
                  <a:pos x="1127" y="0"/>
                </a:cxn>
                <a:cxn ang="0">
                  <a:pos x="1152" y="0"/>
                </a:cxn>
                <a:cxn ang="0">
                  <a:pos x="1178" y="0"/>
                </a:cxn>
                <a:cxn ang="0">
                  <a:pos x="1203" y="0"/>
                </a:cxn>
                <a:cxn ang="0">
                  <a:pos x="1229" y="0"/>
                </a:cxn>
                <a:cxn ang="0">
                  <a:pos x="1254" y="0"/>
                </a:cxn>
              </a:cxnLst>
              <a:rect l="0" t="0" r="r" b="b"/>
              <a:pathLst>
                <a:path w="1254" h="986">
                  <a:moveTo>
                    <a:pt x="0" y="986"/>
                  </a:moveTo>
                  <a:lnTo>
                    <a:pt x="15" y="986"/>
                  </a:lnTo>
                  <a:lnTo>
                    <a:pt x="25" y="986"/>
                  </a:lnTo>
                  <a:lnTo>
                    <a:pt x="41" y="986"/>
                  </a:lnTo>
                  <a:lnTo>
                    <a:pt x="51" y="986"/>
                  </a:lnTo>
                  <a:lnTo>
                    <a:pt x="66" y="986"/>
                  </a:lnTo>
                  <a:lnTo>
                    <a:pt x="76" y="981"/>
                  </a:lnTo>
                  <a:lnTo>
                    <a:pt x="86" y="981"/>
                  </a:lnTo>
                  <a:lnTo>
                    <a:pt x="102" y="981"/>
                  </a:lnTo>
                  <a:lnTo>
                    <a:pt x="112" y="981"/>
                  </a:lnTo>
                  <a:lnTo>
                    <a:pt x="127" y="981"/>
                  </a:lnTo>
                  <a:lnTo>
                    <a:pt x="137" y="981"/>
                  </a:lnTo>
                  <a:lnTo>
                    <a:pt x="153" y="976"/>
                  </a:lnTo>
                  <a:lnTo>
                    <a:pt x="163" y="976"/>
                  </a:lnTo>
                  <a:lnTo>
                    <a:pt x="178" y="976"/>
                  </a:lnTo>
                  <a:lnTo>
                    <a:pt x="188" y="970"/>
                  </a:lnTo>
                  <a:lnTo>
                    <a:pt x="204" y="965"/>
                  </a:lnTo>
                  <a:lnTo>
                    <a:pt x="214" y="965"/>
                  </a:lnTo>
                  <a:lnTo>
                    <a:pt x="229" y="960"/>
                  </a:lnTo>
                  <a:lnTo>
                    <a:pt x="239" y="955"/>
                  </a:lnTo>
                  <a:lnTo>
                    <a:pt x="255" y="950"/>
                  </a:lnTo>
                  <a:lnTo>
                    <a:pt x="265" y="940"/>
                  </a:lnTo>
                  <a:lnTo>
                    <a:pt x="280" y="930"/>
                  </a:lnTo>
                  <a:lnTo>
                    <a:pt x="290" y="919"/>
                  </a:lnTo>
                  <a:lnTo>
                    <a:pt x="306" y="909"/>
                  </a:lnTo>
                  <a:lnTo>
                    <a:pt x="316" y="894"/>
                  </a:lnTo>
                  <a:lnTo>
                    <a:pt x="331" y="879"/>
                  </a:lnTo>
                  <a:lnTo>
                    <a:pt x="341" y="858"/>
                  </a:lnTo>
                  <a:lnTo>
                    <a:pt x="357" y="838"/>
                  </a:lnTo>
                  <a:lnTo>
                    <a:pt x="367" y="812"/>
                  </a:lnTo>
                  <a:lnTo>
                    <a:pt x="382" y="782"/>
                  </a:lnTo>
                  <a:lnTo>
                    <a:pt x="392" y="751"/>
                  </a:lnTo>
                  <a:lnTo>
                    <a:pt x="408" y="715"/>
                  </a:lnTo>
                  <a:lnTo>
                    <a:pt x="418" y="679"/>
                  </a:lnTo>
                  <a:lnTo>
                    <a:pt x="433" y="639"/>
                  </a:lnTo>
                  <a:lnTo>
                    <a:pt x="443" y="593"/>
                  </a:lnTo>
                  <a:lnTo>
                    <a:pt x="459" y="547"/>
                  </a:lnTo>
                  <a:lnTo>
                    <a:pt x="469" y="501"/>
                  </a:lnTo>
                  <a:lnTo>
                    <a:pt x="484" y="455"/>
                  </a:lnTo>
                  <a:lnTo>
                    <a:pt x="494" y="414"/>
                  </a:lnTo>
                  <a:lnTo>
                    <a:pt x="510" y="368"/>
                  </a:lnTo>
                  <a:lnTo>
                    <a:pt x="520" y="327"/>
                  </a:lnTo>
                  <a:lnTo>
                    <a:pt x="535" y="286"/>
                  </a:lnTo>
                  <a:lnTo>
                    <a:pt x="545" y="250"/>
                  </a:lnTo>
                  <a:lnTo>
                    <a:pt x="561" y="220"/>
                  </a:lnTo>
                  <a:lnTo>
                    <a:pt x="571" y="189"/>
                  </a:lnTo>
                  <a:lnTo>
                    <a:pt x="581" y="158"/>
                  </a:lnTo>
                  <a:lnTo>
                    <a:pt x="596" y="138"/>
                  </a:lnTo>
                  <a:lnTo>
                    <a:pt x="606" y="118"/>
                  </a:lnTo>
                  <a:lnTo>
                    <a:pt x="622" y="97"/>
                  </a:lnTo>
                  <a:lnTo>
                    <a:pt x="632" y="82"/>
                  </a:lnTo>
                  <a:lnTo>
                    <a:pt x="647" y="72"/>
                  </a:lnTo>
                  <a:lnTo>
                    <a:pt x="657" y="61"/>
                  </a:lnTo>
                  <a:lnTo>
                    <a:pt x="673" y="51"/>
                  </a:lnTo>
                  <a:lnTo>
                    <a:pt x="683" y="41"/>
                  </a:lnTo>
                  <a:lnTo>
                    <a:pt x="698" y="36"/>
                  </a:lnTo>
                  <a:lnTo>
                    <a:pt x="708" y="31"/>
                  </a:lnTo>
                  <a:lnTo>
                    <a:pt x="724" y="26"/>
                  </a:lnTo>
                  <a:lnTo>
                    <a:pt x="734" y="21"/>
                  </a:lnTo>
                  <a:lnTo>
                    <a:pt x="749" y="16"/>
                  </a:lnTo>
                  <a:lnTo>
                    <a:pt x="759" y="16"/>
                  </a:lnTo>
                  <a:lnTo>
                    <a:pt x="775" y="10"/>
                  </a:lnTo>
                  <a:lnTo>
                    <a:pt x="785" y="10"/>
                  </a:lnTo>
                  <a:lnTo>
                    <a:pt x="800" y="10"/>
                  </a:lnTo>
                  <a:lnTo>
                    <a:pt x="810" y="5"/>
                  </a:lnTo>
                  <a:lnTo>
                    <a:pt x="826" y="5"/>
                  </a:lnTo>
                  <a:lnTo>
                    <a:pt x="836" y="5"/>
                  </a:lnTo>
                  <a:lnTo>
                    <a:pt x="851" y="5"/>
                  </a:lnTo>
                  <a:lnTo>
                    <a:pt x="861" y="5"/>
                  </a:lnTo>
                  <a:lnTo>
                    <a:pt x="877" y="0"/>
                  </a:lnTo>
                  <a:lnTo>
                    <a:pt x="887" y="0"/>
                  </a:lnTo>
                  <a:lnTo>
                    <a:pt x="902" y="0"/>
                  </a:lnTo>
                  <a:lnTo>
                    <a:pt x="912" y="0"/>
                  </a:lnTo>
                  <a:lnTo>
                    <a:pt x="928" y="0"/>
                  </a:lnTo>
                  <a:lnTo>
                    <a:pt x="938" y="0"/>
                  </a:lnTo>
                  <a:lnTo>
                    <a:pt x="953" y="0"/>
                  </a:lnTo>
                  <a:lnTo>
                    <a:pt x="963" y="0"/>
                  </a:lnTo>
                  <a:lnTo>
                    <a:pt x="979" y="0"/>
                  </a:lnTo>
                  <a:lnTo>
                    <a:pt x="989" y="0"/>
                  </a:lnTo>
                  <a:lnTo>
                    <a:pt x="1004" y="0"/>
                  </a:lnTo>
                  <a:lnTo>
                    <a:pt x="1014" y="0"/>
                  </a:lnTo>
                  <a:lnTo>
                    <a:pt x="1030" y="0"/>
                  </a:lnTo>
                  <a:lnTo>
                    <a:pt x="1040" y="0"/>
                  </a:lnTo>
                  <a:lnTo>
                    <a:pt x="1055" y="0"/>
                  </a:lnTo>
                  <a:lnTo>
                    <a:pt x="1065" y="0"/>
                  </a:lnTo>
                  <a:lnTo>
                    <a:pt x="1081" y="0"/>
                  </a:lnTo>
                  <a:lnTo>
                    <a:pt x="1091" y="0"/>
                  </a:lnTo>
                  <a:lnTo>
                    <a:pt x="1101" y="0"/>
                  </a:lnTo>
                  <a:lnTo>
                    <a:pt x="1116" y="0"/>
                  </a:lnTo>
                  <a:lnTo>
                    <a:pt x="1127" y="0"/>
                  </a:lnTo>
                  <a:lnTo>
                    <a:pt x="1142" y="0"/>
                  </a:lnTo>
                  <a:lnTo>
                    <a:pt x="1152" y="0"/>
                  </a:lnTo>
                  <a:lnTo>
                    <a:pt x="1167" y="0"/>
                  </a:lnTo>
                  <a:lnTo>
                    <a:pt x="1178" y="0"/>
                  </a:lnTo>
                  <a:lnTo>
                    <a:pt x="1193" y="0"/>
                  </a:lnTo>
                  <a:lnTo>
                    <a:pt x="1203" y="0"/>
                  </a:lnTo>
                  <a:lnTo>
                    <a:pt x="1218" y="0"/>
                  </a:lnTo>
                  <a:lnTo>
                    <a:pt x="1229" y="0"/>
                  </a:lnTo>
                  <a:lnTo>
                    <a:pt x="1244" y="0"/>
                  </a:lnTo>
                  <a:lnTo>
                    <a:pt x="1254" y="0"/>
                  </a:lnTo>
                </a:path>
              </a:pathLst>
            </a:cu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8" name="Rectangle 3"/>
          <p:cNvSpPr txBox="1">
            <a:spLocks noChangeArrowheads="1"/>
          </p:cNvSpPr>
          <p:nvPr/>
        </p:nvSpPr>
        <p:spPr bwMode="auto">
          <a:xfrm>
            <a:off x="5401985" y="1483075"/>
            <a:ext cx="3581400" cy="45259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Heuristic methods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Minkowski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-form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Weighted-Mean-Variance (WMV)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Distance functions used in nonparametric tests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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Arial" charset="0"/>
              </a:rPr>
              <a:t> 2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(Chi Square)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Kolmogorov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-Smirnov (KS)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Cramer/von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Mises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(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CvM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Information-theory divergences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Kullback-Liebler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(KL)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Jeffrey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divergence (JD)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Spectral measures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Spectral angle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mapper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Bhatacharyya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distance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Ground distance measures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Histogram intersection (Overton)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Quadratic form distance (QF)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Wasserstein-Rubinstein-Mallows distance (Earth Movers Distance)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5" name="Isosceles Triangle 114"/>
          <p:cNvSpPr/>
          <p:nvPr/>
        </p:nvSpPr>
        <p:spPr>
          <a:xfrm>
            <a:off x="8763000" y="6629400"/>
            <a:ext cx="152400" cy="152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Resources - PlateAnalyzer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4220" y="671691"/>
            <a:ext cx="90678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Files needed:</a:t>
            </a:r>
            <a:endParaRPr lang="en-US" dirty="0"/>
          </a:p>
          <a:p>
            <a:r>
              <a:rPr lang="en-US" dirty="0"/>
              <a:t>Drug concentration file </a:t>
            </a:r>
            <a:r>
              <a:rPr lang="en-US" dirty="0" smtClean="0"/>
              <a:t>(an </a:t>
            </a:r>
            <a:r>
              <a:rPr lang="en-US" dirty="0"/>
              <a:t>example, but you can make any one you want) (</a:t>
            </a:r>
            <a:r>
              <a:rPr lang="en-US" dirty="0">
                <a:hlinkClick r:id="rId3"/>
              </a:rPr>
              <a:t>download now</a:t>
            </a:r>
            <a:r>
              <a:rPr lang="en-US" dirty="0"/>
              <a:t>)</a:t>
            </a:r>
          </a:p>
          <a:p>
            <a:r>
              <a:rPr lang="en-US" dirty="0"/>
              <a:t> </a:t>
            </a:r>
            <a:r>
              <a:rPr lang="en-US" b="1" dirty="0" smtClean="0"/>
              <a:t>Sample </a:t>
            </a:r>
            <a:r>
              <a:rPr lang="en-US" b="1" dirty="0"/>
              <a:t>Data file:</a:t>
            </a:r>
            <a:r>
              <a:rPr lang="en-US" dirty="0"/>
              <a:t> zip file - this must be </a:t>
            </a:r>
            <a:r>
              <a:rPr lang="en-US" dirty="0" err="1"/>
              <a:t>unszipped</a:t>
            </a:r>
            <a:r>
              <a:rPr lang="en-US" dirty="0"/>
              <a:t> - it contains 384 well data - each are fcs files showing 32 drugs (30 megs</a:t>
            </a:r>
            <a:r>
              <a:rPr lang="en-US" dirty="0" smtClean="0"/>
              <a:t>)  (</a:t>
            </a:r>
            <a:r>
              <a:rPr lang="en-US" dirty="0">
                <a:hlinkClick r:id="rId4"/>
              </a:rPr>
              <a:t>download now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/>
              <a:t> </a:t>
            </a:r>
            <a:r>
              <a:rPr lang="en-US" dirty="0" smtClean="0"/>
              <a:t>Tutorial </a:t>
            </a:r>
            <a:r>
              <a:rPr lang="en-US" dirty="0"/>
              <a:t>files (these were made on an earlier version, but they are very similar to the current version) Many of these are on YouTube - search for "PUCL, </a:t>
            </a:r>
            <a:r>
              <a:rPr lang="en-US" dirty="0" err="1"/>
              <a:t>PlateAnalzyer</a:t>
            </a:r>
            <a:r>
              <a:rPr lang="en-US" dirty="0"/>
              <a:t>, Purdue"</a:t>
            </a:r>
          </a:p>
          <a:p>
            <a:r>
              <a:rPr lang="en-US" dirty="0"/>
              <a:t>1. The quick 45 </a:t>
            </a:r>
            <a:r>
              <a:rPr lang="en-US" dirty="0" smtClean="0"/>
              <a:t>second </a:t>
            </a:r>
            <a:r>
              <a:rPr lang="en-US" dirty="0"/>
              <a:t>demo (</a:t>
            </a:r>
            <a:r>
              <a:rPr lang="en-US" dirty="0">
                <a:hlinkClick r:id="rId5"/>
              </a:rPr>
              <a:t>play</a:t>
            </a:r>
            <a:r>
              <a:rPr lang="en-US" dirty="0"/>
              <a:t>) </a:t>
            </a:r>
            <a:r>
              <a:rPr lang="en-US" dirty="0">
                <a:hlinkClick r:id="rId6"/>
              </a:rPr>
              <a:t>YOUTUBE</a:t>
            </a:r>
            <a:endParaRPr lang="en-US" dirty="0"/>
          </a:p>
          <a:p>
            <a:r>
              <a:rPr lang="en-US" dirty="0"/>
              <a:t>2. </a:t>
            </a:r>
            <a:r>
              <a:rPr lang="en-US" dirty="0" smtClean="0"/>
              <a:t>Instant </a:t>
            </a:r>
            <a:r>
              <a:rPr lang="en-US" dirty="0"/>
              <a:t>gates (</a:t>
            </a:r>
            <a:r>
              <a:rPr lang="en-US" dirty="0">
                <a:hlinkClick r:id="rId7"/>
              </a:rPr>
              <a:t>play</a:t>
            </a:r>
            <a:r>
              <a:rPr lang="en-US" dirty="0"/>
              <a:t>) </a:t>
            </a:r>
            <a:r>
              <a:rPr lang="en-US" dirty="0">
                <a:hlinkClick r:id="rId8"/>
              </a:rPr>
              <a:t>YOUTUBE</a:t>
            </a:r>
            <a:endParaRPr lang="en-US" dirty="0"/>
          </a:p>
          <a:p>
            <a:r>
              <a:rPr lang="en-US" dirty="0"/>
              <a:t>3. Basic analysis (download now) (23.8 megs)</a:t>
            </a:r>
          </a:p>
          <a:p>
            <a:r>
              <a:rPr lang="en-US" dirty="0"/>
              <a:t>4. Exporting data in </a:t>
            </a:r>
            <a:r>
              <a:rPr lang="en-US" b="1" i="1" dirty="0">
                <a:solidFill>
                  <a:srgbClr val="FF0000"/>
                </a:solidFill>
              </a:rPr>
              <a:t>CSV </a:t>
            </a:r>
            <a:r>
              <a:rPr lang="en-US" dirty="0"/>
              <a:t>format </a:t>
            </a:r>
            <a:r>
              <a:rPr lang="en-US" dirty="0" smtClean="0"/>
              <a:t> </a:t>
            </a:r>
            <a:r>
              <a:rPr lang="en-US" dirty="0">
                <a:hlinkClick r:id="rId9"/>
              </a:rPr>
              <a:t>YOUTUBE</a:t>
            </a:r>
            <a:endParaRPr lang="en-US" dirty="0"/>
          </a:p>
          <a:p>
            <a:r>
              <a:rPr lang="en-US" dirty="0"/>
              <a:t>5. New </a:t>
            </a:r>
            <a:r>
              <a:rPr lang="en-US" dirty="0" err="1"/>
              <a:t>Drugbox</a:t>
            </a:r>
            <a:r>
              <a:rPr lang="en-US" dirty="0"/>
              <a:t> controls </a:t>
            </a:r>
            <a:r>
              <a:rPr lang="en-US" dirty="0" smtClean="0">
                <a:hlinkClick r:id="rId10"/>
              </a:rPr>
              <a:t>YOUTUBE</a:t>
            </a:r>
            <a:endParaRPr lang="en-US" dirty="0"/>
          </a:p>
          <a:p>
            <a:r>
              <a:rPr lang="en-US" dirty="0"/>
              <a:t>6. Logic Map  </a:t>
            </a:r>
            <a:r>
              <a:rPr lang="en-US" dirty="0" smtClean="0"/>
              <a:t> </a:t>
            </a:r>
            <a:r>
              <a:rPr lang="en-US" dirty="0">
                <a:hlinkClick r:id="rId11"/>
              </a:rPr>
              <a:t>YOUTUB</a:t>
            </a:r>
            <a:r>
              <a:rPr lang="en-US" dirty="0"/>
              <a:t>E</a:t>
            </a:r>
          </a:p>
          <a:p>
            <a:r>
              <a:rPr lang="en-US" dirty="0"/>
              <a:t>7. Wells with no cells video! </a:t>
            </a:r>
            <a:r>
              <a:rPr lang="en-US" dirty="0" smtClean="0"/>
              <a:t> </a:t>
            </a:r>
            <a:r>
              <a:rPr lang="en-US" dirty="0">
                <a:hlinkClick r:id="rId12"/>
              </a:rPr>
              <a:t>YOUTUBE</a:t>
            </a:r>
            <a:endParaRPr lang="en-US" dirty="0"/>
          </a:p>
          <a:p>
            <a:r>
              <a:rPr lang="en-US" dirty="0"/>
              <a:t>8. </a:t>
            </a:r>
            <a:r>
              <a:rPr lang="en-US" b="1" i="1" dirty="0" err="1">
                <a:solidFill>
                  <a:srgbClr val="FF0000"/>
                </a:solidFill>
              </a:rPr>
              <a:t>AutoUpdate</a:t>
            </a:r>
            <a:r>
              <a:rPr lang="en-US" dirty="0"/>
              <a:t> feature (</a:t>
            </a:r>
            <a:r>
              <a:rPr lang="en-US" dirty="0">
                <a:hlinkClick r:id="rId13"/>
              </a:rPr>
              <a:t>play</a:t>
            </a:r>
            <a:r>
              <a:rPr lang="en-US" dirty="0"/>
              <a:t>) </a:t>
            </a:r>
            <a:r>
              <a:rPr lang="en-US" i="1" dirty="0">
                <a:solidFill>
                  <a:srgbClr val="0070C0"/>
                </a:solidFill>
              </a:rPr>
              <a:t>auto%20updates.wmv</a:t>
            </a:r>
          </a:p>
          <a:p>
            <a:r>
              <a:rPr lang="en-US" dirty="0"/>
              <a:t>9. Enhanced features March 2012 </a:t>
            </a:r>
            <a:r>
              <a:rPr lang="en-US" dirty="0" smtClean="0"/>
              <a:t> </a:t>
            </a:r>
            <a:r>
              <a:rPr lang="en-US" dirty="0">
                <a:hlinkClick r:id="rId14"/>
              </a:rPr>
              <a:t>YOUTUBE</a:t>
            </a:r>
            <a:endParaRPr lang="en-US" dirty="0"/>
          </a:p>
          <a:p>
            <a:r>
              <a:rPr lang="en-US" dirty="0"/>
              <a:t>10. </a:t>
            </a:r>
            <a:r>
              <a:rPr lang="en-US" b="1" i="1" dirty="0">
                <a:solidFill>
                  <a:srgbClr val="FF0000"/>
                </a:solidFill>
              </a:rPr>
              <a:t>SMILES codes </a:t>
            </a:r>
            <a:r>
              <a:rPr lang="en-US" dirty="0"/>
              <a:t>read for drugs see </a:t>
            </a:r>
            <a:r>
              <a:rPr lang="en-US" dirty="0">
                <a:hlinkClick r:id="rId15"/>
              </a:rPr>
              <a:t>YOUTUBE</a:t>
            </a:r>
            <a:endParaRPr lang="en-US" dirty="0"/>
          </a:p>
          <a:p>
            <a:r>
              <a:rPr lang="en-US" dirty="0"/>
              <a:t>11.  New DRUGBOX Controls features </a:t>
            </a:r>
            <a:r>
              <a:rPr lang="en-US" dirty="0">
                <a:hlinkClick r:id="rId16"/>
              </a:rPr>
              <a:t>YOUTUBE</a:t>
            </a:r>
            <a:endParaRPr lang="en-US" dirty="0"/>
          </a:p>
          <a:p>
            <a:r>
              <a:rPr lang="en-US" dirty="0"/>
              <a:t>12. Export CSV data files </a:t>
            </a:r>
            <a:r>
              <a:rPr lang="en-US" dirty="0">
                <a:hlinkClick r:id="rId17"/>
              </a:rPr>
              <a:t>YOUTUBE</a:t>
            </a:r>
            <a:endParaRPr lang="en-US" dirty="0"/>
          </a:p>
          <a:p>
            <a:r>
              <a:rPr lang="en-US" dirty="0"/>
              <a:t>13. Dealing with Empty Wells </a:t>
            </a:r>
            <a:r>
              <a:rPr lang="en-US" dirty="0">
                <a:hlinkClick r:id="rId18"/>
              </a:rPr>
              <a:t>YOUTUBE</a:t>
            </a:r>
            <a:endParaRPr lang="en-US" dirty="0"/>
          </a:p>
          <a:p>
            <a:r>
              <a:rPr lang="en-US" dirty="0"/>
              <a:t>14. </a:t>
            </a:r>
            <a:r>
              <a:rPr lang="en-US" b="1" dirty="0">
                <a:solidFill>
                  <a:srgbClr val="FF0000"/>
                </a:solidFill>
              </a:rPr>
              <a:t>40 PLUS parameter data CyTOF </a:t>
            </a:r>
            <a:r>
              <a:rPr lang="en-US" dirty="0"/>
              <a:t>analysis </a:t>
            </a:r>
            <a:r>
              <a:rPr lang="en-US" dirty="0">
                <a:hlinkClick r:id="rId19"/>
              </a:rPr>
              <a:t>YOUTUBE</a:t>
            </a:r>
            <a:endParaRPr lang="en-US" dirty="0"/>
          </a:p>
          <a:p>
            <a:r>
              <a:rPr lang="en-US" dirty="0"/>
              <a:t>15. </a:t>
            </a:r>
            <a:r>
              <a:rPr lang="en-US" dirty="0" err="1"/>
              <a:t>Autowell</a:t>
            </a:r>
            <a:r>
              <a:rPr lang="en-US" dirty="0"/>
              <a:t> finder-extracting single wells from large </a:t>
            </a:r>
            <a:r>
              <a:rPr lang="en-US" dirty="0" smtClean="0"/>
              <a:t>files </a:t>
            </a:r>
            <a:r>
              <a:rPr lang="en-US" b="1" i="1" dirty="0" smtClean="0">
                <a:solidFill>
                  <a:srgbClr val="FF0000"/>
                </a:solidFill>
              </a:rPr>
              <a:t>for </a:t>
            </a:r>
            <a:r>
              <a:rPr lang="en-US" b="1" i="1" dirty="0" err="1" smtClean="0">
                <a:solidFill>
                  <a:srgbClr val="FF0000"/>
                </a:solidFill>
              </a:rPr>
              <a:t>Accuri</a:t>
            </a:r>
            <a:r>
              <a:rPr lang="en-US" b="1" i="1" dirty="0" smtClean="0">
                <a:solidFill>
                  <a:srgbClr val="FF0000"/>
                </a:solidFill>
              </a:rPr>
              <a:t>  </a:t>
            </a:r>
            <a:r>
              <a:rPr lang="en-US" dirty="0" smtClean="0">
                <a:hlinkClick r:id="rId20"/>
              </a:rPr>
              <a:t>YOUTUBE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99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12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229600" cy="792162"/>
          </a:xfrm>
        </p:spPr>
        <p:txBody>
          <a:bodyPr/>
          <a:lstStyle/>
          <a:p>
            <a:r>
              <a:rPr lang="en-US" dirty="0" smtClean="0"/>
              <a:t>Purdue Cytometry Discussion List</a:t>
            </a:r>
            <a:endParaRPr lang="en-US" dirty="0"/>
          </a:p>
        </p:txBody>
      </p:sp>
      <p:pic>
        <p:nvPicPr>
          <p:cNvPr id="4098" name="Picture 2" descr="C:\image database Related\Cytomics related materials\li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6491452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52300" y="6268561"/>
            <a:ext cx="49798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subscribe@cyto.purdue.edu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84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High throughput flow cytometry is not only possible, there are significant advantages for some assay systems</a:t>
            </a:r>
          </a:p>
          <a:p>
            <a:r>
              <a:rPr lang="en-US" sz="2400" dirty="0" smtClean="0"/>
              <a:t>Flow cytometry can collect high content data and new approaches to data processing are necessary</a:t>
            </a:r>
          </a:p>
          <a:p>
            <a:r>
              <a:rPr lang="en-US" sz="2400" dirty="0" smtClean="0"/>
              <a:t>New approaches require more automation which leads to lower per test cost, better QC and faster results</a:t>
            </a:r>
          </a:p>
          <a:p>
            <a:r>
              <a:rPr lang="en-US" sz="2400" dirty="0" smtClean="0"/>
              <a:t>New classification tools allow us to enhance the analytical process and assist in identifying signaling pathways</a:t>
            </a:r>
          </a:p>
          <a:p>
            <a:r>
              <a:rPr lang="en-US" sz="2400" dirty="0" smtClean="0"/>
              <a:t>For analysis of these complex data sets – the complexity can be “</a:t>
            </a:r>
            <a:r>
              <a:rPr lang="en-US" sz="2400" i="1" dirty="0" smtClean="0"/>
              <a:t>under the hood</a:t>
            </a:r>
            <a:r>
              <a:rPr lang="en-US" sz="2400" dirty="0" smtClean="0"/>
              <a:t>”, but must be easy, interactive and accurate</a:t>
            </a:r>
          </a:p>
          <a:p>
            <a:r>
              <a:rPr lang="en-US" sz="2400" dirty="0" smtClean="0"/>
              <a:t>Visualizing and manipulating very large data sets is quite possible using newly developed analytical tools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4CF9A-DFD9-444F-8A14-447B1232AFE7}" type="datetime13">
              <a:rPr lang="en-US" smtClean="0"/>
              <a:t>9:04:27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32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511B4-EC4D-422D-BD9D-F6EDD0C2F9C5}" type="datetime13">
              <a:rPr lang="en-US" smtClean="0"/>
              <a:t>9:04:27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572B-1C51-4FDD-A251-BA6A72095FD2}" type="datetime13">
              <a:rPr lang="en-US" smtClean="0"/>
              <a:t>9:04:26 AM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0" y="1905000"/>
            <a:ext cx="7848600" cy="2286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Tx/>
              <a:buNone/>
            </a:pPr>
            <a:r>
              <a:rPr lang="en-US" sz="5400" dirty="0" smtClean="0"/>
              <a:t>How do you collect that much data on a flow cytometer?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8537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95800" y="2053537"/>
            <a:ext cx="4353804" cy="3737663"/>
            <a:chOff x="4626923" y="1776847"/>
            <a:chExt cx="3124677" cy="2906573"/>
          </a:xfrm>
        </p:grpSpPr>
        <p:sp>
          <p:nvSpPr>
            <p:cNvPr id="98" name="Rectangle 3"/>
            <p:cNvSpPr>
              <a:spLocks noChangeArrowheads="1"/>
            </p:cNvSpPr>
            <p:nvPr/>
          </p:nvSpPr>
          <p:spPr bwMode="auto">
            <a:xfrm>
              <a:off x="4626923" y="2357768"/>
              <a:ext cx="3097218" cy="657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 anchor="ctr"/>
            <a:lstStyle/>
            <a:p>
              <a:pPr algn="ctr"/>
              <a:r>
                <a:rPr lang="en-US" sz="120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99" name="Rectangle 4"/>
            <p:cNvSpPr>
              <a:spLocks noChangeArrowheads="1"/>
            </p:cNvSpPr>
            <p:nvPr/>
          </p:nvSpPr>
          <p:spPr bwMode="auto">
            <a:xfrm>
              <a:off x="4900207" y="3278054"/>
              <a:ext cx="2550650" cy="1007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110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101" name="Freeform 7"/>
            <p:cNvSpPr>
              <a:spLocks/>
            </p:cNvSpPr>
            <p:nvPr/>
          </p:nvSpPr>
          <p:spPr bwMode="auto">
            <a:xfrm>
              <a:off x="7317381" y="2153370"/>
              <a:ext cx="144866" cy="25329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8" y="0"/>
                </a:cxn>
                <a:cxn ang="0">
                  <a:pos x="228" y="277"/>
                </a:cxn>
                <a:cxn ang="0">
                  <a:pos x="0" y="277"/>
                </a:cxn>
                <a:cxn ang="0">
                  <a:pos x="0" y="0"/>
                </a:cxn>
              </a:cxnLst>
              <a:rect l="0" t="0" r="r" b="b"/>
              <a:pathLst>
                <a:path w="229" h="278">
                  <a:moveTo>
                    <a:pt x="0" y="0"/>
                  </a:moveTo>
                  <a:lnTo>
                    <a:pt x="228" y="0"/>
                  </a:lnTo>
                  <a:lnTo>
                    <a:pt x="228" y="277"/>
                  </a:lnTo>
                  <a:lnTo>
                    <a:pt x="0" y="277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2" name="Line 8"/>
            <p:cNvSpPr>
              <a:spLocks noChangeShapeType="1"/>
            </p:cNvSpPr>
            <p:nvPr/>
          </p:nvSpPr>
          <p:spPr bwMode="auto">
            <a:xfrm>
              <a:off x="6539911" y="3638929"/>
              <a:ext cx="121460" cy="0"/>
            </a:xfrm>
            <a:prstGeom prst="line">
              <a:avLst/>
            </a:prstGeom>
            <a:noFill/>
            <a:ln w="76200">
              <a:solidFill>
                <a:srgbClr val="00A9E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3" name="Line 9"/>
            <p:cNvSpPr>
              <a:spLocks noChangeShapeType="1"/>
            </p:cNvSpPr>
            <p:nvPr/>
          </p:nvSpPr>
          <p:spPr bwMode="auto">
            <a:xfrm>
              <a:off x="6972610" y="3140157"/>
              <a:ext cx="164476" cy="0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4" name="Line 10"/>
            <p:cNvSpPr>
              <a:spLocks noChangeShapeType="1"/>
            </p:cNvSpPr>
            <p:nvPr/>
          </p:nvSpPr>
          <p:spPr bwMode="auto">
            <a:xfrm>
              <a:off x="7369254" y="2786126"/>
              <a:ext cx="124622" cy="0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5" name="Freeform 11"/>
            <p:cNvSpPr>
              <a:spLocks/>
            </p:cNvSpPr>
            <p:nvPr/>
          </p:nvSpPr>
          <p:spPr bwMode="auto">
            <a:xfrm>
              <a:off x="6658840" y="3511792"/>
              <a:ext cx="144866" cy="2523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8" y="0"/>
                </a:cxn>
                <a:cxn ang="0">
                  <a:pos x="228" y="275"/>
                </a:cxn>
                <a:cxn ang="0">
                  <a:pos x="0" y="275"/>
                </a:cxn>
                <a:cxn ang="0">
                  <a:pos x="0" y="0"/>
                </a:cxn>
              </a:cxnLst>
              <a:rect l="0" t="0" r="r" b="b"/>
              <a:pathLst>
                <a:path w="229" h="276">
                  <a:moveTo>
                    <a:pt x="0" y="0"/>
                  </a:moveTo>
                  <a:lnTo>
                    <a:pt x="228" y="0"/>
                  </a:lnTo>
                  <a:lnTo>
                    <a:pt x="228" y="275"/>
                  </a:lnTo>
                  <a:lnTo>
                    <a:pt x="0" y="275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6" name="Freeform 12"/>
            <p:cNvSpPr>
              <a:spLocks/>
            </p:cNvSpPr>
            <p:nvPr/>
          </p:nvSpPr>
          <p:spPr bwMode="auto">
            <a:xfrm>
              <a:off x="7122540" y="3013021"/>
              <a:ext cx="145498" cy="2523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9" y="0"/>
                </a:cxn>
                <a:cxn ang="0">
                  <a:pos x="229" y="276"/>
                </a:cxn>
                <a:cxn ang="0">
                  <a:pos x="0" y="276"/>
                </a:cxn>
                <a:cxn ang="0">
                  <a:pos x="0" y="0"/>
                </a:cxn>
              </a:cxnLst>
              <a:rect l="0" t="0" r="r" b="b"/>
              <a:pathLst>
                <a:path w="230" h="277">
                  <a:moveTo>
                    <a:pt x="0" y="0"/>
                  </a:moveTo>
                  <a:lnTo>
                    <a:pt x="229" y="0"/>
                  </a:lnTo>
                  <a:lnTo>
                    <a:pt x="229" y="276"/>
                  </a:lnTo>
                  <a:lnTo>
                    <a:pt x="0" y="276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7" name="Freeform 13"/>
            <p:cNvSpPr>
              <a:spLocks/>
            </p:cNvSpPr>
            <p:nvPr/>
          </p:nvSpPr>
          <p:spPr bwMode="auto">
            <a:xfrm>
              <a:off x="7318643" y="2084910"/>
              <a:ext cx="184720" cy="321757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87" y="0"/>
                </a:cxn>
                <a:cxn ang="0">
                  <a:pos x="291" y="0"/>
                </a:cxn>
                <a:cxn ang="0">
                  <a:pos x="291" y="276"/>
                </a:cxn>
                <a:cxn ang="0">
                  <a:pos x="227" y="352"/>
                </a:cxn>
                <a:cxn ang="0">
                  <a:pos x="227" y="74"/>
                </a:cxn>
                <a:cxn ang="0">
                  <a:pos x="5" y="74"/>
                </a:cxn>
                <a:cxn ang="0">
                  <a:pos x="0" y="74"/>
                </a:cxn>
              </a:cxnLst>
              <a:rect l="0" t="0" r="r" b="b"/>
              <a:pathLst>
                <a:path w="292" h="353">
                  <a:moveTo>
                    <a:pt x="0" y="74"/>
                  </a:moveTo>
                  <a:lnTo>
                    <a:pt x="87" y="0"/>
                  </a:lnTo>
                  <a:lnTo>
                    <a:pt x="291" y="0"/>
                  </a:lnTo>
                  <a:lnTo>
                    <a:pt x="291" y="276"/>
                  </a:lnTo>
                  <a:lnTo>
                    <a:pt x="227" y="352"/>
                  </a:lnTo>
                  <a:lnTo>
                    <a:pt x="227" y="74"/>
                  </a:lnTo>
                  <a:lnTo>
                    <a:pt x="5" y="74"/>
                  </a:lnTo>
                  <a:lnTo>
                    <a:pt x="0" y="74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8" name="Line 14"/>
            <p:cNvSpPr>
              <a:spLocks noChangeShapeType="1"/>
            </p:cNvSpPr>
            <p:nvPr/>
          </p:nvSpPr>
          <p:spPr bwMode="auto">
            <a:xfrm flipH="1">
              <a:off x="7460979" y="2087844"/>
              <a:ext cx="45547" cy="586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9" name="Oval 15"/>
            <p:cNvSpPr>
              <a:spLocks noChangeArrowheads="1"/>
            </p:cNvSpPr>
            <p:nvPr/>
          </p:nvSpPr>
          <p:spPr bwMode="auto">
            <a:xfrm>
              <a:off x="7380006" y="2249212"/>
              <a:ext cx="22774" cy="44010"/>
            </a:xfrm>
            <a:prstGeom prst="ellipse">
              <a:avLst/>
            </a:prstGeom>
            <a:solidFill>
              <a:srgbClr val="C1C1C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0" name="Line 16"/>
            <p:cNvSpPr>
              <a:spLocks noChangeShapeType="1"/>
            </p:cNvSpPr>
            <p:nvPr/>
          </p:nvSpPr>
          <p:spPr bwMode="auto">
            <a:xfrm flipV="1">
              <a:off x="7193391" y="2204227"/>
              <a:ext cx="185352" cy="23276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1" name="Oval 17" descr="Zig zag"/>
            <p:cNvSpPr>
              <a:spLocks noChangeArrowheads="1"/>
            </p:cNvSpPr>
            <p:nvPr/>
          </p:nvSpPr>
          <p:spPr bwMode="auto">
            <a:xfrm>
              <a:off x="7141518" y="2358748"/>
              <a:ext cx="91727" cy="232761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2" name="Line 18"/>
            <p:cNvSpPr>
              <a:spLocks noChangeShapeType="1"/>
            </p:cNvSpPr>
            <p:nvPr/>
          </p:nvSpPr>
          <p:spPr bwMode="auto">
            <a:xfrm flipV="1">
              <a:off x="6893605" y="2446872"/>
              <a:ext cx="303649" cy="340339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3" name="Oval 19"/>
            <p:cNvSpPr>
              <a:spLocks noChangeArrowheads="1"/>
            </p:cNvSpPr>
            <p:nvPr/>
          </p:nvSpPr>
          <p:spPr bwMode="auto">
            <a:xfrm>
              <a:off x="6822054" y="2681483"/>
              <a:ext cx="82238" cy="241563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89804"/>
                    <a:invGamma/>
                  </a:srgbClr>
                </a:gs>
              </a:gsLst>
              <a:path path="rect">
                <a:fillToRect l="100000" b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4" name="Line 20"/>
            <p:cNvSpPr>
              <a:spLocks noChangeShapeType="1"/>
            </p:cNvSpPr>
            <p:nvPr/>
          </p:nvSpPr>
          <p:spPr bwMode="auto">
            <a:xfrm flipV="1">
              <a:off x="6458940" y="2781236"/>
              <a:ext cx="394111" cy="41955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5" name="Oval 21"/>
            <p:cNvSpPr>
              <a:spLocks noChangeArrowheads="1"/>
            </p:cNvSpPr>
            <p:nvPr/>
          </p:nvSpPr>
          <p:spPr bwMode="auto">
            <a:xfrm>
              <a:off x="6410863" y="3059962"/>
              <a:ext cx="82871" cy="242540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89804"/>
                    <a:invGamma/>
                  </a:srgbClr>
                </a:gs>
              </a:gsLst>
              <a:path path="rect">
                <a:fillToRect l="100000" b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6" name="Line 22"/>
            <p:cNvSpPr>
              <a:spLocks noChangeShapeType="1"/>
            </p:cNvSpPr>
            <p:nvPr/>
          </p:nvSpPr>
          <p:spPr bwMode="auto">
            <a:xfrm flipV="1">
              <a:off x="6503220" y="2804707"/>
              <a:ext cx="359318" cy="39119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7" name="Line 23"/>
            <p:cNvSpPr>
              <a:spLocks noChangeShapeType="1"/>
            </p:cNvSpPr>
            <p:nvPr/>
          </p:nvSpPr>
          <p:spPr bwMode="auto">
            <a:xfrm flipV="1">
              <a:off x="6065460" y="3211551"/>
              <a:ext cx="383357" cy="407820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8" name="Rectangle 24"/>
            <p:cNvSpPr>
              <a:spLocks noChangeArrowheads="1"/>
            </p:cNvSpPr>
            <p:nvPr/>
          </p:nvSpPr>
          <p:spPr bwMode="auto">
            <a:xfrm>
              <a:off x="6600643" y="3759224"/>
              <a:ext cx="346288" cy="165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800" b="1">
                  <a:solidFill>
                    <a:srgbClr val="000000"/>
                  </a:solidFill>
                  <a:cs typeface="Times New Roman" pitchFamily="18" charset="0"/>
                </a:rPr>
                <a:t>PMT 1</a:t>
              </a:r>
            </a:p>
          </p:txBody>
        </p:sp>
        <p:sp>
          <p:nvSpPr>
            <p:cNvPr id="119" name="Rectangle 25"/>
            <p:cNvSpPr>
              <a:spLocks noChangeArrowheads="1"/>
            </p:cNvSpPr>
            <p:nvPr/>
          </p:nvSpPr>
          <p:spPr bwMode="auto">
            <a:xfrm>
              <a:off x="7066871" y="3281966"/>
              <a:ext cx="346288" cy="165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800" b="1">
                  <a:solidFill>
                    <a:srgbClr val="000000"/>
                  </a:solidFill>
                  <a:cs typeface="Times New Roman" pitchFamily="18" charset="0"/>
                </a:rPr>
                <a:t>PMT 2</a:t>
              </a:r>
            </a:p>
          </p:txBody>
        </p:sp>
        <p:sp>
          <p:nvSpPr>
            <p:cNvPr id="120" name="Rectangle 26"/>
            <p:cNvSpPr>
              <a:spLocks noChangeArrowheads="1"/>
            </p:cNvSpPr>
            <p:nvPr/>
          </p:nvSpPr>
          <p:spPr bwMode="auto">
            <a:xfrm>
              <a:off x="6729693" y="1776847"/>
              <a:ext cx="346288" cy="165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800" b="1">
                  <a:solidFill>
                    <a:srgbClr val="000000"/>
                  </a:solidFill>
                  <a:cs typeface="Times New Roman" pitchFamily="18" charset="0"/>
                </a:rPr>
                <a:t>PMT 5</a:t>
              </a:r>
            </a:p>
          </p:txBody>
        </p:sp>
        <p:sp>
          <p:nvSpPr>
            <p:cNvPr id="121" name="Rectangle 27"/>
            <p:cNvSpPr>
              <a:spLocks noChangeArrowheads="1"/>
            </p:cNvSpPr>
            <p:nvPr/>
          </p:nvSpPr>
          <p:spPr bwMode="auto">
            <a:xfrm>
              <a:off x="7268670" y="2387110"/>
              <a:ext cx="346288" cy="165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800" b="1">
                  <a:solidFill>
                    <a:srgbClr val="000000"/>
                  </a:solidFill>
                  <a:cs typeface="Times New Roman" pitchFamily="18" charset="0"/>
                </a:rPr>
                <a:t>PMT 4</a:t>
              </a:r>
            </a:p>
          </p:txBody>
        </p:sp>
        <p:sp>
          <p:nvSpPr>
            <p:cNvPr id="122" name="Rectangle 28"/>
            <p:cNvSpPr>
              <a:spLocks noChangeArrowheads="1"/>
            </p:cNvSpPr>
            <p:nvPr/>
          </p:nvSpPr>
          <p:spPr bwMode="auto">
            <a:xfrm>
              <a:off x="5952224" y="3066809"/>
              <a:ext cx="460183" cy="1775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900" b="1">
                  <a:solidFill>
                    <a:srgbClr val="000000"/>
                  </a:solidFill>
                  <a:cs typeface="Times New Roman" pitchFamily="18" charset="0"/>
                </a:rPr>
                <a:t>Dichroic</a:t>
              </a:r>
            </a:p>
          </p:txBody>
        </p:sp>
        <p:sp>
          <p:nvSpPr>
            <p:cNvPr id="123" name="Rectangle 29"/>
            <p:cNvSpPr>
              <a:spLocks noChangeArrowheads="1"/>
            </p:cNvSpPr>
            <p:nvPr/>
          </p:nvSpPr>
          <p:spPr bwMode="auto">
            <a:xfrm>
              <a:off x="5952224" y="3200793"/>
              <a:ext cx="377350" cy="1775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900" b="1">
                  <a:solidFill>
                    <a:srgbClr val="000000"/>
                  </a:solidFill>
                  <a:cs typeface="Times New Roman" pitchFamily="18" charset="0"/>
                </a:rPr>
                <a:t>Filters</a:t>
              </a:r>
            </a:p>
          </p:txBody>
        </p:sp>
        <p:sp>
          <p:nvSpPr>
            <p:cNvPr id="124" name="Freeform 30"/>
            <p:cNvSpPr>
              <a:spLocks/>
            </p:cNvSpPr>
            <p:nvPr/>
          </p:nvSpPr>
          <p:spPr bwMode="auto">
            <a:xfrm>
              <a:off x="7122537" y="2970965"/>
              <a:ext cx="167007" cy="297307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38" y="0"/>
                </a:cxn>
                <a:cxn ang="0">
                  <a:pos x="263" y="0"/>
                </a:cxn>
                <a:cxn ang="0">
                  <a:pos x="263" y="277"/>
                </a:cxn>
                <a:cxn ang="0">
                  <a:pos x="230" y="325"/>
                </a:cxn>
                <a:cxn ang="0">
                  <a:pos x="230" y="41"/>
                </a:cxn>
                <a:cxn ang="0">
                  <a:pos x="0" y="41"/>
                </a:cxn>
              </a:cxnLst>
              <a:rect l="0" t="0" r="r" b="b"/>
              <a:pathLst>
                <a:path w="264" h="326">
                  <a:moveTo>
                    <a:pt x="0" y="41"/>
                  </a:moveTo>
                  <a:lnTo>
                    <a:pt x="38" y="0"/>
                  </a:lnTo>
                  <a:lnTo>
                    <a:pt x="263" y="0"/>
                  </a:lnTo>
                  <a:lnTo>
                    <a:pt x="263" y="277"/>
                  </a:lnTo>
                  <a:lnTo>
                    <a:pt x="230" y="325"/>
                  </a:lnTo>
                  <a:lnTo>
                    <a:pt x="230" y="41"/>
                  </a:lnTo>
                  <a:lnTo>
                    <a:pt x="0" y="41"/>
                  </a:lnTo>
                </a:path>
              </a:pathLst>
            </a:custGeom>
            <a:solidFill>
              <a:srgbClr val="04D665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25" name="Freeform 31"/>
            <p:cNvSpPr>
              <a:spLocks/>
            </p:cNvSpPr>
            <p:nvPr/>
          </p:nvSpPr>
          <p:spPr bwMode="auto">
            <a:xfrm>
              <a:off x="6660105" y="3467783"/>
              <a:ext cx="167640" cy="296330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38" y="0"/>
                </a:cxn>
                <a:cxn ang="0">
                  <a:pos x="264" y="0"/>
                </a:cxn>
                <a:cxn ang="0">
                  <a:pos x="264" y="277"/>
                </a:cxn>
                <a:cxn ang="0">
                  <a:pos x="230" y="324"/>
                </a:cxn>
                <a:cxn ang="0">
                  <a:pos x="230" y="42"/>
                </a:cxn>
                <a:cxn ang="0">
                  <a:pos x="0" y="42"/>
                </a:cxn>
              </a:cxnLst>
              <a:rect l="0" t="0" r="r" b="b"/>
              <a:pathLst>
                <a:path w="265" h="325">
                  <a:moveTo>
                    <a:pt x="0" y="42"/>
                  </a:moveTo>
                  <a:lnTo>
                    <a:pt x="38" y="0"/>
                  </a:lnTo>
                  <a:lnTo>
                    <a:pt x="264" y="0"/>
                  </a:lnTo>
                  <a:lnTo>
                    <a:pt x="264" y="277"/>
                  </a:lnTo>
                  <a:lnTo>
                    <a:pt x="230" y="324"/>
                  </a:lnTo>
                  <a:lnTo>
                    <a:pt x="230" y="42"/>
                  </a:lnTo>
                  <a:lnTo>
                    <a:pt x="0" y="42"/>
                  </a:lnTo>
                </a:path>
              </a:pathLst>
            </a:custGeom>
            <a:solidFill>
              <a:srgbClr val="00A9E0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26" name="Line 32"/>
            <p:cNvSpPr>
              <a:spLocks noChangeShapeType="1"/>
            </p:cNvSpPr>
            <p:nvPr/>
          </p:nvSpPr>
          <p:spPr bwMode="auto">
            <a:xfrm flipH="1">
              <a:off x="6799910" y="3475605"/>
              <a:ext cx="27202" cy="3325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27" name="Oval 33" descr="Zig zag"/>
            <p:cNvSpPr>
              <a:spLocks noChangeArrowheads="1"/>
            </p:cNvSpPr>
            <p:nvPr/>
          </p:nvSpPr>
          <p:spPr bwMode="auto">
            <a:xfrm>
              <a:off x="6975143" y="3007151"/>
              <a:ext cx="51873" cy="259166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28" name="Oval 34" descr="Zig zag"/>
            <p:cNvSpPr>
              <a:spLocks noChangeArrowheads="1"/>
            </p:cNvSpPr>
            <p:nvPr/>
          </p:nvSpPr>
          <p:spPr bwMode="auto">
            <a:xfrm>
              <a:off x="6485509" y="3499077"/>
              <a:ext cx="52506" cy="258188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29" name="Line 35"/>
            <p:cNvSpPr>
              <a:spLocks noChangeShapeType="1"/>
            </p:cNvSpPr>
            <p:nvPr/>
          </p:nvSpPr>
          <p:spPr bwMode="auto">
            <a:xfrm flipV="1">
              <a:off x="6479181" y="3133310"/>
              <a:ext cx="495960" cy="35207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0" name="Line 36"/>
            <p:cNvSpPr>
              <a:spLocks noChangeShapeType="1"/>
            </p:cNvSpPr>
            <p:nvPr/>
          </p:nvSpPr>
          <p:spPr bwMode="auto">
            <a:xfrm flipV="1">
              <a:off x="6060401" y="3169498"/>
              <a:ext cx="398539" cy="433247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1" name="Line 37"/>
            <p:cNvSpPr>
              <a:spLocks noChangeShapeType="1"/>
            </p:cNvSpPr>
            <p:nvPr/>
          </p:nvSpPr>
          <p:spPr bwMode="auto">
            <a:xfrm flipV="1">
              <a:off x="6029401" y="3176343"/>
              <a:ext cx="389050" cy="41760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2" name="Oval 38"/>
            <p:cNvSpPr>
              <a:spLocks noChangeArrowheads="1"/>
            </p:cNvSpPr>
            <p:nvPr/>
          </p:nvSpPr>
          <p:spPr bwMode="auto">
            <a:xfrm>
              <a:off x="6002835" y="3456046"/>
              <a:ext cx="81605" cy="242540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89804"/>
                    <a:invGamma/>
                  </a:srgbClr>
                </a:gs>
              </a:gsLst>
              <a:path path="rect">
                <a:fillToRect l="100000" b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3" name="Line 39"/>
            <p:cNvSpPr>
              <a:spLocks noChangeShapeType="1"/>
            </p:cNvSpPr>
            <p:nvPr/>
          </p:nvSpPr>
          <p:spPr bwMode="auto">
            <a:xfrm flipV="1">
              <a:off x="5685901" y="3672181"/>
              <a:ext cx="350461" cy="350119"/>
            </a:xfrm>
            <a:prstGeom prst="line">
              <a:avLst/>
            </a:prstGeom>
            <a:noFill/>
            <a:ln w="76200">
              <a:solidFill>
                <a:srgbClr val="00A9E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4" name="Line 40"/>
            <p:cNvSpPr>
              <a:spLocks noChangeShapeType="1"/>
            </p:cNvSpPr>
            <p:nvPr/>
          </p:nvSpPr>
          <p:spPr bwMode="auto">
            <a:xfrm flipV="1">
              <a:off x="5647945" y="3575360"/>
              <a:ext cx="390948" cy="417600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5" name="Freeform 41"/>
            <p:cNvSpPr>
              <a:spLocks/>
            </p:cNvSpPr>
            <p:nvPr/>
          </p:nvSpPr>
          <p:spPr bwMode="auto">
            <a:xfrm>
              <a:off x="5648575" y="3609590"/>
              <a:ext cx="409293" cy="388260"/>
            </a:xfrm>
            <a:custGeom>
              <a:avLst/>
              <a:gdLst/>
              <a:ahLst/>
              <a:cxnLst>
                <a:cxn ang="0">
                  <a:pos x="0" y="424"/>
                </a:cxn>
                <a:cxn ang="0">
                  <a:pos x="646" y="0"/>
                </a:cxn>
                <a:cxn ang="0">
                  <a:pos x="643" y="8"/>
                </a:cxn>
              </a:cxnLst>
              <a:rect l="0" t="0" r="r" b="b"/>
              <a:pathLst>
                <a:path w="647" h="425">
                  <a:moveTo>
                    <a:pt x="0" y="424"/>
                  </a:moveTo>
                  <a:lnTo>
                    <a:pt x="646" y="0"/>
                  </a:lnTo>
                  <a:lnTo>
                    <a:pt x="643" y="8"/>
                  </a:lnTo>
                </a:path>
              </a:pathLst>
            </a:custGeom>
            <a:noFill/>
            <a:ln w="50800" cap="rnd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6" name="Line 42"/>
            <p:cNvSpPr>
              <a:spLocks noChangeShapeType="1"/>
            </p:cNvSpPr>
            <p:nvPr/>
          </p:nvSpPr>
          <p:spPr bwMode="auto">
            <a:xfrm flipH="1">
              <a:off x="5491060" y="3984158"/>
              <a:ext cx="1816200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7" name="Rectangle 43"/>
            <p:cNvSpPr>
              <a:spLocks noChangeArrowheads="1"/>
            </p:cNvSpPr>
            <p:nvPr/>
          </p:nvSpPr>
          <p:spPr bwMode="auto">
            <a:xfrm>
              <a:off x="6091396" y="4070222"/>
              <a:ext cx="524608" cy="1775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900" b="1">
                  <a:solidFill>
                    <a:srgbClr val="000000"/>
                  </a:solidFill>
                  <a:cs typeface="Times New Roman" pitchFamily="18" charset="0"/>
                </a:rPr>
                <a:t>Bandpass</a:t>
              </a:r>
            </a:p>
          </p:txBody>
        </p:sp>
        <p:sp>
          <p:nvSpPr>
            <p:cNvPr id="138" name="Rectangle 44"/>
            <p:cNvSpPr>
              <a:spLocks noChangeArrowheads="1"/>
            </p:cNvSpPr>
            <p:nvPr/>
          </p:nvSpPr>
          <p:spPr bwMode="auto">
            <a:xfrm>
              <a:off x="6121128" y="4221811"/>
              <a:ext cx="377350" cy="1775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900" b="1">
                  <a:solidFill>
                    <a:srgbClr val="000000"/>
                  </a:solidFill>
                  <a:cs typeface="Times New Roman" pitchFamily="18" charset="0"/>
                </a:rPr>
                <a:t>Filters</a:t>
              </a:r>
            </a:p>
          </p:txBody>
        </p:sp>
        <p:sp>
          <p:nvSpPr>
            <p:cNvPr id="139" name="Freeform 45"/>
            <p:cNvSpPr>
              <a:spLocks/>
            </p:cNvSpPr>
            <p:nvPr/>
          </p:nvSpPr>
          <p:spPr bwMode="auto">
            <a:xfrm>
              <a:off x="7016895" y="3882447"/>
              <a:ext cx="500388" cy="2200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90" y="0"/>
                </a:cxn>
                <a:cxn ang="0">
                  <a:pos x="790" y="240"/>
                </a:cxn>
                <a:cxn ang="0">
                  <a:pos x="0" y="240"/>
                </a:cxn>
                <a:cxn ang="0">
                  <a:pos x="0" y="0"/>
                </a:cxn>
              </a:cxnLst>
              <a:rect l="0" t="0" r="r" b="b"/>
              <a:pathLst>
                <a:path w="791" h="241">
                  <a:moveTo>
                    <a:pt x="0" y="0"/>
                  </a:moveTo>
                  <a:lnTo>
                    <a:pt x="790" y="0"/>
                  </a:lnTo>
                  <a:lnTo>
                    <a:pt x="790" y="240"/>
                  </a:lnTo>
                  <a:lnTo>
                    <a:pt x="0" y="240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 w="25400" cap="rnd" cmpd="sng">
              <a:solidFill>
                <a:srgbClr val="909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0" name="Rectangle 46"/>
            <p:cNvSpPr>
              <a:spLocks noChangeArrowheads="1"/>
            </p:cNvSpPr>
            <p:nvPr/>
          </p:nvSpPr>
          <p:spPr bwMode="auto">
            <a:xfrm>
              <a:off x="7047892" y="3897119"/>
              <a:ext cx="398058" cy="1894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000" b="1" dirty="0">
                  <a:solidFill>
                    <a:srgbClr val="000000"/>
                  </a:solidFill>
                  <a:cs typeface="Times New Roman" pitchFamily="18" charset="0"/>
                </a:rPr>
                <a:t>Laser </a:t>
              </a:r>
            </a:p>
          </p:txBody>
        </p:sp>
        <p:sp>
          <p:nvSpPr>
            <p:cNvPr id="141" name="Rectangle 47"/>
            <p:cNvSpPr>
              <a:spLocks noChangeArrowheads="1"/>
            </p:cNvSpPr>
            <p:nvPr/>
          </p:nvSpPr>
          <p:spPr bwMode="auto">
            <a:xfrm>
              <a:off x="5639086" y="3072678"/>
              <a:ext cx="25304" cy="968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2" name="Line 48"/>
            <p:cNvSpPr>
              <a:spLocks noChangeShapeType="1"/>
            </p:cNvSpPr>
            <p:nvPr/>
          </p:nvSpPr>
          <p:spPr bwMode="auto">
            <a:xfrm>
              <a:off x="6070520" y="3639907"/>
              <a:ext cx="415620" cy="0"/>
            </a:xfrm>
            <a:prstGeom prst="line">
              <a:avLst/>
            </a:prstGeom>
            <a:noFill/>
            <a:ln w="76200">
              <a:solidFill>
                <a:srgbClr val="00A9E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3" name="Rectangle 49"/>
            <p:cNvSpPr>
              <a:spLocks noChangeArrowheads="1"/>
            </p:cNvSpPr>
            <p:nvPr/>
          </p:nvSpPr>
          <p:spPr bwMode="auto">
            <a:xfrm>
              <a:off x="4960939" y="3234045"/>
              <a:ext cx="685673" cy="1775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900" b="1">
                  <a:solidFill>
                    <a:srgbClr val="000000"/>
                  </a:solidFill>
                  <a:cs typeface="Times New Roman" pitchFamily="18" charset="0"/>
                </a:rPr>
                <a:t>Flow chamber</a:t>
              </a:r>
            </a:p>
          </p:txBody>
        </p:sp>
        <p:sp>
          <p:nvSpPr>
            <p:cNvPr id="144" name="Oval 50" descr="Zig zag"/>
            <p:cNvSpPr>
              <a:spLocks noChangeArrowheads="1"/>
            </p:cNvSpPr>
            <p:nvPr/>
          </p:nvSpPr>
          <p:spPr bwMode="auto">
            <a:xfrm>
              <a:off x="7354069" y="2653121"/>
              <a:ext cx="53139" cy="259166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5" name="Line 51"/>
            <p:cNvSpPr>
              <a:spLocks noChangeShapeType="1"/>
            </p:cNvSpPr>
            <p:nvPr/>
          </p:nvSpPr>
          <p:spPr bwMode="auto">
            <a:xfrm flipV="1">
              <a:off x="5668185" y="3567538"/>
              <a:ext cx="346666" cy="37554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6" name="Oval 52" descr="Large confetti"/>
            <p:cNvSpPr>
              <a:spLocks noChangeArrowheads="1"/>
            </p:cNvSpPr>
            <p:nvPr/>
          </p:nvSpPr>
          <p:spPr bwMode="auto">
            <a:xfrm>
              <a:off x="5637821" y="4097604"/>
              <a:ext cx="40487" cy="107578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7" name="AutoShape 53" descr="Large confetti"/>
            <p:cNvSpPr>
              <a:spLocks noChangeArrowheads="1"/>
            </p:cNvSpPr>
            <p:nvPr/>
          </p:nvSpPr>
          <p:spPr bwMode="auto">
            <a:xfrm>
              <a:off x="5635923" y="3549932"/>
              <a:ext cx="43017" cy="508552"/>
            </a:xfrm>
            <a:prstGeom prst="roundRect">
              <a:avLst>
                <a:gd name="adj" fmla="val 12495"/>
              </a:avLst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8" name="Oval 54" descr="Large confetti"/>
            <p:cNvSpPr>
              <a:spLocks noChangeArrowheads="1"/>
            </p:cNvSpPr>
            <p:nvPr/>
          </p:nvSpPr>
          <p:spPr bwMode="auto">
            <a:xfrm>
              <a:off x="5642252" y="4257994"/>
              <a:ext cx="39221" cy="75305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grpSp>
          <p:nvGrpSpPr>
            <p:cNvPr id="149" name="Group 55"/>
            <p:cNvGrpSpPr>
              <a:grpSpLocks/>
            </p:cNvGrpSpPr>
            <p:nvPr/>
          </p:nvGrpSpPr>
          <p:grpSpPr bwMode="auto">
            <a:xfrm>
              <a:off x="5646045" y="3809100"/>
              <a:ext cx="29732" cy="65525"/>
              <a:chOff x="2043" y="3030"/>
              <a:chExt cx="47" cy="72"/>
            </a:xfrm>
          </p:grpSpPr>
          <p:sp>
            <p:nvSpPr>
              <p:cNvPr id="188" name="Freeform 56" descr="Wide upward diagonal"/>
              <p:cNvSpPr>
                <a:spLocks/>
              </p:cNvSpPr>
              <p:nvPr/>
            </p:nvSpPr>
            <p:spPr bwMode="auto">
              <a:xfrm>
                <a:off x="2043" y="3030"/>
                <a:ext cx="47" cy="72"/>
              </a:xfrm>
              <a:custGeom>
                <a:avLst/>
                <a:gdLst/>
                <a:ahLst/>
                <a:cxnLst>
                  <a:cxn ang="0">
                    <a:pos x="46" y="40"/>
                  </a:cxn>
                  <a:cxn ang="0">
                    <a:pos x="44" y="1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7" y="7"/>
                  </a:cxn>
                  <a:cxn ang="0">
                    <a:pos x="0" y="24"/>
                  </a:cxn>
                  <a:cxn ang="0">
                    <a:pos x="0" y="45"/>
                  </a:cxn>
                  <a:cxn ang="0">
                    <a:pos x="6" y="64"/>
                  </a:cxn>
                  <a:cxn ang="0">
                    <a:pos x="19" y="71"/>
                  </a:cxn>
                  <a:cxn ang="0">
                    <a:pos x="41" y="61"/>
                  </a:cxn>
                  <a:cxn ang="0">
                    <a:pos x="46" y="42"/>
                  </a:cxn>
                  <a:cxn ang="0">
                    <a:pos x="46" y="40"/>
                  </a:cxn>
                </a:cxnLst>
                <a:rect l="0" t="0" r="r" b="b"/>
                <a:pathLst>
                  <a:path w="47" h="72">
                    <a:moveTo>
                      <a:pt x="46" y="40"/>
                    </a:moveTo>
                    <a:lnTo>
                      <a:pt x="44" y="1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7" y="7"/>
                    </a:lnTo>
                    <a:lnTo>
                      <a:pt x="0" y="24"/>
                    </a:lnTo>
                    <a:lnTo>
                      <a:pt x="0" y="45"/>
                    </a:lnTo>
                    <a:lnTo>
                      <a:pt x="6" y="64"/>
                    </a:lnTo>
                    <a:lnTo>
                      <a:pt x="19" y="71"/>
                    </a:lnTo>
                    <a:lnTo>
                      <a:pt x="41" y="61"/>
                    </a:lnTo>
                    <a:lnTo>
                      <a:pt x="46" y="42"/>
                    </a:lnTo>
                    <a:lnTo>
                      <a:pt x="46" y="40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57"/>
              <p:cNvSpPr>
                <a:spLocks/>
              </p:cNvSpPr>
              <p:nvPr/>
            </p:nvSpPr>
            <p:spPr bwMode="auto">
              <a:xfrm>
                <a:off x="2049" y="3054"/>
                <a:ext cx="31" cy="39"/>
              </a:xfrm>
              <a:custGeom>
                <a:avLst/>
                <a:gdLst/>
                <a:ahLst/>
                <a:cxnLst>
                  <a:cxn ang="0">
                    <a:pos x="12" y="38"/>
                  </a:cxn>
                  <a:cxn ang="0">
                    <a:pos x="17" y="36"/>
                  </a:cxn>
                  <a:cxn ang="0">
                    <a:pos x="21" y="29"/>
                  </a:cxn>
                  <a:cxn ang="0">
                    <a:pos x="30" y="29"/>
                  </a:cxn>
                  <a:cxn ang="0">
                    <a:pos x="30" y="19"/>
                  </a:cxn>
                  <a:cxn ang="0">
                    <a:pos x="30" y="19"/>
                  </a:cxn>
                  <a:cxn ang="0">
                    <a:pos x="30" y="10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12" y="10"/>
                  </a:cxn>
                  <a:cxn ang="0">
                    <a:pos x="21" y="13"/>
                  </a:cxn>
                  <a:cxn ang="0">
                    <a:pos x="30" y="19"/>
                  </a:cxn>
                  <a:cxn ang="0">
                    <a:pos x="30" y="19"/>
                  </a:cxn>
                  <a:cxn ang="0">
                    <a:pos x="21" y="29"/>
                  </a:cxn>
                  <a:cxn ang="0">
                    <a:pos x="12" y="29"/>
                  </a:cxn>
                  <a:cxn ang="0">
                    <a:pos x="3" y="29"/>
                  </a:cxn>
                  <a:cxn ang="0">
                    <a:pos x="3" y="29"/>
                  </a:cxn>
                  <a:cxn ang="0">
                    <a:pos x="0" y="33"/>
                  </a:cxn>
                  <a:cxn ang="0">
                    <a:pos x="2" y="37"/>
                  </a:cxn>
                  <a:cxn ang="0">
                    <a:pos x="12" y="38"/>
                  </a:cxn>
                </a:cxnLst>
                <a:rect l="0" t="0" r="r" b="b"/>
                <a:pathLst>
                  <a:path w="31" h="39">
                    <a:moveTo>
                      <a:pt x="12" y="38"/>
                    </a:moveTo>
                    <a:lnTo>
                      <a:pt x="17" y="36"/>
                    </a:lnTo>
                    <a:lnTo>
                      <a:pt x="21" y="29"/>
                    </a:lnTo>
                    <a:lnTo>
                      <a:pt x="30" y="29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30" y="10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12" y="10"/>
                    </a:lnTo>
                    <a:lnTo>
                      <a:pt x="21" y="13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21" y="29"/>
                    </a:lnTo>
                    <a:lnTo>
                      <a:pt x="12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0" y="33"/>
                    </a:lnTo>
                    <a:lnTo>
                      <a:pt x="2" y="37"/>
                    </a:lnTo>
                    <a:lnTo>
                      <a:pt x="12" y="38"/>
                    </a:lnTo>
                  </a:path>
                </a:pathLst>
              </a:custGeom>
              <a:solidFill>
                <a:srgbClr val="7144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0" name="Group 58"/>
            <p:cNvGrpSpPr>
              <a:grpSpLocks/>
            </p:cNvGrpSpPr>
            <p:nvPr/>
          </p:nvGrpSpPr>
          <p:grpSpPr bwMode="auto">
            <a:xfrm>
              <a:off x="5648575" y="3958730"/>
              <a:ext cx="27834" cy="54767"/>
              <a:chOff x="2047" y="3194"/>
              <a:chExt cx="44" cy="60"/>
            </a:xfrm>
          </p:grpSpPr>
          <p:sp>
            <p:nvSpPr>
              <p:cNvPr id="186" name="Freeform 59" descr="Wide upward diagonal"/>
              <p:cNvSpPr>
                <a:spLocks/>
              </p:cNvSpPr>
              <p:nvPr/>
            </p:nvSpPr>
            <p:spPr bwMode="auto">
              <a:xfrm>
                <a:off x="2047" y="3194"/>
                <a:ext cx="44" cy="60"/>
              </a:xfrm>
              <a:custGeom>
                <a:avLst/>
                <a:gdLst/>
                <a:ahLst/>
                <a:cxnLst>
                  <a:cxn ang="0">
                    <a:pos x="43" y="33"/>
                  </a:cxn>
                  <a:cxn ang="0">
                    <a:pos x="41" y="12"/>
                  </a:cxn>
                  <a:cxn ang="0">
                    <a:pos x="30" y="0"/>
                  </a:cxn>
                  <a:cxn ang="0">
                    <a:pos x="18" y="0"/>
                  </a:cxn>
                  <a:cxn ang="0">
                    <a:pos x="7" y="6"/>
                  </a:cxn>
                  <a:cxn ang="0">
                    <a:pos x="0" y="20"/>
                  </a:cxn>
                  <a:cxn ang="0">
                    <a:pos x="0" y="37"/>
                  </a:cxn>
                  <a:cxn ang="0">
                    <a:pos x="6" y="53"/>
                  </a:cxn>
                  <a:cxn ang="0">
                    <a:pos x="18" y="59"/>
                  </a:cxn>
                  <a:cxn ang="0">
                    <a:pos x="39" y="51"/>
                  </a:cxn>
                  <a:cxn ang="0">
                    <a:pos x="43" y="35"/>
                  </a:cxn>
                  <a:cxn ang="0">
                    <a:pos x="43" y="33"/>
                  </a:cxn>
                </a:cxnLst>
                <a:rect l="0" t="0" r="r" b="b"/>
                <a:pathLst>
                  <a:path w="44" h="60">
                    <a:moveTo>
                      <a:pt x="43" y="33"/>
                    </a:moveTo>
                    <a:lnTo>
                      <a:pt x="41" y="12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7" y="6"/>
                    </a:lnTo>
                    <a:lnTo>
                      <a:pt x="0" y="20"/>
                    </a:lnTo>
                    <a:lnTo>
                      <a:pt x="0" y="37"/>
                    </a:lnTo>
                    <a:lnTo>
                      <a:pt x="6" y="53"/>
                    </a:lnTo>
                    <a:lnTo>
                      <a:pt x="18" y="59"/>
                    </a:lnTo>
                    <a:lnTo>
                      <a:pt x="39" y="51"/>
                    </a:lnTo>
                    <a:lnTo>
                      <a:pt x="43" y="35"/>
                    </a:lnTo>
                    <a:lnTo>
                      <a:pt x="43" y="33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Oval 60"/>
              <p:cNvSpPr>
                <a:spLocks noChangeArrowheads="1"/>
              </p:cNvSpPr>
              <p:nvPr/>
            </p:nvSpPr>
            <p:spPr bwMode="auto">
              <a:xfrm>
                <a:off x="2065" y="3213"/>
                <a:ext cx="21" cy="36"/>
              </a:xfrm>
              <a:prstGeom prst="ellipse">
                <a:avLst/>
              </a:prstGeom>
              <a:solidFill>
                <a:srgbClr val="7144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1" name="Group 61"/>
            <p:cNvGrpSpPr>
              <a:grpSpLocks/>
            </p:cNvGrpSpPr>
            <p:nvPr/>
          </p:nvGrpSpPr>
          <p:grpSpPr bwMode="auto">
            <a:xfrm>
              <a:off x="5639089" y="4370462"/>
              <a:ext cx="39221" cy="65525"/>
              <a:chOff x="2032" y="3645"/>
              <a:chExt cx="62" cy="72"/>
            </a:xfrm>
          </p:grpSpPr>
          <p:sp>
            <p:nvSpPr>
              <p:cNvPr id="182" name="Oval 62" descr="Large confetti"/>
              <p:cNvSpPr>
                <a:spLocks noChangeArrowheads="1"/>
              </p:cNvSpPr>
              <p:nvPr/>
            </p:nvSpPr>
            <p:spPr bwMode="auto">
              <a:xfrm>
                <a:off x="2032" y="3645"/>
                <a:ext cx="62" cy="72"/>
              </a:xfrm>
              <a:prstGeom prst="ellipse">
                <a:avLst/>
              </a:pr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 w="508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83" name="Group 63"/>
              <p:cNvGrpSpPr>
                <a:grpSpLocks/>
              </p:cNvGrpSpPr>
              <p:nvPr/>
            </p:nvGrpSpPr>
            <p:grpSpPr bwMode="auto">
              <a:xfrm>
                <a:off x="2048" y="3659"/>
                <a:ext cx="37" cy="48"/>
                <a:chOff x="2048" y="3659"/>
                <a:chExt cx="37" cy="48"/>
              </a:xfrm>
            </p:grpSpPr>
            <p:sp>
              <p:nvSpPr>
                <p:cNvPr id="184" name="Freeform 64" descr="Wide upward diagonal"/>
                <p:cNvSpPr>
                  <a:spLocks/>
                </p:cNvSpPr>
                <p:nvPr/>
              </p:nvSpPr>
              <p:spPr bwMode="auto">
                <a:xfrm>
                  <a:off x="2048" y="3659"/>
                  <a:ext cx="37" cy="48"/>
                </a:xfrm>
                <a:custGeom>
                  <a:avLst/>
                  <a:gdLst/>
                  <a:ahLst/>
                  <a:cxnLst>
                    <a:cxn ang="0">
                      <a:pos x="36" y="27"/>
                    </a:cxn>
                    <a:cxn ang="0">
                      <a:pos x="34" y="9"/>
                    </a:cxn>
                    <a:cxn ang="0">
                      <a:pos x="25" y="0"/>
                    </a:cxn>
                    <a:cxn ang="0">
                      <a:pos x="15" y="0"/>
                    </a:cxn>
                    <a:cxn ang="0">
                      <a:pos x="6" y="5"/>
                    </a:cxn>
                    <a:cxn ang="0">
                      <a:pos x="0" y="16"/>
                    </a:cxn>
                    <a:cxn ang="0">
                      <a:pos x="0" y="30"/>
                    </a:cxn>
                    <a:cxn ang="0">
                      <a:pos x="5" y="42"/>
                    </a:cxn>
                    <a:cxn ang="0">
                      <a:pos x="15" y="47"/>
                    </a:cxn>
                    <a:cxn ang="0">
                      <a:pos x="32" y="41"/>
                    </a:cxn>
                    <a:cxn ang="0">
                      <a:pos x="36" y="28"/>
                    </a:cxn>
                    <a:cxn ang="0">
                      <a:pos x="36" y="27"/>
                    </a:cxn>
                  </a:cxnLst>
                  <a:rect l="0" t="0" r="r" b="b"/>
                  <a:pathLst>
                    <a:path w="37" h="48">
                      <a:moveTo>
                        <a:pt x="36" y="27"/>
                      </a:moveTo>
                      <a:lnTo>
                        <a:pt x="34" y="9"/>
                      </a:lnTo>
                      <a:lnTo>
                        <a:pt x="25" y="0"/>
                      </a:lnTo>
                      <a:lnTo>
                        <a:pt x="15" y="0"/>
                      </a:lnTo>
                      <a:lnTo>
                        <a:pt x="6" y="5"/>
                      </a:lnTo>
                      <a:lnTo>
                        <a:pt x="0" y="16"/>
                      </a:lnTo>
                      <a:lnTo>
                        <a:pt x="0" y="30"/>
                      </a:lnTo>
                      <a:lnTo>
                        <a:pt x="5" y="42"/>
                      </a:lnTo>
                      <a:lnTo>
                        <a:pt x="15" y="47"/>
                      </a:lnTo>
                      <a:lnTo>
                        <a:pt x="32" y="41"/>
                      </a:lnTo>
                      <a:lnTo>
                        <a:pt x="36" y="28"/>
                      </a:lnTo>
                      <a:lnTo>
                        <a:pt x="36" y="27"/>
                      </a:lnTo>
                    </a:path>
                  </a:pathLst>
                </a:custGeom>
                <a:pattFill prst="wdUpDiag">
                  <a:fgClr>
                    <a:srgbClr val="74FFFF"/>
                  </a:fgClr>
                  <a:bgClr>
                    <a:srgbClr val="C1C1C1"/>
                  </a:bgClr>
                </a:patt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" name="Oval 65"/>
                <p:cNvSpPr>
                  <a:spLocks noChangeArrowheads="1"/>
                </p:cNvSpPr>
                <p:nvPr/>
              </p:nvSpPr>
              <p:spPr bwMode="auto">
                <a:xfrm>
                  <a:off x="2062" y="3677"/>
                  <a:ext cx="18" cy="25"/>
                </a:xfrm>
                <a:prstGeom prst="ellipse">
                  <a:avLst/>
                </a:prstGeom>
                <a:solidFill>
                  <a:srgbClr val="7144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52" name="Group 66"/>
            <p:cNvGrpSpPr>
              <a:grpSpLocks/>
            </p:cNvGrpSpPr>
            <p:nvPr/>
          </p:nvGrpSpPr>
          <p:grpSpPr bwMode="auto">
            <a:xfrm>
              <a:off x="5646045" y="4117164"/>
              <a:ext cx="22141" cy="58679"/>
              <a:chOff x="2043" y="3368"/>
              <a:chExt cx="35" cy="64"/>
            </a:xfrm>
          </p:grpSpPr>
          <p:sp>
            <p:nvSpPr>
              <p:cNvPr id="180" name="Freeform 67" descr="Wide upward diagonal"/>
              <p:cNvSpPr>
                <a:spLocks/>
              </p:cNvSpPr>
              <p:nvPr/>
            </p:nvSpPr>
            <p:spPr bwMode="auto">
              <a:xfrm>
                <a:off x="2043" y="3368"/>
                <a:ext cx="35" cy="64"/>
              </a:xfrm>
              <a:custGeom>
                <a:avLst/>
                <a:gdLst/>
                <a:ahLst/>
                <a:cxnLst>
                  <a:cxn ang="0">
                    <a:pos x="34" y="36"/>
                  </a:cxn>
                  <a:cxn ang="0">
                    <a:pos x="32" y="13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5" y="6"/>
                  </a:cxn>
                  <a:cxn ang="0">
                    <a:pos x="0" y="21"/>
                  </a:cxn>
                  <a:cxn ang="0">
                    <a:pos x="0" y="40"/>
                  </a:cxn>
                  <a:cxn ang="0">
                    <a:pos x="4" y="57"/>
                  </a:cxn>
                  <a:cxn ang="0">
                    <a:pos x="14" y="63"/>
                  </a:cxn>
                  <a:cxn ang="0">
                    <a:pos x="30" y="54"/>
                  </a:cxn>
                  <a:cxn ang="0">
                    <a:pos x="34" y="38"/>
                  </a:cxn>
                  <a:cxn ang="0">
                    <a:pos x="34" y="36"/>
                  </a:cxn>
                </a:cxnLst>
                <a:rect l="0" t="0" r="r" b="b"/>
                <a:pathLst>
                  <a:path w="35" h="64">
                    <a:moveTo>
                      <a:pt x="34" y="36"/>
                    </a:moveTo>
                    <a:lnTo>
                      <a:pt x="32" y="13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5" y="6"/>
                    </a:lnTo>
                    <a:lnTo>
                      <a:pt x="0" y="21"/>
                    </a:lnTo>
                    <a:lnTo>
                      <a:pt x="0" y="40"/>
                    </a:lnTo>
                    <a:lnTo>
                      <a:pt x="4" y="57"/>
                    </a:lnTo>
                    <a:lnTo>
                      <a:pt x="14" y="63"/>
                    </a:lnTo>
                    <a:lnTo>
                      <a:pt x="30" y="54"/>
                    </a:lnTo>
                    <a:lnTo>
                      <a:pt x="34" y="38"/>
                    </a:lnTo>
                    <a:lnTo>
                      <a:pt x="34" y="36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8"/>
              <p:cNvSpPr>
                <a:spLocks/>
              </p:cNvSpPr>
              <p:nvPr/>
            </p:nvSpPr>
            <p:spPr bwMode="auto">
              <a:xfrm>
                <a:off x="2056" y="3370"/>
                <a:ext cx="15" cy="5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4" y="15"/>
                  </a:cxn>
                  <a:cxn ang="0">
                    <a:pos x="14" y="29"/>
                  </a:cxn>
                  <a:cxn ang="0">
                    <a:pos x="14" y="44"/>
                  </a:cxn>
                  <a:cxn ang="0">
                    <a:pos x="14" y="44"/>
                  </a:cxn>
                  <a:cxn ang="0">
                    <a:pos x="7" y="58"/>
                  </a:cxn>
                  <a:cxn ang="0">
                    <a:pos x="0" y="58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7" y="29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</a:cxnLst>
                <a:rect l="0" t="0" r="r" b="b"/>
                <a:pathLst>
                  <a:path w="15" h="59">
                    <a:moveTo>
                      <a:pt x="7" y="0"/>
                    </a:moveTo>
                    <a:lnTo>
                      <a:pt x="14" y="15"/>
                    </a:lnTo>
                    <a:lnTo>
                      <a:pt x="14" y="29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7" y="58"/>
                    </a:lnTo>
                    <a:lnTo>
                      <a:pt x="0" y="58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7" y="29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7144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3" name="Oval 69" descr="Large confetti"/>
            <p:cNvSpPr>
              <a:spLocks noChangeArrowheads="1"/>
            </p:cNvSpPr>
            <p:nvPr/>
          </p:nvSpPr>
          <p:spPr bwMode="auto">
            <a:xfrm>
              <a:off x="5633393" y="4477062"/>
              <a:ext cx="47445" cy="88997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54" name="Oval 70" descr="Large confetti"/>
            <p:cNvSpPr>
              <a:spLocks noChangeArrowheads="1"/>
            </p:cNvSpPr>
            <p:nvPr/>
          </p:nvSpPr>
          <p:spPr bwMode="auto">
            <a:xfrm>
              <a:off x="5638453" y="4599313"/>
              <a:ext cx="44915" cy="84107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grpSp>
          <p:nvGrpSpPr>
            <p:cNvPr id="155" name="Group 71"/>
            <p:cNvGrpSpPr>
              <a:grpSpLocks/>
            </p:cNvGrpSpPr>
            <p:nvPr/>
          </p:nvGrpSpPr>
          <p:grpSpPr bwMode="auto">
            <a:xfrm>
              <a:off x="5642883" y="4500536"/>
              <a:ext cx="29732" cy="53790"/>
              <a:chOff x="2038" y="3788"/>
              <a:chExt cx="47" cy="59"/>
            </a:xfrm>
          </p:grpSpPr>
          <p:sp>
            <p:nvSpPr>
              <p:cNvPr id="178" name="Freeform 72" descr="Wide upward diagonal"/>
              <p:cNvSpPr>
                <a:spLocks/>
              </p:cNvSpPr>
              <p:nvPr/>
            </p:nvSpPr>
            <p:spPr bwMode="auto">
              <a:xfrm>
                <a:off x="2038" y="3788"/>
                <a:ext cx="47" cy="59"/>
              </a:xfrm>
              <a:custGeom>
                <a:avLst/>
                <a:gdLst/>
                <a:ahLst/>
                <a:cxnLst>
                  <a:cxn ang="0">
                    <a:pos x="46" y="33"/>
                  </a:cxn>
                  <a:cxn ang="0">
                    <a:pos x="44" y="12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7" y="6"/>
                  </a:cxn>
                  <a:cxn ang="0">
                    <a:pos x="0" y="19"/>
                  </a:cxn>
                  <a:cxn ang="0">
                    <a:pos x="0" y="37"/>
                  </a:cxn>
                  <a:cxn ang="0">
                    <a:pos x="6" y="52"/>
                  </a:cxn>
                  <a:cxn ang="0">
                    <a:pos x="19" y="58"/>
                  </a:cxn>
                  <a:cxn ang="0">
                    <a:pos x="41" y="50"/>
                  </a:cxn>
                  <a:cxn ang="0">
                    <a:pos x="46" y="35"/>
                  </a:cxn>
                  <a:cxn ang="0">
                    <a:pos x="46" y="33"/>
                  </a:cxn>
                </a:cxnLst>
                <a:rect l="0" t="0" r="r" b="b"/>
                <a:pathLst>
                  <a:path w="47" h="59">
                    <a:moveTo>
                      <a:pt x="46" y="33"/>
                    </a:moveTo>
                    <a:lnTo>
                      <a:pt x="44" y="12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7" y="6"/>
                    </a:lnTo>
                    <a:lnTo>
                      <a:pt x="0" y="19"/>
                    </a:lnTo>
                    <a:lnTo>
                      <a:pt x="0" y="37"/>
                    </a:lnTo>
                    <a:lnTo>
                      <a:pt x="6" y="52"/>
                    </a:lnTo>
                    <a:lnTo>
                      <a:pt x="19" y="58"/>
                    </a:lnTo>
                    <a:lnTo>
                      <a:pt x="41" y="50"/>
                    </a:lnTo>
                    <a:lnTo>
                      <a:pt x="46" y="35"/>
                    </a:lnTo>
                    <a:lnTo>
                      <a:pt x="46" y="33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73"/>
              <p:cNvSpPr>
                <a:spLocks/>
              </p:cNvSpPr>
              <p:nvPr/>
            </p:nvSpPr>
            <p:spPr bwMode="auto">
              <a:xfrm>
                <a:off x="2056" y="3790"/>
                <a:ext cx="20" cy="5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9" y="13"/>
                  </a:cxn>
                  <a:cxn ang="0">
                    <a:pos x="19" y="27"/>
                  </a:cxn>
                  <a:cxn ang="0">
                    <a:pos x="19" y="40"/>
                  </a:cxn>
                  <a:cxn ang="0">
                    <a:pos x="19" y="40"/>
                  </a:cxn>
                  <a:cxn ang="0">
                    <a:pos x="10" y="53"/>
                  </a:cxn>
                  <a:cxn ang="0">
                    <a:pos x="0" y="53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10" y="27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</a:cxnLst>
                <a:rect l="0" t="0" r="r" b="b"/>
                <a:pathLst>
                  <a:path w="20" h="54">
                    <a:moveTo>
                      <a:pt x="10" y="0"/>
                    </a:moveTo>
                    <a:lnTo>
                      <a:pt x="19" y="13"/>
                    </a:lnTo>
                    <a:lnTo>
                      <a:pt x="19" y="27"/>
                    </a:lnTo>
                    <a:lnTo>
                      <a:pt x="19" y="40"/>
                    </a:lnTo>
                    <a:lnTo>
                      <a:pt x="19" y="40"/>
                    </a:lnTo>
                    <a:lnTo>
                      <a:pt x="10" y="53"/>
                    </a:lnTo>
                    <a:lnTo>
                      <a:pt x="0" y="53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10" y="27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7144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6" name="Rectangle 74"/>
            <p:cNvSpPr>
              <a:spLocks noChangeArrowheads="1"/>
            </p:cNvSpPr>
            <p:nvPr/>
          </p:nvSpPr>
          <p:spPr bwMode="auto">
            <a:xfrm>
              <a:off x="5601130" y="3172432"/>
              <a:ext cx="106910" cy="405864"/>
            </a:xfrm>
            <a:prstGeom prst="rect">
              <a:avLst/>
            </a:prstGeom>
            <a:gradFill rotWithShape="0">
              <a:gsLst>
                <a:gs pos="0">
                  <a:srgbClr val="919191">
                    <a:gamma/>
                    <a:tint val="60000"/>
                    <a:invGamma/>
                  </a:srgbClr>
                </a:gs>
                <a:gs pos="100000">
                  <a:srgbClr val="919191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57" name="Freeform 75"/>
            <p:cNvSpPr>
              <a:spLocks/>
            </p:cNvSpPr>
            <p:nvPr/>
          </p:nvSpPr>
          <p:spPr bwMode="auto">
            <a:xfrm>
              <a:off x="5600497" y="3569494"/>
              <a:ext cx="110705" cy="1672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181"/>
                </a:cxn>
                <a:cxn ang="0">
                  <a:pos x="55" y="145"/>
                </a:cxn>
                <a:cxn ang="0">
                  <a:pos x="76" y="137"/>
                </a:cxn>
                <a:cxn ang="0">
                  <a:pos x="101" y="137"/>
                </a:cxn>
                <a:cxn ang="0">
                  <a:pos x="126" y="150"/>
                </a:cxn>
                <a:cxn ang="0">
                  <a:pos x="155" y="182"/>
                </a:cxn>
                <a:cxn ang="0">
                  <a:pos x="174" y="0"/>
                </a:cxn>
              </a:cxnLst>
              <a:rect l="0" t="0" r="r" b="b"/>
              <a:pathLst>
                <a:path w="175" h="183">
                  <a:moveTo>
                    <a:pt x="0" y="0"/>
                  </a:moveTo>
                  <a:lnTo>
                    <a:pt x="26" y="181"/>
                  </a:lnTo>
                  <a:lnTo>
                    <a:pt x="55" y="145"/>
                  </a:lnTo>
                  <a:lnTo>
                    <a:pt x="76" y="137"/>
                  </a:lnTo>
                  <a:lnTo>
                    <a:pt x="101" y="137"/>
                  </a:lnTo>
                  <a:lnTo>
                    <a:pt x="126" y="150"/>
                  </a:lnTo>
                  <a:lnTo>
                    <a:pt x="155" y="182"/>
                  </a:lnTo>
                  <a:lnTo>
                    <a:pt x="174" y="0"/>
                  </a:lnTo>
                </a:path>
              </a:pathLst>
            </a:custGeom>
            <a:gradFill rotWithShape="0">
              <a:gsLst>
                <a:gs pos="0">
                  <a:srgbClr val="919191">
                    <a:gamma/>
                    <a:tint val="60000"/>
                    <a:invGamma/>
                  </a:srgbClr>
                </a:gs>
                <a:gs pos="100000">
                  <a:srgbClr val="919191"/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58" name="Rectangle 76"/>
            <p:cNvSpPr>
              <a:spLocks noChangeArrowheads="1"/>
            </p:cNvSpPr>
            <p:nvPr/>
          </p:nvSpPr>
          <p:spPr bwMode="auto">
            <a:xfrm>
              <a:off x="5587212" y="3333800"/>
              <a:ext cx="151824" cy="66503"/>
            </a:xfrm>
            <a:prstGeom prst="rect">
              <a:avLst/>
            </a:prstGeom>
            <a:gradFill rotWithShape="0">
              <a:gsLst>
                <a:gs pos="0">
                  <a:srgbClr val="919191">
                    <a:gamma/>
                    <a:tint val="60000"/>
                    <a:invGamma/>
                  </a:srgbClr>
                </a:gs>
                <a:gs pos="100000">
                  <a:srgbClr val="919191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59" name="Line 77"/>
            <p:cNvSpPr>
              <a:spLocks noChangeShapeType="1"/>
            </p:cNvSpPr>
            <p:nvPr/>
          </p:nvSpPr>
          <p:spPr bwMode="auto">
            <a:xfrm flipV="1">
              <a:off x="6266627" y="3716191"/>
              <a:ext cx="212554" cy="4009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60" name="Rectangle 78"/>
            <p:cNvSpPr>
              <a:spLocks noChangeArrowheads="1"/>
            </p:cNvSpPr>
            <p:nvPr/>
          </p:nvSpPr>
          <p:spPr bwMode="auto">
            <a:xfrm>
              <a:off x="7405312" y="2937715"/>
              <a:ext cx="346288" cy="165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800" b="1">
                  <a:solidFill>
                    <a:srgbClr val="000000"/>
                  </a:solidFill>
                  <a:cs typeface="Times New Roman" pitchFamily="18" charset="0"/>
                </a:rPr>
                <a:t>PMT 3</a:t>
              </a:r>
            </a:p>
          </p:txBody>
        </p:sp>
        <p:sp>
          <p:nvSpPr>
            <p:cNvPr id="161" name="Line 79"/>
            <p:cNvSpPr>
              <a:spLocks noChangeShapeType="1"/>
            </p:cNvSpPr>
            <p:nvPr/>
          </p:nvSpPr>
          <p:spPr bwMode="auto">
            <a:xfrm flipV="1">
              <a:off x="6899228" y="2771456"/>
              <a:ext cx="480777" cy="35207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62" name="Line 80"/>
            <p:cNvSpPr>
              <a:spLocks noChangeShapeType="1"/>
            </p:cNvSpPr>
            <p:nvPr/>
          </p:nvSpPr>
          <p:spPr bwMode="auto">
            <a:xfrm flipV="1">
              <a:off x="6858742" y="2024277"/>
              <a:ext cx="0" cy="774564"/>
            </a:xfrm>
            <a:prstGeom prst="line">
              <a:avLst/>
            </a:prstGeom>
            <a:noFill/>
            <a:ln w="508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63" name="Oval 81" descr="Zig zag"/>
            <p:cNvSpPr>
              <a:spLocks noChangeArrowheads="1"/>
            </p:cNvSpPr>
            <p:nvPr/>
          </p:nvSpPr>
          <p:spPr bwMode="auto">
            <a:xfrm>
              <a:off x="6768280" y="2317672"/>
              <a:ext cx="179026" cy="76283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grpSp>
          <p:nvGrpSpPr>
            <p:cNvPr id="164" name="Group 82"/>
            <p:cNvGrpSpPr>
              <a:grpSpLocks/>
            </p:cNvGrpSpPr>
            <p:nvPr/>
          </p:nvGrpSpPr>
          <p:grpSpPr bwMode="auto">
            <a:xfrm>
              <a:off x="6787893" y="1930388"/>
              <a:ext cx="168905" cy="294374"/>
              <a:chOff x="3848" y="972"/>
              <a:chExt cx="267" cy="323"/>
            </a:xfrm>
          </p:grpSpPr>
          <p:sp>
            <p:nvSpPr>
              <p:cNvPr id="175" name="Freeform 83"/>
              <p:cNvSpPr>
                <a:spLocks/>
              </p:cNvSpPr>
              <p:nvPr/>
            </p:nvSpPr>
            <p:spPr bwMode="auto">
              <a:xfrm>
                <a:off x="3848" y="1016"/>
                <a:ext cx="230" cy="2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9" y="0"/>
                  </a:cxn>
                  <a:cxn ang="0">
                    <a:pos x="229" y="278"/>
                  </a:cxn>
                  <a:cxn ang="0">
                    <a:pos x="0" y="278"/>
                  </a:cxn>
                  <a:cxn ang="0">
                    <a:pos x="0" y="0"/>
                  </a:cxn>
                </a:cxnLst>
                <a:rect l="0" t="0" r="r" b="b"/>
                <a:pathLst>
                  <a:path w="230" h="279">
                    <a:moveTo>
                      <a:pt x="0" y="0"/>
                    </a:moveTo>
                    <a:lnTo>
                      <a:pt x="229" y="0"/>
                    </a:lnTo>
                    <a:lnTo>
                      <a:pt x="229" y="278"/>
                    </a:lnTo>
                    <a:lnTo>
                      <a:pt x="0" y="278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919191"/>
                  </a:gs>
                  <a:gs pos="100000">
                    <a:srgbClr val="919191">
                      <a:gamma/>
                      <a:tint val="20000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84"/>
              <p:cNvSpPr>
                <a:spLocks/>
              </p:cNvSpPr>
              <p:nvPr/>
            </p:nvSpPr>
            <p:spPr bwMode="auto">
              <a:xfrm>
                <a:off x="3848" y="972"/>
                <a:ext cx="264" cy="323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8" y="0"/>
                  </a:cxn>
                  <a:cxn ang="0">
                    <a:pos x="263" y="0"/>
                  </a:cxn>
                  <a:cxn ang="0">
                    <a:pos x="263" y="274"/>
                  </a:cxn>
                  <a:cxn ang="0">
                    <a:pos x="230" y="322"/>
                  </a:cxn>
                  <a:cxn ang="0">
                    <a:pos x="230" y="41"/>
                  </a:cxn>
                  <a:cxn ang="0">
                    <a:pos x="0" y="41"/>
                  </a:cxn>
                </a:cxnLst>
                <a:rect l="0" t="0" r="r" b="b"/>
                <a:pathLst>
                  <a:path w="264" h="323">
                    <a:moveTo>
                      <a:pt x="0" y="41"/>
                    </a:moveTo>
                    <a:lnTo>
                      <a:pt x="38" y="0"/>
                    </a:lnTo>
                    <a:lnTo>
                      <a:pt x="263" y="0"/>
                    </a:lnTo>
                    <a:lnTo>
                      <a:pt x="263" y="274"/>
                    </a:lnTo>
                    <a:lnTo>
                      <a:pt x="230" y="322"/>
                    </a:lnTo>
                    <a:lnTo>
                      <a:pt x="230" y="41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Line 85"/>
              <p:cNvSpPr>
                <a:spLocks noChangeShapeType="1"/>
              </p:cNvSpPr>
              <p:nvPr/>
            </p:nvSpPr>
            <p:spPr bwMode="auto">
              <a:xfrm flipH="1">
                <a:off x="4072" y="976"/>
                <a:ext cx="43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5" name="Group 86"/>
            <p:cNvGrpSpPr>
              <a:grpSpLocks/>
            </p:cNvGrpSpPr>
            <p:nvPr/>
          </p:nvGrpSpPr>
          <p:grpSpPr bwMode="auto">
            <a:xfrm>
              <a:off x="7486286" y="2642362"/>
              <a:ext cx="168905" cy="294374"/>
              <a:chOff x="4952" y="1800"/>
              <a:chExt cx="267" cy="323"/>
            </a:xfrm>
          </p:grpSpPr>
          <p:sp>
            <p:nvSpPr>
              <p:cNvPr id="172" name="Freeform 87"/>
              <p:cNvSpPr>
                <a:spLocks/>
              </p:cNvSpPr>
              <p:nvPr/>
            </p:nvSpPr>
            <p:spPr bwMode="auto">
              <a:xfrm>
                <a:off x="4952" y="1844"/>
                <a:ext cx="230" cy="27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9" y="0"/>
                  </a:cxn>
                  <a:cxn ang="0">
                    <a:pos x="229" y="277"/>
                  </a:cxn>
                  <a:cxn ang="0">
                    <a:pos x="0" y="277"/>
                  </a:cxn>
                  <a:cxn ang="0">
                    <a:pos x="0" y="0"/>
                  </a:cxn>
                </a:cxnLst>
                <a:rect l="0" t="0" r="r" b="b"/>
                <a:pathLst>
                  <a:path w="230" h="278">
                    <a:moveTo>
                      <a:pt x="0" y="0"/>
                    </a:moveTo>
                    <a:lnTo>
                      <a:pt x="229" y="0"/>
                    </a:lnTo>
                    <a:lnTo>
                      <a:pt x="229" y="277"/>
                    </a:lnTo>
                    <a:lnTo>
                      <a:pt x="0" y="277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919191"/>
                  </a:gs>
                  <a:gs pos="100000">
                    <a:srgbClr val="919191">
                      <a:gamma/>
                      <a:tint val="20000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Freeform 88"/>
              <p:cNvSpPr>
                <a:spLocks/>
              </p:cNvSpPr>
              <p:nvPr/>
            </p:nvSpPr>
            <p:spPr bwMode="auto">
              <a:xfrm>
                <a:off x="4952" y="1800"/>
                <a:ext cx="264" cy="323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8" y="0"/>
                  </a:cxn>
                  <a:cxn ang="0">
                    <a:pos x="263" y="0"/>
                  </a:cxn>
                  <a:cxn ang="0">
                    <a:pos x="263" y="274"/>
                  </a:cxn>
                  <a:cxn ang="0">
                    <a:pos x="230" y="322"/>
                  </a:cxn>
                  <a:cxn ang="0">
                    <a:pos x="230" y="41"/>
                  </a:cxn>
                  <a:cxn ang="0">
                    <a:pos x="0" y="41"/>
                  </a:cxn>
                </a:cxnLst>
                <a:rect l="0" t="0" r="r" b="b"/>
                <a:pathLst>
                  <a:path w="264" h="323">
                    <a:moveTo>
                      <a:pt x="0" y="41"/>
                    </a:moveTo>
                    <a:lnTo>
                      <a:pt x="38" y="0"/>
                    </a:lnTo>
                    <a:lnTo>
                      <a:pt x="263" y="0"/>
                    </a:lnTo>
                    <a:lnTo>
                      <a:pt x="263" y="274"/>
                    </a:lnTo>
                    <a:lnTo>
                      <a:pt x="230" y="322"/>
                    </a:lnTo>
                    <a:lnTo>
                      <a:pt x="230" y="41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Line 89"/>
              <p:cNvSpPr>
                <a:spLocks noChangeShapeType="1"/>
              </p:cNvSpPr>
              <p:nvPr/>
            </p:nvSpPr>
            <p:spPr bwMode="auto">
              <a:xfrm flipH="1">
                <a:off x="5176" y="1804"/>
                <a:ext cx="43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6" name="Rectangle 90"/>
            <p:cNvSpPr>
              <a:spLocks noChangeArrowheads="1"/>
            </p:cNvSpPr>
            <p:nvPr/>
          </p:nvSpPr>
          <p:spPr bwMode="auto">
            <a:xfrm>
              <a:off x="5426534" y="3900053"/>
              <a:ext cx="74647" cy="150610"/>
            </a:xfrm>
            <a:prstGeom prst="rect">
              <a:avLst/>
            </a:pr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67" name="Rectangle 91"/>
            <p:cNvSpPr>
              <a:spLocks noChangeArrowheads="1"/>
            </p:cNvSpPr>
            <p:nvPr/>
          </p:nvSpPr>
          <p:spPr bwMode="auto">
            <a:xfrm>
              <a:off x="5315826" y="3760199"/>
              <a:ext cx="335934" cy="1535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700">
                  <a:solidFill>
                    <a:srgbClr val="000000"/>
                  </a:solidFill>
                  <a:cs typeface="Times New Roman" pitchFamily="18" charset="0"/>
                </a:rPr>
                <a:t>Scatter</a:t>
              </a:r>
            </a:p>
          </p:txBody>
        </p:sp>
        <p:sp>
          <p:nvSpPr>
            <p:cNvPr id="168" name="Rectangle 92"/>
            <p:cNvSpPr>
              <a:spLocks noChangeArrowheads="1"/>
            </p:cNvSpPr>
            <p:nvPr/>
          </p:nvSpPr>
          <p:spPr bwMode="auto">
            <a:xfrm>
              <a:off x="5325315" y="4014476"/>
              <a:ext cx="334784" cy="1535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700">
                  <a:solidFill>
                    <a:srgbClr val="000000"/>
                  </a:solidFill>
                  <a:cs typeface="Times New Roman" pitchFamily="18" charset="0"/>
                </a:rPr>
                <a:t>Sensor</a:t>
              </a:r>
            </a:p>
          </p:txBody>
        </p:sp>
      </p:grp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786247"/>
          </a:xfrm>
        </p:spPr>
        <p:txBody>
          <a:bodyPr/>
          <a:lstStyle/>
          <a:p>
            <a:r>
              <a:rPr lang="en-US" sz="2000" b="1" dirty="0">
                <a:solidFill>
                  <a:schemeClr val="tx1"/>
                </a:solidFill>
              </a:rPr>
              <a:t>Optical Design of a basic flow </a:t>
            </a:r>
            <a:r>
              <a:rPr lang="en-US" sz="2000" b="1" dirty="0" err="1">
                <a:solidFill>
                  <a:schemeClr val="tx1"/>
                </a:solidFill>
              </a:rPr>
              <a:t>cytometer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704850" y="190504"/>
            <a:ext cx="7772400" cy="81983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0" hangingPunct="0"/>
            <a:endParaRPr lang="en-US" sz="32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28688" y="1043950"/>
            <a:ext cx="7772400" cy="5055054"/>
            <a:chOff x="685800" y="1828464"/>
            <a:chExt cx="7772400" cy="5055054"/>
          </a:xfrm>
        </p:grpSpPr>
        <p:sp>
          <p:nvSpPr>
            <p:cNvPr id="67587" name="Rectangle 3"/>
            <p:cNvSpPr>
              <a:spLocks noChangeArrowheads="1"/>
            </p:cNvSpPr>
            <p:nvPr/>
          </p:nvSpPr>
          <p:spPr bwMode="auto">
            <a:xfrm>
              <a:off x="685800" y="2838791"/>
              <a:ext cx="7772400" cy="1143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67588" name="Rectangle 4"/>
            <p:cNvSpPr>
              <a:spLocks noChangeArrowheads="1"/>
            </p:cNvSpPr>
            <p:nvPr/>
          </p:nvSpPr>
          <p:spPr bwMode="auto">
            <a:xfrm>
              <a:off x="1371600" y="4439334"/>
              <a:ext cx="6400800" cy="17519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280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67589" name="Freeform 5"/>
            <p:cNvSpPr>
              <a:spLocks/>
            </p:cNvSpPr>
            <p:nvPr/>
          </p:nvSpPr>
          <p:spPr bwMode="auto">
            <a:xfrm>
              <a:off x="984250" y="4121264"/>
              <a:ext cx="268288" cy="610620"/>
            </a:xfrm>
            <a:custGeom>
              <a:avLst/>
              <a:gdLst/>
              <a:ahLst/>
              <a:cxnLst>
                <a:cxn ang="0">
                  <a:pos x="0" y="384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24" y="4"/>
                </a:cxn>
                <a:cxn ang="0">
                  <a:pos x="36" y="12"/>
                </a:cxn>
                <a:cxn ang="0">
                  <a:pos x="48" y="12"/>
                </a:cxn>
                <a:cxn ang="0">
                  <a:pos x="64" y="16"/>
                </a:cxn>
                <a:cxn ang="0">
                  <a:pos x="76" y="8"/>
                </a:cxn>
                <a:cxn ang="0">
                  <a:pos x="88" y="8"/>
                </a:cxn>
                <a:cxn ang="0">
                  <a:pos x="100" y="8"/>
                </a:cxn>
                <a:cxn ang="0">
                  <a:pos x="116" y="8"/>
                </a:cxn>
                <a:cxn ang="0">
                  <a:pos x="132" y="4"/>
                </a:cxn>
                <a:cxn ang="0">
                  <a:pos x="144" y="12"/>
                </a:cxn>
                <a:cxn ang="0">
                  <a:pos x="156" y="8"/>
                </a:cxn>
                <a:cxn ang="0">
                  <a:pos x="168" y="8"/>
                </a:cxn>
                <a:cxn ang="0">
                  <a:pos x="168" y="380"/>
                </a:cxn>
                <a:cxn ang="0">
                  <a:pos x="0" y="384"/>
                </a:cxn>
              </a:cxnLst>
              <a:rect l="0" t="0" r="r" b="b"/>
              <a:pathLst>
                <a:path w="169" h="385">
                  <a:moveTo>
                    <a:pt x="0" y="384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4" y="4"/>
                  </a:lnTo>
                  <a:lnTo>
                    <a:pt x="36" y="12"/>
                  </a:lnTo>
                  <a:lnTo>
                    <a:pt x="48" y="12"/>
                  </a:lnTo>
                  <a:lnTo>
                    <a:pt x="64" y="16"/>
                  </a:lnTo>
                  <a:lnTo>
                    <a:pt x="76" y="8"/>
                  </a:lnTo>
                  <a:lnTo>
                    <a:pt x="88" y="8"/>
                  </a:lnTo>
                  <a:lnTo>
                    <a:pt x="100" y="8"/>
                  </a:lnTo>
                  <a:lnTo>
                    <a:pt x="116" y="8"/>
                  </a:lnTo>
                  <a:lnTo>
                    <a:pt x="132" y="4"/>
                  </a:lnTo>
                  <a:lnTo>
                    <a:pt x="144" y="12"/>
                  </a:lnTo>
                  <a:lnTo>
                    <a:pt x="156" y="8"/>
                  </a:lnTo>
                  <a:lnTo>
                    <a:pt x="168" y="8"/>
                  </a:lnTo>
                  <a:lnTo>
                    <a:pt x="168" y="380"/>
                  </a:lnTo>
                  <a:lnTo>
                    <a:pt x="0" y="384"/>
                  </a:lnTo>
                </a:path>
              </a:pathLst>
            </a:custGeom>
            <a:gradFill rotWithShape="0">
              <a:gsLst>
                <a:gs pos="0">
                  <a:srgbClr val="CECECE">
                    <a:gamma/>
                    <a:tint val="10196"/>
                    <a:invGamma/>
                  </a:srgbClr>
                </a:gs>
                <a:gs pos="100000">
                  <a:srgbClr val="CECECE"/>
                </a:gs>
              </a:gsLst>
              <a:lin ang="5400000" scaled="1"/>
            </a:gra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1" name="Freeform 7"/>
            <p:cNvSpPr>
              <a:spLocks/>
            </p:cNvSpPr>
            <p:nvPr/>
          </p:nvSpPr>
          <p:spPr bwMode="auto">
            <a:xfrm>
              <a:off x="7437445" y="2483305"/>
              <a:ext cx="363537" cy="4405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8" y="0"/>
                </a:cxn>
                <a:cxn ang="0">
                  <a:pos x="228" y="277"/>
                </a:cxn>
                <a:cxn ang="0">
                  <a:pos x="0" y="277"/>
                </a:cxn>
                <a:cxn ang="0">
                  <a:pos x="0" y="0"/>
                </a:cxn>
              </a:cxnLst>
              <a:rect l="0" t="0" r="r" b="b"/>
              <a:pathLst>
                <a:path w="229" h="278">
                  <a:moveTo>
                    <a:pt x="0" y="0"/>
                  </a:moveTo>
                  <a:lnTo>
                    <a:pt x="228" y="0"/>
                  </a:lnTo>
                  <a:lnTo>
                    <a:pt x="228" y="277"/>
                  </a:lnTo>
                  <a:lnTo>
                    <a:pt x="0" y="277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2" name="Line 8"/>
            <p:cNvSpPr>
              <a:spLocks noChangeShapeType="1"/>
            </p:cNvSpPr>
            <p:nvPr/>
          </p:nvSpPr>
          <p:spPr bwMode="auto">
            <a:xfrm>
              <a:off x="5486400" y="5066960"/>
              <a:ext cx="304800" cy="0"/>
            </a:xfrm>
            <a:prstGeom prst="line">
              <a:avLst/>
            </a:prstGeom>
            <a:noFill/>
            <a:ln w="76200">
              <a:solidFill>
                <a:srgbClr val="00A9E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3" name="Line 9"/>
            <p:cNvSpPr>
              <a:spLocks noChangeShapeType="1"/>
            </p:cNvSpPr>
            <p:nvPr/>
          </p:nvSpPr>
          <p:spPr bwMode="auto">
            <a:xfrm>
              <a:off x="6572250" y="4199505"/>
              <a:ext cx="412750" cy="0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4" name="Line 10"/>
            <p:cNvSpPr>
              <a:spLocks noChangeShapeType="1"/>
            </p:cNvSpPr>
            <p:nvPr/>
          </p:nvSpPr>
          <p:spPr bwMode="auto">
            <a:xfrm>
              <a:off x="7567618" y="3583782"/>
              <a:ext cx="312737" cy="0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5" name="Freeform 11"/>
            <p:cNvSpPr>
              <a:spLocks/>
            </p:cNvSpPr>
            <p:nvPr/>
          </p:nvSpPr>
          <p:spPr bwMode="auto">
            <a:xfrm>
              <a:off x="5784850" y="4845846"/>
              <a:ext cx="363538" cy="4388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8" y="0"/>
                </a:cxn>
                <a:cxn ang="0">
                  <a:pos x="228" y="275"/>
                </a:cxn>
                <a:cxn ang="0">
                  <a:pos x="0" y="275"/>
                </a:cxn>
                <a:cxn ang="0">
                  <a:pos x="0" y="0"/>
                </a:cxn>
              </a:cxnLst>
              <a:rect l="0" t="0" r="r" b="b"/>
              <a:pathLst>
                <a:path w="229" h="276">
                  <a:moveTo>
                    <a:pt x="0" y="0"/>
                  </a:moveTo>
                  <a:lnTo>
                    <a:pt x="228" y="0"/>
                  </a:lnTo>
                  <a:lnTo>
                    <a:pt x="228" y="275"/>
                  </a:lnTo>
                  <a:lnTo>
                    <a:pt x="0" y="275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6" name="Freeform 12"/>
            <p:cNvSpPr>
              <a:spLocks/>
            </p:cNvSpPr>
            <p:nvPr/>
          </p:nvSpPr>
          <p:spPr bwMode="auto">
            <a:xfrm>
              <a:off x="6948495" y="3978393"/>
              <a:ext cx="365125" cy="4388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9" y="0"/>
                </a:cxn>
                <a:cxn ang="0">
                  <a:pos x="229" y="276"/>
                </a:cxn>
                <a:cxn ang="0">
                  <a:pos x="0" y="276"/>
                </a:cxn>
                <a:cxn ang="0">
                  <a:pos x="0" y="0"/>
                </a:cxn>
              </a:cxnLst>
              <a:rect l="0" t="0" r="r" b="b"/>
              <a:pathLst>
                <a:path w="230" h="277">
                  <a:moveTo>
                    <a:pt x="0" y="0"/>
                  </a:moveTo>
                  <a:lnTo>
                    <a:pt x="229" y="0"/>
                  </a:lnTo>
                  <a:lnTo>
                    <a:pt x="229" y="276"/>
                  </a:lnTo>
                  <a:lnTo>
                    <a:pt x="0" y="276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7" name="Freeform 13"/>
            <p:cNvSpPr>
              <a:spLocks/>
            </p:cNvSpPr>
            <p:nvPr/>
          </p:nvSpPr>
          <p:spPr bwMode="auto">
            <a:xfrm>
              <a:off x="7440613" y="2364241"/>
              <a:ext cx="463550" cy="559594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87" y="0"/>
                </a:cxn>
                <a:cxn ang="0">
                  <a:pos x="291" y="0"/>
                </a:cxn>
                <a:cxn ang="0">
                  <a:pos x="291" y="276"/>
                </a:cxn>
                <a:cxn ang="0">
                  <a:pos x="227" y="352"/>
                </a:cxn>
                <a:cxn ang="0">
                  <a:pos x="227" y="74"/>
                </a:cxn>
                <a:cxn ang="0">
                  <a:pos x="5" y="74"/>
                </a:cxn>
                <a:cxn ang="0">
                  <a:pos x="0" y="74"/>
                </a:cxn>
              </a:cxnLst>
              <a:rect l="0" t="0" r="r" b="b"/>
              <a:pathLst>
                <a:path w="292" h="353">
                  <a:moveTo>
                    <a:pt x="0" y="74"/>
                  </a:moveTo>
                  <a:lnTo>
                    <a:pt x="87" y="0"/>
                  </a:lnTo>
                  <a:lnTo>
                    <a:pt x="291" y="0"/>
                  </a:lnTo>
                  <a:lnTo>
                    <a:pt x="291" y="276"/>
                  </a:lnTo>
                  <a:lnTo>
                    <a:pt x="227" y="352"/>
                  </a:lnTo>
                  <a:lnTo>
                    <a:pt x="227" y="74"/>
                  </a:lnTo>
                  <a:lnTo>
                    <a:pt x="5" y="74"/>
                  </a:lnTo>
                  <a:lnTo>
                    <a:pt x="0" y="74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8" name="Line 14"/>
            <p:cNvSpPr>
              <a:spLocks noChangeShapeType="1"/>
            </p:cNvSpPr>
            <p:nvPr/>
          </p:nvSpPr>
          <p:spPr bwMode="auto">
            <a:xfrm flipH="1">
              <a:off x="7797800" y="2369344"/>
              <a:ext cx="114300" cy="1020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9" name="Oval 15"/>
            <p:cNvSpPr>
              <a:spLocks noChangeArrowheads="1"/>
            </p:cNvSpPr>
            <p:nvPr/>
          </p:nvSpPr>
          <p:spPr bwMode="auto">
            <a:xfrm>
              <a:off x="7594600" y="2649992"/>
              <a:ext cx="57150" cy="76541"/>
            </a:xfrm>
            <a:prstGeom prst="ellipse">
              <a:avLst/>
            </a:prstGeom>
            <a:solidFill>
              <a:srgbClr val="C1C1C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0" name="Line 16"/>
            <p:cNvSpPr>
              <a:spLocks noChangeShapeType="1"/>
            </p:cNvSpPr>
            <p:nvPr/>
          </p:nvSpPr>
          <p:spPr bwMode="auto">
            <a:xfrm flipV="1">
              <a:off x="7126295" y="2571754"/>
              <a:ext cx="465137" cy="404813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1" name="Oval 17" descr="Zig zag"/>
            <p:cNvSpPr>
              <a:spLocks noChangeArrowheads="1"/>
            </p:cNvSpPr>
            <p:nvPr/>
          </p:nvSpPr>
          <p:spPr bwMode="auto">
            <a:xfrm>
              <a:off x="6996120" y="2840495"/>
              <a:ext cx="230187" cy="404813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2" name="Line 18"/>
            <p:cNvSpPr>
              <a:spLocks noChangeShapeType="1"/>
            </p:cNvSpPr>
            <p:nvPr/>
          </p:nvSpPr>
          <p:spPr bwMode="auto">
            <a:xfrm flipV="1">
              <a:off x="6386512" y="2918114"/>
              <a:ext cx="762000" cy="59191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3" name="Oval 19"/>
            <p:cNvSpPr>
              <a:spLocks noChangeArrowheads="1"/>
            </p:cNvSpPr>
            <p:nvPr/>
          </p:nvSpPr>
          <p:spPr bwMode="auto">
            <a:xfrm>
              <a:off x="6194432" y="3401789"/>
              <a:ext cx="206375" cy="420121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89804"/>
                    <a:invGamma/>
                  </a:srgbClr>
                </a:gs>
              </a:gsLst>
              <a:path path="rect">
                <a:fillToRect l="100000" b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4" name="Line 20"/>
            <p:cNvSpPr>
              <a:spLocks noChangeShapeType="1"/>
            </p:cNvSpPr>
            <p:nvPr/>
          </p:nvSpPr>
          <p:spPr bwMode="auto">
            <a:xfrm flipV="1">
              <a:off x="5283207" y="3575277"/>
              <a:ext cx="989013" cy="729684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5" name="Oval 21"/>
            <p:cNvSpPr>
              <a:spLocks noChangeArrowheads="1"/>
            </p:cNvSpPr>
            <p:nvPr/>
          </p:nvSpPr>
          <p:spPr bwMode="auto">
            <a:xfrm>
              <a:off x="5162557" y="4060032"/>
              <a:ext cx="207963" cy="421821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89804"/>
                    <a:invGamma/>
                  </a:srgbClr>
                </a:gs>
              </a:gsLst>
              <a:path path="rect">
                <a:fillToRect l="100000" b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6" name="Line 22"/>
            <p:cNvSpPr>
              <a:spLocks noChangeShapeType="1"/>
            </p:cNvSpPr>
            <p:nvPr/>
          </p:nvSpPr>
          <p:spPr bwMode="auto">
            <a:xfrm flipV="1">
              <a:off x="5394325" y="3616098"/>
              <a:ext cx="901700" cy="680357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7" name="Line 23"/>
            <p:cNvSpPr>
              <a:spLocks noChangeShapeType="1"/>
            </p:cNvSpPr>
            <p:nvPr/>
          </p:nvSpPr>
          <p:spPr bwMode="auto">
            <a:xfrm flipV="1">
              <a:off x="4295778" y="4323673"/>
              <a:ext cx="962025" cy="709273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8" name="Rectangle 24"/>
            <p:cNvSpPr>
              <a:spLocks noChangeArrowheads="1"/>
            </p:cNvSpPr>
            <p:nvPr/>
          </p:nvSpPr>
          <p:spPr bwMode="auto">
            <a:xfrm>
              <a:off x="5638806" y="5276174"/>
              <a:ext cx="783869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600" b="1">
                  <a:solidFill>
                    <a:srgbClr val="000000"/>
                  </a:solidFill>
                  <a:cs typeface="Times New Roman" pitchFamily="18" charset="0"/>
                </a:rPr>
                <a:t>PMT 1</a:t>
              </a:r>
            </a:p>
          </p:txBody>
        </p:sp>
        <p:sp>
          <p:nvSpPr>
            <p:cNvPr id="67609" name="Rectangle 25"/>
            <p:cNvSpPr>
              <a:spLocks noChangeArrowheads="1"/>
            </p:cNvSpPr>
            <p:nvPr/>
          </p:nvSpPr>
          <p:spPr bwMode="auto">
            <a:xfrm>
              <a:off x="6808795" y="4446137"/>
              <a:ext cx="783869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600" b="1">
                  <a:solidFill>
                    <a:srgbClr val="000000"/>
                  </a:solidFill>
                  <a:cs typeface="Times New Roman" pitchFamily="18" charset="0"/>
                </a:rPr>
                <a:t>PMT 2</a:t>
              </a:r>
            </a:p>
          </p:txBody>
        </p:sp>
        <p:sp>
          <p:nvSpPr>
            <p:cNvPr id="67610" name="Rectangle 26"/>
            <p:cNvSpPr>
              <a:spLocks noChangeArrowheads="1"/>
            </p:cNvSpPr>
            <p:nvPr/>
          </p:nvSpPr>
          <p:spPr bwMode="auto">
            <a:xfrm>
              <a:off x="5962656" y="1828464"/>
              <a:ext cx="783869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600" b="1">
                  <a:solidFill>
                    <a:srgbClr val="000000"/>
                  </a:solidFill>
                  <a:cs typeface="Times New Roman" pitchFamily="18" charset="0"/>
                </a:rPr>
                <a:t>PMT 5</a:t>
              </a:r>
            </a:p>
          </p:txBody>
        </p:sp>
        <p:sp>
          <p:nvSpPr>
            <p:cNvPr id="67611" name="Rectangle 27"/>
            <p:cNvSpPr>
              <a:spLocks noChangeArrowheads="1"/>
            </p:cNvSpPr>
            <p:nvPr/>
          </p:nvSpPr>
          <p:spPr bwMode="auto">
            <a:xfrm>
              <a:off x="7315206" y="2889821"/>
              <a:ext cx="783869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600" b="1" dirty="0">
                  <a:solidFill>
                    <a:srgbClr val="000000"/>
                  </a:solidFill>
                  <a:cs typeface="Times New Roman" pitchFamily="18" charset="0"/>
                </a:rPr>
                <a:t>PMT 4</a:t>
              </a:r>
            </a:p>
          </p:txBody>
        </p:sp>
        <p:sp>
          <p:nvSpPr>
            <p:cNvPr id="67612" name="Rectangle 28"/>
            <p:cNvSpPr>
              <a:spLocks noChangeArrowheads="1"/>
            </p:cNvSpPr>
            <p:nvPr/>
          </p:nvSpPr>
          <p:spPr bwMode="auto">
            <a:xfrm>
              <a:off x="4011614" y="4071941"/>
              <a:ext cx="1082027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800" b="1" dirty="0">
                  <a:solidFill>
                    <a:srgbClr val="000000"/>
                  </a:solidFill>
                  <a:cs typeface="Times New Roman" pitchFamily="18" charset="0"/>
                </a:rPr>
                <a:t>Dichroic</a:t>
              </a:r>
            </a:p>
          </p:txBody>
        </p:sp>
        <p:sp>
          <p:nvSpPr>
            <p:cNvPr id="67613" name="Rectangle 29"/>
            <p:cNvSpPr>
              <a:spLocks noChangeArrowheads="1"/>
            </p:cNvSpPr>
            <p:nvPr/>
          </p:nvSpPr>
          <p:spPr bwMode="auto">
            <a:xfrm>
              <a:off x="4011614" y="4304963"/>
              <a:ext cx="843180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800" b="1" dirty="0">
                  <a:solidFill>
                    <a:srgbClr val="000000"/>
                  </a:solidFill>
                  <a:cs typeface="Times New Roman" pitchFamily="18" charset="0"/>
                </a:rPr>
                <a:t>Filters</a:t>
              </a:r>
            </a:p>
          </p:txBody>
        </p:sp>
        <p:sp>
          <p:nvSpPr>
            <p:cNvPr id="67614" name="Freeform 30"/>
            <p:cNvSpPr>
              <a:spLocks/>
            </p:cNvSpPr>
            <p:nvPr/>
          </p:nvSpPr>
          <p:spPr bwMode="auto">
            <a:xfrm>
              <a:off x="6948488" y="3905250"/>
              <a:ext cx="419100" cy="517071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38" y="0"/>
                </a:cxn>
                <a:cxn ang="0">
                  <a:pos x="263" y="0"/>
                </a:cxn>
                <a:cxn ang="0">
                  <a:pos x="263" y="277"/>
                </a:cxn>
                <a:cxn ang="0">
                  <a:pos x="230" y="325"/>
                </a:cxn>
                <a:cxn ang="0">
                  <a:pos x="230" y="41"/>
                </a:cxn>
                <a:cxn ang="0">
                  <a:pos x="0" y="41"/>
                </a:cxn>
              </a:cxnLst>
              <a:rect l="0" t="0" r="r" b="b"/>
              <a:pathLst>
                <a:path w="264" h="326">
                  <a:moveTo>
                    <a:pt x="0" y="41"/>
                  </a:moveTo>
                  <a:lnTo>
                    <a:pt x="38" y="0"/>
                  </a:lnTo>
                  <a:lnTo>
                    <a:pt x="263" y="0"/>
                  </a:lnTo>
                  <a:lnTo>
                    <a:pt x="263" y="277"/>
                  </a:lnTo>
                  <a:lnTo>
                    <a:pt x="230" y="325"/>
                  </a:lnTo>
                  <a:lnTo>
                    <a:pt x="230" y="41"/>
                  </a:lnTo>
                  <a:lnTo>
                    <a:pt x="0" y="41"/>
                  </a:lnTo>
                </a:path>
              </a:pathLst>
            </a:custGeom>
            <a:solidFill>
              <a:srgbClr val="04D665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5" name="Freeform 31"/>
            <p:cNvSpPr>
              <a:spLocks/>
            </p:cNvSpPr>
            <p:nvPr/>
          </p:nvSpPr>
          <p:spPr bwMode="auto">
            <a:xfrm>
              <a:off x="5788025" y="4769307"/>
              <a:ext cx="420688" cy="515371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38" y="0"/>
                </a:cxn>
                <a:cxn ang="0">
                  <a:pos x="264" y="0"/>
                </a:cxn>
                <a:cxn ang="0">
                  <a:pos x="264" y="277"/>
                </a:cxn>
                <a:cxn ang="0">
                  <a:pos x="230" y="324"/>
                </a:cxn>
                <a:cxn ang="0">
                  <a:pos x="230" y="42"/>
                </a:cxn>
                <a:cxn ang="0">
                  <a:pos x="0" y="42"/>
                </a:cxn>
              </a:cxnLst>
              <a:rect l="0" t="0" r="r" b="b"/>
              <a:pathLst>
                <a:path w="265" h="325">
                  <a:moveTo>
                    <a:pt x="0" y="42"/>
                  </a:moveTo>
                  <a:lnTo>
                    <a:pt x="38" y="0"/>
                  </a:lnTo>
                  <a:lnTo>
                    <a:pt x="264" y="0"/>
                  </a:lnTo>
                  <a:lnTo>
                    <a:pt x="264" y="277"/>
                  </a:lnTo>
                  <a:lnTo>
                    <a:pt x="230" y="324"/>
                  </a:lnTo>
                  <a:lnTo>
                    <a:pt x="230" y="42"/>
                  </a:lnTo>
                  <a:lnTo>
                    <a:pt x="0" y="42"/>
                  </a:lnTo>
                </a:path>
              </a:pathLst>
            </a:custGeom>
            <a:solidFill>
              <a:srgbClr val="00A9E0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6" name="Line 32"/>
            <p:cNvSpPr>
              <a:spLocks noChangeShapeType="1"/>
            </p:cNvSpPr>
            <p:nvPr/>
          </p:nvSpPr>
          <p:spPr bwMode="auto">
            <a:xfrm flipH="1">
              <a:off x="6138863" y="4782911"/>
              <a:ext cx="68262" cy="578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7" name="Oval 33" descr="Zig zag"/>
            <p:cNvSpPr>
              <a:spLocks noChangeArrowheads="1"/>
            </p:cNvSpPr>
            <p:nvPr/>
          </p:nvSpPr>
          <p:spPr bwMode="auto">
            <a:xfrm>
              <a:off x="6578607" y="3968184"/>
              <a:ext cx="130175" cy="450736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8" name="Oval 34" descr="Zig zag"/>
            <p:cNvSpPr>
              <a:spLocks noChangeArrowheads="1"/>
            </p:cNvSpPr>
            <p:nvPr/>
          </p:nvSpPr>
          <p:spPr bwMode="auto">
            <a:xfrm>
              <a:off x="5349881" y="4823732"/>
              <a:ext cx="131763" cy="449036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9" name="Line 35"/>
            <p:cNvSpPr>
              <a:spLocks noChangeShapeType="1"/>
            </p:cNvSpPr>
            <p:nvPr/>
          </p:nvSpPr>
          <p:spPr bwMode="auto">
            <a:xfrm flipV="1">
              <a:off x="5334000" y="4187598"/>
              <a:ext cx="1244600" cy="61232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0" name="Line 36"/>
            <p:cNvSpPr>
              <a:spLocks noChangeShapeType="1"/>
            </p:cNvSpPr>
            <p:nvPr/>
          </p:nvSpPr>
          <p:spPr bwMode="auto">
            <a:xfrm flipV="1">
              <a:off x="4283082" y="4250535"/>
              <a:ext cx="1000125" cy="753495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1" name="Line 37"/>
            <p:cNvSpPr>
              <a:spLocks noChangeShapeType="1"/>
            </p:cNvSpPr>
            <p:nvPr/>
          </p:nvSpPr>
          <p:spPr bwMode="auto">
            <a:xfrm flipV="1">
              <a:off x="4205288" y="4262440"/>
              <a:ext cx="976312" cy="72628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2" name="Oval 38"/>
            <p:cNvSpPr>
              <a:spLocks noChangeArrowheads="1"/>
            </p:cNvSpPr>
            <p:nvPr/>
          </p:nvSpPr>
          <p:spPr bwMode="auto">
            <a:xfrm>
              <a:off x="4138620" y="4748893"/>
              <a:ext cx="204787" cy="421821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89804"/>
                    <a:invGamma/>
                  </a:srgbClr>
                </a:gs>
              </a:gsLst>
              <a:path path="rect">
                <a:fillToRect l="100000" b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3" name="Line 39"/>
            <p:cNvSpPr>
              <a:spLocks noChangeShapeType="1"/>
            </p:cNvSpPr>
            <p:nvPr/>
          </p:nvSpPr>
          <p:spPr bwMode="auto">
            <a:xfrm flipV="1">
              <a:off x="3343281" y="5124791"/>
              <a:ext cx="879475" cy="608920"/>
            </a:xfrm>
            <a:prstGeom prst="line">
              <a:avLst/>
            </a:prstGeom>
            <a:noFill/>
            <a:ln w="76200">
              <a:solidFill>
                <a:srgbClr val="00A9E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4" name="Line 40"/>
            <p:cNvSpPr>
              <a:spLocks noChangeShapeType="1"/>
            </p:cNvSpPr>
            <p:nvPr/>
          </p:nvSpPr>
          <p:spPr bwMode="auto">
            <a:xfrm flipV="1">
              <a:off x="3248032" y="4956402"/>
              <a:ext cx="981075" cy="726282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5" name="Freeform 41"/>
            <p:cNvSpPr>
              <a:spLocks/>
            </p:cNvSpPr>
            <p:nvPr/>
          </p:nvSpPr>
          <p:spPr bwMode="auto">
            <a:xfrm>
              <a:off x="3249613" y="5015934"/>
              <a:ext cx="1027112" cy="675254"/>
            </a:xfrm>
            <a:custGeom>
              <a:avLst/>
              <a:gdLst/>
              <a:ahLst/>
              <a:cxnLst>
                <a:cxn ang="0">
                  <a:pos x="0" y="424"/>
                </a:cxn>
                <a:cxn ang="0">
                  <a:pos x="646" y="0"/>
                </a:cxn>
                <a:cxn ang="0">
                  <a:pos x="643" y="8"/>
                </a:cxn>
              </a:cxnLst>
              <a:rect l="0" t="0" r="r" b="b"/>
              <a:pathLst>
                <a:path w="647" h="425">
                  <a:moveTo>
                    <a:pt x="0" y="424"/>
                  </a:moveTo>
                  <a:lnTo>
                    <a:pt x="646" y="0"/>
                  </a:lnTo>
                  <a:lnTo>
                    <a:pt x="643" y="8"/>
                  </a:lnTo>
                </a:path>
              </a:pathLst>
            </a:custGeom>
            <a:noFill/>
            <a:ln w="50800" cap="rnd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6" name="Line 42"/>
            <p:cNvSpPr>
              <a:spLocks noChangeShapeType="1"/>
            </p:cNvSpPr>
            <p:nvPr/>
          </p:nvSpPr>
          <p:spPr bwMode="auto">
            <a:xfrm flipH="1">
              <a:off x="2854332" y="5667375"/>
              <a:ext cx="4557713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7" name="Rectangle 43"/>
            <p:cNvSpPr>
              <a:spLocks noChangeArrowheads="1"/>
            </p:cNvSpPr>
            <p:nvPr/>
          </p:nvSpPr>
          <p:spPr bwMode="auto">
            <a:xfrm>
              <a:off x="4360863" y="5817057"/>
              <a:ext cx="1229504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800" b="1" dirty="0" err="1">
                  <a:solidFill>
                    <a:srgbClr val="000000"/>
                  </a:solidFill>
                  <a:cs typeface="Times New Roman" pitchFamily="18" charset="0"/>
                </a:rPr>
                <a:t>Bandpass</a:t>
              </a:r>
              <a:endParaRPr lang="en-US" sz="1800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7628" name="Rectangle 44"/>
            <p:cNvSpPr>
              <a:spLocks noChangeArrowheads="1"/>
            </p:cNvSpPr>
            <p:nvPr/>
          </p:nvSpPr>
          <p:spPr bwMode="auto">
            <a:xfrm>
              <a:off x="4435475" y="6080696"/>
              <a:ext cx="843180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800" b="1" dirty="0">
                  <a:solidFill>
                    <a:srgbClr val="000000"/>
                  </a:solidFill>
                  <a:cs typeface="Times New Roman" pitchFamily="18" charset="0"/>
                </a:rPr>
                <a:t>Filters</a:t>
              </a:r>
            </a:p>
          </p:txBody>
        </p:sp>
        <p:sp>
          <p:nvSpPr>
            <p:cNvPr id="67629" name="Freeform 45"/>
            <p:cNvSpPr>
              <a:spLocks/>
            </p:cNvSpPr>
            <p:nvPr/>
          </p:nvSpPr>
          <p:spPr bwMode="auto">
            <a:xfrm>
              <a:off x="6683382" y="5490482"/>
              <a:ext cx="1255713" cy="38270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90" y="0"/>
                </a:cxn>
                <a:cxn ang="0">
                  <a:pos x="790" y="240"/>
                </a:cxn>
                <a:cxn ang="0">
                  <a:pos x="0" y="240"/>
                </a:cxn>
                <a:cxn ang="0">
                  <a:pos x="0" y="0"/>
                </a:cxn>
              </a:cxnLst>
              <a:rect l="0" t="0" r="r" b="b"/>
              <a:pathLst>
                <a:path w="791" h="241">
                  <a:moveTo>
                    <a:pt x="0" y="0"/>
                  </a:moveTo>
                  <a:lnTo>
                    <a:pt x="790" y="0"/>
                  </a:lnTo>
                  <a:lnTo>
                    <a:pt x="790" y="240"/>
                  </a:lnTo>
                  <a:lnTo>
                    <a:pt x="0" y="240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 w="25400" cap="rnd" cmpd="sng">
              <a:solidFill>
                <a:srgbClr val="909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0" name="Rectangle 46"/>
            <p:cNvSpPr>
              <a:spLocks noChangeArrowheads="1"/>
            </p:cNvSpPr>
            <p:nvPr/>
          </p:nvSpPr>
          <p:spPr bwMode="auto">
            <a:xfrm>
              <a:off x="6761169" y="5515999"/>
              <a:ext cx="934551" cy="3975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2000" b="1">
                  <a:solidFill>
                    <a:srgbClr val="000000"/>
                  </a:solidFill>
                  <a:cs typeface="Times New Roman" pitchFamily="18" charset="0"/>
                </a:rPr>
                <a:t>Laser </a:t>
              </a:r>
            </a:p>
          </p:txBody>
        </p:sp>
        <p:sp>
          <p:nvSpPr>
            <p:cNvPr id="67631" name="Rectangle 47"/>
            <p:cNvSpPr>
              <a:spLocks noChangeArrowheads="1"/>
            </p:cNvSpPr>
            <p:nvPr/>
          </p:nvSpPr>
          <p:spPr bwMode="auto">
            <a:xfrm>
              <a:off x="3225800" y="4082147"/>
              <a:ext cx="63500" cy="16838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2" name="Line 48"/>
            <p:cNvSpPr>
              <a:spLocks noChangeShapeType="1"/>
            </p:cNvSpPr>
            <p:nvPr/>
          </p:nvSpPr>
          <p:spPr bwMode="auto">
            <a:xfrm>
              <a:off x="4308475" y="5068661"/>
              <a:ext cx="1042988" cy="0"/>
            </a:xfrm>
            <a:prstGeom prst="line">
              <a:avLst/>
            </a:prstGeom>
            <a:noFill/>
            <a:ln w="76200">
              <a:solidFill>
                <a:srgbClr val="00A9E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3" name="Rectangle 49"/>
            <p:cNvSpPr>
              <a:spLocks noChangeArrowheads="1"/>
            </p:cNvSpPr>
            <p:nvPr/>
          </p:nvSpPr>
          <p:spPr bwMode="auto">
            <a:xfrm>
              <a:off x="1524006" y="4362794"/>
              <a:ext cx="1572546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600" b="1" dirty="0">
                  <a:solidFill>
                    <a:srgbClr val="000000"/>
                  </a:solidFill>
                  <a:cs typeface="Times New Roman" pitchFamily="18" charset="0"/>
                </a:rPr>
                <a:t>Flow chamber</a:t>
              </a:r>
            </a:p>
          </p:txBody>
        </p:sp>
        <p:sp>
          <p:nvSpPr>
            <p:cNvPr id="67634" name="Oval 50" descr="Zig zag"/>
            <p:cNvSpPr>
              <a:spLocks noChangeArrowheads="1"/>
            </p:cNvSpPr>
            <p:nvPr/>
          </p:nvSpPr>
          <p:spPr bwMode="auto">
            <a:xfrm>
              <a:off x="7529513" y="3352463"/>
              <a:ext cx="133350" cy="450736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5" name="Line 51"/>
            <p:cNvSpPr>
              <a:spLocks noChangeShapeType="1"/>
            </p:cNvSpPr>
            <p:nvPr/>
          </p:nvSpPr>
          <p:spPr bwMode="auto">
            <a:xfrm flipV="1">
              <a:off x="3298825" y="4942798"/>
              <a:ext cx="869950" cy="653143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6" name="Oval 52" descr="Large confetti"/>
            <p:cNvSpPr>
              <a:spLocks noChangeArrowheads="1"/>
            </p:cNvSpPr>
            <p:nvPr/>
          </p:nvSpPr>
          <p:spPr bwMode="auto">
            <a:xfrm>
              <a:off x="3222625" y="5864679"/>
              <a:ext cx="101600" cy="187098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7" name="AutoShape 53" descr="Large confetti"/>
            <p:cNvSpPr>
              <a:spLocks noChangeArrowheads="1"/>
            </p:cNvSpPr>
            <p:nvPr/>
          </p:nvSpPr>
          <p:spPr bwMode="auto">
            <a:xfrm>
              <a:off x="3217863" y="4912179"/>
              <a:ext cx="107950" cy="884464"/>
            </a:xfrm>
            <a:prstGeom prst="roundRect">
              <a:avLst>
                <a:gd name="adj" fmla="val 12495"/>
              </a:avLst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8" name="Oval 54" descr="Large confetti"/>
            <p:cNvSpPr>
              <a:spLocks noChangeArrowheads="1"/>
            </p:cNvSpPr>
            <p:nvPr/>
          </p:nvSpPr>
          <p:spPr bwMode="auto">
            <a:xfrm>
              <a:off x="3233745" y="6143625"/>
              <a:ext cx="98425" cy="130969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" name="Group 55"/>
            <p:cNvGrpSpPr>
              <a:grpSpLocks/>
            </p:cNvGrpSpPr>
            <p:nvPr/>
          </p:nvGrpSpPr>
          <p:grpSpPr bwMode="auto">
            <a:xfrm>
              <a:off x="3243263" y="5362918"/>
              <a:ext cx="74612" cy="113959"/>
              <a:chOff x="2043" y="3030"/>
              <a:chExt cx="47" cy="72"/>
            </a:xfrm>
          </p:grpSpPr>
          <p:sp>
            <p:nvSpPr>
              <p:cNvPr id="67640" name="Freeform 56" descr="Wide upward diagonal"/>
              <p:cNvSpPr>
                <a:spLocks/>
              </p:cNvSpPr>
              <p:nvPr/>
            </p:nvSpPr>
            <p:spPr bwMode="auto">
              <a:xfrm>
                <a:off x="2043" y="3030"/>
                <a:ext cx="47" cy="72"/>
              </a:xfrm>
              <a:custGeom>
                <a:avLst/>
                <a:gdLst/>
                <a:ahLst/>
                <a:cxnLst>
                  <a:cxn ang="0">
                    <a:pos x="46" y="40"/>
                  </a:cxn>
                  <a:cxn ang="0">
                    <a:pos x="44" y="1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7" y="7"/>
                  </a:cxn>
                  <a:cxn ang="0">
                    <a:pos x="0" y="24"/>
                  </a:cxn>
                  <a:cxn ang="0">
                    <a:pos x="0" y="45"/>
                  </a:cxn>
                  <a:cxn ang="0">
                    <a:pos x="6" y="64"/>
                  </a:cxn>
                  <a:cxn ang="0">
                    <a:pos x="19" y="71"/>
                  </a:cxn>
                  <a:cxn ang="0">
                    <a:pos x="41" y="61"/>
                  </a:cxn>
                  <a:cxn ang="0">
                    <a:pos x="46" y="42"/>
                  </a:cxn>
                  <a:cxn ang="0">
                    <a:pos x="46" y="40"/>
                  </a:cxn>
                </a:cxnLst>
                <a:rect l="0" t="0" r="r" b="b"/>
                <a:pathLst>
                  <a:path w="47" h="72">
                    <a:moveTo>
                      <a:pt x="46" y="40"/>
                    </a:moveTo>
                    <a:lnTo>
                      <a:pt x="44" y="1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7" y="7"/>
                    </a:lnTo>
                    <a:lnTo>
                      <a:pt x="0" y="24"/>
                    </a:lnTo>
                    <a:lnTo>
                      <a:pt x="0" y="45"/>
                    </a:lnTo>
                    <a:lnTo>
                      <a:pt x="6" y="64"/>
                    </a:lnTo>
                    <a:lnTo>
                      <a:pt x="19" y="71"/>
                    </a:lnTo>
                    <a:lnTo>
                      <a:pt x="41" y="61"/>
                    </a:lnTo>
                    <a:lnTo>
                      <a:pt x="46" y="42"/>
                    </a:lnTo>
                    <a:lnTo>
                      <a:pt x="46" y="40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41" name="Freeform 57"/>
              <p:cNvSpPr>
                <a:spLocks/>
              </p:cNvSpPr>
              <p:nvPr/>
            </p:nvSpPr>
            <p:spPr bwMode="auto">
              <a:xfrm>
                <a:off x="2049" y="3054"/>
                <a:ext cx="31" cy="39"/>
              </a:xfrm>
              <a:custGeom>
                <a:avLst/>
                <a:gdLst/>
                <a:ahLst/>
                <a:cxnLst>
                  <a:cxn ang="0">
                    <a:pos x="12" y="38"/>
                  </a:cxn>
                  <a:cxn ang="0">
                    <a:pos x="17" y="36"/>
                  </a:cxn>
                  <a:cxn ang="0">
                    <a:pos x="21" y="29"/>
                  </a:cxn>
                  <a:cxn ang="0">
                    <a:pos x="30" y="29"/>
                  </a:cxn>
                  <a:cxn ang="0">
                    <a:pos x="30" y="19"/>
                  </a:cxn>
                  <a:cxn ang="0">
                    <a:pos x="30" y="19"/>
                  </a:cxn>
                  <a:cxn ang="0">
                    <a:pos x="30" y="10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12" y="10"/>
                  </a:cxn>
                  <a:cxn ang="0">
                    <a:pos x="21" y="13"/>
                  </a:cxn>
                  <a:cxn ang="0">
                    <a:pos x="30" y="19"/>
                  </a:cxn>
                  <a:cxn ang="0">
                    <a:pos x="30" y="19"/>
                  </a:cxn>
                  <a:cxn ang="0">
                    <a:pos x="21" y="29"/>
                  </a:cxn>
                  <a:cxn ang="0">
                    <a:pos x="12" y="29"/>
                  </a:cxn>
                  <a:cxn ang="0">
                    <a:pos x="3" y="29"/>
                  </a:cxn>
                  <a:cxn ang="0">
                    <a:pos x="3" y="29"/>
                  </a:cxn>
                  <a:cxn ang="0">
                    <a:pos x="0" y="33"/>
                  </a:cxn>
                  <a:cxn ang="0">
                    <a:pos x="2" y="37"/>
                  </a:cxn>
                  <a:cxn ang="0">
                    <a:pos x="12" y="38"/>
                  </a:cxn>
                </a:cxnLst>
                <a:rect l="0" t="0" r="r" b="b"/>
                <a:pathLst>
                  <a:path w="31" h="39">
                    <a:moveTo>
                      <a:pt x="12" y="38"/>
                    </a:moveTo>
                    <a:lnTo>
                      <a:pt x="17" y="36"/>
                    </a:lnTo>
                    <a:lnTo>
                      <a:pt x="21" y="29"/>
                    </a:lnTo>
                    <a:lnTo>
                      <a:pt x="30" y="29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30" y="10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12" y="10"/>
                    </a:lnTo>
                    <a:lnTo>
                      <a:pt x="21" y="13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21" y="29"/>
                    </a:lnTo>
                    <a:lnTo>
                      <a:pt x="12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0" y="33"/>
                    </a:lnTo>
                    <a:lnTo>
                      <a:pt x="2" y="37"/>
                    </a:lnTo>
                    <a:lnTo>
                      <a:pt x="12" y="38"/>
                    </a:lnTo>
                  </a:path>
                </a:pathLst>
              </a:custGeom>
              <a:solidFill>
                <a:srgbClr val="7144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" name="Group 58"/>
            <p:cNvGrpSpPr>
              <a:grpSpLocks/>
            </p:cNvGrpSpPr>
            <p:nvPr/>
          </p:nvGrpSpPr>
          <p:grpSpPr bwMode="auto">
            <a:xfrm>
              <a:off x="3249613" y="5623152"/>
              <a:ext cx="69850" cy="95250"/>
              <a:chOff x="2047" y="3194"/>
              <a:chExt cx="44" cy="60"/>
            </a:xfrm>
          </p:grpSpPr>
          <p:sp>
            <p:nvSpPr>
              <p:cNvPr id="67643" name="Freeform 59" descr="Wide upward diagonal"/>
              <p:cNvSpPr>
                <a:spLocks/>
              </p:cNvSpPr>
              <p:nvPr/>
            </p:nvSpPr>
            <p:spPr bwMode="auto">
              <a:xfrm>
                <a:off x="2047" y="3194"/>
                <a:ext cx="44" cy="60"/>
              </a:xfrm>
              <a:custGeom>
                <a:avLst/>
                <a:gdLst/>
                <a:ahLst/>
                <a:cxnLst>
                  <a:cxn ang="0">
                    <a:pos x="43" y="33"/>
                  </a:cxn>
                  <a:cxn ang="0">
                    <a:pos x="41" y="12"/>
                  </a:cxn>
                  <a:cxn ang="0">
                    <a:pos x="30" y="0"/>
                  </a:cxn>
                  <a:cxn ang="0">
                    <a:pos x="18" y="0"/>
                  </a:cxn>
                  <a:cxn ang="0">
                    <a:pos x="7" y="6"/>
                  </a:cxn>
                  <a:cxn ang="0">
                    <a:pos x="0" y="20"/>
                  </a:cxn>
                  <a:cxn ang="0">
                    <a:pos x="0" y="37"/>
                  </a:cxn>
                  <a:cxn ang="0">
                    <a:pos x="6" y="53"/>
                  </a:cxn>
                  <a:cxn ang="0">
                    <a:pos x="18" y="59"/>
                  </a:cxn>
                  <a:cxn ang="0">
                    <a:pos x="39" y="51"/>
                  </a:cxn>
                  <a:cxn ang="0">
                    <a:pos x="43" y="35"/>
                  </a:cxn>
                  <a:cxn ang="0">
                    <a:pos x="43" y="33"/>
                  </a:cxn>
                </a:cxnLst>
                <a:rect l="0" t="0" r="r" b="b"/>
                <a:pathLst>
                  <a:path w="44" h="60">
                    <a:moveTo>
                      <a:pt x="43" y="33"/>
                    </a:moveTo>
                    <a:lnTo>
                      <a:pt x="41" y="12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7" y="6"/>
                    </a:lnTo>
                    <a:lnTo>
                      <a:pt x="0" y="20"/>
                    </a:lnTo>
                    <a:lnTo>
                      <a:pt x="0" y="37"/>
                    </a:lnTo>
                    <a:lnTo>
                      <a:pt x="6" y="53"/>
                    </a:lnTo>
                    <a:lnTo>
                      <a:pt x="18" y="59"/>
                    </a:lnTo>
                    <a:lnTo>
                      <a:pt x="39" y="51"/>
                    </a:lnTo>
                    <a:lnTo>
                      <a:pt x="43" y="35"/>
                    </a:lnTo>
                    <a:lnTo>
                      <a:pt x="43" y="33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44" name="Oval 60"/>
              <p:cNvSpPr>
                <a:spLocks noChangeArrowheads="1"/>
              </p:cNvSpPr>
              <p:nvPr/>
            </p:nvSpPr>
            <p:spPr bwMode="auto">
              <a:xfrm>
                <a:off x="2065" y="3213"/>
                <a:ext cx="21" cy="36"/>
              </a:xfrm>
              <a:prstGeom prst="ellipse">
                <a:avLst/>
              </a:prstGeom>
              <a:solidFill>
                <a:srgbClr val="7144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61"/>
            <p:cNvGrpSpPr>
              <a:grpSpLocks/>
            </p:cNvGrpSpPr>
            <p:nvPr/>
          </p:nvGrpSpPr>
          <p:grpSpPr bwMode="auto">
            <a:xfrm>
              <a:off x="3225807" y="6339228"/>
              <a:ext cx="98425" cy="113959"/>
              <a:chOff x="2032" y="3645"/>
              <a:chExt cx="62" cy="72"/>
            </a:xfrm>
          </p:grpSpPr>
          <p:sp>
            <p:nvSpPr>
              <p:cNvPr id="67646" name="Oval 62" descr="Large confetti"/>
              <p:cNvSpPr>
                <a:spLocks noChangeArrowheads="1"/>
              </p:cNvSpPr>
              <p:nvPr/>
            </p:nvSpPr>
            <p:spPr bwMode="auto">
              <a:xfrm>
                <a:off x="2032" y="3645"/>
                <a:ext cx="62" cy="72"/>
              </a:xfrm>
              <a:prstGeom prst="ellipse">
                <a:avLst/>
              </a:pr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 w="508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" name="Group 63"/>
              <p:cNvGrpSpPr>
                <a:grpSpLocks/>
              </p:cNvGrpSpPr>
              <p:nvPr/>
            </p:nvGrpSpPr>
            <p:grpSpPr bwMode="auto">
              <a:xfrm>
                <a:off x="2048" y="3659"/>
                <a:ext cx="37" cy="48"/>
                <a:chOff x="2048" y="3659"/>
                <a:chExt cx="37" cy="48"/>
              </a:xfrm>
            </p:grpSpPr>
            <p:sp>
              <p:nvSpPr>
                <p:cNvPr id="67648" name="Freeform 64" descr="Wide upward diagonal"/>
                <p:cNvSpPr>
                  <a:spLocks/>
                </p:cNvSpPr>
                <p:nvPr/>
              </p:nvSpPr>
              <p:spPr bwMode="auto">
                <a:xfrm>
                  <a:off x="2048" y="3659"/>
                  <a:ext cx="37" cy="48"/>
                </a:xfrm>
                <a:custGeom>
                  <a:avLst/>
                  <a:gdLst/>
                  <a:ahLst/>
                  <a:cxnLst>
                    <a:cxn ang="0">
                      <a:pos x="36" y="27"/>
                    </a:cxn>
                    <a:cxn ang="0">
                      <a:pos x="34" y="9"/>
                    </a:cxn>
                    <a:cxn ang="0">
                      <a:pos x="25" y="0"/>
                    </a:cxn>
                    <a:cxn ang="0">
                      <a:pos x="15" y="0"/>
                    </a:cxn>
                    <a:cxn ang="0">
                      <a:pos x="6" y="5"/>
                    </a:cxn>
                    <a:cxn ang="0">
                      <a:pos x="0" y="16"/>
                    </a:cxn>
                    <a:cxn ang="0">
                      <a:pos x="0" y="30"/>
                    </a:cxn>
                    <a:cxn ang="0">
                      <a:pos x="5" y="42"/>
                    </a:cxn>
                    <a:cxn ang="0">
                      <a:pos x="15" y="47"/>
                    </a:cxn>
                    <a:cxn ang="0">
                      <a:pos x="32" y="41"/>
                    </a:cxn>
                    <a:cxn ang="0">
                      <a:pos x="36" y="28"/>
                    </a:cxn>
                    <a:cxn ang="0">
                      <a:pos x="36" y="27"/>
                    </a:cxn>
                  </a:cxnLst>
                  <a:rect l="0" t="0" r="r" b="b"/>
                  <a:pathLst>
                    <a:path w="37" h="48">
                      <a:moveTo>
                        <a:pt x="36" y="27"/>
                      </a:moveTo>
                      <a:lnTo>
                        <a:pt x="34" y="9"/>
                      </a:lnTo>
                      <a:lnTo>
                        <a:pt x="25" y="0"/>
                      </a:lnTo>
                      <a:lnTo>
                        <a:pt x="15" y="0"/>
                      </a:lnTo>
                      <a:lnTo>
                        <a:pt x="6" y="5"/>
                      </a:lnTo>
                      <a:lnTo>
                        <a:pt x="0" y="16"/>
                      </a:lnTo>
                      <a:lnTo>
                        <a:pt x="0" y="30"/>
                      </a:lnTo>
                      <a:lnTo>
                        <a:pt x="5" y="42"/>
                      </a:lnTo>
                      <a:lnTo>
                        <a:pt x="15" y="47"/>
                      </a:lnTo>
                      <a:lnTo>
                        <a:pt x="32" y="41"/>
                      </a:lnTo>
                      <a:lnTo>
                        <a:pt x="36" y="28"/>
                      </a:lnTo>
                      <a:lnTo>
                        <a:pt x="36" y="27"/>
                      </a:lnTo>
                    </a:path>
                  </a:pathLst>
                </a:custGeom>
                <a:pattFill prst="wdUpDiag">
                  <a:fgClr>
                    <a:srgbClr val="74FFFF"/>
                  </a:fgClr>
                  <a:bgClr>
                    <a:srgbClr val="C1C1C1"/>
                  </a:bgClr>
                </a:patt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649" name="Oval 65"/>
                <p:cNvSpPr>
                  <a:spLocks noChangeArrowheads="1"/>
                </p:cNvSpPr>
                <p:nvPr/>
              </p:nvSpPr>
              <p:spPr bwMode="auto">
                <a:xfrm>
                  <a:off x="2062" y="3677"/>
                  <a:ext cx="18" cy="25"/>
                </a:xfrm>
                <a:prstGeom prst="ellipse">
                  <a:avLst/>
                </a:prstGeom>
                <a:solidFill>
                  <a:srgbClr val="7144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6" name="Group 66"/>
            <p:cNvGrpSpPr>
              <a:grpSpLocks/>
            </p:cNvGrpSpPr>
            <p:nvPr/>
          </p:nvGrpSpPr>
          <p:grpSpPr bwMode="auto">
            <a:xfrm>
              <a:off x="3243263" y="5898696"/>
              <a:ext cx="55562" cy="102054"/>
              <a:chOff x="2043" y="3368"/>
              <a:chExt cx="35" cy="64"/>
            </a:xfrm>
          </p:grpSpPr>
          <p:sp>
            <p:nvSpPr>
              <p:cNvPr id="67651" name="Freeform 67" descr="Wide upward diagonal"/>
              <p:cNvSpPr>
                <a:spLocks/>
              </p:cNvSpPr>
              <p:nvPr/>
            </p:nvSpPr>
            <p:spPr bwMode="auto">
              <a:xfrm>
                <a:off x="2043" y="3368"/>
                <a:ext cx="35" cy="64"/>
              </a:xfrm>
              <a:custGeom>
                <a:avLst/>
                <a:gdLst/>
                <a:ahLst/>
                <a:cxnLst>
                  <a:cxn ang="0">
                    <a:pos x="34" y="36"/>
                  </a:cxn>
                  <a:cxn ang="0">
                    <a:pos x="32" y="13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5" y="6"/>
                  </a:cxn>
                  <a:cxn ang="0">
                    <a:pos x="0" y="21"/>
                  </a:cxn>
                  <a:cxn ang="0">
                    <a:pos x="0" y="40"/>
                  </a:cxn>
                  <a:cxn ang="0">
                    <a:pos x="4" y="57"/>
                  </a:cxn>
                  <a:cxn ang="0">
                    <a:pos x="14" y="63"/>
                  </a:cxn>
                  <a:cxn ang="0">
                    <a:pos x="30" y="54"/>
                  </a:cxn>
                  <a:cxn ang="0">
                    <a:pos x="34" y="38"/>
                  </a:cxn>
                  <a:cxn ang="0">
                    <a:pos x="34" y="36"/>
                  </a:cxn>
                </a:cxnLst>
                <a:rect l="0" t="0" r="r" b="b"/>
                <a:pathLst>
                  <a:path w="35" h="64">
                    <a:moveTo>
                      <a:pt x="34" y="36"/>
                    </a:moveTo>
                    <a:lnTo>
                      <a:pt x="32" y="13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5" y="6"/>
                    </a:lnTo>
                    <a:lnTo>
                      <a:pt x="0" y="21"/>
                    </a:lnTo>
                    <a:lnTo>
                      <a:pt x="0" y="40"/>
                    </a:lnTo>
                    <a:lnTo>
                      <a:pt x="4" y="57"/>
                    </a:lnTo>
                    <a:lnTo>
                      <a:pt x="14" y="63"/>
                    </a:lnTo>
                    <a:lnTo>
                      <a:pt x="30" y="54"/>
                    </a:lnTo>
                    <a:lnTo>
                      <a:pt x="34" y="38"/>
                    </a:lnTo>
                    <a:lnTo>
                      <a:pt x="34" y="36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52" name="Freeform 68"/>
              <p:cNvSpPr>
                <a:spLocks/>
              </p:cNvSpPr>
              <p:nvPr/>
            </p:nvSpPr>
            <p:spPr bwMode="auto">
              <a:xfrm>
                <a:off x="2056" y="3370"/>
                <a:ext cx="15" cy="5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4" y="15"/>
                  </a:cxn>
                  <a:cxn ang="0">
                    <a:pos x="14" y="29"/>
                  </a:cxn>
                  <a:cxn ang="0">
                    <a:pos x="14" y="44"/>
                  </a:cxn>
                  <a:cxn ang="0">
                    <a:pos x="14" y="44"/>
                  </a:cxn>
                  <a:cxn ang="0">
                    <a:pos x="7" y="58"/>
                  </a:cxn>
                  <a:cxn ang="0">
                    <a:pos x="0" y="58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7" y="29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</a:cxnLst>
                <a:rect l="0" t="0" r="r" b="b"/>
                <a:pathLst>
                  <a:path w="15" h="59">
                    <a:moveTo>
                      <a:pt x="7" y="0"/>
                    </a:moveTo>
                    <a:lnTo>
                      <a:pt x="14" y="15"/>
                    </a:lnTo>
                    <a:lnTo>
                      <a:pt x="14" y="29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7" y="58"/>
                    </a:lnTo>
                    <a:lnTo>
                      <a:pt x="0" y="58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7" y="29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7144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7653" name="Oval 69" descr="Large confetti"/>
            <p:cNvSpPr>
              <a:spLocks noChangeArrowheads="1"/>
            </p:cNvSpPr>
            <p:nvPr/>
          </p:nvSpPr>
          <p:spPr bwMode="auto">
            <a:xfrm>
              <a:off x="3211513" y="6524625"/>
              <a:ext cx="119062" cy="154782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4" name="Oval 70" descr="Large confetti"/>
            <p:cNvSpPr>
              <a:spLocks noChangeArrowheads="1"/>
            </p:cNvSpPr>
            <p:nvPr/>
          </p:nvSpPr>
          <p:spPr bwMode="auto">
            <a:xfrm>
              <a:off x="3224213" y="6737241"/>
              <a:ext cx="112712" cy="146277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7" name="Group 71"/>
            <p:cNvGrpSpPr>
              <a:grpSpLocks/>
            </p:cNvGrpSpPr>
            <p:nvPr/>
          </p:nvGrpSpPr>
          <p:grpSpPr bwMode="auto">
            <a:xfrm>
              <a:off x="3235328" y="6565450"/>
              <a:ext cx="74613" cy="93550"/>
              <a:chOff x="2038" y="3788"/>
              <a:chExt cx="47" cy="59"/>
            </a:xfrm>
          </p:grpSpPr>
          <p:sp>
            <p:nvSpPr>
              <p:cNvPr id="67656" name="Freeform 72" descr="Wide upward diagonal"/>
              <p:cNvSpPr>
                <a:spLocks/>
              </p:cNvSpPr>
              <p:nvPr/>
            </p:nvSpPr>
            <p:spPr bwMode="auto">
              <a:xfrm>
                <a:off x="2038" y="3788"/>
                <a:ext cx="47" cy="59"/>
              </a:xfrm>
              <a:custGeom>
                <a:avLst/>
                <a:gdLst/>
                <a:ahLst/>
                <a:cxnLst>
                  <a:cxn ang="0">
                    <a:pos x="46" y="33"/>
                  </a:cxn>
                  <a:cxn ang="0">
                    <a:pos x="44" y="12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7" y="6"/>
                  </a:cxn>
                  <a:cxn ang="0">
                    <a:pos x="0" y="19"/>
                  </a:cxn>
                  <a:cxn ang="0">
                    <a:pos x="0" y="37"/>
                  </a:cxn>
                  <a:cxn ang="0">
                    <a:pos x="6" y="52"/>
                  </a:cxn>
                  <a:cxn ang="0">
                    <a:pos x="19" y="58"/>
                  </a:cxn>
                  <a:cxn ang="0">
                    <a:pos x="41" y="50"/>
                  </a:cxn>
                  <a:cxn ang="0">
                    <a:pos x="46" y="35"/>
                  </a:cxn>
                  <a:cxn ang="0">
                    <a:pos x="46" y="33"/>
                  </a:cxn>
                </a:cxnLst>
                <a:rect l="0" t="0" r="r" b="b"/>
                <a:pathLst>
                  <a:path w="47" h="59">
                    <a:moveTo>
                      <a:pt x="46" y="33"/>
                    </a:moveTo>
                    <a:lnTo>
                      <a:pt x="44" y="12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7" y="6"/>
                    </a:lnTo>
                    <a:lnTo>
                      <a:pt x="0" y="19"/>
                    </a:lnTo>
                    <a:lnTo>
                      <a:pt x="0" y="37"/>
                    </a:lnTo>
                    <a:lnTo>
                      <a:pt x="6" y="52"/>
                    </a:lnTo>
                    <a:lnTo>
                      <a:pt x="19" y="58"/>
                    </a:lnTo>
                    <a:lnTo>
                      <a:pt x="41" y="50"/>
                    </a:lnTo>
                    <a:lnTo>
                      <a:pt x="46" y="35"/>
                    </a:lnTo>
                    <a:lnTo>
                      <a:pt x="46" y="33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57" name="Freeform 73"/>
              <p:cNvSpPr>
                <a:spLocks/>
              </p:cNvSpPr>
              <p:nvPr/>
            </p:nvSpPr>
            <p:spPr bwMode="auto">
              <a:xfrm>
                <a:off x="2056" y="3790"/>
                <a:ext cx="20" cy="5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9" y="13"/>
                  </a:cxn>
                  <a:cxn ang="0">
                    <a:pos x="19" y="27"/>
                  </a:cxn>
                  <a:cxn ang="0">
                    <a:pos x="19" y="40"/>
                  </a:cxn>
                  <a:cxn ang="0">
                    <a:pos x="19" y="40"/>
                  </a:cxn>
                  <a:cxn ang="0">
                    <a:pos x="10" y="53"/>
                  </a:cxn>
                  <a:cxn ang="0">
                    <a:pos x="0" y="53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10" y="27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</a:cxnLst>
                <a:rect l="0" t="0" r="r" b="b"/>
                <a:pathLst>
                  <a:path w="20" h="54">
                    <a:moveTo>
                      <a:pt x="10" y="0"/>
                    </a:moveTo>
                    <a:lnTo>
                      <a:pt x="19" y="13"/>
                    </a:lnTo>
                    <a:lnTo>
                      <a:pt x="19" y="27"/>
                    </a:lnTo>
                    <a:lnTo>
                      <a:pt x="19" y="40"/>
                    </a:lnTo>
                    <a:lnTo>
                      <a:pt x="19" y="40"/>
                    </a:lnTo>
                    <a:lnTo>
                      <a:pt x="10" y="53"/>
                    </a:lnTo>
                    <a:lnTo>
                      <a:pt x="0" y="53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10" y="27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7144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7658" name="Rectangle 74"/>
            <p:cNvSpPr>
              <a:spLocks noChangeArrowheads="1"/>
            </p:cNvSpPr>
            <p:nvPr/>
          </p:nvSpPr>
          <p:spPr bwMode="auto">
            <a:xfrm>
              <a:off x="3130550" y="4255638"/>
              <a:ext cx="268288" cy="705871"/>
            </a:xfrm>
            <a:prstGeom prst="rect">
              <a:avLst/>
            </a:prstGeom>
            <a:gradFill rotWithShape="0">
              <a:gsLst>
                <a:gs pos="0">
                  <a:srgbClr val="919191">
                    <a:gamma/>
                    <a:tint val="60000"/>
                    <a:invGamma/>
                  </a:srgbClr>
                </a:gs>
                <a:gs pos="100000">
                  <a:srgbClr val="919191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9" name="Freeform 75"/>
            <p:cNvSpPr>
              <a:spLocks/>
            </p:cNvSpPr>
            <p:nvPr/>
          </p:nvSpPr>
          <p:spPr bwMode="auto">
            <a:xfrm>
              <a:off x="3128963" y="4946200"/>
              <a:ext cx="277812" cy="2908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181"/>
                </a:cxn>
                <a:cxn ang="0">
                  <a:pos x="55" y="145"/>
                </a:cxn>
                <a:cxn ang="0">
                  <a:pos x="76" y="137"/>
                </a:cxn>
                <a:cxn ang="0">
                  <a:pos x="101" y="137"/>
                </a:cxn>
                <a:cxn ang="0">
                  <a:pos x="126" y="150"/>
                </a:cxn>
                <a:cxn ang="0">
                  <a:pos x="155" y="182"/>
                </a:cxn>
                <a:cxn ang="0">
                  <a:pos x="174" y="0"/>
                </a:cxn>
              </a:cxnLst>
              <a:rect l="0" t="0" r="r" b="b"/>
              <a:pathLst>
                <a:path w="175" h="183">
                  <a:moveTo>
                    <a:pt x="0" y="0"/>
                  </a:moveTo>
                  <a:lnTo>
                    <a:pt x="26" y="181"/>
                  </a:lnTo>
                  <a:lnTo>
                    <a:pt x="55" y="145"/>
                  </a:lnTo>
                  <a:lnTo>
                    <a:pt x="76" y="137"/>
                  </a:lnTo>
                  <a:lnTo>
                    <a:pt x="101" y="137"/>
                  </a:lnTo>
                  <a:lnTo>
                    <a:pt x="126" y="150"/>
                  </a:lnTo>
                  <a:lnTo>
                    <a:pt x="155" y="182"/>
                  </a:lnTo>
                  <a:lnTo>
                    <a:pt x="174" y="0"/>
                  </a:lnTo>
                </a:path>
              </a:pathLst>
            </a:custGeom>
            <a:gradFill rotWithShape="0">
              <a:gsLst>
                <a:gs pos="0">
                  <a:srgbClr val="919191">
                    <a:gamma/>
                    <a:tint val="60000"/>
                    <a:invGamma/>
                  </a:srgbClr>
                </a:gs>
                <a:gs pos="100000">
                  <a:srgbClr val="919191"/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0" name="Rectangle 76"/>
            <p:cNvSpPr>
              <a:spLocks noChangeArrowheads="1"/>
            </p:cNvSpPr>
            <p:nvPr/>
          </p:nvSpPr>
          <p:spPr bwMode="auto">
            <a:xfrm>
              <a:off x="3095625" y="4536285"/>
              <a:ext cx="381000" cy="115661"/>
            </a:xfrm>
            <a:prstGeom prst="rect">
              <a:avLst/>
            </a:prstGeom>
            <a:gradFill rotWithShape="0">
              <a:gsLst>
                <a:gs pos="0">
                  <a:srgbClr val="919191">
                    <a:gamma/>
                    <a:tint val="60000"/>
                    <a:invGamma/>
                  </a:srgbClr>
                </a:gs>
                <a:gs pos="100000">
                  <a:srgbClr val="919191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1" name="Line 77"/>
            <p:cNvSpPr>
              <a:spLocks noChangeShapeType="1"/>
            </p:cNvSpPr>
            <p:nvPr/>
          </p:nvSpPr>
          <p:spPr bwMode="auto">
            <a:xfrm flipV="1">
              <a:off x="4800600" y="5201333"/>
              <a:ext cx="533400" cy="6973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2" name="Rectangle 78"/>
            <p:cNvSpPr>
              <a:spLocks noChangeArrowheads="1"/>
            </p:cNvSpPr>
            <p:nvPr/>
          </p:nvSpPr>
          <p:spPr bwMode="auto">
            <a:xfrm>
              <a:off x="7658106" y="3847423"/>
              <a:ext cx="783869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600" b="1">
                  <a:solidFill>
                    <a:srgbClr val="000000"/>
                  </a:solidFill>
                  <a:cs typeface="Times New Roman" pitchFamily="18" charset="0"/>
                </a:rPr>
                <a:t>PMT 3</a:t>
              </a:r>
            </a:p>
          </p:txBody>
        </p:sp>
        <p:sp>
          <p:nvSpPr>
            <p:cNvPr id="67663" name="Line 79"/>
            <p:cNvSpPr>
              <a:spLocks noChangeShapeType="1"/>
            </p:cNvSpPr>
            <p:nvPr/>
          </p:nvSpPr>
          <p:spPr bwMode="auto">
            <a:xfrm flipV="1">
              <a:off x="6388100" y="3558268"/>
              <a:ext cx="1206500" cy="61232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4" name="Line 80"/>
            <p:cNvSpPr>
              <a:spLocks noChangeShapeType="1"/>
            </p:cNvSpPr>
            <p:nvPr/>
          </p:nvSpPr>
          <p:spPr bwMode="auto">
            <a:xfrm flipV="1">
              <a:off x="6286500" y="2258789"/>
              <a:ext cx="0" cy="1347107"/>
            </a:xfrm>
            <a:prstGeom prst="line">
              <a:avLst/>
            </a:prstGeom>
            <a:noFill/>
            <a:ln w="508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5" name="Oval 81" descr="Zig zag"/>
            <p:cNvSpPr>
              <a:spLocks noChangeArrowheads="1"/>
            </p:cNvSpPr>
            <p:nvPr/>
          </p:nvSpPr>
          <p:spPr bwMode="auto">
            <a:xfrm>
              <a:off x="6059488" y="2769056"/>
              <a:ext cx="449262" cy="132670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8" name="Group 82"/>
            <p:cNvGrpSpPr>
              <a:grpSpLocks/>
            </p:cNvGrpSpPr>
            <p:nvPr/>
          </p:nvGrpSpPr>
          <p:grpSpPr bwMode="auto">
            <a:xfrm>
              <a:off x="6108707" y="2095500"/>
              <a:ext cx="423863" cy="511969"/>
              <a:chOff x="3848" y="972"/>
              <a:chExt cx="267" cy="323"/>
            </a:xfrm>
          </p:grpSpPr>
          <p:sp>
            <p:nvSpPr>
              <p:cNvPr id="67667" name="Freeform 83"/>
              <p:cNvSpPr>
                <a:spLocks/>
              </p:cNvSpPr>
              <p:nvPr/>
            </p:nvSpPr>
            <p:spPr bwMode="auto">
              <a:xfrm>
                <a:off x="3848" y="1016"/>
                <a:ext cx="230" cy="2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9" y="0"/>
                  </a:cxn>
                  <a:cxn ang="0">
                    <a:pos x="229" y="278"/>
                  </a:cxn>
                  <a:cxn ang="0">
                    <a:pos x="0" y="278"/>
                  </a:cxn>
                  <a:cxn ang="0">
                    <a:pos x="0" y="0"/>
                  </a:cxn>
                </a:cxnLst>
                <a:rect l="0" t="0" r="r" b="b"/>
                <a:pathLst>
                  <a:path w="230" h="279">
                    <a:moveTo>
                      <a:pt x="0" y="0"/>
                    </a:moveTo>
                    <a:lnTo>
                      <a:pt x="229" y="0"/>
                    </a:lnTo>
                    <a:lnTo>
                      <a:pt x="229" y="278"/>
                    </a:lnTo>
                    <a:lnTo>
                      <a:pt x="0" y="278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919191"/>
                  </a:gs>
                  <a:gs pos="100000">
                    <a:srgbClr val="919191">
                      <a:gamma/>
                      <a:tint val="20000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68" name="Freeform 84"/>
              <p:cNvSpPr>
                <a:spLocks/>
              </p:cNvSpPr>
              <p:nvPr/>
            </p:nvSpPr>
            <p:spPr bwMode="auto">
              <a:xfrm>
                <a:off x="3848" y="972"/>
                <a:ext cx="264" cy="323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8" y="0"/>
                  </a:cxn>
                  <a:cxn ang="0">
                    <a:pos x="263" y="0"/>
                  </a:cxn>
                  <a:cxn ang="0">
                    <a:pos x="263" y="274"/>
                  </a:cxn>
                  <a:cxn ang="0">
                    <a:pos x="230" y="322"/>
                  </a:cxn>
                  <a:cxn ang="0">
                    <a:pos x="230" y="41"/>
                  </a:cxn>
                  <a:cxn ang="0">
                    <a:pos x="0" y="41"/>
                  </a:cxn>
                </a:cxnLst>
                <a:rect l="0" t="0" r="r" b="b"/>
                <a:pathLst>
                  <a:path w="264" h="323">
                    <a:moveTo>
                      <a:pt x="0" y="41"/>
                    </a:moveTo>
                    <a:lnTo>
                      <a:pt x="38" y="0"/>
                    </a:lnTo>
                    <a:lnTo>
                      <a:pt x="263" y="0"/>
                    </a:lnTo>
                    <a:lnTo>
                      <a:pt x="263" y="274"/>
                    </a:lnTo>
                    <a:lnTo>
                      <a:pt x="230" y="322"/>
                    </a:lnTo>
                    <a:lnTo>
                      <a:pt x="230" y="41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69" name="Line 85"/>
              <p:cNvSpPr>
                <a:spLocks noChangeShapeType="1"/>
              </p:cNvSpPr>
              <p:nvPr/>
            </p:nvSpPr>
            <p:spPr bwMode="auto">
              <a:xfrm flipH="1">
                <a:off x="4072" y="976"/>
                <a:ext cx="43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" name="Group 86"/>
            <p:cNvGrpSpPr>
              <a:grpSpLocks/>
            </p:cNvGrpSpPr>
            <p:nvPr/>
          </p:nvGrpSpPr>
          <p:grpSpPr bwMode="auto">
            <a:xfrm>
              <a:off x="7861307" y="3333750"/>
              <a:ext cx="423863" cy="511969"/>
              <a:chOff x="4952" y="1800"/>
              <a:chExt cx="267" cy="323"/>
            </a:xfrm>
          </p:grpSpPr>
          <p:sp>
            <p:nvSpPr>
              <p:cNvPr id="67671" name="Freeform 87"/>
              <p:cNvSpPr>
                <a:spLocks/>
              </p:cNvSpPr>
              <p:nvPr/>
            </p:nvSpPr>
            <p:spPr bwMode="auto">
              <a:xfrm>
                <a:off x="4952" y="1844"/>
                <a:ext cx="230" cy="27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9" y="0"/>
                  </a:cxn>
                  <a:cxn ang="0">
                    <a:pos x="229" y="277"/>
                  </a:cxn>
                  <a:cxn ang="0">
                    <a:pos x="0" y="277"/>
                  </a:cxn>
                  <a:cxn ang="0">
                    <a:pos x="0" y="0"/>
                  </a:cxn>
                </a:cxnLst>
                <a:rect l="0" t="0" r="r" b="b"/>
                <a:pathLst>
                  <a:path w="230" h="278">
                    <a:moveTo>
                      <a:pt x="0" y="0"/>
                    </a:moveTo>
                    <a:lnTo>
                      <a:pt x="229" y="0"/>
                    </a:lnTo>
                    <a:lnTo>
                      <a:pt x="229" y="277"/>
                    </a:lnTo>
                    <a:lnTo>
                      <a:pt x="0" y="277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919191"/>
                  </a:gs>
                  <a:gs pos="100000">
                    <a:srgbClr val="919191">
                      <a:gamma/>
                      <a:tint val="20000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72" name="Freeform 88"/>
              <p:cNvSpPr>
                <a:spLocks/>
              </p:cNvSpPr>
              <p:nvPr/>
            </p:nvSpPr>
            <p:spPr bwMode="auto">
              <a:xfrm>
                <a:off x="4952" y="1800"/>
                <a:ext cx="264" cy="323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8" y="0"/>
                  </a:cxn>
                  <a:cxn ang="0">
                    <a:pos x="263" y="0"/>
                  </a:cxn>
                  <a:cxn ang="0">
                    <a:pos x="263" y="274"/>
                  </a:cxn>
                  <a:cxn ang="0">
                    <a:pos x="230" y="322"/>
                  </a:cxn>
                  <a:cxn ang="0">
                    <a:pos x="230" y="41"/>
                  </a:cxn>
                  <a:cxn ang="0">
                    <a:pos x="0" y="41"/>
                  </a:cxn>
                </a:cxnLst>
                <a:rect l="0" t="0" r="r" b="b"/>
                <a:pathLst>
                  <a:path w="264" h="323">
                    <a:moveTo>
                      <a:pt x="0" y="41"/>
                    </a:moveTo>
                    <a:lnTo>
                      <a:pt x="38" y="0"/>
                    </a:lnTo>
                    <a:lnTo>
                      <a:pt x="263" y="0"/>
                    </a:lnTo>
                    <a:lnTo>
                      <a:pt x="263" y="274"/>
                    </a:lnTo>
                    <a:lnTo>
                      <a:pt x="230" y="322"/>
                    </a:lnTo>
                    <a:lnTo>
                      <a:pt x="230" y="41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73" name="Line 89"/>
              <p:cNvSpPr>
                <a:spLocks noChangeShapeType="1"/>
              </p:cNvSpPr>
              <p:nvPr/>
            </p:nvSpPr>
            <p:spPr bwMode="auto">
              <a:xfrm flipH="1">
                <a:off x="5176" y="1804"/>
                <a:ext cx="43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7674" name="Rectangle 90"/>
            <p:cNvSpPr>
              <a:spLocks noChangeArrowheads="1"/>
            </p:cNvSpPr>
            <p:nvPr/>
          </p:nvSpPr>
          <p:spPr bwMode="auto">
            <a:xfrm>
              <a:off x="2692406" y="5521102"/>
              <a:ext cx="187325" cy="261938"/>
            </a:xfrm>
            <a:prstGeom prst="rect">
              <a:avLst/>
            </a:pr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5" name="Rectangle 91"/>
            <p:cNvSpPr>
              <a:spLocks noChangeArrowheads="1"/>
            </p:cNvSpPr>
            <p:nvPr/>
          </p:nvSpPr>
          <p:spPr bwMode="auto">
            <a:xfrm>
              <a:off x="2414588" y="5277871"/>
              <a:ext cx="750206" cy="305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cs typeface="Times New Roman" pitchFamily="18" charset="0"/>
                </a:rPr>
                <a:t>Scatter</a:t>
              </a:r>
            </a:p>
          </p:txBody>
        </p:sp>
        <p:sp>
          <p:nvSpPr>
            <p:cNvPr id="67676" name="Rectangle 92"/>
            <p:cNvSpPr>
              <a:spLocks noChangeArrowheads="1"/>
            </p:cNvSpPr>
            <p:nvPr/>
          </p:nvSpPr>
          <p:spPr bwMode="auto">
            <a:xfrm>
              <a:off x="2438400" y="5720104"/>
              <a:ext cx="750206" cy="305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cs typeface="Times New Roman" pitchFamily="18" charset="0"/>
                </a:rPr>
                <a:t>Sensor</a:t>
              </a:r>
            </a:p>
          </p:txBody>
        </p:sp>
        <p:sp>
          <p:nvSpPr>
            <p:cNvPr id="67677" name="Rectangle 93"/>
            <p:cNvSpPr>
              <a:spLocks noChangeArrowheads="1"/>
            </p:cNvSpPr>
            <p:nvPr/>
          </p:nvSpPr>
          <p:spPr bwMode="auto">
            <a:xfrm>
              <a:off x="977900" y="3110933"/>
              <a:ext cx="273050" cy="162605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8" name="Freeform 94"/>
            <p:cNvSpPr>
              <a:spLocks/>
            </p:cNvSpPr>
            <p:nvPr/>
          </p:nvSpPr>
          <p:spPr bwMode="auto">
            <a:xfrm>
              <a:off x="1085850" y="2685710"/>
              <a:ext cx="2192338" cy="1734911"/>
            </a:xfrm>
            <a:custGeom>
              <a:avLst/>
              <a:gdLst/>
              <a:ahLst/>
              <a:cxnLst>
                <a:cxn ang="0">
                  <a:pos x="0" y="1092"/>
                </a:cxn>
                <a:cxn ang="0">
                  <a:pos x="0" y="0"/>
                </a:cxn>
                <a:cxn ang="0">
                  <a:pos x="1380" y="0"/>
                </a:cxn>
                <a:cxn ang="0">
                  <a:pos x="1380" y="876"/>
                </a:cxn>
              </a:cxnLst>
              <a:rect l="0" t="0" r="r" b="b"/>
              <a:pathLst>
                <a:path w="1381" h="1093">
                  <a:moveTo>
                    <a:pt x="0" y="1092"/>
                  </a:moveTo>
                  <a:lnTo>
                    <a:pt x="0" y="0"/>
                  </a:lnTo>
                  <a:lnTo>
                    <a:pt x="1380" y="0"/>
                  </a:lnTo>
                  <a:lnTo>
                    <a:pt x="1380" y="87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9" name="Rectangle 95"/>
            <p:cNvSpPr>
              <a:spLocks noChangeArrowheads="1"/>
            </p:cNvSpPr>
            <p:nvPr/>
          </p:nvSpPr>
          <p:spPr bwMode="auto">
            <a:xfrm>
              <a:off x="1312864" y="3565075"/>
              <a:ext cx="992259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800" b="1" dirty="0">
                  <a:solidFill>
                    <a:srgbClr val="000000"/>
                  </a:solidFill>
                  <a:cs typeface="Times New Roman" pitchFamily="18" charset="0"/>
                </a:rPr>
                <a:t>Sample</a:t>
              </a:r>
            </a:p>
          </p:txBody>
        </p:sp>
      </p:grpSp>
      <p:pic>
        <p:nvPicPr>
          <p:cNvPr id="190" name="Picture 2" descr="NP-PFV060166A-f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068" y="1895960"/>
            <a:ext cx="3922833" cy="331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>
          <a:xfrm>
            <a:off x="3366418" y="1641513"/>
            <a:ext cx="2421387" cy="1963160"/>
          </a:xfrm>
          <a:custGeom>
            <a:avLst/>
            <a:gdLst>
              <a:gd name="connsiteX0" fmla="*/ 1051346 w 2421387"/>
              <a:gd name="connsiteY0" fmla="*/ 1222873 h 1963160"/>
              <a:gd name="connsiteX1" fmla="*/ 1381852 w 2421387"/>
              <a:gd name="connsiteY1" fmla="*/ 1696598 h 1963160"/>
              <a:gd name="connsiteX2" fmla="*/ 1392869 w 2421387"/>
              <a:gd name="connsiteY2" fmla="*/ 1718632 h 1963160"/>
              <a:gd name="connsiteX3" fmla="*/ 2406421 w 2421387"/>
              <a:gd name="connsiteY3" fmla="*/ 1938969 h 1963160"/>
              <a:gd name="connsiteX4" fmla="*/ 1998796 w 2421387"/>
              <a:gd name="connsiteY4" fmla="*/ 1068636 h 1963160"/>
              <a:gd name="connsiteX5" fmla="*/ 1998796 w 2421387"/>
              <a:gd name="connsiteY5" fmla="*/ 1057620 h 1963160"/>
              <a:gd name="connsiteX6" fmla="*/ 1525071 w 2421387"/>
              <a:gd name="connsiteY6" fmla="*/ 936434 h 1963160"/>
              <a:gd name="connsiteX7" fmla="*/ 1668290 w 2421387"/>
              <a:gd name="connsiteY7" fmla="*/ 220338 h 1963160"/>
              <a:gd name="connsiteX8" fmla="*/ 26777 w 2421387"/>
              <a:gd name="connsiteY8" fmla="*/ 0 h 196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1387" h="1963160">
                <a:moveTo>
                  <a:pt x="1051346" y="1222873"/>
                </a:moveTo>
                <a:lnTo>
                  <a:pt x="1381852" y="1696598"/>
                </a:lnTo>
                <a:cubicBezTo>
                  <a:pt x="1438773" y="1779225"/>
                  <a:pt x="1222108" y="1678237"/>
                  <a:pt x="1392869" y="1718632"/>
                </a:cubicBezTo>
                <a:cubicBezTo>
                  <a:pt x="1563630" y="1759027"/>
                  <a:pt x="2305433" y="2047302"/>
                  <a:pt x="2406421" y="1938969"/>
                </a:cubicBezTo>
                <a:cubicBezTo>
                  <a:pt x="2507409" y="1830636"/>
                  <a:pt x="2066734" y="1215527"/>
                  <a:pt x="1998796" y="1068636"/>
                </a:cubicBezTo>
                <a:cubicBezTo>
                  <a:pt x="1930859" y="921744"/>
                  <a:pt x="2077750" y="1079654"/>
                  <a:pt x="1998796" y="1057620"/>
                </a:cubicBezTo>
                <a:cubicBezTo>
                  <a:pt x="1919842" y="1035586"/>
                  <a:pt x="1580155" y="1075981"/>
                  <a:pt x="1525071" y="936434"/>
                </a:cubicBezTo>
                <a:cubicBezTo>
                  <a:pt x="1469987" y="796887"/>
                  <a:pt x="1918005" y="376410"/>
                  <a:pt x="1668290" y="220338"/>
                </a:cubicBezTo>
                <a:cubicBezTo>
                  <a:pt x="1418575" y="64266"/>
                  <a:pt x="-228447" y="293783"/>
                  <a:pt x="26777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395730" y="1724594"/>
            <a:ext cx="6278164" cy="3794857"/>
          </a:xfrm>
          <a:custGeom>
            <a:avLst/>
            <a:gdLst>
              <a:gd name="connsiteX0" fmla="*/ 0 w 6278164"/>
              <a:gd name="connsiteY0" fmla="*/ 1139792 h 3794857"/>
              <a:gd name="connsiteX1" fmla="*/ 407624 w 6278164"/>
              <a:gd name="connsiteY1" fmla="*/ 1679618 h 3794857"/>
              <a:gd name="connsiteX2" fmla="*/ 1553378 w 6278164"/>
              <a:gd name="connsiteY2" fmla="*/ 831319 h 3794857"/>
              <a:gd name="connsiteX3" fmla="*/ 3635566 w 6278164"/>
              <a:gd name="connsiteY3" fmla="*/ 666066 h 3794857"/>
              <a:gd name="connsiteX4" fmla="*/ 6180463 w 6278164"/>
              <a:gd name="connsiteY4" fmla="*/ 159290 h 3794857"/>
              <a:gd name="connsiteX5" fmla="*/ 0 w 6278164"/>
              <a:gd name="connsiteY5" fmla="*/ 3794857 h 379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8164" h="3794857">
                <a:moveTo>
                  <a:pt x="0" y="1139792"/>
                </a:moveTo>
                <a:cubicBezTo>
                  <a:pt x="74364" y="1435411"/>
                  <a:pt x="148728" y="1731030"/>
                  <a:pt x="407624" y="1679618"/>
                </a:cubicBezTo>
                <a:cubicBezTo>
                  <a:pt x="666520" y="1628206"/>
                  <a:pt x="1015388" y="1000244"/>
                  <a:pt x="1553378" y="831319"/>
                </a:cubicBezTo>
                <a:cubicBezTo>
                  <a:pt x="2091368" y="662394"/>
                  <a:pt x="2864385" y="778071"/>
                  <a:pt x="3635566" y="666066"/>
                </a:cubicBezTo>
                <a:cubicBezTo>
                  <a:pt x="4406747" y="554061"/>
                  <a:pt x="6786391" y="-362175"/>
                  <a:pt x="6180463" y="159290"/>
                </a:cubicBezTo>
                <a:cubicBezTo>
                  <a:pt x="5574535" y="680755"/>
                  <a:pt x="1389962" y="3176076"/>
                  <a:pt x="0" y="3794857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63557" y="4946573"/>
            <a:ext cx="1189821" cy="1326494"/>
          </a:xfrm>
          <a:custGeom>
            <a:avLst/>
            <a:gdLst>
              <a:gd name="connsiteX0" fmla="*/ 0 w 1189821"/>
              <a:gd name="connsiteY0" fmla="*/ 0 h 1326494"/>
              <a:gd name="connsiteX1" fmla="*/ 947450 w 1189821"/>
              <a:gd name="connsiteY1" fmla="*/ 914400 h 1326494"/>
              <a:gd name="connsiteX2" fmla="*/ 1189821 w 1189821"/>
              <a:gd name="connsiteY2" fmla="*/ 804232 h 1326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9821" h="1326494">
                <a:moveTo>
                  <a:pt x="0" y="0"/>
                </a:moveTo>
                <a:cubicBezTo>
                  <a:pt x="374573" y="390180"/>
                  <a:pt x="749147" y="780361"/>
                  <a:pt x="947450" y="914400"/>
                </a:cubicBezTo>
                <a:cubicBezTo>
                  <a:pt x="1145753" y="1048439"/>
                  <a:pt x="381917" y="1832473"/>
                  <a:pt x="1189821" y="804232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291763" y="2038120"/>
            <a:ext cx="4676280" cy="3433144"/>
          </a:xfrm>
          <a:custGeom>
            <a:avLst/>
            <a:gdLst>
              <a:gd name="connsiteX0" fmla="*/ 3401423 w 4676280"/>
              <a:gd name="connsiteY0" fmla="*/ 0 h 3433144"/>
              <a:gd name="connsiteX1" fmla="*/ 4657345 w 4676280"/>
              <a:gd name="connsiteY1" fmla="*/ 495760 h 3433144"/>
              <a:gd name="connsiteX2" fmla="*/ 3842097 w 4676280"/>
              <a:gd name="connsiteY2" fmla="*/ 1222873 h 3433144"/>
              <a:gd name="connsiteX3" fmla="*/ 8227 w 4676280"/>
              <a:gd name="connsiteY3" fmla="*/ 3349128 h 343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76280" h="3433144">
                <a:moveTo>
                  <a:pt x="3401423" y="0"/>
                </a:moveTo>
                <a:cubicBezTo>
                  <a:pt x="3992661" y="145974"/>
                  <a:pt x="4583899" y="291948"/>
                  <a:pt x="4657345" y="495760"/>
                </a:cubicBezTo>
                <a:cubicBezTo>
                  <a:pt x="4730791" y="699572"/>
                  <a:pt x="4616950" y="747312"/>
                  <a:pt x="3842097" y="1222873"/>
                </a:cubicBezTo>
                <a:cubicBezTo>
                  <a:pt x="3067244" y="1698434"/>
                  <a:pt x="-184568" y="3885282"/>
                  <a:pt x="8227" y="3349128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995475" y="2577345"/>
            <a:ext cx="2239575" cy="859315"/>
          </a:xfrm>
          <a:custGeom>
            <a:avLst/>
            <a:gdLst>
              <a:gd name="connsiteX0" fmla="*/ 8151 w 1829085"/>
              <a:gd name="connsiteY0" fmla="*/ 308472 h 859315"/>
              <a:gd name="connsiteX1" fmla="*/ 41202 w 1829085"/>
              <a:gd name="connsiteY1" fmla="*/ 594910 h 859315"/>
              <a:gd name="connsiteX2" fmla="*/ 74252 w 1829085"/>
              <a:gd name="connsiteY2" fmla="*/ 616944 h 859315"/>
              <a:gd name="connsiteX3" fmla="*/ 107303 w 1829085"/>
              <a:gd name="connsiteY3" fmla="*/ 627961 h 859315"/>
              <a:gd name="connsiteX4" fmla="*/ 393741 w 1829085"/>
              <a:gd name="connsiteY4" fmla="*/ 616944 h 859315"/>
              <a:gd name="connsiteX5" fmla="*/ 426792 w 1829085"/>
              <a:gd name="connsiteY5" fmla="*/ 594910 h 859315"/>
              <a:gd name="connsiteX6" fmla="*/ 459843 w 1829085"/>
              <a:gd name="connsiteY6" fmla="*/ 583893 h 859315"/>
              <a:gd name="connsiteX7" fmla="*/ 779332 w 1829085"/>
              <a:gd name="connsiteY7" fmla="*/ 440674 h 859315"/>
              <a:gd name="connsiteX8" fmla="*/ 944585 w 1829085"/>
              <a:gd name="connsiteY8" fmla="*/ 352539 h 859315"/>
              <a:gd name="connsiteX9" fmla="*/ 1098821 w 1829085"/>
              <a:gd name="connsiteY9" fmla="*/ 253387 h 859315"/>
              <a:gd name="connsiteX10" fmla="*/ 1352209 w 1829085"/>
              <a:gd name="connsiteY10" fmla="*/ 121185 h 859315"/>
              <a:gd name="connsiteX11" fmla="*/ 1451361 w 1829085"/>
              <a:gd name="connsiteY11" fmla="*/ 66101 h 859315"/>
              <a:gd name="connsiteX12" fmla="*/ 1594580 w 1829085"/>
              <a:gd name="connsiteY12" fmla="*/ 11016 h 859315"/>
              <a:gd name="connsiteX13" fmla="*/ 1649664 w 1829085"/>
              <a:gd name="connsiteY13" fmla="*/ 0 h 859315"/>
              <a:gd name="connsiteX14" fmla="*/ 1792884 w 1829085"/>
              <a:gd name="connsiteY14" fmla="*/ 11016 h 859315"/>
              <a:gd name="connsiteX15" fmla="*/ 1825934 w 1829085"/>
              <a:gd name="connsiteY15" fmla="*/ 55084 h 859315"/>
              <a:gd name="connsiteX16" fmla="*/ 1814917 w 1829085"/>
              <a:gd name="connsiteY16" fmla="*/ 253387 h 859315"/>
              <a:gd name="connsiteX17" fmla="*/ 1748816 w 1829085"/>
              <a:gd name="connsiteY17" fmla="*/ 385590 h 859315"/>
              <a:gd name="connsiteX18" fmla="*/ 1715765 w 1829085"/>
              <a:gd name="connsiteY18" fmla="*/ 451691 h 859315"/>
              <a:gd name="connsiteX19" fmla="*/ 1682715 w 1829085"/>
              <a:gd name="connsiteY19" fmla="*/ 506775 h 859315"/>
              <a:gd name="connsiteX20" fmla="*/ 1649664 w 1829085"/>
              <a:gd name="connsiteY20" fmla="*/ 594910 h 859315"/>
              <a:gd name="connsiteX21" fmla="*/ 1627631 w 1829085"/>
              <a:gd name="connsiteY21" fmla="*/ 638978 h 859315"/>
              <a:gd name="connsiteX22" fmla="*/ 1638647 w 1829085"/>
              <a:gd name="connsiteY22" fmla="*/ 859315 h 859315"/>
              <a:gd name="connsiteX0" fmla="*/ 0 w 2239575"/>
              <a:gd name="connsiteY0" fmla="*/ 506775 h 859315"/>
              <a:gd name="connsiteX1" fmla="*/ 451692 w 2239575"/>
              <a:gd name="connsiteY1" fmla="*/ 594910 h 859315"/>
              <a:gd name="connsiteX2" fmla="*/ 484742 w 2239575"/>
              <a:gd name="connsiteY2" fmla="*/ 616944 h 859315"/>
              <a:gd name="connsiteX3" fmla="*/ 517793 w 2239575"/>
              <a:gd name="connsiteY3" fmla="*/ 627961 h 859315"/>
              <a:gd name="connsiteX4" fmla="*/ 804231 w 2239575"/>
              <a:gd name="connsiteY4" fmla="*/ 616944 h 859315"/>
              <a:gd name="connsiteX5" fmla="*/ 837282 w 2239575"/>
              <a:gd name="connsiteY5" fmla="*/ 594910 h 859315"/>
              <a:gd name="connsiteX6" fmla="*/ 870333 w 2239575"/>
              <a:gd name="connsiteY6" fmla="*/ 583893 h 859315"/>
              <a:gd name="connsiteX7" fmla="*/ 1189822 w 2239575"/>
              <a:gd name="connsiteY7" fmla="*/ 440674 h 859315"/>
              <a:gd name="connsiteX8" fmla="*/ 1355075 w 2239575"/>
              <a:gd name="connsiteY8" fmla="*/ 352539 h 859315"/>
              <a:gd name="connsiteX9" fmla="*/ 1509311 w 2239575"/>
              <a:gd name="connsiteY9" fmla="*/ 253387 h 859315"/>
              <a:gd name="connsiteX10" fmla="*/ 1762699 w 2239575"/>
              <a:gd name="connsiteY10" fmla="*/ 121185 h 859315"/>
              <a:gd name="connsiteX11" fmla="*/ 1861851 w 2239575"/>
              <a:gd name="connsiteY11" fmla="*/ 66101 h 859315"/>
              <a:gd name="connsiteX12" fmla="*/ 2005070 w 2239575"/>
              <a:gd name="connsiteY12" fmla="*/ 11016 h 859315"/>
              <a:gd name="connsiteX13" fmla="*/ 2060154 w 2239575"/>
              <a:gd name="connsiteY13" fmla="*/ 0 h 859315"/>
              <a:gd name="connsiteX14" fmla="*/ 2203374 w 2239575"/>
              <a:gd name="connsiteY14" fmla="*/ 11016 h 859315"/>
              <a:gd name="connsiteX15" fmla="*/ 2236424 w 2239575"/>
              <a:gd name="connsiteY15" fmla="*/ 55084 h 859315"/>
              <a:gd name="connsiteX16" fmla="*/ 2225407 w 2239575"/>
              <a:gd name="connsiteY16" fmla="*/ 253387 h 859315"/>
              <a:gd name="connsiteX17" fmla="*/ 2159306 w 2239575"/>
              <a:gd name="connsiteY17" fmla="*/ 385590 h 859315"/>
              <a:gd name="connsiteX18" fmla="*/ 2126255 w 2239575"/>
              <a:gd name="connsiteY18" fmla="*/ 451691 h 859315"/>
              <a:gd name="connsiteX19" fmla="*/ 2093205 w 2239575"/>
              <a:gd name="connsiteY19" fmla="*/ 506775 h 859315"/>
              <a:gd name="connsiteX20" fmla="*/ 2060154 w 2239575"/>
              <a:gd name="connsiteY20" fmla="*/ 594910 h 859315"/>
              <a:gd name="connsiteX21" fmla="*/ 2038121 w 2239575"/>
              <a:gd name="connsiteY21" fmla="*/ 638978 h 859315"/>
              <a:gd name="connsiteX22" fmla="*/ 2049137 w 2239575"/>
              <a:gd name="connsiteY22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484742 w 2239575"/>
              <a:gd name="connsiteY2" fmla="*/ 616944 h 859315"/>
              <a:gd name="connsiteX3" fmla="*/ 517793 w 2239575"/>
              <a:gd name="connsiteY3" fmla="*/ 627961 h 859315"/>
              <a:gd name="connsiteX4" fmla="*/ 804231 w 2239575"/>
              <a:gd name="connsiteY4" fmla="*/ 616944 h 859315"/>
              <a:gd name="connsiteX5" fmla="*/ 837282 w 2239575"/>
              <a:gd name="connsiteY5" fmla="*/ 594910 h 859315"/>
              <a:gd name="connsiteX6" fmla="*/ 870333 w 2239575"/>
              <a:gd name="connsiteY6" fmla="*/ 583893 h 859315"/>
              <a:gd name="connsiteX7" fmla="*/ 1189822 w 2239575"/>
              <a:gd name="connsiteY7" fmla="*/ 440674 h 859315"/>
              <a:gd name="connsiteX8" fmla="*/ 1355075 w 2239575"/>
              <a:gd name="connsiteY8" fmla="*/ 352539 h 859315"/>
              <a:gd name="connsiteX9" fmla="*/ 1509311 w 2239575"/>
              <a:gd name="connsiteY9" fmla="*/ 253387 h 859315"/>
              <a:gd name="connsiteX10" fmla="*/ 1762699 w 2239575"/>
              <a:gd name="connsiteY10" fmla="*/ 121185 h 859315"/>
              <a:gd name="connsiteX11" fmla="*/ 1861851 w 2239575"/>
              <a:gd name="connsiteY11" fmla="*/ 66101 h 859315"/>
              <a:gd name="connsiteX12" fmla="*/ 2005070 w 2239575"/>
              <a:gd name="connsiteY12" fmla="*/ 11016 h 859315"/>
              <a:gd name="connsiteX13" fmla="*/ 2060154 w 2239575"/>
              <a:gd name="connsiteY13" fmla="*/ 0 h 859315"/>
              <a:gd name="connsiteX14" fmla="*/ 2203374 w 2239575"/>
              <a:gd name="connsiteY14" fmla="*/ 11016 h 859315"/>
              <a:gd name="connsiteX15" fmla="*/ 2236424 w 2239575"/>
              <a:gd name="connsiteY15" fmla="*/ 55084 h 859315"/>
              <a:gd name="connsiteX16" fmla="*/ 2225407 w 2239575"/>
              <a:gd name="connsiteY16" fmla="*/ 253387 h 859315"/>
              <a:gd name="connsiteX17" fmla="*/ 2159306 w 2239575"/>
              <a:gd name="connsiteY17" fmla="*/ 385590 h 859315"/>
              <a:gd name="connsiteX18" fmla="*/ 2126255 w 2239575"/>
              <a:gd name="connsiteY18" fmla="*/ 451691 h 859315"/>
              <a:gd name="connsiteX19" fmla="*/ 2093205 w 2239575"/>
              <a:gd name="connsiteY19" fmla="*/ 506775 h 859315"/>
              <a:gd name="connsiteX20" fmla="*/ 2060154 w 2239575"/>
              <a:gd name="connsiteY20" fmla="*/ 594910 h 859315"/>
              <a:gd name="connsiteX21" fmla="*/ 2038121 w 2239575"/>
              <a:gd name="connsiteY21" fmla="*/ 638978 h 859315"/>
              <a:gd name="connsiteX22" fmla="*/ 2049137 w 2239575"/>
              <a:gd name="connsiteY22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484742 w 2239575"/>
              <a:gd name="connsiteY2" fmla="*/ 616944 h 859315"/>
              <a:gd name="connsiteX3" fmla="*/ 804231 w 2239575"/>
              <a:gd name="connsiteY3" fmla="*/ 616944 h 859315"/>
              <a:gd name="connsiteX4" fmla="*/ 837282 w 2239575"/>
              <a:gd name="connsiteY4" fmla="*/ 594910 h 859315"/>
              <a:gd name="connsiteX5" fmla="*/ 870333 w 2239575"/>
              <a:gd name="connsiteY5" fmla="*/ 583893 h 859315"/>
              <a:gd name="connsiteX6" fmla="*/ 1189822 w 2239575"/>
              <a:gd name="connsiteY6" fmla="*/ 440674 h 859315"/>
              <a:gd name="connsiteX7" fmla="*/ 1355075 w 2239575"/>
              <a:gd name="connsiteY7" fmla="*/ 352539 h 859315"/>
              <a:gd name="connsiteX8" fmla="*/ 1509311 w 2239575"/>
              <a:gd name="connsiteY8" fmla="*/ 253387 h 859315"/>
              <a:gd name="connsiteX9" fmla="*/ 1762699 w 2239575"/>
              <a:gd name="connsiteY9" fmla="*/ 121185 h 859315"/>
              <a:gd name="connsiteX10" fmla="*/ 1861851 w 2239575"/>
              <a:gd name="connsiteY10" fmla="*/ 66101 h 859315"/>
              <a:gd name="connsiteX11" fmla="*/ 2005070 w 2239575"/>
              <a:gd name="connsiteY11" fmla="*/ 11016 h 859315"/>
              <a:gd name="connsiteX12" fmla="*/ 2060154 w 2239575"/>
              <a:gd name="connsiteY12" fmla="*/ 0 h 859315"/>
              <a:gd name="connsiteX13" fmla="*/ 2203374 w 2239575"/>
              <a:gd name="connsiteY13" fmla="*/ 11016 h 859315"/>
              <a:gd name="connsiteX14" fmla="*/ 2236424 w 2239575"/>
              <a:gd name="connsiteY14" fmla="*/ 55084 h 859315"/>
              <a:gd name="connsiteX15" fmla="*/ 2225407 w 2239575"/>
              <a:gd name="connsiteY15" fmla="*/ 253387 h 859315"/>
              <a:gd name="connsiteX16" fmla="*/ 2159306 w 2239575"/>
              <a:gd name="connsiteY16" fmla="*/ 385590 h 859315"/>
              <a:gd name="connsiteX17" fmla="*/ 2126255 w 2239575"/>
              <a:gd name="connsiteY17" fmla="*/ 451691 h 859315"/>
              <a:gd name="connsiteX18" fmla="*/ 2093205 w 2239575"/>
              <a:gd name="connsiteY18" fmla="*/ 506775 h 859315"/>
              <a:gd name="connsiteX19" fmla="*/ 2060154 w 2239575"/>
              <a:gd name="connsiteY19" fmla="*/ 594910 h 859315"/>
              <a:gd name="connsiteX20" fmla="*/ 2038121 w 2239575"/>
              <a:gd name="connsiteY20" fmla="*/ 638978 h 859315"/>
              <a:gd name="connsiteX21" fmla="*/ 2049137 w 2239575"/>
              <a:gd name="connsiteY21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484742 w 2239575"/>
              <a:gd name="connsiteY2" fmla="*/ 616944 h 859315"/>
              <a:gd name="connsiteX3" fmla="*/ 804231 w 2239575"/>
              <a:gd name="connsiteY3" fmla="*/ 616944 h 859315"/>
              <a:gd name="connsiteX4" fmla="*/ 837282 w 2239575"/>
              <a:gd name="connsiteY4" fmla="*/ 594910 h 859315"/>
              <a:gd name="connsiteX5" fmla="*/ 870333 w 2239575"/>
              <a:gd name="connsiteY5" fmla="*/ 583893 h 859315"/>
              <a:gd name="connsiteX6" fmla="*/ 1189822 w 2239575"/>
              <a:gd name="connsiteY6" fmla="*/ 440674 h 859315"/>
              <a:gd name="connsiteX7" fmla="*/ 1355075 w 2239575"/>
              <a:gd name="connsiteY7" fmla="*/ 352539 h 859315"/>
              <a:gd name="connsiteX8" fmla="*/ 1509311 w 2239575"/>
              <a:gd name="connsiteY8" fmla="*/ 253387 h 859315"/>
              <a:gd name="connsiteX9" fmla="*/ 1762699 w 2239575"/>
              <a:gd name="connsiteY9" fmla="*/ 121185 h 859315"/>
              <a:gd name="connsiteX10" fmla="*/ 1861851 w 2239575"/>
              <a:gd name="connsiteY10" fmla="*/ 66101 h 859315"/>
              <a:gd name="connsiteX11" fmla="*/ 2005070 w 2239575"/>
              <a:gd name="connsiteY11" fmla="*/ 11016 h 859315"/>
              <a:gd name="connsiteX12" fmla="*/ 2060154 w 2239575"/>
              <a:gd name="connsiteY12" fmla="*/ 0 h 859315"/>
              <a:gd name="connsiteX13" fmla="*/ 2203374 w 2239575"/>
              <a:gd name="connsiteY13" fmla="*/ 11016 h 859315"/>
              <a:gd name="connsiteX14" fmla="*/ 2236424 w 2239575"/>
              <a:gd name="connsiteY14" fmla="*/ 55084 h 859315"/>
              <a:gd name="connsiteX15" fmla="*/ 2225407 w 2239575"/>
              <a:gd name="connsiteY15" fmla="*/ 253387 h 859315"/>
              <a:gd name="connsiteX16" fmla="*/ 2159306 w 2239575"/>
              <a:gd name="connsiteY16" fmla="*/ 385590 h 859315"/>
              <a:gd name="connsiteX17" fmla="*/ 2126255 w 2239575"/>
              <a:gd name="connsiteY17" fmla="*/ 451691 h 859315"/>
              <a:gd name="connsiteX18" fmla="*/ 2093205 w 2239575"/>
              <a:gd name="connsiteY18" fmla="*/ 506775 h 859315"/>
              <a:gd name="connsiteX19" fmla="*/ 2060154 w 2239575"/>
              <a:gd name="connsiteY19" fmla="*/ 594910 h 859315"/>
              <a:gd name="connsiteX20" fmla="*/ 2038121 w 2239575"/>
              <a:gd name="connsiteY20" fmla="*/ 638978 h 859315"/>
              <a:gd name="connsiteX21" fmla="*/ 2049137 w 2239575"/>
              <a:gd name="connsiteY21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484742 w 2239575"/>
              <a:gd name="connsiteY2" fmla="*/ 616944 h 859315"/>
              <a:gd name="connsiteX3" fmla="*/ 837282 w 2239575"/>
              <a:gd name="connsiteY3" fmla="*/ 594910 h 859315"/>
              <a:gd name="connsiteX4" fmla="*/ 870333 w 2239575"/>
              <a:gd name="connsiteY4" fmla="*/ 583893 h 859315"/>
              <a:gd name="connsiteX5" fmla="*/ 1189822 w 2239575"/>
              <a:gd name="connsiteY5" fmla="*/ 440674 h 859315"/>
              <a:gd name="connsiteX6" fmla="*/ 1355075 w 2239575"/>
              <a:gd name="connsiteY6" fmla="*/ 352539 h 859315"/>
              <a:gd name="connsiteX7" fmla="*/ 1509311 w 2239575"/>
              <a:gd name="connsiteY7" fmla="*/ 253387 h 859315"/>
              <a:gd name="connsiteX8" fmla="*/ 1762699 w 2239575"/>
              <a:gd name="connsiteY8" fmla="*/ 121185 h 859315"/>
              <a:gd name="connsiteX9" fmla="*/ 1861851 w 2239575"/>
              <a:gd name="connsiteY9" fmla="*/ 66101 h 859315"/>
              <a:gd name="connsiteX10" fmla="*/ 2005070 w 2239575"/>
              <a:gd name="connsiteY10" fmla="*/ 11016 h 859315"/>
              <a:gd name="connsiteX11" fmla="*/ 2060154 w 2239575"/>
              <a:gd name="connsiteY11" fmla="*/ 0 h 859315"/>
              <a:gd name="connsiteX12" fmla="*/ 2203374 w 2239575"/>
              <a:gd name="connsiteY12" fmla="*/ 11016 h 859315"/>
              <a:gd name="connsiteX13" fmla="*/ 2236424 w 2239575"/>
              <a:gd name="connsiteY13" fmla="*/ 55084 h 859315"/>
              <a:gd name="connsiteX14" fmla="*/ 2225407 w 2239575"/>
              <a:gd name="connsiteY14" fmla="*/ 253387 h 859315"/>
              <a:gd name="connsiteX15" fmla="*/ 2159306 w 2239575"/>
              <a:gd name="connsiteY15" fmla="*/ 385590 h 859315"/>
              <a:gd name="connsiteX16" fmla="*/ 2126255 w 2239575"/>
              <a:gd name="connsiteY16" fmla="*/ 451691 h 859315"/>
              <a:gd name="connsiteX17" fmla="*/ 2093205 w 2239575"/>
              <a:gd name="connsiteY17" fmla="*/ 506775 h 859315"/>
              <a:gd name="connsiteX18" fmla="*/ 2060154 w 2239575"/>
              <a:gd name="connsiteY18" fmla="*/ 594910 h 859315"/>
              <a:gd name="connsiteX19" fmla="*/ 2038121 w 2239575"/>
              <a:gd name="connsiteY19" fmla="*/ 638978 h 859315"/>
              <a:gd name="connsiteX20" fmla="*/ 2049137 w 2239575"/>
              <a:gd name="connsiteY20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484742 w 2239575"/>
              <a:gd name="connsiteY2" fmla="*/ 616944 h 859315"/>
              <a:gd name="connsiteX3" fmla="*/ 870333 w 2239575"/>
              <a:gd name="connsiteY3" fmla="*/ 583893 h 859315"/>
              <a:gd name="connsiteX4" fmla="*/ 1189822 w 2239575"/>
              <a:gd name="connsiteY4" fmla="*/ 440674 h 859315"/>
              <a:gd name="connsiteX5" fmla="*/ 1355075 w 2239575"/>
              <a:gd name="connsiteY5" fmla="*/ 352539 h 859315"/>
              <a:gd name="connsiteX6" fmla="*/ 1509311 w 2239575"/>
              <a:gd name="connsiteY6" fmla="*/ 253387 h 859315"/>
              <a:gd name="connsiteX7" fmla="*/ 1762699 w 2239575"/>
              <a:gd name="connsiteY7" fmla="*/ 121185 h 859315"/>
              <a:gd name="connsiteX8" fmla="*/ 1861851 w 2239575"/>
              <a:gd name="connsiteY8" fmla="*/ 66101 h 859315"/>
              <a:gd name="connsiteX9" fmla="*/ 2005070 w 2239575"/>
              <a:gd name="connsiteY9" fmla="*/ 11016 h 859315"/>
              <a:gd name="connsiteX10" fmla="*/ 2060154 w 2239575"/>
              <a:gd name="connsiteY10" fmla="*/ 0 h 859315"/>
              <a:gd name="connsiteX11" fmla="*/ 2203374 w 2239575"/>
              <a:gd name="connsiteY11" fmla="*/ 11016 h 859315"/>
              <a:gd name="connsiteX12" fmla="*/ 2236424 w 2239575"/>
              <a:gd name="connsiteY12" fmla="*/ 55084 h 859315"/>
              <a:gd name="connsiteX13" fmla="*/ 2225407 w 2239575"/>
              <a:gd name="connsiteY13" fmla="*/ 253387 h 859315"/>
              <a:gd name="connsiteX14" fmla="*/ 2159306 w 2239575"/>
              <a:gd name="connsiteY14" fmla="*/ 385590 h 859315"/>
              <a:gd name="connsiteX15" fmla="*/ 2126255 w 2239575"/>
              <a:gd name="connsiteY15" fmla="*/ 451691 h 859315"/>
              <a:gd name="connsiteX16" fmla="*/ 2093205 w 2239575"/>
              <a:gd name="connsiteY16" fmla="*/ 506775 h 859315"/>
              <a:gd name="connsiteX17" fmla="*/ 2060154 w 2239575"/>
              <a:gd name="connsiteY17" fmla="*/ 594910 h 859315"/>
              <a:gd name="connsiteX18" fmla="*/ 2038121 w 2239575"/>
              <a:gd name="connsiteY18" fmla="*/ 638978 h 859315"/>
              <a:gd name="connsiteX19" fmla="*/ 2049137 w 2239575"/>
              <a:gd name="connsiteY19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870333 w 2239575"/>
              <a:gd name="connsiteY2" fmla="*/ 583893 h 859315"/>
              <a:gd name="connsiteX3" fmla="*/ 1189822 w 2239575"/>
              <a:gd name="connsiteY3" fmla="*/ 440674 h 859315"/>
              <a:gd name="connsiteX4" fmla="*/ 1355075 w 2239575"/>
              <a:gd name="connsiteY4" fmla="*/ 352539 h 859315"/>
              <a:gd name="connsiteX5" fmla="*/ 1509311 w 2239575"/>
              <a:gd name="connsiteY5" fmla="*/ 253387 h 859315"/>
              <a:gd name="connsiteX6" fmla="*/ 1762699 w 2239575"/>
              <a:gd name="connsiteY6" fmla="*/ 121185 h 859315"/>
              <a:gd name="connsiteX7" fmla="*/ 1861851 w 2239575"/>
              <a:gd name="connsiteY7" fmla="*/ 66101 h 859315"/>
              <a:gd name="connsiteX8" fmla="*/ 2005070 w 2239575"/>
              <a:gd name="connsiteY8" fmla="*/ 11016 h 859315"/>
              <a:gd name="connsiteX9" fmla="*/ 2060154 w 2239575"/>
              <a:gd name="connsiteY9" fmla="*/ 0 h 859315"/>
              <a:gd name="connsiteX10" fmla="*/ 2203374 w 2239575"/>
              <a:gd name="connsiteY10" fmla="*/ 11016 h 859315"/>
              <a:gd name="connsiteX11" fmla="*/ 2236424 w 2239575"/>
              <a:gd name="connsiteY11" fmla="*/ 55084 h 859315"/>
              <a:gd name="connsiteX12" fmla="*/ 2225407 w 2239575"/>
              <a:gd name="connsiteY12" fmla="*/ 253387 h 859315"/>
              <a:gd name="connsiteX13" fmla="*/ 2159306 w 2239575"/>
              <a:gd name="connsiteY13" fmla="*/ 385590 h 859315"/>
              <a:gd name="connsiteX14" fmla="*/ 2126255 w 2239575"/>
              <a:gd name="connsiteY14" fmla="*/ 451691 h 859315"/>
              <a:gd name="connsiteX15" fmla="*/ 2093205 w 2239575"/>
              <a:gd name="connsiteY15" fmla="*/ 506775 h 859315"/>
              <a:gd name="connsiteX16" fmla="*/ 2060154 w 2239575"/>
              <a:gd name="connsiteY16" fmla="*/ 594910 h 859315"/>
              <a:gd name="connsiteX17" fmla="*/ 2038121 w 2239575"/>
              <a:gd name="connsiteY17" fmla="*/ 638978 h 859315"/>
              <a:gd name="connsiteX18" fmla="*/ 2049137 w 2239575"/>
              <a:gd name="connsiteY18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870333 w 2239575"/>
              <a:gd name="connsiteY2" fmla="*/ 583893 h 859315"/>
              <a:gd name="connsiteX3" fmla="*/ 1189822 w 2239575"/>
              <a:gd name="connsiteY3" fmla="*/ 440674 h 859315"/>
              <a:gd name="connsiteX4" fmla="*/ 1355075 w 2239575"/>
              <a:gd name="connsiteY4" fmla="*/ 352539 h 859315"/>
              <a:gd name="connsiteX5" fmla="*/ 1509311 w 2239575"/>
              <a:gd name="connsiteY5" fmla="*/ 253387 h 859315"/>
              <a:gd name="connsiteX6" fmla="*/ 1762699 w 2239575"/>
              <a:gd name="connsiteY6" fmla="*/ 121185 h 859315"/>
              <a:gd name="connsiteX7" fmla="*/ 1861851 w 2239575"/>
              <a:gd name="connsiteY7" fmla="*/ 66101 h 859315"/>
              <a:gd name="connsiteX8" fmla="*/ 2005070 w 2239575"/>
              <a:gd name="connsiteY8" fmla="*/ 11016 h 859315"/>
              <a:gd name="connsiteX9" fmla="*/ 2060154 w 2239575"/>
              <a:gd name="connsiteY9" fmla="*/ 0 h 859315"/>
              <a:gd name="connsiteX10" fmla="*/ 2203374 w 2239575"/>
              <a:gd name="connsiteY10" fmla="*/ 11016 h 859315"/>
              <a:gd name="connsiteX11" fmla="*/ 2236424 w 2239575"/>
              <a:gd name="connsiteY11" fmla="*/ 55084 h 859315"/>
              <a:gd name="connsiteX12" fmla="*/ 2225407 w 2239575"/>
              <a:gd name="connsiteY12" fmla="*/ 253387 h 859315"/>
              <a:gd name="connsiteX13" fmla="*/ 2159306 w 2239575"/>
              <a:gd name="connsiteY13" fmla="*/ 385590 h 859315"/>
              <a:gd name="connsiteX14" fmla="*/ 2126255 w 2239575"/>
              <a:gd name="connsiteY14" fmla="*/ 451691 h 859315"/>
              <a:gd name="connsiteX15" fmla="*/ 2093205 w 2239575"/>
              <a:gd name="connsiteY15" fmla="*/ 506775 h 859315"/>
              <a:gd name="connsiteX16" fmla="*/ 2038121 w 2239575"/>
              <a:gd name="connsiteY16" fmla="*/ 638978 h 859315"/>
              <a:gd name="connsiteX17" fmla="*/ 2049137 w 2239575"/>
              <a:gd name="connsiteY17" fmla="*/ 859315 h 85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9575" h="859315">
                <a:moveTo>
                  <a:pt x="0" y="473724"/>
                </a:moveTo>
                <a:cubicBezTo>
                  <a:pt x="1590" y="510292"/>
                  <a:pt x="306637" y="576549"/>
                  <a:pt x="451692" y="594910"/>
                </a:cubicBezTo>
                <a:cubicBezTo>
                  <a:pt x="596747" y="613271"/>
                  <a:pt x="747311" y="609599"/>
                  <a:pt x="870333" y="583893"/>
                </a:cubicBezTo>
                <a:cubicBezTo>
                  <a:pt x="993355" y="558187"/>
                  <a:pt x="1048228" y="516191"/>
                  <a:pt x="1189822" y="440674"/>
                </a:cubicBezTo>
                <a:cubicBezTo>
                  <a:pt x="1244906" y="411296"/>
                  <a:pt x="1301218" y="384111"/>
                  <a:pt x="1355075" y="352539"/>
                </a:cubicBezTo>
                <a:cubicBezTo>
                  <a:pt x="1407802" y="321630"/>
                  <a:pt x="1456157" y="283556"/>
                  <a:pt x="1509311" y="253387"/>
                </a:cubicBezTo>
                <a:cubicBezTo>
                  <a:pt x="1592164" y="206363"/>
                  <a:pt x="1679420" y="167451"/>
                  <a:pt x="1762699" y="121185"/>
                </a:cubicBezTo>
                <a:cubicBezTo>
                  <a:pt x="1795750" y="102824"/>
                  <a:pt x="1828034" y="83009"/>
                  <a:pt x="1861851" y="66101"/>
                </a:cubicBezTo>
                <a:cubicBezTo>
                  <a:pt x="1899624" y="47215"/>
                  <a:pt x="1962839" y="22533"/>
                  <a:pt x="2005070" y="11016"/>
                </a:cubicBezTo>
                <a:cubicBezTo>
                  <a:pt x="2023135" y="6089"/>
                  <a:pt x="2041793" y="3672"/>
                  <a:pt x="2060154" y="0"/>
                </a:cubicBezTo>
                <a:cubicBezTo>
                  <a:pt x="2107894" y="3672"/>
                  <a:pt x="2157673" y="-3266"/>
                  <a:pt x="2203374" y="11016"/>
                </a:cubicBezTo>
                <a:cubicBezTo>
                  <a:pt x="2220900" y="16493"/>
                  <a:pt x="2234762" y="36798"/>
                  <a:pt x="2236424" y="55084"/>
                </a:cubicBezTo>
                <a:cubicBezTo>
                  <a:pt x="2242418" y="121015"/>
                  <a:pt x="2240450" y="188916"/>
                  <a:pt x="2225407" y="253387"/>
                </a:cubicBezTo>
                <a:cubicBezTo>
                  <a:pt x="2214212" y="301367"/>
                  <a:pt x="2181340" y="341522"/>
                  <a:pt x="2159306" y="385590"/>
                </a:cubicBezTo>
                <a:cubicBezTo>
                  <a:pt x="2148289" y="407624"/>
                  <a:pt x="2138929" y="430567"/>
                  <a:pt x="2126255" y="451691"/>
                </a:cubicBezTo>
                <a:cubicBezTo>
                  <a:pt x="2115238" y="470052"/>
                  <a:pt x="2107894" y="475561"/>
                  <a:pt x="2093205" y="506775"/>
                </a:cubicBezTo>
                <a:cubicBezTo>
                  <a:pt x="2078516" y="537989"/>
                  <a:pt x="2045466" y="580221"/>
                  <a:pt x="2038121" y="638978"/>
                </a:cubicBezTo>
                <a:lnTo>
                  <a:pt x="2049137" y="859315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0" name="Text Box 5"/>
          <p:cNvSpPr txBox="1">
            <a:spLocks noChangeArrowheads="1"/>
          </p:cNvSpPr>
          <p:nvPr/>
        </p:nvSpPr>
        <p:spPr bwMode="auto">
          <a:xfrm>
            <a:off x="-203" y="5965290"/>
            <a:ext cx="39354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 dirty="0" err="1" smtClean="0">
                <a:solidFill>
                  <a:srgbClr val="000000"/>
                </a:solidFill>
                <a:latin typeface="Times New Roman" pitchFamily="18" charset="0"/>
              </a:rPr>
              <a:t>HyperCyte</a:t>
            </a:r>
            <a:r>
              <a:rPr lang="en-US" sz="1400" i="1" dirty="0" smtClean="0">
                <a:solidFill>
                  <a:srgbClr val="000000"/>
                </a:solidFill>
                <a:latin typeface="Times New Roman" pitchFamily="18" charset="0"/>
              </a:rPr>
              <a:t> diagram </a:t>
            </a:r>
            <a:r>
              <a:rPr lang="en-US" sz="1400" i="1" dirty="0">
                <a:solidFill>
                  <a:srgbClr val="000000"/>
                </a:solidFill>
                <a:latin typeface="Times New Roman" pitchFamily="18" charset="0"/>
              </a:rPr>
              <a:t>kindly supplied by Larry </a:t>
            </a:r>
            <a:r>
              <a:rPr lang="en-US" sz="1400" i="1" dirty="0" err="1">
                <a:solidFill>
                  <a:srgbClr val="000000"/>
                </a:solidFill>
                <a:latin typeface="Times New Roman" pitchFamily="18" charset="0"/>
              </a:rPr>
              <a:t>Sklar</a:t>
            </a:r>
            <a:endParaRPr lang="en-US" sz="14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1" name="Text Box 4"/>
          <p:cNvSpPr txBox="1">
            <a:spLocks noChangeArrowheads="1"/>
          </p:cNvSpPr>
          <p:nvPr/>
        </p:nvSpPr>
        <p:spPr bwMode="auto">
          <a:xfrm>
            <a:off x="126241" y="1216306"/>
            <a:ext cx="8385623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 smtClean="0">
                <a:solidFill>
                  <a:srgbClr val="000000"/>
                </a:solidFill>
              </a:rPr>
              <a:t>HyperCyt</a:t>
            </a:r>
            <a:r>
              <a:rPr lang="en-US" sz="2000" baseline="30000" dirty="0" err="1" smtClean="0">
                <a:solidFill>
                  <a:srgbClr val="000000"/>
                </a:solidFill>
              </a:rPr>
              <a:t>TM</a:t>
            </a:r>
            <a:r>
              <a:rPr lang="en-US" sz="2400" dirty="0" smtClean="0">
                <a:solidFill>
                  <a:srgbClr val="000000"/>
                </a:solidFill>
              </a:rPr>
              <a:t> system added to flow cytometer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02" name="Text Box 5"/>
          <p:cNvSpPr txBox="1">
            <a:spLocks noChangeArrowheads="1"/>
          </p:cNvSpPr>
          <p:nvPr/>
        </p:nvSpPr>
        <p:spPr bwMode="auto">
          <a:xfrm>
            <a:off x="175975" y="4935965"/>
            <a:ext cx="23150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000000"/>
                </a:solidFill>
                <a:latin typeface="Times New Roman" pitchFamily="18" charset="0"/>
              </a:rPr>
              <a:t>Copyright 2006 Nature Publishing Group</a:t>
            </a:r>
          </a:p>
          <a:p>
            <a:r>
              <a:rPr lang="en-US" sz="1000" i="1" dirty="0" smtClean="0">
                <a:solidFill>
                  <a:srgbClr val="000000"/>
                </a:solidFill>
                <a:latin typeface="Times New Roman" pitchFamily="18" charset="0"/>
              </a:rPr>
              <a:t>Nature Reviews Protocols</a:t>
            </a:r>
            <a:endParaRPr lang="en-US" sz="10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3" name="Text Box 3"/>
          <p:cNvSpPr txBox="1">
            <a:spLocks noChangeArrowheads="1"/>
          </p:cNvSpPr>
          <p:nvPr/>
        </p:nvSpPr>
        <p:spPr bwMode="auto">
          <a:xfrm>
            <a:off x="4043077" y="5884423"/>
            <a:ext cx="28149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384 wells/10 min</a:t>
            </a:r>
          </a:p>
          <a:p>
            <a:r>
              <a:rPr lang="en-US" sz="1600" b="1" dirty="0">
                <a:solidFill>
                  <a:srgbClr val="000000"/>
                </a:solidFill>
              </a:rPr>
              <a:t>1 </a:t>
            </a:r>
            <a:r>
              <a:rPr lang="en-US" sz="1600" b="1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600" b="1" dirty="0">
                <a:solidFill>
                  <a:srgbClr val="000000"/>
                </a:solidFill>
              </a:rPr>
              <a:t>l/sample </a:t>
            </a:r>
            <a:r>
              <a:rPr lang="en-US" sz="1600" b="1" dirty="0" smtClean="0">
                <a:solidFill>
                  <a:srgbClr val="000000"/>
                </a:solidFill>
              </a:rPr>
              <a:t> 5000 cells/</a:t>
            </a:r>
            <a:r>
              <a:rPr lang="en-US" sz="1600" b="1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600" b="1" dirty="0">
                <a:solidFill>
                  <a:srgbClr val="000000"/>
                </a:solidFill>
              </a:rPr>
              <a:t>l</a:t>
            </a:r>
          </a:p>
        </p:txBody>
      </p:sp>
      <p:pic>
        <p:nvPicPr>
          <p:cNvPr id="20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40280" y="1641513"/>
            <a:ext cx="4144583" cy="4078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woPt" dir="t"/>
          </a:scene3d>
          <a:sp3d extrusionH="95250" contourW="50800">
            <a:bevelT w="0" h="0"/>
            <a:bevelB w="0" h="0" prst="coolSlant"/>
            <a:extrusionClr>
              <a:schemeClr val="tx2">
                <a:lumMod val="50000"/>
                <a:lumOff val="50000"/>
              </a:schemeClr>
            </a:extrusionClr>
            <a:contourClr>
              <a:schemeClr val="tx2">
                <a:lumMod val="75000"/>
                <a:lumOff val="25000"/>
              </a:schemeClr>
            </a:contourClr>
          </a:sp3d>
        </p:spPr>
      </p:pic>
      <p:sp>
        <p:nvSpPr>
          <p:cNvPr id="205" name="5-Point Star 204"/>
          <p:cNvSpPr/>
          <p:nvPr/>
        </p:nvSpPr>
        <p:spPr bwMode="auto">
          <a:xfrm>
            <a:off x="7344225" y="6553200"/>
            <a:ext cx="123375" cy="152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6" name="5-Point Star 205"/>
          <p:cNvSpPr/>
          <p:nvPr/>
        </p:nvSpPr>
        <p:spPr bwMode="auto">
          <a:xfrm>
            <a:off x="7572825" y="6553200"/>
            <a:ext cx="123375" cy="152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C491-ADBC-4322-8A9D-ACE140D57ABE}" type="datetime13">
              <a:rPr lang="en-US" smtClean="0"/>
              <a:t>9:04:26 AM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0" grpId="0"/>
      <p:bldP spid="201" grpId="0" animBg="1"/>
      <p:bldP spid="202" grpId="0"/>
      <p:bldP spid="203" grpId="0"/>
      <p:bldP spid="205" grpId="0" animBg="1"/>
      <p:bldP spid="20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8111"/>
            <a:ext cx="9144000" cy="616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57824" y="762000"/>
            <a:ext cx="15744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Automated</a:t>
            </a:r>
          </a:p>
          <a:p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Cytomat</a:t>
            </a:r>
            <a:endPara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Incubator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24621" y="1791563"/>
            <a:ext cx="2558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Automated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Biomek</a:t>
            </a:r>
            <a:endPara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Preparative system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5148" y="4270704"/>
            <a:ext cx="2991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Automated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HyperCyte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Delivery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4761921"/>
            <a:ext cx="2743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Cyan flow cytometer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166755" y="2680855"/>
            <a:ext cx="1745672" cy="1589849"/>
          </a:xfrm>
          <a:custGeom>
            <a:avLst/>
            <a:gdLst>
              <a:gd name="connsiteX0" fmla="*/ 1745672 w 1745672"/>
              <a:gd name="connsiteY0" fmla="*/ 0 h 1589849"/>
              <a:gd name="connsiteX1" fmla="*/ 1558636 w 1745672"/>
              <a:gd name="connsiteY1" fmla="*/ 20781 h 1589849"/>
              <a:gd name="connsiteX2" fmla="*/ 1433945 w 1745672"/>
              <a:gd name="connsiteY2" fmla="*/ 41563 h 1589849"/>
              <a:gd name="connsiteX3" fmla="*/ 1371600 w 1745672"/>
              <a:gd name="connsiteY3" fmla="*/ 62345 h 1589849"/>
              <a:gd name="connsiteX4" fmla="*/ 1330036 w 1745672"/>
              <a:gd name="connsiteY4" fmla="*/ 72736 h 1589849"/>
              <a:gd name="connsiteX5" fmla="*/ 1278081 w 1745672"/>
              <a:gd name="connsiteY5" fmla="*/ 93518 h 1589849"/>
              <a:gd name="connsiteX6" fmla="*/ 1246909 w 1745672"/>
              <a:gd name="connsiteY6" fmla="*/ 103909 h 1589849"/>
              <a:gd name="connsiteX7" fmla="*/ 1132609 w 1745672"/>
              <a:gd name="connsiteY7" fmla="*/ 166254 h 1589849"/>
              <a:gd name="connsiteX8" fmla="*/ 1059872 w 1745672"/>
              <a:gd name="connsiteY8" fmla="*/ 176645 h 1589849"/>
              <a:gd name="connsiteX9" fmla="*/ 1007918 w 1745672"/>
              <a:gd name="connsiteY9" fmla="*/ 207818 h 1589849"/>
              <a:gd name="connsiteX10" fmla="*/ 945572 w 1745672"/>
              <a:gd name="connsiteY10" fmla="*/ 218209 h 1589849"/>
              <a:gd name="connsiteX11" fmla="*/ 987136 w 1745672"/>
              <a:gd name="connsiteY11" fmla="*/ 249381 h 1589849"/>
              <a:gd name="connsiteX12" fmla="*/ 1049481 w 1745672"/>
              <a:gd name="connsiteY12" fmla="*/ 270163 h 1589849"/>
              <a:gd name="connsiteX13" fmla="*/ 1101436 w 1745672"/>
              <a:gd name="connsiteY13" fmla="*/ 290945 h 1589849"/>
              <a:gd name="connsiteX14" fmla="*/ 1205345 w 1745672"/>
              <a:gd name="connsiteY14" fmla="*/ 322118 h 1589849"/>
              <a:gd name="connsiteX15" fmla="*/ 1309254 w 1745672"/>
              <a:gd name="connsiteY15" fmla="*/ 363681 h 1589849"/>
              <a:gd name="connsiteX16" fmla="*/ 1350818 w 1745672"/>
              <a:gd name="connsiteY16" fmla="*/ 384463 h 1589849"/>
              <a:gd name="connsiteX17" fmla="*/ 1392381 w 1745672"/>
              <a:gd name="connsiteY17" fmla="*/ 394854 h 1589849"/>
              <a:gd name="connsiteX18" fmla="*/ 1423554 w 1745672"/>
              <a:gd name="connsiteY18" fmla="*/ 426027 h 1589849"/>
              <a:gd name="connsiteX19" fmla="*/ 1444336 w 1745672"/>
              <a:gd name="connsiteY19" fmla="*/ 457200 h 1589849"/>
              <a:gd name="connsiteX20" fmla="*/ 1506681 w 1745672"/>
              <a:gd name="connsiteY20" fmla="*/ 488372 h 1589849"/>
              <a:gd name="connsiteX21" fmla="*/ 1569027 w 1745672"/>
              <a:gd name="connsiteY21" fmla="*/ 498763 h 1589849"/>
              <a:gd name="connsiteX22" fmla="*/ 1652154 w 1745672"/>
              <a:gd name="connsiteY22" fmla="*/ 519545 h 1589849"/>
              <a:gd name="connsiteX23" fmla="*/ 1620981 w 1745672"/>
              <a:gd name="connsiteY23" fmla="*/ 633845 h 1589849"/>
              <a:gd name="connsiteX24" fmla="*/ 1610590 w 1745672"/>
              <a:gd name="connsiteY24" fmla="*/ 665018 h 1589849"/>
              <a:gd name="connsiteX25" fmla="*/ 1569027 w 1745672"/>
              <a:gd name="connsiteY25" fmla="*/ 727363 h 1589849"/>
              <a:gd name="connsiteX26" fmla="*/ 1527463 w 1745672"/>
              <a:gd name="connsiteY26" fmla="*/ 716972 h 1589849"/>
              <a:gd name="connsiteX27" fmla="*/ 1413163 w 1745672"/>
              <a:gd name="connsiteY27" fmla="*/ 685800 h 1589849"/>
              <a:gd name="connsiteX28" fmla="*/ 1309254 w 1745672"/>
              <a:gd name="connsiteY28" fmla="*/ 633845 h 1589849"/>
              <a:gd name="connsiteX29" fmla="*/ 1236518 w 1745672"/>
              <a:gd name="connsiteY29" fmla="*/ 613063 h 1589849"/>
              <a:gd name="connsiteX30" fmla="*/ 1184563 w 1745672"/>
              <a:gd name="connsiteY30" fmla="*/ 592281 h 1589849"/>
              <a:gd name="connsiteX31" fmla="*/ 1039090 w 1745672"/>
              <a:gd name="connsiteY31" fmla="*/ 571500 h 1589849"/>
              <a:gd name="connsiteX32" fmla="*/ 966354 w 1745672"/>
              <a:gd name="connsiteY32" fmla="*/ 561109 h 1589849"/>
              <a:gd name="connsiteX33" fmla="*/ 800100 w 1745672"/>
              <a:gd name="connsiteY33" fmla="*/ 540327 h 1589849"/>
              <a:gd name="connsiteX34" fmla="*/ 706581 w 1745672"/>
              <a:gd name="connsiteY34" fmla="*/ 509154 h 1589849"/>
              <a:gd name="connsiteX35" fmla="*/ 675409 w 1745672"/>
              <a:gd name="connsiteY35" fmla="*/ 498763 h 1589849"/>
              <a:gd name="connsiteX36" fmla="*/ 633845 w 1745672"/>
              <a:gd name="connsiteY36" fmla="*/ 602672 h 1589849"/>
              <a:gd name="connsiteX37" fmla="*/ 602672 w 1745672"/>
              <a:gd name="connsiteY37" fmla="*/ 633845 h 1589849"/>
              <a:gd name="connsiteX38" fmla="*/ 581890 w 1745672"/>
              <a:gd name="connsiteY38" fmla="*/ 665018 h 1589849"/>
              <a:gd name="connsiteX39" fmla="*/ 571500 w 1745672"/>
              <a:gd name="connsiteY39" fmla="*/ 696190 h 1589849"/>
              <a:gd name="connsiteX40" fmla="*/ 623454 w 1745672"/>
              <a:gd name="connsiteY40" fmla="*/ 789709 h 1589849"/>
              <a:gd name="connsiteX41" fmla="*/ 654627 w 1745672"/>
              <a:gd name="connsiteY41" fmla="*/ 820881 h 1589849"/>
              <a:gd name="connsiteX42" fmla="*/ 675409 w 1745672"/>
              <a:gd name="connsiteY42" fmla="*/ 852054 h 1589849"/>
              <a:gd name="connsiteX43" fmla="*/ 706581 w 1745672"/>
              <a:gd name="connsiteY43" fmla="*/ 883227 h 1589849"/>
              <a:gd name="connsiteX44" fmla="*/ 768927 w 1745672"/>
              <a:gd name="connsiteY44" fmla="*/ 924790 h 1589849"/>
              <a:gd name="connsiteX45" fmla="*/ 820881 w 1745672"/>
              <a:gd name="connsiteY45" fmla="*/ 987136 h 1589849"/>
              <a:gd name="connsiteX46" fmla="*/ 852054 w 1745672"/>
              <a:gd name="connsiteY46" fmla="*/ 1007918 h 1589849"/>
              <a:gd name="connsiteX47" fmla="*/ 976745 w 1745672"/>
              <a:gd name="connsiteY47" fmla="*/ 1101436 h 1589849"/>
              <a:gd name="connsiteX48" fmla="*/ 1007918 w 1745672"/>
              <a:gd name="connsiteY48" fmla="*/ 1153390 h 1589849"/>
              <a:gd name="connsiteX49" fmla="*/ 1018309 w 1745672"/>
              <a:gd name="connsiteY49" fmla="*/ 1184563 h 1589849"/>
              <a:gd name="connsiteX50" fmla="*/ 966354 w 1745672"/>
              <a:gd name="connsiteY50" fmla="*/ 1205345 h 1589849"/>
              <a:gd name="connsiteX51" fmla="*/ 862445 w 1745672"/>
              <a:gd name="connsiteY51" fmla="*/ 1257300 h 1589849"/>
              <a:gd name="connsiteX52" fmla="*/ 685800 w 1745672"/>
              <a:gd name="connsiteY52" fmla="*/ 1319645 h 1589849"/>
              <a:gd name="connsiteX53" fmla="*/ 571500 w 1745672"/>
              <a:gd name="connsiteY53" fmla="*/ 1340427 h 1589849"/>
              <a:gd name="connsiteX54" fmla="*/ 457200 w 1745672"/>
              <a:gd name="connsiteY54" fmla="*/ 1381990 h 1589849"/>
              <a:gd name="connsiteX55" fmla="*/ 353290 w 1745672"/>
              <a:gd name="connsiteY55" fmla="*/ 1413163 h 1589849"/>
              <a:gd name="connsiteX56" fmla="*/ 290945 w 1745672"/>
              <a:gd name="connsiteY56" fmla="*/ 1444336 h 1589849"/>
              <a:gd name="connsiteX57" fmla="*/ 228600 w 1745672"/>
              <a:gd name="connsiteY57" fmla="*/ 1465118 h 1589849"/>
              <a:gd name="connsiteX58" fmla="*/ 197427 w 1745672"/>
              <a:gd name="connsiteY58" fmla="*/ 1485900 h 1589849"/>
              <a:gd name="connsiteX59" fmla="*/ 155863 w 1745672"/>
              <a:gd name="connsiteY59" fmla="*/ 1506681 h 1589849"/>
              <a:gd name="connsiteX60" fmla="*/ 114300 w 1745672"/>
              <a:gd name="connsiteY60" fmla="*/ 1537854 h 1589849"/>
              <a:gd name="connsiteX61" fmla="*/ 83127 w 1745672"/>
              <a:gd name="connsiteY61" fmla="*/ 1548245 h 1589849"/>
              <a:gd name="connsiteX62" fmla="*/ 41563 w 1745672"/>
              <a:gd name="connsiteY62" fmla="*/ 1569027 h 1589849"/>
              <a:gd name="connsiteX63" fmla="*/ 0 w 1745672"/>
              <a:gd name="connsiteY63" fmla="*/ 1589809 h 1589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745672" h="1589849">
                <a:moveTo>
                  <a:pt x="1745672" y="0"/>
                </a:moveTo>
                <a:cubicBezTo>
                  <a:pt x="1617275" y="25678"/>
                  <a:pt x="1793563" y="-7410"/>
                  <a:pt x="1558636" y="20781"/>
                </a:cubicBezTo>
                <a:cubicBezTo>
                  <a:pt x="1516799" y="25801"/>
                  <a:pt x="1473920" y="28238"/>
                  <a:pt x="1433945" y="41563"/>
                </a:cubicBezTo>
                <a:cubicBezTo>
                  <a:pt x="1413163" y="48490"/>
                  <a:pt x="1392582" y="56050"/>
                  <a:pt x="1371600" y="62345"/>
                </a:cubicBezTo>
                <a:cubicBezTo>
                  <a:pt x="1357921" y="66449"/>
                  <a:pt x="1343584" y="68220"/>
                  <a:pt x="1330036" y="72736"/>
                </a:cubicBezTo>
                <a:cubicBezTo>
                  <a:pt x="1312341" y="78634"/>
                  <a:pt x="1295546" y="86969"/>
                  <a:pt x="1278081" y="93518"/>
                </a:cubicBezTo>
                <a:cubicBezTo>
                  <a:pt x="1267826" y="97364"/>
                  <a:pt x="1256705" y="99011"/>
                  <a:pt x="1246909" y="103909"/>
                </a:cubicBezTo>
                <a:cubicBezTo>
                  <a:pt x="1201399" y="126664"/>
                  <a:pt x="1198526" y="156837"/>
                  <a:pt x="1132609" y="166254"/>
                </a:cubicBezTo>
                <a:lnTo>
                  <a:pt x="1059872" y="176645"/>
                </a:lnTo>
                <a:cubicBezTo>
                  <a:pt x="1042554" y="187036"/>
                  <a:pt x="1026898" y="200916"/>
                  <a:pt x="1007918" y="207818"/>
                </a:cubicBezTo>
                <a:cubicBezTo>
                  <a:pt x="988118" y="215018"/>
                  <a:pt x="954994" y="199365"/>
                  <a:pt x="945572" y="218209"/>
                </a:cubicBezTo>
                <a:cubicBezTo>
                  <a:pt x="937827" y="233699"/>
                  <a:pt x="971646" y="241636"/>
                  <a:pt x="987136" y="249381"/>
                </a:cubicBezTo>
                <a:cubicBezTo>
                  <a:pt x="1006729" y="259178"/>
                  <a:pt x="1029142" y="262027"/>
                  <a:pt x="1049481" y="270163"/>
                </a:cubicBezTo>
                <a:cubicBezTo>
                  <a:pt x="1066799" y="277090"/>
                  <a:pt x="1083741" y="285047"/>
                  <a:pt x="1101436" y="290945"/>
                </a:cubicBezTo>
                <a:cubicBezTo>
                  <a:pt x="1240417" y="337272"/>
                  <a:pt x="1012621" y="249847"/>
                  <a:pt x="1205345" y="322118"/>
                </a:cubicBezTo>
                <a:cubicBezTo>
                  <a:pt x="1240274" y="335216"/>
                  <a:pt x="1275888" y="346998"/>
                  <a:pt x="1309254" y="363681"/>
                </a:cubicBezTo>
                <a:cubicBezTo>
                  <a:pt x="1323109" y="370608"/>
                  <a:pt x="1336314" y="379024"/>
                  <a:pt x="1350818" y="384463"/>
                </a:cubicBezTo>
                <a:cubicBezTo>
                  <a:pt x="1364189" y="389477"/>
                  <a:pt x="1378527" y="391390"/>
                  <a:pt x="1392381" y="394854"/>
                </a:cubicBezTo>
                <a:cubicBezTo>
                  <a:pt x="1402772" y="405245"/>
                  <a:pt x="1414146" y="414738"/>
                  <a:pt x="1423554" y="426027"/>
                </a:cubicBezTo>
                <a:cubicBezTo>
                  <a:pt x="1431549" y="435621"/>
                  <a:pt x="1435505" y="448369"/>
                  <a:pt x="1444336" y="457200"/>
                </a:cubicBezTo>
                <a:cubicBezTo>
                  <a:pt x="1460348" y="473211"/>
                  <a:pt x="1484952" y="483543"/>
                  <a:pt x="1506681" y="488372"/>
                </a:cubicBezTo>
                <a:cubicBezTo>
                  <a:pt x="1527248" y="492942"/>
                  <a:pt x="1548426" y="494348"/>
                  <a:pt x="1569027" y="498763"/>
                </a:cubicBezTo>
                <a:cubicBezTo>
                  <a:pt x="1596955" y="504748"/>
                  <a:pt x="1652154" y="519545"/>
                  <a:pt x="1652154" y="519545"/>
                </a:cubicBezTo>
                <a:cubicBezTo>
                  <a:pt x="1675080" y="588322"/>
                  <a:pt x="1659699" y="517690"/>
                  <a:pt x="1620981" y="633845"/>
                </a:cubicBezTo>
                <a:cubicBezTo>
                  <a:pt x="1617517" y="644236"/>
                  <a:pt x="1615909" y="655443"/>
                  <a:pt x="1610590" y="665018"/>
                </a:cubicBezTo>
                <a:cubicBezTo>
                  <a:pt x="1598460" y="686851"/>
                  <a:pt x="1569027" y="727363"/>
                  <a:pt x="1569027" y="727363"/>
                </a:cubicBezTo>
                <a:cubicBezTo>
                  <a:pt x="1555172" y="723899"/>
                  <a:pt x="1541404" y="720070"/>
                  <a:pt x="1527463" y="716972"/>
                </a:cubicBezTo>
                <a:cubicBezTo>
                  <a:pt x="1477310" y="705827"/>
                  <a:pt x="1463386" y="707772"/>
                  <a:pt x="1413163" y="685800"/>
                </a:cubicBezTo>
                <a:cubicBezTo>
                  <a:pt x="1377685" y="670279"/>
                  <a:pt x="1346822" y="643237"/>
                  <a:pt x="1309254" y="633845"/>
                </a:cubicBezTo>
                <a:cubicBezTo>
                  <a:pt x="1276497" y="625656"/>
                  <a:pt x="1266334" y="624244"/>
                  <a:pt x="1236518" y="613063"/>
                </a:cubicBezTo>
                <a:cubicBezTo>
                  <a:pt x="1219053" y="606514"/>
                  <a:pt x="1202558" y="597189"/>
                  <a:pt x="1184563" y="592281"/>
                </a:cubicBezTo>
                <a:cubicBezTo>
                  <a:pt x="1158368" y="585137"/>
                  <a:pt x="1058700" y="574115"/>
                  <a:pt x="1039090" y="571500"/>
                </a:cubicBezTo>
                <a:lnTo>
                  <a:pt x="966354" y="561109"/>
                </a:lnTo>
                <a:cubicBezTo>
                  <a:pt x="910821" y="554167"/>
                  <a:pt x="855216" y="550348"/>
                  <a:pt x="800100" y="540327"/>
                </a:cubicBezTo>
                <a:cubicBezTo>
                  <a:pt x="755036" y="532133"/>
                  <a:pt x="752733" y="526461"/>
                  <a:pt x="706581" y="509154"/>
                </a:cubicBezTo>
                <a:cubicBezTo>
                  <a:pt x="696326" y="505308"/>
                  <a:pt x="685800" y="502227"/>
                  <a:pt x="675409" y="498763"/>
                </a:cubicBezTo>
                <a:cubicBezTo>
                  <a:pt x="664000" y="544400"/>
                  <a:pt x="663893" y="557600"/>
                  <a:pt x="633845" y="602672"/>
                </a:cubicBezTo>
                <a:cubicBezTo>
                  <a:pt x="625694" y="614899"/>
                  <a:pt x="612080" y="622556"/>
                  <a:pt x="602672" y="633845"/>
                </a:cubicBezTo>
                <a:cubicBezTo>
                  <a:pt x="594677" y="643439"/>
                  <a:pt x="588817" y="654627"/>
                  <a:pt x="581890" y="665018"/>
                </a:cubicBezTo>
                <a:cubicBezTo>
                  <a:pt x="578427" y="675409"/>
                  <a:pt x="571500" y="685237"/>
                  <a:pt x="571500" y="696190"/>
                </a:cubicBezTo>
                <a:cubicBezTo>
                  <a:pt x="571500" y="737766"/>
                  <a:pt x="597457" y="759999"/>
                  <a:pt x="623454" y="789709"/>
                </a:cubicBezTo>
                <a:cubicBezTo>
                  <a:pt x="633131" y="800768"/>
                  <a:pt x="645219" y="809592"/>
                  <a:pt x="654627" y="820881"/>
                </a:cubicBezTo>
                <a:cubicBezTo>
                  <a:pt x="662622" y="830475"/>
                  <a:pt x="667414" y="842460"/>
                  <a:pt x="675409" y="852054"/>
                </a:cubicBezTo>
                <a:cubicBezTo>
                  <a:pt x="684816" y="863343"/>
                  <a:pt x="694982" y="874205"/>
                  <a:pt x="706581" y="883227"/>
                </a:cubicBezTo>
                <a:cubicBezTo>
                  <a:pt x="726296" y="898561"/>
                  <a:pt x="768927" y="924790"/>
                  <a:pt x="768927" y="924790"/>
                </a:cubicBezTo>
                <a:cubicBezTo>
                  <a:pt x="789360" y="955440"/>
                  <a:pt x="790880" y="962135"/>
                  <a:pt x="820881" y="987136"/>
                </a:cubicBezTo>
                <a:cubicBezTo>
                  <a:pt x="830475" y="995131"/>
                  <a:pt x="842720" y="999621"/>
                  <a:pt x="852054" y="1007918"/>
                </a:cubicBezTo>
                <a:cubicBezTo>
                  <a:pt x="953337" y="1097946"/>
                  <a:pt x="870319" y="1048222"/>
                  <a:pt x="976745" y="1101436"/>
                </a:cubicBezTo>
                <a:cubicBezTo>
                  <a:pt x="987136" y="1118754"/>
                  <a:pt x="998886" y="1135326"/>
                  <a:pt x="1007918" y="1153390"/>
                </a:cubicBezTo>
                <a:cubicBezTo>
                  <a:pt x="1012816" y="1163187"/>
                  <a:pt x="1025151" y="1176010"/>
                  <a:pt x="1018309" y="1184563"/>
                </a:cubicBezTo>
                <a:cubicBezTo>
                  <a:pt x="1006657" y="1199128"/>
                  <a:pt x="983256" y="1197457"/>
                  <a:pt x="966354" y="1205345"/>
                </a:cubicBezTo>
                <a:cubicBezTo>
                  <a:pt x="931262" y="1221721"/>
                  <a:pt x="898039" y="1242046"/>
                  <a:pt x="862445" y="1257300"/>
                </a:cubicBezTo>
                <a:cubicBezTo>
                  <a:pt x="787097" y="1289591"/>
                  <a:pt x="772990" y="1298885"/>
                  <a:pt x="685800" y="1319645"/>
                </a:cubicBezTo>
                <a:cubicBezTo>
                  <a:pt x="648128" y="1328614"/>
                  <a:pt x="608860" y="1330238"/>
                  <a:pt x="571500" y="1340427"/>
                </a:cubicBezTo>
                <a:cubicBezTo>
                  <a:pt x="532388" y="1351094"/>
                  <a:pt x="495660" y="1369170"/>
                  <a:pt x="457200" y="1381990"/>
                </a:cubicBezTo>
                <a:cubicBezTo>
                  <a:pt x="422894" y="1393425"/>
                  <a:pt x="387149" y="1400466"/>
                  <a:pt x="353290" y="1413163"/>
                </a:cubicBezTo>
                <a:cubicBezTo>
                  <a:pt x="331535" y="1421321"/>
                  <a:pt x="312392" y="1435399"/>
                  <a:pt x="290945" y="1444336"/>
                </a:cubicBezTo>
                <a:cubicBezTo>
                  <a:pt x="270724" y="1452761"/>
                  <a:pt x="248618" y="1456221"/>
                  <a:pt x="228600" y="1465118"/>
                </a:cubicBezTo>
                <a:cubicBezTo>
                  <a:pt x="217188" y="1470190"/>
                  <a:pt x="208270" y="1479704"/>
                  <a:pt x="197427" y="1485900"/>
                </a:cubicBezTo>
                <a:cubicBezTo>
                  <a:pt x="183978" y="1493585"/>
                  <a:pt x="168998" y="1498471"/>
                  <a:pt x="155863" y="1506681"/>
                </a:cubicBezTo>
                <a:cubicBezTo>
                  <a:pt x="141177" y="1515860"/>
                  <a:pt x="129336" y="1529262"/>
                  <a:pt x="114300" y="1537854"/>
                </a:cubicBezTo>
                <a:cubicBezTo>
                  <a:pt x="104790" y="1543288"/>
                  <a:pt x="93194" y="1543930"/>
                  <a:pt x="83127" y="1548245"/>
                </a:cubicBezTo>
                <a:cubicBezTo>
                  <a:pt x="68889" y="1554347"/>
                  <a:pt x="55012" y="1561342"/>
                  <a:pt x="41563" y="1569027"/>
                </a:cubicBezTo>
                <a:cubicBezTo>
                  <a:pt x="1833" y="1591730"/>
                  <a:pt x="24452" y="1589809"/>
                  <a:pt x="0" y="1589809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A7DC-7E51-43BB-8E81-D58C6D7F710E}" type="datetime13">
              <a:rPr lang="en-US" smtClean="0"/>
              <a:t>9:04:26 AM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553199"/>
            <a:ext cx="3733800" cy="304801"/>
          </a:xfrm>
        </p:spPr>
        <p:txBody>
          <a:bodyPr/>
          <a:lstStyle/>
          <a:p>
            <a:r>
              <a:rPr lang="en-US" dirty="0" smtClean="0"/>
              <a:t>High Throughput-High-Content Flow Cytometry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8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1994</TotalTime>
  <Words>2020</Words>
  <Application>Microsoft Office PowerPoint</Application>
  <PresentationFormat>On-screen Show (4:3)</PresentationFormat>
  <Paragraphs>593</Paragraphs>
  <Slides>64</Slides>
  <Notes>64</Notes>
  <HiddenSlides>3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Office Theme</vt:lpstr>
      <vt:lpstr>Equation</vt:lpstr>
      <vt:lpstr>Real-time, Interactive approaches to high throughput/high content flow cytometry data analysis    J. Paul Robinson, SVM Professor of Cytomics, Professor of Biomedical Engineering, Purdue University, USA </vt:lpstr>
      <vt:lpstr>Purdue University Cytometry Laboratories  Acknowledgements</vt:lpstr>
      <vt:lpstr>Background and Concepts</vt:lpstr>
      <vt:lpstr>Multiparametric and multifactorial HT cytometry</vt:lpstr>
      <vt:lpstr>Problem 1: eliminate operator’s input in analysis</vt:lpstr>
      <vt:lpstr>Alternative?</vt:lpstr>
      <vt:lpstr>PowerPoint Presentation</vt:lpstr>
      <vt:lpstr>Optical Design of a basic flow cytometer</vt:lpstr>
      <vt:lpstr>PowerPoint Presentation</vt:lpstr>
      <vt:lpstr>Traditional gating process</vt:lpstr>
      <vt:lpstr>Circa, 1990-present</vt:lpstr>
      <vt:lpstr>The Operational Modality of Flow Cytometry</vt:lpstr>
      <vt:lpstr>PowerPoint Presentation</vt:lpstr>
      <vt:lpstr>Graphical data processing environments</vt:lpstr>
      <vt:lpstr>Populate the plate with appropriate assay components</vt:lpstr>
      <vt:lpstr>Graphical cytometry analysis pipeline builder</vt:lpstr>
      <vt:lpstr>PowerPoint Presentation</vt:lpstr>
      <vt:lpstr>Example Drug Screen  Membrane Potential, Glutathione, Viability, Superoxide</vt:lpstr>
      <vt:lpstr>Plate design-Analysis</vt:lpstr>
      <vt:lpstr>Rapid Processing </vt:lpstr>
      <vt:lpstr>PlateAnalyzer Output</vt:lpstr>
      <vt:lpstr>3 functional assays, 32 drugs, 10 points per drug, 96 curves,  (12 min to run 384 samples, 5000 cells per sample including all analysis</vt:lpstr>
      <vt:lpstr>PowerPoint Presentation</vt:lpstr>
      <vt:lpstr>Processes can be very simply defined</vt:lpstr>
      <vt:lpstr>Analysis Logic Map Format</vt:lpstr>
      <vt:lpstr>PowerPoint Presentation</vt:lpstr>
      <vt:lpstr>Comparison – Gating vs NonGating</vt:lpstr>
      <vt:lpstr>Clinical Cytometry</vt:lpstr>
      <vt:lpstr>Typical 4 Color Clinical Panel</vt:lpstr>
      <vt:lpstr>Clinical Sample – 17 Tube assay</vt:lpstr>
      <vt:lpstr>Similar situation with 9 color clinical samples</vt:lpstr>
      <vt:lpstr>PowerPoint Presentation</vt:lpstr>
      <vt:lpstr>Example with 10 phenotypic markers</vt:lpstr>
      <vt:lpstr>The power of cytomics</vt:lpstr>
      <vt:lpstr>PowerPoint Presentation</vt:lpstr>
      <vt:lpstr>Multicolor Flow Analysis 7 color  (9 param) data with dose response curves</vt:lpstr>
      <vt:lpstr>Mass Cytometry - CyTOF</vt:lpstr>
      <vt:lpstr>PowerPoint Presentation</vt:lpstr>
      <vt:lpstr>PowerPoint Presentation</vt:lpstr>
      <vt:lpstr>Very complex data sets</vt:lpstr>
      <vt:lpstr>PlateAnalyzer Logic Map for HC Analysis</vt:lpstr>
      <vt:lpstr>Analysis Logic Map Format</vt:lpstr>
      <vt:lpstr>Logic Map Component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Once you have access to the complete sets – you may be able to integrate pathway analysis</vt:lpstr>
      <vt:lpstr>PlateAnalyzer Software</vt:lpstr>
      <vt:lpstr>Resources</vt:lpstr>
      <vt:lpstr>Cytometry lectures</vt:lpstr>
      <vt:lpstr>PowerPoint Presentation</vt:lpstr>
      <vt:lpstr>Cytospec Software</vt:lpstr>
      <vt:lpstr>PowerPoint Presentation</vt:lpstr>
      <vt:lpstr>Resources - PlateAnalyzer</vt:lpstr>
      <vt:lpstr>PowerPoint Presentation</vt:lpstr>
      <vt:lpstr>Purdue Cytometry Discussion List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Real-time, Interactive approaches to high throughput/high content flow cytometry data analysis    J. Paul Robinson, SVM Professor of Cytomics, Professor of Biomedical Engineering, Purdue University, USA</dc:title>
  <dc:creator>JPaul Robinson</dc:creator>
  <cp:lastModifiedBy>JPaul Robinson</cp:lastModifiedBy>
  <cp:revision>77</cp:revision>
  <dcterms:created xsi:type="dcterms:W3CDTF">2013-09-29T18:33:50Z</dcterms:created>
  <dcterms:modified xsi:type="dcterms:W3CDTF">2013-10-01T16:19:03Z</dcterms:modified>
</cp:coreProperties>
</file>