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60" autoAdjust="0"/>
    <p:restoredTop sz="94660"/>
  </p:normalViewPr>
  <p:slideViewPr>
    <p:cSldViewPr>
      <p:cViewPr>
        <p:scale>
          <a:sx n="80" d="100"/>
          <a:sy n="80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0946F3-129F-41DC-B3FE-0F66CE997E88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34386-9981-4BF8-92EC-75AAC55EFE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105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4386-9981-4BF8-92EC-75AAC55EFEE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45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4386-9981-4BF8-92EC-75AAC55EFEE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778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4386-9981-4BF8-92EC-75AAC55EFEE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803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4386-9981-4BF8-92EC-75AAC55EFEE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25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4386-9981-4BF8-92EC-75AAC55EFEE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6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4386-9981-4BF8-92EC-75AAC55EFEE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287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4386-9981-4BF8-92EC-75AAC55EFEE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847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4386-9981-4BF8-92EC-75AAC55EFEE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847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649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729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982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715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733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491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193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062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822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113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094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9D444-A051-4B04-A651-53DB597EE144}" type="datetimeFigureOut">
              <a:rPr lang="en-US" smtClean="0"/>
              <a:t>7/1/2011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41B14-E0CB-4F2E-B043-E8C670865D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503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2" t="3372" r="2584" b="43095"/>
          <a:stretch/>
        </p:blipFill>
        <p:spPr bwMode="auto">
          <a:xfrm>
            <a:off x="16409" y="1712368"/>
            <a:ext cx="9144000" cy="3870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29000" y="240268"/>
            <a:ext cx="1847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Peter </a:t>
            </a:r>
            <a:r>
              <a:rPr lang="en-US" dirty="0" err="1" smtClean="0"/>
              <a:t>Krutzik</a:t>
            </a:r>
            <a:r>
              <a:rPr lang="en-US" dirty="0" smtClean="0"/>
              <a:t> data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791503" y="609600"/>
            <a:ext cx="1895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Logic Tree-110505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081426"/>
            <a:ext cx="921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 gate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344444" y="1119498"/>
            <a:ext cx="9708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 gate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558008" y="1110677"/>
            <a:ext cx="888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gate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683423" y="5715000"/>
            <a:ext cx="941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 gate</a:t>
            </a:r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838444" y="1153180"/>
            <a:ext cx="1761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/>
              <a:t>CD33+ MN drugs</a:t>
            </a:r>
          </a:p>
          <a:p>
            <a:pPr algn="ctr"/>
            <a:r>
              <a:rPr lang="en-US" sz="1400" dirty="0" smtClean="0"/>
              <a:t>(left bank, right bank)</a:t>
            </a:r>
            <a:endParaRPr 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861084" y="1189148"/>
            <a:ext cx="1761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/>
              <a:t>CD20+ B cells drugs</a:t>
            </a:r>
          </a:p>
          <a:p>
            <a:pPr algn="ctr"/>
            <a:r>
              <a:rPr lang="en-US" sz="1400" dirty="0" smtClean="0"/>
              <a:t>(left bank, right bank)</a:t>
            </a:r>
            <a:endParaRPr 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4792897" y="5715000"/>
            <a:ext cx="1761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/>
              <a:t>CD4+ </a:t>
            </a:r>
            <a:r>
              <a:rPr lang="en-US" sz="1400" dirty="0"/>
              <a:t>T</a:t>
            </a:r>
            <a:r>
              <a:rPr lang="en-US" sz="1400" dirty="0" smtClean="0"/>
              <a:t> cells drugs</a:t>
            </a:r>
          </a:p>
          <a:p>
            <a:pPr algn="ctr"/>
            <a:r>
              <a:rPr lang="en-US" sz="1400" dirty="0" smtClean="0"/>
              <a:t>(left bank, right bank)</a:t>
            </a:r>
            <a:endParaRPr 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6590119" y="5690938"/>
            <a:ext cx="1761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/>
              <a:t>CD4- </a:t>
            </a:r>
            <a:r>
              <a:rPr lang="en-US" sz="1400" dirty="0"/>
              <a:t>T</a:t>
            </a:r>
            <a:r>
              <a:rPr lang="en-US" sz="1400" dirty="0" smtClean="0"/>
              <a:t> cells drugs</a:t>
            </a:r>
          </a:p>
          <a:p>
            <a:pPr algn="ctr"/>
            <a:r>
              <a:rPr lang="en-US" sz="1400" dirty="0" smtClean="0"/>
              <a:t>(left bank, right bank)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7923794" y="553016"/>
            <a:ext cx="122020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Plots can plot</a:t>
            </a:r>
          </a:p>
          <a:p>
            <a:r>
              <a:rPr lang="en-US" sz="1100" dirty="0" smtClean="0"/>
              <a:t>All IC50 curves for</a:t>
            </a:r>
          </a:p>
          <a:p>
            <a:r>
              <a:rPr lang="en-US" sz="1100" dirty="0" smtClean="0"/>
              <a:t> linked containers</a:t>
            </a:r>
            <a:endParaRPr lang="en-US" sz="1100" dirty="0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8686800" y="1266092"/>
            <a:ext cx="0" cy="7913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6858000" y="1676400"/>
            <a:ext cx="2286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6554854" y="1661746"/>
            <a:ext cx="303146" cy="3956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4" idx="0"/>
          </p:cNvCxnSpPr>
          <p:nvPr/>
        </p:nvCxnSpPr>
        <p:spPr>
          <a:xfrm flipH="1" flipV="1">
            <a:off x="7086600" y="5181600"/>
            <a:ext cx="384498" cy="509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4" idx="0"/>
          </p:cNvCxnSpPr>
          <p:nvPr/>
        </p:nvCxnSpPr>
        <p:spPr>
          <a:xfrm flipV="1">
            <a:off x="7471098" y="5181600"/>
            <a:ext cx="301302" cy="509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 flipV="1">
            <a:off x="5276750" y="5181600"/>
            <a:ext cx="397125" cy="509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673875" y="5181600"/>
            <a:ext cx="422125" cy="509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0" idx="0"/>
          </p:cNvCxnSpPr>
          <p:nvPr/>
        </p:nvCxnSpPr>
        <p:spPr>
          <a:xfrm flipH="1" flipV="1">
            <a:off x="4154417" y="5334000"/>
            <a:ext cx="1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Arrow Connector 1023"/>
          <p:cNvCxnSpPr/>
          <p:nvPr/>
        </p:nvCxnSpPr>
        <p:spPr>
          <a:xfrm>
            <a:off x="3002296" y="1450758"/>
            <a:ext cx="0" cy="6828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7" name="Straight Arrow Connector 1026"/>
          <p:cNvCxnSpPr>
            <a:stCxn id="8" idx="2"/>
          </p:cNvCxnSpPr>
          <p:nvPr/>
        </p:nvCxnSpPr>
        <p:spPr>
          <a:xfrm flipH="1">
            <a:off x="1829865" y="1488830"/>
            <a:ext cx="1" cy="6447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9" name="Straight Arrow Connector 1028"/>
          <p:cNvCxnSpPr>
            <a:stCxn id="6" idx="2"/>
          </p:cNvCxnSpPr>
          <p:nvPr/>
        </p:nvCxnSpPr>
        <p:spPr>
          <a:xfrm flipH="1">
            <a:off x="612910" y="1450758"/>
            <a:ext cx="1" cy="6828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" name="TextBox 1029"/>
          <p:cNvSpPr txBox="1"/>
          <p:nvPr/>
        </p:nvSpPr>
        <p:spPr>
          <a:xfrm>
            <a:off x="347408" y="6208149"/>
            <a:ext cx="86103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Ignore the shapes of plots in the above icons – they do not represent the correct display </a:t>
            </a:r>
          </a:p>
          <a:p>
            <a:r>
              <a:rPr lang="en-US" b="1" dirty="0" smtClean="0"/>
              <a:t>Of data = and are only here to determine gating logic.</a:t>
            </a:r>
            <a:endParaRPr lang="en-US" b="1" dirty="0"/>
          </a:p>
        </p:txBody>
      </p:sp>
      <p:pic>
        <p:nvPicPr>
          <p:cNvPr id="103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46198" cy="929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858" y="140566"/>
            <a:ext cx="891653" cy="97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45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563562"/>
          </a:xfrm>
        </p:spPr>
        <p:txBody>
          <a:bodyPr>
            <a:noAutofit/>
          </a:bodyPr>
          <a:lstStyle/>
          <a:p>
            <a:r>
              <a:rPr lang="en-US" sz="2800" dirty="0" smtClean="0"/>
              <a:t>Colors represent the number of cells per well based on the gated </a:t>
            </a:r>
            <a:r>
              <a:rPr lang="en-US" sz="2800" dirty="0" err="1" smtClean="0"/>
              <a:t>pop’n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62" t="33536"/>
          <a:stretch/>
        </p:blipFill>
        <p:spPr bwMode="auto">
          <a:xfrm>
            <a:off x="0" y="1371600"/>
            <a:ext cx="8906024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132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00"/>
            <a:ext cx="9181611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2209800" cy="1798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552" y="76200"/>
            <a:ext cx="2201780" cy="1792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594" y="76201"/>
            <a:ext cx="224681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57" y="5018084"/>
            <a:ext cx="2260469" cy="1839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210" y="4999281"/>
            <a:ext cx="2286000" cy="1860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3890210" y="6248400"/>
            <a:ext cx="235819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033210" y="5929630"/>
            <a:ext cx="2445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Not sure about this gate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010" y="4052891"/>
            <a:ext cx="3886200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CD20+ B cells gate should be on </a:t>
            </a:r>
            <a:r>
              <a:rPr lang="en-US" dirty="0" err="1" smtClean="0"/>
              <a:t>PerCP</a:t>
            </a:r>
            <a:r>
              <a:rPr lang="en-US" dirty="0" smtClean="0"/>
              <a:t> positive cells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676400" y="3429000"/>
            <a:ext cx="1219200" cy="6238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828800" y="4699222"/>
            <a:ext cx="381000" cy="12304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1316691" y="6114296"/>
            <a:ext cx="969309" cy="59130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5300304" y="4995575"/>
            <a:ext cx="388620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This gate is OK, CD4- cells are used as the “CD8+ cells”, about 95% accurate of course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64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05" y="1371599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First 3 rows of data only for testing</a:t>
            </a:r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198316"/>
            <a:ext cx="2315688" cy="143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00"/>
            <a:ext cx="9181611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488" y="5198316"/>
            <a:ext cx="2315690" cy="143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074" y="5186672"/>
            <a:ext cx="2334459" cy="144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533" y="5181494"/>
            <a:ext cx="2350355" cy="1458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914400" y="4800600"/>
            <a:ext cx="4267200" cy="3524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3397333" y="4800600"/>
            <a:ext cx="2622467" cy="3808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5732303" y="4800600"/>
            <a:ext cx="116723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620000" y="4800600"/>
            <a:ext cx="228600" cy="3524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316" y="5834"/>
            <a:ext cx="2201597" cy="136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13" y="5833"/>
            <a:ext cx="2201598" cy="136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Straight Arrow Connector 13"/>
          <p:cNvCxnSpPr>
            <a:endCxn id="1031" idx="2"/>
          </p:cNvCxnSpPr>
          <p:nvPr/>
        </p:nvCxnSpPr>
        <p:spPr>
          <a:xfrm flipV="1">
            <a:off x="7756034" y="1371599"/>
            <a:ext cx="276678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5638800" y="1371600"/>
            <a:ext cx="5334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658" y="22546"/>
            <a:ext cx="2174657" cy="1349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546"/>
            <a:ext cx="2174658" cy="1349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Straight Arrow Connector 19"/>
          <p:cNvCxnSpPr>
            <a:endCxn id="1032" idx="2"/>
          </p:cNvCxnSpPr>
          <p:nvPr/>
        </p:nvCxnSpPr>
        <p:spPr>
          <a:xfrm flipH="1" flipV="1">
            <a:off x="3642987" y="1371599"/>
            <a:ext cx="1538613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 flipV="1">
            <a:off x="1468329" y="1371600"/>
            <a:ext cx="2722671" cy="5333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60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Ungated</a:t>
            </a:r>
            <a:r>
              <a:rPr lang="en-US" dirty="0" smtClean="0"/>
              <a:t> data (this can be gated as well)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81201"/>
            <a:ext cx="4495800" cy="2745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1346311"/>
            <a:ext cx="29316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Change of Side scatter (SSW) </a:t>
            </a:r>
          </a:p>
          <a:p>
            <a:r>
              <a:rPr lang="en-US" dirty="0" smtClean="0"/>
              <a:t>over 10 concentrations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931" y="1992642"/>
            <a:ext cx="4477069" cy="2734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257800" y="1346310"/>
            <a:ext cx="23393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Change of FSC-W </a:t>
            </a:r>
          </a:p>
          <a:p>
            <a:r>
              <a:rPr lang="en-US" dirty="0" smtClean="0"/>
              <a:t>over 10 concentrations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981200" y="5029200"/>
            <a:ext cx="57340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Gate “intensity” plots by just clicking on the gate regions or</a:t>
            </a:r>
          </a:p>
          <a:p>
            <a:r>
              <a:rPr lang="en-US" dirty="0" smtClean="0"/>
              <a:t>Drug containers…..(we need a better name!!)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10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sort of final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1. Load the data files</a:t>
            </a:r>
          </a:p>
          <a:p>
            <a:r>
              <a:rPr lang="en-US" sz="1600" dirty="0" smtClean="0"/>
              <a:t>2. Load the Logic Tree (krutzik-6.pap)</a:t>
            </a:r>
          </a:p>
          <a:p>
            <a:r>
              <a:rPr lang="en-US" sz="1600" dirty="0" smtClean="0"/>
              <a:t>3. Load the parameter file (peterconcs-2.csv)</a:t>
            </a:r>
          </a:p>
          <a:p>
            <a:r>
              <a:rPr lang="en-US" sz="1600" dirty="0" smtClean="0"/>
              <a:t>(note that there are  odd numbers in P23, P24 as we usually put </a:t>
            </a:r>
            <a:r>
              <a:rPr lang="en-US" sz="1600" dirty="0" err="1" smtClean="0"/>
              <a:t>valinomycin</a:t>
            </a:r>
            <a:r>
              <a:rPr lang="en-US" sz="1600" dirty="0" smtClean="0"/>
              <a:t> at 50mM in these wells…so we forgot to remove them, but since there is nothing in this plate in row P it does not matter.</a:t>
            </a:r>
          </a:p>
          <a:p>
            <a:endParaRPr lang="en-US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6934200" y="6019800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July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58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540" y="7917"/>
            <a:ext cx="8229600" cy="75408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Hamburger with the lot!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076681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691622"/>
            <a:ext cx="67526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(If you grab the </a:t>
            </a:r>
            <a:r>
              <a:rPr lang="en-US" sz="1400" dirty="0" err="1" smtClean="0"/>
              <a:t>doubleline</a:t>
            </a:r>
            <a:r>
              <a:rPr lang="en-US" sz="1400" dirty="0" smtClean="0"/>
              <a:t> at the left of the logic tree, you can drag the entire logic tree to</a:t>
            </a:r>
          </a:p>
          <a:p>
            <a:r>
              <a:rPr lang="en-US" sz="1400" dirty="0" smtClean="0"/>
              <a:t>A second monitor – make it easier for big things like </a:t>
            </a:r>
            <a:r>
              <a:rPr lang="en-US" sz="1400" dirty="0" err="1" smtClean="0"/>
              <a:t>Krutzik</a:t>
            </a:r>
            <a:r>
              <a:rPr lang="en-US" sz="1400" dirty="0" smtClean="0"/>
              <a:t> monstrosities!)</a:t>
            </a:r>
            <a:endParaRPr lang="en-US" sz="14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2761" y="953232"/>
            <a:ext cx="685800" cy="12565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72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540" y="0"/>
            <a:ext cx="5596260" cy="609600"/>
          </a:xfrm>
        </p:spPr>
        <p:txBody>
          <a:bodyPr>
            <a:noAutofit/>
          </a:bodyPr>
          <a:lstStyle/>
          <a:p>
            <a:r>
              <a:rPr lang="en-US" sz="2800" dirty="0" smtClean="0"/>
              <a:t>Other things you can do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439" y="1295400"/>
            <a:ext cx="9076681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0" y="3200400"/>
            <a:ext cx="914400" cy="76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213756" y="1828800"/>
            <a:ext cx="772586" cy="1793174"/>
          </a:xfrm>
          <a:custGeom>
            <a:avLst/>
            <a:gdLst>
              <a:gd name="connsiteX0" fmla="*/ 546265 w 772586"/>
              <a:gd name="connsiteY0" fmla="*/ 1793174 h 1793174"/>
              <a:gd name="connsiteX1" fmla="*/ 748145 w 772586"/>
              <a:gd name="connsiteY1" fmla="*/ 1781299 h 1793174"/>
              <a:gd name="connsiteX2" fmla="*/ 771896 w 772586"/>
              <a:gd name="connsiteY2" fmla="*/ 1733797 h 1793174"/>
              <a:gd name="connsiteX3" fmla="*/ 760021 w 772586"/>
              <a:gd name="connsiteY3" fmla="*/ 1543792 h 1793174"/>
              <a:gd name="connsiteX4" fmla="*/ 712519 w 772586"/>
              <a:gd name="connsiteY4" fmla="*/ 1472540 h 1793174"/>
              <a:gd name="connsiteX5" fmla="*/ 641267 w 772586"/>
              <a:gd name="connsiteY5" fmla="*/ 1425039 h 1793174"/>
              <a:gd name="connsiteX6" fmla="*/ 593766 w 772586"/>
              <a:gd name="connsiteY6" fmla="*/ 1389413 h 1793174"/>
              <a:gd name="connsiteX7" fmla="*/ 546265 w 772586"/>
              <a:gd name="connsiteY7" fmla="*/ 1377538 h 1793174"/>
              <a:gd name="connsiteX8" fmla="*/ 510639 w 772586"/>
              <a:gd name="connsiteY8" fmla="*/ 1353787 h 1793174"/>
              <a:gd name="connsiteX9" fmla="*/ 451262 w 772586"/>
              <a:gd name="connsiteY9" fmla="*/ 1341912 h 1793174"/>
              <a:gd name="connsiteX10" fmla="*/ 415636 w 772586"/>
              <a:gd name="connsiteY10" fmla="*/ 1306286 h 1793174"/>
              <a:gd name="connsiteX11" fmla="*/ 296883 w 772586"/>
              <a:gd name="connsiteY11" fmla="*/ 1223158 h 1793174"/>
              <a:gd name="connsiteX12" fmla="*/ 190005 w 772586"/>
              <a:gd name="connsiteY12" fmla="*/ 1151906 h 1793174"/>
              <a:gd name="connsiteX13" fmla="*/ 142504 w 772586"/>
              <a:gd name="connsiteY13" fmla="*/ 1104405 h 1793174"/>
              <a:gd name="connsiteX14" fmla="*/ 106878 w 772586"/>
              <a:gd name="connsiteY14" fmla="*/ 1080655 h 1793174"/>
              <a:gd name="connsiteX15" fmla="*/ 71252 w 772586"/>
              <a:gd name="connsiteY15" fmla="*/ 1033153 h 1793174"/>
              <a:gd name="connsiteX16" fmla="*/ 11875 w 772586"/>
              <a:gd name="connsiteY16" fmla="*/ 961901 h 1793174"/>
              <a:gd name="connsiteX17" fmla="*/ 0 w 772586"/>
              <a:gd name="connsiteY17" fmla="*/ 926275 h 1793174"/>
              <a:gd name="connsiteX18" fmla="*/ 23750 w 772586"/>
              <a:gd name="connsiteY18" fmla="*/ 760021 h 1793174"/>
              <a:gd name="connsiteX19" fmla="*/ 47501 w 772586"/>
              <a:gd name="connsiteY19" fmla="*/ 688769 h 1793174"/>
              <a:gd name="connsiteX20" fmla="*/ 59376 w 772586"/>
              <a:gd name="connsiteY20" fmla="*/ 617517 h 1793174"/>
              <a:gd name="connsiteX21" fmla="*/ 47501 w 772586"/>
              <a:gd name="connsiteY21" fmla="*/ 344384 h 1793174"/>
              <a:gd name="connsiteX22" fmla="*/ 47501 w 772586"/>
              <a:gd name="connsiteY22" fmla="*/ 249382 h 1793174"/>
              <a:gd name="connsiteX23" fmla="*/ 35626 w 772586"/>
              <a:gd name="connsiteY23" fmla="*/ 166255 h 1793174"/>
              <a:gd name="connsiteX24" fmla="*/ 11875 w 772586"/>
              <a:gd name="connsiteY24" fmla="*/ 130629 h 1793174"/>
              <a:gd name="connsiteX25" fmla="*/ 0 w 772586"/>
              <a:gd name="connsiteY25" fmla="*/ 83127 h 1793174"/>
              <a:gd name="connsiteX26" fmla="*/ 11875 w 772586"/>
              <a:gd name="connsiteY26" fmla="*/ 47501 h 1793174"/>
              <a:gd name="connsiteX27" fmla="*/ 47501 w 772586"/>
              <a:gd name="connsiteY27" fmla="*/ 35626 h 1793174"/>
              <a:gd name="connsiteX28" fmla="*/ 142504 w 772586"/>
              <a:gd name="connsiteY28" fmla="*/ 23751 h 1793174"/>
              <a:gd name="connsiteX29" fmla="*/ 178130 w 772586"/>
              <a:gd name="connsiteY29" fmla="*/ 0 h 1793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72586" h="1793174">
                <a:moveTo>
                  <a:pt x="546265" y="1793174"/>
                </a:moveTo>
                <a:cubicBezTo>
                  <a:pt x="613558" y="1789216"/>
                  <a:pt x="682955" y="1798454"/>
                  <a:pt x="748145" y="1781299"/>
                </a:cubicBezTo>
                <a:cubicBezTo>
                  <a:pt x="765265" y="1776794"/>
                  <a:pt x="771012" y="1751478"/>
                  <a:pt x="771896" y="1733797"/>
                </a:cubicBezTo>
                <a:cubicBezTo>
                  <a:pt x="775065" y="1670418"/>
                  <a:pt x="766664" y="1606902"/>
                  <a:pt x="760021" y="1543792"/>
                </a:cubicBezTo>
                <a:cubicBezTo>
                  <a:pt x="756487" y="1510220"/>
                  <a:pt x="738679" y="1492887"/>
                  <a:pt x="712519" y="1472540"/>
                </a:cubicBezTo>
                <a:cubicBezTo>
                  <a:pt x="689987" y="1455015"/>
                  <a:pt x="664103" y="1442166"/>
                  <a:pt x="641267" y="1425039"/>
                </a:cubicBezTo>
                <a:cubicBezTo>
                  <a:pt x="625433" y="1413164"/>
                  <a:pt x="611469" y="1398264"/>
                  <a:pt x="593766" y="1389413"/>
                </a:cubicBezTo>
                <a:cubicBezTo>
                  <a:pt x="579168" y="1382114"/>
                  <a:pt x="562099" y="1381496"/>
                  <a:pt x="546265" y="1377538"/>
                </a:cubicBezTo>
                <a:cubicBezTo>
                  <a:pt x="534390" y="1369621"/>
                  <a:pt x="524003" y="1358798"/>
                  <a:pt x="510639" y="1353787"/>
                </a:cubicBezTo>
                <a:cubicBezTo>
                  <a:pt x="491740" y="1346700"/>
                  <a:pt x="469315" y="1350939"/>
                  <a:pt x="451262" y="1341912"/>
                </a:cubicBezTo>
                <a:cubicBezTo>
                  <a:pt x="436241" y="1334401"/>
                  <a:pt x="428893" y="1316597"/>
                  <a:pt x="415636" y="1306286"/>
                </a:cubicBezTo>
                <a:cubicBezTo>
                  <a:pt x="366995" y="1268454"/>
                  <a:pt x="340124" y="1261594"/>
                  <a:pt x="296883" y="1223158"/>
                </a:cubicBezTo>
                <a:cubicBezTo>
                  <a:pt x="213632" y="1149158"/>
                  <a:pt x="271852" y="1172369"/>
                  <a:pt x="190005" y="1151906"/>
                </a:cubicBezTo>
                <a:cubicBezTo>
                  <a:pt x="174171" y="1136072"/>
                  <a:pt x="159505" y="1118978"/>
                  <a:pt x="142504" y="1104405"/>
                </a:cubicBezTo>
                <a:cubicBezTo>
                  <a:pt x="131668" y="1095117"/>
                  <a:pt x="116970" y="1090747"/>
                  <a:pt x="106878" y="1080655"/>
                </a:cubicBezTo>
                <a:cubicBezTo>
                  <a:pt x="92883" y="1066660"/>
                  <a:pt x="84133" y="1048181"/>
                  <a:pt x="71252" y="1033153"/>
                </a:cubicBezTo>
                <a:cubicBezTo>
                  <a:pt x="2671" y="953142"/>
                  <a:pt x="64371" y="1040644"/>
                  <a:pt x="11875" y="961901"/>
                </a:cubicBezTo>
                <a:cubicBezTo>
                  <a:pt x="7917" y="950026"/>
                  <a:pt x="0" y="938793"/>
                  <a:pt x="0" y="926275"/>
                </a:cubicBezTo>
                <a:cubicBezTo>
                  <a:pt x="0" y="895818"/>
                  <a:pt x="12787" y="800219"/>
                  <a:pt x="23750" y="760021"/>
                </a:cubicBezTo>
                <a:cubicBezTo>
                  <a:pt x="30337" y="735868"/>
                  <a:pt x="43385" y="713464"/>
                  <a:pt x="47501" y="688769"/>
                </a:cubicBezTo>
                <a:lnTo>
                  <a:pt x="59376" y="617517"/>
                </a:lnTo>
                <a:cubicBezTo>
                  <a:pt x="55418" y="526473"/>
                  <a:pt x="54490" y="435246"/>
                  <a:pt x="47501" y="344384"/>
                </a:cubicBezTo>
                <a:cubicBezTo>
                  <a:pt x="39387" y="238893"/>
                  <a:pt x="16816" y="402810"/>
                  <a:pt x="47501" y="249382"/>
                </a:cubicBezTo>
                <a:cubicBezTo>
                  <a:pt x="43543" y="221673"/>
                  <a:pt x="43669" y="193065"/>
                  <a:pt x="35626" y="166255"/>
                </a:cubicBezTo>
                <a:cubicBezTo>
                  <a:pt x="31525" y="152584"/>
                  <a:pt x="17497" y="143747"/>
                  <a:pt x="11875" y="130629"/>
                </a:cubicBezTo>
                <a:cubicBezTo>
                  <a:pt x="5446" y="115627"/>
                  <a:pt x="3958" y="98961"/>
                  <a:pt x="0" y="83127"/>
                </a:cubicBezTo>
                <a:cubicBezTo>
                  <a:pt x="3958" y="71252"/>
                  <a:pt x="3024" y="56352"/>
                  <a:pt x="11875" y="47501"/>
                </a:cubicBezTo>
                <a:cubicBezTo>
                  <a:pt x="20726" y="38650"/>
                  <a:pt x="35185" y="37865"/>
                  <a:pt x="47501" y="35626"/>
                </a:cubicBezTo>
                <a:cubicBezTo>
                  <a:pt x="78900" y="29917"/>
                  <a:pt x="110836" y="27709"/>
                  <a:pt x="142504" y="23751"/>
                </a:cubicBezTo>
                <a:lnTo>
                  <a:pt x="178130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4079174"/>
            <a:ext cx="3219151" cy="1954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If you were to link this</a:t>
            </a:r>
          </a:p>
          <a:p>
            <a:r>
              <a:rPr lang="en-US" sz="1100" dirty="0" smtClean="0"/>
              <a:t>Gate at the beginning</a:t>
            </a:r>
          </a:p>
          <a:p>
            <a:r>
              <a:rPr lang="en-US" sz="1100" dirty="0" smtClean="0"/>
              <a:t>And made it a modal gate, </a:t>
            </a:r>
          </a:p>
          <a:p>
            <a:r>
              <a:rPr lang="en-US" sz="1100" dirty="0" smtClean="0"/>
              <a:t>Then you would only analyzer </a:t>
            </a:r>
          </a:p>
          <a:p>
            <a:r>
              <a:rPr lang="en-US" sz="1100" dirty="0" smtClean="0"/>
              <a:t>These blocks…and this is </a:t>
            </a:r>
          </a:p>
          <a:p>
            <a:r>
              <a:rPr lang="en-US" sz="1100" dirty="0" smtClean="0"/>
              <a:t>Useful if there is a differential</a:t>
            </a:r>
          </a:p>
          <a:p>
            <a:r>
              <a:rPr lang="en-US" sz="1100" dirty="0" smtClean="0"/>
              <a:t>Number of cells in different </a:t>
            </a:r>
          </a:p>
          <a:p>
            <a:r>
              <a:rPr lang="en-US" sz="1100" dirty="0" smtClean="0"/>
              <a:t>Sets (click on the % cells, or N (umber) of cells</a:t>
            </a:r>
          </a:p>
          <a:p>
            <a:r>
              <a:rPr lang="en-US" sz="1100" dirty="0" smtClean="0"/>
              <a:t>And the colors are easy to see for very small </a:t>
            </a:r>
            <a:r>
              <a:rPr lang="en-US" sz="1100" dirty="0" err="1" smtClean="0"/>
              <a:t>pop’ns</a:t>
            </a:r>
            <a:endParaRPr lang="en-US" sz="1100" dirty="0" smtClean="0"/>
          </a:p>
          <a:p>
            <a:r>
              <a:rPr lang="en-US" sz="1100" dirty="0" smtClean="0"/>
              <a:t>(note you may have to double click on the scale color</a:t>
            </a:r>
          </a:p>
          <a:p>
            <a:r>
              <a:rPr lang="en-US" sz="1100" dirty="0" smtClean="0"/>
              <a:t>Bar which auto scales or fixed scales </a:t>
            </a:r>
            <a:endParaRPr lang="en-US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6705600" y="4343400"/>
            <a:ext cx="2209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These are examples of generating KS From your curves – I made just one for CD4_ and CD4+ - you can play with this.</a:t>
            </a:r>
          </a:p>
          <a:p>
            <a:r>
              <a:rPr lang="en-US" sz="1200" dirty="0" smtClean="0"/>
              <a:t>Bartek wrote code in R that will then compare Curves automatically – but its not in </a:t>
            </a:r>
            <a:r>
              <a:rPr lang="en-US" sz="1200" dirty="0" err="1" smtClean="0"/>
              <a:t>PlateAnalyzer</a:t>
            </a:r>
            <a:r>
              <a:rPr lang="en-US" sz="1200" dirty="0" smtClean="0"/>
              <a:t>  Yet – we will put it in soon.</a:t>
            </a:r>
            <a:endParaRPr 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02870" y="623039"/>
            <a:ext cx="8236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Clicking on the top left colored square in any box, makes that gate “modal” </a:t>
            </a:r>
            <a:r>
              <a:rPr lang="en-US" sz="1200" dirty="0" err="1" smtClean="0"/>
              <a:t>ie</a:t>
            </a:r>
            <a:r>
              <a:rPr lang="en-US" sz="1200" dirty="0" smtClean="0"/>
              <a:t> it cuts out all other data. You can turn it on or off – sides become colored.</a:t>
            </a:r>
            <a:endParaRPr lang="en-US" sz="1200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76200" y="853871"/>
            <a:ext cx="0" cy="23465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543800" y="172705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You  only need these when you want to plot multiple curves on the same graph…</a:t>
            </a:r>
            <a:endParaRPr lang="en-US" sz="700" dirty="0"/>
          </a:p>
        </p:txBody>
      </p:sp>
      <p:cxnSp>
        <p:nvCxnSpPr>
          <p:cNvPr id="14" name="Straight Arrow Connector 13"/>
          <p:cNvCxnSpPr/>
          <p:nvPr/>
        </p:nvCxnSpPr>
        <p:spPr>
          <a:xfrm flipH="1" flipV="1">
            <a:off x="7391400" y="1600200"/>
            <a:ext cx="419100" cy="1268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7924800" y="2250273"/>
            <a:ext cx="514597" cy="2643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577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521</Words>
  <Application>Microsoft Office PowerPoint</Application>
  <PresentationFormat>On-screen Show (4:3)</PresentationFormat>
  <Paragraphs>64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Colors represent the number of cells per well based on the gated pop’n</vt:lpstr>
      <vt:lpstr>PowerPoint Presentation</vt:lpstr>
      <vt:lpstr>PowerPoint Presentation</vt:lpstr>
      <vt:lpstr>Ungated data (this can be gated as well)</vt:lpstr>
      <vt:lpstr>The sort of final process</vt:lpstr>
      <vt:lpstr>Hamburger with the lot!</vt:lpstr>
      <vt:lpstr>Other things you can do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JPaul Robinson</dc:creator>
  <cp:lastModifiedBy>JPaul Robinson</cp:lastModifiedBy>
  <cp:revision>24</cp:revision>
  <dcterms:created xsi:type="dcterms:W3CDTF">2011-06-24T01:04:08Z</dcterms:created>
  <dcterms:modified xsi:type="dcterms:W3CDTF">2011-07-01T15:20:53Z</dcterms:modified>
</cp:coreProperties>
</file>