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257" r:id="rId2"/>
    <p:sldId id="258" r:id="rId3"/>
    <p:sldId id="259" r:id="rId4"/>
    <p:sldId id="273" r:id="rId5"/>
    <p:sldId id="269" r:id="rId6"/>
    <p:sldId id="270" r:id="rId7"/>
    <p:sldId id="260" r:id="rId8"/>
    <p:sldId id="274" r:id="rId9"/>
    <p:sldId id="271" r:id="rId10"/>
    <p:sldId id="316" r:id="rId11"/>
    <p:sldId id="323" r:id="rId12"/>
    <p:sldId id="324" r:id="rId13"/>
    <p:sldId id="319" r:id="rId14"/>
    <p:sldId id="321" r:id="rId15"/>
    <p:sldId id="320" r:id="rId16"/>
    <p:sldId id="261" r:id="rId17"/>
    <p:sldId id="325" r:id="rId18"/>
    <p:sldId id="322" r:id="rId19"/>
    <p:sldId id="263" r:id="rId20"/>
    <p:sldId id="327" r:id="rId21"/>
    <p:sldId id="317" r:id="rId22"/>
    <p:sldId id="328" r:id="rId23"/>
    <p:sldId id="331" r:id="rId24"/>
    <p:sldId id="329" r:id="rId25"/>
    <p:sldId id="262" r:id="rId26"/>
    <p:sldId id="268" r:id="rId27"/>
    <p:sldId id="330" r:id="rId28"/>
    <p:sldId id="264" r:id="rId29"/>
    <p:sldId id="265" r:id="rId30"/>
  </p:sldIdLst>
  <p:sldSz cx="12192000" cy="6858000"/>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93"/>
    <p:restoredTop sz="94708"/>
  </p:normalViewPr>
  <p:slideViewPr>
    <p:cSldViewPr>
      <p:cViewPr varScale="1">
        <p:scale>
          <a:sx n="114" d="100"/>
          <a:sy n="114" d="100"/>
        </p:scale>
        <p:origin x="1040" y="16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C5A5D5C7-A795-3D8E-14B3-7DBC7F871393}"/>
              </a:ext>
            </a:extLst>
          </p:cNvPr>
          <p:cNvSpPr>
            <a:spLocks noGrp="1" noChangeArrowheads="1"/>
          </p:cNvSpPr>
          <p:nvPr>
            <p:ph type="hdr" sz="quarter"/>
          </p:nvPr>
        </p:nvSpPr>
        <p:spPr bwMode="auto">
          <a:xfrm>
            <a:off x="0" y="0"/>
            <a:ext cx="2971800" cy="463550"/>
          </a:xfrm>
          <a:prstGeom prst="rect">
            <a:avLst/>
          </a:prstGeom>
          <a:noFill/>
          <a:ln>
            <a:noFill/>
          </a:ln>
          <a:effectLst/>
        </p:spPr>
        <p:txBody>
          <a:bodyPr vert="horz" wrap="square" lIns="92300" tIns="46150" rIns="92300" bIns="46150" numCol="1" anchor="t" anchorCtr="0" compatLnSpc="1">
            <a:prstTxWarp prst="textNoShape">
              <a:avLst/>
            </a:prstTxWarp>
          </a:bodyPr>
          <a:lstStyle>
            <a:lvl1pPr defTabSz="923925">
              <a:defRPr sz="1100">
                <a:latin typeface="Times New Roman" pitchFamily="18" charset="0"/>
                <a:ea typeface="+mn-ea"/>
                <a:cs typeface="+mn-cs"/>
              </a:defRPr>
            </a:lvl1pPr>
          </a:lstStyle>
          <a:p>
            <a:pPr>
              <a:defRPr/>
            </a:pPr>
            <a:endParaRPr lang="en-US"/>
          </a:p>
        </p:txBody>
      </p:sp>
      <p:sp>
        <p:nvSpPr>
          <p:cNvPr id="66563" name="Rectangle 3">
            <a:extLst>
              <a:ext uri="{FF2B5EF4-FFF2-40B4-BE49-F238E27FC236}">
                <a16:creationId xmlns:a16="http://schemas.microsoft.com/office/drawing/2014/main" id="{559BC849-A611-7A8B-3F48-166874DA1D9F}"/>
              </a:ext>
            </a:extLst>
          </p:cNvPr>
          <p:cNvSpPr>
            <a:spLocks noGrp="1" noChangeArrowheads="1"/>
          </p:cNvSpPr>
          <p:nvPr>
            <p:ph type="dt" sz="quarter" idx="1"/>
          </p:nvPr>
        </p:nvSpPr>
        <p:spPr bwMode="auto">
          <a:xfrm>
            <a:off x="3886200" y="0"/>
            <a:ext cx="2971800" cy="463550"/>
          </a:xfrm>
          <a:prstGeom prst="rect">
            <a:avLst/>
          </a:prstGeom>
          <a:noFill/>
          <a:ln>
            <a:noFill/>
          </a:ln>
          <a:effectLst/>
        </p:spPr>
        <p:txBody>
          <a:bodyPr vert="horz" wrap="square" lIns="92300" tIns="46150" rIns="92300" bIns="46150" numCol="1" anchor="t" anchorCtr="0" compatLnSpc="1">
            <a:prstTxWarp prst="textNoShape">
              <a:avLst/>
            </a:prstTxWarp>
          </a:bodyPr>
          <a:lstStyle>
            <a:lvl1pPr algn="r" defTabSz="923925">
              <a:defRPr sz="1100">
                <a:latin typeface="Times New Roman" pitchFamily="18" charset="0"/>
                <a:ea typeface="+mn-ea"/>
                <a:cs typeface="+mn-cs"/>
              </a:defRPr>
            </a:lvl1pPr>
          </a:lstStyle>
          <a:p>
            <a:pPr>
              <a:defRPr/>
            </a:pPr>
            <a:endParaRPr lang="en-US"/>
          </a:p>
        </p:txBody>
      </p:sp>
      <p:sp>
        <p:nvSpPr>
          <p:cNvPr id="66564" name="Rectangle 4">
            <a:extLst>
              <a:ext uri="{FF2B5EF4-FFF2-40B4-BE49-F238E27FC236}">
                <a16:creationId xmlns:a16="http://schemas.microsoft.com/office/drawing/2014/main" id="{7EB17004-057B-8A4B-CD91-BD609507BFCB}"/>
              </a:ext>
            </a:extLst>
          </p:cNvPr>
          <p:cNvSpPr>
            <a:spLocks noGrp="1" noChangeArrowheads="1"/>
          </p:cNvSpPr>
          <p:nvPr>
            <p:ph type="ftr" sz="quarter" idx="2"/>
          </p:nvPr>
        </p:nvSpPr>
        <p:spPr bwMode="auto">
          <a:xfrm>
            <a:off x="0" y="8832850"/>
            <a:ext cx="2971800" cy="463550"/>
          </a:xfrm>
          <a:prstGeom prst="rect">
            <a:avLst/>
          </a:prstGeom>
          <a:noFill/>
          <a:ln>
            <a:noFill/>
          </a:ln>
          <a:effectLst/>
        </p:spPr>
        <p:txBody>
          <a:bodyPr vert="horz" wrap="square" lIns="92300" tIns="46150" rIns="92300" bIns="46150" numCol="1" anchor="b" anchorCtr="0" compatLnSpc="1">
            <a:prstTxWarp prst="textNoShape">
              <a:avLst/>
            </a:prstTxWarp>
          </a:bodyPr>
          <a:lstStyle>
            <a:lvl1pPr defTabSz="923925">
              <a:defRPr sz="1100">
                <a:latin typeface="Times New Roman" pitchFamily="18" charset="0"/>
                <a:ea typeface="+mn-ea"/>
                <a:cs typeface="+mn-cs"/>
              </a:defRPr>
            </a:lvl1pPr>
          </a:lstStyle>
          <a:p>
            <a:pPr>
              <a:defRPr/>
            </a:pPr>
            <a:endParaRPr lang="en-US"/>
          </a:p>
        </p:txBody>
      </p:sp>
      <p:sp>
        <p:nvSpPr>
          <p:cNvPr id="66565" name="Rectangle 5">
            <a:extLst>
              <a:ext uri="{FF2B5EF4-FFF2-40B4-BE49-F238E27FC236}">
                <a16:creationId xmlns:a16="http://schemas.microsoft.com/office/drawing/2014/main" id="{3CA04248-DCD4-F397-7B79-7772430353AA}"/>
              </a:ext>
            </a:extLst>
          </p:cNvPr>
          <p:cNvSpPr>
            <a:spLocks noGrp="1" noChangeArrowheads="1"/>
          </p:cNvSpPr>
          <p:nvPr>
            <p:ph type="sldNum" sz="quarter" idx="3"/>
          </p:nvPr>
        </p:nvSpPr>
        <p:spPr bwMode="auto">
          <a:xfrm>
            <a:off x="3886200" y="8832850"/>
            <a:ext cx="2971800" cy="463550"/>
          </a:xfrm>
          <a:prstGeom prst="rect">
            <a:avLst/>
          </a:prstGeom>
          <a:noFill/>
          <a:ln>
            <a:noFill/>
          </a:ln>
          <a:effectLst/>
        </p:spPr>
        <p:txBody>
          <a:bodyPr vert="horz" wrap="square" lIns="92300" tIns="46150" rIns="92300" bIns="46150" numCol="1" anchor="b" anchorCtr="0" compatLnSpc="1">
            <a:prstTxWarp prst="textNoShape">
              <a:avLst/>
            </a:prstTxWarp>
          </a:bodyPr>
          <a:lstStyle>
            <a:lvl1pPr algn="r" defTabSz="923925">
              <a:defRPr sz="1100"/>
            </a:lvl1pPr>
          </a:lstStyle>
          <a:p>
            <a:pPr>
              <a:defRPr/>
            </a:pPr>
            <a:fld id="{8DFD5389-325C-454D-B667-B0FB771465C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D33CA1C-4A30-9365-EA13-FF7E0837C067}"/>
              </a:ext>
            </a:extLst>
          </p:cNvPr>
          <p:cNvSpPr>
            <a:spLocks noGrp="1" noChangeArrowheads="1"/>
          </p:cNvSpPr>
          <p:nvPr>
            <p:ph type="hdr" sz="quarter"/>
          </p:nvPr>
        </p:nvSpPr>
        <p:spPr bwMode="auto">
          <a:xfrm>
            <a:off x="0" y="0"/>
            <a:ext cx="2971800" cy="463550"/>
          </a:xfrm>
          <a:prstGeom prst="rect">
            <a:avLst/>
          </a:prstGeom>
          <a:noFill/>
          <a:ln>
            <a:noFill/>
          </a:ln>
          <a:effectLst/>
        </p:spPr>
        <p:txBody>
          <a:bodyPr vert="horz" wrap="square" lIns="92300" tIns="46150" rIns="92300" bIns="46150" numCol="1" anchor="t" anchorCtr="0" compatLnSpc="1">
            <a:prstTxWarp prst="textNoShape">
              <a:avLst/>
            </a:prstTxWarp>
          </a:bodyPr>
          <a:lstStyle>
            <a:lvl1pPr defTabSz="923925">
              <a:defRPr sz="1100">
                <a:latin typeface="Times New Roman" pitchFamily="18" charset="0"/>
                <a:ea typeface="+mn-ea"/>
                <a:cs typeface="+mn-cs"/>
              </a:defRPr>
            </a:lvl1pPr>
          </a:lstStyle>
          <a:p>
            <a:pPr>
              <a:defRPr/>
            </a:pPr>
            <a:endParaRPr lang="en-US"/>
          </a:p>
        </p:txBody>
      </p:sp>
      <p:sp>
        <p:nvSpPr>
          <p:cNvPr id="27651" name="Rectangle 3">
            <a:extLst>
              <a:ext uri="{FF2B5EF4-FFF2-40B4-BE49-F238E27FC236}">
                <a16:creationId xmlns:a16="http://schemas.microsoft.com/office/drawing/2014/main" id="{73DEBEE0-2EAE-BDE9-D4D1-836BFDAB3301}"/>
              </a:ext>
            </a:extLst>
          </p:cNvPr>
          <p:cNvSpPr>
            <a:spLocks noGrp="1" noChangeArrowheads="1"/>
          </p:cNvSpPr>
          <p:nvPr>
            <p:ph type="dt" idx="1"/>
          </p:nvPr>
        </p:nvSpPr>
        <p:spPr bwMode="auto">
          <a:xfrm>
            <a:off x="3886200" y="0"/>
            <a:ext cx="2971800" cy="463550"/>
          </a:xfrm>
          <a:prstGeom prst="rect">
            <a:avLst/>
          </a:prstGeom>
          <a:noFill/>
          <a:ln>
            <a:noFill/>
          </a:ln>
          <a:effectLst/>
        </p:spPr>
        <p:txBody>
          <a:bodyPr vert="horz" wrap="square" lIns="92300" tIns="46150" rIns="92300" bIns="46150" numCol="1" anchor="t" anchorCtr="0" compatLnSpc="1">
            <a:prstTxWarp prst="textNoShape">
              <a:avLst/>
            </a:prstTxWarp>
          </a:bodyPr>
          <a:lstStyle>
            <a:lvl1pPr algn="r" defTabSz="923925">
              <a:defRPr sz="1100">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01CFB9E3-B7DC-71E6-797A-9B695E69924F}"/>
              </a:ext>
            </a:extLst>
          </p:cNvPr>
          <p:cNvSpPr>
            <a:spLocks noGrp="1" noRot="1" noChangeAspect="1" noChangeArrowheads="1" noTextEdit="1"/>
          </p:cNvSpPr>
          <p:nvPr>
            <p:ph type="sldImg" idx="2"/>
          </p:nvPr>
        </p:nvSpPr>
        <p:spPr bwMode="auto">
          <a:xfrm>
            <a:off x="333375" y="698500"/>
            <a:ext cx="6192838"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598419EB-D95A-A817-2B94-B821DE2349FA}"/>
              </a:ext>
            </a:extLst>
          </p:cNvPr>
          <p:cNvSpPr>
            <a:spLocks noGrp="1" noChangeArrowheads="1"/>
          </p:cNvSpPr>
          <p:nvPr>
            <p:ph type="body" sz="quarter" idx="3"/>
          </p:nvPr>
        </p:nvSpPr>
        <p:spPr bwMode="auto">
          <a:xfrm>
            <a:off x="915988" y="4414838"/>
            <a:ext cx="5026025" cy="4183062"/>
          </a:xfrm>
          <a:prstGeom prst="rect">
            <a:avLst/>
          </a:prstGeom>
          <a:noFill/>
          <a:ln>
            <a:noFill/>
          </a:ln>
          <a:effectLst/>
        </p:spPr>
        <p:txBody>
          <a:bodyPr vert="horz" wrap="square" lIns="92300" tIns="46150" rIns="92300" bIns="461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324A5529-D81B-9450-7988-9A339AC18999}"/>
              </a:ext>
            </a:extLst>
          </p:cNvPr>
          <p:cNvSpPr>
            <a:spLocks noGrp="1" noChangeArrowheads="1"/>
          </p:cNvSpPr>
          <p:nvPr>
            <p:ph type="ftr" sz="quarter" idx="4"/>
          </p:nvPr>
        </p:nvSpPr>
        <p:spPr bwMode="auto">
          <a:xfrm>
            <a:off x="0" y="8832850"/>
            <a:ext cx="2971800" cy="463550"/>
          </a:xfrm>
          <a:prstGeom prst="rect">
            <a:avLst/>
          </a:prstGeom>
          <a:noFill/>
          <a:ln>
            <a:noFill/>
          </a:ln>
          <a:effectLst/>
        </p:spPr>
        <p:txBody>
          <a:bodyPr vert="horz" wrap="square" lIns="92300" tIns="46150" rIns="92300" bIns="46150" numCol="1" anchor="b" anchorCtr="0" compatLnSpc="1">
            <a:prstTxWarp prst="textNoShape">
              <a:avLst/>
            </a:prstTxWarp>
          </a:bodyPr>
          <a:lstStyle>
            <a:lvl1pPr defTabSz="923925">
              <a:defRPr sz="1100">
                <a:latin typeface="Times New Roman" pitchFamily="18" charset="0"/>
                <a:ea typeface="+mn-ea"/>
                <a:cs typeface="+mn-cs"/>
              </a:defRPr>
            </a:lvl1pPr>
          </a:lstStyle>
          <a:p>
            <a:pPr>
              <a:defRPr/>
            </a:pPr>
            <a:endParaRPr lang="en-US"/>
          </a:p>
        </p:txBody>
      </p:sp>
      <p:sp>
        <p:nvSpPr>
          <p:cNvPr id="27655" name="Rectangle 7">
            <a:extLst>
              <a:ext uri="{FF2B5EF4-FFF2-40B4-BE49-F238E27FC236}">
                <a16:creationId xmlns:a16="http://schemas.microsoft.com/office/drawing/2014/main" id="{8347AD0E-7220-E9C7-B810-ECFB157B2596}"/>
              </a:ext>
            </a:extLst>
          </p:cNvPr>
          <p:cNvSpPr>
            <a:spLocks noGrp="1" noChangeArrowheads="1"/>
          </p:cNvSpPr>
          <p:nvPr>
            <p:ph type="sldNum" sz="quarter" idx="5"/>
          </p:nvPr>
        </p:nvSpPr>
        <p:spPr bwMode="auto">
          <a:xfrm>
            <a:off x="3886200" y="8832850"/>
            <a:ext cx="2971800" cy="463550"/>
          </a:xfrm>
          <a:prstGeom prst="rect">
            <a:avLst/>
          </a:prstGeom>
          <a:noFill/>
          <a:ln>
            <a:noFill/>
          </a:ln>
          <a:effectLst/>
        </p:spPr>
        <p:txBody>
          <a:bodyPr vert="horz" wrap="square" lIns="92300" tIns="46150" rIns="92300" bIns="46150" numCol="1" anchor="b" anchorCtr="0" compatLnSpc="1">
            <a:prstTxWarp prst="textNoShape">
              <a:avLst/>
            </a:prstTxWarp>
          </a:bodyPr>
          <a:lstStyle>
            <a:lvl1pPr algn="r" defTabSz="923925">
              <a:defRPr sz="1100"/>
            </a:lvl1pPr>
          </a:lstStyle>
          <a:p>
            <a:pPr>
              <a:defRPr/>
            </a:pPr>
            <a:fld id="{F4044CB7-81CA-C144-BFB6-87CC8DD95B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anose="020B0600070205080204" pitchFamily="34" charset="-128"/>
        <a:cs typeface="MS PGothic"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4A0D7A74-BDE4-B86C-662A-DD4F0561B6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D3181BD3-37A9-CB41-932C-6B1BBEA5C40C}" type="slidenum">
              <a:rPr lang="en-US" altLang="en-US" sz="1100" smtClean="0"/>
              <a:pPr/>
              <a:t>1</a:t>
            </a:fld>
            <a:endParaRPr lang="en-US" altLang="en-US" sz="1100"/>
          </a:p>
        </p:txBody>
      </p:sp>
      <p:sp>
        <p:nvSpPr>
          <p:cNvPr id="16386" name="Rectangle 2">
            <a:extLst>
              <a:ext uri="{FF2B5EF4-FFF2-40B4-BE49-F238E27FC236}">
                <a16:creationId xmlns:a16="http://schemas.microsoft.com/office/drawing/2014/main" id="{C1A1C23C-667F-C1D4-DF36-011193B367FB}"/>
              </a:ext>
            </a:extLst>
          </p:cNvPr>
          <p:cNvSpPr>
            <a:spLocks noGrp="1" noRot="1" noChangeAspect="1" noChangeArrowheads="1" noTextEdit="1"/>
          </p:cNvSpPr>
          <p:nvPr>
            <p:ph type="sldImg"/>
          </p:nvPr>
        </p:nvSpPr>
        <p:spPr>
          <a:xfrm>
            <a:off x="333375" y="698500"/>
            <a:ext cx="6192838" cy="3484563"/>
          </a:xfrm>
          <a:ln/>
        </p:spPr>
      </p:sp>
      <p:sp>
        <p:nvSpPr>
          <p:cNvPr id="16387" name="Rectangle 3">
            <a:extLst>
              <a:ext uri="{FF2B5EF4-FFF2-40B4-BE49-F238E27FC236}">
                <a16:creationId xmlns:a16="http://schemas.microsoft.com/office/drawing/2014/main" id="{0034AF0E-3039-10A3-4ECC-43E75A7C57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519C3530-AC21-6C58-699F-290BA8763E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C2C48FCF-6D1D-BB41-B2C8-5C6DA0AAF9A1}" type="slidenum">
              <a:rPr lang="en-US" altLang="en-US" sz="1100" smtClean="0"/>
              <a:pPr/>
              <a:t>10</a:t>
            </a:fld>
            <a:endParaRPr lang="en-US" altLang="en-US" sz="1100"/>
          </a:p>
        </p:txBody>
      </p:sp>
      <p:sp>
        <p:nvSpPr>
          <p:cNvPr id="34818" name="Rectangle 2">
            <a:extLst>
              <a:ext uri="{FF2B5EF4-FFF2-40B4-BE49-F238E27FC236}">
                <a16:creationId xmlns:a16="http://schemas.microsoft.com/office/drawing/2014/main" id="{4098D287-6F22-8187-48A0-654AFA83A7C6}"/>
              </a:ext>
            </a:extLst>
          </p:cNvPr>
          <p:cNvSpPr>
            <a:spLocks noGrp="1" noRot="1" noChangeAspect="1" noChangeArrowheads="1" noTextEdit="1"/>
          </p:cNvSpPr>
          <p:nvPr>
            <p:ph type="sldImg"/>
          </p:nvPr>
        </p:nvSpPr>
        <p:spPr>
          <a:xfrm>
            <a:off x="333375" y="698500"/>
            <a:ext cx="6192838" cy="3484563"/>
          </a:xfrm>
          <a:ln/>
        </p:spPr>
      </p:sp>
      <p:sp>
        <p:nvSpPr>
          <p:cNvPr id="34819" name="Rectangle 3">
            <a:extLst>
              <a:ext uri="{FF2B5EF4-FFF2-40B4-BE49-F238E27FC236}">
                <a16:creationId xmlns:a16="http://schemas.microsoft.com/office/drawing/2014/main" id="{816CFABE-5035-215D-B3FA-E1187311E7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BE257764-D4CF-AF1F-5615-9AE30AA6A0A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A216DE98-AF2A-D04B-A3D6-B493DA35BF8E}" type="slidenum">
              <a:rPr lang="en-US" altLang="en-US" sz="1100" smtClean="0"/>
              <a:pPr/>
              <a:t>11</a:t>
            </a:fld>
            <a:endParaRPr lang="en-US" altLang="en-US" sz="1100"/>
          </a:p>
        </p:txBody>
      </p:sp>
      <p:sp>
        <p:nvSpPr>
          <p:cNvPr id="36866" name="Rectangle 2">
            <a:extLst>
              <a:ext uri="{FF2B5EF4-FFF2-40B4-BE49-F238E27FC236}">
                <a16:creationId xmlns:a16="http://schemas.microsoft.com/office/drawing/2014/main" id="{F963C135-8B53-D605-2C8D-992A86AC3263}"/>
              </a:ext>
            </a:extLst>
          </p:cNvPr>
          <p:cNvSpPr>
            <a:spLocks noGrp="1" noRot="1" noChangeAspect="1" noChangeArrowheads="1" noTextEdit="1"/>
          </p:cNvSpPr>
          <p:nvPr>
            <p:ph type="sldImg"/>
          </p:nvPr>
        </p:nvSpPr>
        <p:spPr>
          <a:xfrm>
            <a:off x="333375" y="698500"/>
            <a:ext cx="6192838" cy="3484563"/>
          </a:xfrm>
          <a:ln/>
        </p:spPr>
      </p:sp>
      <p:sp>
        <p:nvSpPr>
          <p:cNvPr id="36867" name="Rectangle 3">
            <a:extLst>
              <a:ext uri="{FF2B5EF4-FFF2-40B4-BE49-F238E27FC236}">
                <a16:creationId xmlns:a16="http://schemas.microsoft.com/office/drawing/2014/main" id="{A532F2FE-6551-8A3E-3634-F08B32A4661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7711A4BC-4989-851A-D8CF-B3D2352E012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99392D3A-231C-9E4A-97E7-838407849E0D}" type="slidenum">
              <a:rPr lang="en-US" altLang="en-US" sz="1100" smtClean="0"/>
              <a:pPr/>
              <a:t>12</a:t>
            </a:fld>
            <a:endParaRPr lang="en-US" altLang="en-US" sz="1100"/>
          </a:p>
        </p:txBody>
      </p:sp>
      <p:sp>
        <p:nvSpPr>
          <p:cNvPr id="38914" name="Rectangle 2">
            <a:extLst>
              <a:ext uri="{FF2B5EF4-FFF2-40B4-BE49-F238E27FC236}">
                <a16:creationId xmlns:a16="http://schemas.microsoft.com/office/drawing/2014/main" id="{9FE428E1-DFBC-F148-D8E2-BBE9EE1AFF85}"/>
              </a:ext>
            </a:extLst>
          </p:cNvPr>
          <p:cNvSpPr>
            <a:spLocks noGrp="1" noRot="1" noChangeAspect="1" noChangeArrowheads="1" noTextEdit="1"/>
          </p:cNvSpPr>
          <p:nvPr>
            <p:ph type="sldImg"/>
          </p:nvPr>
        </p:nvSpPr>
        <p:spPr>
          <a:xfrm>
            <a:off x="333375" y="698500"/>
            <a:ext cx="6192838" cy="3484563"/>
          </a:xfrm>
          <a:ln/>
        </p:spPr>
      </p:sp>
      <p:sp>
        <p:nvSpPr>
          <p:cNvPr id="38915" name="Rectangle 3">
            <a:extLst>
              <a:ext uri="{FF2B5EF4-FFF2-40B4-BE49-F238E27FC236}">
                <a16:creationId xmlns:a16="http://schemas.microsoft.com/office/drawing/2014/main" id="{FDA5CE29-C530-C2C6-DE07-C343884620B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B877F92-87D2-B52C-5BA7-D90E527E7E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B915AE12-CE09-B043-A377-D9C2CE678768}" type="slidenum">
              <a:rPr lang="en-US" altLang="en-US" sz="1100" smtClean="0"/>
              <a:pPr/>
              <a:t>13</a:t>
            </a:fld>
            <a:endParaRPr lang="en-US" altLang="en-US" sz="1100"/>
          </a:p>
        </p:txBody>
      </p:sp>
      <p:sp>
        <p:nvSpPr>
          <p:cNvPr id="40962" name="Rectangle 2">
            <a:extLst>
              <a:ext uri="{FF2B5EF4-FFF2-40B4-BE49-F238E27FC236}">
                <a16:creationId xmlns:a16="http://schemas.microsoft.com/office/drawing/2014/main" id="{53F7489B-EA8E-B0CD-8BA4-F4BD485F3706}"/>
              </a:ext>
            </a:extLst>
          </p:cNvPr>
          <p:cNvSpPr>
            <a:spLocks noGrp="1" noRot="1" noChangeAspect="1" noChangeArrowheads="1" noTextEdit="1"/>
          </p:cNvSpPr>
          <p:nvPr>
            <p:ph type="sldImg"/>
          </p:nvPr>
        </p:nvSpPr>
        <p:spPr>
          <a:xfrm>
            <a:off x="330200" y="696913"/>
            <a:ext cx="6197600" cy="3486150"/>
          </a:xfrm>
          <a:ln/>
        </p:spPr>
      </p:sp>
      <p:sp>
        <p:nvSpPr>
          <p:cNvPr id="40963" name="Rectangle 3">
            <a:extLst>
              <a:ext uri="{FF2B5EF4-FFF2-40B4-BE49-F238E27FC236}">
                <a16:creationId xmlns:a16="http://schemas.microsoft.com/office/drawing/2014/main" id="{2EB89B3C-4AEE-B9ED-0C01-925BA2DFA171}"/>
              </a:ext>
            </a:extLst>
          </p:cNvPr>
          <p:cNvSpPr>
            <a:spLocks noGrp="1" noChangeArrowheads="1"/>
          </p:cNvSpPr>
          <p:nvPr>
            <p:ph type="body" idx="1"/>
          </p:nvPr>
        </p:nvSpPr>
        <p:spPr>
          <a:xfrm>
            <a:off x="685800" y="4416425"/>
            <a:ext cx="54864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D475F57D-15FC-13E2-B75A-8A3913AFCB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CAA26842-C439-D042-9765-AC0F95D9B54F}" type="slidenum">
              <a:rPr lang="en-US" altLang="en-US" sz="1100" smtClean="0"/>
              <a:pPr/>
              <a:t>14</a:t>
            </a:fld>
            <a:endParaRPr lang="en-US" altLang="en-US" sz="1100"/>
          </a:p>
        </p:txBody>
      </p:sp>
      <p:sp>
        <p:nvSpPr>
          <p:cNvPr id="43010" name="Rectangle 2">
            <a:extLst>
              <a:ext uri="{FF2B5EF4-FFF2-40B4-BE49-F238E27FC236}">
                <a16:creationId xmlns:a16="http://schemas.microsoft.com/office/drawing/2014/main" id="{2D380AB6-CD59-046A-F60B-D763E5B87670}"/>
              </a:ext>
            </a:extLst>
          </p:cNvPr>
          <p:cNvSpPr>
            <a:spLocks noGrp="1" noRot="1" noChangeAspect="1" noChangeArrowheads="1" noTextEdit="1"/>
          </p:cNvSpPr>
          <p:nvPr>
            <p:ph type="sldImg"/>
          </p:nvPr>
        </p:nvSpPr>
        <p:spPr>
          <a:xfrm>
            <a:off x="330200" y="696913"/>
            <a:ext cx="6197600" cy="3486150"/>
          </a:xfrm>
          <a:ln/>
        </p:spPr>
      </p:sp>
      <p:sp>
        <p:nvSpPr>
          <p:cNvPr id="43011" name="Rectangle 3">
            <a:extLst>
              <a:ext uri="{FF2B5EF4-FFF2-40B4-BE49-F238E27FC236}">
                <a16:creationId xmlns:a16="http://schemas.microsoft.com/office/drawing/2014/main" id="{29FA9FBA-3944-C513-E425-76223CEE787C}"/>
              </a:ext>
            </a:extLst>
          </p:cNvPr>
          <p:cNvSpPr>
            <a:spLocks noGrp="1" noChangeArrowheads="1"/>
          </p:cNvSpPr>
          <p:nvPr>
            <p:ph type="body" idx="1"/>
          </p:nvPr>
        </p:nvSpPr>
        <p:spPr>
          <a:xfrm>
            <a:off x="685800" y="4416425"/>
            <a:ext cx="54864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E5EC721F-DEFB-D01B-59DA-990B56DE03F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B92D55BD-7B01-2241-80F9-77EBEC64A4F2}" type="slidenum">
              <a:rPr lang="en-US" altLang="en-US" sz="1100" smtClean="0"/>
              <a:pPr/>
              <a:t>15</a:t>
            </a:fld>
            <a:endParaRPr lang="en-US" altLang="en-US" sz="1100"/>
          </a:p>
        </p:txBody>
      </p:sp>
      <p:sp>
        <p:nvSpPr>
          <p:cNvPr id="45058" name="Rectangle 2">
            <a:extLst>
              <a:ext uri="{FF2B5EF4-FFF2-40B4-BE49-F238E27FC236}">
                <a16:creationId xmlns:a16="http://schemas.microsoft.com/office/drawing/2014/main" id="{E2AE1B8B-E17F-1F8C-39D8-FDCD7E79AC75}"/>
              </a:ext>
            </a:extLst>
          </p:cNvPr>
          <p:cNvSpPr>
            <a:spLocks noGrp="1" noRot="1" noChangeAspect="1" noChangeArrowheads="1" noTextEdit="1"/>
          </p:cNvSpPr>
          <p:nvPr>
            <p:ph type="sldImg"/>
          </p:nvPr>
        </p:nvSpPr>
        <p:spPr>
          <a:xfrm>
            <a:off x="333375" y="698500"/>
            <a:ext cx="6192838" cy="3484563"/>
          </a:xfrm>
          <a:ln/>
        </p:spPr>
      </p:sp>
      <p:sp>
        <p:nvSpPr>
          <p:cNvPr id="45059" name="Rectangle 3">
            <a:extLst>
              <a:ext uri="{FF2B5EF4-FFF2-40B4-BE49-F238E27FC236}">
                <a16:creationId xmlns:a16="http://schemas.microsoft.com/office/drawing/2014/main" id="{5DDD4F49-18BC-139D-DC49-E7D544B2AB2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4F9173DD-CFDD-6EA2-6CD6-A2A2789A0D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D6EA192F-D393-3B40-9982-7F8079FBCA1E}" type="slidenum">
              <a:rPr lang="en-US" altLang="en-US" sz="1100" smtClean="0"/>
              <a:pPr/>
              <a:t>16</a:t>
            </a:fld>
            <a:endParaRPr lang="en-US" altLang="en-US" sz="1100"/>
          </a:p>
        </p:txBody>
      </p:sp>
      <p:sp>
        <p:nvSpPr>
          <p:cNvPr id="47106" name="Rectangle 2">
            <a:extLst>
              <a:ext uri="{FF2B5EF4-FFF2-40B4-BE49-F238E27FC236}">
                <a16:creationId xmlns:a16="http://schemas.microsoft.com/office/drawing/2014/main" id="{5FF59F04-3363-28F9-2C7A-CC552026339A}"/>
              </a:ext>
            </a:extLst>
          </p:cNvPr>
          <p:cNvSpPr>
            <a:spLocks noGrp="1" noRot="1" noChangeAspect="1" noChangeArrowheads="1" noTextEdit="1"/>
          </p:cNvSpPr>
          <p:nvPr>
            <p:ph type="sldImg"/>
          </p:nvPr>
        </p:nvSpPr>
        <p:spPr>
          <a:xfrm>
            <a:off x="333375" y="698500"/>
            <a:ext cx="6192838" cy="3484563"/>
          </a:xfrm>
          <a:ln/>
        </p:spPr>
      </p:sp>
      <p:sp>
        <p:nvSpPr>
          <p:cNvPr id="47107" name="Rectangle 3">
            <a:extLst>
              <a:ext uri="{FF2B5EF4-FFF2-40B4-BE49-F238E27FC236}">
                <a16:creationId xmlns:a16="http://schemas.microsoft.com/office/drawing/2014/main" id="{A6190636-CE43-C0E0-9C35-375CE4B16CD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8563E435-895B-41D7-FA69-AF9279CE7F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283DA813-207A-1D47-A459-BD3DF037D3A9}" type="slidenum">
              <a:rPr lang="en-US" altLang="en-US" sz="1100" smtClean="0"/>
              <a:pPr/>
              <a:t>17</a:t>
            </a:fld>
            <a:endParaRPr lang="en-US" altLang="en-US" sz="1100"/>
          </a:p>
        </p:txBody>
      </p:sp>
      <p:sp>
        <p:nvSpPr>
          <p:cNvPr id="49154" name="Rectangle 2">
            <a:extLst>
              <a:ext uri="{FF2B5EF4-FFF2-40B4-BE49-F238E27FC236}">
                <a16:creationId xmlns:a16="http://schemas.microsoft.com/office/drawing/2014/main" id="{DE520A48-8C15-00C0-8D55-274D5622C895}"/>
              </a:ext>
            </a:extLst>
          </p:cNvPr>
          <p:cNvSpPr>
            <a:spLocks noGrp="1" noRot="1" noChangeAspect="1" noChangeArrowheads="1" noTextEdit="1"/>
          </p:cNvSpPr>
          <p:nvPr>
            <p:ph type="sldImg"/>
          </p:nvPr>
        </p:nvSpPr>
        <p:spPr>
          <a:xfrm>
            <a:off x="333375" y="698500"/>
            <a:ext cx="6192838" cy="3484563"/>
          </a:xfrm>
          <a:ln/>
        </p:spPr>
      </p:sp>
      <p:sp>
        <p:nvSpPr>
          <p:cNvPr id="49155" name="Rectangle 3">
            <a:extLst>
              <a:ext uri="{FF2B5EF4-FFF2-40B4-BE49-F238E27FC236}">
                <a16:creationId xmlns:a16="http://schemas.microsoft.com/office/drawing/2014/main" id="{B6766440-A91B-6EA7-7B69-301FB60A8A0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876A6AB0-6D8A-77EF-3F49-948A4D9CF9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AACCE90D-0679-3040-A738-B0FE7F04A906}" type="slidenum">
              <a:rPr lang="en-US" altLang="en-US" sz="1100" smtClean="0"/>
              <a:pPr/>
              <a:t>18</a:t>
            </a:fld>
            <a:endParaRPr lang="en-US" altLang="en-US" sz="1100"/>
          </a:p>
        </p:txBody>
      </p:sp>
      <p:sp>
        <p:nvSpPr>
          <p:cNvPr id="51202" name="Rectangle 2">
            <a:extLst>
              <a:ext uri="{FF2B5EF4-FFF2-40B4-BE49-F238E27FC236}">
                <a16:creationId xmlns:a16="http://schemas.microsoft.com/office/drawing/2014/main" id="{4FBAE682-945C-54B7-8190-21368898C870}"/>
              </a:ext>
            </a:extLst>
          </p:cNvPr>
          <p:cNvSpPr>
            <a:spLocks noGrp="1" noRot="1" noChangeAspect="1" noChangeArrowheads="1" noTextEdit="1"/>
          </p:cNvSpPr>
          <p:nvPr>
            <p:ph type="sldImg"/>
          </p:nvPr>
        </p:nvSpPr>
        <p:spPr>
          <a:xfrm>
            <a:off x="333375" y="698500"/>
            <a:ext cx="6192838" cy="3484563"/>
          </a:xfrm>
          <a:ln/>
        </p:spPr>
      </p:sp>
      <p:sp>
        <p:nvSpPr>
          <p:cNvPr id="51203" name="Rectangle 3">
            <a:extLst>
              <a:ext uri="{FF2B5EF4-FFF2-40B4-BE49-F238E27FC236}">
                <a16:creationId xmlns:a16="http://schemas.microsoft.com/office/drawing/2014/main" id="{8657F94D-251F-63DD-8EC3-F7B2DBDC4A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BBEBD670-059B-A9B9-D027-AA12717670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94BFCFD2-C049-3F4D-9979-0597C2BF6C26}" type="slidenum">
              <a:rPr lang="en-US" altLang="en-US" sz="1100" smtClean="0"/>
              <a:pPr/>
              <a:t>19</a:t>
            </a:fld>
            <a:endParaRPr lang="en-US" altLang="en-US" sz="1100"/>
          </a:p>
        </p:txBody>
      </p:sp>
      <p:sp>
        <p:nvSpPr>
          <p:cNvPr id="53250" name="Rectangle 2">
            <a:extLst>
              <a:ext uri="{FF2B5EF4-FFF2-40B4-BE49-F238E27FC236}">
                <a16:creationId xmlns:a16="http://schemas.microsoft.com/office/drawing/2014/main" id="{C16BFE37-04C5-2EB1-8743-C9409116ED7A}"/>
              </a:ext>
            </a:extLst>
          </p:cNvPr>
          <p:cNvSpPr>
            <a:spLocks noGrp="1" noRot="1" noChangeAspect="1" noChangeArrowheads="1" noTextEdit="1"/>
          </p:cNvSpPr>
          <p:nvPr>
            <p:ph type="sldImg"/>
          </p:nvPr>
        </p:nvSpPr>
        <p:spPr>
          <a:xfrm>
            <a:off x="333375" y="698500"/>
            <a:ext cx="6192838" cy="3484563"/>
          </a:xfrm>
          <a:ln/>
        </p:spPr>
      </p:sp>
      <p:sp>
        <p:nvSpPr>
          <p:cNvPr id="53251" name="Rectangle 3">
            <a:extLst>
              <a:ext uri="{FF2B5EF4-FFF2-40B4-BE49-F238E27FC236}">
                <a16:creationId xmlns:a16="http://schemas.microsoft.com/office/drawing/2014/main" id="{A8C78757-9726-64E2-42B7-991EAABAA4A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F17FAF0B-5550-5A86-07FF-9B0A49D2981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1CD53953-89F5-7A4C-B2F1-24466A5AFDA2}" type="slidenum">
              <a:rPr lang="en-US" altLang="en-US" sz="1100" smtClean="0"/>
              <a:pPr/>
              <a:t>2</a:t>
            </a:fld>
            <a:endParaRPr lang="en-US" altLang="en-US" sz="1100"/>
          </a:p>
        </p:txBody>
      </p:sp>
      <p:sp>
        <p:nvSpPr>
          <p:cNvPr id="18434" name="Rectangle 2">
            <a:extLst>
              <a:ext uri="{FF2B5EF4-FFF2-40B4-BE49-F238E27FC236}">
                <a16:creationId xmlns:a16="http://schemas.microsoft.com/office/drawing/2014/main" id="{C6B513BC-80CC-9854-0A4F-C65988C75976}"/>
              </a:ext>
            </a:extLst>
          </p:cNvPr>
          <p:cNvSpPr>
            <a:spLocks noGrp="1" noRot="1" noChangeAspect="1" noChangeArrowheads="1" noTextEdit="1"/>
          </p:cNvSpPr>
          <p:nvPr>
            <p:ph type="sldImg"/>
          </p:nvPr>
        </p:nvSpPr>
        <p:spPr>
          <a:xfrm>
            <a:off x="333375" y="698500"/>
            <a:ext cx="6192838" cy="3484563"/>
          </a:xfrm>
          <a:ln/>
        </p:spPr>
      </p:sp>
      <p:sp>
        <p:nvSpPr>
          <p:cNvPr id="18435" name="Rectangle 3">
            <a:extLst>
              <a:ext uri="{FF2B5EF4-FFF2-40B4-BE49-F238E27FC236}">
                <a16:creationId xmlns:a16="http://schemas.microsoft.com/office/drawing/2014/main" id="{12170135-EA87-BA51-F188-345EE0A36CA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21821A9-9546-A966-8A2E-2BEB5E3638A0}"/>
              </a:ext>
            </a:extLst>
          </p:cNvPr>
          <p:cNvSpPr>
            <a:spLocks noGrp="1" noRot="1" noChangeAspect="1" noChangeArrowheads="1" noTextEdit="1"/>
          </p:cNvSpPr>
          <p:nvPr>
            <p:ph type="sldImg"/>
          </p:nvPr>
        </p:nvSpPr>
        <p:spPr>
          <a:xfrm>
            <a:off x="333375" y="698500"/>
            <a:ext cx="6192838" cy="3484563"/>
          </a:xfrm>
          <a:ln/>
        </p:spPr>
      </p:sp>
      <p:sp>
        <p:nvSpPr>
          <p:cNvPr id="55298" name="Notes Placeholder 2">
            <a:extLst>
              <a:ext uri="{FF2B5EF4-FFF2-40B4-BE49-F238E27FC236}">
                <a16:creationId xmlns:a16="http://schemas.microsoft.com/office/drawing/2014/main" id="{00A3A679-914A-D8DC-BE26-996341F3D3C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299" name="Slide Number Placeholder 3">
            <a:extLst>
              <a:ext uri="{FF2B5EF4-FFF2-40B4-BE49-F238E27FC236}">
                <a16:creationId xmlns:a16="http://schemas.microsoft.com/office/drawing/2014/main" id="{B75356EB-FC70-D944-1CA2-5B8A5290BC5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F04F7C88-B057-9840-8EA2-6BC3505865F7}" type="slidenum">
              <a:rPr lang="en-US" altLang="en-US" sz="1100" smtClean="0"/>
              <a:pPr/>
              <a:t>20</a:t>
            </a:fld>
            <a:endParaRPr lang="en-US" altLang="en-US"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A83A4E41-A11C-2815-7C77-F8137D99E6A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05667649-3B7D-1341-B45B-7A43A712A9D0}" type="slidenum">
              <a:rPr lang="en-US" altLang="en-US" sz="1100" smtClean="0"/>
              <a:pPr/>
              <a:t>21</a:t>
            </a:fld>
            <a:endParaRPr lang="en-US" altLang="en-US" sz="1100"/>
          </a:p>
        </p:txBody>
      </p:sp>
      <p:sp>
        <p:nvSpPr>
          <p:cNvPr id="57346" name="Rectangle 2">
            <a:extLst>
              <a:ext uri="{FF2B5EF4-FFF2-40B4-BE49-F238E27FC236}">
                <a16:creationId xmlns:a16="http://schemas.microsoft.com/office/drawing/2014/main" id="{D7C9F54D-1F4A-6A57-F626-5106039CA17B}"/>
              </a:ext>
            </a:extLst>
          </p:cNvPr>
          <p:cNvSpPr>
            <a:spLocks noGrp="1" noRot="1" noChangeAspect="1" noChangeArrowheads="1" noTextEdit="1"/>
          </p:cNvSpPr>
          <p:nvPr>
            <p:ph type="sldImg"/>
          </p:nvPr>
        </p:nvSpPr>
        <p:spPr>
          <a:xfrm>
            <a:off x="333375" y="698500"/>
            <a:ext cx="6192838" cy="3484563"/>
          </a:xfrm>
          <a:ln/>
        </p:spPr>
      </p:sp>
      <p:sp>
        <p:nvSpPr>
          <p:cNvPr id="57347" name="Rectangle 3">
            <a:extLst>
              <a:ext uri="{FF2B5EF4-FFF2-40B4-BE49-F238E27FC236}">
                <a16:creationId xmlns:a16="http://schemas.microsoft.com/office/drawing/2014/main" id="{1B91DD3C-F312-6DC0-5980-01A09E8EBE9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4044CB7-81CA-C144-BFB6-87CC8DD95B84}" type="slidenum">
              <a:rPr lang="en-US" altLang="en-US" smtClean="0"/>
              <a:pPr>
                <a:defRPr/>
              </a:pPr>
              <a:t>23</a:t>
            </a:fld>
            <a:endParaRPr lang="en-US" altLang="en-US"/>
          </a:p>
        </p:txBody>
      </p:sp>
    </p:spTree>
    <p:extLst>
      <p:ext uri="{BB962C8B-B14F-4D97-AF65-F5344CB8AC3E}">
        <p14:creationId xmlns:p14="http://schemas.microsoft.com/office/powerpoint/2010/main" val="26307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BBCC0CA2-7DD1-F5C7-AE34-E6F82B5748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5441F44D-CB3F-D447-89A2-2B2D8CDA4C8B}" type="slidenum">
              <a:rPr lang="en-US" altLang="en-US" sz="1100" smtClean="0"/>
              <a:pPr/>
              <a:t>28</a:t>
            </a:fld>
            <a:endParaRPr lang="en-US" altLang="en-US" sz="1100"/>
          </a:p>
        </p:txBody>
      </p:sp>
      <p:sp>
        <p:nvSpPr>
          <p:cNvPr id="65538" name="Rectangle 2">
            <a:extLst>
              <a:ext uri="{FF2B5EF4-FFF2-40B4-BE49-F238E27FC236}">
                <a16:creationId xmlns:a16="http://schemas.microsoft.com/office/drawing/2014/main" id="{56E7AD33-2070-38F3-A539-EA1363B6EAE4}"/>
              </a:ext>
            </a:extLst>
          </p:cNvPr>
          <p:cNvSpPr>
            <a:spLocks noGrp="1" noRot="1" noChangeAspect="1" noChangeArrowheads="1" noTextEdit="1"/>
          </p:cNvSpPr>
          <p:nvPr>
            <p:ph type="sldImg"/>
          </p:nvPr>
        </p:nvSpPr>
        <p:spPr>
          <a:xfrm>
            <a:off x="333375" y="698500"/>
            <a:ext cx="6192838" cy="3484563"/>
          </a:xfrm>
          <a:ln/>
        </p:spPr>
      </p:sp>
      <p:sp>
        <p:nvSpPr>
          <p:cNvPr id="65539" name="Rectangle 3">
            <a:extLst>
              <a:ext uri="{FF2B5EF4-FFF2-40B4-BE49-F238E27FC236}">
                <a16:creationId xmlns:a16="http://schemas.microsoft.com/office/drawing/2014/main" id="{30AB4327-3C59-7244-071B-708FBC99E3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E4291394-9E8A-9D0F-D11D-18F753F61E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BC04340C-DCD2-904F-888F-3A7E7044DDE1}" type="slidenum">
              <a:rPr lang="en-US" altLang="en-US" sz="1100" smtClean="0"/>
              <a:pPr/>
              <a:t>29</a:t>
            </a:fld>
            <a:endParaRPr lang="en-US" altLang="en-US" sz="1100"/>
          </a:p>
        </p:txBody>
      </p:sp>
      <p:sp>
        <p:nvSpPr>
          <p:cNvPr id="67586" name="Rectangle 2">
            <a:extLst>
              <a:ext uri="{FF2B5EF4-FFF2-40B4-BE49-F238E27FC236}">
                <a16:creationId xmlns:a16="http://schemas.microsoft.com/office/drawing/2014/main" id="{B144D729-7971-76F9-9FAE-CA36A2DFD427}"/>
              </a:ext>
            </a:extLst>
          </p:cNvPr>
          <p:cNvSpPr>
            <a:spLocks noGrp="1" noRot="1" noChangeAspect="1" noChangeArrowheads="1" noTextEdit="1"/>
          </p:cNvSpPr>
          <p:nvPr>
            <p:ph type="sldImg"/>
          </p:nvPr>
        </p:nvSpPr>
        <p:spPr>
          <a:xfrm>
            <a:off x="333375" y="698500"/>
            <a:ext cx="6192838" cy="3484563"/>
          </a:xfrm>
          <a:ln/>
        </p:spPr>
      </p:sp>
      <p:sp>
        <p:nvSpPr>
          <p:cNvPr id="67587" name="Rectangle 3">
            <a:extLst>
              <a:ext uri="{FF2B5EF4-FFF2-40B4-BE49-F238E27FC236}">
                <a16:creationId xmlns:a16="http://schemas.microsoft.com/office/drawing/2014/main" id="{AC482E9C-2051-869E-D919-567B4FC008D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BA695AFA-EB0D-AB61-97D5-454F569B008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F6B738FE-17A5-684B-B1EC-B83B582DD374}" type="slidenum">
              <a:rPr lang="en-US" altLang="en-US" sz="1100" smtClean="0"/>
              <a:pPr/>
              <a:t>3</a:t>
            </a:fld>
            <a:endParaRPr lang="en-US" altLang="en-US" sz="1100"/>
          </a:p>
        </p:txBody>
      </p:sp>
      <p:sp>
        <p:nvSpPr>
          <p:cNvPr id="20482" name="Rectangle 2">
            <a:extLst>
              <a:ext uri="{FF2B5EF4-FFF2-40B4-BE49-F238E27FC236}">
                <a16:creationId xmlns:a16="http://schemas.microsoft.com/office/drawing/2014/main" id="{E55597CB-BFBC-71E7-050A-7DCC80BD2216}"/>
              </a:ext>
            </a:extLst>
          </p:cNvPr>
          <p:cNvSpPr>
            <a:spLocks noGrp="1" noRot="1" noChangeAspect="1" noChangeArrowheads="1" noTextEdit="1"/>
          </p:cNvSpPr>
          <p:nvPr>
            <p:ph type="sldImg"/>
          </p:nvPr>
        </p:nvSpPr>
        <p:spPr>
          <a:xfrm>
            <a:off x="333375" y="698500"/>
            <a:ext cx="6192838" cy="3484563"/>
          </a:xfrm>
          <a:ln/>
        </p:spPr>
      </p:sp>
      <p:sp>
        <p:nvSpPr>
          <p:cNvPr id="20483" name="Rectangle 3">
            <a:extLst>
              <a:ext uri="{FF2B5EF4-FFF2-40B4-BE49-F238E27FC236}">
                <a16:creationId xmlns:a16="http://schemas.microsoft.com/office/drawing/2014/main" id="{29BAB49A-58F6-575F-97DB-5E7E471AF42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A77A2BFD-1780-C17D-F2E4-C74A6C36FF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AF1AEA0D-E13D-F54F-A3E1-A5166A300B65}" type="slidenum">
              <a:rPr lang="en-US" altLang="en-US" sz="1100" smtClean="0"/>
              <a:pPr/>
              <a:t>4</a:t>
            </a:fld>
            <a:endParaRPr lang="en-US" altLang="en-US" sz="1100"/>
          </a:p>
        </p:txBody>
      </p:sp>
      <p:sp>
        <p:nvSpPr>
          <p:cNvPr id="22530" name="Rectangle 2">
            <a:extLst>
              <a:ext uri="{FF2B5EF4-FFF2-40B4-BE49-F238E27FC236}">
                <a16:creationId xmlns:a16="http://schemas.microsoft.com/office/drawing/2014/main" id="{D4EC02CD-E135-7A4B-CD9C-CA98B481B429}"/>
              </a:ext>
            </a:extLst>
          </p:cNvPr>
          <p:cNvSpPr>
            <a:spLocks noGrp="1" noRot="1" noChangeAspect="1" noChangeArrowheads="1" noTextEdit="1"/>
          </p:cNvSpPr>
          <p:nvPr>
            <p:ph type="sldImg"/>
          </p:nvPr>
        </p:nvSpPr>
        <p:spPr>
          <a:xfrm>
            <a:off x="333375" y="698500"/>
            <a:ext cx="6192838" cy="3484563"/>
          </a:xfrm>
          <a:ln/>
        </p:spPr>
      </p:sp>
      <p:sp>
        <p:nvSpPr>
          <p:cNvPr id="22531" name="Rectangle 3">
            <a:extLst>
              <a:ext uri="{FF2B5EF4-FFF2-40B4-BE49-F238E27FC236}">
                <a16:creationId xmlns:a16="http://schemas.microsoft.com/office/drawing/2014/main" id="{701DFBBB-7B48-1168-E086-AAD52A0BDD1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C7BFDBDC-C6F8-89D1-B180-40F53B4B7BD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579B8C50-0583-E64B-89F8-B01BD844646A}" type="slidenum">
              <a:rPr lang="en-US" altLang="en-US" sz="1100" smtClean="0"/>
              <a:pPr/>
              <a:t>5</a:t>
            </a:fld>
            <a:endParaRPr lang="en-US" altLang="en-US" sz="1100"/>
          </a:p>
        </p:txBody>
      </p:sp>
      <p:sp>
        <p:nvSpPr>
          <p:cNvPr id="24578" name="Rectangle 2">
            <a:extLst>
              <a:ext uri="{FF2B5EF4-FFF2-40B4-BE49-F238E27FC236}">
                <a16:creationId xmlns:a16="http://schemas.microsoft.com/office/drawing/2014/main" id="{FAC1FF06-4A61-5A73-29D1-71DC308C8835}"/>
              </a:ext>
            </a:extLst>
          </p:cNvPr>
          <p:cNvSpPr>
            <a:spLocks noGrp="1" noRot="1" noChangeAspect="1" noChangeArrowheads="1" noTextEdit="1"/>
          </p:cNvSpPr>
          <p:nvPr>
            <p:ph type="sldImg"/>
          </p:nvPr>
        </p:nvSpPr>
        <p:spPr>
          <a:xfrm>
            <a:off x="333375" y="698500"/>
            <a:ext cx="6192838" cy="3484563"/>
          </a:xfrm>
          <a:ln/>
        </p:spPr>
      </p:sp>
      <p:sp>
        <p:nvSpPr>
          <p:cNvPr id="24579" name="Rectangle 3">
            <a:extLst>
              <a:ext uri="{FF2B5EF4-FFF2-40B4-BE49-F238E27FC236}">
                <a16:creationId xmlns:a16="http://schemas.microsoft.com/office/drawing/2014/main" id="{8DEC0357-55BA-B441-9F98-F785CF4329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05C0DA28-5667-C513-5E5D-8040B08E137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8BB3D653-AEE1-4C42-8BF0-DE402793A146}" type="slidenum">
              <a:rPr lang="en-US" altLang="en-US" sz="1100" smtClean="0"/>
              <a:pPr/>
              <a:t>6</a:t>
            </a:fld>
            <a:endParaRPr lang="en-US" altLang="en-US" sz="1100"/>
          </a:p>
        </p:txBody>
      </p:sp>
      <p:sp>
        <p:nvSpPr>
          <p:cNvPr id="26626" name="Rectangle 2">
            <a:extLst>
              <a:ext uri="{FF2B5EF4-FFF2-40B4-BE49-F238E27FC236}">
                <a16:creationId xmlns:a16="http://schemas.microsoft.com/office/drawing/2014/main" id="{F15CE8EF-6A82-678C-04F3-336C491F6493}"/>
              </a:ext>
            </a:extLst>
          </p:cNvPr>
          <p:cNvSpPr>
            <a:spLocks noGrp="1" noRot="1" noChangeAspect="1" noChangeArrowheads="1" noTextEdit="1"/>
          </p:cNvSpPr>
          <p:nvPr>
            <p:ph type="sldImg"/>
          </p:nvPr>
        </p:nvSpPr>
        <p:spPr>
          <a:xfrm>
            <a:off x="333375" y="698500"/>
            <a:ext cx="6192838" cy="3484563"/>
          </a:xfrm>
          <a:ln/>
        </p:spPr>
      </p:sp>
      <p:sp>
        <p:nvSpPr>
          <p:cNvPr id="26627" name="Rectangle 3">
            <a:extLst>
              <a:ext uri="{FF2B5EF4-FFF2-40B4-BE49-F238E27FC236}">
                <a16:creationId xmlns:a16="http://schemas.microsoft.com/office/drawing/2014/main" id="{2758FAE1-20AC-D3D2-D7DE-B5BF9D2A61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8435A4CF-1326-50A1-73E1-734BEF87D0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E2F984FC-BA89-5544-9C19-DDE4965FCDCC}" type="slidenum">
              <a:rPr lang="en-US" altLang="en-US" sz="1100" smtClean="0"/>
              <a:pPr/>
              <a:t>7</a:t>
            </a:fld>
            <a:endParaRPr lang="en-US" altLang="en-US" sz="1100"/>
          </a:p>
        </p:txBody>
      </p:sp>
      <p:sp>
        <p:nvSpPr>
          <p:cNvPr id="28674" name="Rectangle 2">
            <a:extLst>
              <a:ext uri="{FF2B5EF4-FFF2-40B4-BE49-F238E27FC236}">
                <a16:creationId xmlns:a16="http://schemas.microsoft.com/office/drawing/2014/main" id="{4A9A2EB8-E0EA-290D-6136-26256DB0027D}"/>
              </a:ext>
            </a:extLst>
          </p:cNvPr>
          <p:cNvSpPr>
            <a:spLocks noGrp="1" noRot="1" noChangeAspect="1" noChangeArrowheads="1" noTextEdit="1"/>
          </p:cNvSpPr>
          <p:nvPr>
            <p:ph type="sldImg"/>
          </p:nvPr>
        </p:nvSpPr>
        <p:spPr>
          <a:xfrm>
            <a:off x="333375" y="698500"/>
            <a:ext cx="6192838" cy="3484563"/>
          </a:xfrm>
          <a:ln/>
        </p:spPr>
      </p:sp>
      <p:sp>
        <p:nvSpPr>
          <p:cNvPr id="28675" name="Rectangle 3">
            <a:extLst>
              <a:ext uri="{FF2B5EF4-FFF2-40B4-BE49-F238E27FC236}">
                <a16:creationId xmlns:a16="http://schemas.microsoft.com/office/drawing/2014/main" id="{90377ACA-115B-B3A6-F368-16578FBD3A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DA2BA9C4-CD63-FDE2-8105-57A082406D5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5086472E-16EC-6D4C-8B93-B64B1D040F58}" type="slidenum">
              <a:rPr lang="en-US" altLang="en-US" sz="1100" smtClean="0"/>
              <a:pPr/>
              <a:t>8</a:t>
            </a:fld>
            <a:endParaRPr lang="en-US" altLang="en-US" sz="1100"/>
          </a:p>
        </p:txBody>
      </p:sp>
      <p:sp>
        <p:nvSpPr>
          <p:cNvPr id="30722" name="Rectangle 2">
            <a:extLst>
              <a:ext uri="{FF2B5EF4-FFF2-40B4-BE49-F238E27FC236}">
                <a16:creationId xmlns:a16="http://schemas.microsoft.com/office/drawing/2014/main" id="{D3517139-DE8B-382F-C830-BAFEDC9341DD}"/>
              </a:ext>
            </a:extLst>
          </p:cNvPr>
          <p:cNvSpPr>
            <a:spLocks noGrp="1" noRot="1" noChangeAspect="1" noChangeArrowheads="1" noTextEdit="1"/>
          </p:cNvSpPr>
          <p:nvPr>
            <p:ph type="sldImg"/>
          </p:nvPr>
        </p:nvSpPr>
        <p:spPr>
          <a:xfrm>
            <a:off x="333375" y="698500"/>
            <a:ext cx="6192838" cy="3484563"/>
          </a:xfrm>
          <a:ln/>
        </p:spPr>
      </p:sp>
      <p:sp>
        <p:nvSpPr>
          <p:cNvPr id="30723" name="Rectangle 3">
            <a:extLst>
              <a:ext uri="{FF2B5EF4-FFF2-40B4-BE49-F238E27FC236}">
                <a16:creationId xmlns:a16="http://schemas.microsoft.com/office/drawing/2014/main" id="{3ECEAE49-C5B0-06D3-E471-E02AD5B3BFD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1E9C9307-6666-6DEC-43DD-9CA686BBF3B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fld id="{F6E6B7DF-D850-DF47-8D9F-E8611264BF1E}" type="slidenum">
              <a:rPr lang="en-US" altLang="en-US" sz="1100" smtClean="0"/>
              <a:pPr/>
              <a:t>9</a:t>
            </a:fld>
            <a:endParaRPr lang="en-US" altLang="en-US" sz="1100"/>
          </a:p>
        </p:txBody>
      </p:sp>
      <p:sp>
        <p:nvSpPr>
          <p:cNvPr id="32770" name="Rectangle 2">
            <a:extLst>
              <a:ext uri="{FF2B5EF4-FFF2-40B4-BE49-F238E27FC236}">
                <a16:creationId xmlns:a16="http://schemas.microsoft.com/office/drawing/2014/main" id="{C354C579-F836-66EC-4416-10DE27C3631D}"/>
              </a:ext>
            </a:extLst>
          </p:cNvPr>
          <p:cNvSpPr>
            <a:spLocks noGrp="1" noRot="1" noChangeAspect="1" noChangeArrowheads="1" noTextEdit="1"/>
          </p:cNvSpPr>
          <p:nvPr>
            <p:ph type="sldImg"/>
          </p:nvPr>
        </p:nvSpPr>
        <p:spPr>
          <a:xfrm>
            <a:off x="333375" y="698500"/>
            <a:ext cx="6192838" cy="3484563"/>
          </a:xfrm>
          <a:ln/>
        </p:spPr>
      </p:sp>
      <p:sp>
        <p:nvSpPr>
          <p:cNvPr id="32771" name="Rectangle 3">
            <a:extLst>
              <a:ext uri="{FF2B5EF4-FFF2-40B4-BE49-F238E27FC236}">
                <a16:creationId xmlns:a16="http://schemas.microsoft.com/office/drawing/2014/main" id="{209BE5E0-8BE0-3A3C-AA5A-F24C1F29F2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EB94DCB-DDD9-600C-1826-B8866A8946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61240C-9F1C-EBBA-6491-B69065832B6D}"/>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500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8F30F1-2E2E-5D01-882F-A6F4B3576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B851FA3-DAEA-2F21-7479-5215554EF78B}"/>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8871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295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2954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6B64496-2C49-5C4C-DBFB-2DE7276D4C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D7BE3E-74CC-4E02-B752-410A325C4473}"/>
              </a:ext>
            </a:extLst>
          </p:cNvPr>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6473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C98CE18-2E44-20DD-5458-18CC95AC66D7}"/>
              </a:ext>
            </a:extLst>
          </p:cNvPr>
          <p:cNvSpPr>
            <a:spLocks noGrp="1" noChangeArrowheads="1"/>
          </p:cNvSpPr>
          <p:nvPr>
            <p:ph type="dt" sz="half" idx="10"/>
          </p:nvPr>
        </p:nvSpPr>
        <p:spPr>
          <a:xfrm>
            <a:off x="1625600" y="6553200"/>
            <a:ext cx="2540000" cy="304800"/>
          </a:xfrm>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54FAC59-0D52-60DA-6FF1-4C260360A842}"/>
              </a:ext>
            </a:extLst>
          </p:cNvPr>
          <p:cNvSpPr>
            <a:spLocks noGrp="1" noChangeArrowheads="1"/>
          </p:cNvSpPr>
          <p:nvPr>
            <p:ph type="ftr" sz="quarter" idx="11"/>
          </p:nvPr>
        </p:nvSpPr>
        <p:spPr>
          <a:xfrm>
            <a:off x="4876800" y="5943600"/>
            <a:ext cx="3860800" cy="457200"/>
          </a:xfrm>
        </p:spPr>
        <p:txBody>
          <a:bodyPr/>
          <a:lstStyle>
            <a:lvl1pPr>
              <a:defRPr/>
            </a:lvl1pPr>
          </a:lstStyle>
          <a:p>
            <a:pPr>
              <a:defRPr/>
            </a:pPr>
            <a:endParaRPr lang="en-US"/>
          </a:p>
        </p:txBody>
      </p:sp>
    </p:spTree>
    <p:extLst>
      <p:ext uri="{BB962C8B-B14F-4D97-AF65-F5344CB8AC3E}">
        <p14:creationId xmlns:p14="http://schemas.microsoft.com/office/powerpoint/2010/main" val="712072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2F162A-916C-A415-42C4-5E8993E98C8E}"/>
              </a:ext>
            </a:extLst>
          </p:cNvPr>
          <p:cNvSpPr>
            <a:spLocks noGrp="1" noChangeArrowheads="1"/>
          </p:cNvSpPr>
          <p:nvPr>
            <p:ph type="title"/>
          </p:nvPr>
        </p:nvSpPr>
        <p:spPr bwMode="auto">
          <a:xfrm>
            <a:off x="0" y="0"/>
            <a:ext cx="944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4D1985B-84BA-C74A-F77E-4AECEF3CFB50}"/>
              </a:ext>
            </a:extLst>
          </p:cNvPr>
          <p:cNvSpPr>
            <a:spLocks noGrp="1" noChangeArrowheads="1"/>
          </p:cNvSpPr>
          <p:nvPr>
            <p:ph type="body" idx="1"/>
          </p:nvPr>
        </p:nvSpPr>
        <p:spPr bwMode="auto">
          <a:xfrm>
            <a:off x="1016000" y="12954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9E38530-77E7-E5FE-9749-4115F33CC6EC}"/>
              </a:ext>
            </a:extLst>
          </p:cNvPr>
          <p:cNvSpPr>
            <a:spLocks noGrp="1" noChangeArrowheads="1"/>
          </p:cNvSpPr>
          <p:nvPr>
            <p:ph type="dt" sz="half" idx="2"/>
          </p:nvPr>
        </p:nvSpPr>
        <p:spPr bwMode="auto">
          <a:xfrm>
            <a:off x="1737784" y="6518275"/>
            <a:ext cx="25400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54D7E05A-6079-8AB2-F6A7-F67F21E6EEC6}"/>
              </a:ext>
            </a:extLst>
          </p:cNvPr>
          <p:cNvSpPr>
            <a:spLocks noGrp="1" noChangeArrowheads="1"/>
          </p:cNvSpPr>
          <p:nvPr>
            <p:ph type="ftr" sz="quarter" idx="3"/>
          </p:nvPr>
        </p:nvSpPr>
        <p:spPr bwMode="auto">
          <a:xfrm>
            <a:off x="5689600" y="6421438"/>
            <a:ext cx="3860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7">
            <a:extLst>
              <a:ext uri="{FF2B5EF4-FFF2-40B4-BE49-F238E27FC236}">
                <a16:creationId xmlns:a16="http://schemas.microsoft.com/office/drawing/2014/main" id="{205487AB-5FAA-1DCB-56EF-3FD7FB7BA8E2}"/>
              </a:ext>
            </a:extLst>
          </p:cNvPr>
          <p:cNvSpPr>
            <a:spLocks noChangeArrowheads="1"/>
          </p:cNvSpPr>
          <p:nvPr/>
        </p:nvSpPr>
        <p:spPr bwMode="auto">
          <a:xfrm>
            <a:off x="9448800" y="6553200"/>
            <a:ext cx="2540000" cy="304800"/>
          </a:xfrm>
          <a:prstGeom prst="rect">
            <a:avLst/>
          </a:prstGeom>
          <a:noFill/>
          <a:ln>
            <a:noFill/>
          </a:ln>
          <a:effectLst/>
        </p:spPr>
        <p:txBody>
          <a:bodyPr/>
          <a:lstStyle>
            <a:lvl1pPr>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cs typeface="MS PGothic" panose="020B0600070205080204" pitchFamily="34" charset="-128"/>
              </a:defRPr>
            </a:lvl9pPr>
          </a:lstStyle>
          <a:p>
            <a:pPr algn="r">
              <a:defRPr/>
            </a:pPr>
            <a:r>
              <a:rPr lang="en-US" altLang="en-US" sz="1400"/>
              <a:t>Page </a:t>
            </a:r>
            <a:fld id="{76CA8E2A-AFA1-3543-AFD0-E7B68374DBF0}" type="slidenum">
              <a:rPr lang="en-US" altLang="en-US" sz="1400" smtClean="0"/>
              <a:pPr algn="r">
                <a:defRPr/>
              </a:pPr>
              <a:t>‹#›</a:t>
            </a:fld>
            <a:endParaRPr lang="en-US" altLang="en-US" sz="1400"/>
          </a:p>
        </p:txBody>
      </p:sp>
      <p:sp>
        <p:nvSpPr>
          <p:cNvPr id="1031" name="Rectangle 8">
            <a:extLst>
              <a:ext uri="{FF2B5EF4-FFF2-40B4-BE49-F238E27FC236}">
                <a16:creationId xmlns:a16="http://schemas.microsoft.com/office/drawing/2014/main" id="{CE42D5B6-B71C-E512-67DA-41434E1AD526}"/>
              </a:ext>
            </a:extLst>
          </p:cNvPr>
          <p:cNvSpPr>
            <a:spLocks noChangeArrowheads="1"/>
          </p:cNvSpPr>
          <p:nvPr/>
        </p:nvSpPr>
        <p:spPr bwMode="auto">
          <a:xfrm>
            <a:off x="4237567" y="6642100"/>
            <a:ext cx="7044267" cy="228600"/>
          </a:xfrm>
          <a:prstGeom prst="rect">
            <a:avLst/>
          </a:prstGeom>
          <a:noFill/>
          <a:ln>
            <a:noFill/>
          </a:ln>
          <a:effec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defRPr/>
            </a:pPr>
            <a:r>
              <a:rPr lang="en-US" altLang="en-US" sz="1050" dirty="0">
                <a:latin typeface="Arial" charset="0"/>
                <a:cs typeface="+mn-cs"/>
              </a:rPr>
              <a:t>© 1990-2025 J. Paul Robinson, Purdue University</a:t>
            </a:r>
          </a:p>
        </p:txBody>
      </p:sp>
      <p:pic>
        <p:nvPicPr>
          <p:cNvPr id="1032" name="Picture 10" descr="puclnew">
            <a:extLst>
              <a:ext uri="{FF2B5EF4-FFF2-40B4-BE49-F238E27FC236}">
                <a16:creationId xmlns:a16="http://schemas.microsoft.com/office/drawing/2014/main" id="{29E4C426-4619-DAB2-4659-59D07C961A3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600" y="6332539"/>
            <a:ext cx="1219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11">
            <a:extLst>
              <a:ext uri="{FF2B5EF4-FFF2-40B4-BE49-F238E27FC236}">
                <a16:creationId xmlns:a16="http://schemas.microsoft.com/office/drawing/2014/main" id="{592452FD-3EFE-7012-9692-DD729439FA73}"/>
              </a:ext>
            </a:extLst>
          </p:cNvPr>
          <p:cNvSpPr>
            <a:spLocks noChangeShapeType="1"/>
          </p:cNvSpPr>
          <p:nvPr userDrawn="1"/>
        </p:nvSpPr>
        <p:spPr bwMode="auto">
          <a:xfrm flipV="1">
            <a:off x="0" y="812801"/>
            <a:ext cx="12192000" cy="95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40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2" r:id="rId3"/>
    <p:sldLayoutId id="2147483779" r:id="rId4"/>
  </p:sldLayoutIdLst>
  <p:txStyles>
    <p:titleStyle>
      <a:lvl1pPr algn="ctr" rtl="0" eaLnBrk="0" fontAlgn="base" hangingPunct="0">
        <a:spcBef>
          <a:spcPct val="0"/>
        </a:spcBef>
        <a:spcAft>
          <a:spcPct val="0"/>
        </a:spcAft>
        <a:defRPr sz="3200">
          <a:solidFill>
            <a:schemeClr val="tx2"/>
          </a:solidFill>
          <a:latin typeface="+mj-lt"/>
          <a:ea typeface="MS PGothic" panose="020B0600070205080204" pitchFamily="34" charset="-128"/>
          <a:cs typeface="MS PGothic" panose="020B0600070205080204" pitchFamily="34" charset="-128"/>
        </a:defRPr>
      </a:lvl1pPr>
      <a:lvl2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MS PGothic" panose="020B0600070205080204" pitchFamily="34" charset="-128"/>
        </a:defRPr>
      </a:lvl2pPr>
      <a:lvl3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MS PGothic" panose="020B0600070205080204" pitchFamily="34" charset="-128"/>
        </a:defRPr>
      </a:lvl3pPr>
      <a:lvl4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MS PGothic" panose="020B0600070205080204" pitchFamily="34" charset="-128"/>
        </a:defRPr>
      </a:lvl4pPr>
      <a:lvl5pPr algn="ctr" rtl="0" eaLnBrk="0" fontAlgn="base" hangingPunct="0">
        <a:spcBef>
          <a:spcPct val="0"/>
        </a:spcBef>
        <a:spcAft>
          <a:spcPct val="0"/>
        </a:spcAft>
        <a:defRPr sz="3200">
          <a:solidFill>
            <a:schemeClr val="tx2"/>
          </a:solidFill>
          <a:latin typeface="Arial" charset="0"/>
          <a:ea typeface="MS PGothic" panose="020B0600070205080204" pitchFamily="34" charset="-128"/>
          <a:cs typeface="MS PGothic" panose="020B0600070205080204" pitchFamily="34" charset="-128"/>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Users/wombat/My/Documents/Word/projects/education%20projects/New%20Cytorials%202020/New%20PMT_APD%20cytorial/Final%20Video/PMTs-APDs.mp4" TargetMode="External"/><Relationship Id="rId1" Type="http://schemas.microsoft.com/office/2007/relationships/media" Target="file:////Users/wombat/My/Documents/Word/projects/education%20projects/New%20Cytorials%202020/New%20PMT_APD%20cytorial/Final%20Video/PMTs-APDs.mp4"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P%E2%80%93n_junction" TargetMode="External"/><Relationship Id="rId13" Type="http://schemas.openxmlformats.org/officeDocument/2006/relationships/image" Target="../media/image31.png"/><Relationship Id="rId3" Type="http://schemas.openxmlformats.org/officeDocument/2006/relationships/hyperlink" Target="https://en.wikipedia.org/wiki/Photodetector" TargetMode="External"/><Relationship Id="rId7" Type="http://schemas.openxmlformats.org/officeDocument/2006/relationships/hyperlink" Target="https://en.wikipedia.org/wiki/Avalanche_photodiode" TargetMode="External"/><Relationship Id="rId12"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9.tiff"/><Relationship Id="rId11" Type="http://schemas.openxmlformats.org/officeDocument/2006/relationships/hyperlink" Target="https://en.wikipedia.org/wiki/Geiger_counter" TargetMode="External"/><Relationship Id="rId5" Type="http://schemas.openxmlformats.org/officeDocument/2006/relationships/hyperlink" Target="https://en.wikipedia.org/wiki/Impact_ionization" TargetMode="External"/><Relationship Id="rId10" Type="http://schemas.openxmlformats.org/officeDocument/2006/relationships/hyperlink" Target="https://en.wikipedia.org/wiki/Breakdown_voltage" TargetMode="External"/><Relationship Id="rId4" Type="http://schemas.openxmlformats.org/officeDocument/2006/relationships/hyperlink" Target="https://en.wikipedia.org/wiki/Photoelectric_effect" TargetMode="External"/><Relationship Id="rId9" Type="http://schemas.openxmlformats.org/officeDocument/2006/relationships/hyperlink" Target="https://en.wikipedia.org/wiki/Reverse_bias" TargetMode="External"/><Relationship Id="rId14" Type="http://schemas.openxmlformats.org/officeDocument/2006/relationships/image" Target="../media/image32.jpe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41FCA1E0-3381-CB05-CE1C-871165E32B37}"/>
              </a:ext>
            </a:extLst>
          </p:cNvPr>
          <p:cNvSpPr>
            <a:spLocks noGrp="1" noChangeArrowheads="1"/>
          </p:cNvSpPr>
          <p:nvPr>
            <p:ph type="title"/>
          </p:nvPr>
        </p:nvSpPr>
        <p:spPr>
          <a:xfrm>
            <a:off x="1981200" y="0"/>
            <a:ext cx="8077200" cy="1143000"/>
          </a:xfrm>
        </p:spPr>
        <p:txBody>
          <a:bodyPr/>
          <a:lstStyle/>
          <a:p>
            <a:r>
              <a:rPr lang="en-US" altLang="en-US" sz="2500" dirty="0"/>
              <a:t>BMS 602/631 - LECTURE 9  Flow Cytometry: Theory</a:t>
            </a:r>
            <a:endParaRPr lang="en-US" altLang="en-US" sz="2500" dirty="0">
              <a:solidFill>
                <a:schemeClr val="tx1"/>
              </a:solidFill>
            </a:endParaRPr>
          </a:p>
        </p:txBody>
      </p:sp>
      <p:sp>
        <p:nvSpPr>
          <p:cNvPr id="15362" name="Text Box 3">
            <a:extLst>
              <a:ext uri="{FF2B5EF4-FFF2-40B4-BE49-F238E27FC236}">
                <a16:creationId xmlns:a16="http://schemas.microsoft.com/office/drawing/2014/main" id="{2C74F47C-7F2E-20FF-E37D-8D637F1B4199}"/>
              </a:ext>
            </a:extLst>
          </p:cNvPr>
          <p:cNvSpPr txBox="1">
            <a:spLocks noChangeArrowheads="1"/>
          </p:cNvSpPr>
          <p:nvPr/>
        </p:nvSpPr>
        <p:spPr bwMode="auto">
          <a:xfrm>
            <a:off x="304800" y="4203993"/>
            <a:ext cx="4191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200" dirty="0">
                <a:latin typeface="Times New Roman" panose="02020603050405020304" pitchFamily="18" charset="0"/>
              </a:rPr>
              <a:t>Purdue University</a:t>
            </a:r>
          </a:p>
          <a:p>
            <a:pPr>
              <a:spcBef>
                <a:spcPct val="0"/>
              </a:spcBef>
              <a:buFontTx/>
              <a:buNone/>
            </a:pPr>
            <a:r>
              <a:rPr lang="en-US" altLang="en-US" sz="1200" dirty="0">
                <a:latin typeface="Times New Roman" panose="02020603050405020304" pitchFamily="18" charset="0"/>
              </a:rPr>
              <a:t>Office: 494 0757</a:t>
            </a:r>
          </a:p>
          <a:p>
            <a:pPr>
              <a:spcBef>
                <a:spcPct val="0"/>
              </a:spcBef>
              <a:buFontTx/>
              <a:buNone/>
            </a:pPr>
            <a:r>
              <a:rPr lang="en-US" altLang="en-US" sz="1200" dirty="0">
                <a:latin typeface="Times New Roman" panose="02020603050405020304" pitchFamily="18" charset="0"/>
              </a:rPr>
              <a:t>Fax 494 0517</a:t>
            </a:r>
          </a:p>
          <a:p>
            <a:pPr>
              <a:spcBef>
                <a:spcPct val="0"/>
              </a:spcBef>
              <a:buFontTx/>
              <a:buNone/>
            </a:pPr>
            <a:r>
              <a:rPr lang="en-US" altLang="en-US" sz="1200" dirty="0">
                <a:latin typeface="Times New Roman" panose="02020603050405020304" pitchFamily="18" charset="0"/>
              </a:rPr>
              <a:t>email: </a:t>
            </a:r>
            <a:r>
              <a:rPr lang="en-US" altLang="en-US" sz="1200" dirty="0" err="1">
                <a:latin typeface="Times New Roman" panose="02020603050405020304" pitchFamily="18" charset="0"/>
              </a:rPr>
              <a:t>robinson@cyto.purdue.edu</a:t>
            </a:r>
            <a:endParaRPr lang="en-US" altLang="en-US" sz="1200" dirty="0">
              <a:latin typeface="Times New Roman" panose="02020603050405020304" pitchFamily="18" charset="0"/>
            </a:endParaRPr>
          </a:p>
          <a:p>
            <a:pPr>
              <a:spcBef>
                <a:spcPct val="0"/>
              </a:spcBef>
              <a:buFontTx/>
              <a:buNone/>
            </a:pPr>
            <a:r>
              <a:rPr lang="en-US" altLang="en-US" sz="1800" dirty="0">
                <a:solidFill>
                  <a:srgbClr val="0033CC"/>
                </a:solidFill>
                <a:latin typeface="Times New Roman" panose="02020603050405020304" pitchFamily="18" charset="0"/>
              </a:rPr>
              <a:t>WEB  http://</a:t>
            </a:r>
            <a:r>
              <a:rPr lang="en-US" altLang="en-US" sz="1800" dirty="0" err="1">
                <a:solidFill>
                  <a:srgbClr val="0033CC"/>
                </a:solidFill>
                <a:latin typeface="Times New Roman" panose="02020603050405020304" pitchFamily="18" charset="0"/>
              </a:rPr>
              <a:t>www.cyto.purdue.edu</a:t>
            </a:r>
            <a:endParaRPr lang="en-US" altLang="en-US" sz="1800" dirty="0">
              <a:solidFill>
                <a:srgbClr val="0033CC"/>
              </a:solidFill>
              <a:latin typeface="Times New Roman" panose="02020603050405020304" pitchFamily="18" charset="0"/>
            </a:endParaRPr>
          </a:p>
        </p:txBody>
      </p:sp>
      <p:sp>
        <p:nvSpPr>
          <p:cNvPr id="15363" name="Text Box 4">
            <a:extLst>
              <a:ext uri="{FF2B5EF4-FFF2-40B4-BE49-F238E27FC236}">
                <a16:creationId xmlns:a16="http://schemas.microsoft.com/office/drawing/2014/main" id="{AFF47F70-3E94-1374-C3F8-D77ABB4A687D}"/>
              </a:ext>
            </a:extLst>
          </p:cNvPr>
          <p:cNvSpPr txBox="1">
            <a:spLocks noChangeArrowheads="1"/>
          </p:cNvSpPr>
          <p:nvPr/>
        </p:nvSpPr>
        <p:spPr bwMode="auto">
          <a:xfrm>
            <a:off x="1066800" y="1331128"/>
            <a:ext cx="6858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ctr">
              <a:spcBef>
                <a:spcPct val="50000"/>
              </a:spcBef>
              <a:buFontTx/>
              <a:buNone/>
            </a:pPr>
            <a:r>
              <a:rPr lang="en-US" altLang="en-US" sz="4000" dirty="0"/>
              <a:t> Detectors</a:t>
            </a:r>
          </a:p>
        </p:txBody>
      </p:sp>
      <p:sp>
        <p:nvSpPr>
          <p:cNvPr id="15364" name="Text Box 5">
            <a:extLst>
              <a:ext uri="{FF2B5EF4-FFF2-40B4-BE49-F238E27FC236}">
                <a16:creationId xmlns:a16="http://schemas.microsoft.com/office/drawing/2014/main" id="{291B4366-AED0-95DA-ADAF-993DF1BB7612}"/>
              </a:ext>
            </a:extLst>
          </p:cNvPr>
          <p:cNvSpPr txBox="1">
            <a:spLocks noChangeArrowheads="1"/>
          </p:cNvSpPr>
          <p:nvPr/>
        </p:nvSpPr>
        <p:spPr bwMode="auto">
          <a:xfrm>
            <a:off x="8080375" y="5867401"/>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600"/>
              <a:t>3</a:t>
            </a:r>
            <a:r>
              <a:rPr lang="en-US" altLang="en-US" sz="1600" baseline="30000"/>
              <a:t>rd</a:t>
            </a:r>
            <a:r>
              <a:rPr lang="en-US" altLang="en-US" sz="1600"/>
              <a:t> Ed. Shapiro 127-133</a:t>
            </a:r>
          </a:p>
          <a:p>
            <a:pPr>
              <a:spcBef>
                <a:spcPct val="50000"/>
              </a:spcBef>
              <a:buFontTx/>
              <a:buNone/>
            </a:pPr>
            <a:r>
              <a:rPr lang="en-US" altLang="en-US" sz="1600"/>
              <a:t>4</a:t>
            </a:r>
            <a:r>
              <a:rPr lang="en-US" altLang="en-US" sz="1600" baseline="30000"/>
              <a:t>th</a:t>
            </a:r>
            <a:r>
              <a:rPr lang="en-US" altLang="en-US" sz="1600"/>
              <a:t> Ed. Shapiro 160-166</a:t>
            </a:r>
          </a:p>
        </p:txBody>
      </p:sp>
      <p:sp>
        <p:nvSpPr>
          <p:cNvPr id="15365" name="Rectangle 6">
            <a:extLst>
              <a:ext uri="{FF2B5EF4-FFF2-40B4-BE49-F238E27FC236}">
                <a16:creationId xmlns:a16="http://schemas.microsoft.com/office/drawing/2014/main" id="{047096F5-9483-CCE5-BC9D-97A79307C0FE}"/>
              </a:ext>
            </a:extLst>
          </p:cNvPr>
          <p:cNvSpPr>
            <a:spLocks noChangeArrowheads="1"/>
          </p:cNvSpPr>
          <p:nvPr/>
        </p:nvSpPr>
        <p:spPr bwMode="auto">
          <a:xfrm>
            <a:off x="6418263" y="4448790"/>
            <a:ext cx="5715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000" b="1" dirty="0"/>
              <a:t>Notes:</a:t>
            </a:r>
          </a:p>
          <a:p>
            <a:pPr>
              <a:spcBef>
                <a:spcPct val="0"/>
              </a:spcBef>
              <a:buFontTx/>
              <a:buAutoNum type="arabicPeriod"/>
            </a:pPr>
            <a:r>
              <a:rPr lang="en-US" altLang="en-US" sz="1000" dirty="0"/>
              <a:t>Material is taken from the course text: Howard M. Shapiro, </a:t>
            </a:r>
            <a:r>
              <a:rPr lang="en-US" altLang="en-US" sz="1000" i="1" dirty="0"/>
              <a:t>Practical Flow Cytometry</a:t>
            </a:r>
            <a:r>
              <a:rPr lang="en-US" altLang="en-US" sz="1000" dirty="0"/>
              <a:t>, 3nd edition (1994), Wiley-Liss, New York.</a:t>
            </a:r>
          </a:p>
          <a:p>
            <a:pPr>
              <a:spcBef>
                <a:spcPct val="0"/>
              </a:spcBef>
              <a:buFontTx/>
              <a:buAutoNum type="arabicPeriod"/>
            </a:pPr>
            <a:r>
              <a:rPr lang="en-US" altLang="en-US" sz="1000" dirty="0"/>
              <a:t>RFM =Slides taken from Dr. Robert Murphy</a:t>
            </a:r>
          </a:p>
          <a:p>
            <a:pPr>
              <a:spcBef>
                <a:spcPct val="0"/>
              </a:spcBef>
              <a:buFontTx/>
              <a:buAutoNum type="arabicPeriod"/>
            </a:pPr>
            <a:r>
              <a:rPr lang="en-US" altLang="en-US" sz="1000" dirty="0"/>
              <a:t>MLM – Material taken from Melamed, et al, Flow Cytometry &amp; Sorting, Wiley-Liss, 2</a:t>
            </a:r>
            <a:r>
              <a:rPr lang="en-US" altLang="en-US" sz="1000" baseline="30000" dirty="0"/>
              <a:t>nd</a:t>
            </a:r>
            <a:r>
              <a:rPr lang="en-US" altLang="en-US" sz="1000" dirty="0"/>
              <a:t> Ed.</a:t>
            </a:r>
          </a:p>
        </p:txBody>
      </p:sp>
      <p:sp>
        <p:nvSpPr>
          <p:cNvPr id="15366" name="Text Box 8">
            <a:extLst>
              <a:ext uri="{FF2B5EF4-FFF2-40B4-BE49-F238E27FC236}">
                <a16:creationId xmlns:a16="http://schemas.microsoft.com/office/drawing/2014/main" id="{01C0337C-126E-E784-F565-2E6805AE652E}"/>
              </a:ext>
            </a:extLst>
          </p:cNvPr>
          <p:cNvSpPr txBox="1">
            <a:spLocks noChangeArrowheads="1"/>
          </p:cNvSpPr>
          <p:nvPr/>
        </p:nvSpPr>
        <p:spPr bwMode="auto">
          <a:xfrm>
            <a:off x="2819400" y="5562600"/>
            <a:ext cx="48006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200" b="1">
                <a:solidFill>
                  <a:schemeClr val="accent2"/>
                </a:solidFill>
              </a:rPr>
              <a:t>Notice:</a:t>
            </a:r>
            <a:r>
              <a:rPr lang="en-US" altLang="en-US" sz="1200">
                <a:solidFill>
                  <a:schemeClr val="accent2"/>
                </a:solidFill>
              </a:rPr>
              <a:t> The materials in this presentation are copyrighted materials. If you want to use any of these slides, you may do so if you credit each slide with the author’s name. It is illegal to upload this presentation to any server including CourseHero.</a:t>
            </a:r>
            <a:endParaRPr lang="en-US" altLang="en-US" sz="1200"/>
          </a:p>
        </p:txBody>
      </p:sp>
      <p:sp>
        <p:nvSpPr>
          <p:cNvPr id="15367" name="Text Box 9">
            <a:extLst>
              <a:ext uri="{FF2B5EF4-FFF2-40B4-BE49-F238E27FC236}">
                <a16:creationId xmlns:a16="http://schemas.microsoft.com/office/drawing/2014/main" id="{1662AB93-092D-62A0-162B-20177BE67DA1}"/>
              </a:ext>
            </a:extLst>
          </p:cNvPr>
          <p:cNvSpPr txBox="1">
            <a:spLocks noChangeArrowheads="1"/>
          </p:cNvSpPr>
          <p:nvPr/>
        </p:nvSpPr>
        <p:spPr bwMode="auto">
          <a:xfrm>
            <a:off x="3352800" y="2352675"/>
            <a:ext cx="35718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600" dirty="0"/>
              <a:t>J. Paul Robinson</a:t>
            </a:r>
            <a:br>
              <a:rPr lang="en-US" altLang="en-US" sz="1600" dirty="0"/>
            </a:br>
            <a:r>
              <a:rPr lang="en-US" altLang="en-US" sz="1600" dirty="0"/>
              <a:t>Distinguished Professor of Cytometry</a:t>
            </a:r>
            <a:br>
              <a:rPr lang="en-US" altLang="en-US" sz="1600" dirty="0"/>
            </a:br>
            <a:r>
              <a:rPr lang="en-US" altLang="en-US" sz="1600" dirty="0"/>
              <a:t>Professor of Biomedical Engineering</a:t>
            </a:r>
            <a:br>
              <a:rPr lang="en-US" altLang="en-US" sz="1600" dirty="0"/>
            </a:br>
            <a:r>
              <a:rPr lang="en-US" altLang="en-US" sz="1600" dirty="0"/>
              <a:t>Purdue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B06CBEFD-6982-2437-FFAA-96CFABDD413A}"/>
              </a:ext>
            </a:extLst>
          </p:cNvPr>
          <p:cNvSpPr>
            <a:spLocks noGrp="1" noChangeArrowheads="1"/>
          </p:cNvSpPr>
          <p:nvPr>
            <p:ph type="title"/>
          </p:nvPr>
        </p:nvSpPr>
        <p:spPr>
          <a:xfrm>
            <a:off x="1524000" y="0"/>
            <a:ext cx="9144000" cy="838200"/>
          </a:xfrm>
        </p:spPr>
        <p:txBody>
          <a:bodyPr/>
          <a:lstStyle/>
          <a:p>
            <a:r>
              <a:rPr lang="en-US" altLang="en-US"/>
              <a:t>PMT in the optical path of an Elite cytometer</a:t>
            </a:r>
          </a:p>
        </p:txBody>
      </p:sp>
      <p:sp>
        <p:nvSpPr>
          <p:cNvPr id="33794" name="Rectangle 3">
            <a:extLst>
              <a:ext uri="{FF2B5EF4-FFF2-40B4-BE49-F238E27FC236}">
                <a16:creationId xmlns:a16="http://schemas.microsoft.com/office/drawing/2014/main" id="{E107A5E4-A956-85F1-AD9D-5C4EE575B4CF}"/>
              </a:ext>
            </a:extLst>
          </p:cNvPr>
          <p:cNvSpPr>
            <a:spLocks noGrp="1" noChangeArrowheads="1"/>
          </p:cNvSpPr>
          <p:nvPr>
            <p:ph type="body" idx="1"/>
          </p:nvPr>
        </p:nvSpPr>
        <p:spPr>
          <a:xfrm>
            <a:off x="6705600" y="1295400"/>
            <a:ext cx="4673600" cy="4114800"/>
          </a:xfrm>
        </p:spPr>
        <p:txBody>
          <a:bodyPr/>
          <a:lstStyle/>
          <a:p>
            <a:r>
              <a:rPr lang="en-US" altLang="en-US" dirty="0"/>
              <a:t>These are typical older style PMTs used in most early instruments (1980-2000). The required large, separate power supplies.</a:t>
            </a:r>
          </a:p>
        </p:txBody>
      </p:sp>
      <p:pic>
        <p:nvPicPr>
          <p:cNvPr id="33795" name="Picture 4">
            <a:extLst>
              <a:ext uri="{FF2B5EF4-FFF2-40B4-BE49-F238E27FC236}">
                <a16:creationId xmlns:a16="http://schemas.microsoft.com/office/drawing/2014/main" id="{2839A3EB-8419-9EC4-0EC7-2EAF0083D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05681"/>
            <a:ext cx="62103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5">
            <a:extLst>
              <a:ext uri="{FF2B5EF4-FFF2-40B4-BE49-F238E27FC236}">
                <a16:creationId xmlns:a16="http://schemas.microsoft.com/office/drawing/2014/main" id="{0E06EE9F-AB54-903A-A992-563667BE79DD}"/>
              </a:ext>
            </a:extLst>
          </p:cNvPr>
          <p:cNvSpPr txBox="1">
            <a:spLocks noChangeArrowheads="1"/>
          </p:cNvSpPr>
          <p:nvPr/>
        </p:nvSpPr>
        <p:spPr bwMode="auto">
          <a:xfrm>
            <a:off x="9067800" y="6248400"/>
            <a:ext cx="1327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900">
                <a:latin typeface="Times New Roman" panose="02020603050405020304" pitchFamily="18" charset="0"/>
              </a:rPr>
              <a:t>Photos: J. Paul Robinson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EF0F050-F54D-3526-4263-9A19569457AD}"/>
              </a:ext>
            </a:extLst>
          </p:cNvPr>
          <p:cNvSpPr>
            <a:spLocks noGrp="1" noChangeArrowheads="1"/>
          </p:cNvSpPr>
          <p:nvPr>
            <p:ph type="title"/>
          </p:nvPr>
        </p:nvSpPr>
        <p:spPr>
          <a:xfrm>
            <a:off x="1524000" y="0"/>
            <a:ext cx="6858000" cy="914400"/>
          </a:xfrm>
        </p:spPr>
        <p:txBody>
          <a:bodyPr/>
          <a:lstStyle/>
          <a:p>
            <a:r>
              <a:rPr lang="en-US" altLang="en-US"/>
              <a:t>Multianode PMTs</a:t>
            </a:r>
          </a:p>
        </p:txBody>
      </p:sp>
      <p:sp>
        <p:nvSpPr>
          <p:cNvPr id="35842" name="Rectangle 3">
            <a:extLst>
              <a:ext uri="{FF2B5EF4-FFF2-40B4-BE49-F238E27FC236}">
                <a16:creationId xmlns:a16="http://schemas.microsoft.com/office/drawing/2014/main" id="{FC304014-F823-66F7-4507-7E9D631CFE55}"/>
              </a:ext>
            </a:extLst>
          </p:cNvPr>
          <p:cNvSpPr>
            <a:spLocks noGrp="1" noChangeArrowheads="1"/>
          </p:cNvSpPr>
          <p:nvPr>
            <p:ph type="body" idx="1"/>
          </p:nvPr>
        </p:nvSpPr>
        <p:spPr/>
        <p:txBody>
          <a:bodyPr/>
          <a:lstStyle/>
          <a:p>
            <a:endParaRPr lang="en-US" altLang="en-US"/>
          </a:p>
        </p:txBody>
      </p:sp>
      <p:pic>
        <p:nvPicPr>
          <p:cNvPr id="35843" name="Picture 4">
            <a:extLst>
              <a:ext uri="{FF2B5EF4-FFF2-40B4-BE49-F238E27FC236}">
                <a16:creationId xmlns:a16="http://schemas.microsoft.com/office/drawing/2014/main" id="{BC58C808-C105-1ABD-3E16-660AA83AD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73931"/>
            <a:ext cx="57912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5">
            <a:extLst>
              <a:ext uri="{FF2B5EF4-FFF2-40B4-BE49-F238E27FC236}">
                <a16:creationId xmlns:a16="http://schemas.microsoft.com/office/drawing/2014/main" id="{ABFD51BD-D60E-7F39-4648-59846BFDD102}"/>
              </a:ext>
            </a:extLst>
          </p:cNvPr>
          <p:cNvSpPr txBox="1">
            <a:spLocks noChangeArrowheads="1"/>
          </p:cNvSpPr>
          <p:nvPr/>
        </p:nvSpPr>
        <p:spPr bwMode="auto">
          <a:xfrm>
            <a:off x="5562601" y="6324601"/>
            <a:ext cx="4854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000">
                <a:latin typeface="Times New Roman" panose="02020603050405020304" pitchFamily="18" charset="0"/>
              </a:rPr>
              <a:t>Source: http://www.laserfocusworld.com/display_article/108868/12/ARCHI/none/Feat/Mul</a:t>
            </a:r>
          </a:p>
        </p:txBody>
      </p:sp>
      <p:pic>
        <p:nvPicPr>
          <p:cNvPr id="35845" name="Picture 6">
            <a:extLst>
              <a:ext uri="{FF2B5EF4-FFF2-40B4-BE49-F238E27FC236}">
                <a16:creationId xmlns:a16="http://schemas.microsoft.com/office/drawing/2014/main" id="{3A7B2182-4553-E57F-D5B6-1FDD4D27D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057400"/>
            <a:ext cx="3048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F068122B-E3B9-3C9F-08C6-C156C1ED5610}"/>
              </a:ext>
            </a:extLst>
          </p:cNvPr>
          <p:cNvSpPr>
            <a:spLocks noGrp="1" noChangeArrowheads="1"/>
          </p:cNvSpPr>
          <p:nvPr>
            <p:ph type="title"/>
          </p:nvPr>
        </p:nvSpPr>
        <p:spPr>
          <a:xfrm>
            <a:off x="1524000" y="0"/>
            <a:ext cx="7772400" cy="914400"/>
          </a:xfrm>
        </p:spPr>
        <p:txBody>
          <a:bodyPr/>
          <a:lstStyle/>
          <a:p>
            <a:r>
              <a:rPr lang="en-US" altLang="en-US"/>
              <a:t>Multianode PMTs</a:t>
            </a:r>
          </a:p>
        </p:txBody>
      </p:sp>
      <p:sp>
        <p:nvSpPr>
          <p:cNvPr id="37890" name="Rectangle 3">
            <a:extLst>
              <a:ext uri="{FF2B5EF4-FFF2-40B4-BE49-F238E27FC236}">
                <a16:creationId xmlns:a16="http://schemas.microsoft.com/office/drawing/2014/main" id="{3B751DA8-7109-4B34-E820-CAFCEF760577}"/>
              </a:ext>
            </a:extLst>
          </p:cNvPr>
          <p:cNvSpPr>
            <a:spLocks noGrp="1" noChangeArrowheads="1"/>
          </p:cNvSpPr>
          <p:nvPr>
            <p:ph type="body" idx="1"/>
          </p:nvPr>
        </p:nvSpPr>
        <p:spPr>
          <a:xfrm>
            <a:off x="7620000" y="1295400"/>
            <a:ext cx="4419600" cy="4114800"/>
          </a:xfrm>
        </p:spPr>
        <p:txBody>
          <a:bodyPr/>
          <a:lstStyle/>
          <a:p>
            <a:pPr>
              <a:buFontTx/>
              <a:buNone/>
            </a:pPr>
            <a:r>
              <a:rPr lang="en-US" altLang="en-US" dirty="0"/>
              <a:t>The clear advantage of multi-anode PMTs is the ability to collect many channels in a small area.</a:t>
            </a:r>
          </a:p>
        </p:txBody>
      </p:sp>
      <p:pic>
        <p:nvPicPr>
          <p:cNvPr id="37891" name="Picture 4">
            <a:extLst>
              <a:ext uri="{FF2B5EF4-FFF2-40B4-BE49-F238E27FC236}">
                <a16:creationId xmlns:a16="http://schemas.microsoft.com/office/drawing/2014/main" id="{E376D702-B2B6-149B-4823-3C7AB8833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12031"/>
            <a:ext cx="662940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a:extLst>
              <a:ext uri="{FF2B5EF4-FFF2-40B4-BE49-F238E27FC236}">
                <a16:creationId xmlns:a16="http://schemas.microsoft.com/office/drawing/2014/main" id="{D51A5FAA-B42D-CD18-6B1E-569028781093}"/>
              </a:ext>
            </a:extLst>
          </p:cNvPr>
          <p:cNvSpPr txBox="1">
            <a:spLocks noChangeArrowheads="1"/>
          </p:cNvSpPr>
          <p:nvPr/>
        </p:nvSpPr>
        <p:spPr bwMode="auto">
          <a:xfrm>
            <a:off x="3581400" y="5969084"/>
            <a:ext cx="58428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200" dirty="0">
                <a:solidFill>
                  <a:srgbClr val="0070C0"/>
                </a:solidFill>
                <a:latin typeface="Times New Roman" panose="02020603050405020304" pitchFamily="18" charset="0"/>
              </a:rPr>
              <a:t>Source: http://</a:t>
            </a:r>
            <a:r>
              <a:rPr lang="en-US" altLang="en-US" sz="1200" dirty="0" err="1">
                <a:solidFill>
                  <a:srgbClr val="0070C0"/>
                </a:solidFill>
                <a:latin typeface="Times New Roman" panose="02020603050405020304" pitchFamily="18" charset="0"/>
              </a:rPr>
              <a:t>www.laserfocusworld.com</a:t>
            </a:r>
            <a:r>
              <a:rPr lang="en-US" altLang="en-US" sz="1200" dirty="0">
                <a:solidFill>
                  <a:srgbClr val="0070C0"/>
                </a:solidFill>
                <a:latin typeface="Times New Roman" panose="02020603050405020304" pitchFamily="18" charset="0"/>
              </a:rPr>
              <a:t>/</a:t>
            </a:r>
            <a:r>
              <a:rPr lang="en-US" altLang="en-US" sz="1200" dirty="0" err="1">
                <a:solidFill>
                  <a:srgbClr val="0070C0"/>
                </a:solidFill>
                <a:latin typeface="Times New Roman" panose="02020603050405020304" pitchFamily="18" charset="0"/>
              </a:rPr>
              <a:t>display_article</a:t>
            </a:r>
            <a:r>
              <a:rPr lang="en-US" altLang="en-US" sz="1200" dirty="0">
                <a:solidFill>
                  <a:srgbClr val="0070C0"/>
                </a:solidFill>
                <a:latin typeface="Times New Roman" panose="02020603050405020304" pitchFamily="18" charset="0"/>
              </a:rPr>
              <a:t>/108868/12/ARCHI/none/Feat/Mul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7" name="Object 2">
            <a:extLst>
              <a:ext uri="{FF2B5EF4-FFF2-40B4-BE49-F238E27FC236}">
                <a16:creationId xmlns:a16="http://schemas.microsoft.com/office/drawing/2014/main" id="{BEE5F8BE-8C17-0758-74B4-47D4D80955D3}"/>
              </a:ext>
            </a:extLst>
          </p:cNvPr>
          <p:cNvGraphicFramePr>
            <a:graphicFrameLocks noChangeAspect="1"/>
          </p:cNvGraphicFramePr>
          <p:nvPr>
            <p:extLst>
              <p:ext uri="{D42A27DB-BD31-4B8C-83A1-F6EECF244321}">
                <p14:modId xmlns:p14="http://schemas.microsoft.com/office/powerpoint/2010/main" val="609184027"/>
              </p:ext>
            </p:extLst>
          </p:nvPr>
        </p:nvGraphicFramePr>
        <p:xfrm>
          <a:off x="8989093" y="1050424"/>
          <a:ext cx="3086100" cy="3124200"/>
        </p:xfrm>
        <a:graphic>
          <a:graphicData uri="http://schemas.openxmlformats.org/presentationml/2006/ole">
            <mc:AlternateContent xmlns:mc="http://schemas.openxmlformats.org/markup-compatibility/2006">
              <mc:Choice xmlns:v="urn:schemas-microsoft-com:vml" Requires="v">
                <p:oleObj name="Image" r:id="rId3" imgW="2387600" imgH="2673350" progId="Photoshop.Image.5">
                  <p:embed/>
                </p:oleObj>
              </mc:Choice>
              <mc:Fallback>
                <p:oleObj name="Image" r:id="rId3" imgW="2387600" imgH="2673350" progId="Photoshop.Image.5">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093" y="1050424"/>
                        <a:ext cx="30861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39938" name="Picture 3">
            <a:extLst>
              <a:ext uri="{FF2B5EF4-FFF2-40B4-BE49-F238E27FC236}">
                <a16:creationId xmlns:a16="http://schemas.microsoft.com/office/drawing/2014/main" id="{4404B394-ED65-9F2E-BD8C-6FF58BF40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3206" y="1022350"/>
            <a:ext cx="3810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a:extLst>
              <a:ext uri="{FF2B5EF4-FFF2-40B4-BE49-F238E27FC236}">
                <a16:creationId xmlns:a16="http://schemas.microsoft.com/office/drawing/2014/main" id="{07325B70-039F-0C43-AD77-A264C4E8A4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213" y="914400"/>
            <a:ext cx="38766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5">
            <a:extLst>
              <a:ext uri="{FF2B5EF4-FFF2-40B4-BE49-F238E27FC236}">
                <a16:creationId xmlns:a16="http://schemas.microsoft.com/office/drawing/2014/main" id="{67121F7F-36F2-DFFA-425B-5FC50FD06637}"/>
              </a:ext>
            </a:extLst>
          </p:cNvPr>
          <p:cNvSpPr>
            <a:spLocks noGrp="1" noChangeArrowheads="1"/>
          </p:cNvSpPr>
          <p:nvPr>
            <p:ph type="title"/>
          </p:nvPr>
        </p:nvSpPr>
        <p:spPr>
          <a:xfrm>
            <a:off x="1524000" y="1"/>
            <a:ext cx="8229600" cy="715963"/>
          </a:xfrm>
        </p:spPr>
        <p:txBody>
          <a:bodyPr/>
          <a:lstStyle/>
          <a:p>
            <a:r>
              <a:rPr lang="en-US" altLang="en-US"/>
              <a:t>Multianode PMT – sensitivity and uniformity</a:t>
            </a:r>
          </a:p>
        </p:txBody>
      </p:sp>
      <p:sp>
        <p:nvSpPr>
          <p:cNvPr id="39941" name="Text Box 6">
            <a:extLst>
              <a:ext uri="{FF2B5EF4-FFF2-40B4-BE49-F238E27FC236}">
                <a16:creationId xmlns:a16="http://schemas.microsoft.com/office/drawing/2014/main" id="{4E6DD44C-C663-EB32-C983-A42A4D516509}"/>
              </a:ext>
            </a:extLst>
          </p:cNvPr>
          <p:cNvSpPr txBox="1">
            <a:spLocks noChangeArrowheads="1"/>
          </p:cNvSpPr>
          <p:nvPr/>
        </p:nvSpPr>
        <p:spPr bwMode="auto">
          <a:xfrm>
            <a:off x="7467601" y="6262688"/>
            <a:ext cx="245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1800">
                <a:solidFill>
                  <a:schemeClr val="bg2"/>
                </a:solidFill>
                <a:latin typeface="Times New Roman" panose="02020603050405020304" pitchFamily="18" charset="0"/>
              </a:rPr>
              <a:t>Hamamatsu 32 Ch PMT</a:t>
            </a:r>
          </a:p>
        </p:txBody>
      </p:sp>
      <p:sp>
        <p:nvSpPr>
          <p:cNvPr id="39943" name="Text Box 8">
            <a:extLst>
              <a:ext uri="{FF2B5EF4-FFF2-40B4-BE49-F238E27FC236}">
                <a16:creationId xmlns:a16="http://schemas.microsoft.com/office/drawing/2014/main" id="{83B5E9ED-4841-FA61-F1BE-882C17B4B045}"/>
              </a:ext>
            </a:extLst>
          </p:cNvPr>
          <p:cNvSpPr txBox="1">
            <a:spLocks noChangeArrowheads="1"/>
          </p:cNvSpPr>
          <p:nvPr/>
        </p:nvSpPr>
        <p:spPr bwMode="auto">
          <a:xfrm>
            <a:off x="5670550" y="3352800"/>
            <a:ext cx="8064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1800">
                <a:solidFill>
                  <a:schemeClr val="bg1"/>
                </a:solidFill>
              </a:rPr>
              <a:t>Latest</a:t>
            </a:r>
          </a:p>
          <a:p>
            <a:pPr eaLnBrk="1" hangingPunct="1">
              <a:spcBef>
                <a:spcPct val="0"/>
              </a:spcBef>
              <a:buFontTx/>
              <a:buNone/>
            </a:pPr>
            <a:r>
              <a:rPr lang="en-US" altLang="en-US" sz="1800">
                <a:solidFill>
                  <a:schemeClr val="bg1"/>
                </a:solidFill>
              </a:rPr>
              <a:t>PMT</a:t>
            </a:r>
          </a:p>
        </p:txBody>
      </p:sp>
      <p:sp>
        <p:nvSpPr>
          <p:cNvPr id="39944" name="Freeform 9">
            <a:extLst>
              <a:ext uri="{FF2B5EF4-FFF2-40B4-BE49-F238E27FC236}">
                <a16:creationId xmlns:a16="http://schemas.microsoft.com/office/drawing/2014/main" id="{43A48CDB-3CA0-6395-1000-6DDBD3E3B662}"/>
              </a:ext>
            </a:extLst>
          </p:cNvPr>
          <p:cNvSpPr>
            <a:spLocks/>
          </p:cNvSpPr>
          <p:nvPr/>
        </p:nvSpPr>
        <p:spPr bwMode="auto">
          <a:xfrm>
            <a:off x="5554663" y="3962400"/>
            <a:ext cx="514350" cy="450850"/>
          </a:xfrm>
          <a:custGeom>
            <a:avLst/>
            <a:gdLst>
              <a:gd name="T0" fmla="*/ 2147483646 w 324"/>
              <a:gd name="T1" fmla="*/ 0 h 284"/>
              <a:gd name="T2" fmla="*/ 2147483646 w 324"/>
              <a:gd name="T3" fmla="*/ 2147483646 h 284"/>
              <a:gd name="T4" fmla="*/ 2147483646 w 324"/>
              <a:gd name="T5" fmla="*/ 2147483646 h 284"/>
              <a:gd name="T6" fmla="*/ 0 w 324"/>
              <a:gd name="T7" fmla="*/ 2147483646 h 2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4" h="284">
                <a:moveTo>
                  <a:pt x="307" y="0"/>
                </a:moveTo>
                <a:cubicBezTo>
                  <a:pt x="317" y="40"/>
                  <a:pt x="324" y="48"/>
                  <a:pt x="312" y="101"/>
                </a:cubicBezTo>
                <a:cubicBezTo>
                  <a:pt x="294" y="180"/>
                  <a:pt x="188" y="227"/>
                  <a:pt x="120" y="245"/>
                </a:cubicBezTo>
                <a:cubicBezTo>
                  <a:pt x="90" y="266"/>
                  <a:pt x="38" y="284"/>
                  <a:pt x="0" y="284"/>
                </a:cubicBezTo>
              </a:path>
            </a:pathLst>
          </a:custGeom>
          <a:noFill/>
          <a:ln w="28575" cmpd="sng">
            <a:solidFill>
              <a:schemeClr val="bg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a:extLst>
              <a:ext uri="{FF2B5EF4-FFF2-40B4-BE49-F238E27FC236}">
                <a16:creationId xmlns:a16="http://schemas.microsoft.com/office/drawing/2014/main" id="{164E6B6F-BD14-BF85-F9FD-4A068F82B3D5}"/>
              </a:ext>
            </a:extLst>
          </p:cNvPr>
          <p:cNvSpPr txBox="1"/>
          <p:nvPr/>
        </p:nvSpPr>
        <p:spPr>
          <a:xfrm>
            <a:off x="5189621" y="4788568"/>
            <a:ext cx="6316579" cy="1200329"/>
          </a:xfrm>
          <a:prstGeom prst="rect">
            <a:avLst/>
          </a:prstGeom>
          <a:noFill/>
        </p:spPr>
        <p:txBody>
          <a:bodyPr wrap="square" rtlCol="0">
            <a:spAutoFit/>
          </a:bodyPr>
          <a:lstStyle/>
          <a:p>
            <a:r>
              <a:rPr lang="en-US" dirty="0"/>
              <a:t>Typically, each multi-anode PMT has a standard curve provided that shows the performance of each channel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BD33722E-8AC3-D1E2-28DC-31E8A3C6E0B2}"/>
              </a:ext>
            </a:extLst>
          </p:cNvPr>
          <p:cNvSpPr>
            <a:spLocks noGrp="1" noChangeArrowheads="1"/>
          </p:cNvSpPr>
          <p:nvPr>
            <p:ph type="title"/>
          </p:nvPr>
        </p:nvSpPr>
        <p:spPr>
          <a:xfrm>
            <a:off x="1524000" y="0"/>
            <a:ext cx="8229600" cy="838200"/>
          </a:xfrm>
        </p:spPr>
        <p:txBody>
          <a:bodyPr/>
          <a:lstStyle/>
          <a:p>
            <a:r>
              <a:rPr lang="en-US" altLang="en-US"/>
              <a:t>Multianode PMT – gain and spectral filtering</a:t>
            </a:r>
          </a:p>
        </p:txBody>
      </p:sp>
      <p:pic>
        <p:nvPicPr>
          <p:cNvPr id="41986" name="Picture 3">
            <a:extLst>
              <a:ext uri="{FF2B5EF4-FFF2-40B4-BE49-F238E27FC236}">
                <a16:creationId xmlns:a16="http://schemas.microsoft.com/office/drawing/2014/main" id="{02F50FA0-A77C-712C-C86B-91543A44DE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25796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F3924C2B-25B5-DDD1-B5A5-6A12C3D50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828801"/>
            <a:ext cx="2928938"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3" name="Rectangle 5">
            <a:extLst>
              <a:ext uri="{FF2B5EF4-FFF2-40B4-BE49-F238E27FC236}">
                <a16:creationId xmlns:a16="http://schemas.microsoft.com/office/drawing/2014/main" id="{DCE19B9A-8FA6-EF22-D154-E698C7074E5A}"/>
              </a:ext>
            </a:extLst>
          </p:cNvPr>
          <p:cNvSpPr>
            <a:spLocks noChangeArrowheads="1"/>
          </p:cNvSpPr>
          <p:nvPr/>
        </p:nvSpPr>
        <p:spPr bwMode="auto">
          <a:xfrm>
            <a:off x="3962400" y="2971800"/>
            <a:ext cx="152400" cy="685800"/>
          </a:xfrm>
          <a:prstGeom prst="rect">
            <a:avLst/>
          </a:prstGeom>
          <a:solidFill>
            <a:srgbClr val="00FF00"/>
          </a:solidFill>
          <a:ln w="9525">
            <a:solidFill>
              <a:srgbClr val="3333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0294" name="Rectangle 6">
            <a:extLst>
              <a:ext uri="{FF2B5EF4-FFF2-40B4-BE49-F238E27FC236}">
                <a16:creationId xmlns:a16="http://schemas.microsoft.com/office/drawing/2014/main" id="{E3765F4D-9316-353A-603E-48BE644B74F0}"/>
              </a:ext>
            </a:extLst>
          </p:cNvPr>
          <p:cNvSpPr>
            <a:spLocks noChangeArrowheads="1"/>
          </p:cNvSpPr>
          <p:nvPr/>
        </p:nvSpPr>
        <p:spPr bwMode="auto">
          <a:xfrm>
            <a:off x="3962400" y="3657600"/>
            <a:ext cx="152400" cy="685800"/>
          </a:xfrm>
          <a:prstGeom prst="rect">
            <a:avLst/>
          </a:prstGeom>
          <a:solidFill>
            <a:srgbClr val="FFFF00"/>
          </a:solidFill>
          <a:ln w="9525">
            <a:solidFill>
              <a:srgbClr val="3333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0295" name="Rectangle 7">
            <a:extLst>
              <a:ext uri="{FF2B5EF4-FFF2-40B4-BE49-F238E27FC236}">
                <a16:creationId xmlns:a16="http://schemas.microsoft.com/office/drawing/2014/main" id="{0C739380-ED24-1FC7-FCD0-766003B05707}"/>
              </a:ext>
            </a:extLst>
          </p:cNvPr>
          <p:cNvSpPr>
            <a:spLocks noChangeArrowheads="1"/>
          </p:cNvSpPr>
          <p:nvPr/>
        </p:nvSpPr>
        <p:spPr bwMode="auto">
          <a:xfrm>
            <a:off x="3962400" y="4343400"/>
            <a:ext cx="152400" cy="685800"/>
          </a:xfrm>
          <a:prstGeom prst="rect">
            <a:avLst/>
          </a:prstGeom>
          <a:solidFill>
            <a:srgbClr val="FF6600"/>
          </a:solidFill>
          <a:ln w="9525">
            <a:solidFill>
              <a:srgbClr val="3333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40296" name="Rectangle 8">
            <a:extLst>
              <a:ext uri="{FF2B5EF4-FFF2-40B4-BE49-F238E27FC236}">
                <a16:creationId xmlns:a16="http://schemas.microsoft.com/office/drawing/2014/main" id="{8A94FAA6-844E-2BE6-2F80-71AE1DBB18C6}"/>
              </a:ext>
            </a:extLst>
          </p:cNvPr>
          <p:cNvSpPr>
            <a:spLocks noChangeArrowheads="1"/>
          </p:cNvSpPr>
          <p:nvPr/>
        </p:nvSpPr>
        <p:spPr bwMode="auto">
          <a:xfrm>
            <a:off x="3962400" y="5029200"/>
            <a:ext cx="152400" cy="685800"/>
          </a:xfrm>
          <a:prstGeom prst="rect">
            <a:avLst/>
          </a:prstGeom>
          <a:solidFill>
            <a:srgbClr val="FF0000"/>
          </a:solidFill>
          <a:ln w="9525">
            <a:solidFill>
              <a:srgbClr val="3333FF"/>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140297" name="Group 9">
            <a:extLst>
              <a:ext uri="{FF2B5EF4-FFF2-40B4-BE49-F238E27FC236}">
                <a16:creationId xmlns:a16="http://schemas.microsoft.com/office/drawing/2014/main" id="{12E2428E-A63A-8FC6-E9B7-0962E330FDFA}"/>
              </a:ext>
            </a:extLst>
          </p:cNvPr>
          <p:cNvGrpSpPr>
            <a:grpSpLocks/>
          </p:cNvGrpSpPr>
          <p:nvPr/>
        </p:nvGrpSpPr>
        <p:grpSpPr bwMode="auto">
          <a:xfrm>
            <a:off x="4191001" y="3770314"/>
            <a:ext cx="2619375" cy="1190625"/>
            <a:chOff x="1680" y="2375"/>
            <a:chExt cx="1650" cy="750"/>
          </a:xfrm>
        </p:grpSpPr>
        <p:sp>
          <p:nvSpPr>
            <p:cNvPr id="41994" name="Line 10">
              <a:extLst>
                <a:ext uri="{FF2B5EF4-FFF2-40B4-BE49-F238E27FC236}">
                  <a16:creationId xmlns:a16="http://schemas.microsoft.com/office/drawing/2014/main" id="{CF8C0708-D90C-548E-C6F4-4CF578DA8900}"/>
                </a:ext>
              </a:extLst>
            </p:cNvPr>
            <p:cNvSpPr>
              <a:spLocks noChangeShapeType="1"/>
            </p:cNvSpPr>
            <p:nvPr/>
          </p:nvSpPr>
          <p:spPr bwMode="auto">
            <a:xfrm>
              <a:off x="1680" y="2784"/>
              <a:ext cx="9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995" name="Text Box 11">
              <a:extLst>
                <a:ext uri="{FF2B5EF4-FFF2-40B4-BE49-F238E27FC236}">
                  <a16:creationId xmlns:a16="http://schemas.microsoft.com/office/drawing/2014/main" id="{5711C0FE-7F9C-88B5-15FF-5EA86987C63C}"/>
                </a:ext>
              </a:extLst>
            </p:cNvPr>
            <p:cNvSpPr txBox="1">
              <a:spLocks noChangeArrowheads="1"/>
            </p:cNvSpPr>
            <p:nvPr/>
          </p:nvSpPr>
          <p:spPr bwMode="auto">
            <a:xfrm>
              <a:off x="2582" y="2375"/>
              <a:ext cx="748"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1800"/>
                <a:t>Now a</a:t>
              </a:r>
            </a:p>
            <a:p>
              <a:pPr eaLnBrk="1" hangingPunct="1">
                <a:spcBef>
                  <a:spcPct val="0"/>
                </a:spcBef>
                <a:buFontTx/>
                <a:buNone/>
              </a:pPr>
              <a:r>
                <a:rPr lang="en-US" altLang="en-US" sz="1800"/>
                <a:t>simple</a:t>
              </a:r>
            </a:p>
            <a:p>
              <a:pPr eaLnBrk="1" hangingPunct="1">
                <a:spcBef>
                  <a:spcPct val="0"/>
                </a:spcBef>
                <a:buFontTx/>
                <a:buNone/>
              </a:pPr>
              <a:r>
                <a:rPr lang="en-US" altLang="en-US" sz="1800"/>
                <a:t>4 color</a:t>
              </a:r>
            </a:p>
            <a:p>
              <a:pPr eaLnBrk="1" hangingPunct="1">
                <a:spcBef>
                  <a:spcPct val="0"/>
                </a:spcBef>
                <a:buFontTx/>
                <a:buNone/>
              </a:pPr>
              <a:r>
                <a:rPr lang="en-US" altLang="en-US" sz="1800"/>
                <a:t>cytometer</a:t>
              </a:r>
            </a:p>
          </p:txBody>
        </p:sp>
      </p:grpSp>
      <p:sp>
        <p:nvSpPr>
          <p:cNvPr id="140300" name="Film">
            <a:extLst>
              <a:ext uri="{FF2B5EF4-FFF2-40B4-BE49-F238E27FC236}">
                <a16:creationId xmlns:a16="http://schemas.microsoft.com/office/drawing/2014/main" id="{09C44CFA-9FC3-D34C-2851-7F08A18987BC}"/>
              </a:ext>
            </a:extLst>
          </p:cNvPr>
          <p:cNvSpPr>
            <a:spLocks noEditPoints="1" noChangeArrowheads="1"/>
          </p:cNvSpPr>
          <p:nvPr/>
        </p:nvSpPr>
        <p:spPr bwMode="auto">
          <a:xfrm>
            <a:off x="9982200" y="6096000"/>
            <a:ext cx="228600" cy="3810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960 w 21600"/>
              <a:gd name="T25" fmla="*/ 8129 h 21600"/>
              <a:gd name="T26" fmla="*/ 17079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0293"/>
                                        </p:tgtEl>
                                        <p:attrNameLst>
                                          <p:attrName>style.visibility</p:attrName>
                                        </p:attrNameLst>
                                      </p:cBhvr>
                                      <p:to>
                                        <p:strVal val="visible"/>
                                      </p:to>
                                    </p:set>
                                    <p:animEffect transition="in" filter="dissolve">
                                      <p:cBhvr>
                                        <p:cTn id="7" dur="500"/>
                                        <p:tgtEl>
                                          <p:spTgt spid="14029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40294"/>
                                        </p:tgtEl>
                                        <p:attrNameLst>
                                          <p:attrName>style.visibility</p:attrName>
                                        </p:attrNameLst>
                                      </p:cBhvr>
                                      <p:to>
                                        <p:strVal val="visible"/>
                                      </p:to>
                                    </p:set>
                                    <p:animEffect transition="in" filter="dissolve">
                                      <p:cBhvr>
                                        <p:cTn id="11" dur="500"/>
                                        <p:tgtEl>
                                          <p:spTgt spid="14029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0295"/>
                                        </p:tgtEl>
                                        <p:attrNameLst>
                                          <p:attrName>style.visibility</p:attrName>
                                        </p:attrNameLst>
                                      </p:cBhvr>
                                      <p:to>
                                        <p:strVal val="visible"/>
                                      </p:to>
                                    </p:set>
                                    <p:animEffect transition="in" filter="dissolve">
                                      <p:cBhvr>
                                        <p:cTn id="15" dur="500"/>
                                        <p:tgtEl>
                                          <p:spTgt spid="140295"/>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40296"/>
                                        </p:tgtEl>
                                        <p:attrNameLst>
                                          <p:attrName>style.visibility</p:attrName>
                                        </p:attrNameLst>
                                      </p:cBhvr>
                                      <p:to>
                                        <p:strVal val="visible"/>
                                      </p:to>
                                    </p:set>
                                    <p:animEffect transition="in" filter="dissolve">
                                      <p:cBhvr>
                                        <p:cTn id="19" dur="500"/>
                                        <p:tgtEl>
                                          <p:spTgt spid="140296"/>
                                        </p:tgtEl>
                                      </p:cBhvr>
                                    </p:animEffect>
                                  </p:childTnLst>
                                </p:cTn>
                              </p:par>
                            </p:childTnLst>
                          </p:cTn>
                        </p:par>
                        <p:par>
                          <p:cTn id="20" fill="hold" nodeType="afterGroup">
                            <p:stCondLst>
                              <p:cond delay="2000"/>
                            </p:stCondLst>
                            <p:childTnLst>
                              <p:par>
                                <p:cTn id="21" presetID="55" presetClass="entr" presetSubtype="0" fill="hold" nodeType="afterEffect">
                                  <p:stCondLst>
                                    <p:cond delay="0"/>
                                  </p:stCondLst>
                                  <p:childTnLst>
                                    <p:set>
                                      <p:cBhvr>
                                        <p:cTn id="22" dur="1" fill="hold">
                                          <p:stCondLst>
                                            <p:cond delay="0"/>
                                          </p:stCondLst>
                                        </p:cTn>
                                        <p:tgtEl>
                                          <p:spTgt spid="140297"/>
                                        </p:tgtEl>
                                        <p:attrNameLst>
                                          <p:attrName>style.visibility</p:attrName>
                                        </p:attrNameLst>
                                      </p:cBhvr>
                                      <p:to>
                                        <p:strVal val="visible"/>
                                      </p:to>
                                    </p:set>
                                    <p:anim calcmode="lin" valueType="num">
                                      <p:cBhvr>
                                        <p:cTn id="23" dur="1000" fill="hold"/>
                                        <p:tgtEl>
                                          <p:spTgt spid="140297"/>
                                        </p:tgtEl>
                                        <p:attrNameLst>
                                          <p:attrName>ppt_w</p:attrName>
                                        </p:attrNameLst>
                                      </p:cBhvr>
                                      <p:tavLst>
                                        <p:tav tm="0">
                                          <p:val>
                                            <p:strVal val="#ppt_w*0.70"/>
                                          </p:val>
                                        </p:tav>
                                        <p:tav tm="100000">
                                          <p:val>
                                            <p:strVal val="#ppt_w"/>
                                          </p:val>
                                        </p:tav>
                                      </p:tavLst>
                                    </p:anim>
                                    <p:anim calcmode="lin" valueType="num">
                                      <p:cBhvr>
                                        <p:cTn id="24" dur="1000" fill="hold"/>
                                        <p:tgtEl>
                                          <p:spTgt spid="140297"/>
                                        </p:tgtEl>
                                        <p:attrNameLst>
                                          <p:attrName>ppt_h</p:attrName>
                                        </p:attrNameLst>
                                      </p:cBhvr>
                                      <p:tavLst>
                                        <p:tav tm="0">
                                          <p:val>
                                            <p:strVal val="#ppt_h"/>
                                          </p:val>
                                        </p:tav>
                                        <p:tav tm="100000">
                                          <p:val>
                                            <p:strVal val="#ppt_h"/>
                                          </p:val>
                                        </p:tav>
                                      </p:tavLst>
                                    </p:anim>
                                    <p:animEffect transition="in" filter="fade">
                                      <p:cBhvr>
                                        <p:cTn id="25" dur="1000"/>
                                        <p:tgtEl>
                                          <p:spTgt spid="140297"/>
                                        </p:tgtEl>
                                      </p:cBhvr>
                                    </p:animEffect>
                                  </p:childTnLst>
                                </p:cTn>
                              </p:par>
                              <p:par>
                                <p:cTn id="26" presetID="3" presetClass="exit" presetSubtype="10" fill="hold" nodeType="withEffect">
                                  <p:stCondLst>
                                    <p:cond delay="0"/>
                                  </p:stCondLst>
                                  <p:childTnLst>
                                    <p:animEffect transition="out" filter="blinds(horizontal)">
                                      <p:cBhvr>
                                        <p:cTn id="27" dur="500"/>
                                        <p:tgtEl>
                                          <p:spTgt spid="140300"/>
                                        </p:tgtEl>
                                      </p:cBhvr>
                                    </p:animEffect>
                                    <p:set>
                                      <p:cBhvr>
                                        <p:cTn id="28" dur="1" fill="hold">
                                          <p:stCondLst>
                                            <p:cond delay="499"/>
                                          </p:stCondLst>
                                        </p:cTn>
                                        <p:tgtEl>
                                          <p:spTgt spid="140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3" grpId="0" animBg="1"/>
      <p:bldP spid="140294" grpId="0" animBg="1"/>
      <p:bldP spid="140295" grpId="0" animBg="1"/>
      <p:bldP spid="1402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6338422-319C-CEA7-91E8-702DC66A7194}"/>
              </a:ext>
            </a:extLst>
          </p:cNvPr>
          <p:cNvSpPr>
            <a:spLocks noGrp="1" noChangeArrowheads="1"/>
          </p:cNvSpPr>
          <p:nvPr>
            <p:ph type="title"/>
          </p:nvPr>
        </p:nvSpPr>
        <p:spPr>
          <a:xfrm>
            <a:off x="1524000" y="0"/>
            <a:ext cx="7772400" cy="762000"/>
          </a:xfrm>
        </p:spPr>
        <p:txBody>
          <a:bodyPr/>
          <a:lstStyle/>
          <a:p>
            <a:r>
              <a:rPr lang="en-US" altLang="en-US"/>
              <a:t>Principle of Operation</a:t>
            </a:r>
          </a:p>
        </p:txBody>
      </p:sp>
      <p:sp>
        <p:nvSpPr>
          <p:cNvPr id="44034" name="Rectangle 3">
            <a:extLst>
              <a:ext uri="{FF2B5EF4-FFF2-40B4-BE49-F238E27FC236}">
                <a16:creationId xmlns:a16="http://schemas.microsoft.com/office/drawing/2014/main" id="{D2946C75-CE09-BB95-4236-4DBB4CDD093C}"/>
              </a:ext>
            </a:extLst>
          </p:cNvPr>
          <p:cNvSpPr>
            <a:spLocks noGrp="1" noChangeArrowheads="1"/>
          </p:cNvSpPr>
          <p:nvPr>
            <p:ph type="body" idx="1"/>
          </p:nvPr>
        </p:nvSpPr>
        <p:spPr/>
        <p:txBody>
          <a:bodyPr/>
          <a:lstStyle/>
          <a:p>
            <a:endParaRPr lang="en-US" altLang="en-US"/>
          </a:p>
        </p:txBody>
      </p:sp>
      <p:pic>
        <p:nvPicPr>
          <p:cNvPr id="44035" name="Picture 4" descr="32 ch detect">
            <a:extLst>
              <a:ext uri="{FF2B5EF4-FFF2-40B4-BE49-F238E27FC236}">
                <a16:creationId xmlns:a16="http://schemas.microsoft.com/office/drawing/2014/main" id="{DB89643C-70C1-D905-37AE-CF7CC3F121B2}"/>
              </a:ext>
            </a:extLst>
          </p:cNvPr>
          <p:cNvPicPr>
            <a:picLocks noChangeAspect="1" noChangeArrowheads="1"/>
          </p:cNvPicPr>
          <p:nvPr/>
        </p:nvPicPr>
        <p:blipFill>
          <a:blip r:embed="rId3">
            <a:lum bright="-18000" contrast="-26000"/>
            <a:extLst>
              <a:ext uri="{28A0092B-C50C-407E-A947-70E740481C1C}">
                <a14:useLocalDpi xmlns:a14="http://schemas.microsoft.com/office/drawing/2010/main" val="0"/>
              </a:ext>
            </a:extLst>
          </a:blip>
          <a:srcRect/>
          <a:stretch>
            <a:fillRect/>
          </a:stretch>
        </p:blipFill>
        <p:spPr bwMode="auto">
          <a:xfrm>
            <a:off x="2819400" y="1196976"/>
            <a:ext cx="68580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Freeform 5">
            <a:extLst>
              <a:ext uri="{FF2B5EF4-FFF2-40B4-BE49-F238E27FC236}">
                <a16:creationId xmlns:a16="http://schemas.microsoft.com/office/drawing/2014/main" id="{F9F07A1F-371C-68C5-5290-7303FA55B441}"/>
              </a:ext>
            </a:extLst>
          </p:cNvPr>
          <p:cNvSpPr>
            <a:spLocks/>
          </p:cNvSpPr>
          <p:nvPr/>
        </p:nvSpPr>
        <p:spPr bwMode="auto">
          <a:xfrm>
            <a:off x="6019800" y="4256089"/>
            <a:ext cx="2146300" cy="306387"/>
          </a:xfrm>
          <a:custGeom>
            <a:avLst/>
            <a:gdLst>
              <a:gd name="T0" fmla="*/ 2147483646 w 1352"/>
              <a:gd name="T1" fmla="*/ 2147483646 h 193"/>
              <a:gd name="T2" fmla="*/ 2147483646 w 1352"/>
              <a:gd name="T3" fmla="*/ 2147483646 h 193"/>
              <a:gd name="T4" fmla="*/ 2147483646 w 1352"/>
              <a:gd name="T5" fmla="*/ 2147483646 h 193"/>
              <a:gd name="T6" fmla="*/ 2147483646 w 1352"/>
              <a:gd name="T7" fmla="*/ 2147483646 h 193"/>
              <a:gd name="T8" fmla="*/ 0 w 1352"/>
              <a:gd name="T9" fmla="*/ 2147483646 h 193"/>
              <a:gd name="T10" fmla="*/ 2147483646 w 1352"/>
              <a:gd name="T11" fmla="*/ 0 h 1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2" h="193">
                <a:moveTo>
                  <a:pt x="1352" y="47"/>
                </a:moveTo>
                <a:cubicBezTo>
                  <a:pt x="1205" y="106"/>
                  <a:pt x="1154" y="60"/>
                  <a:pt x="1003" y="89"/>
                </a:cubicBezTo>
                <a:cubicBezTo>
                  <a:pt x="837" y="85"/>
                  <a:pt x="517" y="155"/>
                  <a:pt x="352" y="177"/>
                </a:cubicBezTo>
                <a:cubicBezTo>
                  <a:pt x="328" y="193"/>
                  <a:pt x="339" y="192"/>
                  <a:pt x="323" y="192"/>
                </a:cubicBezTo>
                <a:lnTo>
                  <a:pt x="0" y="7"/>
                </a:lnTo>
                <a:lnTo>
                  <a:pt x="1260" y="0"/>
                </a:lnTo>
              </a:path>
            </a:pathLst>
          </a:custGeom>
          <a:solidFill>
            <a:srgbClr val="FFFFFF">
              <a:alpha val="50195"/>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46" name="Film">
            <a:extLst>
              <a:ext uri="{FF2B5EF4-FFF2-40B4-BE49-F238E27FC236}">
                <a16:creationId xmlns:a16="http://schemas.microsoft.com/office/drawing/2014/main" id="{D1F2A9EA-D814-ACDB-5B3F-E70D92A68FD7}"/>
              </a:ext>
            </a:extLst>
          </p:cNvPr>
          <p:cNvSpPr>
            <a:spLocks noEditPoints="1" noChangeArrowheads="1"/>
          </p:cNvSpPr>
          <p:nvPr/>
        </p:nvSpPr>
        <p:spPr bwMode="auto">
          <a:xfrm>
            <a:off x="9982200" y="6096000"/>
            <a:ext cx="228600" cy="3810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0 w 21600"/>
              <a:gd name="T13" fmla="*/ 2147483646 h 21600"/>
              <a:gd name="T14" fmla="*/ 0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4960 w 21600"/>
              <a:gd name="T25" fmla="*/ 8129 h 21600"/>
              <a:gd name="T26" fmla="*/ 17079 w 21600"/>
              <a:gd name="T27" fmla="*/ 1342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FFCC"/>
          </a:solidFill>
          <a:ln w="9525">
            <a:solidFill>
              <a:srgbClr val="000000"/>
            </a:solidFill>
            <a:miter lim="800000"/>
            <a:headEnd/>
            <a:tailEnd/>
          </a:ln>
        </p:spPr>
        <p:txBody>
          <a:bodyPr/>
          <a:lstStyle/>
          <a:p>
            <a:endParaRPr lang="en-US"/>
          </a:p>
        </p:txBody>
      </p:sp>
      <p:sp>
        <p:nvSpPr>
          <p:cNvPr id="138247" name="Oval 7">
            <a:extLst>
              <a:ext uri="{FF2B5EF4-FFF2-40B4-BE49-F238E27FC236}">
                <a16:creationId xmlns:a16="http://schemas.microsoft.com/office/drawing/2014/main" id="{37C66963-62DF-9F2C-6FE6-26D725E27D24}"/>
              </a:ext>
            </a:extLst>
          </p:cNvPr>
          <p:cNvSpPr>
            <a:spLocks noChangeArrowheads="1"/>
          </p:cNvSpPr>
          <p:nvPr/>
        </p:nvSpPr>
        <p:spPr bwMode="auto">
          <a:xfrm>
            <a:off x="8001000" y="2590800"/>
            <a:ext cx="152400" cy="152400"/>
          </a:xfrm>
          <a:prstGeom prst="ellipse">
            <a:avLst/>
          </a:prstGeom>
          <a:solidFill>
            <a:srgbClr val="F0F50F"/>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138248" name="Line 8">
            <a:extLst>
              <a:ext uri="{FF2B5EF4-FFF2-40B4-BE49-F238E27FC236}">
                <a16:creationId xmlns:a16="http://schemas.microsoft.com/office/drawing/2014/main" id="{B07E2325-56D6-39FF-F71D-2ECF55D1FDC2}"/>
              </a:ext>
            </a:extLst>
          </p:cNvPr>
          <p:cNvSpPr>
            <a:spLocks noChangeShapeType="1"/>
          </p:cNvSpPr>
          <p:nvPr/>
        </p:nvSpPr>
        <p:spPr bwMode="auto">
          <a:xfrm flipV="1">
            <a:off x="6096000" y="3200400"/>
            <a:ext cx="0" cy="10668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49" name="Line 9">
            <a:extLst>
              <a:ext uri="{FF2B5EF4-FFF2-40B4-BE49-F238E27FC236}">
                <a16:creationId xmlns:a16="http://schemas.microsoft.com/office/drawing/2014/main" id="{F8955709-1FD8-3E03-63AD-58ED2049A779}"/>
              </a:ext>
            </a:extLst>
          </p:cNvPr>
          <p:cNvSpPr>
            <a:spLocks noChangeShapeType="1"/>
          </p:cNvSpPr>
          <p:nvPr/>
        </p:nvSpPr>
        <p:spPr bwMode="auto">
          <a:xfrm flipV="1">
            <a:off x="6172200" y="3352800"/>
            <a:ext cx="152400" cy="9906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0" name="Line 10">
            <a:extLst>
              <a:ext uri="{FF2B5EF4-FFF2-40B4-BE49-F238E27FC236}">
                <a16:creationId xmlns:a16="http://schemas.microsoft.com/office/drawing/2014/main" id="{AE3652D2-CA31-BCBD-1F6D-405401C08B96}"/>
              </a:ext>
            </a:extLst>
          </p:cNvPr>
          <p:cNvSpPr>
            <a:spLocks noChangeShapeType="1"/>
          </p:cNvSpPr>
          <p:nvPr/>
        </p:nvSpPr>
        <p:spPr bwMode="auto">
          <a:xfrm flipV="1">
            <a:off x="6248400" y="3505200"/>
            <a:ext cx="304800" cy="9144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1" name="Line 11">
            <a:extLst>
              <a:ext uri="{FF2B5EF4-FFF2-40B4-BE49-F238E27FC236}">
                <a16:creationId xmlns:a16="http://schemas.microsoft.com/office/drawing/2014/main" id="{743975AE-DAC4-8EDD-5A6C-01D2B634C8B3}"/>
              </a:ext>
            </a:extLst>
          </p:cNvPr>
          <p:cNvSpPr>
            <a:spLocks noChangeShapeType="1"/>
          </p:cNvSpPr>
          <p:nvPr/>
        </p:nvSpPr>
        <p:spPr bwMode="auto">
          <a:xfrm flipV="1">
            <a:off x="6308725" y="3613150"/>
            <a:ext cx="457200" cy="838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2" name="Line 12">
            <a:extLst>
              <a:ext uri="{FF2B5EF4-FFF2-40B4-BE49-F238E27FC236}">
                <a16:creationId xmlns:a16="http://schemas.microsoft.com/office/drawing/2014/main" id="{FD576F03-78B2-B121-61E6-409736C61CD6}"/>
              </a:ext>
            </a:extLst>
          </p:cNvPr>
          <p:cNvSpPr>
            <a:spLocks noChangeShapeType="1"/>
          </p:cNvSpPr>
          <p:nvPr/>
        </p:nvSpPr>
        <p:spPr bwMode="auto">
          <a:xfrm flipV="1">
            <a:off x="6400800" y="3657600"/>
            <a:ext cx="533400" cy="838200"/>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53" name="Freeform 13">
            <a:extLst>
              <a:ext uri="{FF2B5EF4-FFF2-40B4-BE49-F238E27FC236}">
                <a16:creationId xmlns:a16="http://schemas.microsoft.com/office/drawing/2014/main" id="{E1A65382-67E1-E294-7A18-1C53F5AD7C98}"/>
              </a:ext>
            </a:extLst>
          </p:cNvPr>
          <p:cNvSpPr>
            <a:spLocks/>
          </p:cNvSpPr>
          <p:nvPr/>
        </p:nvSpPr>
        <p:spPr bwMode="auto">
          <a:xfrm>
            <a:off x="2865439" y="2797175"/>
            <a:ext cx="2651125" cy="1790700"/>
          </a:xfrm>
          <a:custGeom>
            <a:avLst/>
            <a:gdLst>
              <a:gd name="T0" fmla="*/ 2147483646 w 1670"/>
              <a:gd name="T1" fmla="*/ 2147483646 h 1128"/>
              <a:gd name="T2" fmla="*/ 2147483646 w 1670"/>
              <a:gd name="T3" fmla="*/ 2147483646 h 1128"/>
              <a:gd name="T4" fmla="*/ 2147483646 w 1670"/>
              <a:gd name="T5" fmla="*/ 2147483646 h 1128"/>
              <a:gd name="T6" fmla="*/ 2147483646 w 1670"/>
              <a:gd name="T7" fmla="*/ 0 h 1128"/>
              <a:gd name="T8" fmla="*/ 2147483646 w 1670"/>
              <a:gd name="T9" fmla="*/ 2147483646 h 1128"/>
              <a:gd name="T10" fmla="*/ 2147483646 w 1670"/>
              <a:gd name="T11" fmla="*/ 2147483646 h 1128"/>
              <a:gd name="T12" fmla="*/ 2147483646 w 1670"/>
              <a:gd name="T13" fmla="*/ 2147483646 h 1128"/>
              <a:gd name="T14" fmla="*/ 2147483646 w 1670"/>
              <a:gd name="T15" fmla="*/ 2147483646 h 1128"/>
              <a:gd name="T16" fmla="*/ 2147483646 w 1670"/>
              <a:gd name="T17" fmla="*/ 2147483646 h 1128"/>
              <a:gd name="T18" fmla="*/ 2147483646 w 1670"/>
              <a:gd name="T19" fmla="*/ 2147483646 h 1128"/>
              <a:gd name="T20" fmla="*/ 2147483646 w 1670"/>
              <a:gd name="T21" fmla="*/ 2147483646 h 1128"/>
              <a:gd name="T22" fmla="*/ 2147483646 w 1670"/>
              <a:gd name="T23" fmla="*/ 2147483646 h 1128"/>
              <a:gd name="T24" fmla="*/ 2147483646 w 1670"/>
              <a:gd name="T25" fmla="*/ 2147483646 h 1128"/>
              <a:gd name="T26" fmla="*/ 2147483646 w 1670"/>
              <a:gd name="T27" fmla="*/ 2147483646 h 1128"/>
              <a:gd name="T28" fmla="*/ 2147483646 w 1670"/>
              <a:gd name="T29" fmla="*/ 2147483646 h 1128"/>
              <a:gd name="T30" fmla="*/ 2147483646 w 1670"/>
              <a:gd name="T31" fmla="*/ 2147483646 h 1128"/>
              <a:gd name="T32" fmla="*/ 2147483646 w 1670"/>
              <a:gd name="T33" fmla="*/ 2147483646 h 1128"/>
              <a:gd name="T34" fmla="*/ 2147483646 w 1670"/>
              <a:gd name="T35" fmla="*/ 2147483646 h 1128"/>
              <a:gd name="T36" fmla="*/ 2147483646 w 1670"/>
              <a:gd name="T37" fmla="*/ 2147483646 h 1128"/>
              <a:gd name="T38" fmla="*/ 2147483646 w 1670"/>
              <a:gd name="T39" fmla="*/ 2147483646 h 1128"/>
              <a:gd name="T40" fmla="*/ 2147483646 w 1670"/>
              <a:gd name="T41" fmla="*/ 2147483646 h 1128"/>
              <a:gd name="T42" fmla="*/ 2147483646 w 1670"/>
              <a:gd name="T43" fmla="*/ 2147483646 h 1128"/>
              <a:gd name="T44" fmla="*/ 2147483646 w 1670"/>
              <a:gd name="T45" fmla="*/ 2147483646 h 1128"/>
              <a:gd name="T46" fmla="*/ 2147483646 w 1670"/>
              <a:gd name="T47" fmla="*/ 2147483646 h 1128"/>
              <a:gd name="T48" fmla="*/ 2147483646 w 1670"/>
              <a:gd name="T49" fmla="*/ 2147483646 h 1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70" h="1128">
                <a:moveTo>
                  <a:pt x="1536" y="201"/>
                </a:moveTo>
                <a:cubicBezTo>
                  <a:pt x="1459" y="165"/>
                  <a:pt x="1372" y="91"/>
                  <a:pt x="1301" y="72"/>
                </a:cubicBezTo>
                <a:cubicBezTo>
                  <a:pt x="1220" y="50"/>
                  <a:pt x="1100" y="5"/>
                  <a:pt x="1013" y="4"/>
                </a:cubicBezTo>
                <a:cubicBezTo>
                  <a:pt x="898" y="3"/>
                  <a:pt x="782" y="1"/>
                  <a:pt x="667" y="0"/>
                </a:cubicBezTo>
                <a:cubicBezTo>
                  <a:pt x="614" y="5"/>
                  <a:pt x="562" y="9"/>
                  <a:pt x="509" y="14"/>
                </a:cubicBezTo>
                <a:cubicBezTo>
                  <a:pt x="420" y="23"/>
                  <a:pt x="337" y="68"/>
                  <a:pt x="254" y="96"/>
                </a:cubicBezTo>
                <a:cubicBezTo>
                  <a:pt x="230" y="104"/>
                  <a:pt x="205" y="106"/>
                  <a:pt x="182" y="115"/>
                </a:cubicBezTo>
                <a:cubicBezTo>
                  <a:pt x="169" y="120"/>
                  <a:pt x="157" y="124"/>
                  <a:pt x="144" y="129"/>
                </a:cubicBezTo>
                <a:cubicBezTo>
                  <a:pt x="139" y="134"/>
                  <a:pt x="135" y="140"/>
                  <a:pt x="129" y="144"/>
                </a:cubicBezTo>
                <a:cubicBezTo>
                  <a:pt x="122" y="150"/>
                  <a:pt x="112" y="152"/>
                  <a:pt x="105" y="158"/>
                </a:cubicBezTo>
                <a:cubicBezTo>
                  <a:pt x="62" y="196"/>
                  <a:pt x="45" y="269"/>
                  <a:pt x="29" y="321"/>
                </a:cubicBezTo>
                <a:cubicBezTo>
                  <a:pt x="25" y="334"/>
                  <a:pt x="22" y="347"/>
                  <a:pt x="19" y="360"/>
                </a:cubicBezTo>
                <a:cubicBezTo>
                  <a:pt x="15" y="379"/>
                  <a:pt x="9" y="417"/>
                  <a:pt x="9" y="417"/>
                </a:cubicBezTo>
                <a:cubicBezTo>
                  <a:pt x="6" y="502"/>
                  <a:pt x="0" y="628"/>
                  <a:pt x="9" y="710"/>
                </a:cubicBezTo>
                <a:cubicBezTo>
                  <a:pt x="11" y="730"/>
                  <a:pt x="21" y="749"/>
                  <a:pt x="29" y="768"/>
                </a:cubicBezTo>
                <a:cubicBezTo>
                  <a:pt x="52" y="826"/>
                  <a:pt x="84" y="904"/>
                  <a:pt x="134" y="945"/>
                </a:cubicBezTo>
                <a:cubicBezTo>
                  <a:pt x="264" y="1053"/>
                  <a:pt x="559" y="1044"/>
                  <a:pt x="691" y="1046"/>
                </a:cubicBezTo>
                <a:cubicBezTo>
                  <a:pt x="928" y="1096"/>
                  <a:pt x="1063" y="1121"/>
                  <a:pt x="1296" y="1128"/>
                </a:cubicBezTo>
                <a:cubicBezTo>
                  <a:pt x="1377" y="1123"/>
                  <a:pt x="1401" y="1114"/>
                  <a:pt x="1473" y="1089"/>
                </a:cubicBezTo>
                <a:cubicBezTo>
                  <a:pt x="1523" y="1048"/>
                  <a:pt x="1592" y="1007"/>
                  <a:pt x="1627" y="950"/>
                </a:cubicBezTo>
                <a:cubicBezTo>
                  <a:pt x="1651" y="911"/>
                  <a:pt x="1662" y="865"/>
                  <a:pt x="1670" y="820"/>
                </a:cubicBezTo>
                <a:cubicBezTo>
                  <a:pt x="1661" y="735"/>
                  <a:pt x="1669" y="675"/>
                  <a:pt x="1622" y="609"/>
                </a:cubicBezTo>
                <a:cubicBezTo>
                  <a:pt x="1598" y="528"/>
                  <a:pt x="1552" y="462"/>
                  <a:pt x="1497" y="398"/>
                </a:cubicBezTo>
                <a:cubicBezTo>
                  <a:pt x="1475" y="373"/>
                  <a:pt x="1457" y="353"/>
                  <a:pt x="1425" y="345"/>
                </a:cubicBezTo>
                <a:cubicBezTo>
                  <a:pt x="1405" y="330"/>
                  <a:pt x="1406" y="339"/>
                  <a:pt x="1406" y="326"/>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Text Box 14">
            <a:extLst>
              <a:ext uri="{FF2B5EF4-FFF2-40B4-BE49-F238E27FC236}">
                <a16:creationId xmlns:a16="http://schemas.microsoft.com/office/drawing/2014/main" id="{4AFCC897-875C-BF61-F105-B1EDE89404AC}"/>
              </a:ext>
            </a:extLst>
          </p:cNvPr>
          <p:cNvSpPr txBox="1">
            <a:spLocks noChangeArrowheads="1"/>
          </p:cNvSpPr>
          <p:nvPr/>
        </p:nvSpPr>
        <p:spPr bwMode="auto">
          <a:xfrm>
            <a:off x="6934201" y="6564314"/>
            <a:ext cx="2168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1200"/>
              <a:t>US &amp; foreign patents pending</a:t>
            </a:r>
          </a:p>
        </p:txBody>
      </p:sp>
      <p:pic>
        <p:nvPicPr>
          <p:cNvPr id="138255" name="Picture 15">
            <a:extLst>
              <a:ext uri="{FF2B5EF4-FFF2-40B4-BE49-F238E27FC236}">
                <a16:creationId xmlns:a16="http://schemas.microsoft.com/office/drawing/2014/main" id="{5CF497A8-96A9-C21D-590B-141795CE2A20}"/>
              </a:ext>
            </a:extLst>
          </p:cNvPr>
          <p:cNvPicPr>
            <a:picLocks noChangeAspect="1" noChangeArrowheads="1"/>
          </p:cNvPicPr>
          <p:nvPr/>
        </p:nvPicPr>
        <p:blipFill>
          <a:blip r:embed="rId4">
            <a:lum bright="18000" contrast="38000"/>
            <a:extLst>
              <a:ext uri="{28A0092B-C50C-407E-A947-70E740481C1C}">
                <a14:useLocalDpi xmlns:a14="http://schemas.microsoft.com/office/drawing/2010/main" val="0"/>
              </a:ext>
            </a:extLst>
          </a:blip>
          <a:srcRect/>
          <a:stretch>
            <a:fillRect/>
          </a:stretch>
        </p:blipFill>
        <p:spPr bwMode="auto">
          <a:xfrm>
            <a:off x="1752600" y="2670176"/>
            <a:ext cx="3886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56" name="Line 16">
            <a:extLst>
              <a:ext uri="{FF2B5EF4-FFF2-40B4-BE49-F238E27FC236}">
                <a16:creationId xmlns:a16="http://schemas.microsoft.com/office/drawing/2014/main" id="{78625B1C-6A69-F5ED-BCB8-597429F38300}"/>
              </a:ext>
            </a:extLst>
          </p:cNvPr>
          <p:cNvSpPr>
            <a:spLocks noChangeShapeType="1"/>
          </p:cNvSpPr>
          <p:nvPr/>
        </p:nvSpPr>
        <p:spPr bwMode="auto">
          <a:xfrm flipH="1">
            <a:off x="8153400" y="4038600"/>
            <a:ext cx="838200" cy="3048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257" name="Line 17">
            <a:extLst>
              <a:ext uri="{FF2B5EF4-FFF2-40B4-BE49-F238E27FC236}">
                <a16:creationId xmlns:a16="http://schemas.microsoft.com/office/drawing/2014/main" id="{094A817B-655B-2E94-C5ED-F390F1B65D85}"/>
              </a:ext>
            </a:extLst>
          </p:cNvPr>
          <p:cNvSpPr>
            <a:spLocks noChangeShapeType="1"/>
          </p:cNvSpPr>
          <p:nvPr/>
        </p:nvSpPr>
        <p:spPr bwMode="auto">
          <a:xfrm flipH="1">
            <a:off x="7380288" y="4408488"/>
            <a:ext cx="609600" cy="2286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afterEffect">
                                  <p:stCondLst>
                                    <p:cond delay="0"/>
                                  </p:stCondLst>
                                  <p:childTnLst>
                                    <p:animMotion origin="layout" path="M 3.33333E-6 -0.09993 L 3.33333E-6 0.24427 " pathEditMode="relative" rAng="0" ptsTypes="AA">
                                      <p:cBhvr>
                                        <p:cTn id="6" dur="2000" fill="hold"/>
                                        <p:tgtEl>
                                          <p:spTgt spid="138247"/>
                                        </p:tgtEl>
                                        <p:attrNameLst>
                                          <p:attrName>ppt_x</p:attrName>
                                          <p:attrName>ppt_y</p:attrName>
                                        </p:attrNameLst>
                                      </p:cBhvr>
                                      <p:rCtr x="0" y="17210"/>
                                    </p:animMotion>
                                  </p:childTnLst>
                                </p:cTn>
                              </p:par>
                            </p:childTnLst>
                          </p:cTn>
                        </p:par>
                        <p:par>
                          <p:cTn id="7" fill="hold" nodeType="afterGroup">
                            <p:stCondLst>
                              <p:cond delay="2000"/>
                            </p:stCondLst>
                            <p:childTnLst>
                              <p:par>
                                <p:cTn id="8" presetID="55" presetClass="entr" presetSubtype="0" fill="hold" nodeType="afterEffect">
                                  <p:stCondLst>
                                    <p:cond delay="0"/>
                                  </p:stCondLst>
                                  <p:childTnLst>
                                    <p:set>
                                      <p:cBhvr>
                                        <p:cTn id="9" dur="1" fill="hold">
                                          <p:stCondLst>
                                            <p:cond delay="0"/>
                                          </p:stCondLst>
                                        </p:cTn>
                                        <p:tgtEl>
                                          <p:spTgt spid="138247"/>
                                        </p:tgtEl>
                                        <p:attrNameLst>
                                          <p:attrName>style.visibility</p:attrName>
                                        </p:attrNameLst>
                                      </p:cBhvr>
                                      <p:to>
                                        <p:strVal val="visible"/>
                                      </p:to>
                                    </p:set>
                                    <p:anim calcmode="lin" valueType="num">
                                      <p:cBhvr>
                                        <p:cTn id="10" dur="1000" fill="hold"/>
                                        <p:tgtEl>
                                          <p:spTgt spid="138247"/>
                                        </p:tgtEl>
                                        <p:attrNameLst>
                                          <p:attrName>ppt_w</p:attrName>
                                        </p:attrNameLst>
                                      </p:cBhvr>
                                      <p:tavLst>
                                        <p:tav tm="0">
                                          <p:val>
                                            <p:strVal val="#ppt_w*0.70"/>
                                          </p:val>
                                        </p:tav>
                                        <p:tav tm="100000">
                                          <p:val>
                                            <p:strVal val="#ppt_w"/>
                                          </p:val>
                                        </p:tav>
                                      </p:tavLst>
                                    </p:anim>
                                    <p:anim calcmode="lin" valueType="num">
                                      <p:cBhvr>
                                        <p:cTn id="11" dur="1000" fill="hold"/>
                                        <p:tgtEl>
                                          <p:spTgt spid="138247"/>
                                        </p:tgtEl>
                                        <p:attrNameLst>
                                          <p:attrName>ppt_h</p:attrName>
                                        </p:attrNameLst>
                                      </p:cBhvr>
                                      <p:tavLst>
                                        <p:tav tm="0">
                                          <p:val>
                                            <p:strVal val="#ppt_h"/>
                                          </p:val>
                                        </p:tav>
                                        <p:tav tm="100000">
                                          <p:val>
                                            <p:strVal val="#ppt_h"/>
                                          </p:val>
                                        </p:tav>
                                      </p:tavLst>
                                    </p:anim>
                                    <p:animEffect transition="in" filter="fade">
                                      <p:cBhvr>
                                        <p:cTn id="12" dur="1000"/>
                                        <p:tgtEl>
                                          <p:spTgt spid="138247"/>
                                        </p:tgtEl>
                                      </p:cBhvr>
                                    </p:animEffect>
                                  </p:childTnLst>
                                </p:cTn>
                              </p:par>
                              <p:par>
                                <p:cTn id="13" presetID="6" presetClass="emph" presetSubtype="0" fill="hold" nodeType="withEffect">
                                  <p:stCondLst>
                                    <p:cond delay="0"/>
                                  </p:stCondLst>
                                  <p:childTnLst>
                                    <p:animScale>
                                      <p:cBhvr>
                                        <p:cTn id="14" dur="500" fill="hold"/>
                                        <p:tgtEl>
                                          <p:spTgt spid="138247"/>
                                        </p:tgtEl>
                                      </p:cBhvr>
                                      <p:by x="150000" y="150000"/>
                                    </p:animScale>
                                  </p:childTnLst>
                                </p:cTn>
                              </p:par>
                            </p:childTnLst>
                          </p:cTn>
                        </p:par>
                        <p:par>
                          <p:cTn id="15" fill="hold" nodeType="afterGroup">
                            <p:stCondLst>
                              <p:cond delay="3000"/>
                            </p:stCondLst>
                            <p:childTnLst>
                              <p:par>
                                <p:cTn id="16" presetID="6" presetClass="emph" presetSubtype="0" fill="hold" nodeType="afterEffect">
                                  <p:stCondLst>
                                    <p:cond delay="0"/>
                                  </p:stCondLst>
                                  <p:childTnLst>
                                    <p:animScale>
                                      <p:cBhvr>
                                        <p:cTn id="17" dur="500" fill="hold"/>
                                        <p:tgtEl>
                                          <p:spTgt spid="138247"/>
                                        </p:tgtEl>
                                      </p:cBhvr>
                                      <p:by x="50000" y="50000"/>
                                    </p:animScale>
                                  </p:childTnLst>
                                </p:cTn>
                              </p:par>
                              <p:par>
                                <p:cTn id="18" presetID="55" presetClass="entr" presetSubtype="0" fill="hold" nodeType="withEffect">
                                  <p:stCondLst>
                                    <p:cond delay="0"/>
                                  </p:stCondLst>
                                  <p:childTnLst>
                                    <p:set>
                                      <p:cBhvr>
                                        <p:cTn id="19" dur="1" fill="hold">
                                          <p:stCondLst>
                                            <p:cond delay="0"/>
                                          </p:stCondLst>
                                        </p:cTn>
                                        <p:tgtEl>
                                          <p:spTgt spid="138256"/>
                                        </p:tgtEl>
                                        <p:attrNameLst>
                                          <p:attrName>style.visibility</p:attrName>
                                        </p:attrNameLst>
                                      </p:cBhvr>
                                      <p:to>
                                        <p:strVal val="visible"/>
                                      </p:to>
                                    </p:set>
                                    <p:anim calcmode="lin" valueType="num">
                                      <p:cBhvr>
                                        <p:cTn id="20" dur="500" fill="hold"/>
                                        <p:tgtEl>
                                          <p:spTgt spid="138256"/>
                                        </p:tgtEl>
                                        <p:attrNameLst>
                                          <p:attrName>ppt_w</p:attrName>
                                        </p:attrNameLst>
                                      </p:cBhvr>
                                      <p:tavLst>
                                        <p:tav tm="0">
                                          <p:val>
                                            <p:strVal val="#ppt_w*0.70"/>
                                          </p:val>
                                        </p:tav>
                                        <p:tav tm="100000">
                                          <p:val>
                                            <p:strVal val="#ppt_w"/>
                                          </p:val>
                                        </p:tav>
                                      </p:tavLst>
                                    </p:anim>
                                    <p:anim calcmode="lin" valueType="num">
                                      <p:cBhvr>
                                        <p:cTn id="21" dur="500" fill="hold"/>
                                        <p:tgtEl>
                                          <p:spTgt spid="138256"/>
                                        </p:tgtEl>
                                        <p:attrNameLst>
                                          <p:attrName>ppt_h</p:attrName>
                                        </p:attrNameLst>
                                      </p:cBhvr>
                                      <p:tavLst>
                                        <p:tav tm="0">
                                          <p:val>
                                            <p:strVal val="#ppt_h"/>
                                          </p:val>
                                        </p:tav>
                                        <p:tav tm="100000">
                                          <p:val>
                                            <p:strVal val="#ppt_h"/>
                                          </p:val>
                                        </p:tav>
                                      </p:tavLst>
                                    </p:anim>
                                    <p:animEffect transition="in" filter="fade">
                                      <p:cBhvr>
                                        <p:cTn id="22" dur="500"/>
                                        <p:tgtEl>
                                          <p:spTgt spid="138256"/>
                                        </p:tgtEl>
                                      </p:cBhvr>
                                    </p:animEffect>
                                  </p:childTnLst>
                                </p:cTn>
                              </p:par>
                              <p:par>
                                <p:cTn id="23" presetID="55" presetClass="entr" presetSubtype="0" fill="hold" nodeType="withEffect">
                                  <p:stCondLst>
                                    <p:cond delay="0"/>
                                  </p:stCondLst>
                                  <p:childTnLst>
                                    <p:set>
                                      <p:cBhvr>
                                        <p:cTn id="24" dur="1" fill="hold">
                                          <p:stCondLst>
                                            <p:cond delay="0"/>
                                          </p:stCondLst>
                                        </p:cTn>
                                        <p:tgtEl>
                                          <p:spTgt spid="138257"/>
                                        </p:tgtEl>
                                        <p:attrNameLst>
                                          <p:attrName>style.visibility</p:attrName>
                                        </p:attrNameLst>
                                      </p:cBhvr>
                                      <p:to>
                                        <p:strVal val="visible"/>
                                      </p:to>
                                    </p:set>
                                    <p:anim calcmode="lin" valueType="num">
                                      <p:cBhvr>
                                        <p:cTn id="25" dur="1000" fill="hold"/>
                                        <p:tgtEl>
                                          <p:spTgt spid="138257"/>
                                        </p:tgtEl>
                                        <p:attrNameLst>
                                          <p:attrName>ppt_w</p:attrName>
                                        </p:attrNameLst>
                                      </p:cBhvr>
                                      <p:tavLst>
                                        <p:tav tm="0">
                                          <p:val>
                                            <p:strVal val="#ppt_w*0.70"/>
                                          </p:val>
                                        </p:tav>
                                        <p:tav tm="100000">
                                          <p:val>
                                            <p:strVal val="#ppt_w"/>
                                          </p:val>
                                        </p:tav>
                                      </p:tavLst>
                                    </p:anim>
                                    <p:anim calcmode="lin" valueType="num">
                                      <p:cBhvr>
                                        <p:cTn id="26" dur="1000" fill="hold"/>
                                        <p:tgtEl>
                                          <p:spTgt spid="138257"/>
                                        </p:tgtEl>
                                        <p:attrNameLst>
                                          <p:attrName>ppt_h</p:attrName>
                                        </p:attrNameLst>
                                      </p:cBhvr>
                                      <p:tavLst>
                                        <p:tav tm="0">
                                          <p:val>
                                            <p:strVal val="#ppt_h"/>
                                          </p:val>
                                        </p:tav>
                                        <p:tav tm="100000">
                                          <p:val>
                                            <p:strVal val="#ppt_h"/>
                                          </p:val>
                                        </p:tav>
                                      </p:tavLst>
                                    </p:anim>
                                    <p:animEffect transition="in" filter="fade">
                                      <p:cBhvr>
                                        <p:cTn id="27" dur="1000"/>
                                        <p:tgtEl>
                                          <p:spTgt spid="138257"/>
                                        </p:tgtEl>
                                      </p:cBhvr>
                                    </p:animEffect>
                                  </p:childTnLst>
                                </p:cTn>
                              </p:par>
                            </p:childTnLst>
                          </p:cTn>
                        </p:par>
                        <p:par>
                          <p:cTn id="28" fill="hold" nodeType="afterGroup">
                            <p:stCondLst>
                              <p:cond delay="4000"/>
                            </p:stCondLst>
                            <p:childTnLst>
                              <p:par>
                                <p:cTn id="29" presetID="55" presetClass="entr" presetSubtype="0" fill="hold" nodeType="afterEffect">
                                  <p:stCondLst>
                                    <p:cond delay="0"/>
                                  </p:stCondLst>
                                  <p:childTnLst>
                                    <p:set>
                                      <p:cBhvr>
                                        <p:cTn id="30" dur="1" fill="hold">
                                          <p:stCondLst>
                                            <p:cond delay="0"/>
                                          </p:stCondLst>
                                        </p:cTn>
                                        <p:tgtEl>
                                          <p:spTgt spid="138245"/>
                                        </p:tgtEl>
                                        <p:attrNameLst>
                                          <p:attrName>style.visibility</p:attrName>
                                        </p:attrNameLst>
                                      </p:cBhvr>
                                      <p:to>
                                        <p:strVal val="visible"/>
                                      </p:to>
                                    </p:set>
                                    <p:anim calcmode="lin" valueType="num">
                                      <p:cBhvr>
                                        <p:cTn id="31" dur="500" fill="hold"/>
                                        <p:tgtEl>
                                          <p:spTgt spid="138245"/>
                                        </p:tgtEl>
                                        <p:attrNameLst>
                                          <p:attrName>ppt_w</p:attrName>
                                        </p:attrNameLst>
                                      </p:cBhvr>
                                      <p:tavLst>
                                        <p:tav tm="0">
                                          <p:val>
                                            <p:strVal val="#ppt_w*0.70"/>
                                          </p:val>
                                        </p:tav>
                                        <p:tav tm="100000">
                                          <p:val>
                                            <p:strVal val="#ppt_w"/>
                                          </p:val>
                                        </p:tav>
                                      </p:tavLst>
                                    </p:anim>
                                    <p:anim calcmode="lin" valueType="num">
                                      <p:cBhvr>
                                        <p:cTn id="32" dur="500" fill="hold"/>
                                        <p:tgtEl>
                                          <p:spTgt spid="138245"/>
                                        </p:tgtEl>
                                        <p:attrNameLst>
                                          <p:attrName>ppt_h</p:attrName>
                                        </p:attrNameLst>
                                      </p:cBhvr>
                                      <p:tavLst>
                                        <p:tav tm="0">
                                          <p:val>
                                            <p:strVal val="#ppt_h"/>
                                          </p:val>
                                        </p:tav>
                                        <p:tav tm="100000">
                                          <p:val>
                                            <p:strVal val="#ppt_h"/>
                                          </p:val>
                                        </p:tav>
                                      </p:tavLst>
                                    </p:anim>
                                    <p:animEffect transition="in" filter="fade">
                                      <p:cBhvr>
                                        <p:cTn id="33" dur="500"/>
                                        <p:tgtEl>
                                          <p:spTgt spid="138245"/>
                                        </p:tgtEl>
                                      </p:cBhvr>
                                    </p:animEffect>
                                  </p:childTnLst>
                                </p:cTn>
                              </p:par>
                            </p:childTnLst>
                          </p:cTn>
                        </p:par>
                        <p:par>
                          <p:cTn id="34" fill="hold" nodeType="afterGroup">
                            <p:stCondLst>
                              <p:cond delay="4500"/>
                            </p:stCondLst>
                            <p:childTnLst>
                              <p:par>
                                <p:cTn id="35" presetID="55" presetClass="entr" presetSubtype="0" fill="hold" nodeType="afterEffect">
                                  <p:stCondLst>
                                    <p:cond delay="0"/>
                                  </p:stCondLst>
                                  <p:childTnLst>
                                    <p:set>
                                      <p:cBhvr>
                                        <p:cTn id="36" dur="1" fill="hold">
                                          <p:stCondLst>
                                            <p:cond delay="0"/>
                                          </p:stCondLst>
                                        </p:cTn>
                                        <p:tgtEl>
                                          <p:spTgt spid="138249"/>
                                        </p:tgtEl>
                                        <p:attrNameLst>
                                          <p:attrName>style.visibility</p:attrName>
                                        </p:attrNameLst>
                                      </p:cBhvr>
                                      <p:to>
                                        <p:strVal val="visible"/>
                                      </p:to>
                                    </p:set>
                                    <p:anim calcmode="lin" valueType="num">
                                      <p:cBhvr>
                                        <p:cTn id="37" dur="500" fill="hold"/>
                                        <p:tgtEl>
                                          <p:spTgt spid="138249"/>
                                        </p:tgtEl>
                                        <p:attrNameLst>
                                          <p:attrName>ppt_w</p:attrName>
                                        </p:attrNameLst>
                                      </p:cBhvr>
                                      <p:tavLst>
                                        <p:tav tm="0">
                                          <p:val>
                                            <p:strVal val="#ppt_w*0.70"/>
                                          </p:val>
                                        </p:tav>
                                        <p:tav tm="100000">
                                          <p:val>
                                            <p:strVal val="#ppt_w"/>
                                          </p:val>
                                        </p:tav>
                                      </p:tavLst>
                                    </p:anim>
                                    <p:anim calcmode="lin" valueType="num">
                                      <p:cBhvr>
                                        <p:cTn id="38" dur="500" fill="hold"/>
                                        <p:tgtEl>
                                          <p:spTgt spid="138249"/>
                                        </p:tgtEl>
                                        <p:attrNameLst>
                                          <p:attrName>ppt_h</p:attrName>
                                        </p:attrNameLst>
                                      </p:cBhvr>
                                      <p:tavLst>
                                        <p:tav tm="0">
                                          <p:val>
                                            <p:strVal val="#ppt_h"/>
                                          </p:val>
                                        </p:tav>
                                        <p:tav tm="100000">
                                          <p:val>
                                            <p:strVal val="#ppt_h"/>
                                          </p:val>
                                        </p:tav>
                                      </p:tavLst>
                                    </p:anim>
                                    <p:animEffect transition="in" filter="fade">
                                      <p:cBhvr>
                                        <p:cTn id="39" dur="500"/>
                                        <p:tgtEl>
                                          <p:spTgt spid="138249"/>
                                        </p:tgtEl>
                                      </p:cBhvr>
                                    </p:animEffect>
                                  </p:childTnLst>
                                </p:cTn>
                              </p:par>
                            </p:childTnLst>
                          </p:cTn>
                        </p:par>
                        <p:par>
                          <p:cTn id="40" fill="hold" nodeType="afterGroup">
                            <p:stCondLst>
                              <p:cond delay="5000"/>
                            </p:stCondLst>
                            <p:childTnLst>
                              <p:par>
                                <p:cTn id="41" presetID="55" presetClass="entr" presetSubtype="0" fill="hold" nodeType="afterEffect">
                                  <p:stCondLst>
                                    <p:cond delay="0"/>
                                  </p:stCondLst>
                                  <p:childTnLst>
                                    <p:set>
                                      <p:cBhvr>
                                        <p:cTn id="42" dur="1" fill="hold">
                                          <p:stCondLst>
                                            <p:cond delay="0"/>
                                          </p:stCondLst>
                                        </p:cTn>
                                        <p:tgtEl>
                                          <p:spTgt spid="138248"/>
                                        </p:tgtEl>
                                        <p:attrNameLst>
                                          <p:attrName>style.visibility</p:attrName>
                                        </p:attrNameLst>
                                      </p:cBhvr>
                                      <p:to>
                                        <p:strVal val="visible"/>
                                      </p:to>
                                    </p:set>
                                    <p:anim calcmode="lin" valueType="num">
                                      <p:cBhvr>
                                        <p:cTn id="43" dur="500" fill="hold"/>
                                        <p:tgtEl>
                                          <p:spTgt spid="138248"/>
                                        </p:tgtEl>
                                        <p:attrNameLst>
                                          <p:attrName>ppt_w</p:attrName>
                                        </p:attrNameLst>
                                      </p:cBhvr>
                                      <p:tavLst>
                                        <p:tav tm="0">
                                          <p:val>
                                            <p:strVal val="#ppt_w*0.70"/>
                                          </p:val>
                                        </p:tav>
                                        <p:tav tm="100000">
                                          <p:val>
                                            <p:strVal val="#ppt_w"/>
                                          </p:val>
                                        </p:tav>
                                      </p:tavLst>
                                    </p:anim>
                                    <p:anim calcmode="lin" valueType="num">
                                      <p:cBhvr>
                                        <p:cTn id="44" dur="500" fill="hold"/>
                                        <p:tgtEl>
                                          <p:spTgt spid="138248"/>
                                        </p:tgtEl>
                                        <p:attrNameLst>
                                          <p:attrName>ppt_h</p:attrName>
                                        </p:attrNameLst>
                                      </p:cBhvr>
                                      <p:tavLst>
                                        <p:tav tm="0">
                                          <p:val>
                                            <p:strVal val="#ppt_h"/>
                                          </p:val>
                                        </p:tav>
                                        <p:tav tm="100000">
                                          <p:val>
                                            <p:strVal val="#ppt_h"/>
                                          </p:val>
                                        </p:tav>
                                      </p:tavLst>
                                    </p:anim>
                                    <p:animEffect transition="in" filter="fade">
                                      <p:cBhvr>
                                        <p:cTn id="45" dur="500"/>
                                        <p:tgtEl>
                                          <p:spTgt spid="138248"/>
                                        </p:tgtEl>
                                      </p:cBhvr>
                                    </p:animEffect>
                                  </p:childTnLst>
                                </p:cTn>
                              </p:par>
                            </p:childTnLst>
                          </p:cTn>
                        </p:par>
                        <p:par>
                          <p:cTn id="46" fill="hold" nodeType="afterGroup">
                            <p:stCondLst>
                              <p:cond delay="5500"/>
                            </p:stCondLst>
                            <p:childTnLst>
                              <p:par>
                                <p:cTn id="47" presetID="55" presetClass="entr" presetSubtype="0" fill="hold" nodeType="afterEffect">
                                  <p:stCondLst>
                                    <p:cond delay="0"/>
                                  </p:stCondLst>
                                  <p:childTnLst>
                                    <p:set>
                                      <p:cBhvr>
                                        <p:cTn id="48" dur="1" fill="hold">
                                          <p:stCondLst>
                                            <p:cond delay="0"/>
                                          </p:stCondLst>
                                        </p:cTn>
                                        <p:tgtEl>
                                          <p:spTgt spid="138250"/>
                                        </p:tgtEl>
                                        <p:attrNameLst>
                                          <p:attrName>style.visibility</p:attrName>
                                        </p:attrNameLst>
                                      </p:cBhvr>
                                      <p:to>
                                        <p:strVal val="visible"/>
                                      </p:to>
                                    </p:set>
                                    <p:anim calcmode="lin" valueType="num">
                                      <p:cBhvr>
                                        <p:cTn id="49" dur="500" fill="hold"/>
                                        <p:tgtEl>
                                          <p:spTgt spid="138250"/>
                                        </p:tgtEl>
                                        <p:attrNameLst>
                                          <p:attrName>ppt_w</p:attrName>
                                        </p:attrNameLst>
                                      </p:cBhvr>
                                      <p:tavLst>
                                        <p:tav tm="0">
                                          <p:val>
                                            <p:strVal val="#ppt_w*0.70"/>
                                          </p:val>
                                        </p:tav>
                                        <p:tav tm="100000">
                                          <p:val>
                                            <p:strVal val="#ppt_w"/>
                                          </p:val>
                                        </p:tav>
                                      </p:tavLst>
                                    </p:anim>
                                    <p:anim calcmode="lin" valueType="num">
                                      <p:cBhvr>
                                        <p:cTn id="50" dur="500" fill="hold"/>
                                        <p:tgtEl>
                                          <p:spTgt spid="138250"/>
                                        </p:tgtEl>
                                        <p:attrNameLst>
                                          <p:attrName>ppt_h</p:attrName>
                                        </p:attrNameLst>
                                      </p:cBhvr>
                                      <p:tavLst>
                                        <p:tav tm="0">
                                          <p:val>
                                            <p:strVal val="#ppt_h"/>
                                          </p:val>
                                        </p:tav>
                                        <p:tav tm="100000">
                                          <p:val>
                                            <p:strVal val="#ppt_h"/>
                                          </p:val>
                                        </p:tav>
                                      </p:tavLst>
                                    </p:anim>
                                    <p:animEffect transition="in" filter="fade">
                                      <p:cBhvr>
                                        <p:cTn id="51" dur="500"/>
                                        <p:tgtEl>
                                          <p:spTgt spid="138250"/>
                                        </p:tgtEl>
                                      </p:cBhvr>
                                    </p:animEffect>
                                  </p:childTnLst>
                                </p:cTn>
                              </p:par>
                            </p:childTnLst>
                          </p:cTn>
                        </p:par>
                        <p:par>
                          <p:cTn id="52" fill="hold" nodeType="afterGroup">
                            <p:stCondLst>
                              <p:cond delay="6000"/>
                            </p:stCondLst>
                            <p:childTnLst>
                              <p:par>
                                <p:cTn id="53" presetID="55" presetClass="entr" presetSubtype="0" fill="hold" nodeType="afterEffect">
                                  <p:stCondLst>
                                    <p:cond delay="0"/>
                                  </p:stCondLst>
                                  <p:childTnLst>
                                    <p:set>
                                      <p:cBhvr>
                                        <p:cTn id="54" dur="1" fill="hold">
                                          <p:stCondLst>
                                            <p:cond delay="0"/>
                                          </p:stCondLst>
                                        </p:cTn>
                                        <p:tgtEl>
                                          <p:spTgt spid="138251"/>
                                        </p:tgtEl>
                                        <p:attrNameLst>
                                          <p:attrName>style.visibility</p:attrName>
                                        </p:attrNameLst>
                                      </p:cBhvr>
                                      <p:to>
                                        <p:strVal val="visible"/>
                                      </p:to>
                                    </p:set>
                                    <p:anim calcmode="lin" valueType="num">
                                      <p:cBhvr>
                                        <p:cTn id="55" dur="500" fill="hold"/>
                                        <p:tgtEl>
                                          <p:spTgt spid="138251"/>
                                        </p:tgtEl>
                                        <p:attrNameLst>
                                          <p:attrName>ppt_w</p:attrName>
                                        </p:attrNameLst>
                                      </p:cBhvr>
                                      <p:tavLst>
                                        <p:tav tm="0">
                                          <p:val>
                                            <p:strVal val="#ppt_w*0.70"/>
                                          </p:val>
                                        </p:tav>
                                        <p:tav tm="100000">
                                          <p:val>
                                            <p:strVal val="#ppt_w"/>
                                          </p:val>
                                        </p:tav>
                                      </p:tavLst>
                                    </p:anim>
                                    <p:anim calcmode="lin" valueType="num">
                                      <p:cBhvr>
                                        <p:cTn id="56" dur="500" fill="hold"/>
                                        <p:tgtEl>
                                          <p:spTgt spid="138251"/>
                                        </p:tgtEl>
                                        <p:attrNameLst>
                                          <p:attrName>ppt_h</p:attrName>
                                        </p:attrNameLst>
                                      </p:cBhvr>
                                      <p:tavLst>
                                        <p:tav tm="0">
                                          <p:val>
                                            <p:strVal val="#ppt_h"/>
                                          </p:val>
                                        </p:tav>
                                        <p:tav tm="100000">
                                          <p:val>
                                            <p:strVal val="#ppt_h"/>
                                          </p:val>
                                        </p:tav>
                                      </p:tavLst>
                                    </p:anim>
                                    <p:animEffect transition="in" filter="fade">
                                      <p:cBhvr>
                                        <p:cTn id="57" dur="500"/>
                                        <p:tgtEl>
                                          <p:spTgt spid="138251"/>
                                        </p:tgtEl>
                                      </p:cBhvr>
                                    </p:animEffect>
                                  </p:childTnLst>
                                </p:cTn>
                              </p:par>
                            </p:childTnLst>
                          </p:cTn>
                        </p:par>
                        <p:par>
                          <p:cTn id="58" fill="hold" nodeType="afterGroup">
                            <p:stCondLst>
                              <p:cond delay="6500"/>
                            </p:stCondLst>
                            <p:childTnLst>
                              <p:par>
                                <p:cTn id="59" presetID="55" presetClass="entr" presetSubtype="0" fill="hold" nodeType="afterEffect">
                                  <p:stCondLst>
                                    <p:cond delay="0"/>
                                  </p:stCondLst>
                                  <p:childTnLst>
                                    <p:set>
                                      <p:cBhvr>
                                        <p:cTn id="60" dur="1" fill="hold">
                                          <p:stCondLst>
                                            <p:cond delay="0"/>
                                          </p:stCondLst>
                                        </p:cTn>
                                        <p:tgtEl>
                                          <p:spTgt spid="138252"/>
                                        </p:tgtEl>
                                        <p:attrNameLst>
                                          <p:attrName>style.visibility</p:attrName>
                                        </p:attrNameLst>
                                      </p:cBhvr>
                                      <p:to>
                                        <p:strVal val="visible"/>
                                      </p:to>
                                    </p:set>
                                    <p:anim calcmode="lin" valueType="num">
                                      <p:cBhvr>
                                        <p:cTn id="61" dur="500" fill="hold"/>
                                        <p:tgtEl>
                                          <p:spTgt spid="138252"/>
                                        </p:tgtEl>
                                        <p:attrNameLst>
                                          <p:attrName>ppt_w</p:attrName>
                                        </p:attrNameLst>
                                      </p:cBhvr>
                                      <p:tavLst>
                                        <p:tav tm="0">
                                          <p:val>
                                            <p:strVal val="#ppt_w*0.70"/>
                                          </p:val>
                                        </p:tav>
                                        <p:tav tm="100000">
                                          <p:val>
                                            <p:strVal val="#ppt_w"/>
                                          </p:val>
                                        </p:tav>
                                      </p:tavLst>
                                    </p:anim>
                                    <p:anim calcmode="lin" valueType="num">
                                      <p:cBhvr>
                                        <p:cTn id="62" dur="500" fill="hold"/>
                                        <p:tgtEl>
                                          <p:spTgt spid="138252"/>
                                        </p:tgtEl>
                                        <p:attrNameLst>
                                          <p:attrName>ppt_h</p:attrName>
                                        </p:attrNameLst>
                                      </p:cBhvr>
                                      <p:tavLst>
                                        <p:tav tm="0">
                                          <p:val>
                                            <p:strVal val="#ppt_h"/>
                                          </p:val>
                                        </p:tav>
                                        <p:tav tm="100000">
                                          <p:val>
                                            <p:strVal val="#ppt_h"/>
                                          </p:val>
                                        </p:tav>
                                      </p:tavLst>
                                    </p:anim>
                                    <p:animEffect transition="in" filter="fade">
                                      <p:cBhvr>
                                        <p:cTn id="63" dur="500"/>
                                        <p:tgtEl>
                                          <p:spTgt spid="138252"/>
                                        </p:tgtEl>
                                      </p:cBhvr>
                                    </p:animEffect>
                                  </p:childTnLst>
                                </p:cTn>
                              </p:par>
                            </p:childTnLst>
                          </p:cTn>
                        </p:par>
                        <p:par>
                          <p:cTn id="64" fill="hold" nodeType="afterGroup">
                            <p:stCondLst>
                              <p:cond delay="7000"/>
                            </p:stCondLst>
                            <p:childTnLst>
                              <p:par>
                                <p:cTn id="65" presetID="5" presetClass="entr" presetSubtype="10" fill="hold" nodeType="afterEffect">
                                  <p:stCondLst>
                                    <p:cond delay="3000"/>
                                  </p:stCondLst>
                                  <p:childTnLst>
                                    <p:set>
                                      <p:cBhvr>
                                        <p:cTn id="66" dur="1" fill="hold">
                                          <p:stCondLst>
                                            <p:cond delay="0"/>
                                          </p:stCondLst>
                                        </p:cTn>
                                        <p:tgtEl>
                                          <p:spTgt spid="138253"/>
                                        </p:tgtEl>
                                        <p:attrNameLst>
                                          <p:attrName>style.visibility</p:attrName>
                                        </p:attrNameLst>
                                      </p:cBhvr>
                                      <p:to>
                                        <p:strVal val="visible"/>
                                      </p:to>
                                    </p:set>
                                    <p:animEffect transition="in" filter="checkerboard(across)">
                                      <p:cBhvr>
                                        <p:cTn id="67" dur="2000"/>
                                        <p:tgtEl>
                                          <p:spTgt spid="138253"/>
                                        </p:tgtEl>
                                      </p:cBhvr>
                                    </p:animEffect>
                                  </p:childTnLst>
                                </p:cTn>
                              </p:par>
                            </p:childTnLst>
                          </p:cTn>
                        </p:par>
                        <p:par>
                          <p:cTn id="68" fill="hold" nodeType="afterGroup">
                            <p:stCondLst>
                              <p:cond delay="12000"/>
                            </p:stCondLst>
                            <p:childTnLst>
                              <p:par>
                                <p:cTn id="69" presetID="53" presetClass="entr" presetSubtype="0" fill="hold" nodeType="afterEffect">
                                  <p:stCondLst>
                                    <p:cond delay="3000"/>
                                  </p:stCondLst>
                                  <p:childTnLst>
                                    <p:set>
                                      <p:cBhvr>
                                        <p:cTn id="70" dur="1" fill="hold">
                                          <p:stCondLst>
                                            <p:cond delay="0"/>
                                          </p:stCondLst>
                                        </p:cTn>
                                        <p:tgtEl>
                                          <p:spTgt spid="138255"/>
                                        </p:tgtEl>
                                        <p:attrNameLst>
                                          <p:attrName>style.visibility</p:attrName>
                                        </p:attrNameLst>
                                      </p:cBhvr>
                                      <p:to>
                                        <p:strVal val="visible"/>
                                      </p:to>
                                    </p:set>
                                    <p:anim calcmode="lin" valueType="num">
                                      <p:cBhvr>
                                        <p:cTn id="71" dur="500" fill="hold"/>
                                        <p:tgtEl>
                                          <p:spTgt spid="138255"/>
                                        </p:tgtEl>
                                        <p:attrNameLst>
                                          <p:attrName>ppt_w</p:attrName>
                                        </p:attrNameLst>
                                      </p:cBhvr>
                                      <p:tavLst>
                                        <p:tav tm="0">
                                          <p:val>
                                            <p:fltVal val="0"/>
                                          </p:val>
                                        </p:tav>
                                        <p:tav tm="100000">
                                          <p:val>
                                            <p:strVal val="#ppt_w"/>
                                          </p:val>
                                        </p:tav>
                                      </p:tavLst>
                                    </p:anim>
                                    <p:anim calcmode="lin" valueType="num">
                                      <p:cBhvr>
                                        <p:cTn id="72" dur="500" fill="hold"/>
                                        <p:tgtEl>
                                          <p:spTgt spid="138255"/>
                                        </p:tgtEl>
                                        <p:attrNameLst>
                                          <p:attrName>ppt_h</p:attrName>
                                        </p:attrNameLst>
                                      </p:cBhvr>
                                      <p:tavLst>
                                        <p:tav tm="0">
                                          <p:val>
                                            <p:fltVal val="0"/>
                                          </p:val>
                                        </p:tav>
                                        <p:tav tm="100000">
                                          <p:val>
                                            <p:strVal val="#ppt_h"/>
                                          </p:val>
                                        </p:tav>
                                      </p:tavLst>
                                    </p:anim>
                                    <p:animEffect transition="in" filter="fade">
                                      <p:cBhvr>
                                        <p:cTn id="73" dur="500"/>
                                        <p:tgtEl>
                                          <p:spTgt spid="138255"/>
                                        </p:tgtEl>
                                      </p:cBhvr>
                                    </p:animEffect>
                                  </p:childTnLst>
                                </p:cTn>
                              </p:par>
                              <p:par>
                                <p:cTn id="74" presetID="3" presetClass="exit" presetSubtype="10" fill="hold" nodeType="withEffect">
                                  <p:stCondLst>
                                    <p:cond delay="0"/>
                                  </p:stCondLst>
                                  <p:childTnLst>
                                    <p:animEffect transition="out" filter="blinds(horizontal)">
                                      <p:cBhvr>
                                        <p:cTn id="75" dur="500"/>
                                        <p:tgtEl>
                                          <p:spTgt spid="138246"/>
                                        </p:tgtEl>
                                      </p:cBhvr>
                                    </p:animEffect>
                                    <p:set>
                                      <p:cBhvr>
                                        <p:cTn id="76" dur="1" fill="hold">
                                          <p:stCondLst>
                                            <p:cond delay="499"/>
                                          </p:stCondLst>
                                        </p:cTn>
                                        <p:tgtEl>
                                          <p:spTgt spid="1382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animBg="1"/>
      <p:bldP spid="138247" grpId="1" animBg="1"/>
      <p:bldP spid="138247" grpId="2" animBg="1"/>
      <p:bldP spid="138247" grpId="3"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410FAE7C-6F4A-0556-F3E0-378ABC780A77}"/>
              </a:ext>
            </a:extLst>
          </p:cNvPr>
          <p:cNvSpPr>
            <a:spLocks noGrp="1" noChangeArrowheads="1"/>
          </p:cNvSpPr>
          <p:nvPr>
            <p:ph type="title"/>
          </p:nvPr>
        </p:nvSpPr>
        <p:spPr>
          <a:xfrm>
            <a:off x="1524000" y="0"/>
            <a:ext cx="6096000" cy="914400"/>
          </a:xfrm>
        </p:spPr>
        <p:txBody>
          <a:bodyPr/>
          <a:lstStyle/>
          <a:p>
            <a:r>
              <a:rPr lang="en-US" altLang="en-US"/>
              <a:t>Diode Vs PMT</a:t>
            </a:r>
          </a:p>
        </p:txBody>
      </p:sp>
      <p:sp>
        <p:nvSpPr>
          <p:cNvPr id="46082" name="Rectangle 3">
            <a:extLst>
              <a:ext uri="{FF2B5EF4-FFF2-40B4-BE49-F238E27FC236}">
                <a16:creationId xmlns:a16="http://schemas.microsoft.com/office/drawing/2014/main" id="{877610D6-2525-A3D4-59B5-2D9FF911CD53}"/>
              </a:ext>
            </a:extLst>
          </p:cNvPr>
          <p:cNvSpPr>
            <a:spLocks noGrp="1" noChangeArrowheads="1"/>
          </p:cNvSpPr>
          <p:nvPr>
            <p:ph type="body" idx="1"/>
          </p:nvPr>
        </p:nvSpPr>
        <p:spPr>
          <a:xfrm>
            <a:off x="2286000" y="1447800"/>
            <a:ext cx="7772400" cy="4114800"/>
          </a:xfrm>
        </p:spPr>
        <p:txBody>
          <a:bodyPr/>
          <a:lstStyle/>
          <a:p>
            <a:r>
              <a:rPr lang="en-US" altLang="en-US" sz="2400" dirty="0"/>
              <a:t>Scatter detectors are frequently diode detectors</a:t>
            </a:r>
          </a:p>
        </p:txBody>
      </p:sp>
      <p:pic>
        <p:nvPicPr>
          <p:cNvPr id="46083" name="Picture 4" descr="DSC00059">
            <a:extLst>
              <a:ext uri="{FF2B5EF4-FFF2-40B4-BE49-F238E27FC236}">
                <a16:creationId xmlns:a16="http://schemas.microsoft.com/office/drawing/2014/main" id="{77DB233A-185F-ADC9-7809-18CBE8256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descr="DSC00060">
            <a:extLst>
              <a:ext uri="{FF2B5EF4-FFF2-40B4-BE49-F238E27FC236}">
                <a16:creationId xmlns:a16="http://schemas.microsoft.com/office/drawing/2014/main" id="{56CA7391-10E1-4989-A180-A703CCD99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198120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6">
            <a:extLst>
              <a:ext uri="{FF2B5EF4-FFF2-40B4-BE49-F238E27FC236}">
                <a16:creationId xmlns:a16="http://schemas.microsoft.com/office/drawing/2014/main" id="{280DCBF8-3A0F-7731-10A8-CCBC7979FD0C}"/>
              </a:ext>
            </a:extLst>
          </p:cNvPr>
          <p:cNvSpPr txBox="1">
            <a:spLocks noChangeArrowheads="1"/>
          </p:cNvSpPr>
          <p:nvPr/>
        </p:nvSpPr>
        <p:spPr bwMode="auto">
          <a:xfrm>
            <a:off x="1981200" y="5181601"/>
            <a:ext cx="3810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600">
                <a:latin typeface="Times New Roman" panose="02020603050405020304" pitchFamily="18" charset="0"/>
              </a:rPr>
              <a:t>Back of Elite forward scatter detector showing the preamp</a:t>
            </a:r>
          </a:p>
        </p:txBody>
      </p:sp>
      <p:sp>
        <p:nvSpPr>
          <p:cNvPr id="46086" name="Text Box 7">
            <a:extLst>
              <a:ext uri="{FF2B5EF4-FFF2-40B4-BE49-F238E27FC236}">
                <a16:creationId xmlns:a16="http://schemas.microsoft.com/office/drawing/2014/main" id="{506A5D1A-A9AC-C396-7139-B5B0D78EAB4B}"/>
              </a:ext>
            </a:extLst>
          </p:cNvPr>
          <p:cNvSpPr txBox="1">
            <a:spLocks noChangeArrowheads="1"/>
          </p:cNvSpPr>
          <p:nvPr/>
        </p:nvSpPr>
        <p:spPr bwMode="auto">
          <a:xfrm>
            <a:off x="6172200" y="5257801"/>
            <a:ext cx="4038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600">
                <a:latin typeface="Times New Roman" panose="02020603050405020304" pitchFamily="18" charset="0"/>
              </a:rPr>
              <a:t>Front view of Elite forward scatter detector showing the beam-dump and video camera signal collector (laser beam and sample sheath are superimposed)</a:t>
            </a:r>
          </a:p>
        </p:txBody>
      </p:sp>
      <p:sp>
        <p:nvSpPr>
          <p:cNvPr id="46087" name="Line 8">
            <a:extLst>
              <a:ext uri="{FF2B5EF4-FFF2-40B4-BE49-F238E27FC236}">
                <a16:creationId xmlns:a16="http://schemas.microsoft.com/office/drawing/2014/main" id="{3A9EEC63-A5EB-8453-C04F-64AC2E5DC636}"/>
              </a:ext>
            </a:extLst>
          </p:cNvPr>
          <p:cNvSpPr>
            <a:spLocks noChangeShapeType="1"/>
          </p:cNvSpPr>
          <p:nvPr/>
        </p:nvSpPr>
        <p:spPr bwMode="auto">
          <a:xfrm flipH="1" flipV="1">
            <a:off x="3276600" y="3505200"/>
            <a:ext cx="76200" cy="1752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8" name="Line 9">
            <a:extLst>
              <a:ext uri="{FF2B5EF4-FFF2-40B4-BE49-F238E27FC236}">
                <a16:creationId xmlns:a16="http://schemas.microsoft.com/office/drawing/2014/main" id="{7C30A496-B512-8FC0-2F64-CD9F21AAC434}"/>
              </a:ext>
            </a:extLst>
          </p:cNvPr>
          <p:cNvSpPr>
            <a:spLocks noChangeShapeType="1"/>
          </p:cNvSpPr>
          <p:nvPr/>
        </p:nvSpPr>
        <p:spPr bwMode="auto">
          <a:xfrm flipH="1" flipV="1">
            <a:off x="8001000" y="3962400"/>
            <a:ext cx="76200" cy="12954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9" name="Line 10">
            <a:extLst>
              <a:ext uri="{FF2B5EF4-FFF2-40B4-BE49-F238E27FC236}">
                <a16:creationId xmlns:a16="http://schemas.microsoft.com/office/drawing/2014/main" id="{99F30617-720F-ED7F-65F4-E21EA5732AEE}"/>
              </a:ext>
            </a:extLst>
          </p:cNvPr>
          <p:cNvSpPr>
            <a:spLocks noChangeShapeType="1"/>
          </p:cNvSpPr>
          <p:nvPr/>
        </p:nvSpPr>
        <p:spPr bwMode="auto">
          <a:xfrm>
            <a:off x="8610600" y="2133600"/>
            <a:ext cx="0" cy="3048000"/>
          </a:xfrm>
          <a:prstGeom prst="line">
            <a:avLst/>
          </a:prstGeom>
          <a:noFill/>
          <a:ln w="76200" cmpd="tri">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090" name="Line 11">
            <a:extLst>
              <a:ext uri="{FF2B5EF4-FFF2-40B4-BE49-F238E27FC236}">
                <a16:creationId xmlns:a16="http://schemas.microsoft.com/office/drawing/2014/main" id="{67C52513-A22C-8444-A068-3F23455BFF85}"/>
              </a:ext>
            </a:extLst>
          </p:cNvPr>
          <p:cNvSpPr>
            <a:spLocks noChangeShapeType="1"/>
          </p:cNvSpPr>
          <p:nvPr/>
        </p:nvSpPr>
        <p:spPr bwMode="auto">
          <a:xfrm flipH="1" flipV="1">
            <a:off x="8001000" y="3352800"/>
            <a:ext cx="2286000" cy="3048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Text Box 12">
            <a:extLst>
              <a:ext uri="{FF2B5EF4-FFF2-40B4-BE49-F238E27FC236}">
                <a16:creationId xmlns:a16="http://schemas.microsoft.com/office/drawing/2014/main" id="{44A70CDE-9AE6-BF5A-7ADD-1A50A182117C}"/>
              </a:ext>
            </a:extLst>
          </p:cNvPr>
          <p:cNvSpPr txBox="1">
            <a:spLocks noChangeArrowheads="1"/>
          </p:cNvSpPr>
          <p:nvPr/>
        </p:nvSpPr>
        <p:spPr bwMode="auto">
          <a:xfrm>
            <a:off x="8610600" y="1981200"/>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400">
                <a:latin typeface="Times New Roman" panose="02020603050405020304" pitchFamily="18" charset="0"/>
              </a:rPr>
              <a:t>Sample stream</a:t>
            </a:r>
          </a:p>
        </p:txBody>
      </p:sp>
      <p:sp>
        <p:nvSpPr>
          <p:cNvPr id="46092" name="Line 13">
            <a:extLst>
              <a:ext uri="{FF2B5EF4-FFF2-40B4-BE49-F238E27FC236}">
                <a16:creationId xmlns:a16="http://schemas.microsoft.com/office/drawing/2014/main" id="{78A65DFA-45AE-FB51-13F7-A6B3F1032473}"/>
              </a:ext>
            </a:extLst>
          </p:cNvPr>
          <p:cNvSpPr>
            <a:spLocks noChangeShapeType="1"/>
          </p:cNvSpPr>
          <p:nvPr/>
        </p:nvSpPr>
        <p:spPr bwMode="auto">
          <a:xfrm flipH="1">
            <a:off x="8610600" y="1752600"/>
            <a:ext cx="76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3" name="Arc 15">
            <a:extLst>
              <a:ext uri="{FF2B5EF4-FFF2-40B4-BE49-F238E27FC236}">
                <a16:creationId xmlns:a16="http://schemas.microsoft.com/office/drawing/2014/main" id="{E4366F71-74C8-3ED8-B709-AA3CCA0FA474}"/>
              </a:ext>
            </a:extLst>
          </p:cNvPr>
          <p:cNvSpPr>
            <a:spLocks/>
          </p:cNvSpPr>
          <p:nvPr/>
        </p:nvSpPr>
        <p:spPr bwMode="auto">
          <a:xfrm flipV="1">
            <a:off x="10058400" y="3733801"/>
            <a:ext cx="457200" cy="1839913"/>
          </a:xfrm>
          <a:custGeom>
            <a:avLst/>
            <a:gdLst>
              <a:gd name="T0" fmla="*/ 2147483646 w 21600"/>
              <a:gd name="T1" fmla="*/ 0 h 20066"/>
              <a:gd name="T2" fmla="*/ 2147483646 w 21600"/>
              <a:gd name="T3" fmla="*/ 2147483646 h 20066"/>
              <a:gd name="T4" fmla="*/ 0 w 21600"/>
              <a:gd name="T5" fmla="*/ 2147483646 h 20066"/>
              <a:gd name="T6" fmla="*/ 0 60000 65536"/>
              <a:gd name="T7" fmla="*/ 0 60000 65536"/>
              <a:gd name="T8" fmla="*/ 0 60000 65536"/>
            </a:gdLst>
            <a:ahLst/>
            <a:cxnLst>
              <a:cxn ang="T6">
                <a:pos x="T0" y="T1"/>
              </a:cxn>
              <a:cxn ang="T7">
                <a:pos x="T2" y="T3"/>
              </a:cxn>
              <a:cxn ang="T8">
                <a:pos x="T4" y="T5"/>
              </a:cxn>
            </a:cxnLst>
            <a:rect l="0" t="0" r="r" b="b"/>
            <a:pathLst>
              <a:path w="21600" h="20066" fill="none" extrusionOk="0">
                <a:moveTo>
                  <a:pt x="9824" y="-1"/>
                </a:moveTo>
                <a:cubicBezTo>
                  <a:pt x="17051" y="3690"/>
                  <a:pt x="21600" y="11120"/>
                  <a:pt x="21600" y="19236"/>
                </a:cubicBezTo>
                <a:cubicBezTo>
                  <a:pt x="21600" y="19512"/>
                  <a:pt x="21594" y="19789"/>
                  <a:pt x="21584" y="20066"/>
                </a:cubicBezTo>
              </a:path>
              <a:path w="21600" h="20066" stroke="0" extrusionOk="0">
                <a:moveTo>
                  <a:pt x="9824" y="-1"/>
                </a:moveTo>
                <a:cubicBezTo>
                  <a:pt x="17051" y="3690"/>
                  <a:pt x="21600" y="11120"/>
                  <a:pt x="21600" y="19236"/>
                </a:cubicBezTo>
                <a:cubicBezTo>
                  <a:pt x="21600" y="19512"/>
                  <a:pt x="21594" y="19789"/>
                  <a:pt x="21584" y="20066"/>
                </a:cubicBezTo>
                <a:lnTo>
                  <a:pt x="0" y="19236"/>
                </a:lnTo>
                <a:lnTo>
                  <a:pt x="9824" y="-1"/>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Text Box 16">
            <a:extLst>
              <a:ext uri="{FF2B5EF4-FFF2-40B4-BE49-F238E27FC236}">
                <a16:creationId xmlns:a16="http://schemas.microsoft.com/office/drawing/2014/main" id="{CC60136B-32AD-624A-63B8-D6B089E9A12F}"/>
              </a:ext>
            </a:extLst>
          </p:cNvPr>
          <p:cNvSpPr txBox="1">
            <a:spLocks noChangeArrowheads="1"/>
          </p:cNvSpPr>
          <p:nvPr/>
        </p:nvSpPr>
        <p:spPr bwMode="auto">
          <a:xfrm>
            <a:off x="8991600" y="6324600"/>
            <a:ext cx="1327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900">
                <a:latin typeface="Times New Roman" panose="02020603050405020304" pitchFamily="18" charset="0"/>
              </a:rPr>
              <a:t>Photos: J. Paul Robinson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C741111B-B019-3474-41A9-794169B6D013}"/>
              </a:ext>
            </a:extLst>
          </p:cNvPr>
          <p:cNvSpPr>
            <a:spLocks noGrp="1" noChangeArrowheads="1"/>
          </p:cNvSpPr>
          <p:nvPr>
            <p:ph type="title"/>
          </p:nvPr>
        </p:nvSpPr>
        <p:spPr>
          <a:xfrm>
            <a:off x="2286000" y="0"/>
            <a:ext cx="7772400" cy="1143000"/>
          </a:xfrm>
        </p:spPr>
        <p:txBody>
          <a:bodyPr/>
          <a:lstStyle/>
          <a:p>
            <a:r>
              <a:rPr lang="en-US" altLang="en-US"/>
              <a:t>Smaller, Cheaper….but noisier…</a:t>
            </a:r>
          </a:p>
        </p:txBody>
      </p:sp>
      <p:pic>
        <p:nvPicPr>
          <p:cNvPr id="48131" name="Picture 7">
            <a:extLst>
              <a:ext uri="{FF2B5EF4-FFF2-40B4-BE49-F238E27FC236}">
                <a16:creationId xmlns:a16="http://schemas.microsoft.com/office/drawing/2014/main" id="{59ADED4B-42C0-4E36-9FF2-F1899A2EF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1040779"/>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8">
            <a:extLst>
              <a:ext uri="{FF2B5EF4-FFF2-40B4-BE49-F238E27FC236}">
                <a16:creationId xmlns:a16="http://schemas.microsoft.com/office/drawing/2014/main" id="{6E61C960-4BF2-50A1-86D7-9E4F154F8069}"/>
              </a:ext>
            </a:extLst>
          </p:cNvPr>
          <p:cNvSpPr txBox="1">
            <a:spLocks noChangeArrowheads="1"/>
          </p:cNvSpPr>
          <p:nvPr/>
        </p:nvSpPr>
        <p:spPr bwMode="auto">
          <a:xfrm>
            <a:off x="7391400" y="5059362"/>
            <a:ext cx="431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000">
                <a:latin typeface="Times New Roman" panose="02020603050405020304" pitchFamily="18" charset="0"/>
              </a:rPr>
              <a:t>Image Source: http://www.lasercomponents.com/typo3temp/pics/6f96a05e7e.jpg</a:t>
            </a:r>
          </a:p>
        </p:txBody>
      </p:sp>
      <p:pic>
        <p:nvPicPr>
          <p:cNvPr id="48133" name="Picture 9">
            <a:extLst>
              <a:ext uri="{FF2B5EF4-FFF2-40B4-BE49-F238E27FC236}">
                <a16:creationId xmlns:a16="http://schemas.microsoft.com/office/drawing/2014/main" id="{FA029368-F3F9-E19B-AE09-852F7049DC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43434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10">
            <a:extLst>
              <a:ext uri="{FF2B5EF4-FFF2-40B4-BE49-F238E27FC236}">
                <a16:creationId xmlns:a16="http://schemas.microsoft.com/office/drawing/2014/main" id="{F77097AC-9A42-C071-C4F5-AACA987B48FF}"/>
              </a:ext>
            </a:extLst>
          </p:cNvPr>
          <p:cNvSpPr txBox="1">
            <a:spLocks noChangeArrowheads="1"/>
          </p:cNvSpPr>
          <p:nvPr/>
        </p:nvSpPr>
        <p:spPr bwMode="auto">
          <a:xfrm>
            <a:off x="1752600" y="4572001"/>
            <a:ext cx="3632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000">
                <a:latin typeface="Times New Roman" panose="02020603050405020304" pitchFamily="18" charset="0"/>
              </a:rPr>
              <a:t>Image Source: http://www.everyphotoncounts.com/img/SPAD1.jpg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DCC8A71C-F334-1365-BA51-47E9E8FD8601}"/>
              </a:ext>
            </a:extLst>
          </p:cNvPr>
          <p:cNvSpPr>
            <a:spLocks noGrp="1" noChangeArrowheads="1"/>
          </p:cNvSpPr>
          <p:nvPr>
            <p:ph type="title"/>
          </p:nvPr>
        </p:nvSpPr>
        <p:spPr/>
        <p:txBody>
          <a:bodyPr/>
          <a:lstStyle/>
          <a:p>
            <a:r>
              <a:rPr lang="en-US" altLang="en-US"/>
              <a:t>APD vs PMT</a:t>
            </a:r>
          </a:p>
        </p:txBody>
      </p:sp>
      <p:sp>
        <p:nvSpPr>
          <p:cNvPr id="50178" name="Rectangle 3">
            <a:extLst>
              <a:ext uri="{FF2B5EF4-FFF2-40B4-BE49-F238E27FC236}">
                <a16:creationId xmlns:a16="http://schemas.microsoft.com/office/drawing/2014/main" id="{5109F93A-6961-0775-7DC8-63CC8C5D5D78}"/>
              </a:ext>
            </a:extLst>
          </p:cNvPr>
          <p:cNvSpPr>
            <a:spLocks noGrp="1" noChangeArrowheads="1"/>
          </p:cNvSpPr>
          <p:nvPr>
            <p:ph type="body" idx="1"/>
          </p:nvPr>
        </p:nvSpPr>
        <p:spPr/>
        <p:txBody>
          <a:bodyPr/>
          <a:lstStyle/>
          <a:p>
            <a:endParaRPr lang="en-US" altLang="en-US"/>
          </a:p>
        </p:txBody>
      </p:sp>
      <p:pic>
        <p:nvPicPr>
          <p:cNvPr id="50179" name="Picture 4">
            <a:extLst>
              <a:ext uri="{FF2B5EF4-FFF2-40B4-BE49-F238E27FC236}">
                <a16:creationId xmlns:a16="http://schemas.microsoft.com/office/drawing/2014/main" id="{4C7625B6-4A1E-7C6C-F86E-C8D807B7C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0200"/>
            <a:ext cx="79248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5">
            <a:extLst>
              <a:ext uri="{FF2B5EF4-FFF2-40B4-BE49-F238E27FC236}">
                <a16:creationId xmlns:a16="http://schemas.microsoft.com/office/drawing/2014/main" id="{9A29B087-4F58-2F9F-A38A-06759339F4AD}"/>
              </a:ext>
            </a:extLst>
          </p:cNvPr>
          <p:cNvSpPr txBox="1">
            <a:spLocks noChangeArrowheads="1"/>
          </p:cNvSpPr>
          <p:nvPr/>
        </p:nvSpPr>
        <p:spPr bwMode="auto">
          <a:xfrm>
            <a:off x="5943601" y="6248400"/>
            <a:ext cx="4429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200">
                <a:latin typeface="Times New Roman" panose="02020603050405020304" pitchFamily="18" charset="0"/>
              </a:rPr>
              <a:t>Source: http://www.olympusfluoview.com/theory/detectorsintro.html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7" descr="flow-0001">
            <a:extLst>
              <a:ext uri="{FF2B5EF4-FFF2-40B4-BE49-F238E27FC236}">
                <a16:creationId xmlns:a16="http://schemas.microsoft.com/office/drawing/2014/main" id="{A49B7B93-C729-7D52-A6DF-E5792A95B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910014"/>
            <a:ext cx="3810000" cy="235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6" name="Rectangle 2">
            <a:extLst>
              <a:ext uri="{FF2B5EF4-FFF2-40B4-BE49-F238E27FC236}">
                <a16:creationId xmlns:a16="http://schemas.microsoft.com/office/drawing/2014/main" id="{E06933B0-FD78-334C-47E2-A4FCBCCFFF76}"/>
              </a:ext>
            </a:extLst>
          </p:cNvPr>
          <p:cNvSpPr>
            <a:spLocks noGrp="1" noChangeArrowheads="1"/>
          </p:cNvSpPr>
          <p:nvPr>
            <p:ph type="title"/>
          </p:nvPr>
        </p:nvSpPr>
        <p:spPr>
          <a:xfrm>
            <a:off x="1524000" y="0"/>
            <a:ext cx="8077200" cy="762000"/>
          </a:xfrm>
        </p:spPr>
        <p:txBody>
          <a:bodyPr/>
          <a:lstStyle/>
          <a:p>
            <a:r>
              <a:rPr lang="en-US" altLang="en-US"/>
              <a:t>Avalanche Photodiodes (APD’s)</a:t>
            </a:r>
          </a:p>
        </p:txBody>
      </p:sp>
      <p:sp>
        <p:nvSpPr>
          <p:cNvPr id="52227" name="Rectangle 3">
            <a:extLst>
              <a:ext uri="{FF2B5EF4-FFF2-40B4-BE49-F238E27FC236}">
                <a16:creationId xmlns:a16="http://schemas.microsoft.com/office/drawing/2014/main" id="{D522B8B0-595B-A299-5F50-E7441D8693B1}"/>
              </a:ext>
            </a:extLst>
          </p:cNvPr>
          <p:cNvSpPr>
            <a:spLocks noGrp="1" noChangeArrowheads="1"/>
          </p:cNvSpPr>
          <p:nvPr>
            <p:ph type="body" idx="1"/>
          </p:nvPr>
        </p:nvSpPr>
        <p:spPr>
          <a:xfrm>
            <a:off x="2057400" y="1143000"/>
            <a:ext cx="8382000" cy="1981200"/>
          </a:xfrm>
        </p:spPr>
        <p:txBody>
          <a:bodyPr/>
          <a:lstStyle/>
          <a:p>
            <a:r>
              <a:rPr lang="en-US" altLang="en-US" sz="2400"/>
              <a:t>Combines the best features of PMTs and photodiodes</a:t>
            </a:r>
          </a:p>
          <a:p>
            <a:r>
              <a:rPr lang="en-US" altLang="en-US" sz="2400"/>
              <a:t>High quantum efficiency, good gain</a:t>
            </a:r>
          </a:p>
          <a:p>
            <a:r>
              <a:rPr lang="en-US" altLang="en-US" sz="2400"/>
              <a:t>Gain is 10</a:t>
            </a:r>
            <a:r>
              <a:rPr lang="en-US" altLang="en-US" sz="2400" baseline="30000"/>
              <a:t>2</a:t>
            </a:r>
            <a:r>
              <a:rPr lang="en-US" altLang="en-US" sz="2400"/>
              <a:t>-10</a:t>
            </a:r>
            <a:r>
              <a:rPr lang="en-US" altLang="en-US" sz="2400" baseline="30000"/>
              <a:t>3</a:t>
            </a:r>
            <a:r>
              <a:rPr lang="en-US" altLang="en-US" sz="2400"/>
              <a:t> (much less than PMTs)</a:t>
            </a:r>
          </a:p>
          <a:p>
            <a:r>
              <a:rPr lang="en-US" altLang="en-US" sz="2400"/>
              <a:t>Problem with high dark current</a:t>
            </a:r>
          </a:p>
          <a:p>
            <a:endParaRPr lang="en-US" altLang="en-US" sz="2400"/>
          </a:p>
        </p:txBody>
      </p:sp>
      <p:pic>
        <p:nvPicPr>
          <p:cNvPr id="52228" name="Picture 4" descr="avalance photodiode">
            <a:extLst>
              <a:ext uri="{FF2B5EF4-FFF2-40B4-BE49-F238E27FC236}">
                <a16:creationId xmlns:a16="http://schemas.microsoft.com/office/drawing/2014/main" id="{D2244E55-C2A8-1647-ECD7-575DA7504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600201"/>
            <a:ext cx="24384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flow-0003">
            <a:extLst>
              <a:ext uri="{FF2B5EF4-FFF2-40B4-BE49-F238E27FC236}">
                <a16:creationId xmlns:a16="http://schemas.microsoft.com/office/drawing/2014/main" id="{2B235ABA-CD00-ED41-11FC-C0408E172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1" y="2895600"/>
            <a:ext cx="326231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6">
            <a:extLst>
              <a:ext uri="{FF2B5EF4-FFF2-40B4-BE49-F238E27FC236}">
                <a16:creationId xmlns:a16="http://schemas.microsoft.com/office/drawing/2014/main" id="{AF3B3BB3-AA82-AD28-7057-8DE637EAB733}"/>
              </a:ext>
            </a:extLst>
          </p:cNvPr>
          <p:cNvSpPr txBox="1">
            <a:spLocks noChangeArrowheads="1"/>
          </p:cNvSpPr>
          <p:nvPr/>
        </p:nvSpPr>
        <p:spPr bwMode="auto">
          <a:xfrm>
            <a:off x="5257801" y="6324601"/>
            <a:ext cx="44624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000">
                <a:latin typeface="Times New Roman" panose="02020603050405020304" pitchFamily="18" charset="0"/>
              </a:rPr>
              <a:t>Image From: http://micro.magnet.fsu.edu/primer/java/photomicrography/avalanche/</a:t>
            </a:r>
          </a:p>
        </p:txBody>
      </p:sp>
      <p:sp>
        <p:nvSpPr>
          <p:cNvPr id="52231" name="TextBox 1">
            <a:extLst>
              <a:ext uri="{FF2B5EF4-FFF2-40B4-BE49-F238E27FC236}">
                <a16:creationId xmlns:a16="http://schemas.microsoft.com/office/drawing/2014/main" id="{FCE33E5B-EA0C-EEAD-63AF-FF017D16D39C}"/>
              </a:ext>
            </a:extLst>
          </p:cNvPr>
          <p:cNvSpPr txBox="1">
            <a:spLocks noChangeArrowheads="1"/>
          </p:cNvSpPr>
          <p:nvPr/>
        </p:nvSpPr>
        <p:spPr bwMode="auto">
          <a:xfrm>
            <a:off x="3581401" y="5899151"/>
            <a:ext cx="2239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200">
                <a:latin typeface="Times New Roman" panose="02020603050405020304" pitchFamily="18" charset="0"/>
              </a:rPr>
              <a:t>http://hamamatsu.magnet.fsu.edu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9EB06904-2E0D-14CA-ECAF-30E6A356F88F}"/>
              </a:ext>
            </a:extLst>
          </p:cNvPr>
          <p:cNvSpPr>
            <a:spLocks noGrp="1" noChangeArrowheads="1"/>
          </p:cNvSpPr>
          <p:nvPr>
            <p:ph type="title"/>
          </p:nvPr>
        </p:nvSpPr>
        <p:spPr>
          <a:xfrm>
            <a:off x="1524000" y="0"/>
            <a:ext cx="7772400" cy="990600"/>
          </a:xfrm>
        </p:spPr>
        <p:txBody>
          <a:bodyPr/>
          <a:lstStyle/>
          <a:p>
            <a:r>
              <a:rPr lang="en-US" altLang="en-US"/>
              <a:t>Detectors</a:t>
            </a:r>
          </a:p>
        </p:txBody>
      </p:sp>
      <p:sp>
        <p:nvSpPr>
          <p:cNvPr id="17410" name="Rectangle 3">
            <a:extLst>
              <a:ext uri="{FF2B5EF4-FFF2-40B4-BE49-F238E27FC236}">
                <a16:creationId xmlns:a16="http://schemas.microsoft.com/office/drawing/2014/main" id="{59084E58-539F-F4CF-2C17-C126DAD6FDA0}"/>
              </a:ext>
            </a:extLst>
          </p:cNvPr>
          <p:cNvSpPr>
            <a:spLocks noGrp="1" noChangeArrowheads="1"/>
          </p:cNvSpPr>
          <p:nvPr>
            <p:ph type="body" idx="1"/>
          </p:nvPr>
        </p:nvSpPr>
        <p:spPr>
          <a:xfrm>
            <a:off x="457200" y="1143000"/>
            <a:ext cx="10972800" cy="4114800"/>
          </a:xfrm>
        </p:spPr>
        <p:txBody>
          <a:bodyPr/>
          <a:lstStyle/>
          <a:p>
            <a:r>
              <a:rPr lang="en-US" altLang="en-US" sz="2800" dirty="0"/>
              <a:t>Light must be converted from photons into volts to be measured</a:t>
            </a:r>
          </a:p>
          <a:p>
            <a:r>
              <a:rPr lang="en-US" altLang="en-US" sz="2800" dirty="0"/>
              <a:t>We must select the correct detector system according to how many photons we have available</a:t>
            </a:r>
          </a:p>
          <a:p>
            <a:r>
              <a:rPr lang="en-US" altLang="en-US" sz="2800" dirty="0"/>
              <a:t>In general, we use photodiodes for forward scatter and absorption  and PMTs for fluorescence and side scatter</a:t>
            </a:r>
          </a:p>
          <a:p>
            <a:r>
              <a:rPr lang="en-US" altLang="en-US" sz="2800" dirty="0"/>
              <a:t>There are now some instruments using APDs instead of PMTs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AACF5EB4-5C8F-0470-8E68-758B4AA0E804}"/>
              </a:ext>
            </a:extLst>
          </p:cNvPr>
          <p:cNvSpPr>
            <a:spLocks noGrp="1" noChangeArrowheads="1"/>
          </p:cNvSpPr>
          <p:nvPr>
            <p:ph type="title"/>
          </p:nvPr>
        </p:nvSpPr>
        <p:spPr/>
        <p:txBody>
          <a:bodyPr/>
          <a:lstStyle/>
          <a:p>
            <a:r>
              <a:rPr lang="en-US" altLang="en-US"/>
              <a:t>APDs</a:t>
            </a:r>
          </a:p>
        </p:txBody>
      </p:sp>
      <p:sp>
        <p:nvSpPr>
          <p:cNvPr id="54274" name="Content Placeholder 2">
            <a:extLst>
              <a:ext uri="{FF2B5EF4-FFF2-40B4-BE49-F238E27FC236}">
                <a16:creationId xmlns:a16="http://schemas.microsoft.com/office/drawing/2014/main" id="{D8FCD69B-B0E9-C236-842A-1A465015BC15}"/>
              </a:ext>
            </a:extLst>
          </p:cNvPr>
          <p:cNvSpPr>
            <a:spLocks noGrp="1" noChangeArrowheads="1"/>
          </p:cNvSpPr>
          <p:nvPr>
            <p:ph idx="1"/>
          </p:nvPr>
        </p:nvSpPr>
        <p:spPr>
          <a:xfrm>
            <a:off x="152400" y="1295400"/>
            <a:ext cx="7620000" cy="4114800"/>
          </a:xfrm>
        </p:spPr>
        <p:txBody>
          <a:bodyPr/>
          <a:lstStyle/>
          <a:p>
            <a:r>
              <a:rPr lang="en-US" altLang="en-US" sz="2400" dirty="0"/>
              <a:t>Avalanche photodiodes (APDs) are silicon photodiodes with an internal gain mechanism.</a:t>
            </a:r>
          </a:p>
          <a:p>
            <a:r>
              <a:rPr lang="en-US" altLang="en-US" sz="2400" dirty="0"/>
              <a:t> As with a conventional photodiode, absorption of incident photons creates electron-hole pairs. </a:t>
            </a:r>
          </a:p>
          <a:p>
            <a:r>
              <a:rPr lang="en-US" altLang="en-US" sz="2400" dirty="0"/>
              <a:t> However, by placing a high reverse bias voltage a strong internal electric field is created, and this accelerates the electrons through the silicon crystal lattice to produce secondary electrons by impact ionization.</a:t>
            </a:r>
          </a:p>
          <a:p>
            <a:r>
              <a:rPr lang="en-US" altLang="en-US" sz="2400" dirty="0"/>
              <a:t> The resulting electron avalanche can produce gain factors up to several hundred.</a:t>
            </a:r>
          </a:p>
        </p:txBody>
      </p:sp>
      <p:pic>
        <p:nvPicPr>
          <p:cNvPr id="54275" name="Picture 1">
            <a:extLst>
              <a:ext uri="{FF2B5EF4-FFF2-40B4-BE49-F238E27FC236}">
                <a16:creationId xmlns:a16="http://schemas.microsoft.com/office/drawing/2014/main" id="{2E6AC4F1-6BF2-EE13-08CC-2E472D40D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5177" y="1295400"/>
            <a:ext cx="4006823" cy="297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77F234E2-2EF8-F342-78A4-B2D755B65752}"/>
              </a:ext>
            </a:extLst>
          </p:cNvPr>
          <p:cNvSpPr>
            <a:spLocks noGrp="1" noChangeArrowheads="1"/>
          </p:cNvSpPr>
          <p:nvPr>
            <p:ph type="title"/>
          </p:nvPr>
        </p:nvSpPr>
        <p:spPr>
          <a:xfrm>
            <a:off x="1524000" y="0"/>
            <a:ext cx="7772400" cy="579438"/>
          </a:xfrm>
        </p:spPr>
        <p:txBody>
          <a:bodyPr/>
          <a:lstStyle/>
          <a:p>
            <a:r>
              <a:rPr lang="en-US" altLang="en-US"/>
              <a:t>High through-put flow cytometry</a:t>
            </a:r>
          </a:p>
        </p:txBody>
      </p:sp>
      <p:pic>
        <p:nvPicPr>
          <p:cNvPr id="56322" name="Picture 3">
            <a:extLst>
              <a:ext uri="{FF2B5EF4-FFF2-40B4-BE49-F238E27FC236}">
                <a16:creationId xmlns:a16="http://schemas.microsoft.com/office/drawing/2014/main" id="{55AE1A29-F42A-0096-1477-AF5C24ABFA0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39050" y="914400"/>
            <a:ext cx="3028950" cy="3048000"/>
          </a:xfrm>
        </p:spPr>
      </p:pic>
      <p:pic>
        <p:nvPicPr>
          <p:cNvPr id="56323" name="Picture 4">
            <a:extLst>
              <a:ext uri="{FF2B5EF4-FFF2-40B4-BE49-F238E27FC236}">
                <a16:creationId xmlns:a16="http://schemas.microsoft.com/office/drawing/2014/main" id="{5558CB1E-9ADC-E0D3-AB83-6F82CAC9FEDD}"/>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24000" y="1624014"/>
            <a:ext cx="5581650" cy="4243387"/>
          </a:xfrm>
        </p:spPr>
      </p:pic>
      <p:sp>
        <p:nvSpPr>
          <p:cNvPr id="56324" name="Text Box 5">
            <a:extLst>
              <a:ext uri="{FF2B5EF4-FFF2-40B4-BE49-F238E27FC236}">
                <a16:creationId xmlns:a16="http://schemas.microsoft.com/office/drawing/2014/main" id="{524A54B3-1A7E-4387-2FBE-E5EDF04B6BC1}"/>
              </a:ext>
            </a:extLst>
          </p:cNvPr>
          <p:cNvSpPr txBox="1">
            <a:spLocks noChangeArrowheads="1"/>
          </p:cNvSpPr>
          <p:nvPr/>
        </p:nvSpPr>
        <p:spPr bwMode="auto">
          <a:xfrm>
            <a:off x="4876801" y="6248400"/>
            <a:ext cx="2982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eaLnBrk="1" hangingPunct="1">
              <a:spcBef>
                <a:spcPct val="0"/>
              </a:spcBef>
              <a:buFontTx/>
              <a:buNone/>
            </a:pPr>
            <a:r>
              <a:rPr lang="en-US" altLang="en-US" sz="1400"/>
              <a:t>Image Source: Howard Shapiro talk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18E820C-8758-32C0-55CD-4AE167E790E4}"/>
              </a:ext>
            </a:extLst>
          </p:cNvPr>
          <p:cNvSpPr>
            <a:spLocks noGrp="1" noChangeArrowheads="1"/>
          </p:cNvSpPr>
          <p:nvPr>
            <p:ph type="title"/>
          </p:nvPr>
        </p:nvSpPr>
        <p:spPr>
          <a:xfrm>
            <a:off x="2743200" y="0"/>
            <a:ext cx="5849938" cy="762000"/>
          </a:xfrm>
        </p:spPr>
        <p:txBody>
          <a:bodyPr/>
          <a:lstStyle/>
          <a:p>
            <a:r>
              <a:rPr lang="en-US" altLang="en-US"/>
              <a:t>Animation about detectors</a:t>
            </a:r>
          </a:p>
        </p:txBody>
      </p:sp>
      <p:sp>
        <p:nvSpPr>
          <p:cNvPr id="58370" name="TextBox 3">
            <a:extLst>
              <a:ext uri="{FF2B5EF4-FFF2-40B4-BE49-F238E27FC236}">
                <a16:creationId xmlns:a16="http://schemas.microsoft.com/office/drawing/2014/main" id="{582B0722-69C0-6530-67F2-62E6A6524FAC}"/>
              </a:ext>
            </a:extLst>
          </p:cNvPr>
          <p:cNvSpPr txBox="1">
            <a:spLocks noChangeArrowheads="1"/>
          </p:cNvSpPr>
          <p:nvPr/>
        </p:nvSpPr>
        <p:spPr bwMode="auto">
          <a:xfrm>
            <a:off x="8153400" y="6324600"/>
            <a:ext cx="19764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100">
                <a:latin typeface="Times New Roman" panose="02020603050405020304" pitchFamily="18" charset="0"/>
              </a:rPr>
              <a:t>APD detectors-08242016.mp4</a:t>
            </a:r>
          </a:p>
        </p:txBody>
      </p:sp>
      <p:pic>
        <p:nvPicPr>
          <p:cNvPr id="2" name="PMTs-APDs.mp4" descr="PMTs-APDs">
            <a:hlinkClick r:id="" action="ppaction://media"/>
            <a:extLst>
              <a:ext uri="{FF2B5EF4-FFF2-40B4-BE49-F238E27FC236}">
                <a16:creationId xmlns:a16="http://schemas.microsoft.com/office/drawing/2014/main" id="{4F0A0729-AAF1-9CCE-C3D5-95A2612473EF}"/>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914400" y="0"/>
            <a:ext cx="10967156" cy="616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48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426A0974-FDF1-C9D3-0ED3-3123EC8FE7CD}"/>
              </a:ext>
            </a:extLst>
          </p:cNvPr>
          <p:cNvSpPr>
            <a:spLocks noGrp="1" noChangeArrowheads="1"/>
          </p:cNvSpPr>
          <p:nvPr>
            <p:ph type="title"/>
          </p:nvPr>
        </p:nvSpPr>
        <p:spPr>
          <a:xfrm>
            <a:off x="1524000" y="0"/>
            <a:ext cx="8534400" cy="762000"/>
          </a:xfrm>
        </p:spPr>
        <p:txBody>
          <a:bodyPr/>
          <a:lstStyle/>
          <a:p>
            <a:r>
              <a:rPr lang="en-US" altLang="en-US"/>
              <a:t>Single Photon Avalanche Diode (SPAD_</a:t>
            </a:r>
          </a:p>
        </p:txBody>
      </p:sp>
      <p:sp>
        <p:nvSpPr>
          <p:cNvPr id="59394" name="Content Placeholder 2">
            <a:extLst>
              <a:ext uri="{FF2B5EF4-FFF2-40B4-BE49-F238E27FC236}">
                <a16:creationId xmlns:a16="http://schemas.microsoft.com/office/drawing/2014/main" id="{B8D83AED-BEB9-83D6-32F5-14D3BAF64580}"/>
              </a:ext>
            </a:extLst>
          </p:cNvPr>
          <p:cNvSpPr>
            <a:spLocks noGrp="1" noChangeArrowheads="1"/>
          </p:cNvSpPr>
          <p:nvPr>
            <p:ph idx="1"/>
          </p:nvPr>
        </p:nvSpPr>
        <p:spPr>
          <a:xfrm>
            <a:off x="152400" y="950913"/>
            <a:ext cx="11734800" cy="4114800"/>
          </a:xfrm>
        </p:spPr>
        <p:txBody>
          <a:bodyPr/>
          <a:lstStyle/>
          <a:p>
            <a:r>
              <a:rPr lang="en-US" altLang="en-US" sz="1800" dirty="0"/>
              <a:t>A </a:t>
            </a:r>
            <a:r>
              <a:rPr lang="en-US" altLang="en-US" sz="1800" b="1" dirty="0"/>
              <a:t>single-photon avalanche diode</a:t>
            </a:r>
            <a:r>
              <a:rPr lang="en-US" altLang="en-US" sz="1800" dirty="0"/>
              <a:t> (</a:t>
            </a:r>
            <a:r>
              <a:rPr lang="en-US" altLang="en-US" sz="1800" b="1" dirty="0"/>
              <a:t>SPAD</a:t>
            </a:r>
            <a:r>
              <a:rPr lang="en-US" altLang="en-US" sz="1800" dirty="0"/>
              <a:t>) is a solid-state </a:t>
            </a:r>
            <a:r>
              <a:rPr lang="en-US" altLang="en-US" sz="1800" dirty="0">
                <a:hlinkClick r:id="rId3" tooltip="Photodetector"/>
              </a:rPr>
              <a:t>photodetector</a:t>
            </a:r>
            <a:r>
              <a:rPr lang="en-US" altLang="en-US" sz="1800" dirty="0"/>
              <a:t> in which a photon-generated carrier (via the internal </a:t>
            </a:r>
            <a:r>
              <a:rPr lang="en-US" altLang="en-US" sz="1800" dirty="0">
                <a:hlinkClick r:id="rId4" tooltip="Photoelectric effect"/>
              </a:rPr>
              <a:t>photoelectric effect</a:t>
            </a:r>
            <a:r>
              <a:rPr lang="en-US" altLang="en-US" sz="1800" dirty="0"/>
              <a:t>) can trigger a short-duration but relatively large avalanche current. This avalanche is created through a mechanism called </a:t>
            </a:r>
            <a:r>
              <a:rPr lang="en-US" altLang="en-US" sz="1800" dirty="0">
                <a:hlinkClick r:id="rId5" tooltip="Impact ionization"/>
              </a:rPr>
              <a:t>impact ionization</a:t>
            </a:r>
            <a:r>
              <a:rPr lang="en-US" altLang="en-US" sz="1800" dirty="0"/>
              <a:t>, whereby carriers (electrons and/or holes) are accelerated to high kinetic energies through a large potential gradient (voltage).</a:t>
            </a:r>
          </a:p>
        </p:txBody>
      </p:sp>
      <p:pic>
        <p:nvPicPr>
          <p:cNvPr id="59395" name="Picture 3">
            <a:extLst>
              <a:ext uri="{FF2B5EF4-FFF2-40B4-BE49-F238E27FC236}">
                <a16:creationId xmlns:a16="http://schemas.microsoft.com/office/drawing/2014/main" id="{D48D9B27-AB5B-3546-EAE9-88CAE5A92F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2376489"/>
            <a:ext cx="33782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4">
            <a:extLst>
              <a:ext uri="{FF2B5EF4-FFF2-40B4-BE49-F238E27FC236}">
                <a16:creationId xmlns:a16="http://schemas.microsoft.com/office/drawing/2014/main" id="{A5EBA0AB-02C7-5B9A-4FA6-55DF10E80C70}"/>
              </a:ext>
            </a:extLst>
          </p:cNvPr>
          <p:cNvSpPr txBox="1">
            <a:spLocks noChangeArrowheads="1"/>
          </p:cNvSpPr>
          <p:nvPr/>
        </p:nvSpPr>
        <p:spPr bwMode="auto">
          <a:xfrm>
            <a:off x="1763713" y="5980114"/>
            <a:ext cx="3657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just">
              <a:spcBef>
                <a:spcPct val="0"/>
              </a:spcBef>
              <a:buFontTx/>
              <a:buNone/>
            </a:pPr>
            <a:r>
              <a:rPr lang="en-US" altLang="en-US" sz="1100">
                <a:solidFill>
                  <a:srgbClr val="FF0000"/>
                </a:solidFill>
                <a:latin typeface="Times New Roman" panose="02020603050405020304" pitchFamily="18" charset="0"/>
              </a:rPr>
              <a:t>https://en.wikipedia.org/wiki/Single-photon_avalanche_diode</a:t>
            </a:r>
          </a:p>
        </p:txBody>
      </p:sp>
      <p:sp>
        <p:nvSpPr>
          <p:cNvPr id="59397" name="TextBox 5">
            <a:extLst>
              <a:ext uri="{FF2B5EF4-FFF2-40B4-BE49-F238E27FC236}">
                <a16:creationId xmlns:a16="http://schemas.microsoft.com/office/drawing/2014/main" id="{1658674C-F856-8CDC-3347-3834D4A5A8C9}"/>
              </a:ext>
            </a:extLst>
          </p:cNvPr>
          <p:cNvSpPr txBox="1">
            <a:spLocks noChangeArrowheads="1"/>
          </p:cNvSpPr>
          <p:nvPr/>
        </p:nvSpPr>
        <p:spPr bwMode="auto">
          <a:xfrm>
            <a:off x="295255" y="2687639"/>
            <a:ext cx="51911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800" dirty="0">
                <a:latin typeface="Times New Roman" panose="02020603050405020304" pitchFamily="18" charset="0"/>
              </a:rPr>
              <a:t>SPADs, like </a:t>
            </a:r>
            <a:r>
              <a:rPr lang="en-US" altLang="en-US" sz="1800" dirty="0">
                <a:latin typeface="Times New Roman" panose="02020603050405020304" pitchFamily="18" charset="0"/>
                <a:hlinkClick r:id="rId7" tooltip="Avalanche photodiode"/>
              </a:rPr>
              <a:t>avalanche photodiodes</a:t>
            </a:r>
            <a:r>
              <a:rPr lang="en-US" altLang="en-US" sz="1800" dirty="0">
                <a:latin typeface="Times New Roman" panose="02020603050405020304" pitchFamily="18" charset="0"/>
              </a:rPr>
              <a:t> (APDs), exploit the incident radiation triggered avalanche current of a </a:t>
            </a:r>
            <a:r>
              <a:rPr lang="en-US" altLang="en-US" sz="1800" dirty="0">
                <a:latin typeface="Times New Roman" panose="02020603050405020304" pitchFamily="18" charset="0"/>
                <a:hlinkClick r:id="rId8" tooltip="P–n junction"/>
              </a:rPr>
              <a:t>p–n junction</a:t>
            </a:r>
            <a:r>
              <a:rPr lang="en-US" altLang="en-US" sz="1800" dirty="0">
                <a:latin typeface="Times New Roman" panose="02020603050405020304" pitchFamily="18" charset="0"/>
              </a:rPr>
              <a:t> when reverse biased. The fundamental difference between SPADs and APDs is that SPADs are specifically designed to operate with a </a:t>
            </a:r>
            <a:r>
              <a:rPr lang="en-US" altLang="en-US" sz="1800" dirty="0">
                <a:latin typeface="Times New Roman" panose="02020603050405020304" pitchFamily="18" charset="0"/>
                <a:hlinkClick r:id="rId9" tooltip="Reverse bias"/>
              </a:rPr>
              <a:t>reverse-bias voltage</a:t>
            </a:r>
            <a:r>
              <a:rPr lang="en-US" altLang="en-US" sz="1800" dirty="0">
                <a:latin typeface="Times New Roman" panose="02020603050405020304" pitchFamily="18" charset="0"/>
              </a:rPr>
              <a:t> well above the </a:t>
            </a:r>
            <a:r>
              <a:rPr lang="en-US" altLang="en-US" sz="1800" dirty="0">
                <a:latin typeface="Times New Roman" panose="02020603050405020304" pitchFamily="18" charset="0"/>
                <a:hlinkClick r:id="rId10" tooltip="Breakdown voltage"/>
              </a:rPr>
              <a:t>breakdown voltage</a:t>
            </a:r>
            <a:r>
              <a:rPr lang="en-US" altLang="en-US" sz="1800" dirty="0">
                <a:latin typeface="Times New Roman" panose="02020603050405020304" pitchFamily="18" charset="0"/>
              </a:rPr>
              <a:t>. This kind of operation is also called </a:t>
            </a:r>
            <a:r>
              <a:rPr lang="en-US" altLang="en-US" sz="1800" i="1" dirty="0">
                <a:latin typeface="Times New Roman" panose="02020603050405020304" pitchFamily="18" charset="0"/>
              </a:rPr>
              <a:t>Geiger-mode</a:t>
            </a:r>
            <a:r>
              <a:rPr lang="en-US" altLang="en-US" sz="1800" dirty="0">
                <a:latin typeface="Times New Roman" panose="02020603050405020304" pitchFamily="18" charset="0"/>
              </a:rPr>
              <a:t> in the literature (as opposed to the linear-mode for the case of an APD). This is in analogy with the </a:t>
            </a:r>
            <a:r>
              <a:rPr lang="en-US" altLang="en-US" sz="1800" dirty="0">
                <a:latin typeface="Times New Roman" panose="02020603050405020304" pitchFamily="18" charset="0"/>
                <a:hlinkClick r:id="rId11" tooltip="Geiger counter"/>
              </a:rPr>
              <a:t>Geiger counter</a:t>
            </a:r>
            <a:r>
              <a:rPr lang="en-US" altLang="en-US" sz="1800" dirty="0">
                <a:latin typeface="Times New Roman" panose="02020603050405020304" pitchFamily="18" charset="0"/>
              </a:rPr>
              <a:t>.</a:t>
            </a:r>
          </a:p>
        </p:txBody>
      </p:sp>
      <p:pic>
        <p:nvPicPr>
          <p:cNvPr id="59398" name="Picture 7">
            <a:extLst>
              <a:ext uri="{FF2B5EF4-FFF2-40B4-BE49-F238E27FC236}">
                <a16:creationId xmlns:a16="http://schemas.microsoft.com/office/drawing/2014/main" id="{5A063685-3242-FA1F-2C03-4CB2CEACED1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6846888" y="4681538"/>
            <a:ext cx="2316162"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9">
            <a:extLst>
              <a:ext uri="{FF2B5EF4-FFF2-40B4-BE49-F238E27FC236}">
                <a16:creationId xmlns:a16="http://schemas.microsoft.com/office/drawing/2014/main" id="{990984C3-F710-358E-A18D-B26B92D1AE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00700" y="5113338"/>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a:extLst>
              <a:ext uri="{FF2B5EF4-FFF2-40B4-BE49-F238E27FC236}">
                <a16:creationId xmlns:a16="http://schemas.microsoft.com/office/drawing/2014/main" id="{CFF93C6C-3B49-F37A-647F-963738FF4D8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22688" t="11539" r="23990" b="14960"/>
          <a:stretch>
            <a:fillRect/>
          </a:stretch>
        </p:blipFill>
        <p:spPr bwMode="auto">
          <a:xfrm>
            <a:off x="9919494" y="5065713"/>
            <a:ext cx="1208088"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1" name="TextBox 12">
            <a:extLst>
              <a:ext uri="{FF2B5EF4-FFF2-40B4-BE49-F238E27FC236}">
                <a16:creationId xmlns:a16="http://schemas.microsoft.com/office/drawing/2014/main" id="{530435AB-3EF0-58C2-FEE4-F7C73B5EF0AE}"/>
              </a:ext>
            </a:extLst>
          </p:cNvPr>
          <p:cNvSpPr txBox="1">
            <a:spLocks noChangeArrowheads="1"/>
          </p:cNvSpPr>
          <p:nvPr/>
        </p:nvSpPr>
        <p:spPr bwMode="auto">
          <a:xfrm>
            <a:off x="9178925" y="2692401"/>
            <a:ext cx="1309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Excelitas</a:t>
            </a:r>
          </a:p>
        </p:txBody>
      </p:sp>
      <p:sp>
        <p:nvSpPr>
          <p:cNvPr id="59402" name="TextBox 13">
            <a:extLst>
              <a:ext uri="{FF2B5EF4-FFF2-40B4-BE49-F238E27FC236}">
                <a16:creationId xmlns:a16="http://schemas.microsoft.com/office/drawing/2014/main" id="{FDF388CF-FBDB-DE81-A8B5-7F98A841969C}"/>
              </a:ext>
            </a:extLst>
          </p:cNvPr>
          <p:cNvSpPr txBox="1">
            <a:spLocks noChangeArrowheads="1"/>
          </p:cNvSpPr>
          <p:nvPr/>
        </p:nvSpPr>
        <p:spPr bwMode="auto">
          <a:xfrm>
            <a:off x="10874395" y="5040785"/>
            <a:ext cx="1022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dirty="0">
                <a:latin typeface="Times New Roman" panose="02020603050405020304" pitchFamily="18" charset="0"/>
              </a:rPr>
              <a:t>Miftek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コンテンツ プレースホルダー 3">
            <a:extLst>
              <a:ext uri="{FF2B5EF4-FFF2-40B4-BE49-F238E27FC236}">
                <a16:creationId xmlns:a16="http://schemas.microsoft.com/office/drawing/2014/main" id="{C712747C-6CC3-9989-F3E8-252A641397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1" y="333376"/>
            <a:ext cx="9847264" cy="6048375"/>
          </a:xfrm>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a:extLst>
              <a:ext uri="{FF2B5EF4-FFF2-40B4-BE49-F238E27FC236}">
                <a16:creationId xmlns:a16="http://schemas.microsoft.com/office/drawing/2014/main" id="{9FF364DC-A1C6-AC89-93E4-63FBF7D16713}"/>
              </a:ext>
            </a:extLst>
          </p:cNvPr>
          <p:cNvSpPr>
            <a:spLocks noGrp="1" noChangeArrowheads="1"/>
          </p:cNvSpPr>
          <p:nvPr>
            <p:ph type="title"/>
          </p:nvPr>
        </p:nvSpPr>
        <p:spPr/>
        <p:txBody>
          <a:bodyPr/>
          <a:lstStyle/>
          <a:p>
            <a:endParaRPr kumimoji="1" lang="ja-JP" altLang="en-US"/>
          </a:p>
        </p:txBody>
      </p:sp>
      <p:pic>
        <p:nvPicPr>
          <p:cNvPr id="61442" name="コンテンツ プレースホルダー 3">
            <a:extLst>
              <a:ext uri="{FF2B5EF4-FFF2-40B4-BE49-F238E27FC236}">
                <a16:creationId xmlns:a16="http://schemas.microsoft.com/office/drawing/2014/main" id="{3B1EE1E4-A0C5-9EC3-770E-52F8CD43340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1" y="115889"/>
            <a:ext cx="8747125" cy="6600825"/>
          </a:xfrm>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8B3FE-8904-509D-BA43-F0BBDF5E1D85}"/>
              </a:ext>
            </a:extLst>
          </p:cNvPr>
          <p:cNvSpPr>
            <a:spLocks noGrp="1"/>
          </p:cNvSpPr>
          <p:nvPr>
            <p:ph type="title"/>
          </p:nvPr>
        </p:nvSpPr>
        <p:spPr>
          <a:xfrm>
            <a:off x="2152650" y="365126"/>
            <a:ext cx="7886700" cy="442913"/>
          </a:xfrm>
        </p:spPr>
        <p:txBody>
          <a:bodyPr>
            <a:normAutofit/>
          </a:bodyPr>
          <a:lstStyle/>
          <a:p>
            <a:pPr fontAlgn="auto">
              <a:lnSpc>
                <a:spcPct val="90000"/>
              </a:lnSpc>
              <a:defRPr kumimoji="1" sz="4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a:defRPr>
            </a:pPr>
            <a:r>
              <a:rPr kumimoji="1" lang="en-US" altLang="ja-JP" sz="2000" b="1" u="sng" kern="1200">
                <a:ln w="9525" cap="flat" cmpd="sng" algn="ctr">
                  <a:noFill/>
                  <a:prstDash val="solid"/>
                  <a:round/>
                  <a:headEnd type="none" w="med" len="med"/>
                  <a:tailEnd type="none" w="med" len="med"/>
                </a:ln>
                <a:solidFill>
                  <a:srgbClr val="000000"/>
                </a:solidFill>
                <a:latin typeface="+mn-lt"/>
                <a:ea typeface="+mj-ea"/>
                <a:cs typeface="+mj-cs"/>
                <a:sym typeface="Wingdings"/>
              </a:rPr>
              <a:t>APD vs. SiPM : </a:t>
            </a:r>
            <a:endParaRPr kumimoji="1" lang="ja-JP" altLang="en-US" sz="2000" b="1" u="sng" kern="1200">
              <a:ln w="9525" cap="flat" cmpd="sng" algn="ctr">
                <a:noFill/>
                <a:prstDash val="solid"/>
                <a:round/>
                <a:headEnd type="none" w="med" len="med"/>
                <a:tailEnd type="none" w="med" len="med"/>
              </a:ln>
              <a:solidFill>
                <a:srgbClr val="000000"/>
              </a:solidFill>
              <a:latin typeface="+mn-lt"/>
              <a:ea typeface="+mj-ea"/>
              <a:cs typeface="+mj-cs"/>
              <a:sym typeface="Wingdings"/>
            </a:endParaRPr>
          </a:p>
        </p:txBody>
      </p:sp>
      <p:pic>
        <p:nvPicPr>
          <p:cNvPr id="62466" name="Picture 3">
            <a:extLst>
              <a:ext uri="{FF2B5EF4-FFF2-40B4-BE49-F238E27FC236}">
                <a16:creationId xmlns:a16="http://schemas.microsoft.com/office/drawing/2014/main" id="{A2B77071-A1AC-5256-5172-DADBAEA33A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00113"/>
            <a:ext cx="5354638"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7A30CB2-1D5F-2F7C-4066-1CF003B8B363}"/>
              </a:ext>
            </a:extLst>
          </p:cNvPr>
          <p:cNvSpPr txBox="1"/>
          <p:nvPr/>
        </p:nvSpPr>
        <p:spPr>
          <a:xfrm>
            <a:off x="6853238" y="1270000"/>
            <a:ext cx="3738562" cy="3538538"/>
          </a:xfrm>
          <a:prstGeom prst="rect">
            <a:avLst/>
          </a:prstGeom>
          <a:noFill/>
        </p:spPr>
        <p:txBody>
          <a:bodyPr>
            <a:spAutoFit/>
          </a:bodyPr>
          <a:lstStyle>
            <a:defPPr>
              <a:defRPr lang="en-US"/>
            </a:defPPr>
          </a:lstStyle>
          <a:p>
            <a:pPr defTabSz="457200">
              <a:defRPr kumimoji="0" sz="1800" b="0" i="0" normalizeH="0" noProof="0">
                <a:uLnTx/>
                <a:uFillTx/>
                <a:latin typeface="+mn-lt"/>
                <a:ea typeface="+mn-ea"/>
                <a:cs typeface="+mn-cs"/>
              </a:defRPr>
            </a:pPr>
            <a:r>
              <a:rPr kumimoji="1" lang="en-US" altLang="ja-JP" sz="1400" dirty="0">
                <a:latin typeface="+mn-lt"/>
                <a:ea typeface="+mn-ea"/>
                <a:cs typeface="+mn-cs"/>
              </a:rPr>
              <a:t>-high QE and dynamic range is APD advantage</a:t>
            </a:r>
          </a:p>
          <a:p>
            <a:pPr defTabSz="457200">
              <a:defRPr kumimoji="0" sz="1800" b="0" i="0" normalizeH="0" noProof="0">
                <a:uLnTx/>
                <a:uFillTx/>
                <a:latin typeface="+mn-lt"/>
                <a:ea typeface="+mn-ea"/>
                <a:cs typeface="+mn-cs"/>
              </a:defRPr>
            </a:pPr>
            <a:r>
              <a:rPr kumimoji="1" lang="en-US" altLang="ja-JP" sz="1400" dirty="0">
                <a:latin typeface="+mn-lt"/>
                <a:ea typeface="+mn-ea"/>
                <a:cs typeface="+mn-cs"/>
              </a:rPr>
              <a:t>-typical gain is x100</a:t>
            </a:r>
          </a:p>
          <a:p>
            <a:pPr defTabSz="457200">
              <a:defRPr kumimoji="0" sz="1800" b="0" i="0" normalizeH="0" noProof="0">
                <a:uLnTx/>
                <a:uFillTx/>
                <a:latin typeface="+mn-lt"/>
                <a:ea typeface="+mn-ea"/>
                <a:cs typeface="+mn-cs"/>
              </a:defRPr>
            </a:pPr>
            <a:endParaRPr kumimoji="1" lang="en-US" altLang="ja-JP" sz="1400" dirty="0">
              <a:latin typeface="+mn-lt"/>
              <a:ea typeface="+mn-ea"/>
              <a:cs typeface="+mn-cs"/>
            </a:endParaRPr>
          </a:p>
          <a:p>
            <a:pPr defTabSz="457200">
              <a:defRPr kumimoji="0" sz="1800" b="0" i="0" normalizeH="0" noProof="0">
                <a:uLnTx/>
                <a:uFillTx/>
                <a:latin typeface="+mn-lt"/>
                <a:ea typeface="+mn-ea"/>
                <a:cs typeface="+mn-cs"/>
              </a:defRPr>
            </a:pPr>
            <a:r>
              <a:rPr kumimoji="1" lang="en-US" altLang="ja-JP" sz="1400" dirty="0">
                <a:latin typeface="+mn-lt"/>
                <a:ea typeface="+mn-ea"/>
                <a:cs typeface="+mn-cs"/>
              </a:rPr>
              <a:t>Hamamatsu APD:</a:t>
            </a:r>
          </a:p>
          <a:p>
            <a:pPr marL="285750" indent="-285750" defTabSz="457200">
              <a:buFontTx/>
              <a:buChar char="-"/>
              <a:defRPr kumimoji="0" sz="1800" b="0" i="0" normalizeH="0" noProof="0">
                <a:uLnTx/>
                <a:uFillTx/>
                <a:latin typeface="+mn-lt"/>
                <a:ea typeface="+mn-ea"/>
                <a:cs typeface="+mn-cs"/>
              </a:defRPr>
            </a:pPr>
            <a:r>
              <a:rPr kumimoji="1" lang="en-US" altLang="ja-JP" sz="1400" dirty="0">
                <a:latin typeface="+mn-lt"/>
                <a:ea typeface="+mn-ea"/>
                <a:cs typeface="+mn-cs"/>
              </a:rPr>
              <a:t>20uA/</a:t>
            </a:r>
            <a:r>
              <a:rPr kumimoji="1" lang="en-US" altLang="ja-JP" sz="1400" dirty="0" err="1">
                <a:latin typeface="+mn-lt"/>
                <a:ea typeface="+mn-ea"/>
                <a:cs typeface="+mn-cs"/>
              </a:rPr>
              <a:t>uW</a:t>
            </a:r>
            <a:r>
              <a:rPr kumimoji="1" lang="en-US" altLang="ja-JP" sz="1400" dirty="0">
                <a:latin typeface="+mn-lt"/>
                <a:ea typeface="+mn-ea"/>
                <a:cs typeface="+mn-cs"/>
              </a:rPr>
              <a:t> at 600nm   PDE= 15.0 %</a:t>
            </a:r>
          </a:p>
          <a:p>
            <a:pPr marL="285750" indent="-285750" defTabSz="457200">
              <a:buFontTx/>
              <a:buChar char="-"/>
              <a:defRPr kumimoji="0" sz="1800" b="0" i="0" normalizeH="0" noProof="0">
                <a:uLnTx/>
                <a:uFillTx/>
                <a:latin typeface="+mn-lt"/>
                <a:ea typeface="+mn-ea"/>
                <a:cs typeface="+mn-cs"/>
              </a:defRPr>
            </a:pPr>
            <a:r>
              <a:rPr kumimoji="1" lang="en-US" altLang="ja-JP" sz="1400" dirty="0">
                <a:latin typeface="+mn-lt"/>
                <a:ea typeface="+mn-ea"/>
                <a:cs typeface="+mn-cs"/>
              </a:rPr>
              <a:t>10uA/</a:t>
            </a:r>
            <a:r>
              <a:rPr kumimoji="1" lang="en-US" altLang="ja-JP" sz="1400" dirty="0" err="1">
                <a:latin typeface="+mn-lt"/>
                <a:ea typeface="+mn-ea"/>
                <a:cs typeface="+mn-cs"/>
              </a:rPr>
              <a:t>uW</a:t>
            </a:r>
            <a:r>
              <a:rPr kumimoji="1" lang="en-US" altLang="ja-JP" sz="1400" dirty="0">
                <a:latin typeface="+mn-lt"/>
                <a:ea typeface="+mn-ea"/>
                <a:cs typeface="+mn-cs"/>
              </a:rPr>
              <a:t> at 800nm   PDE= 31.0%</a:t>
            </a:r>
          </a:p>
          <a:p>
            <a:pPr marL="285750" indent="-285750" defTabSz="457200">
              <a:buFontTx/>
              <a:buChar char="-"/>
              <a:defRPr kumimoji="0" sz="1800" b="0" i="0" normalizeH="0" noProof="0">
                <a:uLnTx/>
                <a:uFillTx/>
                <a:latin typeface="+mn-lt"/>
                <a:ea typeface="+mn-ea"/>
                <a:cs typeface="+mn-cs"/>
              </a:defRPr>
            </a:pPr>
            <a:endParaRPr kumimoji="1" lang="en-US" altLang="ja-JP" sz="1400" dirty="0">
              <a:latin typeface="+mn-lt"/>
              <a:ea typeface="+mn-ea"/>
              <a:cs typeface="+mn-cs"/>
            </a:endParaRPr>
          </a:p>
          <a:p>
            <a:pPr marL="285750" indent="-285750" defTabSz="457200">
              <a:buFontTx/>
              <a:buChar char="-"/>
              <a:defRPr kumimoji="0" sz="1800" b="0" i="0" normalizeH="0" noProof="0">
                <a:uLnTx/>
                <a:uFillTx/>
                <a:latin typeface="+mn-lt"/>
                <a:ea typeface="+mn-ea"/>
                <a:cs typeface="+mn-cs"/>
              </a:defRPr>
            </a:pPr>
            <a:r>
              <a:rPr kumimoji="1" lang="en-US" altLang="ja-JP" sz="1400" dirty="0">
                <a:latin typeface="+mn-lt"/>
                <a:ea typeface="+mn-ea"/>
                <a:cs typeface="+mn-cs"/>
              </a:rPr>
              <a:t>Photo responsibility includes internal gain.</a:t>
            </a:r>
          </a:p>
          <a:p>
            <a:pPr marL="285750" indent="-285750" defTabSz="457200">
              <a:buFontTx/>
              <a:buChar char="-"/>
              <a:defRPr kumimoji="0" sz="1800" b="0" i="0" normalizeH="0" noProof="0">
                <a:uLnTx/>
                <a:uFillTx/>
                <a:latin typeface="+mn-lt"/>
                <a:ea typeface="+mn-ea"/>
                <a:cs typeface="+mn-cs"/>
              </a:defRPr>
            </a:pPr>
            <a:endParaRPr kumimoji="1" lang="en-US" altLang="ja-JP" sz="1400" dirty="0">
              <a:latin typeface="+mn-lt"/>
              <a:ea typeface="+mn-ea"/>
              <a:cs typeface="+mn-cs"/>
            </a:endParaRPr>
          </a:p>
          <a:p>
            <a:pPr marL="285750" indent="-285750" defTabSz="457200">
              <a:buFontTx/>
              <a:buChar char="-"/>
              <a:defRPr kumimoji="0" sz="1800" b="0" i="0" normalizeH="0" noProof="0">
                <a:uLnTx/>
                <a:uFillTx/>
                <a:latin typeface="+mn-lt"/>
                <a:ea typeface="+mn-ea"/>
                <a:cs typeface="+mn-cs"/>
              </a:defRPr>
            </a:pPr>
            <a:r>
              <a:rPr kumimoji="1" lang="en-US" altLang="ja-JP" sz="1400" dirty="0" err="1">
                <a:latin typeface="+mn-lt"/>
                <a:ea typeface="+mn-ea"/>
                <a:cs typeface="+mn-cs"/>
              </a:rPr>
              <a:t>SiPM</a:t>
            </a:r>
            <a:r>
              <a:rPr kumimoji="1" lang="en-US" altLang="ja-JP" sz="1400" dirty="0">
                <a:latin typeface="+mn-lt"/>
                <a:ea typeface="+mn-ea"/>
                <a:cs typeface="+mn-cs"/>
              </a:rPr>
              <a:t> gain is 3E+6</a:t>
            </a:r>
          </a:p>
          <a:p>
            <a:pPr marL="285750" indent="-285750" defTabSz="457200">
              <a:buFontTx/>
              <a:buChar char="-"/>
              <a:defRPr kumimoji="0" sz="1800" b="0" i="0" normalizeH="0" noProof="0">
                <a:uLnTx/>
                <a:uFillTx/>
                <a:latin typeface="+mn-lt"/>
                <a:ea typeface="+mn-ea"/>
                <a:cs typeface="+mn-cs"/>
              </a:defRPr>
            </a:pPr>
            <a:r>
              <a:rPr kumimoji="1" lang="en-US" altLang="ja-JP" sz="1400" dirty="0">
                <a:latin typeface="+mn-lt"/>
                <a:ea typeface="+mn-ea"/>
                <a:cs typeface="+mn-cs"/>
              </a:rPr>
              <a:t>APD is x10 PDE at 800nm than PMT, NUV </a:t>
            </a:r>
            <a:r>
              <a:rPr kumimoji="1" lang="en-US" altLang="ja-JP" sz="1400" dirty="0" err="1">
                <a:latin typeface="+mn-lt"/>
                <a:ea typeface="+mn-ea"/>
                <a:cs typeface="+mn-cs"/>
              </a:rPr>
              <a:t>SiPM</a:t>
            </a:r>
            <a:endParaRPr kumimoji="1" lang="en-US" altLang="ja-JP" sz="1400" dirty="0">
              <a:latin typeface="+mn-lt"/>
              <a:ea typeface="+mn-ea"/>
              <a:cs typeface="+mn-cs"/>
            </a:endParaRPr>
          </a:p>
          <a:p>
            <a:pPr marL="285750" indent="-285750" defTabSz="457200">
              <a:buFontTx/>
              <a:buChar char="-"/>
              <a:defRPr kumimoji="0" sz="1800" b="0" i="0" normalizeH="0" noProof="0">
                <a:uLnTx/>
                <a:uFillTx/>
                <a:latin typeface="+mn-lt"/>
                <a:ea typeface="+mn-ea"/>
                <a:cs typeface="+mn-cs"/>
              </a:defRPr>
            </a:pPr>
            <a:r>
              <a:rPr kumimoji="1" lang="en-US" altLang="ja-JP" sz="1400" dirty="0">
                <a:latin typeface="+mn-lt"/>
                <a:ea typeface="+mn-ea"/>
                <a:cs typeface="+mn-cs"/>
              </a:rPr>
              <a:t>APD and </a:t>
            </a:r>
            <a:r>
              <a:rPr kumimoji="1" lang="en-US" altLang="ja-JP" sz="1400" dirty="0" err="1">
                <a:latin typeface="+mn-lt"/>
                <a:ea typeface="+mn-ea"/>
                <a:cs typeface="+mn-cs"/>
              </a:rPr>
              <a:t>SiPM</a:t>
            </a:r>
            <a:r>
              <a:rPr kumimoji="1" lang="en-US" altLang="ja-JP" sz="1400" dirty="0">
                <a:latin typeface="+mn-lt"/>
                <a:ea typeface="+mn-ea"/>
                <a:cs typeface="+mn-cs"/>
              </a:rPr>
              <a:t> has temperature dependence</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17B2F-FB44-062D-DB26-3042C7C56515}"/>
              </a:ext>
            </a:extLst>
          </p:cNvPr>
          <p:cNvSpPr>
            <a:spLocks noGrp="1"/>
          </p:cNvSpPr>
          <p:nvPr>
            <p:ph type="title"/>
          </p:nvPr>
        </p:nvSpPr>
        <p:spPr>
          <a:xfrm>
            <a:off x="1919288" y="188914"/>
            <a:ext cx="8229600" cy="561975"/>
          </a:xfrm>
        </p:spPr>
        <p:txBody>
          <a:bodyPr>
            <a:normAutofit/>
          </a:bodyPr>
          <a:lstStyle/>
          <a:p>
            <a:pPr fontAlgn="auto">
              <a:defRPr kumimoji="1" sz="4400" b="0" i="0" u="none" strike="noStrike" kern="1200" cap="none" spc="0" normalizeH="0" baseline="0" noProof="0">
                <a:ln w="9525" cap="flat" cmpd="sng" algn="ctr">
                  <a:noFill/>
                  <a:prstDash val="solid"/>
                  <a:round/>
                  <a:headEnd type="none" w="med" len="med"/>
                  <a:tailEnd type="none" w="med" len="med"/>
                </a:ln>
                <a:solidFill>
                  <a:srgbClr val="000000"/>
                </a:solidFill>
                <a:uLnTx/>
                <a:uFillTx/>
                <a:latin typeface="+mj-lt"/>
                <a:ea typeface="+mj-ea"/>
                <a:cs typeface="+mj-cs"/>
                <a:sym typeface="Wingdings"/>
              </a:defRPr>
            </a:pPr>
            <a:r>
              <a:rPr kumimoji="1" lang="en-US" altLang="ja-JP" sz="2400" b="1" u="sng" kern="1200">
                <a:ln w="9525" cap="flat" cmpd="sng" algn="ctr">
                  <a:noFill/>
                  <a:prstDash val="solid"/>
                  <a:round/>
                  <a:headEnd type="none" w="med" len="med"/>
                  <a:tailEnd type="none" w="med" len="med"/>
                </a:ln>
                <a:solidFill>
                  <a:srgbClr val="000000"/>
                </a:solidFill>
                <a:latin typeface="Times New Roman" panose="02020603050405020304" pitchFamily="18" charset="0"/>
                <a:ea typeface="+mj-ea"/>
                <a:cs typeface="Times New Roman" panose="02020603050405020304" pitchFamily="18" charset="0"/>
                <a:sym typeface="Wingdings"/>
              </a:rPr>
              <a:t>Photon detection requires Electron Avalanche Effect</a:t>
            </a:r>
            <a:endParaRPr kumimoji="1" lang="ja-JP" altLang="en-US" sz="2400" kern="1200">
              <a:ln w="9525" cap="flat" cmpd="sng" algn="ctr">
                <a:noFill/>
                <a:prstDash val="solid"/>
                <a:round/>
                <a:headEnd type="none" w="med" len="med"/>
                <a:tailEnd type="none" w="med" len="med"/>
              </a:ln>
              <a:solidFill>
                <a:srgbClr val="000000"/>
              </a:solidFill>
              <a:ea typeface="+mj-ea"/>
              <a:cs typeface="+mj-cs"/>
              <a:sym typeface="Wingdings"/>
            </a:endParaRPr>
          </a:p>
        </p:txBody>
      </p:sp>
      <p:pic>
        <p:nvPicPr>
          <p:cNvPr id="63490" name="Picture 2" descr="「PMT principle」の画像検索結果">
            <a:extLst>
              <a:ext uri="{FF2B5EF4-FFF2-40B4-BE49-F238E27FC236}">
                <a16:creationId xmlns:a16="http://schemas.microsoft.com/office/drawing/2014/main" id="{3E9A30CE-BD08-926E-785C-5AB6EDC7A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125539"/>
            <a:ext cx="4221162"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6" descr="「PMT principle」の画像検索結果">
            <a:extLst>
              <a:ext uri="{FF2B5EF4-FFF2-40B4-BE49-F238E27FC236}">
                <a16:creationId xmlns:a16="http://schemas.microsoft.com/office/drawing/2014/main" id="{2F474808-E01B-FC4B-0AE2-E3822962E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1" y="987426"/>
            <a:ext cx="277336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51E64B28-20B6-9E81-30AD-35D2587C6CA1}"/>
              </a:ext>
            </a:extLst>
          </p:cNvPr>
          <p:cNvSpPr/>
          <p:nvPr/>
        </p:nvSpPr>
        <p:spPr>
          <a:xfrm>
            <a:off x="3197225" y="4451351"/>
            <a:ext cx="1771650" cy="671513"/>
          </a:xfrm>
          <a:prstGeom prst="rect">
            <a:avLst/>
          </a:prstGeom>
          <a:ln w="25400"/>
        </p:spPr>
        <p:style>
          <a:lnRef idx="2">
            <a:schemeClr val="dk1"/>
          </a:lnRef>
          <a:fillRef idx="1">
            <a:schemeClr val="lt1"/>
          </a:fillRef>
          <a:effectRef idx="0">
            <a:schemeClr val="dk1"/>
          </a:effectRef>
          <a:fontRef idx="minor">
            <a:schemeClr val="dk1"/>
          </a:fontRef>
        </p:style>
        <p:txBody>
          <a:bodyPr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9pPr>
          </a:lstStyle>
          <a:p>
            <a:pPr algn="ctr">
              <a:defRPr kumimoji="1" sz="1800" b="0" i="0" normalizeH="0" noProof="0">
                <a:uLnTx/>
                <a:uFillTx/>
                <a:latin typeface="Calibri"/>
                <a:ea typeface="Arial" pitchFamily="34" charset="0"/>
                <a:cs typeface="Arial" pitchFamily="34" charset="0"/>
              </a:defRPr>
            </a:pPr>
            <a:endParaRPr lang="ja-JP" altLang="en-US"/>
          </a:p>
        </p:txBody>
      </p:sp>
      <p:cxnSp>
        <p:nvCxnSpPr>
          <p:cNvPr id="9" name="直線コネクタ 8">
            <a:extLst>
              <a:ext uri="{FF2B5EF4-FFF2-40B4-BE49-F238E27FC236}">
                <a16:creationId xmlns:a16="http://schemas.microsoft.com/office/drawing/2014/main" id="{E199F579-DC5A-7A15-993B-9FB19C89DFC1}"/>
              </a:ext>
            </a:extLst>
          </p:cNvPr>
          <p:cNvCxnSpPr/>
          <p:nvPr/>
        </p:nvCxnSpPr>
        <p:spPr>
          <a:xfrm flipH="1">
            <a:off x="3892550" y="4443413"/>
            <a:ext cx="0" cy="679450"/>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6348865E-9025-C1E5-D7B9-E55F59266F32}"/>
              </a:ext>
            </a:extLst>
          </p:cNvPr>
          <p:cNvCxnSpPr/>
          <p:nvPr/>
        </p:nvCxnSpPr>
        <p:spPr>
          <a:xfrm flipH="1">
            <a:off x="4330700" y="4443413"/>
            <a:ext cx="0" cy="67945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8D99AACD-33CF-711A-9F65-663C784E30F1}"/>
              </a:ext>
            </a:extLst>
          </p:cNvPr>
          <p:cNvCxnSpPr>
            <a:stCxn id="8" idx="1"/>
          </p:cNvCxnSpPr>
          <p:nvPr/>
        </p:nvCxnSpPr>
        <p:spPr>
          <a:xfrm flipH="1">
            <a:off x="2855913" y="4786313"/>
            <a:ext cx="341312" cy="0"/>
          </a:xfrm>
          <a:prstGeom prst="line">
            <a:avLst/>
          </a:prstGeom>
        </p:spPr>
        <p:style>
          <a:lnRef idx="2">
            <a:schemeClr val="dk1"/>
          </a:lnRef>
          <a:fillRef idx="0">
            <a:schemeClr val="dk1"/>
          </a:fillRef>
          <a:effectRef idx="1">
            <a:schemeClr val="dk1"/>
          </a:effectRef>
          <a:fontRef idx="minor">
            <a:schemeClr val="tx1"/>
          </a:fontRef>
        </p:style>
      </p:cxnSp>
      <p:cxnSp>
        <p:nvCxnSpPr>
          <p:cNvPr id="12" name="直線コネクタ 11">
            <a:extLst>
              <a:ext uri="{FF2B5EF4-FFF2-40B4-BE49-F238E27FC236}">
                <a16:creationId xmlns:a16="http://schemas.microsoft.com/office/drawing/2014/main" id="{38D9EF33-591B-5C12-B665-D230A896626D}"/>
              </a:ext>
            </a:extLst>
          </p:cNvPr>
          <p:cNvCxnSpPr/>
          <p:nvPr/>
        </p:nvCxnSpPr>
        <p:spPr>
          <a:xfrm flipH="1">
            <a:off x="2855913" y="4786313"/>
            <a:ext cx="0" cy="1123950"/>
          </a:xfrm>
          <a:prstGeom prst="line">
            <a:avLst/>
          </a:prstGeom>
        </p:spPr>
        <p:style>
          <a:lnRef idx="2">
            <a:schemeClr val="dk1"/>
          </a:lnRef>
          <a:fillRef idx="0">
            <a:schemeClr val="dk1"/>
          </a:fillRef>
          <a:effectRef idx="1">
            <a:schemeClr val="dk1"/>
          </a:effectRef>
          <a:fontRef idx="minor">
            <a:schemeClr val="tx1"/>
          </a:fontRef>
        </p:style>
      </p:cxnSp>
      <p:cxnSp>
        <p:nvCxnSpPr>
          <p:cNvPr id="13" name="直線コネクタ 12">
            <a:extLst>
              <a:ext uri="{FF2B5EF4-FFF2-40B4-BE49-F238E27FC236}">
                <a16:creationId xmlns:a16="http://schemas.microsoft.com/office/drawing/2014/main" id="{85357288-5C54-3CB3-6D2C-116C9AB735CE}"/>
              </a:ext>
            </a:extLst>
          </p:cNvPr>
          <p:cNvCxnSpPr>
            <a:stCxn id="8" idx="3"/>
          </p:cNvCxnSpPr>
          <p:nvPr/>
        </p:nvCxnSpPr>
        <p:spPr>
          <a:xfrm>
            <a:off x="4968875" y="4786313"/>
            <a:ext cx="452438" cy="0"/>
          </a:xfrm>
          <a:prstGeom prst="line">
            <a:avLst/>
          </a:prstGeom>
        </p:spPr>
        <p:style>
          <a:lnRef idx="2">
            <a:schemeClr val="dk1"/>
          </a:lnRef>
          <a:fillRef idx="0">
            <a:schemeClr val="dk1"/>
          </a:fillRef>
          <a:effectRef idx="1">
            <a:schemeClr val="dk1"/>
          </a:effectRef>
          <a:fontRef idx="minor">
            <a:schemeClr val="tx1"/>
          </a:fontRef>
        </p:style>
      </p:cxnSp>
      <p:cxnSp>
        <p:nvCxnSpPr>
          <p:cNvPr id="14" name="直線コネクタ 13">
            <a:extLst>
              <a:ext uri="{FF2B5EF4-FFF2-40B4-BE49-F238E27FC236}">
                <a16:creationId xmlns:a16="http://schemas.microsoft.com/office/drawing/2014/main" id="{FFBA952B-2A55-5F69-FD32-C84A2A972A4D}"/>
              </a:ext>
            </a:extLst>
          </p:cNvPr>
          <p:cNvCxnSpPr/>
          <p:nvPr/>
        </p:nvCxnSpPr>
        <p:spPr>
          <a:xfrm flipH="1">
            <a:off x="5421313" y="4786313"/>
            <a:ext cx="0" cy="1123950"/>
          </a:xfrm>
          <a:prstGeom prst="line">
            <a:avLst/>
          </a:prstGeom>
        </p:spPr>
        <p:style>
          <a:lnRef idx="2">
            <a:schemeClr val="dk1"/>
          </a:lnRef>
          <a:fillRef idx="0">
            <a:schemeClr val="dk1"/>
          </a:fillRef>
          <a:effectRef idx="1">
            <a:schemeClr val="dk1"/>
          </a:effectRef>
          <a:fontRef idx="minor">
            <a:schemeClr val="tx1"/>
          </a:fontRef>
        </p:style>
      </p:cxnSp>
      <p:sp>
        <p:nvSpPr>
          <p:cNvPr id="15" name="正方形/長方形 14">
            <a:extLst>
              <a:ext uri="{FF2B5EF4-FFF2-40B4-BE49-F238E27FC236}">
                <a16:creationId xmlns:a16="http://schemas.microsoft.com/office/drawing/2014/main" id="{66ED3420-CB7E-3539-3104-B3420E49A98D}"/>
              </a:ext>
            </a:extLst>
          </p:cNvPr>
          <p:cNvSpPr/>
          <p:nvPr/>
        </p:nvSpPr>
        <p:spPr>
          <a:xfrm>
            <a:off x="3332164" y="5786438"/>
            <a:ext cx="668337" cy="246062"/>
          </a:xfrm>
          <a:prstGeom prst="rect">
            <a:avLst/>
          </a:prstGeom>
        </p:spPr>
        <p:style>
          <a:lnRef idx="2">
            <a:schemeClr val="dk1"/>
          </a:lnRef>
          <a:fillRef idx="1">
            <a:schemeClr val="lt1"/>
          </a:fillRef>
          <a:effectRef idx="0">
            <a:schemeClr val="dk1"/>
          </a:effectRef>
          <a:fontRef idx="minor">
            <a:schemeClr val="dk1"/>
          </a:fontRef>
        </p:style>
        <p:txBody>
          <a:bodyPr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9pPr>
          </a:lstStyle>
          <a:p>
            <a:pPr algn="ctr">
              <a:defRPr kumimoji="1" sz="1800" b="0" i="0" normalizeH="0" noProof="0">
                <a:uLnTx/>
                <a:uFillTx/>
                <a:latin typeface="Calibri"/>
                <a:ea typeface="Arial" pitchFamily="34" charset="0"/>
                <a:cs typeface="Arial" pitchFamily="34" charset="0"/>
              </a:defRPr>
            </a:pPr>
            <a:r>
              <a:rPr lang="en-US" altLang="ja-JP" sz="1400"/>
              <a:t>R</a:t>
            </a:r>
            <a:endParaRPr lang="ja-JP" altLang="en-US" sz="1400"/>
          </a:p>
        </p:txBody>
      </p:sp>
      <p:cxnSp>
        <p:nvCxnSpPr>
          <p:cNvPr id="16" name="直線コネクタ 15">
            <a:extLst>
              <a:ext uri="{FF2B5EF4-FFF2-40B4-BE49-F238E27FC236}">
                <a16:creationId xmlns:a16="http://schemas.microsoft.com/office/drawing/2014/main" id="{A334869E-2A33-D666-4978-5736C95C9CED}"/>
              </a:ext>
            </a:extLst>
          </p:cNvPr>
          <p:cNvCxnSpPr>
            <a:endCxn id="15" idx="1"/>
          </p:cNvCxnSpPr>
          <p:nvPr/>
        </p:nvCxnSpPr>
        <p:spPr>
          <a:xfrm>
            <a:off x="2855913" y="5910263"/>
            <a:ext cx="476250" cy="0"/>
          </a:xfrm>
          <a:prstGeom prst="line">
            <a:avLst/>
          </a:prstGeom>
        </p:spPr>
        <p:style>
          <a:lnRef idx="2">
            <a:schemeClr val="dk1"/>
          </a:lnRef>
          <a:fillRef idx="0">
            <a:schemeClr val="dk1"/>
          </a:fillRef>
          <a:effectRef idx="1">
            <a:schemeClr val="dk1"/>
          </a:effectRef>
          <a:fontRef idx="minor">
            <a:schemeClr val="tx1"/>
          </a:fontRef>
        </p:style>
      </p:cxnSp>
      <p:cxnSp>
        <p:nvCxnSpPr>
          <p:cNvPr id="17" name="直線コネクタ 16">
            <a:extLst>
              <a:ext uri="{FF2B5EF4-FFF2-40B4-BE49-F238E27FC236}">
                <a16:creationId xmlns:a16="http://schemas.microsoft.com/office/drawing/2014/main" id="{E4641679-4127-B717-23F2-AE3007AEE185}"/>
              </a:ext>
            </a:extLst>
          </p:cNvPr>
          <p:cNvCxnSpPr>
            <a:stCxn id="15" idx="3"/>
          </p:cNvCxnSpPr>
          <p:nvPr/>
        </p:nvCxnSpPr>
        <p:spPr>
          <a:xfrm>
            <a:off x="4000501" y="5910263"/>
            <a:ext cx="449263" cy="0"/>
          </a:xfrm>
          <a:prstGeom prst="line">
            <a:avLst/>
          </a:prstGeom>
        </p:spPr>
        <p:style>
          <a:lnRef idx="2">
            <a:schemeClr val="dk1"/>
          </a:lnRef>
          <a:fillRef idx="0">
            <a:schemeClr val="dk1"/>
          </a:fillRef>
          <a:effectRef idx="1">
            <a:schemeClr val="dk1"/>
          </a:effectRef>
          <a:fontRef idx="minor">
            <a:schemeClr val="tx1"/>
          </a:fontRef>
        </p:style>
      </p:cxnSp>
      <p:cxnSp>
        <p:nvCxnSpPr>
          <p:cNvPr id="18" name="直線コネクタ 17">
            <a:extLst>
              <a:ext uri="{FF2B5EF4-FFF2-40B4-BE49-F238E27FC236}">
                <a16:creationId xmlns:a16="http://schemas.microsoft.com/office/drawing/2014/main" id="{375EFFCB-D799-DC82-3935-C5C3684A20E0}"/>
              </a:ext>
            </a:extLst>
          </p:cNvPr>
          <p:cNvCxnSpPr/>
          <p:nvPr/>
        </p:nvCxnSpPr>
        <p:spPr>
          <a:xfrm flipH="1">
            <a:off x="4449763" y="5786438"/>
            <a:ext cx="0" cy="246062"/>
          </a:xfrm>
          <a:prstGeom prst="line">
            <a:avLst/>
          </a:prstGeom>
        </p:spPr>
        <p:style>
          <a:lnRef idx="3">
            <a:schemeClr val="dk1"/>
          </a:lnRef>
          <a:fillRef idx="0">
            <a:schemeClr val="dk1"/>
          </a:fillRef>
          <a:effectRef idx="2">
            <a:schemeClr val="dk1"/>
          </a:effectRef>
          <a:fontRef idx="minor">
            <a:schemeClr val="tx1"/>
          </a:fontRef>
        </p:style>
      </p:cxnSp>
      <p:cxnSp>
        <p:nvCxnSpPr>
          <p:cNvPr id="19" name="直線コネクタ 18">
            <a:extLst>
              <a:ext uri="{FF2B5EF4-FFF2-40B4-BE49-F238E27FC236}">
                <a16:creationId xmlns:a16="http://schemas.microsoft.com/office/drawing/2014/main" id="{0C7D14FF-16AD-86A5-ADFE-5A3FC92A309A}"/>
              </a:ext>
            </a:extLst>
          </p:cNvPr>
          <p:cNvCxnSpPr/>
          <p:nvPr/>
        </p:nvCxnSpPr>
        <p:spPr>
          <a:xfrm flipH="1">
            <a:off x="4546600" y="5694364"/>
            <a:ext cx="0" cy="454025"/>
          </a:xfrm>
          <a:prstGeom prst="line">
            <a:avLst/>
          </a:prstGeom>
        </p:spPr>
        <p:style>
          <a:lnRef idx="3">
            <a:schemeClr val="dk1"/>
          </a:lnRef>
          <a:fillRef idx="0">
            <a:schemeClr val="dk1"/>
          </a:fillRef>
          <a:effectRef idx="2">
            <a:schemeClr val="dk1"/>
          </a:effectRef>
          <a:fontRef idx="minor">
            <a:schemeClr val="tx1"/>
          </a:fontRef>
        </p:style>
      </p:cxnSp>
      <p:cxnSp>
        <p:nvCxnSpPr>
          <p:cNvPr id="20" name="直線コネクタ 19">
            <a:extLst>
              <a:ext uri="{FF2B5EF4-FFF2-40B4-BE49-F238E27FC236}">
                <a16:creationId xmlns:a16="http://schemas.microsoft.com/office/drawing/2014/main" id="{6CC28C2F-C0CA-517A-1F7F-92A322108AE8}"/>
              </a:ext>
            </a:extLst>
          </p:cNvPr>
          <p:cNvCxnSpPr/>
          <p:nvPr/>
        </p:nvCxnSpPr>
        <p:spPr>
          <a:xfrm>
            <a:off x="4546601" y="5910263"/>
            <a:ext cx="874713" cy="0"/>
          </a:xfrm>
          <a:prstGeom prst="line">
            <a:avLst/>
          </a:prstGeom>
        </p:spPr>
        <p:style>
          <a:lnRef idx="2">
            <a:schemeClr val="dk1"/>
          </a:lnRef>
          <a:fillRef idx="0">
            <a:schemeClr val="dk1"/>
          </a:fillRef>
          <a:effectRef idx="1">
            <a:schemeClr val="dk1"/>
          </a:effectRef>
          <a:fontRef idx="minor">
            <a:schemeClr val="tx1"/>
          </a:fontRef>
        </p:style>
      </p:cxnSp>
      <p:sp>
        <p:nvSpPr>
          <p:cNvPr id="21" name="テキスト ボックス 20">
            <a:extLst>
              <a:ext uri="{FF2B5EF4-FFF2-40B4-BE49-F238E27FC236}">
                <a16:creationId xmlns:a16="http://schemas.microsoft.com/office/drawing/2014/main" id="{B2F7FE5C-7EB7-2729-D57E-A57A6E959229}"/>
              </a:ext>
            </a:extLst>
          </p:cNvPr>
          <p:cNvSpPr txBox="1"/>
          <p:nvPr/>
        </p:nvSpPr>
        <p:spPr>
          <a:xfrm>
            <a:off x="4822825" y="5999164"/>
            <a:ext cx="1309526" cy="276999"/>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a:latin typeface="+mn-lt"/>
                <a:ea typeface="+mn-ea"/>
                <a:cs typeface="+mn-cs"/>
              </a:rPr>
              <a:t>Reverse Voltage</a:t>
            </a:r>
            <a:endParaRPr kumimoji="1" lang="ja-JP" altLang="en-US" sz="1200">
              <a:latin typeface="+mn-lt"/>
              <a:ea typeface="+mn-ea"/>
              <a:cs typeface="+mn-cs"/>
            </a:endParaRPr>
          </a:p>
        </p:txBody>
      </p:sp>
      <p:sp>
        <p:nvSpPr>
          <p:cNvPr id="22" name="テキスト ボックス 21">
            <a:extLst>
              <a:ext uri="{FF2B5EF4-FFF2-40B4-BE49-F238E27FC236}">
                <a16:creationId xmlns:a16="http://schemas.microsoft.com/office/drawing/2014/main" id="{14C71F1F-A9DA-06CF-B235-36250AD4EFF1}"/>
              </a:ext>
            </a:extLst>
          </p:cNvPr>
          <p:cNvSpPr txBox="1"/>
          <p:nvPr/>
        </p:nvSpPr>
        <p:spPr>
          <a:xfrm>
            <a:off x="4535488" y="5549901"/>
            <a:ext cx="28886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23" name="テキスト ボックス 22">
            <a:extLst>
              <a:ext uri="{FF2B5EF4-FFF2-40B4-BE49-F238E27FC236}">
                <a16:creationId xmlns:a16="http://schemas.microsoft.com/office/drawing/2014/main" id="{6F27030F-B03E-578A-F358-841C35729640}"/>
              </a:ext>
            </a:extLst>
          </p:cNvPr>
          <p:cNvSpPr txBox="1"/>
          <p:nvPr/>
        </p:nvSpPr>
        <p:spPr>
          <a:xfrm>
            <a:off x="3455988" y="4119564"/>
            <a:ext cx="28405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p</a:t>
            </a:r>
            <a:endParaRPr kumimoji="1" lang="ja-JP" altLang="en-US" sz="1400">
              <a:latin typeface="+mn-lt"/>
              <a:ea typeface="+mn-ea"/>
              <a:cs typeface="+mn-cs"/>
            </a:endParaRPr>
          </a:p>
        </p:txBody>
      </p:sp>
      <p:sp>
        <p:nvSpPr>
          <p:cNvPr id="24" name="テキスト ボックス 23">
            <a:extLst>
              <a:ext uri="{FF2B5EF4-FFF2-40B4-BE49-F238E27FC236}">
                <a16:creationId xmlns:a16="http://schemas.microsoft.com/office/drawing/2014/main" id="{787DB0ED-1779-FBED-1C59-116D423BAAD3}"/>
              </a:ext>
            </a:extLst>
          </p:cNvPr>
          <p:cNvSpPr txBox="1"/>
          <p:nvPr/>
        </p:nvSpPr>
        <p:spPr>
          <a:xfrm>
            <a:off x="4546600" y="4137026"/>
            <a:ext cx="28405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n</a:t>
            </a:r>
            <a:endParaRPr kumimoji="1" lang="ja-JP" altLang="en-US" sz="1400">
              <a:latin typeface="+mn-lt"/>
              <a:ea typeface="+mn-ea"/>
              <a:cs typeface="+mn-cs"/>
            </a:endParaRPr>
          </a:p>
        </p:txBody>
      </p:sp>
      <p:sp>
        <p:nvSpPr>
          <p:cNvPr id="25" name="テキスト ボックス 24">
            <a:extLst>
              <a:ext uri="{FF2B5EF4-FFF2-40B4-BE49-F238E27FC236}">
                <a16:creationId xmlns:a16="http://schemas.microsoft.com/office/drawing/2014/main" id="{E36EF80E-3D65-EA4A-7AA4-EA07DEBEB192}"/>
              </a:ext>
            </a:extLst>
          </p:cNvPr>
          <p:cNvSpPr txBox="1"/>
          <p:nvPr/>
        </p:nvSpPr>
        <p:spPr>
          <a:xfrm>
            <a:off x="3692525" y="4405314"/>
            <a:ext cx="243978"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26" name="テキスト ボックス 25">
            <a:extLst>
              <a:ext uri="{FF2B5EF4-FFF2-40B4-BE49-F238E27FC236}">
                <a16:creationId xmlns:a16="http://schemas.microsoft.com/office/drawing/2014/main" id="{EBEF2D59-0F06-2F9A-0BD6-1B371F021B2E}"/>
              </a:ext>
            </a:extLst>
          </p:cNvPr>
          <p:cNvSpPr txBox="1"/>
          <p:nvPr/>
        </p:nvSpPr>
        <p:spPr>
          <a:xfrm>
            <a:off x="3692525" y="4506914"/>
            <a:ext cx="243978"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27" name="テキスト ボックス 26">
            <a:extLst>
              <a:ext uri="{FF2B5EF4-FFF2-40B4-BE49-F238E27FC236}">
                <a16:creationId xmlns:a16="http://schemas.microsoft.com/office/drawing/2014/main" id="{40A19CBF-22C6-CF05-A692-F6FBA9D02104}"/>
              </a:ext>
            </a:extLst>
          </p:cNvPr>
          <p:cNvSpPr txBox="1"/>
          <p:nvPr/>
        </p:nvSpPr>
        <p:spPr>
          <a:xfrm>
            <a:off x="3692525" y="4608514"/>
            <a:ext cx="243978"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28" name="テキスト ボックス 27">
            <a:extLst>
              <a:ext uri="{FF2B5EF4-FFF2-40B4-BE49-F238E27FC236}">
                <a16:creationId xmlns:a16="http://schemas.microsoft.com/office/drawing/2014/main" id="{2D30F6C4-B905-AA5D-C391-AE34FE33C1C4}"/>
              </a:ext>
            </a:extLst>
          </p:cNvPr>
          <p:cNvSpPr txBox="1"/>
          <p:nvPr/>
        </p:nvSpPr>
        <p:spPr>
          <a:xfrm>
            <a:off x="3692525" y="4708526"/>
            <a:ext cx="243978"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29" name="テキスト ボックス 28">
            <a:extLst>
              <a:ext uri="{FF2B5EF4-FFF2-40B4-BE49-F238E27FC236}">
                <a16:creationId xmlns:a16="http://schemas.microsoft.com/office/drawing/2014/main" id="{CD389976-A744-A8D4-FF1D-7A90FBE69B3C}"/>
              </a:ext>
            </a:extLst>
          </p:cNvPr>
          <p:cNvSpPr txBox="1"/>
          <p:nvPr/>
        </p:nvSpPr>
        <p:spPr>
          <a:xfrm>
            <a:off x="3692525" y="4810126"/>
            <a:ext cx="243978"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30" name="テキスト ボックス 29">
            <a:extLst>
              <a:ext uri="{FF2B5EF4-FFF2-40B4-BE49-F238E27FC236}">
                <a16:creationId xmlns:a16="http://schemas.microsoft.com/office/drawing/2014/main" id="{2290C6A6-4F62-00A4-F796-7A49DDA9AF2D}"/>
              </a:ext>
            </a:extLst>
          </p:cNvPr>
          <p:cNvSpPr txBox="1"/>
          <p:nvPr/>
        </p:nvSpPr>
        <p:spPr>
          <a:xfrm>
            <a:off x="4330700" y="4418014"/>
            <a:ext cx="28886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31" name="テキスト ボックス 30">
            <a:extLst>
              <a:ext uri="{FF2B5EF4-FFF2-40B4-BE49-F238E27FC236}">
                <a16:creationId xmlns:a16="http://schemas.microsoft.com/office/drawing/2014/main" id="{AFCF74C6-3A7D-348A-3704-7D7331FF5751}"/>
              </a:ext>
            </a:extLst>
          </p:cNvPr>
          <p:cNvSpPr txBox="1"/>
          <p:nvPr/>
        </p:nvSpPr>
        <p:spPr>
          <a:xfrm>
            <a:off x="4329113" y="4560889"/>
            <a:ext cx="28886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32" name="テキスト ボックス 31">
            <a:extLst>
              <a:ext uri="{FF2B5EF4-FFF2-40B4-BE49-F238E27FC236}">
                <a16:creationId xmlns:a16="http://schemas.microsoft.com/office/drawing/2014/main" id="{F9D84035-0210-B66B-B072-F71672C6F90A}"/>
              </a:ext>
            </a:extLst>
          </p:cNvPr>
          <p:cNvSpPr txBox="1"/>
          <p:nvPr/>
        </p:nvSpPr>
        <p:spPr>
          <a:xfrm>
            <a:off x="4324350" y="4703764"/>
            <a:ext cx="28886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sp>
        <p:nvSpPr>
          <p:cNvPr id="33" name="テキスト ボックス 32">
            <a:extLst>
              <a:ext uri="{FF2B5EF4-FFF2-40B4-BE49-F238E27FC236}">
                <a16:creationId xmlns:a16="http://schemas.microsoft.com/office/drawing/2014/main" id="{F7F7B6DC-3E05-8F7E-0757-D53036899B17}"/>
              </a:ext>
            </a:extLst>
          </p:cNvPr>
          <p:cNvSpPr txBox="1"/>
          <p:nvPr/>
        </p:nvSpPr>
        <p:spPr>
          <a:xfrm>
            <a:off x="4325938" y="4846639"/>
            <a:ext cx="288862" cy="307777"/>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400">
                <a:latin typeface="+mn-lt"/>
                <a:ea typeface="+mn-ea"/>
                <a:cs typeface="+mn-cs"/>
              </a:rPr>
              <a:t>+</a:t>
            </a:r>
            <a:endParaRPr kumimoji="1" lang="ja-JP" altLang="en-US" sz="1400">
              <a:latin typeface="+mn-lt"/>
              <a:ea typeface="+mn-ea"/>
              <a:cs typeface="+mn-cs"/>
            </a:endParaRPr>
          </a:p>
        </p:txBody>
      </p:sp>
      <p:cxnSp>
        <p:nvCxnSpPr>
          <p:cNvPr id="34" name="曲線コネクタ 49">
            <a:extLst>
              <a:ext uri="{FF2B5EF4-FFF2-40B4-BE49-F238E27FC236}">
                <a16:creationId xmlns:a16="http://schemas.microsoft.com/office/drawing/2014/main" id="{47402DF1-07F8-7D40-26DE-38AA70F9FC7D}"/>
              </a:ext>
            </a:extLst>
          </p:cNvPr>
          <p:cNvCxnSpPr/>
          <p:nvPr/>
        </p:nvCxnSpPr>
        <p:spPr>
          <a:xfrm rot="5400000">
            <a:off x="3983832" y="4247357"/>
            <a:ext cx="522287" cy="266700"/>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35" name="円/楕円 56">
            <a:extLst>
              <a:ext uri="{FF2B5EF4-FFF2-40B4-BE49-F238E27FC236}">
                <a16:creationId xmlns:a16="http://schemas.microsoft.com/office/drawing/2014/main" id="{29B88282-91C6-5FC5-5239-4B9636836B5B}"/>
              </a:ext>
            </a:extLst>
          </p:cNvPr>
          <p:cNvSpPr/>
          <p:nvPr/>
        </p:nvSpPr>
        <p:spPr>
          <a:xfrm>
            <a:off x="3998914" y="4730751"/>
            <a:ext cx="111125" cy="104775"/>
          </a:xfrm>
          <a:prstGeom prst="ellipse">
            <a:avLst/>
          </a:prstGeom>
        </p:spPr>
        <p:style>
          <a:lnRef idx="2">
            <a:schemeClr val="dk1"/>
          </a:lnRef>
          <a:fillRef idx="1">
            <a:schemeClr val="lt1"/>
          </a:fillRef>
          <a:effectRef idx="0">
            <a:schemeClr val="dk1"/>
          </a:effectRef>
          <a:fontRef idx="minor">
            <a:schemeClr val="dk1"/>
          </a:fontRef>
        </p:style>
        <p:txBody>
          <a:bodyPr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9pPr>
          </a:lstStyle>
          <a:p>
            <a:pPr algn="ctr">
              <a:defRPr kumimoji="1" sz="1800" b="0" i="0" normalizeH="0" noProof="0">
                <a:uLnTx/>
                <a:uFillTx/>
                <a:latin typeface="Calibri"/>
                <a:ea typeface="Arial" pitchFamily="34" charset="0"/>
                <a:cs typeface="Arial" pitchFamily="34" charset="0"/>
              </a:defRPr>
            </a:pPr>
            <a:r>
              <a:rPr lang="en-US" altLang="ja-JP" sz="1400" dirty="0"/>
              <a:t>+</a:t>
            </a:r>
            <a:endParaRPr lang="ja-JP" altLang="en-US" sz="1400"/>
          </a:p>
        </p:txBody>
      </p:sp>
      <p:sp>
        <p:nvSpPr>
          <p:cNvPr id="36" name="円/楕円 57">
            <a:extLst>
              <a:ext uri="{FF2B5EF4-FFF2-40B4-BE49-F238E27FC236}">
                <a16:creationId xmlns:a16="http://schemas.microsoft.com/office/drawing/2014/main" id="{3A670783-AF3A-033E-9727-AB84975645AA}"/>
              </a:ext>
            </a:extLst>
          </p:cNvPr>
          <p:cNvSpPr/>
          <p:nvPr/>
        </p:nvSpPr>
        <p:spPr>
          <a:xfrm>
            <a:off x="4127500" y="4730751"/>
            <a:ext cx="109538" cy="104775"/>
          </a:xfrm>
          <a:prstGeom prst="ellipse">
            <a:avLst/>
          </a:prstGeom>
        </p:spPr>
        <p:style>
          <a:lnRef idx="2">
            <a:schemeClr val="dk1"/>
          </a:lnRef>
          <a:fillRef idx="1">
            <a:schemeClr val="lt1"/>
          </a:fillRef>
          <a:effectRef idx="0">
            <a:schemeClr val="dk1"/>
          </a:effectRef>
          <a:fontRef idx="minor">
            <a:schemeClr val="dk1"/>
          </a:fontRef>
        </p:style>
        <p:txBody>
          <a:bodyPr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itchFamily="34" charset="0"/>
                <a:cs typeface="Arial" pitchFamily="34" charset="0"/>
                <a:sym typeface="Wingdings"/>
              </a:defRPr>
            </a:lvl9pPr>
          </a:lstStyle>
          <a:p>
            <a:pPr algn="ctr">
              <a:defRPr kumimoji="1" sz="1800" b="0" i="0" normalizeH="0" noProof="0">
                <a:uLnTx/>
                <a:uFillTx/>
                <a:latin typeface="Calibri"/>
                <a:ea typeface="Arial" pitchFamily="34" charset="0"/>
                <a:cs typeface="Arial" pitchFamily="34" charset="0"/>
              </a:defRPr>
            </a:pPr>
            <a:r>
              <a:rPr lang="en-US" altLang="ja-JP"/>
              <a:t>-</a:t>
            </a:r>
            <a:endParaRPr lang="ja-JP" altLang="en-US"/>
          </a:p>
        </p:txBody>
      </p:sp>
      <p:sp>
        <p:nvSpPr>
          <p:cNvPr id="37" name="テキスト ボックス 36">
            <a:extLst>
              <a:ext uri="{FF2B5EF4-FFF2-40B4-BE49-F238E27FC236}">
                <a16:creationId xmlns:a16="http://schemas.microsoft.com/office/drawing/2014/main" id="{1EAFCF15-3741-B878-07F0-680B9538548E}"/>
              </a:ext>
            </a:extLst>
          </p:cNvPr>
          <p:cNvSpPr txBox="1"/>
          <p:nvPr/>
        </p:nvSpPr>
        <p:spPr>
          <a:xfrm>
            <a:off x="4214813" y="3876676"/>
            <a:ext cx="670376" cy="276999"/>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a:latin typeface="+mn-lt"/>
                <a:ea typeface="+mn-ea"/>
                <a:cs typeface="+mn-cs"/>
              </a:rPr>
              <a:t>Photon</a:t>
            </a:r>
            <a:endParaRPr kumimoji="1" lang="ja-JP" altLang="en-US" sz="1200">
              <a:latin typeface="+mn-lt"/>
              <a:ea typeface="+mn-ea"/>
              <a:cs typeface="+mn-cs"/>
            </a:endParaRPr>
          </a:p>
        </p:txBody>
      </p:sp>
      <p:cxnSp>
        <p:nvCxnSpPr>
          <p:cNvPr id="38" name="直線矢印コネクタ 37">
            <a:extLst>
              <a:ext uri="{FF2B5EF4-FFF2-40B4-BE49-F238E27FC236}">
                <a16:creationId xmlns:a16="http://schemas.microsoft.com/office/drawing/2014/main" id="{B2CA5EFD-3211-4525-2998-69BA2F6E5605}"/>
              </a:ext>
            </a:extLst>
          </p:cNvPr>
          <p:cNvCxnSpPr/>
          <p:nvPr/>
        </p:nvCxnSpPr>
        <p:spPr>
          <a:xfrm>
            <a:off x="6338889" y="6356350"/>
            <a:ext cx="275113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9" name="直線矢印コネクタ 38">
            <a:extLst>
              <a:ext uri="{FF2B5EF4-FFF2-40B4-BE49-F238E27FC236}">
                <a16:creationId xmlns:a16="http://schemas.microsoft.com/office/drawing/2014/main" id="{7E535C0A-838F-ACD4-E43E-EC3D562382E1}"/>
              </a:ext>
            </a:extLst>
          </p:cNvPr>
          <p:cNvCxnSpPr/>
          <p:nvPr/>
        </p:nvCxnSpPr>
        <p:spPr>
          <a:xfrm flipH="1" flipV="1">
            <a:off x="6338888" y="3883026"/>
            <a:ext cx="0" cy="24876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フリーフォーム 70">
            <a:extLst>
              <a:ext uri="{FF2B5EF4-FFF2-40B4-BE49-F238E27FC236}">
                <a16:creationId xmlns:a16="http://schemas.microsoft.com/office/drawing/2014/main" id="{E91AAE71-3E33-82AD-D63B-320E947434FF}"/>
              </a:ext>
            </a:extLst>
          </p:cNvPr>
          <p:cNvSpPr/>
          <p:nvPr/>
        </p:nvSpPr>
        <p:spPr>
          <a:xfrm rot="21250380">
            <a:off x="6234114" y="4252914"/>
            <a:ext cx="2492375" cy="1989137"/>
          </a:xfrm>
          <a:custGeom>
            <a:avLst/>
            <a:gdLst>
              <a:gd name="connsiteX0" fmla="*/ 0 w 2412460"/>
              <a:gd name="connsiteY0" fmla="*/ 2645923 h 2754806"/>
              <a:gd name="connsiteX1" fmla="*/ 1926077 w 2412460"/>
              <a:gd name="connsiteY1" fmla="*/ 2441642 h 2754806"/>
              <a:gd name="connsiteX2" fmla="*/ 2412460 w 2412460"/>
              <a:gd name="connsiteY2" fmla="*/ 0 h 2754806"/>
              <a:gd name="connsiteX3" fmla="*/ 2412460 w 2412460"/>
              <a:gd name="connsiteY3" fmla="*/ 0 h 2754806"/>
            </a:gdLst>
            <a:ahLst/>
            <a:cxnLst>
              <a:cxn ang="0">
                <a:pos x="connsiteX0" y="connsiteY0"/>
              </a:cxn>
              <a:cxn ang="0">
                <a:pos x="connsiteX1" y="connsiteY1"/>
              </a:cxn>
              <a:cxn ang="0">
                <a:pos x="connsiteX2" y="connsiteY2"/>
              </a:cxn>
              <a:cxn ang="0">
                <a:pos x="connsiteX3" y="connsiteY3"/>
              </a:cxn>
            </a:cxnLst>
            <a:rect l="l" t="t" r="r" b="b"/>
            <a:pathLst>
              <a:path w="2412460" h="2754806">
                <a:moveTo>
                  <a:pt x="0" y="2645923"/>
                </a:moveTo>
                <a:cubicBezTo>
                  <a:pt x="762000" y="2764276"/>
                  <a:pt x="1524000" y="2882629"/>
                  <a:pt x="1926077" y="2441642"/>
                </a:cubicBezTo>
                <a:cubicBezTo>
                  <a:pt x="2328154" y="2000655"/>
                  <a:pt x="2412460" y="0"/>
                  <a:pt x="2412460" y="0"/>
                </a:cubicBezTo>
                <a:lnTo>
                  <a:pt x="2412460" y="0"/>
                </a:lnTo>
              </a:path>
            </a:pathLst>
          </a:custGeom>
        </p:spPr>
        <p:style>
          <a:lnRef idx="2">
            <a:schemeClr val="accent2"/>
          </a:lnRef>
          <a:fillRef idx="0">
            <a:schemeClr val="accent2"/>
          </a:fillRef>
          <a:effectRef idx="1">
            <a:schemeClr val="accent2"/>
          </a:effectRef>
          <a:fontRef idx="minor">
            <a:schemeClr val="tx1"/>
          </a:fontRef>
        </p:style>
        <p:txBody>
          <a:bodyPr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tx1"/>
                </a:solidFill>
                <a:uLnTx/>
                <a:uFillTx/>
                <a:latin typeface="Calibri"/>
                <a:ea typeface="Arial" pitchFamily="34" charset="0"/>
                <a:cs typeface="Arial" pitchFamily="34" charset="0"/>
                <a:sym typeface="Wingdings"/>
              </a:defRPr>
            </a:lvl9pPr>
          </a:lstStyle>
          <a:p>
            <a:pPr algn="ctr">
              <a:defRPr kumimoji="1" sz="1800" b="0" i="0" normalizeH="0" noProof="0">
                <a:uLnTx/>
                <a:uFillTx/>
                <a:latin typeface="Calibri"/>
                <a:ea typeface="Arial" pitchFamily="34" charset="0"/>
                <a:cs typeface="Arial" pitchFamily="34" charset="0"/>
              </a:defRPr>
            </a:pPr>
            <a:endParaRPr lang="ja-JP" altLang="en-US"/>
          </a:p>
        </p:txBody>
      </p:sp>
      <p:cxnSp>
        <p:nvCxnSpPr>
          <p:cNvPr id="41" name="直線コネクタ 40">
            <a:extLst>
              <a:ext uri="{FF2B5EF4-FFF2-40B4-BE49-F238E27FC236}">
                <a16:creationId xmlns:a16="http://schemas.microsoft.com/office/drawing/2014/main" id="{9B25139D-5F72-8FD0-7D90-EC488CB7FE31}"/>
              </a:ext>
            </a:extLst>
          </p:cNvPr>
          <p:cNvCxnSpPr/>
          <p:nvPr/>
        </p:nvCxnSpPr>
        <p:spPr>
          <a:xfrm flipH="1">
            <a:off x="7094538" y="4043364"/>
            <a:ext cx="0" cy="2312987"/>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19432940-8B54-6E8E-43F1-963A85BE41FC}"/>
              </a:ext>
            </a:extLst>
          </p:cNvPr>
          <p:cNvCxnSpPr/>
          <p:nvPr/>
        </p:nvCxnSpPr>
        <p:spPr>
          <a:xfrm flipH="1">
            <a:off x="8493125" y="4043364"/>
            <a:ext cx="0" cy="2312987"/>
          </a:xfrm>
          <a:prstGeom prst="line">
            <a:avLst/>
          </a:prstGeom>
        </p:spPr>
        <p:style>
          <a:lnRef idx="1">
            <a:schemeClr val="dk1"/>
          </a:lnRef>
          <a:fillRef idx="0">
            <a:schemeClr val="dk1"/>
          </a:fillRef>
          <a:effectRef idx="0">
            <a:schemeClr val="dk1"/>
          </a:effectRef>
          <a:fontRef idx="minor">
            <a:schemeClr val="tx1"/>
          </a:fontRef>
        </p:style>
      </p:cxnSp>
      <p:sp>
        <p:nvSpPr>
          <p:cNvPr id="43" name="テキスト ボックス 42">
            <a:extLst>
              <a:ext uri="{FF2B5EF4-FFF2-40B4-BE49-F238E27FC236}">
                <a16:creationId xmlns:a16="http://schemas.microsoft.com/office/drawing/2014/main" id="{CE3F6B6A-88FB-E8A9-3B2E-6EE8AD4F5FE0}"/>
              </a:ext>
            </a:extLst>
          </p:cNvPr>
          <p:cNvSpPr txBox="1"/>
          <p:nvPr/>
        </p:nvSpPr>
        <p:spPr>
          <a:xfrm>
            <a:off x="7138989" y="6442076"/>
            <a:ext cx="1650965" cy="276999"/>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a:latin typeface="+mn-lt"/>
                <a:ea typeface="+mn-ea"/>
                <a:cs typeface="+mn-cs"/>
              </a:rPr>
              <a:t>Reverse Bias Voltage</a:t>
            </a:r>
            <a:endParaRPr kumimoji="1" lang="ja-JP" altLang="en-US" sz="1200">
              <a:latin typeface="+mn-lt"/>
              <a:ea typeface="+mn-ea"/>
              <a:cs typeface="+mn-cs"/>
            </a:endParaRPr>
          </a:p>
        </p:txBody>
      </p:sp>
      <p:sp>
        <p:nvSpPr>
          <p:cNvPr id="44" name="テキスト ボックス 43">
            <a:extLst>
              <a:ext uri="{FF2B5EF4-FFF2-40B4-BE49-F238E27FC236}">
                <a16:creationId xmlns:a16="http://schemas.microsoft.com/office/drawing/2014/main" id="{CC50FFB2-8B77-4072-13E0-4438520FFBC1}"/>
              </a:ext>
            </a:extLst>
          </p:cNvPr>
          <p:cNvSpPr txBox="1"/>
          <p:nvPr/>
        </p:nvSpPr>
        <p:spPr>
          <a:xfrm>
            <a:off x="5803900" y="3567114"/>
            <a:ext cx="1063112" cy="276999"/>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a:latin typeface="+mn-lt"/>
                <a:ea typeface="+mn-ea"/>
                <a:cs typeface="+mn-cs"/>
              </a:rPr>
              <a:t>Photocurrent</a:t>
            </a:r>
            <a:endParaRPr kumimoji="1" lang="ja-JP" altLang="en-US" sz="1200">
              <a:latin typeface="+mn-lt"/>
              <a:ea typeface="+mn-ea"/>
              <a:cs typeface="+mn-cs"/>
            </a:endParaRPr>
          </a:p>
        </p:txBody>
      </p:sp>
      <p:sp>
        <p:nvSpPr>
          <p:cNvPr id="45" name="テキスト ボックス 44">
            <a:extLst>
              <a:ext uri="{FF2B5EF4-FFF2-40B4-BE49-F238E27FC236}">
                <a16:creationId xmlns:a16="http://schemas.microsoft.com/office/drawing/2014/main" id="{DA1E81F2-618F-8012-D2FF-D5A07ABA964C}"/>
              </a:ext>
            </a:extLst>
          </p:cNvPr>
          <p:cNvSpPr txBox="1"/>
          <p:nvPr/>
        </p:nvSpPr>
        <p:spPr>
          <a:xfrm>
            <a:off x="6369050" y="4451351"/>
            <a:ext cx="683200" cy="461665"/>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a:latin typeface="+mn-lt"/>
                <a:ea typeface="+mn-ea"/>
                <a:cs typeface="+mn-cs"/>
              </a:rPr>
              <a:t>PD</a:t>
            </a:r>
          </a:p>
          <a:p>
            <a:pPr>
              <a:defRPr kumimoji="1" sz="1800" b="0" i="0" normalizeH="0" noProof="0">
                <a:uLnTx/>
                <a:uFillTx/>
                <a:latin typeface="+mn-lt"/>
                <a:ea typeface="+mn-ea"/>
                <a:cs typeface="+mn-cs"/>
              </a:defRPr>
            </a:pPr>
            <a:r>
              <a:rPr kumimoji="1" lang="en-US" altLang="ja-JP" sz="1200">
                <a:latin typeface="+mn-lt"/>
                <a:ea typeface="+mn-ea"/>
                <a:cs typeface="+mn-cs"/>
              </a:rPr>
              <a:t>Gain=1</a:t>
            </a:r>
            <a:endParaRPr kumimoji="1" lang="ja-JP" altLang="en-US" sz="1200">
              <a:latin typeface="+mn-lt"/>
              <a:ea typeface="+mn-ea"/>
              <a:cs typeface="+mn-cs"/>
            </a:endParaRPr>
          </a:p>
        </p:txBody>
      </p:sp>
      <p:sp>
        <p:nvSpPr>
          <p:cNvPr id="46" name="テキスト ボックス 45">
            <a:extLst>
              <a:ext uri="{FF2B5EF4-FFF2-40B4-BE49-F238E27FC236}">
                <a16:creationId xmlns:a16="http://schemas.microsoft.com/office/drawing/2014/main" id="{8DFB4CAB-3B5D-B225-4FD1-E2EBB32A1B92}"/>
              </a:ext>
            </a:extLst>
          </p:cNvPr>
          <p:cNvSpPr txBox="1"/>
          <p:nvPr/>
        </p:nvSpPr>
        <p:spPr>
          <a:xfrm>
            <a:off x="7367589" y="4465639"/>
            <a:ext cx="968535" cy="461665"/>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a:latin typeface="+mn-lt"/>
                <a:ea typeface="+mn-ea"/>
                <a:cs typeface="+mn-cs"/>
              </a:rPr>
              <a:t>APD Linear</a:t>
            </a:r>
          </a:p>
          <a:p>
            <a:pPr>
              <a:defRPr kumimoji="1" sz="1800" b="0" i="0" normalizeH="0" noProof="0">
                <a:uLnTx/>
                <a:uFillTx/>
                <a:latin typeface="+mn-lt"/>
                <a:ea typeface="+mn-ea"/>
                <a:cs typeface="+mn-cs"/>
              </a:defRPr>
            </a:pPr>
            <a:r>
              <a:rPr kumimoji="1" lang="en-US" altLang="ja-JP" sz="1200">
                <a:latin typeface="+mn-lt"/>
                <a:ea typeface="+mn-ea"/>
                <a:cs typeface="+mn-cs"/>
              </a:rPr>
              <a:t>Gain=100</a:t>
            </a:r>
            <a:endParaRPr kumimoji="1" lang="ja-JP" altLang="en-US" sz="1200">
              <a:latin typeface="+mn-lt"/>
              <a:ea typeface="+mn-ea"/>
              <a:cs typeface="+mn-cs"/>
            </a:endParaRPr>
          </a:p>
        </p:txBody>
      </p:sp>
      <p:sp>
        <p:nvSpPr>
          <p:cNvPr id="47" name="テキスト ボックス 46">
            <a:extLst>
              <a:ext uri="{FF2B5EF4-FFF2-40B4-BE49-F238E27FC236}">
                <a16:creationId xmlns:a16="http://schemas.microsoft.com/office/drawing/2014/main" id="{841E6B0B-39F2-EA9B-8DC6-DC5F8A23D061}"/>
              </a:ext>
            </a:extLst>
          </p:cNvPr>
          <p:cNvSpPr txBox="1"/>
          <p:nvPr/>
        </p:nvSpPr>
        <p:spPr>
          <a:xfrm>
            <a:off x="8634414" y="4473576"/>
            <a:ext cx="1125629" cy="646331"/>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200" b="1" err="1">
                <a:solidFill>
                  <a:srgbClr val="FF0000"/>
                </a:solidFill>
                <a:latin typeface="+mn-lt"/>
                <a:ea typeface="+mn-ea"/>
                <a:cs typeface="+mn-cs"/>
              </a:rPr>
              <a:t>SiPM</a:t>
            </a:r>
            <a:endParaRPr kumimoji="1" lang="en-US" altLang="ja-JP" sz="1200" b="1">
              <a:solidFill>
                <a:srgbClr val="FF0000"/>
              </a:solidFill>
              <a:latin typeface="+mn-lt"/>
              <a:ea typeface="+mn-ea"/>
              <a:cs typeface="+mn-cs"/>
            </a:endParaRPr>
          </a:p>
          <a:p>
            <a:pPr>
              <a:defRPr kumimoji="1" sz="1800" b="0" i="0" normalizeH="0" noProof="0">
                <a:uLnTx/>
                <a:uFillTx/>
                <a:latin typeface="+mn-lt"/>
                <a:ea typeface="+mn-ea"/>
                <a:cs typeface="+mn-cs"/>
              </a:defRPr>
            </a:pPr>
            <a:r>
              <a:rPr kumimoji="1" lang="en-US" altLang="ja-JP" sz="1200" b="1">
                <a:solidFill>
                  <a:srgbClr val="FF0000"/>
                </a:solidFill>
                <a:latin typeface="+mn-lt"/>
                <a:ea typeface="+mn-ea"/>
                <a:cs typeface="+mn-cs"/>
              </a:rPr>
              <a:t>Geiger mode</a:t>
            </a:r>
          </a:p>
          <a:p>
            <a:pPr>
              <a:defRPr kumimoji="1" sz="1800" b="0" i="0" normalizeH="0" noProof="0">
                <a:uLnTx/>
                <a:uFillTx/>
                <a:latin typeface="+mn-lt"/>
                <a:ea typeface="+mn-ea"/>
                <a:cs typeface="+mn-cs"/>
              </a:defRPr>
            </a:pPr>
            <a:endParaRPr kumimoji="1" lang="ja-JP" altLang="en-US" sz="1200" b="1">
              <a:solidFill>
                <a:srgbClr val="FF0000"/>
              </a:solidFill>
              <a:latin typeface="+mn-lt"/>
              <a:ea typeface="+mn-ea"/>
              <a:cs typeface="+mn-cs"/>
            </a:endParaRPr>
          </a:p>
        </p:txBody>
      </p:sp>
      <p:cxnSp>
        <p:nvCxnSpPr>
          <p:cNvPr id="48" name="直線矢印コネクタ 47">
            <a:extLst>
              <a:ext uri="{FF2B5EF4-FFF2-40B4-BE49-F238E27FC236}">
                <a16:creationId xmlns:a16="http://schemas.microsoft.com/office/drawing/2014/main" id="{78EFAD59-58B9-0211-1F2D-1123CF2CEFF3}"/>
              </a:ext>
            </a:extLst>
          </p:cNvPr>
          <p:cNvCxnSpPr/>
          <p:nvPr/>
        </p:nvCxnSpPr>
        <p:spPr>
          <a:xfrm>
            <a:off x="4240213" y="4783138"/>
            <a:ext cx="11906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線矢印コネクタ 48">
            <a:extLst>
              <a:ext uri="{FF2B5EF4-FFF2-40B4-BE49-F238E27FC236}">
                <a16:creationId xmlns:a16="http://schemas.microsoft.com/office/drawing/2014/main" id="{F574B568-7849-0169-24FC-0E69A638140B}"/>
              </a:ext>
            </a:extLst>
          </p:cNvPr>
          <p:cNvCxnSpPr/>
          <p:nvPr/>
        </p:nvCxnSpPr>
        <p:spPr>
          <a:xfrm flipH="1" flipV="1">
            <a:off x="3892551" y="4783139"/>
            <a:ext cx="117475" cy="1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テキスト ボックス 4">
            <a:extLst>
              <a:ext uri="{FF2B5EF4-FFF2-40B4-BE49-F238E27FC236}">
                <a16:creationId xmlns:a16="http://schemas.microsoft.com/office/drawing/2014/main" id="{081114B4-4E44-AE9B-1D03-1584AC04F112}"/>
              </a:ext>
            </a:extLst>
          </p:cNvPr>
          <p:cNvSpPr txBox="1"/>
          <p:nvPr/>
        </p:nvSpPr>
        <p:spPr>
          <a:xfrm>
            <a:off x="2208214" y="817563"/>
            <a:ext cx="617477" cy="338554"/>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600" b="1">
                <a:latin typeface="+mn-lt"/>
                <a:ea typeface="+mn-ea"/>
                <a:cs typeface="+mn-cs"/>
              </a:rPr>
              <a:t>PMT</a:t>
            </a:r>
            <a:endParaRPr kumimoji="1" lang="ja-JP" altLang="en-US" sz="1600" b="1">
              <a:latin typeface="+mn-lt"/>
              <a:ea typeface="+mn-ea"/>
              <a:cs typeface="+mn-cs"/>
            </a:endParaRPr>
          </a:p>
        </p:txBody>
      </p:sp>
      <p:sp>
        <p:nvSpPr>
          <p:cNvPr id="51" name="テキスト ボックス 50">
            <a:extLst>
              <a:ext uri="{FF2B5EF4-FFF2-40B4-BE49-F238E27FC236}">
                <a16:creationId xmlns:a16="http://schemas.microsoft.com/office/drawing/2014/main" id="{BEC2701F-8053-2A7C-6843-B9FCA4C452E8}"/>
              </a:ext>
            </a:extLst>
          </p:cNvPr>
          <p:cNvSpPr txBox="1"/>
          <p:nvPr/>
        </p:nvSpPr>
        <p:spPr>
          <a:xfrm>
            <a:off x="6548439" y="877888"/>
            <a:ext cx="742511" cy="338554"/>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600" b="1" err="1">
                <a:latin typeface="+mn-lt"/>
                <a:ea typeface="+mn-ea"/>
                <a:cs typeface="+mn-cs"/>
              </a:rPr>
              <a:t>μPMT</a:t>
            </a:r>
            <a:endParaRPr kumimoji="1" lang="ja-JP" altLang="en-US" sz="1600" b="1">
              <a:latin typeface="+mn-lt"/>
              <a:ea typeface="+mn-ea"/>
              <a:cs typeface="+mn-cs"/>
            </a:endParaRPr>
          </a:p>
        </p:txBody>
      </p:sp>
      <p:sp>
        <p:nvSpPr>
          <p:cNvPr id="52" name="テキスト ボックス 51">
            <a:extLst>
              <a:ext uri="{FF2B5EF4-FFF2-40B4-BE49-F238E27FC236}">
                <a16:creationId xmlns:a16="http://schemas.microsoft.com/office/drawing/2014/main" id="{CEEF0ACD-33EA-8CC7-2A64-09B789410D44}"/>
              </a:ext>
            </a:extLst>
          </p:cNvPr>
          <p:cNvSpPr txBox="1"/>
          <p:nvPr/>
        </p:nvSpPr>
        <p:spPr>
          <a:xfrm>
            <a:off x="2047876" y="3476625"/>
            <a:ext cx="2994731" cy="338554"/>
          </a:xfrm>
          <a:prstGeom prst="rect">
            <a:avLst/>
          </a:prstGeom>
          <a:noFill/>
        </p:spPr>
        <p:txBody>
          <a:bodyPr wrap="none">
            <a:spAutoFit/>
          </a:bodyPr>
          <a:lstStyle>
            <a:defPPr>
              <a:defRPr lang="ja-JP"/>
            </a:defPPr>
          </a:lstStyle>
          <a:p>
            <a:pPr>
              <a:defRPr kumimoji="1" sz="1800" b="0" i="0" normalizeH="0" noProof="0">
                <a:uLnTx/>
                <a:uFillTx/>
                <a:latin typeface="+mn-lt"/>
                <a:ea typeface="+mn-ea"/>
                <a:cs typeface="+mn-cs"/>
              </a:defRPr>
            </a:pPr>
            <a:r>
              <a:rPr kumimoji="1" lang="en-US" altLang="ja-JP" sz="1600" b="1">
                <a:latin typeface="+mn-lt"/>
                <a:ea typeface="+mn-ea"/>
                <a:cs typeface="+mn-cs"/>
              </a:rPr>
              <a:t>Silicon Photomultilier (SiPM)</a:t>
            </a:r>
            <a:endParaRPr kumimoji="1" lang="ja-JP" altLang="en-US" sz="1600" b="1">
              <a:latin typeface="+mn-lt"/>
              <a:ea typeface="+mn-ea"/>
              <a:cs typeface="+mn-cs"/>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0B667888-E9CE-9F01-6750-86A4815D73B5}"/>
              </a:ext>
            </a:extLst>
          </p:cNvPr>
          <p:cNvSpPr>
            <a:spLocks noGrp="1" noChangeArrowheads="1"/>
          </p:cNvSpPr>
          <p:nvPr>
            <p:ph type="title"/>
          </p:nvPr>
        </p:nvSpPr>
        <p:spPr>
          <a:xfrm>
            <a:off x="1905000" y="76200"/>
            <a:ext cx="4343400" cy="762000"/>
          </a:xfrm>
        </p:spPr>
        <p:txBody>
          <a:bodyPr/>
          <a:lstStyle/>
          <a:p>
            <a:r>
              <a:rPr lang="en-US" altLang="en-US"/>
              <a:t>CCDs</a:t>
            </a:r>
          </a:p>
        </p:txBody>
      </p:sp>
      <p:sp>
        <p:nvSpPr>
          <p:cNvPr id="64514" name="Rectangle 3">
            <a:extLst>
              <a:ext uri="{FF2B5EF4-FFF2-40B4-BE49-F238E27FC236}">
                <a16:creationId xmlns:a16="http://schemas.microsoft.com/office/drawing/2014/main" id="{C6CE2E16-CDAF-318D-07FA-4959058220AD}"/>
              </a:ext>
            </a:extLst>
          </p:cNvPr>
          <p:cNvSpPr>
            <a:spLocks noGrp="1" noChangeArrowheads="1"/>
          </p:cNvSpPr>
          <p:nvPr>
            <p:ph type="body" idx="1"/>
          </p:nvPr>
        </p:nvSpPr>
        <p:spPr>
          <a:xfrm>
            <a:off x="419100" y="1219200"/>
            <a:ext cx="11353800" cy="4114800"/>
          </a:xfrm>
        </p:spPr>
        <p:txBody>
          <a:bodyPr/>
          <a:lstStyle/>
          <a:p>
            <a:r>
              <a:rPr lang="en-US" altLang="en-US" sz="2800" dirty="0"/>
              <a:t>Charge Coupled devices (CCD) usually in our video cameras (also called charged transfer devices)</a:t>
            </a:r>
          </a:p>
          <a:p>
            <a:r>
              <a:rPr lang="en-US" altLang="en-US" sz="2800" dirty="0"/>
              <a:t>light causes accumulation of electric charge in individual elements which release the charge at regular intervals</a:t>
            </a:r>
          </a:p>
          <a:p>
            <a:r>
              <a:rPr lang="en-US" altLang="en-US" sz="2800" dirty="0"/>
              <a:t>Useful in imaging because they can integrate over time</a:t>
            </a:r>
          </a:p>
          <a:p>
            <a:r>
              <a:rPr lang="en-US" altLang="en-US" sz="2800" dirty="0"/>
              <a:t>Generally, not fast enough for flow cytometry application in general – however, very fast cameras are emerging, but still have sensitivity issues for fluorescence</a:t>
            </a:r>
          </a:p>
          <a:p>
            <a:endParaRPr lang="en-US"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9F5A99C3-00CF-2033-8FBE-F8D883A654F7}"/>
              </a:ext>
            </a:extLst>
          </p:cNvPr>
          <p:cNvSpPr>
            <a:spLocks noGrp="1" noChangeArrowheads="1"/>
          </p:cNvSpPr>
          <p:nvPr>
            <p:ph type="title"/>
          </p:nvPr>
        </p:nvSpPr>
        <p:spPr>
          <a:xfrm>
            <a:off x="2209800" y="0"/>
            <a:ext cx="6019800" cy="914400"/>
          </a:xfrm>
        </p:spPr>
        <p:txBody>
          <a:bodyPr/>
          <a:lstStyle/>
          <a:p>
            <a:r>
              <a:rPr lang="en-US" altLang="en-US"/>
              <a:t>Summary….</a:t>
            </a:r>
          </a:p>
        </p:txBody>
      </p:sp>
      <p:sp>
        <p:nvSpPr>
          <p:cNvPr id="66562" name="Rectangle 3">
            <a:extLst>
              <a:ext uri="{FF2B5EF4-FFF2-40B4-BE49-F238E27FC236}">
                <a16:creationId xmlns:a16="http://schemas.microsoft.com/office/drawing/2014/main" id="{6E584B25-8C4C-8731-F868-3F10B77E8333}"/>
              </a:ext>
            </a:extLst>
          </p:cNvPr>
          <p:cNvSpPr>
            <a:spLocks noGrp="1" noChangeArrowheads="1"/>
          </p:cNvSpPr>
          <p:nvPr>
            <p:ph type="body" idx="1"/>
          </p:nvPr>
        </p:nvSpPr>
        <p:spPr>
          <a:xfrm>
            <a:off x="304800" y="838200"/>
            <a:ext cx="11734800" cy="5334000"/>
          </a:xfrm>
        </p:spPr>
        <p:txBody>
          <a:bodyPr/>
          <a:lstStyle/>
          <a:p>
            <a:r>
              <a:rPr lang="en-US" altLang="en-US" sz="2000" dirty="0"/>
              <a:t>Photodiodes can operate in two modes - photovoltaic and photoconductive</a:t>
            </a:r>
          </a:p>
          <a:p>
            <a:r>
              <a:rPr lang="en-US" altLang="en-US" sz="2000" dirty="0"/>
              <a:t>Photodiodes are usually used for scatter</a:t>
            </a:r>
          </a:p>
          <a:p>
            <a:r>
              <a:rPr lang="en-US" altLang="en-US" sz="2000" dirty="0"/>
              <a:t>Photodiodes are more sensitive than PMTs but because of their low gain, they are not as useful for low level signals (too much noise)</a:t>
            </a:r>
          </a:p>
          <a:p>
            <a:r>
              <a:rPr lang="en-US" altLang="en-US" sz="2000" dirty="0"/>
              <a:t>PMTS are sensitive to different wavelengths according to the construction of the photocathode</a:t>
            </a:r>
          </a:p>
          <a:p>
            <a:r>
              <a:rPr lang="en-US" altLang="en-US" sz="2000" dirty="0"/>
              <a:t>PMTs are subject to dark current and high voltages are not linear across the entire range</a:t>
            </a:r>
          </a:p>
          <a:p>
            <a:pPr>
              <a:lnSpc>
                <a:spcPct val="90000"/>
              </a:lnSpc>
            </a:pPr>
            <a:r>
              <a:rPr lang="en-US" altLang="en-US" sz="2000" dirty="0"/>
              <a:t>There is a very small time available for each measurement  (in the range of 1-20 microseconds)</a:t>
            </a:r>
          </a:p>
          <a:p>
            <a:pPr>
              <a:lnSpc>
                <a:spcPct val="90000"/>
              </a:lnSpc>
            </a:pPr>
            <a:r>
              <a:rPr lang="en-US" altLang="en-US" sz="2000" dirty="0"/>
              <a:t>Most fluorescence detectors have been PMTs but APDs are now quite common</a:t>
            </a:r>
          </a:p>
          <a:p>
            <a:pPr>
              <a:lnSpc>
                <a:spcPct val="90000"/>
              </a:lnSpc>
            </a:pPr>
            <a:r>
              <a:rPr lang="en-US" altLang="en-US" sz="2000" dirty="0"/>
              <a:t>PMTs can be destroyed if they receive a lot of light when powered up</a:t>
            </a:r>
          </a:p>
          <a:p>
            <a:pPr>
              <a:lnSpc>
                <a:spcPct val="90000"/>
              </a:lnSpc>
            </a:pPr>
            <a:r>
              <a:rPr lang="en-US" altLang="en-US" sz="2000" dirty="0"/>
              <a:t>Standard PMTs do not have good sensitivity over 650 nm – you must use a multi-alkali PMT</a:t>
            </a:r>
          </a:p>
          <a:p>
            <a:pPr>
              <a:lnSpc>
                <a:spcPct val="90000"/>
              </a:lnSpc>
            </a:pPr>
            <a:r>
              <a:rPr lang="en-US" altLang="en-US" sz="2000" dirty="0"/>
              <a:t>New versions of </a:t>
            </a:r>
            <a:r>
              <a:rPr lang="en-US" altLang="en-US" sz="2000" dirty="0" err="1"/>
              <a:t>Multianode</a:t>
            </a:r>
            <a:r>
              <a:rPr lang="en-US" altLang="en-US" sz="2000" dirty="0"/>
              <a:t> PMTs are now available up to 880nm</a:t>
            </a:r>
          </a:p>
          <a:p>
            <a:pPr>
              <a:lnSpc>
                <a:spcPct val="90000"/>
              </a:lnSpc>
            </a:pPr>
            <a:r>
              <a:rPr lang="en-US" altLang="en-US" sz="2000" dirty="0"/>
              <a:t>APDs have better sensitivity in the near IR and also show excellent linearity as well as higher efficiency compared to PMTs</a:t>
            </a:r>
          </a:p>
          <a:p>
            <a:r>
              <a:rPr lang="en-US" altLang="en-US" sz="2000" dirty="0"/>
              <a:t>Some SiPM detectors are beginning to show 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782B925C-3F9E-CF04-39B8-03AC0B44F1E9}"/>
              </a:ext>
            </a:extLst>
          </p:cNvPr>
          <p:cNvSpPr>
            <a:spLocks noGrp="1" noChangeArrowheads="1"/>
          </p:cNvSpPr>
          <p:nvPr>
            <p:ph type="title"/>
          </p:nvPr>
        </p:nvSpPr>
        <p:spPr>
          <a:xfrm>
            <a:off x="1524000" y="0"/>
            <a:ext cx="7772400" cy="838200"/>
          </a:xfrm>
        </p:spPr>
        <p:txBody>
          <a:bodyPr/>
          <a:lstStyle/>
          <a:p>
            <a:r>
              <a:rPr lang="en-US" altLang="en-US"/>
              <a:t>Silicon photodiodes</a:t>
            </a:r>
          </a:p>
        </p:txBody>
      </p:sp>
      <p:sp>
        <p:nvSpPr>
          <p:cNvPr id="19458" name="Rectangle 3">
            <a:extLst>
              <a:ext uri="{FF2B5EF4-FFF2-40B4-BE49-F238E27FC236}">
                <a16:creationId xmlns:a16="http://schemas.microsoft.com/office/drawing/2014/main" id="{5DE68DA2-089A-E82A-87A1-958BDB9D9F08}"/>
              </a:ext>
            </a:extLst>
          </p:cNvPr>
          <p:cNvSpPr>
            <a:spLocks noGrp="1" noChangeArrowheads="1"/>
          </p:cNvSpPr>
          <p:nvPr>
            <p:ph type="body" idx="1"/>
          </p:nvPr>
        </p:nvSpPr>
        <p:spPr>
          <a:xfrm>
            <a:off x="457200" y="1143000"/>
            <a:ext cx="11277600" cy="4114800"/>
          </a:xfrm>
        </p:spPr>
        <p:txBody>
          <a:bodyPr/>
          <a:lstStyle/>
          <a:p>
            <a:pPr>
              <a:lnSpc>
                <a:spcPct val="90000"/>
              </a:lnSpc>
            </a:pPr>
            <a:r>
              <a:rPr lang="en-US" altLang="en-US" sz="2400" dirty="0"/>
              <a:t>A silicon photodiode produces current when photons impinge upon it (example are solar cells)</a:t>
            </a:r>
          </a:p>
          <a:p>
            <a:pPr>
              <a:lnSpc>
                <a:spcPct val="90000"/>
              </a:lnSpc>
            </a:pPr>
            <a:r>
              <a:rPr lang="en-US" altLang="en-US" sz="2400" dirty="0"/>
              <a:t>Does not require an external power source to operate</a:t>
            </a:r>
          </a:p>
          <a:p>
            <a:pPr>
              <a:lnSpc>
                <a:spcPct val="90000"/>
              </a:lnSpc>
            </a:pPr>
            <a:r>
              <a:rPr lang="en-US" altLang="en-US" sz="2400" dirty="0"/>
              <a:t>Peak sensitivity is about 900 nm</a:t>
            </a:r>
          </a:p>
          <a:p>
            <a:pPr>
              <a:lnSpc>
                <a:spcPct val="90000"/>
              </a:lnSpc>
            </a:pPr>
            <a:r>
              <a:rPr lang="en-US" altLang="en-US" sz="2400" dirty="0"/>
              <a:t>At 900 nm </a:t>
            </a:r>
            <a:r>
              <a:rPr lang="en-US" altLang="en-US" sz="2400" dirty="0">
                <a:solidFill>
                  <a:srgbClr val="FF0000"/>
                </a:solidFill>
              </a:rPr>
              <a:t>the responsivity</a:t>
            </a:r>
            <a:r>
              <a:rPr lang="en-US" altLang="en-US" sz="2400" dirty="0"/>
              <a:t> is about 0.5 amperes/watt, at 500 nm it is 0.28 A/W</a:t>
            </a:r>
          </a:p>
          <a:p>
            <a:pPr>
              <a:lnSpc>
                <a:spcPct val="90000"/>
              </a:lnSpc>
            </a:pPr>
            <a:r>
              <a:rPr lang="en-US" altLang="en-US" sz="2400" dirty="0"/>
              <a:t>Are usually operated in the </a:t>
            </a:r>
            <a:r>
              <a:rPr lang="en-US" altLang="en-US" sz="2400" dirty="0">
                <a:solidFill>
                  <a:srgbClr val="FF0000"/>
                </a:solidFill>
              </a:rPr>
              <a:t>photovoltaic mode</a:t>
            </a:r>
            <a:r>
              <a:rPr lang="en-US" altLang="en-US" sz="2400" dirty="0"/>
              <a:t> (no external voltage) (alternative is </a:t>
            </a:r>
            <a:r>
              <a:rPr lang="en-US" altLang="en-US" sz="2400" dirty="0">
                <a:solidFill>
                  <a:srgbClr val="FF0000"/>
                </a:solidFill>
              </a:rPr>
              <a:t>photoconductive mode</a:t>
            </a:r>
            <a:r>
              <a:rPr lang="en-US" altLang="en-US" sz="2400" dirty="0"/>
              <a:t> with a bias voltage)</a:t>
            </a:r>
          </a:p>
          <a:p>
            <a:pPr>
              <a:lnSpc>
                <a:spcPct val="90000"/>
              </a:lnSpc>
            </a:pPr>
            <a:r>
              <a:rPr lang="en-US" altLang="en-US" sz="2400" dirty="0"/>
              <a:t>Have no gain so must have external amps</a:t>
            </a:r>
          </a:p>
          <a:p>
            <a:pPr>
              <a:lnSpc>
                <a:spcPct val="90000"/>
              </a:lnSpc>
            </a:pPr>
            <a:r>
              <a:rPr lang="en-US" altLang="en-US" sz="2400" dirty="0"/>
              <a:t>quantum efficiency </a:t>
            </a:r>
            <a:r>
              <a:rPr lang="en-US" altLang="en-US" sz="1600" dirty="0"/>
              <a:t>(</a:t>
            </a:r>
            <a:r>
              <a:rPr lang="en-US" altLang="en-US" sz="1600" dirty="0">
                <a:sym typeface="Symbol" pitchFamily="2" charset="2"/>
              </a:rPr>
              <a:t></a:t>
            </a:r>
            <a:r>
              <a:rPr lang="en-US" altLang="en-US" sz="1600" dirty="0"/>
              <a:t>)% = 100 x (electrons out/(photons 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FEA36B78-4670-AAD7-2005-E67013783372}"/>
              </a:ext>
            </a:extLst>
          </p:cNvPr>
          <p:cNvSpPr>
            <a:spLocks noGrp="1" noChangeArrowheads="1"/>
          </p:cNvSpPr>
          <p:nvPr>
            <p:ph type="title"/>
          </p:nvPr>
        </p:nvSpPr>
        <p:spPr>
          <a:xfrm>
            <a:off x="1905000" y="0"/>
            <a:ext cx="6400800" cy="838200"/>
          </a:xfrm>
        </p:spPr>
        <p:txBody>
          <a:bodyPr/>
          <a:lstStyle/>
          <a:p>
            <a:r>
              <a:rPr lang="en-US" altLang="en-US"/>
              <a:t>PMT</a:t>
            </a:r>
          </a:p>
        </p:txBody>
      </p:sp>
      <p:sp>
        <p:nvSpPr>
          <p:cNvPr id="21506" name="Rectangle 3">
            <a:extLst>
              <a:ext uri="{FF2B5EF4-FFF2-40B4-BE49-F238E27FC236}">
                <a16:creationId xmlns:a16="http://schemas.microsoft.com/office/drawing/2014/main" id="{93A7C78C-6C43-8C29-98DE-1CC8C08F50F9}"/>
              </a:ext>
            </a:extLst>
          </p:cNvPr>
          <p:cNvSpPr>
            <a:spLocks noGrp="1" noChangeArrowheads="1"/>
          </p:cNvSpPr>
          <p:nvPr>
            <p:ph type="body" idx="1"/>
          </p:nvPr>
        </p:nvSpPr>
        <p:spPr>
          <a:xfrm>
            <a:off x="304800" y="914400"/>
            <a:ext cx="11277600" cy="5029200"/>
          </a:xfrm>
        </p:spPr>
        <p:txBody>
          <a:bodyPr/>
          <a:lstStyle/>
          <a:p>
            <a:r>
              <a:rPr lang="en-US" altLang="en-US" sz="2000" dirty="0">
                <a:solidFill>
                  <a:srgbClr val="FF0000"/>
                </a:solidFill>
              </a:rPr>
              <a:t>Produce current</a:t>
            </a:r>
            <a:r>
              <a:rPr lang="en-US" altLang="en-US" sz="2000" dirty="0"/>
              <a:t> at their anodes when photons impinge upon their light-sensitive cathodes</a:t>
            </a:r>
          </a:p>
          <a:p>
            <a:r>
              <a:rPr lang="en-US" altLang="en-US" sz="2000" dirty="0"/>
              <a:t>Require external power source</a:t>
            </a:r>
          </a:p>
          <a:p>
            <a:r>
              <a:rPr lang="en-US" altLang="en-US" sz="2000" dirty="0"/>
              <a:t>Their gain is as high as 10</a:t>
            </a:r>
            <a:r>
              <a:rPr lang="en-US" altLang="en-US" sz="2000" baseline="30000" dirty="0"/>
              <a:t>7</a:t>
            </a:r>
            <a:r>
              <a:rPr lang="en-US" altLang="en-US" sz="2000" dirty="0"/>
              <a:t> electrons out per photon in</a:t>
            </a:r>
          </a:p>
          <a:p>
            <a:r>
              <a:rPr lang="en-US" altLang="en-US" sz="2000" dirty="0">
                <a:solidFill>
                  <a:srgbClr val="FF0000"/>
                </a:solidFill>
              </a:rPr>
              <a:t>Noise</a:t>
            </a:r>
            <a:r>
              <a:rPr lang="en-US" altLang="en-US" sz="2000" dirty="0"/>
              <a:t> can be generated  from </a:t>
            </a:r>
            <a:r>
              <a:rPr lang="en-US" altLang="en-US" sz="2000" dirty="0">
                <a:solidFill>
                  <a:srgbClr val="FF0000"/>
                </a:solidFill>
              </a:rPr>
              <a:t>thermionic emission</a:t>
            </a:r>
            <a:r>
              <a:rPr lang="en-US" altLang="en-US" sz="2000" dirty="0"/>
              <a:t> of electrons - this is called “</a:t>
            </a:r>
            <a:r>
              <a:rPr lang="en-US" altLang="ja-JP" sz="2000" dirty="0">
                <a:solidFill>
                  <a:srgbClr val="FF0000"/>
                </a:solidFill>
              </a:rPr>
              <a:t>dark current</a:t>
            </a:r>
            <a:r>
              <a:rPr lang="en-US" altLang="en-US" sz="2000" dirty="0"/>
              <a:t>”</a:t>
            </a:r>
            <a:endParaRPr lang="en-US" altLang="ja-JP" sz="2000" dirty="0"/>
          </a:p>
          <a:p>
            <a:r>
              <a:rPr lang="en-US" altLang="en-US" sz="2000" dirty="0"/>
              <a:t>If very low levels of signal are available, PMTs are often cooled to reduce heat effects</a:t>
            </a:r>
          </a:p>
          <a:p>
            <a:r>
              <a:rPr lang="en-US" altLang="en-US" sz="2000" dirty="0"/>
              <a:t>Spectral response of PMTs is determined by the composition of the photocathode</a:t>
            </a:r>
          </a:p>
          <a:p>
            <a:r>
              <a:rPr lang="en-US" altLang="en-US" sz="2000" dirty="0"/>
              <a:t>Bi-alkali PMTs have peak sensitivity at 400 nm</a:t>
            </a:r>
          </a:p>
          <a:p>
            <a:r>
              <a:rPr lang="en-US" altLang="en-US" sz="2000" dirty="0" err="1"/>
              <a:t>Multialkali</a:t>
            </a:r>
            <a:r>
              <a:rPr lang="en-US" altLang="en-US" sz="2000" dirty="0"/>
              <a:t> PMTs extend to 750 nm </a:t>
            </a:r>
          </a:p>
          <a:p>
            <a:r>
              <a:rPr lang="en-US" altLang="en-US" sz="2000" dirty="0"/>
              <a:t>Gallium Arsenide (GaAs) cathodes operate from 300-850 nm (very costly and have lower gain)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26">
            <a:extLst>
              <a:ext uri="{FF2B5EF4-FFF2-40B4-BE49-F238E27FC236}">
                <a16:creationId xmlns:a16="http://schemas.microsoft.com/office/drawing/2014/main" id="{70F1F983-2C3A-F5D3-16E2-2029E71DDABA}"/>
              </a:ext>
            </a:extLst>
          </p:cNvPr>
          <p:cNvSpPr>
            <a:spLocks noGrp="1" noChangeArrowheads="1"/>
          </p:cNvSpPr>
          <p:nvPr>
            <p:ph type="ctrTitle"/>
          </p:nvPr>
        </p:nvSpPr>
        <p:spPr>
          <a:xfrm>
            <a:off x="1524000" y="0"/>
            <a:ext cx="6908800" cy="990600"/>
          </a:xfrm>
        </p:spPr>
        <p:txBody>
          <a:bodyPr vert="horz" wrap="square" lIns="90488" tIns="44450" rIns="90488" bIns="44450" numCol="1" anchor="ctr" anchorCtr="0" compatLnSpc="1">
            <a:prstTxWarp prst="textNoShape">
              <a:avLst/>
            </a:prstTxWarp>
          </a:bodyPr>
          <a:lstStyle/>
          <a:p>
            <a:r>
              <a:rPr lang="en-US" altLang="en-US"/>
              <a:t>Signal Detection - PMTs</a:t>
            </a:r>
          </a:p>
        </p:txBody>
      </p:sp>
      <p:sp>
        <p:nvSpPr>
          <p:cNvPr id="23554" name="AutoShape 1027">
            <a:extLst>
              <a:ext uri="{FF2B5EF4-FFF2-40B4-BE49-F238E27FC236}">
                <a16:creationId xmlns:a16="http://schemas.microsoft.com/office/drawing/2014/main" id="{28A0D219-5593-29C1-9B7C-4B89AA785413}"/>
              </a:ext>
            </a:extLst>
          </p:cNvPr>
          <p:cNvSpPr>
            <a:spLocks noChangeArrowheads="1"/>
          </p:cNvSpPr>
          <p:nvPr/>
        </p:nvSpPr>
        <p:spPr bwMode="auto">
          <a:xfrm>
            <a:off x="4044950" y="2978150"/>
            <a:ext cx="4254500" cy="1511300"/>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23555" name="Group 1028">
            <a:extLst>
              <a:ext uri="{FF2B5EF4-FFF2-40B4-BE49-F238E27FC236}">
                <a16:creationId xmlns:a16="http://schemas.microsoft.com/office/drawing/2014/main" id="{CBD42D12-EED2-B04D-3803-8B45E9042446}"/>
              </a:ext>
            </a:extLst>
          </p:cNvPr>
          <p:cNvGrpSpPr>
            <a:grpSpLocks/>
          </p:cNvGrpSpPr>
          <p:nvPr/>
        </p:nvGrpSpPr>
        <p:grpSpPr bwMode="auto">
          <a:xfrm>
            <a:off x="8774114" y="3162300"/>
            <a:ext cx="282575" cy="1219200"/>
            <a:chOff x="5138" y="1992"/>
            <a:chExt cx="200" cy="768"/>
          </a:xfrm>
        </p:grpSpPr>
        <p:sp>
          <p:nvSpPr>
            <p:cNvPr id="23604" name="Line 1029">
              <a:extLst>
                <a:ext uri="{FF2B5EF4-FFF2-40B4-BE49-F238E27FC236}">
                  <a16:creationId xmlns:a16="http://schemas.microsoft.com/office/drawing/2014/main" id="{DA311ED7-637E-18BF-6058-5595799676B6}"/>
                </a:ext>
              </a:extLst>
            </p:cNvPr>
            <p:cNvSpPr>
              <a:spLocks noChangeShapeType="1"/>
            </p:cNvSpPr>
            <p:nvPr/>
          </p:nvSpPr>
          <p:spPr bwMode="auto">
            <a:xfrm>
              <a:off x="5138" y="1992"/>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5" name="Line 1030">
              <a:extLst>
                <a:ext uri="{FF2B5EF4-FFF2-40B4-BE49-F238E27FC236}">
                  <a16:creationId xmlns:a16="http://schemas.microsoft.com/office/drawing/2014/main" id="{419BD3F0-9594-B8BF-E1B2-CDE9D1C15371}"/>
                </a:ext>
              </a:extLst>
            </p:cNvPr>
            <p:cNvSpPr>
              <a:spLocks noChangeShapeType="1"/>
            </p:cNvSpPr>
            <p:nvPr/>
          </p:nvSpPr>
          <p:spPr bwMode="auto">
            <a:xfrm>
              <a:off x="5138" y="2184"/>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6" name="Line 1031">
              <a:extLst>
                <a:ext uri="{FF2B5EF4-FFF2-40B4-BE49-F238E27FC236}">
                  <a16:creationId xmlns:a16="http://schemas.microsoft.com/office/drawing/2014/main" id="{5C53D41D-A4B6-E4AD-16E4-0DDF8AB375EA}"/>
                </a:ext>
              </a:extLst>
            </p:cNvPr>
            <p:cNvSpPr>
              <a:spLocks noChangeShapeType="1"/>
            </p:cNvSpPr>
            <p:nvPr/>
          </p:nvSpPr>
          <p:spPr bwMode="auto">
            <a:xfrm>
              <a:off x="5138" y="2568"/>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7" name="Line 1032">
              <a:extLst>
                <a:ext uri="{FF2B5EF4-FFF2-40B4-BE49-F238E27FC236}">
                  <a16:creationId xmlns:a16="http://schemas.microsoft.com/office/drawing/2014/main" id="{F2F4E17E-4439-675E-543A-8D0B6EEBD1F1}"/>
                </a:ext>
              </a:extLst>
            </p:cNvPr>
            <p:cNvSpPr>
              <a:spLocks noChangeShapeType="1"/>
            </p:cNvSpPr>
            <p:nvPr/>
          </p:nvSpPr>
          <p:spPr bwMode="auto">
            <a:xfrm>
              <a:off x="5138" y="2376"/>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8" name="Line 1033">
              <a:extLst>
                <a:ext uri="{FF2B5EF4-FFF2-40B4-BE49-F238E27FC236}">
                  <a16:creationId xmlns:a16="http://schemas.microsoft.com/office/drawing/2014/main" id="{AD152C76-0E7E-1ACC-2A6B-34216941965E}"/>
                </a:ext>
              </a:extLst>
            </p:cNvPr>
            <p:cNvSpPr>
              <a:spLocks noChangeShapeType="1"/>
            </p:cNvSpPr>
            <p:nvPr/>
          </p:nvSpPr>
          <p:spPr bwMode="auto">
            <a:xfrm>
              <a:off x="5138" y="2760"/>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3556" name="Freeform 1034">
            <a:extLst>
              <a:ext uri="{FF2B5EF4-FFF2-40B4-BE49-F238E27FC236}">
                <a16:creationId xmlns:a16="http://schemas.microsoft.com/office/drawing/2014/main" id="{3B83AF96-3531-0220-5E9E-A375485CA41C}"/>
              </a:ext>
            </a:extLst>
          </p:cNvPr>
          <p:cNvSpPr>
            <a:spLocks/>
          </p:cNvSpPr>
          <p:nvPr/>
        </p:nvSpPr>
        <p:spPr bwMode="auto">
          <a:xfrm>
            <a:off x="4248150" y="3048000"/>
            <a:ext cx="268288" cy="1030288"/>
          </a:xfrm>
          <a:custGeom>
            <a:avLst/>
            <a:gdLst>
              <a:gd name="T0" fmla="*/ 2147483646 w 190"/>
              <a:gd name="T1" fmla="*/ 0 h 649"/>
              <a:gd name="T2" fmla="*/ 0 w 190"/>
              <a:gd name="T3" fmla="*/ 2147483646 h 649"/>
              <a:gd name="T4" fmla="*/ 0 w 190"/>
              <a:gd name="T5" fmla="*/ 2147483646 h 649"/>
              <a:gd name="T6" fmla="*/ 0 60000 65536"/>
              <a:gd name="T7" fmla="*/ 0 60000 65536"/>
              <a:gd name="T8" fmla="*/ 0 60000 65536"/>
            </a:gdLst>
            <a:ahLst/>
            <a:cxnLst>
              <a:cxn ang="T6">
                <a:pos x="T0" y="T1"/>
              </a:cxn>
              <a:cxn ang="T7">
                <a:pos x="T2" y="T3"/>
              </a:cxn>
              <a:cxn ang="T8">
                <a:pos x="T4" y="T5"/>
              </a:cxn>
            </a:cxnLst>
            <a:rect l="0" t="0" r="r" b="b"/>
            <a:pathLst>
              <a:path w="190" h="649">
                <a:moveTo>
                  <a:pt x="189" y="0"/>
                </a:moveTo>
                <a:lnTo>
                  <a:pt x="0" y="204"/>
                </a:lnTo>
                <a:lnTo>
                  <a:pt x="0" y="648"/>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Freeform 1035">
            <a:extLst>
              <a:ext uri="{FF2B5EF4-FFF2-40B4-BE49-F238E27FC236}">
                <a16:creationId xmlns:a16="http://schemas.microsoft.com/office/drawing/2014/main" id="{A3D9FF1A-47D8-5484-7900-BBE5B81E3DF2}"/>
              </a:ext>
            </a:extLst>
          </p:cNvPr>
          <p:cNvSpPr>
            <a:spLocks/>
          </p:cNvSpPr>
          <p:nvPr/>
        </p:nvSpPr>
        <p:spPr bwMode="auto">
          <a:xfrm>
            <a:off x="7123114" y="3162301"/>
            <a:ext cx="1260475" cy="1211263"/>
          </a:xfrm>
          <a:custGeom>
            <a:avLst/>
            <a:gdLst>
              <a:gd name="T0" fmla="*/ 2147483646 w 893"/>
              <a:gd name="T1" fmla="*/ 0 h 763"/>
              <a:gd name="T2" fmla="*/ 0 w 893"/>
              <a:gd name="T3" fmla="*/ 2147483646 h 763"/>
              <a:gd name="T4" fmla="*/ 2147483646 w 893"/>
              <a:gd name="T5" fmla="*/ 2147483646 h 763"/>
              <a:gd name="T6" fmla="*/ 0 60000 65536"/>
              <a:gd name="T7" fmla="*/ 0 60000 65536"/>
              <a:gd name="T8" fmla="*/ 0 60000 65536"/>
            </a:gdLst>
            <a:ahLst/>
            <a:cxnLst>
              <a:cxn ang="T6">
                <a:pos x="T0" y="T1"/>
              </a:cxn>
              <a:cxn ang="T7">
                <a:pos x="T2" y="T3"/>
              </a:cxn>
              <a:cxn ang="T8">
                <a:pos x="T4" y="T5"/>
              </a:cxn>
            </a:cxnLst>
            <a:rect l="0" t="0" r="r" b="b"/>
            <a:pathLst>
              <a:path w="893" h="763">
                <a:moveTo>
                  <a:pt x="1" y="0"/>
                </a:moveTo>
                <a:lnTo>
                  <a:pt x="0" y="762"/>
                </a:lnTo>
                <a:lnTo>
                  <a:pt x="892" y="569"/>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1036">
            <a:extLst>
              <a:ext uri="{FF2B5EF4-FFF2-40B4-BE49-F238E27FC236}">
                <a16:creationId xmlns:a16="http://schemas.microsoft.com/office/drawing/2014/main" id="{A98257BE-F6A4-0F84-94BB-2CF7504C77A6}"/>
              </a:ext>
            </a:extLst>
          </p:cNvPr>
          <p:cNvSpPr>
            <a:spLocks noChangeShapeType="1"/>
          </p:cNvSpPr>
          <p:nvPr/>
        </p:nvSpPr>
        <p:spPr bwMode="auto">
          <a:xfrm>
            <a:off x="5543550" y="3422650"/>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037">
            <a:extLst>
              <a:ext uri="{FF2B5EF4-FFF2-40B4-BE49-F238E27FC236}">
                <a16:creationId xmlns:a16="http://schemas.microsoft.com/office/drawing/2014/main" id="{EABF0A93-A8BD-3042-BBA5-99EE8C8874B5}"/>
              </a:ext>
            </a:extLst>
          </p:cNvPr>
          <p:cNvSpPr>
            <a:spLocks noChangeShapeType="1"/>
          </p:cNvSpPr>
          <p:nvPr/>
        </p:nvSpPr>
        <p:spPr bwMode="auto">
          <a:xfrm>
            <a:off x="6057900" y="3422650"/>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38">
            <a:extLst>
              <a:ext uri="{FF2B5EF4-FFF2-40B4-BE49-F238E27FC236}">
                <a16:creationId xmlns:a16="http://schemas.microsoft.com/office/drawing/2014/main" id="{64E58591-8BF8-E57E-CF7D-C5166DB569F2}"/>
              </a:ext>
            </a:extLst>
          </p:cNvPr>
          <p:cNvSpPr>
            <a:spLocks noChangeShapeType="1"/>
          </p:cNvSpPr>
          <p:nvPr/>
        </p:nvSpPr>
        <p:spPr bwMode="auto">
          <a:xfrm>
            <a:off x="6572250" y="3403600"/>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1" name="Line 1039">
            <a:extLst>
              <a:ext uri="{FF2B5EF4-FFF2-40B4-BE49-F238E27FC236}">
                <a16:creationId xmlns:a16="http://schemas.microsoft.com/office/drawing/2014/main" id="{47CDD9CC-96B3-ED1D-BF64-B6F714F0640D}"/>
              </a:ext>
            </a:extLst>
          </p:cNvPr>
          <p:cNvSpPr>
            <a:spLocks noChangeShapeType="1"/>
          </p:cNvSpPr>
          <p:nvPr/>
        </p:nvSpPr>
        <p:spPr bwMode="auto">
          <a:xfrm>
            <a:off x="7105650" y="3403600"/>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2" name="Freeform 1040">
            <a:extLst>
              <a:ext uri="{FF2B5EF4-FFF2-40B4-BE49-F238E27FC236}">
                <a16:creationId xmlns:a16="http://schemas.microsoft.com/office/drawing/2014/main" id="{F1006A0B-8F6B-656D-9F48-CEFBFF9DB0ED}"/>
              </a:ext>
            </a:extLst>
          </p:cNvPr>
          <p:cNvSpPr>
            <a:spLocks/>
          </p:cNvSpPr>
          <p:nvPr/>
        </p:nvSpPr>
        <p:spPr bwMode="auto">
          <a:xfrm>
            <a:off x="5562600" y="3409950"/>
            <a:ext cx="496888" cy="515938"/>
          </a:xfrm>
          <a:custGeom>
            <a:avLst/>
            <a:gdLst>
              <a:gd name="T0" fmla="*/ 2147483646 w 352"/>
              <a:gd name="T1" fmla="*/ 0 h 325"/>
              <a:gd name="T2" fmla="*/ 0 w 352"/>
              <a:gd name="T3" fmla="*/ 2147483646 h 325"/>
              <a:gd name="T4" fmla="*/ 2147483646 w 352"/>
              <a:gd name="T5" fmla="*/ 2147483646 h 325"/>
              <a:gd name="T6" fmla="*/ 0 w 352"/>
              <a:gd name="T7" fmla="*/ 2147483646 h 325"/>
              <a:gd name="T8" fmla="*/ 2147483646 w 352"/>
              <a:gd name="T9" fmla="*/ 2147483646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5">
                <a:moveTo>
                  <a:pt x="351" y="0"/>
                </a:moveTo>
                <a:lnTo>
                  <a:pt x="0" y="108"/>
                </a:lnTo>
                <a:lnTo>
                  <a:pt x="351" y="168"/>
                </a:lnTo>
                <a:lnTo>
                  <a:pt x="0" y="264"/>
                </a:lnTo>
                <a:lnTo>
                  <a:pt x="351" y="32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3" name="Line 1041">
            <a:extLst>
              <a:ext uri="{FF2B5EF4-FFF2-40B4-BE49-F238E27FC236}">
                <a16:creationId xmlns:a16="http://schemas.microsoft.com/office/drawing/2014/main" id="{CB628697-4D29-650C-0B17-10DF46CF9535}"/>
              </a:ext>
            </a:extLst>
          </p:cNvPr>
          <p:cNvSpPr>
            <a:spLocks noChangeShapeType="1"/>
          </p:cNvSpPr>
          <p:nvPr/>
        </p:nvSpPr>
        <p:spPr bwMode="auto">
          <a:xfrm>
            <a:off x="5086350" y="3403600"/>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042">
            <a:extLst>
              <a:ext uri="{FF2B5EF4-FFF2-40B4-BE49-F238E27FC236}">
                <a16:creationId xmlns:a16="http://schemas.microsoft.com/office/drawing/2014/main" id="{D7C6B30C-DBD8-60BE-37BA-F7A7E4E8D304}"/>
              </a:ext>
            </a:extLst>
          </p:cNvPr>
          <p:cNvSpPr>
            <a:spLocks noChangeShapeType="1"/>
          </p:cNvSpPr>
          <p:nvPr/>
        </p:nvSpPr>
        <p:spPr bwMode="auto">
          <a:xfrm>
            <a:off x="4273550" y="3676650"/>
            <a:ext cx="769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043">
            <a:extLst>
              <a:ext uri="{FF2B5EF4-FFF2-40B4-BE49-F238E27FC236}">
                <a16:creationId xmlns:a16="http://schemas.microsoft.com/office/drawing/2014/main" id="{2490397A-535B-65C3-82A9-A97EF2961E14}"/>
              </a:ext>
            </a:extLst>
          </p:cNvPr>
          <p:cNvSpPr>
            <a:spLocks noChangeShapeType="1"/>
          </p:cNvSpPr>
          <p:nvPr/>
        </p:nvSpPr>
        <p:spPr bwMode="auto">
          <a:xfrm flipV="1">
            <a:off x="5130800" y="3575050"/>
            <a:ext cx="446088"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6" name="Line 1044">
            <a:extLst>
              <a:ext uri="{FF2B5EF4-FFF2-40B4-BE49-F238E27FC236}">
                <a16:creationId xmlns:a16="http://schemas.microsoft.com/office/drawing/2014/main" id="{5957AA4F-A666-2BC0-0FAE-9E65CD9EBC62}"/>
              </a:ext>
            </a:extLst>
          </p:cNvPr>
          <p:cNvSpPr>
            <a:spLocks noChangeShapeType="1"/>
          </p:cNvSpPr>
          <p:nvPr/>
        </p:nvSpPr>
        <p:spPr bwMode="auto">
          <a:xfrm>
            <a:off x="5130800" y="3683000"/>
            <a:ext cx="369888"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7" name="Line 1045">
            <a:extLst>
              <a:ext uri="{FF2B5EF4-FFF2-40B4-BE49-F238E27FC236}">
                <a16:creationId xmlns:a16="http://schemas.microsoft.com/office/drawing/2014/main" id="{0B65B7E5-0E65-870E-F3CE-A0C70777A199}"/>
              </a:ext>
            </a:extLst>
          </p:cNvPr>
          <p:cNvSpPr>
            <a:spLocks noChangeShapeType="1"/>
          </p:cNvSpPr>
          <p:nvPr/>
        </p:nvSpPr>
        <p:spPr bwMode="auto">
          <a:xfrm flipV="1">
            <a:off x="6083300" y="3384550"/>
            <a:ext cx="476250" cy="31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8" name="Line 1046">
            <a:extLst>
              <a:ext uri="{FF2B5EF4-FFF2-40B4-BE49-F238E27FC236}">
                <a16:creationId xmlns:a16="http://schemas.microsoft.com/office/drawing/2014/main" id="{2118AF86-8A39-7E28-F22B-E1705951EB9C}"/>
              </a:ext>
            </a:extLst>
          </p:cNvPr>
          <p:cNvSpPr>
            <a:spLocks noChangeShapeType="1"/>
          </p:cNvSpPr>
          <p:nvPr/>
        </p:nvSpPr>
        <p:spPr bwMode="auto">
          <a:xfrm>
            <a:off x="6075364" y="3425826"/>
            <a:ext cx="471487"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69" name="Line 1047">
            <a:extLst>
              <a:ext uri="{FF2B5EF4-FFF2-40B4-BE49-F238E27FC236}">
                <a16:creationId xmlns:a16="http://schemas.microsoft.com/office/drawing/2014/main" id="{F965BF9C-E3EF-AEF8-F398-65F0253A6623}"/>
              </a:ext>
            </a:extLst>
          </p:cNvPr>
          <p:cNvSpPr>
            <a:spLocks noChangeShapeType="1"/>
          </p:cNvSpPr>
          <p:nvPr/>
        </p:nvSpPr>
        <p:spPr bwMode="auto">
          <a:xfrm flipV="1">
            <a:off x="6064250" y="3565526"/>
            <a:ext cx="503238" cy="117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0" name="Line 1048">
            <a:extLst>
              <a:ext uri="{FF2B5EF4-FFF2-40B4-BE49-F238E27FC236}">
                <a16:creationId xmlns:a16="http://schemas.microsoft.com/office/drawing/2014/main" id="{CA74D220-203B-CE20-E3BC-9BB10E68DF00}"/>
              </a:ext>
            </a:extLst>
          </p:cNvPr>
          <p:cNvSpPr>
            <a:spLocks noChangeShapeType="1"/>
          </p:cNvSpPr>
          <p:nvPr/>
        </p:nvSpPr>
        <p:spPr bwMode="auto">
          <a:xfrm>
            <a:off x="6092826" y="3686176"/>
            <a:ext cx="466725"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1" name="Line 1049">
            <a:extLst>
              <a:ext uri="{FF2B5EF4-FFF2-40B4-BE49-F238E27FC236}">
                <a16:creationId xmlns:a16="http://schemas.microsoft.com/office/drawing/2014/main" id="{5E8D2708-46DC-52BC-30CF-FDF9E4852DA7}"/>
              </a:ext>
            </a:extLst>
          </p:cNvPr>
          <p:cNvSpPr>
            <a:spLocks noChangeShapeType="1"/>
          </p:cNvSpPr>
          <p:nvPr/>
        </p:nvSpPr>
        <p:spPr bwMode="auto">
          <a:xfrm flipV="1">
            <a:off x="6083301" y="3746501"/>
            <a:ext cx="493713" cy="174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2" name="Line 1050">
            <a:extLst>
              <a:ext uri="{FF2B5EF4-FFF2-40B4-BE49-F238E27FC236}">
                <a16:creationId xmlns:a16="http://schemas.microsoft.com/office/drawing/2014/main" id="{27785CAA-BABA-834F-4A0B-DC68B11D6F85}"/>
              </a:ext>
            </a:extLst>
          </p:cNvPr>
          <p:cNvSpPr>
            <a:spLocks noChangeShapeType="1"/>
          </p:cNvSpPr>
          <p:nvPr/>
        </p:nvSpPr>
        <p:spPr bwMode="auto">
          <a:xfrm>
            <a:off x="6083300" y="3921126"/>
            <a:ext cx="476250"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3" name="Line 1051">
            <a:extLst>
              <a:ext uri="{FF2B5EF4-FFF2-40B4-BE49-F238E27FC236}">
                <a16:creationId xmlns:a16="http://schemas.microsoft.com/office/drawing/2014/main" id="{1E972A72-F5D3-68C7-B584-81EC13386B25}"/>
              </a:ext>
            </a:extLst>
          </p:cNvPr>
          <p:cNvSpPr>
            <a:spLocks noChangeShapeType="1"/>
          </p:cNvSpPr>
          <p:nvPr/>
        </p:nvSpPr>
        <p:spPr bwMode="auto">
          <a:xfrm flipV="1">
            <a:off x="6578601" y="3441700"/>
            <a:ext cx="531813"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4" name="Line 1052">
            <a:extLst>
              <a:ext uri="{FF2B5EF4-FFF2-40B4-BE49-F238E27FC236}">
                <a16:creationId xmlns:a16="http://schemas.microsoft.com/office/drawing/2014/main" id="{D909737F-334E-389A-3D1B-72BF4F7F754E}"/>
              </a:ext>
            </a:extLst>
          </p:cNvPr>
          <p:cNvSpPr>
            <a:spLocks noChangeShapeType="1"/>
          </p:cNvSpPr>
          <p:nvPr/>
        </p:nvSpPr>
        <p:spPr bwMode="auto">
          <a:xfrm>
            <a:off x="6608764" y="3521076"/>
            <a:ext cx="484187" cy="5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5" name="Line 1053">
            <a:extLst>
              <a:ext uri="{FF2B5EF4-FFF2-40B4-BE49-F238E27FC236}">
                <a16:creationId xmlns:a16="http://schemas.microsoft.com/office/drawing/2014/main" id="{1A4DDA73-BC60-757A-ED23-DEFD26388A3D}"/>
              </a:ext>
            </a:extLst>
          </p:cNvPr>
          <p:cNvSpPr>
            <a:spLocks noChangeShapeType="1"/>
          </p:cNvSpPr>
          <p:nvPr/>
        </p:nvSpPr>
        <p:spPr bwMode="auto">
          <a:xfrm flipV="1">
            <a:off x="6597650" y="3517901"/>
            <a:ext cx="482600" cy="60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6" name="Line 1054">
            <a:extLst>
              <a:ext uri="{FF2B5EF4-FFF2-40B4-BE49-F238E27FC236}">
                <a16:creationId xmlns:a16="http://schemas.microsoft.com/office/drawing/2014/main" id="{550BF58A-0433-72C1-F3A7-3B58A7257A5F}"/>
              </a:ext>
            </a:extLst>
          </p:cNvPr>
          <p:cNvSpPr>
            <a:spLocks noChangeShapeType="1"/>
          </p:cNvSpPr>
          <p:nvPr/>
        </p:nvSpPr>
        <p:spPr bwMode="auto">
          <a:xfrm>
            <a:off x="6578600" y="3568701"/>
            <a:ext cx="50165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7" name="Line 1055">
            <a:extLst>
              <a:ext uri="{FF2B5EF4-FFF2-40B4-BE49-F238E27FC236}">
                <a16:creationId xmlns:a16="http://schemas.microsoft.com/office/drawing/2014/main" id="{C34777B3-5E99-6FBB-F8C0-E348BFECC382}"/>
              </a:ext>
            </a:extLst>
          </p:cNvPr>
          <p:cNvSpPr>
            <a:spLocks noChangeShapeType="1"/>
          </p:cNvSpPr>
          <p:nvPr/>
        </p:nvSpPr>
        <p:spPr bwMode="auto">
          <a:xfrm flipV="1">
            <a:off x="6597650" y="3613151"/>
            <a:ext cx="503238"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8" name="Line 1056">
            <a:extLst>
              <a:ext uri="{FF2B5EF4-FFF2-40B4-BE49-F238E27FC236}">
                <a16:creationId xmlns:a16="http://schemas.microsoft.com/office/drawing/2014/main" id="{F7BB8E50-03C4-7679-E2EB-64AA4218A014}"/>
              </a:ext>
            </a:extLst>
          </p:cNvPr>
          <p:cNvSpPr>
            <a:spLocks noChangeShapeType="1"/>
          </p:cNvSpPr>
          <p:nvPr/>
        </p:nvSpPr>
        <p:spPr bwMode="auto">
          <a:xfrm>
            <a:off x="6588126" y="3702050"/>
            <a:ext cx="492125" cy="63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79" name="Line 1057">
            <a:extLst>
              <a:ext uri="{FF2B5EF4-FFF2-40B4-BE49-F238E27FC236}">
                <a16:creationId xmlns:a16="http://schemas.microsoft.com/office/drawing/2014/main" id="{B5A522E0-495B-5703-4C63-D053FC6B400D}"/>
              </a:ext>
            </a:extLst>
          </p:cNvPr>
          <p:cNvSpPr>
            <a:spLocks noChangeShapeType="1"/>
          </p:cNvSpPr>
          <p:nvPr/>
        </p:nvSpPr>
        <p:spPr bwMode="auto">
          <a:xfrm flipV="1">
            <a:off x="6597650" y="3660775"/>
            <a:ext cx="495300" cy="107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0" name="Line 1058">
            <a:extLst>
              <a:ext uri="{FF2B5EF4-FFF2-40B4-BE49-F238E27FC236}">
                <a16:creationId xmlns:a16="http://schemas.microsoft.com/office/drawing/2014/main" id="{B3869B0E-1262-56CE-7394-1228C02CB64F}"/>
              </a:ext>
            </a:extLst>
          </p:cNvPr>
          <p:cNvSpPr>
            <a:spLocks noChangeShapeType="1"/>
          </p:cNvSpPr>
          <p:nvPr/>
        </p:nvSpPr>
        <p:spPr bwMode="auto">
          <a:xfrm>
            <a:off x="6597650" y="3778250"/>
            <a:ext cx="503238" cy="120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1" name="Line 1059">
            <a:extLst>
              <a:ext uri="{FF2B5EF4-FFF2-40B4-BE49-F238E27FC236}">
                <a16:creationId xmlns:a16="http://schemas.microsoft.com/office/drawing/2014/main" id="{6A2FF1F3-626A-D6D5-8F0D-F64DC205761F}"/>
              </a:ext>
            </a:extLst>
          </p:cNvPr>
          <p:cNvSpPr>
            <a:spLocks noChangeShapeType="1"/>
          </p:cNvSpPr>
          <p:nvPr/>
        </p:nvSpPr>
        <p:spPr bwMode="auto">
          <a:xfrm flipV="1">
            <a:off x="6608764" y="3889376"/>
            <a:ext cx="484187"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1060">
            <a:extLst>
              <a:ext uri="{FF2B5EF4-FFF2-40B4-BE49-F238E27FC236}">
                <a16:creationId xmlns:a16="http://schemas.microsoft.com/office/drawing/2014/main" id="{A9654E93-C7BB-1103-4C19-BAA6CF0B1AEC}"/>
              </a:ext>
            </a:extLst>
          </p:cNvPr>
          <p:cNvSpPr>
            <a:spLocks noChangeShapeType="1"/>
          </p:cNvSpPr>
          <p:nvPr/>
        </p:nvSpPr>
        <p:spPr bwMode="auto">
          <a:xfrm flipV="1">
            <a:off x="6597651" y="3765550"/>
            <a:ext cx="474663" cy="203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1061">
            <a:extLst>
              <a:ext uri="{FF2B5EF4-FFF2-40B4-BE49-F238E27FC236}">
                <a16:creationId xmlns:a16="http://schemas.microsoft.com/office/drawing/2014/main" id="{BD63BB45-3F65-AC9E-94B6-0F1028802AF6}"/>
              </a:ext>
            </a:extLst>
          </p:cNvPr>
          <p:cNvSpPr>
            <a:spLocks noChangeShapeType="1"/>
          </p:cNvSpPr>
          <p:nvPr/>
        </p:nvSpPr>
        <p:spPr bwMode="auto">
          <a:xfrm>
            <a:off x="6570664" y="3397250"/>
            <a:ext cx="530225" cy="63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4" name="Line 1062">
            <a:extLst>
              <a:ext uri="{FF2B5EF4-FFF2-40B4-BE49-F238E27FC236}">
                <a16:creationId xmlns:a16="http://schemas.microsoft.com/office/drawing/2014/main" id="{558EE7E1-3D67-5622-2603-C6B261091EB5}"/>
              </a:ext>
            </a:extLst>
          </p:cNvPr>
          <p:cNvSpPr>
            <a:spLocks noChangeShapeType="1"/>
          </p:cNvSpPr>
          <p:nvPr/>
        </p:nvSpPr>
        <p:spPr bwMode="auto">
          <a:xfrm>
            <a:off x="6597650" y="3406776"/>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5" name="Rectangle 1063">
            <a:extLst>
              <a:ext uri="{FF2B5EF4-FFF2-40B4-BE49-F238E27FC236}">
                <a16:creationId xmlns:a16="http://schemas.microsoft.com/office/drawing/2014/main" id="{194EC22C-A822-97D0-3443-E874DFB6EF6F}"/>
              </a:ext>
            </a:extLst>
          </p:cNvPr>
          <p:cNvSpPr>
            <a:spLocks noChangeArrowheads="1"/>
          </p:cNvSpPr>
          <p:nvPr/>
        </p:nvSpPr>
        <p:spPr bwMode="auto">
          <a:xfrm>
            <a:off x="8312150" y="3006725"/>
            <a:ext cx="596900" cy="143510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23586" name="Rectangle 1064">
            <a:extLst>
              <a:ext uri="{FF2B5EF4-FFF2-40B4-BE49-F238E27FC236}">
                <a16:creationId xmlns:a16="http://schemas.microsoft.com/office/drawing/2014/main" id="{24E01610-BE40-73F8-192B-6EE9FAAE688D}"/>
              </a:ext>
            </a:extLst>
          </p:cNvPr>
          <p:cNvSpPr>
            <a:spLocks noChangeArrowheads="1"/>
          </p:cNvSpPr>
          <p:nvPr/>
        </p:nvSpPr>
        <p:spPr bwMode="auto">
          <a:xfrm>
            <a:off x="3673476" y="2328863"/>
            <a:ext cx="1207063"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Cathode</a:t>
            </a:r>
          </a:p>
        </p:txBody>
      </p:sp>
      <p:sp>
        <p:nvSpPr>
          <p:cNvPr id="23587" name="Rectangle 1065">
            <a:extLst>
              <a:ext uri="{FF2B5EF4-FFF2-40B4-BE49-F238E27FC236}">
                <a16:creationId xmlns:a16="http://schemas.microsoft.com/office/drawing/2014/main" id="{097CA91E-0CC7-6C19-B334-F7D44FB782CB}"/>
              </a:ext>
            </a:extLst>
          </p:cNvPr>
          <p:cNvSpPr>
            <a:spLocks noChangeArrowheads="1"/>
          </p:cNvSpPr>
          <p:nvPr/>
        </p:nvSpPr>
        <p:spPr bwMode="auto">
          <a:xfrm>
            <a:off x="6797676" y="2328863"/>
            <a:ext cx="100348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Anode</a:t>
            </a:r>
          </a:p>
        </p:txBody>
      </p:sp>
      <p:sp>
        <p:nvSpPr>
          <p:cNvPr id="23588" name="Rectangle 1066">
            <a:extLst>
              <a:ext uri="{FF2B5EF4-FFF2-40B4-BE49-F238E27FC236}">
                <a16:creationId xmlns:a16="http://schemas.microsoft.com/office/drawing/2014/main" id="{4A8F5592-0A8F-A1C9-25D2-1A7613027252}"/>
              </a:ext>
            </a:extLst>
          </p:cNvPr>
          <p:cNvSpPr>
            <a:spLocks noChangeArrowheads="1"/>
          </p:cNvSpPr>
          <p:nvPr/>
        </p:nvSpPr>
        <p:spPr bwMode="auto">
          <a:xfrm>
            <a:off x="5214939" y="4691063"/>
            <a:ext cx="127759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Dynodes</a:t>
            </a:r>
          </a:p>
        </p:txBody>
      </p:sp>
      <p:sp>
        <p:nvSpPr>
          <p:cNvPr id="23589" name="Rectangle 1067">
            <a:extLst>
              <a:ext uri="{FF2B5EF4-FFF2-40B4-BE49-F238E27FC236}">
                <a16:creationId xmlns:a16="http://schemas.microsoft.com/office/drawing/2014/main" id="{C3560075-7DDD-742C-2E39-C6D376857711}"/>
              </a:ext>
            </a:extLst>
          </p:cNvPr>
          <p:cNvSpPr>
            <a:spLocks noChangeArrowheads="1"/>
          </p:cNvSpPr>
          <p:nvPr/>
        </p:nvSpPr>
        <p:spPr bwMode="auto">
          <a:xfrm>
            <a:off x="1920876" y="3167063"/>
            <a:ext cx="1251947"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Photons </a:t>
            </a:r>
          </a:p>
          <a:p>
            <a:pPr>
              <a:spcBef>
                <a:spcPct val="0"/>
              </a:spcBef>
              <a:buFontTx/>
              <a:buNone/>
            </a:pPr>
            <a:r>
              <a:rPr lang="en-US" altLang="en-US" sz="2400">
                <a:latin typeface="Times New Roman" panose="02020603050405020304" pitchFamily="18" charset="0"/>
              </a:rPr>
              <a:t>in</a:t>
            </a:r>
          </a:p>
        </p:txBody>
      </p:sp>
      <p:sp>
        <p:nvSpPr>
          <p:cNvPr id="23590" name="Rectangle 1068">
            <a:extLst>
              <a:ext uri="{FF2B5EF4-FFF2-40B4-BE49-F238E27FC236}">
                <a16:creationId xmlns:a16="http://schemas.microsoft.com/office/drawing/2014/main" id="{9DD86857-2C6F-5F3D-DF9D-6AF12889A347}"/>
              </a:ext>
            </a:extLst>
          </p:cNvPr>
          <p:cNvSpPr>
            <a:spLocks noChangeArrowheads="1"/>
          </p:cNvSpPr>
          <p:nvPr/>
        </p:nvSpPr>
        <p:spPr bwMode="auto">
          <a:xfrm>
            <a:off x="9024938" y="3148013"/>
            <a:ext cx="1445910" cy="119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Amplified</a:t>
            </a:r>
          </a:p>
          <a:p>
            <a:pPr>
              <a:spcBef>
                <a:spcPct val="0"/>
              </a:spcBef>
              <a:buFontTx/>
              <a:buNone/>
            </a:pPr>
            <a:r>
              <a:rPr lang="en-US" altLang="en-US" sz="2400">
                <a:latin typeface="Times New Roman" panose="02020603050405020304" pitchFamily="18" charset="0"/>
              </a:rPr>
              <a:t>Signal </a:t>
            </a:r>
          </a:p>
          <a:p>
            <a:pPr>
              <a:spcBef>
                <a:spcPct val="0"/>
              </a:spcBef>
              <a:buFontTx/>
              <a:buNone/>
            </a:pPr>
            <a:r>
              <a:rPr lang="en-US" altLang="en-US" sz="2400">
                <a:latin typeface="Times New Roman" panose="02020603050405020304" pitchFamily="18" charset="0"/>
              </a:rPr>
              <a:t>Out</a:t>
            </a:r>
          </a:p>
        </p:txBody>
      </p:sp>
      <p:sp>
        <p:nvSpPr>
          <p:cNvPr id="23591" name="Line 1069">
            <a:extLst>
              <a:ext uri="{FF2B5EF4-FFF2-40B4-BE49-F238E27FC236}">
                <a16:creationId xmlns:a16="http://schemas.microsoft.com/office/drawing/2014/main" id="{C5266924-5D94-4C9A-6E6D-BAF6A753F23B}"/>
              </a:ext>
            </a:extLst>
          </p:cNvPr>
          <p:cNvSpPr>
            <a:spLocks noChangeShapeType="1"/>
          </p:cNvSpPr>
          <p:nvPr/>
        </p:nvSpPr>
        <p:spPr bwMode="auto">
          <a:xfrm>
            <a:off x="2781300" y="3543300"/>
            <a:ext cx="1225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2" name="Line 1070">
            <a:extLst>
              <a:ext uri="{FF2B5EF4-FFF2-40B4-BE49-F238E27FC236}">
                <a16:creationId xmlns:a16="http://schemas.microsoft.com/office/drawing/2014/main" id="{75275AE5-BC93-4CC6-A9F1-95662F785F6D}"/>
              </a:ext>
            </a:extLst>
          </p:cNvPr>
          <p:cNvSpPr>
            <a:spLocks noChangeShapeType="1"/>
          </p:cNvSpPr>
          <p:nvPr/>
        </p:nvSpPr>
        <p:spPr bwMode="auto">
          <a:xfrm>
            <a:off x="4025900" y="3810000"/>
            <a:ext cx="2174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93" name="Rectangle 1071">
            <a:extLst>
              <a:ext uri="{FF2B5EF4-FFF2-40B4-BE49-F238E27FC236}">
                <a16:creationId xmlns:a16="http://schemas.microsoft.com/office/drawing/2014/main" id="{03CA6940-CDF5-3535-C4BE-F6D9817714A7}"/>
              </a:ext>
            </a:extLst>
          </p:cNvPr>
          <p:cNvSpPr>
            <a:spLocks noChangeArrowheads="1"/>
          </p:cNvSpPr>
          <p:nvPr/>
        </p:nvSpPr>
        <p:spPr bwMode="auto">
          <a:xfrm>
            <a:off x="3987800" y="3397250"/>
            <a:ext cx="44450" cy="654050"/>
          </a:xfrm>
          <a:prstGeom prst="rect">
            <a:avLst/>
          </a:prstGeom>
          <a:solidFill>
            <a:schemeClr val="accent1"/>
          </a:solidFill>
          <a:ln w="127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23594" name="Rectangle 1072">
            <a:extLst>
              <a:ext uri="{FF2B5EF4-FFF2-40B4-BE49-F238E27FC236}">
                <a16:creationId xmlns:a16="http://schemas.microsoft.com/office/drawing/2014/main" id="{705C5FED-8D55-D008-ABDB-F51BC0132674}"/>
              </a:ext>
            </a:extLst>
          </p:cNvPr>
          <p:cNvSpPr>
            <a:spLocks noChangeArrowheads="1"/>
          </p:cNvSpPr>
          <p:nvPr/>
        </p:nvSpPr>
        <p:spPr bwMode="auto">
          <a:xfrm>
            <a:off x="2814638" y="4519613"/>
            <a:ext cx="1230018"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End</a:t>
            </a:r>
          </a:p>
          <a:p>
            <a:pPr>
              <a:spcBef>
                <a:spcPct val="0"/>
              </a:spcBef>
              <a:buFontTx/>
              <a:buNone/>
            </a:pPr>
            <a:r>
              <a:rPr lang="en-US" altLang="en-US" sz="2400">
                <a:latin typeface="Times New Roman" panose="02020603050405020304" pitchFamily="18" charset="0"/>
              </a:rPr>
              <a:t>Window</a:t>
            </a:r>
          </a:p>
        </p:txBody>
      </p:sp>
      <p:sp>
        <p:nvSpPr>
          <p:cNvPr id="23595" name="Line 1073">
            <a:extLst>
              <a:ext uri="{FF2B5EF4-FFF2-40B4-BE49-F238E27FC236}">
                <a16:creationId xmlns:a16="http://schemas.microsoft.com/office/drawing/2014/main" id="{C075DFF2-17BF-9478-BC4A-CD76C0BA6292}"/>
              </a:ext>
            </a:extLst>
          </p:cNvPr>
          <p:cNvSpPr>
            <a:spLocks noChangeShapeType="1"/>
          </p:cNvSpPr>
          <p:nvPr/>
        </p:nvSpPr>
        <p:spPr bwMode="auto">
          <a:xfrm flipV="1">
            <a:off x="3568700" y="4089400"/>
            <a:ext cx="407988" cy="698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6" name="Rectangle 1074">
            <a:extLst>
              <a:ext uri="{FF2B5EF4-FFF2-40B4-BE49-F238E27FC236}">
                <a16:creationId xmlns:a16="http://schemas.microsoft.com/office/drawing/2014/main" id="{24B6783C-1892-05D9-8370-A2FF68F7132B}"/>
              </a:ext>
            </a:extLst>
          </p:cNvPr>
          <p:cNvSpPr>
            <a:spLocks noChangeArrowheads="1"/>
          </p:cNvSpPr>
          <p:nvPr/>
        </p:nvSpPr>
        <p:spPr bwMode="auto">
          <a:xfrm>
            <a:off x="4237038" y="5213350"/>
            <a:ext cx="49339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pPr>
            <a:r>
              <a:rPr lang="en-US" altLang="en-US" sz="2000" b="1">
                <a:latin typeface="Times New Roman" panose="02020603050405020304" pitchFamily="18" charset="0"/>
              </a:rPr>
              <a:t> Requires Current on dynodes</a:t>
            </a:r>
          </a:p>
          <a:p>
            <a:pPr>
              <a:spcBef>
                <a:spcPct val="0"/>
              </a:spcBef>
            </a:pPr>
            <a:r>
              <a:rPr lang="en-US" altLang="en-US" sz="2000" b="1">
                <a:latin typeface="Times New Roman" panose="02020603050405020304" pitchFamily="18" charset="0"/>
              </a:rPr>
              <a:t> Is light sensitive</a:t>
            </a:r>
          </a:p>
          <a:p>
            <a:pPr>
              <a:spcBef>
                <a:spcPct val="0"/>
              </a:spcBef>
            </a:pPr>
            <a:r>
              <a:rPr lang="en-US" altLang="en-US" sz="2000" b="1">
                <a:latin typeface="Times New Roman" panose="02020603050405020304" pitchFamily="18" charset="0"/>
              </a:rPr>
              <a:t> Sensitive to specific wavelengths</a:t>
            </a:r>
          </a:p>
          <a:p>
            <a:pPr>
              <a:spcBef>
                <a:spcPct val="0"/>
              </a:spcBef>
            </a:pPr>
            <a:r>
              <a:rPr lang="en-US" altLang="en-US" sz="2000" b="1">
                <a:latin typeface="Times New Roman" panose="02020603050405020304" pitchFamily="18" charset="0"/>
              </a:rPr>
              <a:t> Can be end`(shown) or side window PMTs</a:t>
            </a:r>
          </a:p>
        </p:txBody>
      </p:sp>
      <p:sp>
        <p:nvSpPr>
          <p:cNvPr id="23597" name="Line 1075">
            <a:extLst>
              <a:ext uri="{FF2B5EF4-FFF2-40B4-BE49-F238E27FC236}">
                <a16:creationId xmlns:a16="http://schemas.microsoft.com/office/drawing/2014/main" id="{9EF4B1DA-4BE8-DE25-BC6B-7FB511E2E563}"/>
              </a:ext>
            </a:extLst>
          </p:cNvPr>
          <p:cNvSpPr>
            <a:spLocks noChangeShapeType="1"/>
          </p:cNvSpPr>
          <p:nvPr/>
        </p:nvSpPr>
        <p:spPr bwMode="auto">
          <a:xfrm>
            <a:off x="2794000" y="3708400"/>
            <a:ext cx="1225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8" name="Line 1076">
            <a:extLst>
              <a:ext uri="{FF2B5EF4-FFF2-40B4-BE49-F238E27FC236}">
                <a16:creationId xmlns:a16="http://schemas.microsoft.com/office/drawing/2014/main" id="{4FCE2AAA-4510-B6AA-F48F-E2239AA3C7F8}"/>
              </a:ext>
            </a:extLst>
          </p:cNvPr>
          <p:cNvSpPr>
            <a:spLocks noChangeShapeType="1"/>
          </p:cNvSpPr>
          <p:nvPr/>
        </p:nvSpPr>
        <p:spPr bwMode="auto">
          <a:xfrm>
            <a:off x="2768600" y="3886200"/>
            <a:ext cx="1225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99" name="Line 1077">
            <a:extLst>
              <a:ext uri="{FF2B5EF4-FFF2-40B4-BE49-F238E27FC236}">
                <a16:creationId xmlns:a16="http://schemas.microsoft.com/office/drawing/2014/main" id="{872981E1-0F92-16D2-A720-F378FD7BE4B1}"/>
              </a:ext>
            </a:extLst>
          </p:cNvPr>
          <p:cNvSpPr>
            <a:spLocks noChangeShapeType="1"/>
          </p:cNvSpPr>
          <p:nvPr/>
        </p:nvSpPr>
        <p:spPr bwMode="auto">
          <a:xfrm>
            <a:off x="2768600" y="4051300"/>
            <a:ext cx="12255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0" name="Line 1078">
            <a:extLst>
              <a:ext uri="{FF2B5EF4-FFF2-40B4-BE49-F238E27FC236}">
                <a16:creationId xmlns:a16="http://schemas.microsoft.com/office/drawing/2014/main" id="{331200D8-F75C-947F-D80B-5FAEB1F63949}"/>
              </a:ext>
            </a:extLst>
          </p:cNvPr>
          <p:cNvSpPr>
            <a:spLocks noChangeShapeType="1"/>
          </p:cNvSpPr>
          <p:nvPr/>
        </p:nvSpPr>
        <p:spPr bwMode="auto">
          <a:xfrm flipV="1">
            <a:off x="5422900" y="4089400"/>
            <a:ext cx="88900" cy="622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1" name="Line 1079">
            <a:extLst>
              <a:ext uri="{FF2B5EF4-FFF2-40B4-BE49-F238E27FC236}">
                <a16:creationId xmlns:a16="http://schemas.microsoft.com/office/drawing/2014/main" id="{58A2B3DB-BC19-CC72-6F18-40162989F53D}"/>
              </a:ext>
            </a:extLst>
          </p:cNvPr>
          <p:cNvSpPr>
            <a:spLocks noChangeShapeType="1"/>
          </p:cNvSpPr>
          <p:nvPr/>
        </p:nvSpPr>
        <p:spPr bwMode="auto">
          <a:xfrm flipV="1">
            <a:off x="5511800" y="4076700"/>
            <a:ext cx="482600" cy="635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02" name="Text Box 1080">
            <a:extLst>
              <a:ext uri="{FF2B5EF4-FFF2-40B4-BE49-F238E27FC236}">
                <a16:creationId xmlns:a16="http://schemas.microsoft.com/office/drawing/2014/main" id="{77BC05CA-B3CE-CBE1-0723-D52F5AA44ADB}"/>
              </a:ext>
            </a:extLst>
          </p:cNvPr>
          <p:cNvSpPr txBox="1">
            <a:spLocks noChangeArrowheads="1"/>
          </p:cNvSpPr>
          <p:nvPr/>
        </p:nvSpPr>
        <p:spPr bwMode="auto">
          <a:xfrm>
            <a:off x="5105400" y="2057401"/>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800">
                <a:latin typeface="Times New Roman" panose="02020603050405020304" pitchFamily="18" charset="0"/>
              </a:rPr>
              <a:t>Secondary emission</a:t>
            </a:r>
          </a:p>
        </p:txBody>
      </p:sp>
      <p:sp>
        <p:nvSpPr>
          <p:cNvPr id="23603" name="Line 1081">
            <a:extLst>
              <a:ext uri="{FF2B5EF4-FFF2-40B4-BE49-F238E27FC236}">
                <a16:creationId xmlns:a16="http://schemas.microsoft.com/office/drawing/2014/main" id="{34BBCB5C-094B-61EF-F232-9CA542EF366E}"/>
              </a:ext>
            </a:extLst>
          </p:cNvPr>
          <p:cNvSpPr>
            <a:spLocks noChangeShapeType="1"/>
          </p:cNvSpPr>
          <p:nvPr/>
        </p:nvSpPr>
        <p:spPr bwMode="auto">
          <a:xfrm flipH="1">
            <a:off x="5334000" y="2438400"/>
            <a:ext cx="228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811D661D-C030-5627-4A12-F7A9ED90CFE0}"/>
              </a:ext>
            </a:extLst>
          </p:cNvPr>
          <p:cNvSpPr>
            <a:spLocks noGrp="1" noChangeArrowheads="1"/>
          </p:cNvSpPr>
          <p:nvPr>
            <p:ph type="title"/>
          </p:nvPr>
        </p:nvSpPr>
        <p:spPr>
          <a:xfrm>
            <a:off x="1524000" y="0"/>
            <a:ext cx="7772400" cy="609600"/>
          </a:xfrm>
        </p:spPr>
        <p:txBody>
          <a:bodyPr/>
          <a:lstStyle/>
          <a:p>
            <a:r>
              <a:rPr lang="en-US" altLang="en-US"/>
              <a:t>Types of PMTs</a:t>
            </a:r>
          </a:p>
        </p:txBody>
      </p:sp>
      <p:sp>
        <p:nvSpPr>
          <p:cNvPr id="25602" name="AutoShape 42">
            <a:extLst>
              <a:ext uri="{FF2B5EF4-FFF2-40B4-BE49-F238E27FC236}">
                <a16:creationId xmlns:a16="http://schemas.microsoft.com/office/drawing/2014/main" id="{37684DF1-38F3-F771-8F53-9535D8217B32}"/>
              </a:ext>
            </a:extLst>
          </p:cNvPr>
          <p:cNvSpPr>
            <a:spLocks noChangeArrowheads="1"/>
          </p:cNvSpPr>
          <p:nvPr/>
        </p:nvSpPr>
        <p:spPr bwMode="auto">
          <a:xfrm rot="5393559">
            <a:off x="1038225" y="2379663"/>
            <a:ext cx="4254500" cy="1511300"/>
          </a:xfrm>
          <a:prstGeom prst="roundRect">
            <a:avLst>
              <a:gd name="adj" fmla="val 12495"/>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grpSp>
        <p:nvGrpSpPr>
          <p:cNvPr id="25603" name="Group 43">
            <a:extLst>
              <a:ext uri="{FF2B5EF4-FFF2-40B4-BE49-F238E27FC236}">
                <a16:creationId xmlns:a16="http://schemas.microsoft.com/office/drawing/2014/main" id="{A15546F5-0FF9-DFD5-2ECE-9789DBF4E41F}"/>
              </a:ext>
            </a:extLst>
          </p:cNvPr>
          <p:cNvGrpSpPr>
            <a:grpSpLocks/>
          </p:cNvGrpSpPr>
          <p:nvPr/>
        </p:nvGrpSpPr>
        <p:grpSpPr bwMode="auto">
          <a:xfrm rot="5393559">
            <a:off x="2990851" y="5268913"/>
            <a:ext cx="282575" cy="1219200"/>
            <a:chOff x="5138" y="1992"/>
            <a:chExt cx="200" cy="768"/>
          </a:xfrm>
        </p:grpSpPr>
        <p:sp>
          <p:nvSpPr>
            <p:cNvPr id="25647" name="Line 44">
              <a:extLst>
                <a:ext uri="{FF2B5EF4-FFF2-40B4-BE49-F238E27FC236}">
                  <a16:creationId xmlns:a16="http://schemas.microsoft.com/office/drawing/2014/main" id="{F32BD208-D0A2-F7A2-986C-8EBDE6FF742B}"/>
                </a:ext>
              </a:extLst>
            </p:cNvPr>
            <p:cNvSpPr>
              <a:spLocks noChangeShapeType="1"/>
            </p:cNvSpPr>
            <p:nvPr/>
          </p:nvSpPr>
          <p:spPr bwMode="auto">
            <a:xfrm>
              <a:off x="5138" y="1993"/>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8" name="Line 45">
              <a:extLst>
                <a:ext uri="{FF2B5EF4-FFF2-40B4-BE49-F238E27FC236}">
                  <a16:creationId xmlns:a16="http://schemas.microsoft.com/office/drawing/2014/main" id="{A6B2730C-6202-964C-6838-CEA910F40BDE}"/>
                </a:ext>
              </a:extLst>
            </p:cNvPr>
            <p:cNvSpPr>
              <a:spLocks noChangeShapeType="1"/>
            </p:cNvSpPr>
            <p:nvPr/>
          </p:nvSpPr>
          <p:spPr bwMode="auto">
            <a:xfrm>
              <a:off x="5137" y="2185"/>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9" name="Line 46">
              <a:extLst>
                <a:ext uri="{FF2B5EF4-FFF2-40B4-BE49-F238E27FC236}">
                  <a16:creationId xmlns:a16="http://schemas.microsoft.com/office/drawing/2014/main" id="{D9E3094D-A8AF-AA53-4B38-5927E7407326}"/>
                </a:ext>
              </a:extLst>
            </p:cNvPr>
            <p:cNvSpPr>
              <a:spLocks noChangeShapeType="1"/>
            </p:cNvSpPr>
            <p:nvPr/>
          </p:nvSpPr>
          <p:spPr bwMode="auto">
            <a:xfrm>
              <a:off x="5138" y="2568"/>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0" name="Line 47">
              <a:extLst>
                <a:ext uri="{FF2B5EF4-FFF2-40B4-BE49-F238E27FC236}">
                  <a16:creationId xmlns:a16="http://schemas.microsoft.com/office/drawing/2014/main" id="{AB8495EC-094D-6134-CD57-4094DFA15403}"/>
                </a:ext>
              </a:extLst>
            </p:cNvPr>
            <p:cNvSpPr>
              <a:spLocks noChangeShapeType="1"/>
            </p:cNvSpPr>
            <p:nvPr/>
          </p:nvSpPr>
          <p:spPr bwMode="auto">
            <a:xfrm>
              <a:off x="5138" y="2376"/>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51" name="Line 48">
              <a:extLst>
                <a:ext uri="{FF2B5EF4-FFF2-40B4-BE49-F238E27FC236}">
                  <a16:creationId xmlns:a16="http://schemas.microsoft.com/office/drawing/2014/main" id="{E1FD042E-2956-A007-0601-6C8DFAB7E85A}"/>
                </a:ext>
              </a:extLst>
            </p:cNvPr>
            <p:cNvSpPr>
              <a:spLocks noChangeShapeType="1"/>
            </p:cNvSpPr>
            <p:nvPr/>
          </p:nvSpPr>
          <p:spPr bwMode="auto">
            <a:xfrm>
              <a:off x="5137" y="2760"/>
              <a:ext cx="2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04" name="Freeform 49">
            <a:extLst>
              <a:ext uri="{FF2B5EF4-FFF2-40B4-BE49-F238E27FC236}">
                <a16:creationId xmlns:a16="http://schemas.microsoft.com/office/drawing/2014/main" id="{9F181C53-DFF7-50D6-310C-6A1309F1085B}"/>
              </a:ext>
            </a:extLst>
          </p:cNvPr>
          <p:cNvSpPr>
            <a:spLocks/>
          </p:cNvSpPr>
          <p:nvPr/>
        </p:nvSpPr>
        <p:spPr bwMode="auto">
          <a:xfrm rot="21593559">
            <a:off x="2778125" y="1071564"/>
            <a:ext cx="268288" cy="1030287"/>
          </a:xfrm>
          <a:custGeom>
            <a:avLst/>
            <a:gdLst>
              <a:gd name="T0" fmla="*/ 2147483646 w 190"/>
              <a:gd name="T1" fmla="*/ 0 h 649"/>
              <a:gd name="T2" fmla="*/ 0 w 190"/>
              <a:gd name="T3" fmla="*/ 2147483646 h 649"/>
              <a:gd name="T4" fmla="*/ 0 w 190"/>
              <a:gd name="T5" fmla="*/ 2147483646 h 649"/>
              <a:gd name="T6" fmla="*/ 0 60000 65536"/>
              <a:gd name="T7" fmla="*/ 0 60000 65536"/>
              <a:gd name="T8" fmla="*/ 0 60000 65536"/>
            </a:gdLst>
            <a:ahLst/>
            <a:cxnLst>
              <a:cxn ang="T6">
                <a:pos x="T0" y="T1"/>
              </a:cxn>
              <a:cxn ang="T7">
                <a:pos x="T2" y="T3"/>
              </a:cxn>
              <a:cxn ang="T8">
                <a:pos x="T4" y="T5"/>
              </a:cxn>
            </a:cxnLst>
            <a:rect l="0" t="0" r="r" b="b"/>
            <a:pathLst>
              <a:path w="190" h="649">
                <a:moveTo>
                  <a:pt x="189" y="0"/>
                </a:moveTo>
                <a:lnTo>
                  <a:pt x="0" y="204"/>
                </a:lnTo>
                <a:lnTo>
                  <a:pt x="0" y="648"/>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0">
            <a:extLst>
              <a:ext uri="{FF2B5EF4-FFF2-40B4-BE49-F238E27FC236}">
                <a16:creationId xmlns:a16="http://schemas.microsoft.com/office/drawing/2014/main" id="{52E3DCB8-DAFC-B36D-7F4E-2BFBB9787CA5}"/>
              </a:ext>
            </a:extLst>
          </p:cNvPr>
          <p:cNvSpPr>
            <a:spLocks/>
          </p:cNvSpPr>
          <p:nvPr/>
        </p:nvSpPr>
        <p:spPr bwMode="auto">
          <a:xfrm rot="5393559">
            <a:off x="2502695" y="4110832"/>
            <a:ext cx="1260475" cy="1211263"/>
          </a:xfrm>
          <a:custGeom>
            <a:avLst/>
            <a:gdLst>
              <a:gd name="T0" fmla="*/ 2147483646 w 893"/>
              <a:gd name="T1" fmla="*/ 0 h 763"/>
              <a:gd name="T2" fmla="*/ 0 w 893"/>
              <a:gd name="T3" fmla="*/ 2147483646 h 763"/>
              <a:gd name="T4" fmla="*/ 2147483646 w 893"/>
              <a:gd name="T5" fmla="*/ 2147483646 h 763"/>
              <a:gd name="T6" fmla="*/ 0 60000 65536"/>
              <a:gd name="T7" fmla="*/ 0 60000 65536"/>
              <a:gd name="T8" fmla="*/ 0 60000 65536"/>
            </a:gdLst>
            <a:ahLst/>
            <a:cxnLst>
              <a:cxn ang="T6">
                <a:pos x="T0" y="T1"/>
              </a:cxn>
              <a:cxn ang="T7">
                <a:pos x="T2" y="T3"/>
              </a:cxn>
              <a:cxn ang="T8">
                <a:pos x="T4" y="T5"/>
              </a:cxn>
            </a:cxnLst>
            <a:rect l="0" t="0" r="r" b="b"/>
            <a:pathLst>
              <a:path w="893" h="763">
                <a:moveTo>
                  <a:pt x="1" y="0"/>
                </a:moveTo>
                <a:lnTo>
                  <a:pt x="0" y="762"/>
                </a:lnTo>
                <a:lnTo>
                  <a:pt x="892" y="569"/>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6" name="Line 51">
            <a:extLst>
              <a:ext uri="{FF2B5EF4-FFF2-40B4-BE49-F238E27FC236}">
                <a16:creationId xmlns:a16="http://schemas.microsoft.com/office/drawing/2014/main" id="{48AED67C-64A9-F7EB-965A-CFAA16D62987}"/>
              </a:ext>
            </a:extLst>
          </p:cNvPr>
          <p:cNvSpPr>
            <a:spLocks noChangeShapeType="1"/>
          </p:cNvSpPr>
          <p:nvPr/>
        </p:nvSpPr>
        <p:spPr bwMode="auto">
          <a:xfrm rot="5393559">
            <a:off x="3192463" y="2224088"/>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7" name="Line 52">
            <a:extLst>
              <a:ext uri="{FF2B5EF4-FFF2-40B4-BE49-F238E27FC236}">
                <a16:creationId xmlns:a16="http://schemas.microsoft.com/office/drawing/2014/main" id="{7A21BD8E-E6B8-2E00-E013-B86F13B483D1}"/>
              </a:ext>
            </a:extLst>
          </p:cNvPr>
          <p:cNvSpPr>
            <a:spLocks noChangeShapeType="1"/>
          </p:cNvSpPr>
          <p:nvPr/>
        </p:nvSpPr>
        <p:spPr bwMode="auto">
          <a:xfrm rot="5393559">
            <a:off x="3194050" y="2738438"/>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8" name="Line 53">
            <a:extLst>
              <a:ext uri="{FF2B5EF4-FFF2-40B4-BE49-F238E27FC236}">
                <a16:creationId xmlns:a16="http://schemas.microsoft.com/office/drawing/2014/main" id="{5A8888CD-5CAD-9496-7208-34344098F4FB}"/>
              </a:ext>
            </a:extLst>
          </p:cNvPr>
          <p:cNvSpPr>
            <a:spLocks noChangeShapeType="1"/>
          </p:cNvSpPr>
          <p:nvPr/>
        </p:nvSpPr>
        <p:spPr bwMode="auto">
          <a:xfrm rot="5393559">
            <a:off x="3214688" y="3252788"/>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9" name="Line 54">
            <a:extLst>
              <a:ext uri="{FF2B5EF4-FFF2-40B4-BE49-F238E27FC236}">
                <a16:creationId xmlns:a16="http://schemas.microsoft.com/office/drawing/2014/main" id="{B07D2A4C-2071-2166-5A5A-F95E3D4D479E}"/>
              </a:ext>
            </a:extLst>
          </p:cNvPr>
          <p:cNvSpPr>
            <a:spLocks noChangeShapeType="1"/>
          </p:cNvSpPr>
          <p:nvPr/>
        </p:nvSpPr>
        <p:spPr bwMode="auto">
          <a:xfrm rot="5393559">
            <a:off x="3214688" y="3786188"/>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0" name="Freeform 55">
            <a:extLst>
              <a:ext uri="{FF2B5EF4-FFF2-40B4-BE49-F238E27FC236}">
                <a16:creationId xmlns:a16="http://schemas.microsoft.com/office/drawing/2014/main" id="{88E85BF0-66BA-CD8A-F584-41E27E67686A}"/>
              </a:ext>
            </a:extLst>
          </p:cNvPr>
          <p:cNvSpPr>
            <a:spLocks/>
          </p:cNvSpPr>
          <p:nvPr/>
        </p:nvSpPr>
        <p:spPr bwMode="auto">
          <a:xfrm rot="5393559">
            <a:off x="2981326" y="2516188"/>
            <a:ext cx="496887" cy="515938"/>
          </a:xfrm>
          <a:custGeom>
            <a:avLst/>
            <a:gdLst>
              <a:gd name="T0" fmla="*/ 2147483646 w 352"/>
              <a:gd name="T1" fmla="*/ 0 h 325"/>
              <a:gd name="T2" fmla="*/ 0 w 352"/>
              <a:gd name="T3" fmla="*/ 2147483646 h 325"/>
              <a:gd name="T4" fmla="*/ 2147483646 w 352"/>
              <a:gd name="T5" fmla="*/ 2147483646 h 325"/>
              <a:gd name="T6" fmla="*/ 0 w 352"/>
              <a:gd name="T7" fmla="*/ 2147483646 h 325"/>
              <a:gd name="T8" fmla="*/ 2147483646 w 352"/>
              <a:gd name="T9" fmla="*/ 2147483646 h 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2" h="325">
                <a:moveTo>
                  <a:pt x="351" y="0"/>
                </a:moveTo>
                <a:lnTo>
                  <a:pt x="0" y="108"/>
                </a:lnTo>
                <a:lnTo>
                  <a:pt x="351" y="168"/>
                </a:lnTo>
                <a:lnTo>
                  <a:pt x="0" y="264"/>
                </a:lnTo>
                <a:lnTo>
                  <a:pt x="351" y="324"/>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1" name="Line 56">
            <a:extLst>
              <a:ext uri="{FF2B5EF4-FFF2-40B4-BE49-F238E27FC236}">
                <a16:creationId xmlns:a16="http://schemas.microsoft.com/office/drawing/2014/main" id="{FFB42F55-66FB-2B7D-BB0B-6481928D484A}"/>
              </a:ext>
            </a:extLst>
          </p:cNvPr>
          <p:cNvSpPr>
            <a:spLocks noChangeShapeType="1"/>
          </p:cNvSpPr>
          <p:nvPr/>
        </p:nvSpPr>
        <p:spPr bwMode="auto">
          <a:xfrm rot="5393559">
            <a:off x="3008313" y="1792288"/>
            <a:ext cx="0" cy="5651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2" name="Line 57">
            <a:extLst>
              <a:ext uri="{FF2B5EF4-FFF2-40B4-BE49-F238E27FC236}">
                <a16:creationId xmlns:a16="http://schemas.microsoft.com/office/drawing/2014/main" id="{F3BCF0FF-575C-C033-0B23-4F18398CFA35}"/>
              </a:ext>
            </a:extLst>
          </p:cNvPr>
          <p:cNvSpPr>
            <a:spLocks noChangeShapeType="1"/>
          </p:cNvSpPr>
          <p:nvPr/>
        </p:nvSpPr>
        <p:spPr bwMode="auto">
          <a:xfrm rot="5393559">
            <a:off x="2401094" y="1762919"/>
            <a:ext cx="769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3" name="Line 58">
            <a:extLst>
              <a:ext uri="{FF2B5EF4-FFF2-40B4-BE49-F238E27FC236}">
                <a16:creationId xmlns:a16="http://schemas.microsoft.com/office/drawing/2014/main" id="{C5A10B05-311D-C1C2-C675-014D2217915A}"/>
              </a:ext>
            </a:extLst>
          </p:cNvPr>
          <p:cNvSpPr>
            <a:spLocks noChangeShapeType="1"/>
          </p:cNvSpPr>
          <p:nvPr/>
        </p:nvSpPr>
        <p:spPr bwMode="auto">
          <a:xfrm rot="5393559" flipV="1">
            <a:off x="3036095" y="2253457"/>
            <a:ext cx="446087" cy="127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59">
            <a:extLst>
              <a:ext uri="{FF2B5EF4-FFF2-40B4-BE49-F238E27FC236}">
                <a16:creationId xmlns:a16="http://schemas.microsoft.com/office/drawing/2014/main" id="{68962191-3FF8-EFE7-0422-29FA8DCCFEDD}"/>
              </a:ext>
            </a:extLst>
          </p:cNvPr>
          <p:cNvSpPr>
            <a:spLocks noChangeShapeType="1"/>
          </p:cNvSpPr>
          <p:nvPr/>
        </p:nvSpPr>
        <p:spPr bwMode="auto">
          <a:xfrm rot="5393559">
            <a:off x="2959895" y="2209007"/>
            <a:ext cx="369887" cy="139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60">
            <a:extLst>
              <a:ext uri="{FF2B5EF4-FFF2-40B4-BE49-F238E27FC236}">
                <a16:creationId xmlns:a16="http://schemas.microsoft.com/office/drawing/2014/main" id="{E3302E33-6D1E-735C-7983-A468B0931149}"/>
              </a:ext>
            </a:extLst>
          </p:cNvPr>
          <p:cNvSpPr>
            <a:spLocks noChangeShapeType="1"/>
          </p:cNvSpPr>
          <p:nvPr/>
        </p:nvSpPr>
        <p:spPr bwMode="auto">
          <a:xfrm rot="5393559" flipV="1">
            <a:off x="3260725" y="3268663"/>
            <a:ext cx="476250" cy="31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61">
            <a:extLst>
              <a:ext uri="{FF2B5EF4-FFF2-40B4-BE49-F238E27FC236}">
                <a16:creationId xmlns:a16="http://schemas.microsoft.com/office/drawing/2014/main" id="{8D1A1ECD-1C94-6097-52F5-6A2B274B1B11}"/>
              </a:ext>
            </a:extLst>
          </p:cNvPr>
          <p:cNvSpPr>
            <a:spLocks noChangeShapeType="1"/>
          </p:cNvSpPr>
          <p:nvPr/>
        </p:nvSpPr>
        <p:spPr bwMode="auto">
          <a:xfrm rot="5393559">
            <a:off x="3191669" y="3228182"/>
            <a:ext cx="471488"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62">
            <a:extLst>
              <a:ext uri="{FF2B5EF4-FFF2-40B4-BE49-F238E27FC236}">
                <a16:creationId xmlns:a16="http://schemas.microsoft.com/office/drawing/2014/main" id="{2441E3C1-8F5D-F316-0BC5-BAC037F6E840}"/>
              </a:ext>
            </a:extLst>
          </p:cNvPr>
          <p:cNvSpPr>
            <a:spLocks noChangeShapeType="1"/>
          </p:cNvSpPr>
          <p:nvPr/>
        </p:nvSpPr>
        <p:spPr bwMode="auto">
          <a:xfrm rot="5393559" flipV="1">
            <a:off x="3023395" y="3220245"/>
            <a:ext cx="503237" cy="1174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8" name="Line 63">
            <a:extLst>
              <a:ext uri="{FF2B5EF4-FFF2-40B4-BE49-F238E27FC236}">
                <a16:creationId xmlns:a16="http://schemas.microsoft.com/office/drawing/2014/main" id="{649FCEC3-4FE6-094F-3D0F-618D42CBBB77}"/>
              </a:ext>
            </a:extLst>
          </p:cNvPr>
          <p:cNvSpPr>
            <a:spLocks noChangeShapeType="1"/>
          </p:cNvSpPr>
          <p:nvPr/>
        </p:nvSpPr>
        <p:spPr bwMode="auto">
          <a:xfrm rot="5393559">
            <a:off x="2974976" y="3284539"/>
            <a:ext cx="466725"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9" name="Line 64">
            <a:extLst>
              <a:ext uri="{FF2B5EF4-FFF2-40B4-BE49-F238E27FC236}">
                <a16:creationId xmlns:a16="http://schemas.microsoft.com/office/drawing/2014/main" id="{CFA20A4D-266E-1FC7-8FB2-64AB9DF89BE6}"/>
              </a:ext>
            </a:extLst>
          </p:cNvPr>
          <p:cNvSpPr>
            <a:spLocks noChangeShapeType="1"/>
          </p:cNvSpPr>
          <p:nvPr/>
        </p:nvSpPr>
        <p:spPr bwMode="auto">
          <a:xfrm rot="5393559" flipV="1">
            <a:off x="2818607" y="3205957"/>
            <a:ext cx="493712" cy="1746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0" name="Line 65">
            <a:extLst>
              <a:ext uri="{FF2B5EF4-FFF2-40B4-BE49-F238E27FC236}">
                <a16:creationId xmlns:a16="http://schemas.microsoft.com/office/drawing/2014/main" id="{A17714F9-9ABB-8ADD-D215-BD7E45D0720C}"/>
              </a:ext>
            </a:extLst>
          </p:cNvPr>
          <p:cNvSpPr>
            <a:spLocks noChangeShapeType="1"/>
          </p:cNvSpPr>
          <p:nvPr/>
        </p:nvSpPr>
        <p:spPr bwMode="auto">
          <a:xfrm rot="5393559">
            <a:off x="2722563" y="3268663"/>
            <a:ext cx="476250"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66">
            <a:extLst>
              <a:ext uri="{FF2B5EF4-FFF2-40B4-BE49-F238E27FC236}">
                <a16:creationId xmlns:a16="http://schemas.microsoft.com/office/drawing/2014/main" id="{512FD725-EDE1-5680-180E-EB0DA4A30091}"/>
              </a:ext>
            </a:extLst>
          </p:cNvPr>
          <p:cNvSpPr>
            <a:spLocks noChangeShapeType="1"/>
          </p:cNvSpPr>
          <p:nvPr/>
        </p:nvSpPr>
        <p:spPr bwMode="auto">
          <a:xfrm rot="5393559" flipV="1">
            <a:off x="3148807" y="3763169"/>
            <a:ext cx="531812" cy="889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2" name="Line 67">
            <a:extLst>
              <a:ext uri="{FF2B5EF4-FFF2-40B4-BE49-F238E27FC236}">
                <a16:creationId xmlns:a16="http://schemas.microsoft.com/office/drawing/2014/main" id="{A38AD251-F0E5-6C3F-2C3D-FD3B902E8B54}"/>
              </a:ext>
            </a:extLst>
          </p:cNvPr>
          <p:cNvSpPr>
            <a:spLocks noChangeShapeType="1"/>
          </p:cNvSpPr>
          <p:nvPr/>
        </p:nvSpPr>
        <p:spPr bwMode="auto">
          <a:xfrm rot="5393559">
            <a:off x="3110707" y="3786982"/>
            <a:ext cx="484188" cy="53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3" name="Line 68">
            <a:extLst>
              <a:ext uri="{FF2B5EF4-FFF2-40B4-BE49-F238E27FC236}">
                <a16:creationId xmlns:a16="http://schemas.microsoft.com/office/drawing/2014/main" id="{E4864105-FE44-8767-7394-B9796F14126C}"/>
              </a:ext>
            </a:extLst>
          </p:cNvPr>
          <p:cNvSpPr>
            <a:spLocks noChangeShapeType="1"/>
          </p:cNvSpPr>
          <p:nvPr/>
        </p:nvSpPr>
        <p:spPr bwMode="auto">
          <a:xfrm rot="5393559" flipV="1">
            <a:off x="3111501" y="3771901"/>
            <a:ext cx="482600" cy="603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4" name="Line 69">
            <a:extLst>
              <a:ext uri="{FF2B5EF4-FFF2-40B4-BE49-F238E27FC236}">
                <a16:creationId xmlns:a16="http://schemas.microsoft.com/office/drawing/2014/main" id="{A6A595BF-78FF-7294-A7D8-C29C9B06FFA8}"/>
              </a:ext>
            </a:extLst>
          </p:cNvPr>
          <p:cNvSpPr>
            <a:spLocks noChangeShapeType="1"/>
          </p:cNvSpPr>
          <p:nvPr/>
        </p:nvSpPr>
        <p:spPr bwMode="auto">
          <a:xfrm rot="5393559">
            <a:off x="3016251" y="3727451"/>
            <a:ext cx="50165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5" name="Line 70">
            <a:extLst>
              <a:ext uri="{FF2B5EF4-FFF2-40B4-BE49-F238E27FC236}">
                <a16:creationId xmlns:a16="http://schemas.microsoft.com/office/drawing/2014/main" id="{EAC7A469-7A53-C5BB-DD34-6ACA5928431C}"/>
              </a:ext>
            </a:extLst>
          </p:cNvPr>
          <p:cNvSpPr>
            <a:spLocks noChangeShapeType="1"/>
          </p:cNvSpPr>
          <p:nvPr/>
        </p:nvSpPr>
        <p:spPr bwMode="auto">
          <a:xfrm rot="5393559" flipV="1">
            <a:off x="2996408" y="3772695"/>
            <a:ext cx="503237"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6" name="Line 71">
            <a:extLst>
              <a:ext uri="{FF2B5EF4-FFF2-40B4-BE49-F238E27FC236}">
                <a16:creationId xmlns:a16="http://schemas.microsoft.com/office/drawing/2014/main" id="{9818B028-74A2-EF2E-D68A-AF78461DCB8E}"/>
              </a:ext>
            </a:extLst>
          </p:cNvPr>
          <p:cNvSpPr>
            <a:spLocks noChangeShapeType="1"/>
          </p:cNvSpPr>
          <p:nvPr/>
        </p:nvSpPr>
        <p:spPr bwMode="auto">
          <a:xfrm rot="5393559">
            <a:off x="2921001" y="3765551"/>
            <a:ext cx="492125" cy="63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7" name="Line 72">
            <a:extLst>
              <a:ext uri="{FF2B5EF4-FFF2-40B4-BE49-F238E27FC236}">
                <a16:creationId xmlns:a16="http://schemas.microsoft.com/office/drawing/2014/main" id="{1F16DF21-622A-01AB-435C-FB3FFD66EAF7}"/>
              </a:ext>
            </a:extLst>
          </p:cNvPr>
          <p:cNvSpPr>
            <a:spLocks noChangeShapeType="1"/>
          </p:cNvSpPr>
          <p:nvPr/>
        </p:nvSpPr>
        <p:spPr bwMode="auto">
          <a:xfrm rot="5393559" flipV="1">
            <a:off x="2938463" y="3754438"/>
            <a:ext cx="495300" cy="107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8" name="Line 73">
            <a:extLst>
              <a:ext uri="{FF2B5EF4-FFF2-40B4-BE49-F238E27FC236}">
                <a16:creationId xmlns:a16="http://schemas.microsoft.com/office/drawing/2014/main" id="{AFF85CD6-C4EE-26BA-FA46-811684B638B7}"/>
              </a:ext>
            </a:extLst>
          </p:cNvPr>
          <p:cNvSpPr>
            <a:spLocks noChangeShapeType="1"/>
          </p:cNvSpPr>
          <p:nvPr/>
        </p:nvSpPr>
        <p:spPr bwMode="auto">
          <a:xfrm rot="5393559">
            <a:off x="2810670" y="3752057"/>
            <a:ext cx="503237" cy="120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29" name="Line 74">
            <a:extLst>
              <a:ext uri="{FF2B5EF4-FFF2-40B4-BE49-F238E27FC236}">
                <a16:creationId xmlns:a16="http://schemas.microsoft.com/office/drawing/2014/main" id="{60D827E1-97E6-8399-872B-AB09AF2E206C}"/>
              </a:ext>
            </a:extLst>
          </p:cNvPr>
          <p:cNvSpPr>
            <a:spLocks noChangeShapeType="1"/>
          </p:cNvSpPr>
          <p:nvPr/>
        </p:nvSpPr>
        <p:spPr bwMode="auto">
          <a:xfrm rot="5393559" flipV="1">
            <a:off x="2729708" y="3775870"/>
            <a:ext cx="484187"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0" name="Line 75">
            <a:extLst>
              <a:ext uri="{FF2B5EF4-FFF2-40B4-BE49-F238E27FC236}">
                <a16:creationId xmlns:a16="http://schemas.microsoft.com/office/drawing/2014/main" id="{5B25E29B-D22F-1418-122B-005E0146E16F}"/>
              </a:ext>
            </a:extLst>
          </p:cNvPr>
          <p:cNvSpPr>
            <a:spLocks noChangeShapeType="1"/>
          </p:cNvSpPr>
          <p:nvPr/>
        </p:nvSpPr>
        <p:spPr bwMode="auto">
          <a:xfrm rot="5393559" flipV="1">
            <a:off x="2796382" y="3698082"/>
            <a:ext cx="474663" cy="203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1" name="Line 76">
            <a:extLst>
              <a:ext uri="{FF2B5EF4-FFF2-40B4-BE49-F238E27FC236}">
                <a16:creationId xmlns:a16="http://schemas.microsoft.com/office/drawing/2014/main" id="{173FDD4C-A7B8-415A-655E-8085E2B091CD}"/>
              </a:ext>
            </a:extLst>
          </p:cNvPr>
          <p:cNvSpPr>
            <a:spLocks noChangeShapeType="1"/>
          </p:cNvSpPr>
          <p:nvPr/>
        </p:nvSpPr>
        <p:spPr bwMode="auto">
          <a:xfrm rot="5393559">
            <a:off x="3206751" y="3767138"/>
            <a:ext cx="530225" cy="63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77">
            <a:extLst>
              <a:ext uri="{FF2B5EF4-FFF2-40B4-BE49-F238E27FC236}">
                <a16:creationId xmlns:a16="http://schemas.microsoft.com/office/drawing/2014/main" id="{2161D908-5DF2-8833-D5CD-956ED34D6CC7}"/>
              </a:ext>
            </a:extLst>
          </p:cNvPr>
          <p:cNvSpPr>
            <a:spLocks noChangeShapeType="1"/>
          </p:cNvSpPr>
          <p:nvPr/>
        </p:nvSpPr>
        <p:spPr bwMode="auto">
          <a:xfrm rot="5393559">
            <a:off x="3168651" y="3756026"/>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Rectangle 78">
            <a:extLst>
              <a:ext uri="{FF2B5EF4-FFF2-40B4-BE49-F238E27FC236}">
                <a16:creationId xmlns:a16="http://schemas.microsoft.com/office/drawing/2014/main" id="{141D2391-B3D5-AEA3-7A3F-586770B5A0E4}"/>
              </a:ext>
            </a:extLst>
          </p:cNvPr>
          <p:cNvSpPr>
            <a:spLocks noChangeArrowheads="1"/>
          </p:cNvSpPr>
          <p:nvPr/>
        </p:nvSpPr>
        <p:spPr bwMode="auto">
          <a:xfrm rot="5393559">
            <a:off x="2881313" y="4856163"/>
            <a:ext cx="596900" cy="1435100"/>
          </a:xfrm>
          <a:prstGeom prst="rect">
            <a:avLst/>
          </a:prstGeom>
          <a:solidFill>
            <a:schemeClr val="bg2">
              <a:lumMod val="60000"/>
              <a:lumOff val="40000"/>
            </a:schemeClr>
          </a:solidFill>
          <a:ln w="12700">
            <a:solidFill>
              <a:schemeClr val="tx1"/>
            </a:solid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ea typeface="+mn-ea"/>
              <a:cs typeface="+mn-cs"/>
            </a:endParaRPr>
          </a:p>
        </p:txBody>
      </p:sp>
      <p:sp>
        <p:nvSpPr>
          <p:cNvPr id="25634" name="Line 79">
            <a:extLst>
              <a:ext uri="{FF2B5EF4-FFF2-40B4-BE49-F238E27FC236}">
                <a16:creationId xmlns:a16="http://schemas.microsoft.com/office/drawing/2014/main" id="{08BDC4B6-3C2F-857D-0769-C6ACB3570CFA}"/>
              </a:ext>
            </a:extLst>
          </p:cNvPr>
          <p:cNvSpPr>
            <a:spLocks noChangeShapeType="1"/>
          </p:cNvSpPr>
          <p:nvPr/>
        </p:nvSpPr>
        <p:spPr bwMode="auto">
          <a:xfrm rot="5393559">
            <a:off x="2975769" y="1099344"/>
            <a:ext cx="2174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0" name="Rectangle 80">
            <a:extLst>
              <a:ext uri="{FF2B5EF4-FFF2-40B4-BE49-F238E27FC236}">
                <a16:creationId xmlns:a16="http://schemas.microsoft.com/office/drawing/2014/main" id="{DE903C7B-EACE-076C-E1AF-FFED1A7F2608}"/>
              </a:ext>
            </a:extLst>
          </p:cNvPr>
          <p:cNvSpPr>
            <a:spLocks noChangeArrowheads="1"/>
          </p:cNvSpPr>
          <p:nvPr/>
        </p:nvSpPr>
        <p:spPr bwMode="auto">
          <a:xfrm rot="5393559">
            <a:off x="3517107" y="1623219"/>
            <a:ext cx="792162" cy="82550"/>
          </a:xfrm>
          <a:prstGeom prst="rect">
            <a:avLst/>
          </a:prstGeom>
          <a:solidFill>
            <a:schemeClr val="bg2">
              <a:lumMod val="20000"/>
              <a:lumOff val="80000"/>
            </a:schemeClr>
          </a:solidFill>
          <a:ln w="12700">
            <a:solidFill>
              <a:schemeClr val="tx1"/>
            </a:solidFill>
            <a:miter lim="800000"/>
            <a:headEnd/>
            <a:tailEnd/>
          </a:ln>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ea typeface="+mn-ea"/>
              <a:cs typeface="+mn-cs"/>
            </a:endParaRPr>
          </a:p>
        </p:txBody>
      </p:sp>
      <p:sp>
        <p:nvSpPr>
          <p:cNvPr id="25636" name="Text Box 83">
            <a:extLst>
              <a:ext uri="{FF2B5EF4-FFF2-40B4-BE49-F238E27FC236}">
                <a16:creationId xmlns:a16="http://schemas.microsoft.com/office/drawing/2014/main" id="{AF6AAF39-141F-E7EB-BBCA-CB0692441129}"/>
              </a:ext>
            </a:extLst>
          </p:cNvPr>
          <p:cNvSpPr txBox="1">
            <a:spLocks noChangeArrowheads="1"/>
          </p:cNvSpPr>
          <p:nvPr/>
        </p:nvSpPr>
        <p:spPr bwMode="auto">
          <a:xfrm>
            <a:off x="4343400" y="175260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2400">
                <a:latin typeface="Times New Roman" panose="02020603050405020304" pitchFamily="18" charset="0"/>
              </a:rPr>
              <a:t>Side Window</a:t>
            </a:r>
          </a:p>
        </p:txBody>
      </p:sp>
      <p:sp>
        <p:nvSpPr>
          <p:cNvPr id="25637" name="Line 84">
            <a:extLst>
              <a:ext uri="{FF2B5EF4-FFF2-40B4-BE49-F238E27FC236}">
                <a16:creationId xmlns:a16="http://schemas.microsoft.com/office/drawing/2014/main" id="{FDD3C37E-2E1E-0ED3-9EB1-5C1480BF0949}"/>
              </a:ext>
            </a:extLst>
          </p:cNvPr>
          <p:cNvSpPr>
            <a:spLocks noChangeShapeType="1"/>
          </p:cNvSpPr>
          <p:nvPr/>
        </p:nvSpPr>
        <p:spPr bwMode="auto">
          <a:xfrm flipH="1" flipV="1">
            <a:off x="4064000" y="1792288"/>
            <a:ext cx="279400" cy="365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5638" name="Picture 86" descr="pmt">
            <a:extLst>
              <a:ext uri="{FF2B5EF4-FFF2-40B4-BE49-F238E27FC236}">
                <a16:creationId xmlns:a16="http://schemas.microsoft.com/office/drawing/2014/main" id="{8B42FA13-19D9-EBC7-BEFE-CF04DF8DF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143000"/>
            <a:ext cx="305911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04" name="Line 87">
            <a:extLst>
              <a:ext uri="{FF2B5EF4-FFF2-40B4-BE49-F238E27FC236}">
                <a16:creationId xmlns:a16="http://schemas.microsoft.com/office/drawing/2014/main" id="{E4F0E99F-5CC2-8525-3E38-43C7D62BDD76}"/>
              </a:ext>
            </a:extLst>
          </p:cNvPr>
          <p:cNvSpPr>
            <a:spLocks noChangeShapeType="1"/>
          </p:cNvSpPr>
          <p:nvPr/>
        </p:nvSpPr>
        <p:spPr bwMode="auto">
          <a:xfrm>
            <a:off x="5638800" y="2133600"/>
            <a:ext cx="1828800" cy="762000"/>
          </a:xfrm>
          <a:prstGeom prst="line">
            <a:avLst/>
          </a:prstGeom>
          <a:noFill/>
          <a:ln w="9525">
            <a:solidFill>
              <a:srgbClr val="FFFF00"/>
            </a:solidFill>
            <a:round/>
            <a:headEnd/>
            <a:tailEnd type="triangle" w="med" len="med"/>
          </a:ln>
          <a:effectLst>
            <a:outerShdw blurRad="63500" dist="107763" dir="2700000" algn="ctr" rotWithShape="0">
              <a:schemeClr val="bg2">
                <a:alpha val="74998"/>
              </a:schemeClr>
            </a:outerShdw>
          </a:effectLst>
        </p:spPr>
        <p:txBody>
          <a:bodyPr wrap="none" anchor="ctr"/>
          <a:lstStyle/>
          <a:p>
            <a:pPr>
              <a:defRPr/>
            </a:pPr>
            <a:endParaRPr lang="en-US">
              <a:latin typeface="Times New Roman" charset="0"/>
              <a:ea typeface="ＭＳ Ｐゴシック" charset="0"/>
              <a:cs typeface="+mn-cs"/>
            </a:endParaRPr>
          </a:p>
        </p:txBody>
      </p:sp>
      <p:sp>
        <p:nvSpPr>
          <p:cNvPr id="25640" name="Text Box 88">
            <a:extLst>
              <a:ext uri="{FF2B5EF4-FFF2-40B4-BE49-F238E27FC236}">
                <a16:creationId xmlns:a16="http://schemas.microsoft.com/office/drawing/2014/main" id="{C1BF0E0F-68B8-E529-A03E-6BE1C4BF8D63}"/>
              </a:ext>
            </a:extLst>
          </p:cNvPr>
          <p:cNvSpPr txBox="1">
            <a:spLocks noChangeArrowheads="1"/>
          </p:cNvSpPr>
          <p:nvPr/>
        </p:nvSpPr>
        <p:spPr bwMode="auto">
          <a:xfrm>
            <a:off x="4724400" y="5257801"/>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2400">
                <a:latin typeface="Times New Roman" panose="02020603050405020304" pitchFamily="18" charset="0"/>
              </a:rPr>
              <a:t>High voltage in</a:t>
            </a:r>
          </a:p>
        </p:txBody>
      </p:sp>
      <p:sp>
        <p:nvSpPr>
          <p:cNvPr id="25641" name="Line 89">
            <a:extLst>
              <a:ext uri="{FF2B5EF4-FFF2-40B4-BE49-F238E27FC236}">
                <a16:creationId xmlns:a16="http://schemas.microsoft.com/office/drawing/2014/main" id="{CA993801-FC73-A52C-9775-0305831A12C6}"/>
              </a:ext>
            </a:extLst>
          </p:cNvPr>
          <p:cNvSpPr>
            <a:spLocks noChangeShapeType="1"/>
          </p:cNvSpPr>
          <p:nvPr/>
        </p:nvSpPr>
        <p:spPr bwMode="auto">
          <a:xfrm>
            <a:off x="5715000" y="609600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2" name="Text Box 90">
            <a:extLst>
              <a:ext uri="{FF2B5EF4-FFF2-40B4-BE49-F238E27FC236}">
                <a16:creationId xmlns:a16="http://schemas.microsoft.com/office/drawing/2014/main" id="{740C61C8-BCD2-DC65-B5A3-A18F76CB0AF8}"/>
              </a:ext>
            </a:extLst>
          </p:cNvPr>
          <p:cNvSpPr txBox="1">
            <a:spLocks noChangeArrowheads="1"/>
          </p:cNvSpPr>
          <p:nvPr/>
        </p:nvSpPr>
        <p:spPr bwMode="auto">
          <a:xfrm>
            <a:off x="9448800" y="4419601"/>
            <a:ext cx="10470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2400">
                <a:latin typeface="Times New Roman" panose="02020603050405020304" pitchFamily="18" charset="0"/>
              </a:rPr>
              <a:t>Signal </a:t>
            </a:r>
          </a:p>
          <a:p>
            <a:pPr>
              <a:spcBef>
                <a:spcPct val="0"/>
              </a:spcBef>
              <a:buFontTx/>
              <a:buNone/>
            </a:pPr>
            <a:r>
              <a:rPr lang="en-US" altLang="en-US" sz="2400">
                <a:latin typeface="Times New Roman" panose="02020603050405020304" pitchFamily="18" charset="0"/>
              </a:rPr>
              <a:t>out</a:t>
            </a:r>
          </a:p>
        </p:txBody>
      </p:sp>
      <p:sp>
        <p:nvSpPr>
          <p:cNvPr id="25643" name="Line 91">
            <a:extLst>
              <a:ext uri="{FF2B5EF4-FFF2-40B4-BE49-F238E27FC236}">
                <a16:creationId xmlns:a16="http://schemas.microsoft.com/office/drawing/2014/main" id="{153C7B24-EC9B-3A61-8DA5-96142B3FCD67}"/>
              </a:ext>
            </a:extLst>
          </p:cNvPr>
          <p:cNvSpPr>
            <a:spLocks noChangeShapeType="1"/>
          </p:cNvSpPr>
          <p:nvPr/>
        </p:nvSpPr>
        <p:spPr bwMode="auto">
          <a:xfrm flipH="1">
            <a:off x="9220200" y="5181600"/>
            <a:ext cx="6858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44" name="Text Box 92">
            <a:extLst>
              <a:ext uri="{FF2B5EF4-FFF2-40B4-BE49-F238E27FC236}">
                <a16:creationId xmlns:a16="http://schemas.microsoft.com/office/drawing/2014/main" id="{7B9DD43C-21E9-167B-AB38-2C5C8C3DA963}"/>
              </a:ext>
            </a:extLst>
          </p:cNvPr>
          <p:cNvSpPr txBox="1">
            <a:spLocks noChangeArrowheads="1"/>
          </p:cNvSpPr>
          <p:nvPr/>
        </p:nvSpPr>
        <p:spPr bwMode="auto">
          <a:xfrm>
            <a:off x="9340850" y="6248400"/>
            <a:ext cx="1327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900">
                <a:latin typeface="Times New Roman" panose="02020603050405020304" pitchFamily="18" charset="0"/>
              </a:rPr>
              <a:t>Photos: J. Paul Robinson</a:t>
            </a:r>
          </a:p>
        </p:txBody>
      </p:sp>
      <p:sp>
        <p:nvSpPr>
          <p:cNvPr id="25645" name="Line 60">
            <a:extLst>
              <a:ext uri="{FF2B5EF4-FFF2-40B4-BE49-F238E27FC236}">
                <a16:creationId xmlns:a16="http://schemas.microsoft.com/office/drawing/2014/main" id="{8753E14D-0749-C40C-FF73-97BB2AC34153}"/>
              </a:ext>
            </a:extLst>
          </p:cNvPr>
          <p:cNvSpPr>
            <a:spLocks noChangeShapeType="1"/>
          </p:cNvSpPr>
          <p:nvPr/>
        </p:nvSpPr>
        <p:spPr bwMode="auto">
          <a:xfrm rot="5393559" flipV="1">
            <a:off x="3294063" y="3803650"/>
            <a:ext cx="476250" cy="31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46" name="Line 65">
            <a:extLst>
              <a:ext uri="{FF2B5EF4-FFF2-40B4-BE49-F238E27FC236}">
                <a16:creationId xmlns:a16="http://schemas.microsoft.com/office/drawing/2014/main" id="{7A958EFA-8D36-C0D2-FA8B-7310BC7ABC90}"/>
              </a:ext>
            </a:extLst>
          </p:cNvPr>
          <p:cNvSpPr>
            <a:spLocks noChangeShapeType="1"/>
          </p:cNvSpPr>
          <p:nvPr/>
        </p:nvSpPr>
        <p:spPr bwMode="auto">
          <a:xfrm rot="5393559">
            <a:off x="2674938" y="3783013"/>
            <a:ext cx="476250" cy="34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9789CFED-8CB8-D7BB-EB63-4601ECA5C39A}"/>
              </a:ext>
            </a:extLst>
          </p:cNvPr>
          <p:cNvSpPr>
            <a:spLocks noGrp="1" noChangeArrowheads="1"/>
          </p:cNvSpPr>
          <p:nvPr>
            <p:ph type="title"/>
          </p:nvPr>
        </p:nvSpPr>
        <p:spPr>
          <a:xfrm>
            <a:off x="1981200" y="228600"/>
            <a:ext cx="8077200" cy="609600"/>
          </a:xfrm>
        </p:spPr>
        <p:txBody>
          <a:bodyPr/>
          <a:lstStyle/>
          <a:p>
            <a:r>
              <a:rPr lang="en-US" altLang="en-US"/>
              <a:t>Photomultiplier tubes (PMT’s)</a:t>
            </a:r>
          </a:p>
        </p:txBody>
      </p:sp>
      <p:sp>
        <p:nvSpPr>
          <p:cNvPr id="27650" name="Rectangle 3">
            <a:extLst>
              <a:ext uri="{FF2B5EF4-FFF2-40B4-BE49-F238E27FC236}">
                <a16:creationId xmlns:a16="http://schemas.microsoft.com/office/drawing/2014/main" id="{4D080B52-9864-21BE-AFE8-809324CC1C72}"/>
              </a:ext>
            </a:extLst>
          </p:cNvPr>
          <p:cNvSpPr>
            <a:spLocks noGrp="1" noChangeArrowheads="1"/>
          </p:cNvSpPr>
          <p:nvPr>
            <p:ph type="body" idx="1"/>
          </p:nvPr>
        </p:nvSpPr>
        <p:spPr/>
        <p:txBody>
          <a:bodyPr/>
          <a:lstStyle/>
          <a:p>
            <a:endParaRPr lang="en-US" altLang="en-US"/>
          </a:p>
        </p:txBody>
      </p:sp>
      <p:pic>
        <p:nvPicPr>
          <p:cNvPr id="27651" name="Picture 5" descr="pmt1">
            <a:extLst>
              <a:ext uri="{FF2B5EF4-FFF2-40B4-BE49-F238E27FC236}">
                <a16:creationId xmlns:a16="http://schemas.microsoft.com/office/drawing/2014/main" id="{594A38B1-9BFC-6553-8F45-A18F400B4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38862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descr="pmtelite">
            <a:extLst>
              <a:ext uri="{FF2B5EF4-FFF2-40B4-BE49-F238E27FC236}">
                <a16:creationId xmlns:a16="http://schemas.microsoft.com/office/drawing/2014/main" id="{806A2621-89E9-A738-0740-5EBBC3223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057400"/>
            <a:ext cx="476885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a:extLst>
              <a:ext uri="{FF2B5EF4-FFF2-40B4-BE49-F238E27FC236}">
                <a16:creationId xmlns:a16="http://schemas.microsoft.com/office/drawing/2014/main" id="{02E9F695-9988-FA5E-6259-4952E045DB33}"/>
              </a:ext>
            </a:extLst>
          </p:cNvPr>
          <p:cNvSpPr txBox="1">
            <a:spLocks noChangeArrowheads="1"/>
          </p:cNvSpPr>
          <p:nvPr/>
        </p:nvSpPr>
        <p:spPr bwMode="auto">
          <a:xfrm>
            <a:off x="5715000" y="990601"/>
            <a:ext cx="4572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600">
                <a:latin typeface="Times New Roman" panose="02020603050405020304" pitchFamily="18" charset="0"/>
              </a:rPr>
              <a:t>The PMTs in an Elite. 3 PMTs are shown, the other 2 have been removed to show their positions. A diode detector is used for forward scatter and a PMT for side scatter.</a:t>
            </a:r>
          </a:p>
        </p:txBody>
      </p:sp>
      <p:sp>
        <p:nvSpPr>
          <p:cNvPr id="27654" name="Text Box 8">
            <a:extLst>
              <a:ext uri="{FF2B5EF4-FFF2-40B4-BE49-F238E27FC236}">
                <a16:creationId xmlns:a16="http://schemas.microsoft.com/office/drawing/2014/main" id="{7D6CF061-D961-F9CA-2097-6048A8FE1911}"/>
              </a:ext>
            </a:extLst>
          </p:cNvPr>
          <p:cNvSpPr txBox="1">
            <a:spLocks noChangeArrowheads="1"/>
          </p:cNvSpPr>
          <p:nvPr/>
        </p:nvSpPr>
        <p:spPr bwMode="auto">
          <a:xfrm>
            <a:off x="1752600" y="5257800"/>
            <a:ext cx="3810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50000"/>
              </a:spcBef>
              <a:buFontTx/>
              <a:buNone/>
            </a:pPr>
            <a:r>
              <a:rPr lang="en-US" altLang="en-US" sz="1600">
                <a:latin typeface="Times New Roman" panose="02020603050405020304" pitchFamily="18" charset="0"/>
              </a:rPr>
              <a:t>The Bio-Rad Bryte cytometer uses PMTs for forward and wide angle light scatter as well as fluorescence</a:t>
            </a:r>
          </a:p>
        </p:txBody>
      </p:sp>
      <p:sp>
        <p:nvSpPr>
          <p:cNvPr id="27655" name="Text Box 10">
            <a:extLst>
              <a:ext uri="{FF2B5EF4-FFF2-40B4-BE49-F238E27FC236}">
                <a16:creationId xmlns:a16="http://schemas.microsoft.com/office/drawing/2014/main" id="{08CEF182-99AC-6A63-78F1-BBD7AB87FF68}"/>
              </a:ext>
            </a:extLst>
          </p:cNvPr>
          <p:cNvSpPr txBox="1">
            <a:spLocks noChangeArrowheads="1"/>
          </p:cNvSpPr>
          <p:nvPr/>
        </p:nvSpPr>
        <p:spPr bwMode="auto">
          <a:xfrm>
            <a:off x="9067800" y="5867400"/>
            <a:ext cx="1327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900">
                <a:latin typeface="Times New Roman" panose="02020603050405020304" pitchFamily="18" charset="0"/>
              </a:rPr>
              <a:t>Photos: J. Paul Robinson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FD486330-125A-9C38-A52C-105206F02313}"/>
              </a:ext>
            </a:extLst>
          </p:cNvPr>
          <p:cNvSpPr>
            <a:spLocks noGrp="1" noChangeArrowheads="1"/>
          </p:cNvSpPr>
          <p:nvPr>
            <p:ph type="title"/>
          </p:nvPr>
        </p:nvSpPr>
        <p:spPr>
          <a:xfrm>
            <a:off x="1524000" y="0"/>
            <a:ext cx="7772400" cy="838200"/>
          </a:xfrm>
        </p:spPr>
        <p:txBody>
          <a:bodyPr/>
          <a:lstStyle/>
          <a:p>
            <a:r>
              <a:rPr lang="en-US" altLang="en-US"/>
              <a:t>PMTs</a:t>
            </a:r>
          </a:p>
        </p:txBody>
      </p:sp>
      <p:sp>
        <p:nvSpPr>
          <p:cNvPr id="29698" name="Rectangle 3">
            <a:extLst>
              <a:ext uri="{FF2B5EF4-FFF2-40B4-BE49-F238E27FC236}">
                <a16:creationId xmlns:a16="http://schemas.microsoft.com/office/drawing/2014/main" id="{8DE2BF0E-A8B2-2B8C-8B96-43C1F294567A}"/>
              </a:ext>
            </a:extLst>
          </p:cNvPr>
          <p:cNvSpPr>
            <a:spLocks noGrp="1" noChangeArrowheads="1"/>
          </p:cNvSpPr>
          <p:nvPr>
            <p:ph type="body" idx="1"/>
          </p:nvPr>
        </p:nvSpPr>
        <p:spPr>
          <a:xfrm>
            <a:off x="228600" y="1219200"/>
            <a:ext cx="11353800" cy="4114800"/>
          </a:xfrm>
        </p:spPr>
        <p:txBody>
          <a:bodyPr/>
          <a:lstStyle/>
          <a:p>
            <a:r>
              <a:rPr lang="en-US" altLang="en-US" sz="2800" dirty="0"/>
              <a:t>High voltage regulation is critical because the relationship between the high voltage  and the PMT </a:t>
            </a:r>
            <a:r>
              <a:rPr lang="en-US" altLang="en-US" sz="2800" dirty="0">
                <a:solidFill>
                  <a:srgbClr val="FF0000"/>
                </a:solidFill>
              </a:rPr>
              <a:t>gain is non-linear</a:t>
            </a:r>
            <a:r>
              <a:rPr lang="en-US" altLang="en-US" sz="2800" dirty="0"/>
              <a:t> (almost logarithmic)</a:t>
            </a:r>
          </a:p>
          <a:p>
            <a:r>
              <a:rPr lang="en-US" altLang="en-US" sz="2800" dirty="0"/>
              <a:t>PMTs must be </a:t>
            </a:r>
            <a:r>
              <a:rPr lang="en-US" altLang="en-US" sz="2800" dirty="0">
                <a:solidFill>
                  <a:srgbClr val="FF0000"/>
                </a:solidFill>
              </a:rPr>
              <a:t>shielded from stray light</a:t>
            </a:r>
            <a:r>
              <a:rPr lang="en-US" altLang="en-US" sz="2800" dirty="0"/>
              <a:t> and magnetic fields</a:t>
            </a:r>
          </a:p>
          <a:p>
            <a:r>
              <a:rPr lang="en-US" altLang="en-US" sz="2800" dirty="0"/>
              <a:t>Room light will destroy a PMT if connected to a power supply</a:t>
            </a:r>
          </a:p>
          <a:p>
            <a:r>
              <a:rPr lang="en-US" altLang="en-US" sz="2800" dirty="0"/>
              <a:t>There are </a:t>
            </a:r>
            <a:r>
              <a:rPr lang="en-US" altLang="en-US" sz="2800" dirty="0">
                <a:solidFill>
                  <a:srgbClr val="FF0000"/>
                </a:solidFill>
              </a:rPr>
              <a:t>side-window</a:t>
            </a:r>
            <a:r>
              <a:rPr lang="en-US" altLang="en-US" sz="2800" dirty="0"/>
              <a:t> and </a:t>
            </a:r>
            <a:r>
              <a:rPr lang="en-US" altLang="en-US" sz="2800" dirty="0">
                <a:solidFill>
                  <a:srgbClr val="FF0000"/>
                </a:solidFill>
              </a:rPr>
              <a:t>end-window</a:t>
            </a:r>
            <a:r>
              <a:rPr lang="en-US" altLang="en-US" sz="2800" dirty="0"/>
              <a:t> PMTs</a:t>
            </a:r>
          </a:p>
          <a:p>
            <a:r>
              <a:rPr lang="en-US" altLang="en-US" sz="2800" dirty="0"/>
              <a:t>While photodiodes are efficient, they produce too small a signal to be useful for fluorescence</a:t>
            </a:r>
          </a:p>
          <a:p>
            <a:endParaRPr lang="en-US" altLang="en-US" sz="2800" dirty="0"/>
          </a:p>
          <a:p>
            <a:endParaRPr lang="en-US" altLang="en-US" sz="2800" dirty="0"/>
          </a:p>
          <a:p>
            <a:endParaRPr lang="en-US" alt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D759E87-B094-D43B-A375-A9AB249EF685}"/>
              </a:ext>
            </a:extLst>
          </p:cNvPr>
          <p:cNvSpPr>
            <a:spLocks noGrp="1" noChangeArrowheads="1"/>
          </p:cNvSpPr>
          <p:nvPr>
            <p:ph type="title"/>
          </p:nvPr>
        </p:nvSpPr>
        <p:spPr>
          <a:xfrm>
            <a:off x="1524000" y="0"/>
            <a:ext cx="6908800" cy="914400"/>
          </a:xfrm>
        </p:spPr>
        <p:txBody>
          <a:bodyPr vert="horz" wrap="square" lIns="90488" tIns="44450" rIns="90488" bIns="44450" numCol="1" anchor="ctr" anchorCtr="0" compatLnSpc="1">
            <a:prstTxWarp prst="textNoShape">
              <a:avLst/>
            </a:prstTxWarp>
          </a:bodyPr>
          <a:lstStyle/>
          <a:p>
            <a:r>
              <a:rPr lang="en-US" altLang="en-US"/>
              <a:t>High Voltage on PMTs</a:t>
            </a:r>
          </a:p>
        </p:txBody>
      </p:sp>
      <p:sp>
        <p:nvSpPr>
          <p:cNvPr id="31746" name="Rectangle 3">
            <a:extLst>
              <a:ext uri="{FF2B5EF4-FFF2-40B4-BE49-F238E27FC236}">
                <a16:creationId xmlns:a16="http://schemas.microsoft.com/office/drawing/2014/main" id="{71668D34-40F3-0367-8F7F-130D80FAB11C}"/>
              </a:ext>
            </a:extLst>
          </p:cNvPr>
          <p:cNvSpPr>
            <a:spLocks noGrp="1" noChangeArrowheads="1"/>
          </p:cNvSpPr>
          <p:nvPr>
            <p:ph type="body" idx="1"/>
          </p:nvPr>
        </p:nvSpPr>
        <p:spPr>
          <a:xfrm>
            <a:off x="228600" y="1295400"/>
            <a:ext cx="7239000" cy="4114800"/>
          </a:xfrm>
        </p:spPr>
        <p:txBody>
          <a:bodyPr vert="horz" wrap="square" lIns="90488" tIns="44450" rIns="90488" bIns="44450" numCol="1" anchor="t" anchorCtr="0" compatLnSpc="1">
            <a:prstTxWarp prst="textNoShape">
              <a:avLst/>
            </a:prstTxWarp>
          </a:bodyPr>
          <a:lstStyle/>
          <a:p>
            <a:r>
              <a:rPr lang="en-US" altLang="en-US" sz="2000" dirty="0"/>
              <a:t>The voltage on the PMT is applied to the dynodes</a:t>
            </a:r>
          </a:p>
          <a:p>
            <a:r>
              <a:rPr lang="en-US" altLang="en-US" sz="2000" dirty="0"/>
              <a:t>This increases the “</a:t>
            </a:r>
            <a:r>
              <a:rPr lang="en-US" altLang="ja-JP" sz="2000" dirty="0">
                <a:solidFill>
                  <a:srgbClr val="FF0000"/>
                </a:solidFill>
              </a:rPr>
              <a:t>sensitivity</a:t>
            </a:r>
            <a:r>
              <a:rPr lang="en-US" altLang="en-US" sz="2000" dirty="0"/>
              <a:t>”</a:t>
            </a:r>
            <a:r>
              <a:rPr lang="en-US" altLang="ja-JP" sz="2000" dirty="0"/>
              <a:t> of the PMT</a:t>
            </a:r>
          </a:p>
          <a:p>
            <a:r>
              <a:rPr lang="en-US" altLang="en-US" sz="2000" dirty="0"/>
              <a:t>A low signal will require higher voltages on the PMT to measure the signal</a:t>
            </a:r>
          </a:p>
          <a:p>
            <a:r>
              <a:rPr lang="en-US" altLang="en-US" sz="2000" dirty="0"/>
              <a:t>When the voltage is applied, the PMT is very sensitive and </a:t>
            </a:r>
            <a:r>
              <a:rPr lang="en-US" altLang="en-US" sz="2000" dirty="0">
                <a:solidFill>
                  <a:srgbClr val="FF0000"/>
                </a:solidFill>
              </a:rPr>
              <a:t>if exposed to light</a:t>
            </a:r>
            <a:r>
              <a:rPr lang="en-US" altLang="en-US" sz="2000" dirty="0"/>
              <a:t> will be destroyed</a:t>
            </a:r>
          </a:p>
          <a:p>
            <a:r>
              <a:rPr lang="en-US" altLang="en-US" sz="2000" dirty="0"/>
              <a:t>Background noise on PMTs is termed “</a:t>
            </a:r>
            <a:r>
              <a:rPr lang="en-US" altLang="ja-JP" sz="2000" dirty="0">
                <a:solidFill>
                  <a:srgbClr val="FF0000"/>
                </a:solidFill>
              </a:rPr>
              <a:t>dark noise</a:t>
            </a:r>
            <a:r>
              <a:rPr lang="en-US" altLang="en-US" sz="2000" dirty="0"/>
              <a:t>”</a:t>
            </a:r>
            <a:endParaRPr lang="en-US" altLang="ja-JP" sz="2000" dirty="0"/>
          </a:p>
          <a:p>
            <a:r>
              <a:rPr lang="en-US" altLang="en-US" sz="2000" dirty="0"/>
              <a:t>PMTs generally have a voltage range from </a:t>
            </a:r>
            <a:r>
              <a:rPr lang="en-US" altLang="en-US" sz="2000" dirty="0">
                <a:solidFill>
                  <a:srgbClr val="FF0000"/>
                </a:solidFill>
              </a:rPr>
              <a:t>1-2000 volts</a:t>
            </a:r>
          </a:p>
          <a:p>
            <a:r>
              <a:rPr lang="en-US" altLang="en-US" sz="2000" dirty="0"/>
              <a:t>Changing the gain on a PMT should be linear over the gain range</a:t>
            </a:r>
          </a:p>
          <a:p>
            <a:r>
              <a:rPr lang="en-US" altLang="en-US" sz="2000" dirty="0"/>
              <a:t>Changing the voltage on the PMT  is </a:t>
            </a:r>
            <a:r>
              <a:rPr lang="en-US" altLang="en-US" sz="2000" dirty="0">
                <a:solidFill>
                  <a:srgbClr val="FF0000"/>
                </a:solidFill>
              </a:rPr>
              <a:t>NOT a linear</a:t>
            </a:r>
            <a:r>
              <a:rPr lang="en-US" altLang="en-US" sz="2000" dirty="0"/>
              <a:t> function of response</a:t>
            </a:r>
          </a:p>
        </p:txBody>
      </p:sp>
      <p:pic>
        <p:nvPicPr>
          <p:cNvPr id="31747" name="Picture 4" descr="DSC00008(25)">
            <a:extLst>
              <a:ext uri="{FF2B5EF4-FFF2-40B4-BE49-F238E27FC236}">
                <a16:creationId xmlns:a16="http://schemas.microsoft.com/office/drawing/2014/main" id="{422C7782-374A-A385-88A0-C88C455690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944565"/>
            <a:ext cx="2743200"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5">
            <a:extLst>
              <a:ext uri="{FF2B5EF4-FFF2-40B4-BE49-F238E27FC236}">
                <a16:creationId xmlns:a16="http://schemas.microsoft.com/office/drawing/2014/main" id="{F127CC24-F436-EBA1-72AC-230685EA47C8}"/>
              </a:ext>
            </a:extLst>
          </p:cNvPr>
          <p:cNvSpPr txBox="1">
            <a:spLocks noChangeArrowheads="1"/>
          </p:cNvSpPr>
          <p:nvPr/>
        </p:nvSpPr>
        <p:spPr bwMode="auto">
          <a:xfrm>
            <a:off x="9067800" y="5867400"/>
            <a:ext cx="1327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900">
                <a:latin typeface="Times New Roman" panose="02020603050405020304" pitchFamily="18" charset="0"/>
              </a:rPr>
              <a:t>Photos: J. Paul Robinson</a:t>
            </a:r>
          </a:p>
        </p:txBody>
      </p:sp>
      <p:sp>
        <p:nvSpPr>
          <p:cNvPr id="31749" name="TextBox 1">
            <a:extLst>
              <a:ext uri="{FF2B5EF4-FFF2-40B4-BE49-F238E27FC236}">
                <a16:creationId xmlns:a16="http://schemas.microsoft.com/office/drawing/2014/main" id="{6D66AE7F-9789-1C47-AEB4-49C05C6E23F4}"/>
              </a:ext>
            </a:extLst>
          </p:cNvPr>
          <p:cNvSpPr txBox="1">
            <a:spLocks noChangeArrowheads="1"/>
          </p:cNvSpPr>
          <p:nvPr/>
        </p:nvSpPr>
        <p:spPr bwMode="auto">
          <a:xfrm>
            <a:off x="8686800" y="5126540"/>
            <a:ext cx="2895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buFontTx/>
              <a:buNone/>
            </a:pPr>
            <a:r>
              <a:rPr lang="en-US" altLang="en-US" sz="1400" dirty="0">
                <a:latin typeface="Times New Roman" panose="02020603050405020304" pitchFamily="18" charset="0"/>
              </a:rPr>
              <a:t>Older style HH </a:t>
            </a:r>
            <a:r>
              <a:rPr lang="mr-IN" altLang="en-US" sz="1400" dirty="0">
                <a:latin typeface="Times New Roman" panose="02020603050405020304" pitchFamily="18" charset="0"/>
              </a:rPr>
              <a:t>–</a:t>
            </a:r>
            <a:r>
              <a:rPr lang="en-US" altLang="en-US" sz="1400" dirty="0">
                <a:latin typeface="Times New Roman" panose="02020603050405020304" pitchFamily="18" charset="0"/>
              </a:rPr>
              <a:t> newer PMTS have HV integrated</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1503</TotalTime>
  <Words>1722</Words>
  <Application>Microsoft Macintosh PowerPoint</Application>
  <PresentationFormat>Widescreen</PresentationFormat>
  <Paragraphs>219</Paragraphs>
  <Slides>29</Slides>
  <Notes>24</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Symbol</vt:lpstr>
      <vt:lpstr>Times New Roman</vt:lpstr>
      <vt:lpstr>Default Design</vt:lpstr>
      <vt:lpstr>Image</vt:lpstr>
      <vt:lpstr>BMS 602/631 - LECTURE 9  Flow Cytometry: Theory</vt:lpstr>
      <vt:lpstr>Detectors</vt:lpstr>
      <vt:lpstr>Silicon photodiodes</vt:lpstr>
      <vt:lpstr>PMT</vt:lpstr>
      <vt:lpstr>Signal Detection - PMTs</vt:lpstr>
      <vt:lpstr>Types of PMTs</vt:lpstr>
      <vt:lpstr>Photomultiplier tubes (PMT’s)</vt:lpstr>
      <vt:lpstr>PMTs</vt:lpstr>
      <vt:lpstr>High Voltage on PMTs</vt:lpstr>
      <vt:lpstr>PMT in the optical path of an Elite cytometer</vt:lpstr>
      <vt:lpstr>Multianode PMTs</vt:lpstr>
      <vt:lpstr>Multianode PMTs</vt:lpstr>
      <vt:lpstr>Multianode PMT – sensitivity and uniformity</vt:lpstr>
      <vt:lpstr>Multianode PMT – gain and spectral filtering</vt:lpstr>
      <vt:lpstr>Principle of Operation</vt:lpstr>
      <vt:lpstr>Diode Vs PMT</vt:lpstr>
      <vt:lpstr>Smaller, Cheaper….but noisier…</vt:lpstr>
      <vt:lpstr>APD vs PMT</vt:lpstr>
      <vt:lpstr>Avalanche Photodiodes (APD’s)</vt:lpstr>
      <vt:lpstr>APDs</vt:lpstr>
      <vt:lpstr>High through-put flow cytometry</vt:lpstr>
      <vt:lpstr>Animation about detectors</vt:lpstr>
      <vt:lpstr>Single Photon Avalanche Diode (SPAD_</vt:lpstr>
      <vt:lpstr>PowerPoint Presentation</vt:lpstr>
      <vt:lpstr>PowerPoint Presentation</vt:lpstr>
      <vt:lpstr>APD vs. SiPM : </vt:lpstr>
      <vt:lpstr>Photon detection requires Electron Avalanche Effect</vt:lpstr>
      <vt:lpstr>CCDs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602/631 - LECTURE 8  Flow Cytometry: Theory</dc:title>
  <dc:creator>J.Paul Robinson</dc:creator>
  <cp:lastModifiedBy>Robinson, Joseph Paul</cp:lastModifiedBy>
  <cp:revision>25</cp:revision>
  <cp:lastPrinted>2022-03-14T13:49:56Z</cp:lastPrinted>
  <dcterms:created xsi:type="dcterms:W3CDTF">2018-01-22T03:09:21Z</dcterms:created>
  <dcterms:modified xsi:type="dcterms:W3CDTF">2025-01-12T03:12:15Z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2024-03-17T19:53:02Z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06b7d21e-39cc-4873-8459-63acd19e2aca</vt:lpwstr>
  </property>
  <property fmtid="{D5CDD505-2E9C-101B-9397-08002B2CF9AE}" pid="8" name="MSIP_Label_4044bd30-2ed7-4c9d-9d12-46200872a97b_ContentBits">
    <vt:lpwstr>0</vt:lpwstr>
  </property>
</Properties>
</file>