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5"/>
  </p:notesMasterIdLst>
  <p:sldIdLst>
    <p:sldId id="257" r:id="rId2"/>
    <p:sldId id="259" r:id="rId3"/>
    <p:sldId id="260" r:id="rId4"/>
    <p:sldId id="273" r:id="rId5"/>
    <p:sldId id="261" r:id="rId6"/>
    <p:sldId id="342" r:id="rId7"/>
    <p:sldId id="291" r:id="rId8"/>
    <p:sldId id="292" r:id="rId9"/>
    <p:sldId id="344" r:id="rId10"/>
    <p:sldId id="355" r:id="rId11"/>
    <p:sldId id="345" r:id="rId12"/>
    <p:sldId id="263" r:id="rId13"/>
    <p:sldId id="281" r:id="rId14"/>
    <p:sldId id="282" r:id="rId15"/>
    <p:sldId id="284" r:id="rId16"/>
    <p:sldId id="264" r:id="rId17"/>
    <p:sldId id="265" r:id="rId18"/>
    <p:sldId id="266" r:id="rId19"/>
    <p:sldId id="274" r:id="rId20"/>
    <p:sldId id="267" r:id="rId21"/>
    <p:sldId id="280" r:id="rId22"/>
    <p:sldId id="286" r:id="rId23"/>
    <p:sldId id="287" r:id="rId24"/>
    <p:sldId id="268" r:id="rId25"/>
    <p:sldId id="269" r:id="rId26"/>
    <p:sldId id="275" r:id="rId27"/>
    <p:sldId id="271" r:id="rId28"/>
    <p:sldId id="276" r:id="rId29"/>
    <p:sldId id="293" r:id="rId30"/>
    <p:sldId id="285" r:id="rId31"/>
    <p:sldId id="346" r:id="rId32"/>
    <p:sldId id="288" r:id="rId33"/>
    <p:sldId id="289" r:id="rId34"/>
    <p:sldId id="272" r:id="rId35"/>
    <p:sldId id="283" r:id="rId36"/>
    <p:sldId id="277" r:id="rId37"/>
    <p:sldId id="343" r:id="rId38"/>
    <p:sldId id="347" r:id="rId39"/>
    <p:sldId id="348" r:id="rId40"/>
    <p:sldId id="349" r:id="rId41"/>
    <p:sldId id="350" r:id="rId42"/>
    <p:sldId id="351" r:id="rId43"/>
    <p:sldId id="258" r:id="rId44"/>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74"/>
    <p:restoredTop sz="94732"/>
  </p:normalViewPr>
  <p:slideViewPr>
    <p:cSldViewPr snapToGrid="0">
      <p:cViewPr varScale="1">
        <p:scale>
          <a:sx n="115" d="100"/>
          <a:sy n="115" d="100"/>
        </p:scale>
        <p:origin x="216" y="1328"/>
      </p:cViewPr>
      <p:guideLst>
        <p:guide orient="horz" pos="2160"/>
        <p:guide pos="384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58DE4A97-7DF3-0B4A-B408-59F4B1EAE646}"/>
              </a:ext>
            </a:extLst>
          </p:cNvPr>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0"/>
              </a:defRPr>
            </a:lvl1pPr>
          </a:lstStyle>
          <a:p>
            <a:pPr>
              <a:defRPr/>
            </a:pPr>
            <a:endParaRPr lang="en-US"/>
          </a:p>
        </p:txBody>
      </p:sp>
      <p:sp>
        <p:nvSpPr>
          <p:cNvPr id="27651" name="Rectangle 3">
            <a:extLst>
              <a:ext uri="{FF2B5EF4-FFF2-40B4-BE49-F238E27FC236}">
                <a16:creationId xmlns:a16="http://schemas.microsoft.com/office/drawing/2014/main" id="{A49360F6-8EDF-0E4A-8387-56A37BA93497}"/>
              </a:ext>
            </a:extLst>
          </p:cNvPr>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0"/>
              </a:defRPr>
            </a:lvl1pPr>
          </a:lstStyle>
          <a:p>
            <a:pPr>
              <a:defRPr/>
            </a:pPr>
            <a:endParaRPr lang="en-US"/>
          </a:p>
        </p:txBody>
      </p:sp>
      <p:sp>
        <p:nvSpPr>
          <p:cNvPr id="5124" name="Rectangle 4">
            <a:extLst>
              <a:ext uri="{FF2B5EF4-FFF2-40B4-BE49-F238E27FC236}">
                <a16:creationId xmlns:a16="http://schemas.microsoft.com/office/drawing/2014/main" id="{9C146B96-C16B-5745-8A3C-778041AE86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a:extLst>
              <a:ext uri="{FF2B5EF4-FFF2-40B4-BE49-F238E27FC236}">
                <a16:creationId xmlns:a16="http://schemas.microsoft.com/office/drawing/2014/main" id="{8FFCF082-3B30-7245-800D-11EEF1704A55}"/>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a:extLst>
              <a:ext uri="{FF2B5EF4-FFF2-40B4-BE49-F238E27FC236}">
                <a16:creationId xmlns:a16="http://schemas.microsoft.com/office/drawing/2014/main" id="{2A5F4F14-F4A7-5D48-AEE0-F42070720F3F}"/>
              </a:ext>
            </a:extLst>
          </p:cNvPr>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0"/>
              </a:defRPr>
            </a:lvl1pPr>
          </a:lstStyle>
          <a:p>
            <a:pPr>
              <a:defRPr/>
            </a:pPr>
            <a:endParaRPr lang="en-US"/>
          </a:p>
        </p:txBody>
      </p:sp>
      <p:sp>
        <p:nvSpPr>
          <p:cNvPr id="27655" name="Rectangle 7">
            <a:extLst>
              <a:ext uri="{FF2B5EF4-FFF2-40B4-BE49-F238E27FC236}">
                <a16:creationId xmlns:a16="http://schemas.microsoft.com/office/drawing/2014/main" id="{F2F7EE02-33D4-694C-A3ED-89F550BA6008}"/>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a:defRPr sz="1200">
                <a:latin typeface="Times New Roman" charset="0"/>
                <a:ea typeface="ＭＳ Ｐゴシック" charset="-128"/>
              </a:defRPr>
            </a:lvl1pPr>
          </a:lstStyle>
          <a:p>
            <a:pPr>
              <a:defRPr/>
            </a:pPr>
            <a:fld id="{257D3A26-30BA-384F-9FEF-2C6799322B3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E3089530-1256-9048-B1FB-525F4DC6C749}"/>
              </a:ext>
            </a:extLst>
          </p:cNvPr>
          <p:cNvSpPr>
            <a:spLocks noGrp="1" noRot="1" noChangeAspect="1" noChangeArrowheads="1" noTextEdit="1"/>
          </p:cNvSpPr>
          <p:nvPr>
            <p:ph type="sldImg"/>
          </p:nvPr>
        </p:nvSpPr>
        <p:spPr>
          <a:xfrm>
            <a:off x="381000" y="685800"/>
            <a:ext cx="6096000" cy="3429000"/>
          </a:xfrm>
          <a:ln/>
        </p:spPr>
      </p:sp>
      <p:sp>
        <p:nvSpPr>
          <p:cNvPr id="44034" name="Notes Placeholder 2">
            <a:extLst>
              <a:ext uri="{FF2B5EF4-FFF2-40B4-BE49-F238E27FC236}">
                <a16:creationId xmlns:a16="http://schemas.microsoft.com/office/drawing/2014/main" id="{96F4051B-9F34-C54E-875C-65949AD3D42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90B94D6E-17D4-5C4A-A905-2FC101238BA5}"/>
              </a:ext>
            </a:extLst>
          </p:cNvPr>
          <p:cNvSpPr>
            <a:spLocks noGrp="1" noRot="1" noChangeAspect="1" noChangeArrowheads="1" noTextEdit="1"/>
          </p:cNvSpPr>
          <p:nvPr>
            <p:ph type="sldImg"/>
          </p:nvPr>
        </p:nvSpPr>
        <p:spPr>
          <a:xfrm>
            <a:off x="381000" y="685800"/>
            <a:ext cx="6096000" cy="3429000"/>
          </a:xfrm>
          <a:ln/>
        </p:spPr>
      </p:sp>
      <p:sp>
        <p:nvSpPr>
          <p:cNvPr id="18434" name="Notes Placeholder 2">
            <a:extLst>
              <a:ext uri="{FF2B5EF4-FFF2-40B4-BE49-F238E27FC236}">
                <a16:creationId xmlns:a16="http://schemas.microsoft.com/office/drawing/2014/main" id="{9193B954-9159-C944-AD94-69C028A4D7A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8435" name="Slide Number Placeholder 3">
            <a:extLst>
              <a:ext uri="{FF2B5EF4-FFF2-40B4-BE49-F238E27FC236}">
                <a16:creationId xmlns:a16="http://schemas.microsoft.com/office/drawing/2014/main" id="{AFA953DD-0629-0F42-ABEA-1FCA5429D80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E3F2828-B8CF-8848-885A-63E57688FA0E}" type="slidenum">
              <a:rPr lang="en-US" altLang="en-US" sz="1200" smtClean="0"/>
              <a:pPr/>
              <a:t>16</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57D3A26-30BA-384F-9FEF-2C6799322B3E}" type="slidenum">
              <a:rPr lang="en-US" altLang="en-US" smtClean="0"/>
              <a:pPr>
                <a:defRPr/>
              </a:pPr>
              <a:t>22</a:t>
            </a:fld>
            <a:endParaRPr lang="en-US" altLang="en-US"/>
          </a:p>
        </p:txBody>
      </p:sp>
    </p:spTree>
    <p:extLst>
      <p:ext uri="{BB962C8B-B14F-4D97-AF65-F5344CB8AC3E}">
        <p14:creationId xmlns:p14="http://schemas.microsoft.com/office/powerpoint/2010/main" val="4180465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FA29E6-1FEC-7745-87F5-B71A35901748}"/>
              </a:ext>
            </a:extLst>
          </p:cNvPr>
          <p:cNvSpPr>
            <a:spLocks noChangeArrowheads="1"/>
          </p:cNvSpPr>
          <p:nvPr userDrawn="1"/>
        </p:nvSpPr>
        <p:spPr bwMode="auto">
          <a:xfrm>
            <a:off x="1652719" y="6596390"/>
            <a:ext cx="1141095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r>
              <a:rPr lang="en-US" altLang="en-US" sz="1100" dirty="0"/>
              <a:t>© 1990-2025 J. Paul Robinson, Purdue University Cytometry Laboratories (PUCL)</a:t>
            </a:r>
          </a:p>
        </p:txBody>
      </p:sp>
      <p:sp>
        <p:nvSpPr>
          <p:cNvPr id="2" name="Title 1"/>
          <p:cNvSpPr>
            <a:spLocks noGrp="1"/>
          </p:cNvSpPr>
          <p:nvPr>
            <p:ph type="title"/>
          </p:nvPr>
        </p:nvSpPr>
        <p:spPr/>
        <p:txBody>
          <a:bodyPr/>
          <a:lstStyle>
            <a:lvl1pPr>
              <a:defRPr sz="28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0425A3A-CC71-214D-AE77-E1201431014B}"/>
              </a:ext>
            </a:extLst>
          </p:cNvPr>
          <p:cNvSpPr>
            <a:spLocks noGrp="1" noChangeArrowheads="1"/>
          </p:cNvSpPr>
          <p:nvPr>
            <p:ph type="dt" sz="half" idx="10"/>
          </p:nvPr>
        </p:nvSpPr>
        <p:spPr>
          <a:xfrm>
            <a:off x="230319" y="6437640"/>
            <a:ext cx="480881" cy="158750"/>
          </a:xfrm>
        </p:spPr>
        <p:txBody>
          <a:bodyPr/>
          <a:lstStyle>
            <a:lvl1pPr>
              <a:defRPr sz="700" dirty="0"/>
            </a:lvl1pPr>
          </a:lstStyle>
          <a:p>
            <a:pPr>
              <a:defRPr/>
            </a:pPr>
            <a:r>
              <a:rPr lang="en-US" dirty="0"/>
              <a:t>4</a:t>
            </a:r>
          </a:p>
        </p:txBody>
      </p:sp>
    </p:spTree>
    <p:extLst>
      <p:ext uri="{BB962C8B-B14F-4D97-AF65-F5344CB8AC3E}">
        <p14:creationId xmlns:p14="http://schemas.microsoft.com/office/powerpoint/2010/main" val="356760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DF0A15-B2DC-0242-BA05-EC3E5B3E47CF}"/>
              </a:ext>
            </a:extLst>
          </p:cNvPr>
          <p:cNvSpPr>
            <a:spLocks noChangeArrowheads="1"/>
          </p:cNvSpPr>
          <p:nvPr userDrawn="1"/>
        </p:nvSpPr>
        <p:spPr bwMode="auto">
          <a:xfrm>
            <a:off x="1150449" y="6596390"/>
            <a:ext cx="1141095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r>
              <a:rPr lang="en-US" altLang="en-US" sz="1100" dirty="0"/>
              <a:t>© 1990-2025 J. Paul Robinson, Purdue University Cytometry Laboratories (PUCL)</a:t>
            </a:r>
          </a:p>
        </p:txBody>
      </p:sp>
      <p:sp>
        <p:nvSpPr>
          <p:cNvPr id="2" name="Title 1"/>
          <p:cNvSpPr>
            <a:spLocks noGrp="1"/>
          </p:cNvSpPr>
          <p:nvPr>
            <p:ph type="title"/>
          </p:nvPr>
        </p:nvSpPr>
        <p:spPr/>
        <p:txBody>
          <a:bodyPr/>
          <a:lstStyle>
            <a:lvl1pPr>
              <a:defRPr sz="2800">
                <a:latin typeface="Arial" panose="020B0604020202020204" pitchFamily="34" charset="0"/>
                <a:cs typeface="Arial" panose="020B0604020202020204" pitchFamily="34" charset="0"/>
              </a:defRPr>
            </a:lvl1pPr>
          </a:lstStyle>
          <a:p>
            <a:r>
              <a:rPr lang="en-US"/>
              <a:t>Click to edit Master title style</a:t>
            </a:r>
          </a:p>
        </p:txBody>
      </p:sp>
      <p:sp>
        <p:nvSpPr>
          <p:cNvPr id="4" name="Rectangle 4">
            <a:extLst>
              <a:ext uri="{FF2B5EF4-FFF2-40B4-BE49-F238E27FC236}">
                <a16:creationId xmlns:a16="http://schemas.microsoft.com/office/drawing/2014/main" id="{C2744B15-42D7-A04B-B32B-D346C24D8329}"/>
              </a:ext>
            </a:extLst>
          </p:cNvPr>
          <p:cNvSpPr>
            <a:spLocks noGrp="1" noChangeArrowheads="1"/>
          </p:cNvSpPr>
          <p:nvPr>
            <p:ph type="dt" sz="half" idx="10"/>
          </p:nvPr>
        </p:nvSpPr>
        <p:spPr>
          <a:xfrm>
            <a:off x="438151" y="6019800"/>
            <a:ext cx="2540000" cy="457200"/>
          </a:xfrm>
        </p:spPr>
        <p:txBody>
          <a:bodyPr/>
          <a:lstStyle>
            <a:lvl1pPr>
              <a:defRPr/>
            </a:lvl1pPr>
          </a:lstStyle>
          <a:p>
            <a:pPr>
              <a:defRPr/>
            </a:pPr>
            <a:endParaRPr lang="en-US"/>
          </a:p>
        </p:txBody>
      </p:sp>
    </p:spTree>
    <p:extLst>
      <p:ext uri="{BB962C8B-B14F-4D97-AF65-F5344CB8AC3E}">
        <p14:creationId xmlns:p14="http://schemas.microsoft.com/office/powerpoint/2010/main" val="327741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15189F-C814-FF45-B650-F0918D373E11}"/>
              </a:ext>
            </a:extLst>
          </p:cNvPr>
          <p:cNvSpPr>
            <a:spLocks noChangeArrowheads="1"/>
          </p:cNvSpPr>
          <p:nvPr userDrawn="1"/>
        </p:nvSpPr>
        <p:spPr bwMode="auto">
          <a:xfrm>
            <a:off x="1663795" y="6596390"/>
            <a:ext cx="1141095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r>
              <a:rPr lang="en-US" altLang="en-US" sz="1100" dirty="0"/>
              <a:t>© 1990-2025 J. Paul Robinson, Purdue University Cytometry Laboratories (PUCL)</a:t>
            </a:r>
          </a:p>
        </p:txBody>
      </p:sp>
      <p:sp>
        <p:nvSpPr>
          <p:cNvPr id="3" name="Rectangle 4">
            <a:extLst>
              <a:ext uri="{FF2B5EF4-FFF2-40B4-BE49-F238E27FC236}">
                <a16:creationId xmlns:a16="http://schemas.microsoft.com/office/drawing/2014/main" id="{5744B548-CA62-AC42-BE73-8D944ECFFCA3}"/>
              </a:ext>
            </a:extLst>
          </p:cNvPr>
          <p:cNvSpPr>
            <a:spLocks noGrp="1" noChangeArrowheads="1"/>
          </p:cNvSpPr>
          <p:nvPr>
            <p:ph type="dt" sz="half" idx="10"/>
          </p:nvPr>
        </p:nvSpPr>
        <p:spPr>
          <a:xfrm>
            <a:off x="482600" y="6089650"/>
            <a:ext cx="2540000" cy="457200"/>
          </a:xfrm>
        </p:spPr>
        <p:txBody>
          <a:bodyPr/>
          <a:lstStyle>
            <a:lvl1pPr>
              <a:defRPr/>
            </a:lvl1pPr>
          </a:lstStyle>
          <a:p>
            <a:pPr>
              <a:defRPr/>
            </a:pPr>
            <a:endParaRPr lang="en-US"/>
          </a:p>
        </p:txBody>
      </p:sp>
    </p:spTree>
    <p:extLst>
      <p:ext uri="{BB962C8B-B14F-4D97-AF65-F5344CB8AC3E}">
        <p14:creationId xmlns:p14="http://schemas.microsoft.com/office/powerpoint/2010/main" val="41335169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5A964F0-A0FF-FF47-968B-2332B07E9DB7}"/>
              </a:ext>
            </a:extLst>
          </p:cNvPr>
          <p:cNvSpPr>
            <a:spLocks noGrp="1" noChangeArrowheads="1"/>
          </p:cNvSpPr>
          <p:nvPr>
            <p:ph type="title"/>
          </p:nvPr>
        </p:nvSpPr>
        <p:spPr bwMode="auto">
          <a:xfrm>
            <a:off x="913341" y="3810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7ECE1744-F8AB-DE4D-A2C8-8834BF8CBC9E}"/>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619D42A-FE5A-F94B-971D-735B4BE074BC}"/>
              </a:ext>
            </a:extLst>
          </p:cNvPr>
          <p:cNvSpPr>
            <a:spLocks noGrp="1" noChangeArrowheads="1"/>
          </p:cNvSpPr>
          <p:nvPr>
            <p:ph type="dt" sz="half" idx="2"/>
          </p:nvPr>
        </p:nvSpPr>
        <p:spPr bwMode="auto">
          <a:xfrm>
            <a:off x="382719" y="6553200"/>
            <a:ext cx="25400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050">
                <a:latin typeface="Times New Roman" charset="0"/>
                <a:ea typeface="ＭＳ Ｐゴシック" charset="0"/>
              </a:defRPr>
            </a:lvl1pPr>
          </a:lstStyle>
          <a:p>
            <a:pPr>
              <a:defRPr/>
            </a:pPr>
            <a:endParaRPr lang="en-US" dirty="0"/>
          </a:p>
        </p:txBody>
      </p:sp>
      <p:sp>
        <p:nvSpPr>
          <p:cNvPr id="1029" name="Rectangle 5">
            <a:extLst>
              <a:ext uri="{FF2B5EF4-FFF2-40B4-BE49-F238E27FC236}">
                <a16:creationId xmlns:a16="http://schemas.microsoft.com/office/drawing/2014/main" id="{0F5C3061-F351-6844-AB25-63CE63C732B2}"/>
              </a:ext>
            </a:extLst>
          </p:cNvPr>
          <p:cNvSpPr>
            <a:spLocks noGrp="1" noChangeArrowheads="1"/>
          </p:cNvSpPr>
          <p:nvPr>
            <p:ph type="ftr" sz="quarter" idx="3"/>
          </p:nvPr>
        </p:nvSpPr>
        <p:spPr bwMode="auto">
          <a:xfrm>
            <a:off x="1132418" y="6629400"/>
            <a:ext cx="9925049" cy="3048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100" dirty="0">
                <a:latin typeface="Times New Roman" charset="0"/>
                <a:ea typeface="ＭＳ Ｐゴシック" charset="0"/>
              </a:defRPr>
            </a:lvl1pPr>
          </a:lstStyle>
          <a:p>
            <a:pPr>
              <a:defRPr/>
            </a:pPr>
            <a:r>
              <a:rPr lang="en-US" dirty="0"/>
              <a:t>© 1990-2024 J. Paul Robinson, Purdue University Cytometry Laboratories (PUCL)</a:t>
            </a:r>
          </a:p>
        </p:txBody>
      </p:sp>
      <p:sp>
        <p:nvSpPr>
          <p:cNvPr id="1031" name="Rectangle 7">
            <a:extLst>
              <a:ext uri="{FF2B5EF4-FFF2-40B4-BE49-F238E27FC236}">
                <a16:creationId xmlns:a16="http://schemas.microsoft.com/office/drawing/2014/main" id="{706BFCB0-3036-BF4C-B240-CA059AA3BD23}"/>
              </a:ext>
            </a:extLst>
          </p:cNvPr>
          <p:cNvSpPr>
            <a:spLocks noChangeArrowheads="1"/>
          </p:cNvSpPr>
          <p:nvPr/>
        </p:nvSpPr>
        <p:spPr bwMode="auto">
          <a:xfrm>
            <a:off x="9652000" y="6574971"/>
            <a:ext cx="2540000" cy="304800"/>
          </a:xfrm>
          <a:prstGeom prst="rect">
            <a:avLst/>
          </a:prstGeom>
          <a:noFill/>
          <a:ln>
            <a:noFill/>
          </a:ln>
          <a:effectLst/>
          <a:extLst>
            <a:ext uri="{909E8E84-426E-40dd-AFC4-6F175D3DCCD1}"/>
            <a:ext uri="{91240B29-F687-4f45-9708-019B960494DF}"/>
            <a:ext uri="{AF507438-7753-43e0-B8FC-AC1667EBCBE1}"/>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r">
              <a:defRPr/>
            </a:pPr>
            <a:r>
              <a:rPr lang="en-US" altLang="en-US" sz="1000" dirty="0">
                <a:latin typeface="Comic Sans MS" charset="0"/>
              </a:rPr>
              <a:t>Page </a:t>
            </a:r>
            <a:fld id="{B71544D9-DE14-C14E-B5A7-9B19570FB8A9}" type="slidenum">
              <a:rPr lang="en-US" altLang="en-US" sz="1000" smtClean="0">
                <a:latin typeface="Comic Sans MS" charset="0"/>
              </a:rPr>
              <a:pPr algn="r">
                <a:defRPr/>
              </a:pPr>
              <a:t>‹#›</a:t>
            </a:fld>
            <a:endParaRPr lang="en-US" altLang="en-US" sz="1000" dirty="0">
              <a:latin typeface="Comic Sans MS" charset="0"/>
            </a:endParaRPr>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Lst>
  <p:hf sldNum="0" hdr="0" ftr="0" dt="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charset="0"/>
          <a:ea typeface="ＭＳ Ｐゴシック" charset="0"/>
        </a:defRPr>
      </a:lvl2pPr>
      <a:lvl3pPr algn="ctr" rtl="0" eaLnBrk="0" fontAlgn="base" hangingPunct="0">
        <a:spcBef>
          <a:spcPct val="0"/>
        </a:spcBef>
        <a:spcAft>
          <a:spcPct val="0"/>
        </a:spcAft>
        <a:defRPr sz="4400">
          <a:solidFill>
            <a:schemeClr val="tx2"/>
          </a:solidFill>
          <a:latin typeface="Comic Sans MS" charset="0"/>
          <a:ea typeface="ＭＳ Ｐゴシック" charset="0"/>
        </a:defRPr>
      </a:lvl3pPr>
      <a:lvl4pPr algn="ctr" rtl="0" eaLnBrk="0" fontAlgn="base" hangingPunct="0">
        <a:spcBef>
          <a:spcPct val="0"/>
        </a:spcBef>
        <a:spcAft>
          <a:spcPct val="0"/>
        </a:spcAft>
        <a:defRPr sz="4400">
          <a:solidFill>
            <a:schemeClr val="tx2"/>
          </a:solidFill>
          <a:latin typeface="Comic Sans MS" charset="0"/>
          <a:ea typeface="ＭＳ Ｐゴシック" charset="0"/>
        </a:defRPr>
      </a:lvl4pPr>
      <a:lvl5pPr algn="ctr" rtl="0" eaLnBrk="0" fontAlgn="base" hangingPunct="0">
        <a:spcBef>
          <a:spcPct val="0"/>
        </a:spcBef>
        <a:spcAft>
          <a:spcPct val="0"/>
        </a:spcAft>
        <a:defRPr sz="4400">
          <a:solidFill>
            <a:schemeClr val="tx2"/>
          </a:solidFill>
          <a:latin typeface="Comic Sans MS" charset="0"/>
          <a:ea typeface="ＭＳ Ｐゴシック" charset="0"/>
        </a:defRPr>
      </a:lvl5pPr>
      <a:lvl6pPr marL="457200" algn="ctr" rtl="0" eaLnBrk="0" fontAlgn="base" hangingPunct="0">
        <a:spcBef>
          <a:spcPct val="0"/>
        </a:spcBef>
        <a:spcAft>
          <a:spcPct val="0"/>
        </a:spcAft>
        <a:defRPr sz="4400">
          <a:solidFill>
            <a:schemeClr val="tx2"/>
          </a:solidFill>
          <a:latin typeface="Comic Sans MS" charset="0"/>
          <a:ea typeface="ＭＳ Ｐゴシック" charset="0"/>
        </a:defRPr>
      </a:lvl6pPr>
      <a:lvl7pPr marL="914400" algn="ctr" rtl="0" eaLnBrk="0" fontAlgn="base" hangingPunct="0">
        <a:spcBef>
          <a:spcPct val="0"/>
        </a:spcBef>
        <a:spcAft>
          <a:spcPct val="0"/>
        </a:spcAft>
        <a:defRPr sz="4400">
          <a:solidFill>
            <a:schemeClr val="tx2"/>
          </a:solidFill>
          <a:latin typeface="Comic Sans MS" charset="0"/>
          <a:ea typeface="ＭＳ Ｐゴシック" charset="0"/>
        </a:defRPr>
      </a:lvl7pPr>
      <a:lvl8pPr marL="1371600" algn="ctr" rtl="0" eaLnBrk="0" fontAlgn="base" hangingPunct="0">
        <a:spcBef>
          <a:spcPct val="0"/>
        </a:spcBef>
        <a:spcAft>
          <a:spcPct val="0"/>
        </a:spcAft>
        <a:defRPr sz="4400">
          <a:solidFill>
            <a:schemeClr val="tx2"/>
          </a:solidFill>
          <a:latin typeface="Comic Sans MS" charset="0"/>
          <a:ea typeface="ＭＳ Ｐゴシック" charset="0"/>
        </a:defRPr>
      </a:lvl8pPr>
      <a:lvl9pPr marL="1828800" algn="ctr" rtl="0" eaLnBrk="0" fontAlgn="base" hangingPunct="0">
        <a:spcBef>
          <a:spcPct val="0"/>
        </a:spcBef>
        <a:spcAft>
          <a:spcPct val="0"/>
        </a:spcAft>
        <a:defRPr sz="4400">
          <a:solidFill>
            <a:schemeClr val="tx2"/>
          </a:solidFill>
          <a:latin typeface="Comic Sans M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Helvetica" pitchFamily="2"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Helvetica" pitchFamily="2" charset="0"/>
          <a:ea typeface="+mn-ea"/>
        </a:defRPr>
      </a:lvl2pPr>
      <a:lvl3pPr marL="1143000" indent="-228600" algn="l" rtl="0" eaLnBrk="0" fontAlgn="base" hangingPunct="0">
        <a:spcBef>
          <a:spcPct val="20000"/>
        </a:spcBef>
        <a:spcAft>
          <a:spcPct val="0"/>
        </a:spcAft>
        <a:buChar char="•"/>
        <a:defRPr sz="2400">
          <a:solidFill>
            <a:schemeClr val="tx1"/>
          </a:solidFill>
          <a:latin typeface="Helvetica" pitchFamily="2" charset="0"/>
          <a:ea typeface="+mn-ea"/>
        </a:defRPr>
      </a:lvl3pPr>
      <a:lvl4pPr marL="1600200" indent="-228600" algn="l" rtl="0" eaLnBrk="0" fontAlgn="base" hangingPunct="0">
        <a:spcBef>
          <a:spcPct val="20000"/>
        </a:spcBef>
        <a:spcAft>
          <a:spcPct val="0"/>
        </a:spcAft>
        <a:buChar char="–"/>
        <a:defRPr sz="2000">
          <a:solidFill>
            <a:schemeClr val="tx1"/>
          </a:solidFill>
          <a:latin typeface="Helvetica" pitchFamily="2" charset="0"/>
          <a:ea typeface="+mn-ea"/>
        </a:defRPr>
      </a:lvl4pPr>
      <a:lvl5pPr marL="2057400" indent="-228600" algn="l" rtl="0" eaLnBrk="0" fontAlgn="base" hangingPunct="0">
        <a:spcBef>
          <a:spcPct val="20000"/>
        </a:spcBef>
        <a:spcAft>
          <a:spcPct val="0"/>
        </a:spcAft>
        <a:buChar char="»"/>
        <a:defRPr sz="2000">
          <a:solidFill>
            <a:schemeClr val="tx1"/>
          </a:solidFill>
          <a:latin typeface="Helvetica" pitchFamily="2" charset="0"/>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a:extLst>
              <a:ext uri="{FF2B5EF4-FFF2-40B4-BE49-F238E27FC236}">
                <a16:creationId xmlns:a16="http://schemas.microsoft.com/office/drawing/2014/main" id="{B5030263-2AF8-5D4C-849C-7921856BD07F}"/>
              </a:ext>
            </a:extLst>
          </p:cNvPr>
          <p:cNvSpPr>
            <a:spLocks noGrp="1" noChangeArrowheads="1"/>
          </p:cNvSpPr>
          <p:nvPr>
            <p:ph type="title"/>
          </p:nvPr>
        </p:nvSpPr>
        <p:spPr>
          <a:xfrm>
            <a:off x="2041073" y="1894114"/>
            <a:ext cx="6772835" cy="1143000"/>
          </a:xfrm>
        </p:spPr>
        <p:txBody>
          <a:bodyPr/>
          <a:lstStyle/>
          <a:p>
            <a:r>
              <a:rPr lang="en-US" altLang="en-US" sz="3200" dirty="0"/>
              <a:t>BMS 631 - LECTURE 7</a:t>
            </a:r>
            <a:br>
              <a:rPr lang="en-US" altLang="en-US" sz="3200" dirty="0"/>
            </a:br>
            <a:r>
              <a:rPr lang="en-US" altLang="en-US" sz="3200" dirty="0"/>
              <a:t>Flow Cytometry: Theory</a:t>
            </a:r>
            <a:br>
              <a:rPr lang="en-US" altLang="en-US" sz="3600" dirty="0"/>
            </a:br>
            <a:br>
              <a:rPr lang="en-US" altLang="en-US" sz="3600" dirty="0"/>
            </a:br>
            <a:r>
              <a:rPr lang="en-US" altLang="en-US" sz="1800" dirty="0"/>
              <a:t>J.Paul Robinson</a:t>
            </a:r>
            <a:br>
              <a:rPr lang="en-US" altLang="en-US" sz="1800" dirty="0"/>
            </a:br>
            <a:r>
              <a:rPr lang="en-US" altLang="en-US" sz="1800" dirty="0"/>
              <a:t>Distinguished Professor of Cytometry</a:t>
            </a:r>
            <a:br>
              <a:rPr lang="en-US" altLang="en-US" sz="1800" dirty="0"/>
            </a:br>
            <a:r>
              <a:rPr lang="en-US" altLang="en-US" sz="1800" dirty="0"/>
              <a:t>College of Veterinary Medicine, </a:t>
            </a:r>
            <a:br>
              <a:rPr lang="en-US" altLang="en-US" sz="1800" dirty="0"/>
            </a:br>
            <a:br>
              <a:rPr lang="en-US" altLang="en-US" sz="1800" dirty="0"/>
            </a:br>
            <a:r>
              <a:rPr lang="en-US" altLang="en-US" sz="1800" dirty="0"/>
              <a:t>Professor of Biomedical Engineering</a:t>
            </a:r>
            <a:br>
              <a:rPr lang="en-US" altLang="en-US" sz="1800" dirty="0"/>
            </a:br>
            <a:r>
              <a:rPr lang="en-US" altLang="en-US" sz="1800" dirty="0"/>
              <a:t>College of Engineering,</a:t>
            </a:r>
            <a:br>
              <a:rPr lang="en-US" altLang="en-US" sz="1800" dirty="0"/>
            </a:br>
            <a:r>
              <a:rPr lang="en-US" altLang="en-US" sz="1800" dirty="0"/>
              <a:t>Purdue University</a:t>
            </a:r>
            <a:br>
              <a:rPr lang="en-US" altLang="en-US" sz="1800" dirty="0"/>
            </a:br>
            <a:br>
              <a:rPr lang="en-US" altLang="en-US" sz="3600" dirty="0"/>
            </a:br>
            <a:endParaRPr lang="en-US" altLang="en-US" sz="3600" dirty="0"/>
          </a:p>
        </p:txBody>
      </p:sp>
      <p:sp>
        <p:nvSpPr>
          <p:cNvPr id="6146" name="Text Box 3">
            <a:extLst>
              <a:ext uri="{FF2B5EF4-FFF2-40B4-BE49-F238E27FC236}">
                <a16:creationId xmlns:a16="http://schemas.microsoft.com/office/drawing/2014/main" id="{A917A9B5-8D79-F146-B57C-2E5F3967762C}"/>
              </a:ext>
            </a:extLst>
          </p:cNvPr>
          <p:cNvSpPr txBox="1">
            <a:spLocks noChangeArrowheads="1"/>
          </p:cNvSpPr>
          <p:nvPr/>
        </p:nvSpPr>
        <p:spPr bwMode="auto">
          <a:xfrm>
            <a:off x="423310" y="5293706"/>
            <a:ext cx="632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dirty="0">
                <a:latin typeface="Times New Roman" panose="02020603050405020304" pitchFamily="18" charset="0"/>
              </a:rPr>
              <a:t>Lynn Hall, B221</a:t>
            </a:r>
          </a:p>
          <a:p>
            <a:pPr>
              <a:spcBef>
                <a:spcPct val="0"/>
              </a:spcBef>
              <a:buFontTx/>
              <a:buNone/>
            </a:pPr>
            <a:r>
              <a:rPr lang="en-US" altLang="en-US" sz="1400" dirty="0">
                <a:latin typeface="Times New Roman" panose="02020603050405020304" pitchFamily="18" charset="0"/>
              </a:rPr>
              <a:t>Purdue University</a:t>
            </a:r>
          </a:p>
          <a:p>
            <a:pPr>
              <a:spcBef>
                <a:spcPct val="0"/>
              </a:spcBef>
              <a:buFontTx/>
              <a:buNone/>
            </a:pPr>
            <a:r>
              <a:rPr lang="en-US" altLang="en-US" sz="1400" dirty="0">
                <a:latin typeface="Times New Roman" panose="02020603050405020304" pitchFamily="18" charset="0"/>
              </a:rPr>
              <a:t>Office: 494 0757</a:t>
            </a:r>
          </a:p>
          <a:p>
            <a:pPr>
              <a:spcBef>
                <a:spcPct val="0"/>
              </a:spcBef>
              <a:buFontTx/>
              <a:buNone/>
            </a:pPr>
            <a:r>
              <a:rPr lang="en-US" altLang="en-US" sz="1400" dirty="0">
                <a:latin typeface="Times New Roman" panose="02020603050405020304" pitchFamily="18" charset="0"/>
              </a:rPr>
              <a:t>Email: Robinson at </a:t>
            </a:r>
            <a:r>
              <a:rPr lang="en-US" altLang="en-US" sz="1400" dirty="0" err="1">
                <a:latin typeface="Times New Roman" panose="02020603050405020304" pitchFamily="18" charset="0"/>
              </a:rPr>
              <a:t>cyto.purdue.edu</a:t>
            </a:r>
            <a:endParaRPr lang="en-US" altLang="en-US" sz="1400" dirty="0">
              <a:latin typeface="Times New Roman" panose="02020603050405020304" pitchFamily="18" charset="0"/>
            </a:endParaRPr>
          </a:p>
          <a:p>
            <a:pPr>
              <a:spcBef>
                <a:spcPct val="0"/>
              </a:spcBef>
              <a:buFontTx/>
              <a:buNone/>
            </a:pPr>
            <a:r>
              <a:rPr lang="en-US" altLang="en-US" sz="1400" dirty="0">
                <a:latin typeface="Times New Roman" panose="02020603050405020304" pitchFamily="18" charset="0"/>
              </a:rPr>
              <a:t>WEB  http://</a:t>
            </a:r>
            <a:r>
              <a:rPr lang="en-US" altLang="en-US" sz="1400" dirty="0" err="1">
                <a:latin typeface="Times New Roman" panose="02020603050405020304" pitchFamily="18" charset="0"/>
              </a:rPr>
              <a:t>www.cyto.purdue.edu</a:t>
            </a:r>
            <a:endParaRPr lang="en-US" altLang="en-US" sz="1400" dirty="0">
              <a:latin typeface="Times New Roman" panose="02020603050405020304" pitchFamily="18" charset="0"/>
            </a:endParaRPr>
          </a:p>
        </p:txBody>
      </p:sp>
      <p:sp>
        <p:nvSpPr>
          <p:cNvPr id="6147" name="Text Box 4">
            <a:extLst>
              <a:ext uri="{FF2B5EF4-FFF2-40B4-BE49-F238E27FC236}">
                <a16:creationId xmlns:a16="http://schemas.microsoft.com/office/drawing/2014/main" id="{54A0C040-500B-6C46-B0BA-B16FBC9D34AC}"/>
              </a:ext>
            </a:extLst>
          </p:cNvPr>
          <p:cNvSpPr txBox="1">
            <a:spLocks noChangeArrowheads="1"/>
          </p:cNvSpPr>
          <p:nvPr/>
        </p:nvSpPr>
        <p:spPr bwMode="auto">
          <a:xfrm>
            <a:off x="2133600" y="4223544"/>
            <a:ext cx="6858000" cy="6413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buFontTx/>
              <a:buNone/>
            </a:pPr>
            <a:r>
              <a:rPr lang="en-US" altLang="en-US" sz="3600">
                <a:solidFill>
                  <a:srgbClr val="FF0000"/>
                </a:solidFill>
              </a:rPr>
              <a:t> Light Sources</a:t>
            </a:r>
          </a:p>
        </p:txBody>
      </p:sp>
      <p:sp>
        <p:nvSpPr>
          <p:cNvPr id="6148" name="Text Box 5">
            <a:extLst>
              <a:ext uri="{FF2B5EF4-FFF2-40B4-BE49-F238E27FC236}">
                <a16:creationId xmlns:a16="http://schemas.microsoft.com/office/drawing/2014/main" id="{12EA92C4-EFF3-B14D-9DE5-3B1CC2FCBAF7}"/>
              </a:ext>
            </a:extLst>
          </p:cNvPr>
          <p:cNvSpPr txBox="1">
            <a:spLocks noChangeArrowheads="1"/>
          </p:cNvSpPr>
          <p:nvPr/>
        </p:nvSpPr>
        <p:spPr bwMode="auto">
          <a:xfrm>
            <a:off x="8903215" y="5659211"/>
            <a:ext cx="308927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1400" dirty="0">
                <a:solidFill>
                  <a:schemeClr val="accent2"/>
                </a:solidFill>
                <a:latin typeface="Times New Roman" panose="02020603050405020304" pitchFamily="18" charset="0"/>
              </a:rPr>
              <a:t>Shapiro 3</a:t>
            </a:r>
            <a:r>
              <a:rPr lang="en-US" altLang="en-US" sz="1400" baseline="30000" dirty="0">
                <a:solidFill>
                  <a:schemeClr val="accent2"/>
                </a:solidFill>
                <a:latin typeface="Times New Roman" panose="02020603050405020304" pitchFamily="18" charset="0"/>
              </a:rPr>
              <a:t>rd</a:t>
            </a:r>
            <a:r>
              <a:rPr lang="en-US" altLang="en-US" sz="1400" dirty="0">
                <a:solidFill>
                  <a:schemeClr val="accent2"/>
                </a:solidFill>
                <a:latin typeface="Times New Roman" panose="02020603050405020304" pitchFamily="18" charset="0"/>
              </a:rPr>
              <a:t> ed 97-115</a:t>
            </a:r>
          </a:p>
          <a:p>
            <a:pPr>
              <a:spcBef>
                <a:spcPct val="50000"/>
              </a:spcBef>
              <a:buFontTx/>
              <a:buNone/>
            </a:pPr>
            <a:r>
              <a:rPr lang="en-US" altLang="en-US" sz="1400" dirty="0">
                <a:solidFill>
                  <a:schemeClr val="accent2"/>
                </a:solidFill>
                <a:latin typeface="Times New Roman" panose="02020603050405020304" pitchFamily="18" charset="0"/>
              </a:rPr>
              <a:t>4</a:t>
            </a:r>
            <a:r>
              <a:rPr lang="en-US" altLang="en-US" sz="1400" baseline="30000" dirty="0">
                <a:solidFill>
                  <a:schemeClr val="accent2"/>
                </a:solidFill>
                <a:latin typeface="Times New Roman" panose="02020603050405020304" pitchFamily="18" charset="0"/>
              </a:rPr>
              <a:t>th</a:t>
            </a:r>
            <a:r>
              <a:rPr lang="en-US" altLang="en-US" sz="1400" dirty="0">
                <a:solidFill>
                  <a:schemeClr val="accent2"/>
                </a:solidFill>
                <a:latin typeface="Times New Roman" panose="02020603050405020304" pitchFamily="18" charset="0"/>
              </a:rPr>
              <a:t> ed - 124-159</a:t>
            </a:r>
          </a:p>
        </p:txBody>
      </p:sp>
      <p:pic>
        <p:nvPicPr>
          <p:cNvPr id="3" name="Picture 2" descr="A person wearing glasses and smiling at the camera&#10;&#10;Description automatically generated">
            <a:extLst>
              <a:ext uri="{FF2B5EF4-FFF2-40B4-BE49-F238E27FC236}">
                <a16:creationId xmlns:a16="http://schemas.microsoft.com/office/drawing/2014/main" id="{5F1DA73D-8F52-C844-BAE5-4BF728B641C9}"/>
              </a:ext>
            </a:extLst>
          </p:cNvPr>
          <p:cNvPicPr>
            <a:picLocks noChangeAspect="1"/>
          </p:cNvPicPr>
          <p:nvPr/>
        </p:nvPicPr>
        <p:blipFill>
          <a:blip r:embed="rId2"/>
          <a:stretch>
            <a:fillRect/>
          </a:stretch>
        </p:blipFill>
        <p:spPr>
          <a:xfrm>
            <a:off x="8721380" y="1489575"/>
            <a:ext cx="2674037" cy="2924016"/>
          </a:xfrm>
          <a:prstGeom prst="rect">
            <a:avLst/>
          </a:prstGeom>
        </p:spPr>
      </p:pic>
      <p:sp>
        <p:nvSpPr>
          <p:cNvPr id="2" name="TextBox 1">
            <a:extLst>
              <a:ext uri="{FF2B5EF4-FFF2-40B4-BE49-F238E27FC236}">
                <a16:creationId xmlns:a16="http://schemas.microsoft.com/office/drawing/2014/main" id="{61DE96B5-3583-E44E-0F87-CAAED45FAF22}"/>
              </a:ext>
            </a:extLst>
          </p:cNvPr>
          <p:cNvSpPr txBox="1"/>
          <p:nvPr/>
        </p:nvSpPr>
        <p:spPr>
          <a:xfrm>
            <a:off x="7661531" y="6463694"/>
            <a:ext cx="1486304" cy="261610"/>
          </a:xfrm>
          <a:prstGeom prst="rect">
            <a:avLst/>
          </a:prstGeom>
          <a:noFill/>
        </p:spPr>
        <p:txBody>
          <a:bodyPr wrap="none" rtlCol="0">
            <a:spAutoFit/>
          </a:bodyPr>
          <a:lstStyle/>
          <a:p>
            <a:r>
              <a:rPr lang="en-US" sz="1100" dirty="0"/>
              <a:t>Last updated: Jan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72A82-E329-444B-A6A2-27614A455594}"/>
              </a:ext>
            </a:extLst>
          </p:cNvPr>
          <p:cNvSpPr>
            <a:spLocks noGrp="1"/>
          </p:cNvSpPr>
          <p:nvPr>
            <p:ph type="title"/>
          </p:nvPr>
        </p:nvSpPr>
        <p:spPr>
          <a:xfrm>
            <a:off x="2166112" y="390144"/>
            <a:ext cx="6908800" cy="286512"/>
          </a:xfrm>
        </p:spPr>
        <p:txBody>
          <a:bodyPr/>
          <a:lstStyle/>
          <a:p>
            <a:r>
              <a:rPr lang="en-US" dirty="0"/>
              <a:t>LEDs in Flow </a:t>
            </a:r>
            <a:r>
              <a:rPr lang="en-US" dirty="0" err="1"/>
              <a:t>CYtometry</a:t>
            </a:r>
            <a:endParaRPr lang="en-US" dirty="0"/>
          </a:p>
        </p:txBody>
      </p:sp>
      <p:sp>
        <p:nvSpPr>
          <p:cNvPr id="3" name="Content Placeholder 2">
            <a:extLst>
              <a:ext uri="{FF2B5EF4-FFF2-40B4-BE49-F238E27FC236}">
                <a16:creationId xmlns:a16="http://schemas.microsoft.com/office/drawing/2014/main" id="{97230F56-B2AD-264D-B1B6-9F22DA13DF54}"/>
              </a:ext>
            </a:extLst>
          </p:cNvPr>
          <p:cNvSpPr>
            <a:spLocks noGrp="1"/>
          </p:cNvSpPr>
          <p:nvPr>
            <p:ph idx="1"/>
          </p:nvPr>
        </p:nvSpPr>
        <p:spPr>
          <a:xfrm>
            <a:off x="401444" y="1078992"/>
            <a:ext cx="11441151" cy="4114800"/>
          </a:xfrm>
        </p:spPr>
        <p:txBody>
          <a:bodyPr/>
          <a:lstStyle/>
          <a:p>
            <a:r>
              <a:rPr lang="en-US" sz="1600" dirty="0"/>
              <a:t>Photon-emitting diode p-n junctions are typically based on a mixture of Group III and Group V elements, such as gallium, arsenic, phosphorous, indium, and aluminum. The relatively recent addition of silicon carbide and gallium nitride to this semiconductor palette has yielded blue-emitting diodes, which can be combined with other colors or secondary phosphors to produce LEDs that emit white light. The fundamental key to manipulating the properties of LEDs is the electronic nature of the p-n junction between two different semiconductor materials. When dissimilar doped semiconductors are fused, the flow of current into the junction and the wavelength characteristics of the emitted light are determined by the electronic character of each material.</a:t>
            </a:r>
          </a:p>
        </p:txBody>
      </p:sp>
      <p:sp>
        <p:nvSpPr>
          <p:cNvPr id="4" name="TextBox 3">
            <a:extLst>
              <a:ext uri="{FF2B5EF4-FFF2-40B4-BE49-F238E27FC236}">
                <a16:creationId xmlns:a16="http://schemas.microsoft.com/office/drawing/2014/main" id="{C557D8CF-A95A-C149-AF07-5522817CCD98}"/>
              </a:ext>
            </a:extLst>
          </p:cNvPr>
          <p:cNvSpPr txBox="1"/>
          <p:nvPr/>
        </p:nvSpPr>
        <p:spPr>
          <a:xfrm>
            <a:off x="5287429" y="2964319"/>
            <a:ext cx="6503127" cy="276999"/>
          </a:xfrm>
          <a:prstGeom prst="rect">
            <a:avLst/>
          </a:prstGeom>
          <a:noFill/>
        </p:spPr>
        <p:txBody>
          <a:bodyPr wrap="none" rtlCol="0">
            <a:spAutoFit/>
          </a:bodyPr>
          <a:lstStyle/>
          <a:p>
            <a:r>
              <a:rPr lang="en-US" sz="1200" dirty="0">
                <a:solidFill>
                  <a:srgbClr val="0070C0"/>
                </a:solidFill>
              </a:rPr>
              <a:t>https://</a:t>
            </a:r>
            <a:r>
              <a:rPr lang="en-US" sz="1200" dirty="0" err="1">
                <a:solidFill>
                  <a:srgbClr val="0070C0"/>
                </a:solidFill>
              </a:rPr>
              <a:t>www.zeiss.com</a:t>
            </a:r>
            <a:r>
              <a:rPr lang="en-US" sz="1200" dirty="0">
                <a:solidFill>
                  <a:srgbClr val="0070C0"/>
                </a:solidFill>
              </a:rPr>
              <a:t>/microscopy/us/solutions/reference/all-tutorials/light-sources/led-</a:t>
            </a:r>
            <a:r>
              <a:rPr lang="en-US" sz="1200" dirty="0" err="1">
                <a:solidFill>
                  <a:srgbClr val="0070C0"/>
                </a:solidFill>
              </a:rPr>
              <a:t>operation.html</a:t>
            </a:r>
            <a:endParaRPr lang="en-US" sz="1200" dirty="0">
              <a:solidFill>
                <a:srgbClr val="0070C0"/>
              </a:solidFill>
            </a:endParaRPr>
          </a:p>
        </p:txBody>
      </p:sp>
      <p:pic>
        <p:nvPicPr>
          <p:cNvPr id="6" name="Picture 5">
            <a:extLst>
              <a:ext uri="{FF2B5EF4-FFF2-40B4-BE49-F238E27FC236}">
                <a16:creationId xmlns:a16="http://schemas.microsoft.com/office/drawing/2014/main" id="{B81C9ED1-8060-B244-BB56-401A7F7E6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8256" y="3136392"/>
            <a:ext cx="4438650" cy="2311400"/>
          </a:xfrm>
          <a:prstGeom prst="rect">
            <a:avLst/>
          </a:prstGeom>
        </p:spPr>
      </p:pic>
      <p:sp>
        <p:nvSpPr>
          <p:cNvPr id="8" name="TextBox 7">
            <a:extLst>
              <a:ext uri="{FF2B5EF4-FFF2-40B4-BE49-F238E27FC236}">
                <a16:creationId xmlns:a16="http://schemas.microsoft.com/office/drawing/2014/main" id="{09A5790A-6FBE-D54C-B723-288C9DC924DC}"/>
              </a:ext>
            </a:extLst>
          </p:cNvPr>
          <p:cNvSpPr txBox="1"/>
          <p:nvPr/>
        </p:nvSpPr>
        <p:spPr>
          <a:xfrm>
            <a:off x="6875205" y="6297354"/>
            <a:ext cx="4572000" cy="261610"/>
          </a:xfrm>
          <a:prstGeom prst="rect">
            <a:avLst/>
          </a:prstGeom>
          <a:noFill/>
        </p:spPr>
        <p:txBody>
          <a:bodyPr wrap="square">
            <a:spAutoFit/>
          </a:bodyPr>
          <a:lstStyle/>
          <a:p>
            <a:r>
              <a:rPr lang="en-US" sz="1100" dirty="0">
                <a:solidFill>
                  <a:srgbClr val="0070C0"/>
                </a:solidFill>
              </a:rPr>
              <a:t>https://</a:t>
            </a:r>
            <a:r>
              <a:rPr lang="en-US" sz="1100" dirty="0" err="1">
                <a:solidFill>
                  <a:srgbClr val="0070C0"/>
                </a:solidFill>
              </a:rPr>
              <a:t>www.electronicshub.org</a:t>
            </a:r>
            <a:r>
              <a:rPr lang="en-US" sz="1100" dirty="0">
                <a:solidFill>
                  <a:srgbClr val="0070C0"/>
                </a:solidFill>
              </a:rPr>
              <a:t>/led-light-emitting-diode/</a:t>
            </a:r>
          </a:p>
        </p:txBody>
      </p:sp>
      <p:pic>
        <p:nvPicPr>
          <p:cNvPr id="10" name="Picture 9">
            <a:extLst>
              <a:ext uri="{FF2B5EF4-FFF2-40B4-BE49-F238E27FC236}">
                <a16:creationId xmlns:a16="http://schemas.microsoft.com/office/drawing/2014/main" id="{A19B11C9-BBFA-DE47-A197-7A9E718AD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9469" y="5222712"/>
            <a:ext cx="4057618" cy="1359511"/>
          </a:xfrm>
          <a:prstGeom prst="rect">
            <a:avLst/>
          </a:prstGeom>
        </p:spPr>
      </p:pic>
      <p:pic>
        <p:nvPicPr>
          <p:cNvPr id="12" name="Picture 11">
            <a:extLst>
              <a:ext uri="{FF2B5EF4-FFF2-40B4-BE49-F238E27FC236}">
                <a16:creationId xmlns:a16="http://schemas.microsoft.com/office/drawing/2014/main" id="{167ECD6E-DB51-D045-A3DF-9B155B5AD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7472" y="3171511"/>
            <a:ext cx="2129536" cy="1770755"/>
          </a:xfrm>
          <a:prstGeom prst="rect">
            <a:avLst/>
          </a:prstGeom>
        </p:spPr>
      </p:pic>
    </p:spTree>
    <p:extLst>
      <p:ext uri="{BB962C8B-B14F-4D97-AF65-F5344CB8AC3E}">
        <p14:creationId xmlns:p14="http://schemas.microsoft.com/office/powerpoint/2010/main" val="430027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lock&#10;&#10;Description automatically generated">
            <a:extLst>
              <a:ext uri="{FF2B5EF4-FFF2-40B4-BE49-F238E27FC236}">
                <a16:creationId xmlns:a16="http://schemas.microsoft.com/office/drawing/2014/main" id="{78E045DE-1D00-CD4B-AA50-97A5B9C08675}"/>
              </a:ext>
            </a:extLst>
          </p:cNvPr>
          <p:cNvPicPr>
            <a:picLocks noChangeAspect="1"/>
          </p:cNvPicPr>
          <p:nvPr/>
        </p:nvPicPr>
        <p:blipFill>
          <a:blip r:embed="rId2"/>
          <a:stretch>
            <a:fillRect/>
          </a:stretch>
        </p:blipFill>
        <p:spPr>
          <a:xfrm>
            <a:off x="1331920" y="742948"/>
            <a:ext cx="10316138" cy="4883286"/>
          </a:xfrm>
          <a:prstGeom prst="rect">
            <a:avLst/>
          </a:prstGeom>
        </p:spPr>
      </p:pic>
      <p:sp>
        <p:nvSpPr>
          <p:cNvPr id="4" name="TextBox 3">
            <a:extLst>
              <a:ext uri="{FF2B5EF4-FFF2-40B4-BE49-F238E27FC236}">
                <a16:creationId xmlns:a16="http://schemas.microsoft.com/office/drawing/2014/main" id="{66BBB65C-6465-B641-9AA7-5A8BB82A634A}"/>
              </a:ext>
            </a:extLst>
          </p:cNvPr>
          <p:cNvSpPr txBox="1"/>
          <p:nvPr/>
        </p:nvSpPr>
        <p:spPr>
          <a:xfrm>
            <a:off x="9479952" y="6035926"/>
            <a:ext cx="2297424" cy="261610"/>
          </a:xfrm>
          <a:prstGeom prst="rect">
            <a:avLst/>
          </a:prstGeom>
          <a:noFill/>
        </p:spPr>
        <p:txBody>
          <a:bodyPr wrap="none" rtlCol="0">
            <a:spAutoFit/>
          </a:bodyPr>
          <a:lstStyle/>
          <a:p>
            <a:r>
              <a:rPr lang="en-US" sz="1100" dirty="0">
                <a:solidFill>
                  <a:schemeClr val="accent2"/>
                </a:solidFill>
              </a:rPr>
              <a:t>Image Source: </a:t>
            </a:r>
            <a:r>
              <a:rPr lang="en-US" sz="1100" dirty="0" err="1">
                <a:solidFill>
                  <a:schemeClr val="accent2"/>
                </a:solidFill>
              </a:rPr>
              <a:t>ThermoFisher</a:t>
            </a:r>
            <a:r>
              <a:rPr lang="en-US" sz="1100" dirty="0">
                <a:solidFill>
                  <a:schemeClr val="accent2"/>
                </a:solidFill>
              </a:rPr>
              <a:t> website</a:t>
            </a:r>
          </a:p>
        </p:txBody>
      </p:sp>
      <p:sp>
        <p:nvSpPr>
          <p:cNvPr id="5" name="TextBox 4">
            <a:extLst>
              <a:ext uri="{FF2B5EF4-FFF2-40B4-BE49-F238E27FC236}">
                <a16:creationId xmlns:a16="http://schemas.microsoft.com/office/drawing/2014/main" id="{F0003397-3B4D-E243-88F4-A291EEE58409}"/>
              </a:ext>
            </a:extLst>
          </p:cNvPr>
          <p:cNvSpPr txBox="1"/>
          <p:nvPr/>
        </p:nvSpPr>
        <p:spPr>
          <a:xfrm>
            <a:off x="3709061" y="190006"/>
            <a:ext cx="5770891" cy="461665"/>
          </a:xfrm>
          <a:prstGeom prst="rect">
            <a:avLst/>
          </a:prstGeom>
          <a:noFill/>
        </p:spPr>
        <p:txBody>
          <a:bodyPr wrap="square" rtlCol="0">
            <a:spAutoFit/>
          </a:bodyPr>
          <a:lstStyle/>
          <a:p>
            <a:r>
              <a:rPr lang="en-US" dirty="0"/>
              <a:t>Laser systems in Flow Cytometry</a:t>
            </a:r>
          </a:p>
        </p:txBody>
      </p:sp>
    </p:spTree>
    <p:extLst>
      <p:ext uri="{BB962C8B-B14F-4D97-AF65-F5344CB8AC3E}">
        <p14:creationId xmlns:p14="http://schemas.microsoft.com/office/powerpoint/2010/main" val="1647702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A153319B-787F-A042-91D2-D1867D9CC50A}"/>
              </a:ext>
            </a:extLst>
          </p:cNvPr>
          <p:cNvSpPr>
            <a:spLocks noGrp="1" noChangeArrowheads="1"/>
          </p:cNvSpPr>
          <p:nvPr>
            <p:ph type="title"/>
          </p:nvPr>
        </p:nvSpPr>
        <p:spPr/>
        <p:txBody>
          <a:bodyPr vert="horz" wrap="square" lIns="90488" tIns="44450" rIns="90488" bIns="44450" numCol="1" anchor="ctr" anchorCtr="0" compatLnSpc="1">
            <a:prstTxWarp prst="textNoShape">
              <a:avLst/>
            </a:prstTxWarp>
          </a:bodyPr>
          <a:lstStyle/>
          <a:p>
            <a:r>
              <a:rPr lang="en-US" altLang="en-US"/>
              <a:t>Optics - Optical Channels</a:t>
            </a:r>
          </a:p>
        </p:txBody>
      </p:sp>
      <p:sp>
        <p:nvSpPr>
          <p:cNvPr id="68611" name="Rectangle 3">
            <a:extLst>
              <a:ext uri="{FF2B5EF4-FFF2-40B4-BE49-F238E27FC236}">
                <a16:creationId xmlns:a16="http://schemas.microsoft.com/office/drawing/2014/main" id="{D8AD8C24-483E-8E41-9310-CFCD5F0D94CE}"/>
              </a:ext>
            </a:extLst>
          </p:cNvPr>
          <p:cNvSpPr>
            <a:spLocks noGrp="1" noChangeArrowheads="1"/>
          </p:cNvSpPr>
          <p:nvPr>
            <p:ph type="body" idx="1"/>
          </p:nvPr>
        </p:nvSpPr>
        <p:spPr>
          <a:xfrm>
            <a:off x="379141" y="1706880"/>
            <a:ext cx="11285035" cy="4114800"/>
          </a:xfrm>
          <a:extLst>
            <a:ext uri="{91240B29-F687-4f45-9708-019B960494DF}"/>
          </a:extLst>
        </p:spPr>
        <p:txBody>
          <a:bodyPr vert="horz" wrap="square" lIns="90488" tIns="44450" rIns="90488" bIns="44450" numCol="1" anchor="t" anchorCtr="0" compatLnSpc="1">
            <a:prstTxWarp prst="textNoShape">
              <a:avLst/>
            </a:prstTxWarp>
          </a:bodyPr>
          <a:lstStyle/>
          <a:p>
            <a:pPr>
              <a:defRPr/>
            </a:pPr>
            <a:r>
              <a:rPr lang="en-US" sz="2800" dirty="0"/>
              <a:t>An </a:t>
            </a:r>
            <a:r>
              <a:rPr lang="en-US" sz="2800" b="1" dirty="0">
                <a:solidFill>
                  <a:schemeClr val="accent2"/>
                </a:solidFill>
              </a:rPr>
              <a:t>optical channel</a:t>
            </a:r>
            <a:r>
              <a:rPr lang="en-US" sz="2800" dirty="0"/>
              <a:t> is a path that light can follow from the illuminated volume to a </a:t>
            </a:r>
            <a:r>
              <a:rPr lang="en-US" sz="2800" b="1" dirty="0">
                <a:solidFill>
                  <a:schemeClr val="accent2"/>
                </a:solidFill>
              </a:rPr>
              <a:t>detector</a:t>
            </a:r>
          </a:p>
          <a:p>
            <a:pPr>
              <a:defRPr/>
            </a:pPr>
            <a:endParaRPr lang="en-US" sz="2800" b="1" dirty="0">
              <a:solidFill>
                <a:schemeClr val="accent2"/>
              </a:solidFill>
            </a:endParaRPr>
          </a:p>
          <a:p>
            <a:pPr>
              <a:defRPr/>
            </a:pPr>
            <a:r>
              <a:rPr lang="en-US" sz="2800" dirty="0"/>
              <a:t>Optical elements provide </a:t>
            </a:r>
            <a:r>
              <a:rPr lang="en-US" sz="2800" dirty="0">
                <a:solidFill>
                  <a:srgbClr val="FF0000"/>
                </a:solidFill>
                <a:effectLst>
                  <a:outerShdw blurRad="38100" dist="38100" dir="2700000" algn="tl">
                    <a:srgbClr val="DDDDDD"/>
                  </a:outerShdw>
                </a:effectLst>
              </a:rPr>
              <a:t>separation</a:t>
            </a:r>
            <a:r>
              <a:rPr lang="en-US" sz="2800" dirty="0"/>
              <a:t> of channels and </a:t>
            </a:r>
            <a:r>
              <a:rPr lang="en-US" sz="2800" dirty="0">
                <a:solidFill>
                  <a:srgbClr val="FF0000"/>
                </a:solidFill>
                <a:effectLst>
                  <a:outerShdw blurRad="38100" dist="38100" dir="2700000" algn="tl">
                    <a:srgbClr val="DDDDDD"/>
                  </a:outerShdw>
                </a:effectLst>
              </a:rPr>
              <a:t>wavelength selection</a:t>
            </a:r>
            <a:endParaRPr lang="en-US" sz="2800" dirty="0">
              <a:solidFill>
                <a:srgbClr val="FF0000"/>
              </a:solidFill>
            </a:endParaRPr>
          </a:p>
        </p:txBody>
      </p:sp>
    </p:spTree>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F76F47D4-4B06-544B-A7BF-C83012A87FA5}"/>
              </a:ext>
            </a:extLst>
          </p:cNvPr>
          <p:cNvSpPr>
            <a:spLocks noGrp="1" noChangeArrowheads="1"/>
          </p:cNvSpPr>
          <p:nvPr>
            <p:ph type="title"/>
          </p:nvPr>
        </p:nvSpPr>
        <p:spPr>
          <a:xfrm>
            <a:off x="2018607" y="139931"/>
            <a:ext cx="7772400" cy="525087"/>
          </a:xfrm>
        </p:spPr>
        <p:txBody>
          <a:bodyPr/>
          <a:lstStyle/>
          <a:p>
            <a:r>
              <a:rPr lang="en-US" altLang="en-US" dirty="0">
                <a:latin typeface="Arial" panose="020B0604020202020204" pitchFamily="34" charset="0"/>
                <a:cs typeface="Arial" panose="020B0604020202020204" pitchFamily="34" charset="0"/>
              </a:rPr>
              <a:t>Laser</a:t>
            </a:r>
          </a:p>
        </p:txBody>
      </p:sp>
      <p:sp>
        <p:nvSpPr>
          <p:cNvPr id="14338" name="Content Placeholder 2">
            <a:extLst>
              <a:ext uri="{FF2B5EF4-FFF2-40B4-BE49-F238E27FC236}">
                <a16:creationId xmlns:a16="http://schemas.microsoft.com/office/drawing/2014/main" id="{1335500B-0A42-3648-A708-8C4241861F98}"/>
              </a:ext>
            </a:extLst>
          </p:cNvPr>
          <p:cNvSpPr>
            <a:spLocks noGrp="1" noChangeArrowheads="1"/>
          </p:cNvSpPr>
          <p:nvPr>
            <p:ph idx="1"/>
          </p:nvPr>
        </p:nvSpPr>
        <p:spPr>
          <a:xfrm>
            <a:off x="468351" y="834043"/>
            <a:ext cx="11117766" cy="4114800"/>
          </a:xfrm>
        </p:spPr>
        <p:txBody>
          <a:bodyPr/>
          <a:lstStyle/>
          <a:p>
            <a:pPr marL="0" indent="0">
              <a:buNone/>
            </a:pPr>
            <a:r>
              <a:rPr lang="en-US" altLang="en-US" sz="2400" dirty="0">
                <a:latin typeface="Arial" panose="020B0604020202020204" pitchFamily="34" charset="0"/>
                <a:cs typeface="Arial" panose="020B0604020202020204" pitchFamily="34" charset="0"/>
              </a:rPr>
              <a:t>“</a:t>
            </a:r>
            <a:r>
              <a:rPr lang="en-US" altLang="en-US" sz="2400" dirty="0">
                <a:solidFill>
                  <a:srgbClr val="FF0000"/>
                </a:solidFill>
                <a:latin typeface="Arial" panose="020B0604020202020204" pitchFamily="34" charset="0"/>
                <a:cs typeface="Arial" panose="020B0604020202020204" pitchFamily="34" charset="0"/>
              </a:rPr>
              <a:t>laser</a:t>
            </a:r>
            <a:r>
              <a:rPr lang="en-US" altLang="en-US" sz="2400" dirty="0">
                <a:latin typeface="Arial" panose="020B0604020202020204" pitchFamily="34" charset="0"/>
                <a:cs typeface="Arial" panose="020B0604020202020204" pitchFamily="34" charset="0"/>
              </a:rPr>
              <a:t>” is an acronym for: </a:t>
            </a:r>
          </a:p>
          <a:p>
            <a:pPr marL="0" indent="0">
              <a:buNone/>
            </a:pPr>
            <a:r>
              <a:rPr lang="en-US" altLang="en-US" sz="2400" dirty="0">
                <a:latin typeface="Arial" panose="020B0604020202020204" pitchFamily="34" charset="0"/>
                <a:cs typeface="Arial" panose="020B0604020202020204" pitchFamily="34" charset="0"/>
              </a:rPr>
              <a:t>“</a:t>
            </a:r>
            <a:r>
              <a:rPr lang="en-US" altLang="en-US" sz="2400" dirty="0">
                <a:solidFill>
                  <a:srgbClr val="FF0000"/>
                </a:solidFill>
                <a:latin typeface="Arial" panose="020B0604020202020204" pitchFamily="34" charset="0"/>
                <a:cs typeface="Arial" panose="020B0604020202020204" pitchFamily="34" charset="0"/>
              </a:rPr>
              <a:t>L</a:t>
            </a:r>
            <a:r>
              <a:rPr lang="en-US" altLang="en-US" sz="2400" dirty="0">
                <a:latin typeface="Arial" panose="020B0604020202020204" pitchFamily="34" charset="0"/>
                <a:cs typeface="Arial" panose="020B0604020202020204" pitchFamily="34" charset="0"/>
              </a:rPr>
              <a:t>ight </a:t>
            </a:r>
            <a:r>
              <a:rPr lang="en-US" altLang="en-US" sz="2400" dirty="0">
                <a:solidFill>
                  <a:srgbClr val="FF0000"/>
                </a:solidFill>
                <a:latin typeface="Arial" panose="020B0604020202020204" pitchFamily="34" charset="0"/>
                <a:cs typeface="Arial" panose="020B0604020202020204" pitchFamily="34" charset="0"/>
              </a:rPr>
              <a:t>A</a:t>
            </a:r>
            <a:r>
              <a:rPr lang="en-US" altLang="en-US" sz="2400" dirty="0">
                <a:latin typeface="Arial" panose="020B0604020202020204" pitchFamily="34" charset="0"/>
                <a:cs typeface="Arial" panose="020B0604020202020204" pitchFamily="34" charset="0"/>
              </a:rPr>
              <a:t>mplification by </a:t>
            </a:r>
            <a:r>
              <a:rPr lang="en-US" altLang="en-US" sz="2400" dirty="0">
                <a:solidFill>
                  <a:srgbClr val="FF0000"/>
                </a:solidFill>
                <a:latin typeface="Arial" panose="020B0604020202020204" pitchFamily="34" charset="0"/>
                <a:cs typeface="Arial" panose="020B0604020202020204" pitchFamily="34" charset="0"/>
              </a:rPr>
              <a:t>S</a:t>
            </a:r>
            <a:r>
              <a:rPr lang="en-US" altLang="en-US" sz="2400" dirty="0">
                <a:latin typeface="Arial" panose="020B0604020202020204" pitchFamily="34" charset="0"/>
                <a:cs typeface="Arial" panose="020B0604020202020204" pitchFamily="34" charset="0"/>
              </a:rPr>
              <a:t>timulated </a:t>
            </a:r>
            <a:r>
              <a:rPr lang="en-US" altLang="en-US" sz="2400" dirty="0">
                <a:solidFill>
                  <a:srgbClr val="FF0000"/>
                </a:solidFill>
                <a:latin typeface="Arial" panose="020B0604020202020204" pitchFamily="34" charset="0"/>
                <a:cs typeface="Arial" panose="020B0604020202020204" pitchFamily="34" charset="0"/>
              </a:rPr>
              <a:t>E</a:t>
            </a:r>
            <a:r>
              <a:rPr lang="en-US" altLang="en-US" sz="2400" dirty="0">
                <a:latin typeface="Arial" panose="020B0604020202020204" pitchFamily="34" charset="0"/>
                <a:cs typeface="Arial" panose="020B0604020202020204" pitchFamily="34" charset="0"/>
              </a:rPr>
              <a:t>mission of </a:t>
            </a:r>
            <a:r>
              <a:rPr lang="en-US" altLang="en-US" sz="2400" dirty="0">
                <a:solidFill>
                  <a:srgbClr val="FF0000"/>
                </a:solidFill>
                <a:latin typeface="Arial" panose="020B0604020202020204" pitchFamily="34" charset="0"/>
                <a:cs typeface="Arial" panose="020B0604020202020204" pitchFamily="34" charset="0"/>
              </a:rPr>
              <a:t>R</a:t>
            </a:r>
            <a:r>
              <a:rPr lang="en-US" altLang="en-US" sz="2400" dirty="0">
                <a:latin typeface="Arial" panose="020B0604020202020204" pitchFamily="34" charset="0"/>
                <a:cs typeface="Arial" panose="020B0604020202020204" pitchFamily="34" charset="0"/>
              </a:rPr>
              <a:t>adiation.” </a:t>
            </a:r>
          </a:p>
          <a:p>
            <a:pPr marL="0" indent="0">
              <a:buNone/>
            </a:pPr>
            <a:endParaRPr lang="en-US" altLang="en-US" sz="2400" dirty="0">
              <a:latin typeface="Arial" panose="020B0604020202020204" pitchFamily="34" charset="0"/>
              <a:cs typeface="Arial" panose="020B0604020202020204" pitchFamily="34" charset="0"/>
            </a:endParaRPr>
          </a:p>
          <a:p>
            <a:pPr marL="0" indent="0">
              <a:buNone/>
            </a:pPr>
            <a:r>
              <a:rPr lang="en-US" altLang="en-US" sz="2400" dirty="0">
                <a:latin typeface="Arial" panose="020B0604020202020204" pitchFamily="34" charset="0"/>
                <a:cs typeface="Arial" panose="020B0604020202020204" pitchFamily="34" charset="0"/>
              </a:rPr>
              <a:t>The physical process behind all lasers is </a:t>
            </a:r>
            <a:r>
              <a:rPr lang="en-US" altLang="en-US" sz="2400" b="1" dirty="0">
                <a:latin typeface="Arial" panose="020B0604020202020204" pitchFamily="34" charset="0"/>
                <a:cs typeface="Arial" panose="020B0604020202020204" pitchFamily="34" charset="0"/>
              </a:rPr>
              <a:t>stimulated</a:t>
            </a:r>
            <a:r>
              <a:rPr lang="en-US" altLang="en-US" sz="2400" dirty="0">
                <a:latin typeface="Arial" panose="020B0604020202020204" pitchFamily="34" charset="0"/>
                <a:cs typeface="Arial" panose="020B0604020202020204" pitchFamily="34" charset="0"/>
              </a:rPr>
              <a:t> or </a:t>
            </a:r>
            <a:r>
              <a:rPr lang="en-US" altLang="en-US" sz="2400" b="1" dirty="0">
                <a:latin typeface="Arial" panose="020B0604020202020204" pitchFamily="34" charset="0"/>
                <a:cs typeface="Arial" panose="020B0604020202020204" pitchFamily="34" charset="0"/>
              </a:rPr>
              <a:t>induced emission</a:t>
            </a:r>
            <a:r>
              <a:rPr lang="en-US" altLang="en-US" sz="2400" dirty="0">
                <a:latin typeface="Arial" panose="020B0604020202020204" pitchFamily="34" charset="0"/>
                <a:cs typeface="Arial" panose="020B0604020202020204" pitchFamily="34" charset="0"/>
              </a:rPr>
              <a:t>, a type of fluorescence as described by Einstein. </a:t>
            </a:r>
          </a:p>
          <a:p>
            <a:pPr marL="0" indent="0">
              <a:buNone/>
            </a:pPr>
            <a:endParaRPr lang="en-US" altLang="en-US" sz="2400" dirty="0">
              <a:latin typeface="Arial" panose="020B0604020202020204" pitchFamily="34" charset="0"/>
              <a:cs typeface="Arial" panose="020B0604020202020204" pitchFamily="34" charset="0"/>
            </a:endParaRPr>
          </a:p>
          <a:p>
            <a:pPr marL="0" indent="0">
              <a:buNone/>
            </a:pPr>
            <a:r>
              <a:rPr lang="en-US" altLang="en-US" sz="2400" dirty="0">
                <a:latin typeface="Arial" panose="020B0604020202020204" pitchFamily="34" charset="0"/>
                <a:cs typeface="Arial" panose="020B0604020202020204" pitchFamily="34" charset="0"/>
              </a:rPr>
              <a:t>There are 5 groups of lasers:</a:t>
            </a:r>
          </a:p>
          <a:p>
            <a:pPr marL="0" indent="0">
              <a:buNone/>
            </a:pPr>
            <a:r>
              <a:rPr lang="en-US" altLang="en-US" sz="2400" dirty="0">
                <a:latin typeface="Arial" panose="020B0604020202020204" pitchFamily="34" charset="0"/>
                <a:cs typeface="Arial" panose="020B0604020202020204" pitchFamily="34" charset="0"/>
              </a:rPr>
              <a:t>solid-state, semiconductor, liquid, gas and plasma</a:t>
            </a:r>
          </a:p>
          <a:p>
            <a:pPr marL="0" indent="0">
              <a:buNone/>
            </a:pPr>
            <a:endParaRPr lang="en-US" altLang="en-US" sz="2400" dirty="0">
              <a:latin typeface="Arial" panose="020B0604020202020204" pitchFamily="34" charset="0"/>
              <a:cs typeface="Arial" panose="020B0604020202020204" pitchFamily="34" charset="0"/>
            </a:endParaRPr>
          </a:p>
          <a:p>
            <a:pPr marL="0" indent="0">
              <a:buNone/>
            </a:pPr>
            <a:r>
              <a:rPr lang="en-US" altLang="en-US" sz="2400" dirty="0">
                <a:latin typeface="Arial" panose="020B0604020202020204" pitchFamily="34" charset="0"/>
                <a:cs typeface="Arial" panose="020B0604020202020204" pitchFamily="34" charset="0"/>
              </a:rPr>
              <a:t>DPSS – </a:t>
            </a:r>
            <a:r>
              <a:rPr lang="en-US" altLang="en-US" sz="2400" dirty="0">
                <a:solidFill>
                  <a:srgbClr val="FF0000"/>
                </a:solidFill>
                <a:latin typeface="Arial" panose="020B0604020202020204" pitchFamily="34" charset="0"/>
                <a:cs typeface="Arial" panose="020B0604020202020204" pitchFamily="34" charset="0"/>
              </a:rPr>
              <a:t>D</a:t>
            </a:r>
            <a:r>
              <a:rPr lang="en-US" altLang="en-US" sz="2400" dirty="0">
                <a:latin typeface="Arial" panose="020B0604020202020204" pitchFamily="34" charset="0"/>
                <a:cs typeface="Arial" panose="020B0604020202020204" pitchFamily="34" charset="0"/>
              </a:rPr>
              <a:t>iode </a:t>
            </a:r>
            <a:r>
              <a:rPr lang="en-US" altLang="en-US" sz="2400" dirty="0">
                <a:solidFill>
                  <a:srgbClr val="FF0000"/>
                </a:solidFill>
                <a:latin typeface="Arial" panose="020B0604020202020204" pitchFamily="34" charset="0"/>
                <a:cs typeface="Arial" panose="020B0604020202020204" pitchFamily="34" charset="0"/>
              </a:rPr>
              <a:t>P</a:t>
            </a:r>
            <a:r>
              <a:rPr lang="en-US" altLang="en-US" sz="2400" dirty="0">
                <a:latin typeface="Arial" panose="020B0604020202020204" pitchFamily="34" charset="0"/>
                <a:cs typeface="Arial" panose="020B0604020202020204" pitchFamily="34" charset="0"/>
              </a:rPr>
              <a:t>umped </a:t>
            </a:r>
            <a:r>
              <a:rPr lang="en-US" altLang="en-US" sz="2400" dirty="0">
                <a:solidFill>
                  <a:srgbClr val="FF0000"/>
                </a:solidFill>
                <a:latin typeface="Arial" panose="020B0604020202020204" pitchFamily="34" charset="0"/>
                <a:cs typeface="Arial" panose="020B0604020202020204" pitchFamily="34" charset="0"/>
              </a:rPr>
              <a:t>S</a:t>
            </a:r>
            <a:r>
              <a:rPr lang="en-US" altLang="en-US" sz="2400" dirty="0">
                <a:latin typeface="Arial" panose="020B0604020202020204" pitchFamily="34" charset="0"/>
                <a:cs typeface="Arial" panose="020B0604020202020204" pitchFamily="34" charset="0"/>
              </a:rPr>
              <a:t>olid </a:t>
            </a:r>
            <a:r>
              <a:rPr lang="en-US" altLang="en-US" sz="2400" dirty="0">
                <a:solidFill>
                  <a:srgbClr val="FF0000"/>
                </a:solidFill>
                <a:latin typeface="Arial" panose="020B0604020202020204" pitchFamily="34" charset="0"/>
                <a:cs typeface="Arial" panose="020B0604020202020204" pitchFamily="34" charset="0"/>
              </a:rPr>
              <a:t>S</a:t>
            </a:r>
            <a:r>
              <a:rPr lang="en-US" altLang="en-US" sz="2400" dirty="0">
                <a:latin typeface="Arial" panose="020B0604020202020204" pitchFamily="34" charset="0"/>
                <a:cs typeface="Arial" panose="020B0604020202020204" pitchFamily="34" charset="0"/>
              </a:rPr>
              <a:t>tate lasers are made by pumping a solid gain </a:t>
            </a:r>
            <a:r>
              <a:rPr lang="en-US" altLang="en-US" sz="2400" dirty="0" err="1">
                <a:latin typeface="Arial" panose="020B0604020202020204" pitchFamily="34" charset="0"/>
                <a:cs typeface="Arial" panose="020B0604020202020204" pitchFamily="34" charset="0"/>
              </a:rPr>
              <a:t>medim</a:t>
            </a:r>
            <a:r>
              <a:rPr lang="en-US" altLang="en-US" sz="2400" dirty="0">
                <a:latin typeface="Arial" panose="020B0604020202020204" pitchFamily="34" charset="0"/>
                <a:cs typeface="Arial" panose="020B0604020202020204" pitchFamily="34" charset="0"/>
              </a:rPr>
              <a:t> (a ruby or </a:t>
            </a:r>
            <a:r>
              <a:rPr lang="en-US" altLang="en-US" sz="2400" dirty="0" err="1">
                <a:latin typeface="Arial" panose="020B0604020202020204" pitchFamily="34" charset="0"/>
                <a:cs typeface="Arial" panose="020B0604020202020204" pitchFamily="34" charset="0"/>
              </a:rPr>
              <a:t>Neodynium</a:t>
            </a:r>
            <a:r>
              <a:rPr lang="en-US" altLang="en-US" sz="2400" dirty="0">
                <a:latin typeface="Arial" panose="020B0604020202020204" pitchFamily="34" charset="0"/>
                <a:cs typeface="Arial" panose="020B0604020202020204" pitchFamily="34" charset="0"/>
              </a:rPr>
              <a:t>-doped YAG crystal) with a laser diode. (1064 nm)</a:t>
            </a:r>
          </a:p>
          <a:p>
            <a:pPr marL="0" indent="0">
              <a:buNone/>
            </a:pPr>
            <a:endParaRPr lang="en-US"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8C768D53-F4E1-1A4D-9DAF-3F8D314BD18A}"/>
              </a:ext>
            </a:extLst>
          </p:cNvPr>
          <p:cNvSpPr>
            <a:spLocks noGrp="1" noChangeArrowheads="1"/>
          </p:cNvSpPr>
          <p:nvPr>
            <p:ph type="title"/>
          </p:nvPr>
        </p:nvSpPr>
        <p:spPr>
          <a:xfrm>
            <a:off x="1278247" y="0"/>
            <a:ext cx="9879981" cy="1143000"/>
          </a:xfrm>
        </p:spPr>
        <p:txBody>
          <a:bodyPr/>
          <a:lstStyle/>
          <a:p>
            <a:r>
              <a:rPr lang="en-US" altLang="en-US" sz="3600" dirty="0"/>
              <a:t>Lasers take on many different profiles</a:t>
            </a:r>
            <a:r>
              <a:rPr lang="is-IS" altLang="en-US" sz="3600" dirty="0"/>
              <a:t>…</a:t>
            </a:r>
            <a:endParaRPr lang="en-US" altLang="en-US" sz="3600" dirty="0"/>
          </a:p>
        </p:txBody>
      </p:sp>
      <p:pic>
        <p:nvPicPr>
          <p:cNvPr id="15362" name="Picture 3">
            <a:extLst>
              <a:ext uri="{FF2B5EF4-FFF2-40B4-BE49-F238E27FC236}">
                <a16:creationId xmlns:a16="http://schemas.microsoft.com/office/drawing/2014/main" id="{538489AC-BFF2-7D48-99EC-79893973E2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7389" y="1565276"/>
            <a:ext cx="2560637"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4">
            <a:extLst>
              <a:ext uri="{FF2B5EF4-FFF2-40B4-BE49-F238E27FC236}">
                <a16:creationId xmlns:a16="http://schemas.microsoft.com/office/drawing/2014/main" id="{CF11C453-A04B-B749-BC88-2CEC294F55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51713" y="1565275"/>
            <a:ext cx="28575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5">
            <a:extLst>
              <a:ext uri="{FF2B5EF4-FFF2-40B4-BE49-F238E27FC236}">
                <a16:creationId xmlns:a16="http://schemas.microsoft.com/office/drawing/2014/main" id="{889B34E3-F8E0-104F-89C5-BF9C9F39A2F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24064" y="4033839"/>
            <a:ext cx="2312987"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a:extLst>
              <a:ext uri="{FF2B5EF4-FFF2-40B4-BE49-F238E27FC236}">
                <a16:creationId xmlns:a16="http://schemas.microsoft.com/office/drawing/2014/main" id="{C6D1E747-BC17-B344-AE5B-DE428B92E45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89488" y="2922588"/>
            <a:ext cx="28575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7BE324AB-64CA-8E49-A66D-D164821DC43E}"/>
              </a:ext>
            </a:extLst>
          </p:cNvPr>
          <p:cNvSpPr>
            <a:spLocks noGrp="1" noChangeArrowheads="1"/>
          </p:cNvSpPr>
          <p:nvPr>
            <p:ph type="title"/>
          </p:nvPr>
        </p:nvSpPr>
        <p:spPr>
          <a:xfrm>
            <a:off x="6310314" y="549275"/>
            <a:ext cx="3900487" cy="1143000"/>
          </a:xfrm>
        </p:spPr>
        <p:txBody>
          <a:bodyPr/>
          <a:lstStyle/>
          <a:p>
            <a:r>
              <a:rPr lang="en-US" altLang="en-US"/>
              <a:t>A model of the first Coherent 488 nm solid state laser produced</a:t>
            </a:r>
          </a:p>
        </p:txBody>
      </p:sp>
      <p:pic>
        <p:nvPicPr>
          <p:cNvPr id="16386" name="Picture 3">
            <a:extLst>
              <a:ext uri="{FF2B5EF4-FFF2-40B4-BE49-F238E27FC236}">
                <a16:creationId xmlns:a16="http://schemas.microsoft.com/office/drawing/2014/main" id="{F7553787-A243-A14A-872B-DAE1B8C4B541}"/>
              </a:ext>
            </a:extLst>
          </p:cNvPr>
          <p:cNvPicPr>
            <a:picLocks noChangeAspect="1"/>
          </p:cNvPicPr>
          <p:nvPr/>
        </p:nvPicPr>
        <p:blipFill>
          <a:blip r:embed="rId2">
            <a:extLst>
              <a:ext uri="{28A0092B-C50C-407E-A947-70E740481C1C}">
                <a14:useLocalDpi xmlns:a14="http://schemas.microsoft.com/office/drawing/2010/main" val="0"/>
              </a:ext>
            </a:extLst>
          </a:blip>
          <a:srcRect l="17126" t="16008" r="9454" b="22661"/>
          <a:stretch>
            <a:fillRect/>
          </a:stretch>
        </p:blipFill>
        <p:spPr bwMode="auto">
          <a:xfrm>
            <a:off x="1524000" y="0"/>
            <a:ext cx="44513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a:extLst>
              <a:ext uri="{FF2B5EF4-FFF2-40B4-BE49-F238E27FC236}">
                <a16:creationId xmlns:a16="http://schemas.microsoft.com/office/drawing/2014/main" id="{854C79FC-5047-044C-A46A-566E543DE0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911476"/>
            <a:ext cx="7086600" cy="361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6">
            <a:extLst>
              <a:ext uri="{FF2B5EF4-FFF2-40B4-BE49-F238E27FC236}">
                <a16:creationId xmlns:a16="http://schemas.microsoft.com/office/drawing/2014/main" id="{0F2AC72F-FE9C-1944-A156-EB32DA6AF897}"/>
              </a:ext>
            </a:extLst>
          </p:cNvPr>
          <p:cNvSpPr txBox="1">
            <a:spLocks noChangeArrowheads="1"/>
          </p:cNvSpPr>
          <p:nvPr/>
        </p:nvSpPr>
        <p:spPr bwMode="auto">
          <a:xfrm>
            <a:off x="9525000" y="5272088"/>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cxnSp>
        <p:nvCxnSpPr>
          <p:cNvPr id="3" name="Straight Connector 2">
            <a:extLst>
              <a:ext uri="{FF2B5EF4-FFF2-40B4-BE49-F238E27FC236}">
                <a16:creationId xmlns:a16="http://schemas.microsoft.com/office/drawing/2014/main" id="{748B7835-D770-9242-9D1C-3BE9B25223E1}"/>
              </a:ext>
            </a:extLst>
          </p:cNvPr>
          <p:cNvCxnSpPr/>
          <p:nvPr/>
        </p:nvCxnSpPr>
        <p:spPr bwMode="auto">
          <a:xfrm>
            <a:off x="4192385" y="5386647"/>
            <a:ext cx="3931920" cy="0"/>
          </a:xfrm>
          <a:prstGeom prst="line">
            <a:avLst/>
          </a:prstGeom>
          <a:solidFill>
            <a:schemeClr val="accent1"/>
          </a:solidFill>
          <a:ln w="57150" cap="flat" cmpd="sng" algn="ctr">
            <a:solidFill>
              <a:srgbClr val="C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Connector 7">
            <a:extLst>
              <a:ext uri="{FF2B5EF4-FFF2-40B4-BE49-F238E27FC236}">
                <a16:creationId xmlns:a16="http://schemas.microsoft.com/office/drawing/2014/main" id="{BBF0554A-4856-DE45-AD64-042CCFBDC1A2}"/>
              </a:ext>
            </a:extLst>
          </p:cNvPr>
          <p:cNvCxnSpPr>
            <a:cxnSpLocks/>
          </p:cNvCxnSpPr>
          <p:nvPr/>
        </p:nvCxnSpPr>
        <p:spPr bwMode="auto">
          <a:xfrm>
            <a:off x="8124305" y="4588625"/>
            <a:ext cx="0" cy="798022"/>
          </a:xfrm>
          <a:prstGeom prst="line">
            <a:avLst/>
          </a:prstGeom>
          <a:solidFill>
            <a:schemeClr val="accent1"/>
          </a:solidFill>
          <a:ln w="57150" cap="flat" cmpd="sng" algn="ctr">
            <a:solidFill>
              <a:srgbClr val="C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a:extLst>
              <a:ext uri="{FF2B5EF4-FFF2-40B4-BE49-F238E27FC236}">
                <a16:creationId xmlns:a16="http://schemas.microsoft.com/office/drawing/2014/main" id="{C384B48C-27D5-8341-A648-19E660D64B05}"/>
              </a:ext>
            </a:extLst>
          </p:cNvPr>
          <p:cNvCxnSpPr>
            <a:cxnSpLocks/>
          </p:cNvCxnSpPr>
          <p:nvPr/>
        </p:nvCxnSpPr>
        <p:spPr bwMode="auto">
          <a:xfrm>
            <a:off x="4366953" y="4588625"/>
            <a:ext cx="3757352" cy="0"/>
          </a:xfrm>
          <a:prstGeom prst="line">
            <a:avLst/>
          </a:prstGeom>
          <a:solidFill>
            <a:schemeClr val="accent1"/>
          </a:solidFill>
          <a:ln w="57150" cap="flat" cmpd="sng" algn="ctr">
            <a:solidFill>
              <a:srgbClr val="C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Connector 15">
            <a:extLst>
              <a:ext uri="{FF2B5EF4-FFF2-40B4-BE49-F238E27FC236}">
                <a16:creationId xmlns:a16="http://schemas.microsoft.com/office/drawing/2014/main" id="{ACB7ACFA-9352-EC46-AC8C-248AB1684E01}"/>
              </a:ext>
            </a:extLst>
          </p:cNvPr>
          <p:cNvCxnSpPr>
            <a:cxnSpLocks/>
          </p:cNvCxnSpPr>
          <p:nvPr/>
        </p:nvCxnSpPr>
        <p:spPr bwMode="auto">
          <a:xfrm>
            <a:off x="2488277" y="4699462"/>
            <a:ext cx="1770610" cy="0"/>
          </a:xfrm>
          <a:prstGeom prst="line">
            <a:avLst/>
          </a:prstGeom>
          <a:solidFill>
            <a:schemeClr val="accent1"/>
          </a:solidFill>
          <a:ln w="57150" cap="flat" cmpd="sng" algn="ctr">
            <a:solidFill>
              <a:srgbClr val="00B0F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Arrow Connector 13">
            <a:extLst>
              <a:ext uri="{FF2B5EF4-FFF2-40B4-BE49-F238E27FC236}">
                <a16:creationId xmlns:a16="http://schemas.microsoft.com/office/drawing/2014/main" id="{031A38D7-2672-E240-AB31-F28C0ECBC9E5}"/>
              </a:ext>
            </a:extLst>
          </p:cNvPr>
          <p:cNvCxnSpPr/>
          <p:nvPr/>
        </p:nvCxnSpPr>
        <p:spPr bwMode="auto">
          <a:xfrm>
            <a:off x="4674524" y="7705898"/>
            <a:ext cx="914400" cy="9144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ACB84A63-666D-3D4D-BE03-F31307427A4E}"/>
              </a:ext>
            </a:extLst>
          </p:cNvPr>
          <p:cNvSpPr>
            <a:spLocks noGrp="1" noChangeArrowheads="1"/>
          </p:cNvSpPr>
          <p:nvPr>
            <p:ph type="title"/>
          </p:nvPr>
        </p:nvSpPr>
        <p:spPr>
          <a:xfrm>
            <a:off x="2119313" y="0"/>
            <a:ext cx="7772400" cy="1143000"/>
          </a:xfrm>
        </p:spPr>
        <p:txBody>
          <a:bodyPr/>
          <a:lstStyle/>
          <a:p>
            <a:r>
              <a:rPr lang="en-US" altLang="en-US"/>
              <a:t>Spot Illumination - Lasers</a:t>
            </a:r>
          </a:p>
        </p:txBody>
      </p:sp>
      <p:sp>
        <p:nvSpPr>
          <p:cNvPr id="17410" name="Rectangle 3">
            <a:extLst>
              <a:ext uri="{FF2B5EF4-FFF2-40B4-BE49-F238E27FC236}">
                <a16:creationId xmlns:a16="http://schemas.microsoft.com/office/drawing/2014/main" id="{417CCBB7-0701-D840-A248-3F89AC49F041}"/>
              </a:ext>
            </a:extLst>
          </p:cNvPr>
          <p:cNvSpPr>
            <a:spLocks noGrp="1" noChangeArrowheads="1"/>
          </p:cNvSpPr>
          <p:nvPr>
            <p:ph type="body" idx="1"/>
          </p:nvPr>
        </p:nvSpPr>
        <p:spPr>
          <a:xfrm>
            <a:off x="1844676" y="1187450"/>
            <a:ext cx="8443913" cy="4114800"/>
          </a:xfrm>
        </p:spPr>
        <p:txBody>
          <a:bodyPr/>
          <a:lstStyle/>
          <a:p>
            <a:r>
              <a:rPr lang="en-US" altLang="en-US" sz="2400"/>
              <a:t>Advantages are that the pathway is easier to define (you know where the light is going !!)</a:t>
            </a:r>
          </a:p>
          <a:p>
            <a:r>
              <a:rPr lang="en-US" altLang="en-US" sz="2400"/>
              <a:t>It is usually </a:t>
            </a:r>
            <a:r>
              <a:rPr lang="en-US" altLang="en-US" sz="2400">
                <a:solidFill>
                  <a:srgbClr val="FF3300"/>
                </a:solidFill>
              </a:rPr>
              <a:t>monochromatic</a:t>
            </a:r>
            <a:r>
              <a:rPr lang="en-US" altLang="en-US" sz="2400"/>
              <a:t> light so </a:t>
            </a:r>
            <a:r>
              <a:rPr lang="en-US" altLang="en-US" sz="2400">
                <a:solidFill>
                  <a:srgbClr val="FF3300"/>
                </a:solidFill>
              </a:rPr>
              <a:t>excitation</a:t>
            </a:r>
            <a:r>
              <a:rPr lang="en-US" altLang="en-US" sz="2400"/>
              <a:t> filters are not needed</a:t>
            </a:r>
          </a:p>
          <a:p>
            <a:r>
              <a:rPr lang="en-US" altLang="en-US" sz="2400"/>
              <a:t>Brighter source of light than arc lamps (</a:t>
            </a:r>
            <a:r>
              <a:rPr lang="en-US" altLang="en-US" sz="2400">
                <a:solidFill>
                  <a:srgbClr val="FF3300"/>
                </a:solidFill>
              </a:rPr>
              <a:t>higher radiance</a:t>
            </a:r>
            <a:r>
              <a:rPr lang="en-US" altLang="en-US" sz="2400"/>
              <a:t>)</a:t>
            </a:r>
          </a:p>
          <a:p>
            <a:r>
              <a:rPr lang="en-US" altLang="en-US" sz="2400"/>
              <a:t>Spot size (d) can be calculated by formula</a:t>
            </a:r>
          </a:p>
          <a:p>
            <a:pPr lvl="1"/>
            <a:r>
              <a:rPr lang="en-US" altLang="en-US" sz="2000"/>
              <a:t>d=1.27(</a:t>
            </a:r>
            <a:r>
              <a:rPr lang="en-US" altLang="en-US" sz="2000">
                <a:sym typeface="Symbol" pitchFamily="2" charset="2"/>
              </a:rPr>
              <a:t></a:t>
            </a:r>
            <a:r>
              <a:rPr lang="en-US" altLang="en-US" sz="2000"/>
              <a:t>F/D)   where D is the beam diameter in mm and F is the focal distance from the lens</a:t>
            </a:r>
          </a:p>
          <a:p>
            <a:r>
              <a:rPr lang="en-US" altLang="en-US" sz="2400"/>
              <a:t>For a 125 mm focal length spherical lens at 515 nm is 55 um and 61 um at 458 nm</a:t>
            </a:r>
          </a:p>
        </p:txBody>
      </p:sp>
      <p:sp>
        <p:nvSpPr>
          <p:cNvPr id="69636" name="Text Box 4">
            <a:extLst>
              <a:ext uri="{FF2B5EF4-FFF2-40B4-BE49-F238E27FC236}">
                <a16:creationId xmlns:a16="http://schemas.microsoft.com/office/drawing/2014/main" id="{21F516CC-90BB-B94A-8D7E-94691D3282DF}"/>
              </a:ext>
            </a:extLst>
          </p:cNvPr>
          <p:cNvSpPr txBox="1">
            <a:spLocks noChangeArrowheads="1"/>
          </p:cNvSpPr>
          <p:nvPr/>
        </p:nvSpPr>
        <p:spPr bwMode="auto">
          <a:xfrm>
            <a:off x="7827963" y="5702301"/>
            <a:ext cx="2063750" cy="683329"/>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2000" dirty="0">
                <a:latin typeface="Times New Roman" charset="0"/>
                <a:ea typeface="ＭＳ Ｐゴシック" charset="0"/>
                <a:sym typeface="Symbol" charset="0"/>
              </a:rPr>
              <a:t>Shapiro 3</a:t>
            </a:r>
            <a:r>
              <a:rPr lang="en-US" sz="2000" baseline="30000" dirty="0">
                <a:latin typeface="Times New Roman" charset="0"/>
                <a:ea typeface="ＭＳ Ｐゴシック" charset="0"/>
                <a:sym typeface="Symbol" charset="0"/>
              </a:rPr>
              <a:t>rd</a:t>
            </a:r>
            <a:r>
              <a:rPr lang="en-US" sz="2000" dirty="0">
                <a:latin typeface="Times New Roman" charset="0"/>
                <a:ea typeface="ＭＳ Ｐゴシック" charset="0"/>
                <a:sym typeface="Symbol" charset="0"/>
              </a:rPr>
              <a:t>  p 103</a:t>
            </a:r>
          </a:p>
          <a:p>
            <a:pPr>
              <a:lnSpc>
                <a:spcPct val="70000"/>
              </a:lnSpc>
              <a:spcBef>
                <a:spcPct val="50000"/>
              </a:spcBef>
              <a:defRPr/>
            </a:pPr>
            <a:r>
              <a:rPr lang="en-US" sz="2000" dirty="0">
                <a:latin typeface="Times New Roman" charset="0"/>
                <a:ea typeface="ＭＳ Ｐゴシック" charset="0"/>
                <a:sym typeface="Symbol" charset="0"/>
              </a:rPr>
              <a:t>4</a:t>
            </a:r>
            <a:r>
              <a:rPr lang="en-US" sz="2000" baseline="30000" dirty="0">
                <a:latin typeface="Times New Roman" charset="0"/>
                <a:ea typeface="ＭＳ Ｐゴシック" charset="0"/>
                <a:sym typeface="Symbol" charset="0"/>
              </a:rPr>
              <a:t>th</a:t>
            </a:r>
            <a:r>
              <a:rPr lang="en-US" sz="2000" dirty="0">
                <a:latin typeface="Times New Roman" charset="0"/>
                <a:ea typeface="ＭＳ Ｐゴシック" charset="0"/>
                <a:sym typeface="Symbol" charset="0"/>
              </a:rPr>
              <a:t> P 130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7A322B39-5547-8F4D-A1A7-97A0A7B067C9}"/>
              </a:ext>
            </a:extLst>
          </p:cNvPr>
          <p:cNvSpPr>
            <a:spLocks noGrp="1" noChangeArrowheads="1"/>
          </p:cNvSpPr>
          <p:nvPr>
            <p:ph type="title"/>
          </p:nvPr>
        </p:nvSpPr>
        <p:spPr>
          <a:xfrm>
            <a:off x="2209800" y="152400"/>
            <a:ext cx="7772400" cy="693738"/>
          </a:xfrm>
        </p:spPr>
        <p:txBody>
          <a:bodyPr/>
          <a:lstStyle/>
          <a:p>
            <a:r>
              <a:rPr lang="en-US" altLang="en-US"/>
              <a:t>Lasers</a:t>
            </a:r>
          </a:p>
        </p:txBody>
      </p:sp>
      <p:sp>
        <p:nvSpPr>
          <p:cNvPr id="70659" name="Rectangle 3">
            <a:extLst>
              <a:ext uri="{FF2B5EF4-FFF2-40B4-BE49-F238E27FC236}">
                <a16:creationId xmlns:a16="http://schemas.microsoft.com/office/drawing/2014/main" id="{89AA5B21-FA56-8A4A-A8A7-5B704FB24B4B}"/>
              </a:ext>
            </a:extLst>
          </p:cNvPr>
          <p:cNvSpPr>
            <a:spLocks noGrp="1" noChangeArrowheads="1"/>
          </p:cNvSpPr>
          <p:nvPr>
            <p:ph type="body" idx="1"/>
          </p:nvPr>
        </p:nvSpPr>
        <p:spPr>
          <a:xfrm>
            <a:off x="1676401" y="846139"/>
            <a:ext cx="8602663" cy="2778125"/>
          </a:xfrm>
        </p:spPr>
        <p:txBody>
          <a:bodyPr/>
          <a:lstStyle/>
          <a:p>
            <a:pPr marL="0" indent="0">
              <a:buNone/>
              <a:defRPr/>
            </a:pPr>
            <a:r>
              <a:rPr lang="en-US" sz="1800" b="1" dirty="0"/>
              <a:t>Big lasers</a:t>
            </a:r>
          </a:p>
          <a:p>
            <a:pPr>
              <a:defRPr/>
            </a:pPr>
            <a:r>
              <a:rPr lang="en-US" sz="1800" dirty="0"/>
              <a:t>Coherent Enterprise laser - UV-visible</a:t>
            </a:r>
          </a:p>
          <a:p>
            <a:pPr>
              <a:defRPr/>
            </a:pPr>
            <a:r>
              <a:rPr lang="en-US" sz="1800" dirty="0"/>
              <a:t>Air cooled laser (Argon)</a:t>
            </a:r>
          </a:p>
          <a:p>
            <a:pPr marL="0" indent="0">
              <a:buNone/>
              <a:defRPr/>
            </a:pPr>
            <a:r>
              <a:rPr lang="en-US" sz="1800" b="1" dirty="0"/>
              <a:t>Small Lasers </a:t>
            </a:r>
          </a:p>
        </p:txBody>
      </p:sp>
      <p:pic>
        <p:nvPicPr>
          <p:cNvPr id="19459" name="Picture 4" descr="D:\Images\flow99\argonlaser.jpg">
            <a:extLst>
              <a:ext uri="{FF2B5EF4-FFF2-40B4-BE49-F238E27FC236}">
                <a16:creationId xmlns:a16="http://schemas.microsoft.com/office/drawing/2014/main" id="{72D0F656-065E-FE48-8587-EC4AEF0367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6488" y="4416426"/>
            <a:ext cx="203835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descr="D:\Images\flow99\enterpriselaser.jpg">
            <a:extLst>
              <a:ext uri="{FF2B5EF4-FFF2-40B4-BE49-F238E27FC236}">
                <a16:creationId xmlns:a16="http://schemas.microsoft.com/office/drawing/2014/main" id="{0E5B6F3B-1720-9540-AF08-AE47842139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038" y="2305051"/>
            <a:ext cx="259080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Line 7">
            <a:extLst>
              <a:ext uri="{FF2B5EF4-FFF2-40B4-BE49-F238E27FC236}">
                <a16:creationId xmlns:a16="http://schemas.microsoft.com/office/drawing/2014/main" id="{228DEB29-4660-E141-ACED-FA9635C87D77}"/>
              </a:ext>
            </a:extLst>
          </p:cNvPr>
          <p:cNvSpPr>
            <a:spLocks noChangeShapeType="1"/>
          </p:cNvSpPr>
          <p:nvPr/>
        </p:nvSpPr>
        <p:spPr bwMode="auto">
          <a:xfrm flipH="1">
            <a:off x="1909763" y="5932488"/>
            <a:ext cx="1066800" cy="5334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9462" name="Picture 1">
            <a:extLst>
              <a:ext uri="{FF2B5EF4-FFF2-40B4-BE49-F238E27FC236}">
                <a16:creationId xmlns:a16="http://schemas.microsoft.com/office/drawing/2014/main" id="{638EFF36-D7A7-5146-88A2-2362EA891A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34263" y="1679575"/>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2">
            <a:extLst>
              <a:ext uri="{FF2B5EF4-FFF2-40B4-BE49-F238E27FC236}">
                <a16:creationId xmlns:a16="http://schemas.microsoft.com/office/drawing/2014/main" id="{A80D19C5-5970-9C4E-96C8-8D575D3506A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3432176"/>
            <a:ext cx="4630738"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0E86C5B6-2AB6-3E4B-9591-A9C4125C1CD8}"/>
              </a:ext>
            </a:extLst>
          </p:cNvPr>
          <p:cNvSpPr>
            <a:spLocks noGrp="1" noChangeArrowheads="1"/>
          </p:cNvSpPr>
          <p:nvPr>
            <p:ph type="title"/>
          </p:nvPr>
        </p:nvSpPr>
        <p:spPr>
          <a:xfrm>
            <a:off x="2128838" y="0"/>
            <a:ext cx="7772400" cy="1143000"/>
          </a:xfrm>
        </p:spPr>
        <p:txBody>
          <a:bodyPr/>
          <a:lstStyle/>
          <a:p>
            <a:r>
              <a:rPr lang="en-US" altLang="en-US"/>
              <a:t>Laser Power &amp; Noise</a:t>
            </a:r>
            <a:br>
              <a:rPr lang="en-US" altLang="en-US"/>
            </a:br>
            <a:r>
              <a:rPr lang="en-US" altLang="en-US" sz="2000" b="1">
                <a:solidFill>
                  <a:srgbClr val="FF3300"/>
                </a:solidFill>
              </a:rPr>
              <a:t>L</a:t>
            </a:r>
            <a:r>
              <a:rPr lang="en-US" altLang="en-US" sz="2000"/>
              <a:t>ight </a:t>
            </a:r>
            <a:r>
              <a:rPr lang="en-US" altLang="en-US" sz="2000" b="1">
                <a:solidFill>
                  <a:srgbClr val="FF3300"/>
                </a:solidFill>
              </a:rPr>
              <a:t>A</a:t>
            </a:r>
            <a:r>
              <a:rPr lang="en-US" altLang="en-US" sz="2000"/>
              <a:t>mplification by </a:t>
            </a:r>
            <a:r>
              <a:rPr lang="en-US" altLang="en-US" sz="2000" b="1">
                <a:solidFill>
                  <a:srgbClr val="FF3300"/>
                </a:solidFill>
              </a:rPr>
              <a:t>S</a:t>
            </a:r>
            <a:r>
              <a:rPr lang="en-US" altLang="en-US" sz="2000"/>
              <a:t>timulated </a:t>
            </a:r>
            <a:r>
              <a:rPr lang="en-US" altLang="en-US" sz="2000" b="1">
                <a:solidFill>
                  <a:srgbClr val="FF3300"/>
                </a:solidFill>
              </a:rPr>
              <a:t>E</a:t>
            </a:r>
            <a:r>
              <a:rPr lang="en-US" altLang="en-US" sz="2000"/>
              <a:t>mission of </a:t>
            </a:r>
            <a:r>
              <a:rPr lang="en-US" altLang="en-US" sz="2000" b="1">
                <a:solidFill>
                  <a:srgbClr val="FF3300"/>
                </a:solidFill>
              </a:rPr>
              <a:t>R</a:t>
            </a:r>
            <a:r>
              <a:rPr lang="en-US" altLang="en-US" sz="2000"/>
              <a:t>adiation</a:t>
            </a:r>
            <a:endParaRPr lang="en-US" altLang="en-US"/>
          </a:p>
        </p:txBody>
      </p:sp>
      <p:sp>
        <p:nvSpPr>
          <p:cNvPr id="20482" name="Rectangle 3">
            <a:extLst>
              <a:ext uri="{FF2B5EF4-FFF2-40B4-BE49-F238E27FC236}">
                <a16:creationId xmlns:a16="http://schemas.microsoft.com/office/drawing/2014/main" id="{E31283A4-7998-A34D-9040-059AE7E88612}"/>
              </a:ext>
            </a:extLst>
          </p:cNvPr>
          <p:cNvSpPr>
            <a:spLocks noGrp="1" noChangeArrowheads="1"/>
          </p:cNvSpPr>
          <p:nvPr>
            <p:ph type="body" idx="1"/>
          </p:nvPr>
        </p:nvSpPr>
        <p:spPr>
          <a:xfrm>
            <a:off x="512956" y="1495598"/>
            <a:ext cx="11151219" cy="4114800"/>
          </a:xfrm>
        </p:spPr>
        <p:txBody>
          <a:bodyPr/>
          <a:lstStyle/>
          <a:p>
            <a:r>
              <a:rPr lang="en-US" altLang="en-US" sz="2400" dirty="0"/>
              <a:t>Laser light is </a:t>
            </a:r>
            <a:r>
              <a:rPr lang="en-US" altLang="en-US" sz="2400" dirty="0">
                <a:solidFill>
                  <a:srgbClr val="FF3300"/>
                </a:solidFill>
              </a:rPr>
              <a:t>coherent</a:t>
            </a:r>
            <a:r>
              <a:rPr lang="en-US" altLang="en-US" sz="2400" dirty="0"/>
              <a:t> and </a:t>
            </a:r>
            <a:r>
              <a:rPr lang="en-US" altLang="en-US" sz="2400" dirty="0">
                <a:solidFill>
                  <a:srgbClr val="FF3300"/>
                </a:solidFill>
              </a:rPr>
              <a:t>monochromatic</a:t>
            </a:r>
            <a:r>
              <a:rPr lang="en-US" altLang="en-US" sz="2400" dirty="0"/>
              <a:t> (same frequency and wavelength)</a:t>
            </a:r>
          </a:p>
          <a:p>
            <a:r>
              <a:rPr lang="en-US" altLang="en-US" sz="2400" dirty="0"/>
              <a:t>this means the emitted radiation is in phase with and propagating in the same direction as the stimulating radiation</a:t>
            </a:r>
          </a:p>
          <a:p>
            <a:r>
              <a:rPr lang="en-US" altLang="en-US" sz="2400" dirty="0"/>
              <a:t>ION lasers  use </a:t>
            </a:r>
            <a:r>
              <a:rPr lang="en-US" altLang="en-US" sz="2400" dirty="0">
                <a:solidFill>
                  <a:srgbClr val="FF3300"/>
                </a:solidFill>
              </a:rPr>
              <a:t>electromagnetic energy</a:t>
            </a:r>
            <a:r>
              <a:rPr lang="en-US" altLang="en-US" sz="2400" dirty="0"/>
              <a:t> to produce and confine the ionized gas plasma which serves as the lasing medium.</a:t>
            </a:r>
          </a:p>
          <a:p>
            <a:r>
              <a:rPr lang="en-US" altLang="en-US" sz="2400" dirty="0"/>
              <a:t>Lasers can be </a:t>
            </a:r>
            <a:r>
              <a:rPr lang="en-US" altLang="en-US" sz="2400" dirty="0">
                <a:solidFill>
                  <a:srgbClr val="FF3300"/>
                </a:solidFill>
              </a:rPr>
              <a:t>continuous wave</a:t>
            </a:r>
            <a:r>
              <a:rPr lang="en-US" altLang="en-US" sz="2400" dirty="0"/>
              <a:t> (CW) or </a:t>
            </a:r>
            <a:r>
              <a:rPr lang="en-US" altLang="en-US" sz="2400" dirty="0">
                <a:solidFill>
                  <a:srgbClr val="FF3300"/>
                </a:solidFill>
              </a:rPr>
              <a:t>pulsed</a:t>
            </a:r>
            <a:r>
              <a:rPr lang="en-US" altLang="en-US" sz="2400" dirty="0"/>
              <a:t> (where flashlamps provide the pulse)</a:t>
            </a:r>
          </a:p>
          <a:p>
            <a:r>
              <a:rPr lang="en-US" altLang="en-US" sz="2400" dirty="0"/>
              <a:t>Laser efficiency is variable - argon ion (gas) lasers are about </a:t>
            </a:r>
            <a:r>
              <a:rPr lang="en-US" altLang="en-US" sz="2400" dirty="0">
                <a:solidFill>
                  <a:srgbClr val="FF3300"/>
                </a:solidFill>
              </a:rPr>
              <a:t>0.01% efficient</a:t>
            </a:r>
            <a:r>
              <a:rPr lang="en-US" altLang="en-US" sz="2400" dirty="0"/>
              <a:t> (1 W needs 10KW power)</a:t>
            </a:r>
          </a:p>
        </p:txBody>
      </p:sp>
      <p:sp>
        <p:nvSpPr>
          <p:cNvPr id="71684" name="Text Box 4">
            <a:extLst>
              <a:ext uri="{FF2B5EF4-FFF2-40B4-BE49-F238E27FC236}">
                <a16:creationId xmlns:a16="http://schemas.microsoft.com/office/drawing/2014/main" id="{9BDE1B99-32E1-734A-81A8-D8653255DD1F}"/>
              </a:ext>
            </a:extLst>
          </p:cNvPr>
          <p:cNvSpPr txBox="1">
            <a:spLocks noChangeArrowheads="1"/>
          </p:cNvSpPr>
          <p:nvPr/>
        </p:nvSpPr>
        <p:spPr bwMode="auto">
          <a:xfrm>
            <a:off x="7723188" y="5689601"/>
            <a:ext cx="2322512" cy="677863"/>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2000" dirty="0">
                <a:latin typeface="Times New Roman" charset="0"/>
                <a:ea typeface="ＭＳ Ｐゴシック" charset="0"/>
                <a:sym typeface="Symbol" charset="0"/>
              </a:rPr>
              <a:t>Shapiro  3</a:t>
            </a:r>
            <a:r>
              <a:rPr lang="en-US" sz="2000" baseline="30000" dirty="0">
                <a:latin typeface="Times New Roman" charset="0"/>
                <a:ea typeface="ＭＳ Ｐゴシック" charset="0"/>
                <a:sym typeface="Symbol" charset="0"/>
              </a:rPr>
              <a:t>rd</a:t>
            </a:r>
            <a:r>
              <a:rPr lang="en-US" sz="2000" dirty="0">
                <a:latin typeface="Times New Roman" charset="0"/>
                <a:ea typeface="ＭＳ Ｐゴシック" charset="0"/>
                <a:sym typeface="Symbol" charset="0"/>
              </a:rPr>
              <a:t> p 106</a:t>
            </a:r>
          </a:p>
          <a:p>
            <a:pPr>
              <a:lnSpc>
                <a:spcPct val="70000"/>
              </a:lnSpc>
              <a:spcBef>
                <a:spcPct val="50000"/>
              </a:spcBef>
              <a:defRPr/>
            </a:pPr>
            <a:r>
              <a:rPr lang="en-US" sz="2000" dirty="0">
                <a:latin typeface="Times New Roman" charset="0"/>
                <a:ea typeface="ＭＳ Ｐゴシック" charset="0"/>
                <a:sym typeface="Symbol" charset="0"/>
              </a:rPr>
              <a:t>4</a:t>
            </a:r>
            <a:r>
              <a:rPr lang="en-US" sz="2000" baseline="30000" dirty="0">
                <a:latin typeface="Times New Roman" charset="0"/>
                <a:ea typeface="ＭＳ Ｐゴシック" charset="0"/>
                <a:sym typeface="Symbol" charset="0"/>
              </a:rPr>
              <a:t>th</a:t>
            </a:r>
            <a:r>
              <a:rPr lang="en-US" sz="2000" dirty="0">
                <a:latin typeface="Times New Roman" charset="0"/>
                <a:ea typeface="ＭＳ Ｐゴシック" charset="0"/>
                <a:sym typeface="Symbol" charset="0"/>
              </a:rPr>
              <a:t> P 133-148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D3DFBD21-42E6-8541-B270-33F7C5B9A1EE}"/>
              </a:ext>
            </a:extLst>
          </p:cNvPr>
          <p:cNvSpPr>
            <a:spLocks noGrp="1" noChangeArrowheads="1"/>
          </p:cNvSpPr>
          <p:nvPr>
            <p:ph type="title"/>
          </p:nvPr>
        </p:nvSpPr>
        <p:spPr>
          <a:xfrm>
            <a:off x="2717801" y="195263"/>
            <a:ext cx="6811963" cy="958850"/>
          </a:xfrm>
        </p:spPr>
        <p:txBody>
          <a:bodyPr/>
          <a:lstStyle/>
          <a:p>
            <a:r>
              <a:rPr lang="en-US" altLang="en-US"/>
              <a:t>Lasers</a:t>
            </a:r>
          </a:p>
        </p:txBody>
      </p:sp>
      <p:pic>
        <p:nvPicPr>
          <p:cNvPr id="21506" name="Picture 4">
            <a:extLst>
              <a:ext uri="{FF2B5EF4-FFF2-40B4-BE49-F238E27FC236}">
                <a16:creationId xmlns:a16="http://schemas.microsoft.com/office/drawing/2014/main" id="{6E5540E6-9E80-8B4C-BA3A-D12B96AF7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3476" y="1276350"/>
            <a:ext cx="4283075"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5">
            <a:extLst>
              <a:ext uri="{FF2B5EF4-FFF2-40B4-BE49-F238E27FC236}">
                <a16:creationId xmlns:a16="http://schemas.microsoft.com/office/drawing/2014/main" id="{F6E54AAD-05C6-7D46-8121-442B5A0530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521" y="989013"/>
            <a:ext cx="3822700" cy="497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9854A7EB-AD63-0748-86BD-EAF3D5A36740}"/>
              </a:ext>
            </a:extLst>
          </p:cNvPr>
          <p:cNvSpPr>
            <a:spLocks noGrp="1" noChangeArrowheads="1"/>
          </p:cNvSpPr>
          <p:nvPr>
            <p:ph type="title"/>
          </p:nvPr>
        </p:nvSpPr>
        <p:spPr/>
        <p:txBody>
          <a:bodyPr/>
          <a:lstStyle/>
          <a:p>
            <a:r>
              <a:rPr lang="en-US" altLang="en-US"/>
              <a:t>Illumination Sources</a:t>
            </a:r>
          </a:p>
        </p:txBody>
      </p:sp>
      <p:sp>
        <p:nvSpPr>
          <p:cNvPr id="7170" name="Rectangle 3">
            <a:extLst>
              <a:ext uri="{FF2B5EF4-FFF2-40B4-BE49-F238E27FC236}">
                <a16:creationId xmlns:a16="http://schemas.microsoft.com/office/drawing/2014/main" id="{4CFD50EB-308B-5645-A90C-8A64F6F4C5FB}"/>
              </a:ext>
            </a:extLst>
          </p:cNvPr>
          <p:cNvSpPr>
            <a:spLocks noGrp="1" noChangeArrowheads="1"/>
          </p:cNvSpPr>
          <p:nvPr>
            <p:ph type="body" idx="1"/>
          </p:nvPr>
        </p:nvSpPr>
        <p:spPr>
          <a:xfrm>
            <a:off x="786909" y="1904320"/>
            <a:ext cx="10489632" cy="4114800"/>
          </a:xfrm>
        </p:spPr>
        <p:txBody>
          <a:bodyPr/>
          <a:lstStyle/>
          <a:p>
            <a:r>
              <a:rPr lang="en-US" altLang="en-US" sz="2800" b="1" dirty="0">
                <a:latin typeface="Arial" panose="020B0604020202020204" pitchFamily="34" charset="0"/>
              </a:rPr>
              <a:t>Lamps</a:t>
            </a:r>
          </a:p>
          <a:p>
            <a:pPr lvl="2"/>
            <a:r>
              <a:rPr lang="en-US" altLang="en-US" sz="2000" dirty="0">
                <a:latin typeface="Arial" panose="020B0604020202020204" pitchFamily="34" charset="0"/>
              </a:rPr>
              <a:t>Xenon-Mercury</a:t>
            </a:r>
          </a:p>
          <a:p>
            <a:pPr lvl="2"/>
            <a:r>
              <a:rPr lang="en-US" altLang="en-US" sz="2000" dirty="0">
                <a:latin typeface="Arial" panose="020B0604020202020204" pitchFamily="34" charset="0"/>
              </a:rPr>
              <a:t>Mercury</a:t>
            </a:r>
          </a:p>
          <a:p>
            <a:endParaRPr lang="en-US" altLang="en-US" sz="2800" b="1" dirty="0">
              <a:latin typeface="Arial" panose="020B0604020202020204" pitchFamily="34" charset="0"/>
            </a:endParaRPr>
          </a:p>
          <a:p>
            <a:r>
              <a:rPr lang="en-US" altLang="en-US" sz="2800" b="1" dirty="0">
                <a:latin typeface="Arial" panose="020B0604020202020204" pitchFamily="34" charset="0"/>
              </a:rPr>
              <a:t>Lasers</a:t>
            </a:r>
          </a:p>
          <a:p>
            <a:pPr lvl="2"/>
            <a:r>
              <a:rPr lang="en-US" altLang="en-US" sz="2000" dirty="0">
                <a:latin typeface="Arial" panose="020B0604020202020204" pitchFamily="34" charset="0"/>
              </a:rPr>
              <a:t>Argon Ion (</a:t>
            </a:r>
            <a:r>
              <a:rPr lang="en-US" altLang="en-US" sz="2000" dirty="0" err="1">
                <a:latin typeface="Arial" panose="020B0604020202020204" pitchFamily="34" charset="0"/>
              </a:rPr>
              <a:t>Ar</a:t>
            </a:r>
            <a:r>
              <a:rPr lang="en-US" altLang="en-US" sz="2000" dirty="0">
                <a:latin typeface="Arial" panose="020B0604020202020204" pitchFamily="34" charset="0"/>
              </a:rPr>
              <a:t>), Krypton (Kr), Helium Cadmium (He-Cd), Helium Neon (He-Ne) (older instruments)</a:t>
            </a:r>
          </a:p>
          <a:p>
            <a:pPr lvl="2"/>
            <a:r>
              <a:rPr lang="en-US" altLang="en-US" sz="2000" dirty="0">
                <a:latin typeface="Arial" panose="020B0604020202020204" pitchFamily="34" charset="0"/>
              </a:rPr>
              <a:t>YAG</a:t>
            </a:r>
          </a:p>
          <a:p>
            <a:pPr lvl="2"/>
            <a:r>
              <a:rPr lang="en-US" altLang="en-US" sz="2000" dirty="0">
                <a:latin typeface="Arial" panose="020B0604020202020204" pitchFamily="34" charset="0"/>
              </a:rPr>
              <a:t>Lots of solid-state or pumped lasers available…..</a:t>
            </a:r>
          </a:p>
        </p:txBody>
      </p:sp>
      <p:sp>
        <p:nvSpPr>
          <p:cNvPr id="64517" name="Text Box 5">
            <a:extLst>
              <a:ext uri="{FF2B5EF4-FFF2-40B4-BE49-F238E27FC236}">
                <a16:creationId xmlns:a16="http://schemas.microsoft.com/office/drawing/2014/main" id="{7BBB4328-3CA7-5F40-A776-DB95A36FC5A1}"/>
              </a:ext>
            </a:extLst>
          </p:cNvPr>
          <p:cNvSpPr txBox="1">
            <a:spLocks noChangeArrowheads="1"/>
          </p:cNvSpPr>
          <p:nvPr/>
        </p:nvSpPr>
        <p:spPr bwMode="auto">
          <a:xfrm>
            <a:off x="7943850" y="5757864"/>
            <a:ext cx="2038350" cy="683329"/>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2000">
                <a:latin typeface="Times New Roman" charset="0"/>
                <a:ea typeface="ＭＳ Ｐゴシック" charset="0"/>
                <a:sym typeface="Symbol" charset="0"/>
              </a:rPr>
              <a:t>Shapiro 3</a:t>
            </a:r>
            <a:r>
              <a:rPr lang="en-US" sz="2000" baseline="30000">
                <a:latin typeface="Times New Roman" charset="0"/>
                <a:ea typeface="ＭＳ Ｐゴシック" charset="0"/>
                <a:sym typeface="Symbol" charset="0"/>
              </a:rPr>
              <a:t>rd</a:t>
            </a:r>
            <a:r>
              <a:rPr lang="en-US" sz="2000">
                <a:latin typeface="Times New Roman" charset="0"/>
                <a:ea typeface="ＭＳ Ｐゴシック" charset="0"/>
                <a:sym typeface="Symbol" charset="0"/>
              </a:rPr>
              <a:t> p </a:t>
            </a:r>
            <a:r>
              <a:rPr lang="en-US" sz="2000" dirty="0">
                <a:latin typeface="Times New Roman" charset="0"/>
                <a:ea typeface="ＭＳ Ｐゴシック" charset="0"/>
                <a:sym typeface="Symbol" charset="0"/>
              </a:rPr>
              <a:t>98</a:t>
            </a:r>
          </a:p>
          <a:p>
            <a:pPr>
              <a:lnSpc>
                <a:spcPct val="70000"/>
              </a:lnSpc>
              <a:spcBef>
                <a:spcPct val="50000"/>
              </a:spcBef>
              <a:defRPr/>
            </a:pPr>
            <a:r>
              <a:rPr lang="en-US" sz="2000" dirty="0">
                <a:latin typeface="Times New Roman" charset="0"/>
                <a:ea typeface="ＭＳ Ｐゴシック" charset="0"/>
                <a:sym typeface="Symbol" charset="0"/>
              </a:rPr>
              <a:t>4</a:t>
            </a:r>
            <a:r>
              <a:rPr lang="en-US" sz="2000" baseline="30000" dirty="0">
                <a:latin typeface="Times New Roman" charset="0"/>
                <a:ea typeface="ＭＳ Ｐゴシック" charset="0"/>
                <a:sym typeface="Symbol" charset="0"/>
              </a:rPr>
              <a:t>th</a:t>
            </a:r>
            <a:r>
              <a:rPr lang="en-US" sz="2000" dirty="0">
                <a:latin typeface="Times New Roman" charset="0"/>
                <a:ea typeface="ＭＳ Ｐゴシック" charset="0"/>
                <a:sym typeface="Symbol" charset="0"/>
              </a:rPr>
              <a:t> P 126</a:t>
            </a:r>
          </a:p>
        </p:txBody>
      </p:sp>
      <p:sp>
        <p:nvSpPr>
          <p:cNvPr id="2" name="TextBox 1">
            <a:extLst>
              <a:ext uri="{FF2B5EF4-FFF2-40B4-BE49-F238E27FC236}">
                <a16:creationId xmlns:a16="http://schemas.microsoft.com/office/drawing/2014/main" id="{606C2D5F-D197-6B43-8108-EFBE46A2EDC4}"/>
              </a:ext>
            </a:extLst>
          </p:cNvPr>
          <p:cNvSpPr txBox="1"/>
          <p:nvPr/>
        </p:nvSpPr>
        <p:spPr>
          <a:xfrm>
            <a:off x="4230868" y="2386839"/>
            <a:ext cx="3886200" cy="646331"/>
          </a:xfrm>
          <a:prstGeom prst="rect">
            <a:avLst/>
          </a:prstGeom>
          <a:noFill/>
          <a:ln>
            <a:solidFill>
              <a:schemeClr val="bg2">
                <a:lumMod val="60000"/>
                <a:lumOff val="40000"/>
              </a:schemeClr>
            </a:solidFill>
          </a:ln>
        </p:spPr>
        <p:txBody>
          <a:bodyPr wrap="square" rtlCol="0">
            <a:spAutoFit/>
          </a:bodyPr>
          <a:lstStyle/>
          <a:p>
            <a:r>
              <a:rPr lang="en-US" sz="1800" i="1" dirty="0"/>
              <a:t>Not commonly used in flow cytometry, but common for microscopy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27DA4113-8D32-1349-94C8-D9DB1157418F}"/>
              </a:ext>
            </a:extLst>
          </p:cNvPr>
          <p:cNvSpPr>
            <a:spLocks noGrp="1" noChangeArrowheads="1"/>
          </p:cNvSpPr>
          <p:nvPr>
            <p:ph type="title"/>
          </p:nvPr>
        </p:nvSpPr>
        <p:spPr>
          <a:xfrm>
            <a:off x="2209800" y="153989"/>
            <a:ext cx="7772400" cy="585787"/>
          </a:xfrm>
        </p:spPr>
        <p:txBody>
          <a:bodyPr/>
          <a:lstStyle/>
          <a:p>
            <a:r>
              <a:rPr lang="en-US" altLang="en-US" sz="4000"/>
              <a:t>Argon &amp; Krypton Lasers</a:t>
            </a:r>
          </a:p>
        </p:txBody>
      </p:sp>
      <p:sp>
        <p:nvSpPr>
          <p:cNvPr id="72708" name="Text Box 4">
            <a:extLst>
              <a:ext uri="{FF2B5EF4-FFF2-40B4-BE49-F238E27FC236}">
                <a16:creationId xmlns:a16="http://schemas.microsoft.com/office/drawing/2014/main" id="{DBE279F5-08C7-0945-B39D-7A895E86C190}"/>
              </a:ext>
            </a:extLst>
          </p:cNvPr>
          <p:cNvSpPr txBox="1">
            <a:spLocks noChangeArrowheads="1"/>
          </p:cNvSpPr>
          <p:nvPr/>
        </p:nvSpPr>
        <p:spPr bwMode="auto">
          <a:xfrm>
            <a:off x="8407400" y="5881688"/>
            <a:ext cx="1981200" cy="442912"/>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200" dirty="0">
                <a:latin typeface="Times New Roman" charset="0"/>
                <a:ea typeface="ＭＳ Ｐゴシック" charset="0"/>
                <a:sym typeface="Symbol" charset="0"/>
              </a:rPr>
              <a:t>Shapiro 3</a:t>
            </a:r>
            <a:r>
              <a:rPr lang="en-US" sz="1200" baseline="30000" dirty="0">
                <a:latin typeface="Times New Roman" charset="0"/>
                <a:ea typeface="ＭＳ Ｐゴシック" charset="0"/>
                <a:sym typeface="Symbol" charset="0"/>
              </a:rPr>
              <a:t>rd</a:t>
            </a:r>
            <a:r>
              <a:rPr lang="en-US" sz="1200" dirty="0">
                <a:latin typeface="Times New Roman" charset="0"/>
                <a:ea typeface="ＭＳ Ｐゴシック" charset="0"/>
                <a:sym typeface="Symbol" charset="0"/>
              </a:rPr>
              <a:t> p 108</a:t>
            </a:r>
          </a:p>
          <a:p>
            <a:pPr>
              <a:lnSpc>
                <a:spcPct val="70000"/>
              </a:lnSpc>
              <a:spcBef>
                <a:spcPct val="50000"/>
              </a:spcBef>
              <a:defRPr/>
            </a:pPr>
            <a:r>
              <a:rPr lang="en-US" sz="1200" dirty="0">
                <a:latin typeface="Times New Roman" charset="0"/>
                <a:ea typeface="ＭＳ Ｐゴシック" charset="0"/>
                <a:sym typeface="Symbol" charset="0"/>
              </a:rPr>
              <a:t>4</a:t>
            </a:r>
            <a:r>
              <a:rPr lang="en-US" sz="1200" baseline="30000" dirty="0">
                <a:latin typeface="Times New Roman" charset="0"/>
                <a:ea typeface="ＭＳ Ｐゴシック" charset="0"/>
                <a:sym typeface="Symbol" charset="0"/>
              </a:rPr>
              <a:t>th</a:t>
            </a:r>
            <a:r>
              <a:rPr lang="en-US" sz="1200" dirty="0">
                <a:latin typeface="Times New Roman" charset="0"/>
                <a:ea typeface="ＭＳ Ｐゴシック" charset="0"/>
                <a:sym typeface="Symbol" charset="0"/>
              </a:rPr>
              <a:t> P 138</a:t>
            </a:r>
          </a:p>
        </p:txBody>
      </p:sp>
      <p:pic>
        <p:nvPicPr>
          <p:cNvPr id="22531" name="Picture 5" descr="D:\Images\flow99\DSC00032(48).jpg">
            <a:extLst>
              <a:ext uri="{FF2B5EF4-FFF2-40B4-BE49-F238E27FC236}">
                <a16:creationId xmlns:a16="http://schemas.microsoft.com/office/drawing/2014/main" id="{D2F5EB27-1E99-9C4F-B151-552FBC1DA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850" y="1228726"/>
            <a:ext cx="34925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6">
            <a:extLst>
              <a:ext uri="{FF2B5EF4-FFF2-40B4-BE49-F238E27FC236}">
                <a16:creationId xmlns:a16="http://schemas.microsoft.com/office/drawing/2014/main" id="{7E602078-AD76-3044-AE90-3D1A976C05E4}"/>
              </a:ext>
            </a:extLst>
          </p:cNvPr>
          <p:cNvSpPr txBox="1">
            <a:spLocks noChangeArrowheads="1"/>
          </p:cNvSpPr>
          <p:nvPr/>
        </p:nvSpPr>
        <p:spPr bwMode="auto">
          <a:xfrm>
            <a:off x="1628775" y="5862638"/>
            <a:ext cx="480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400">
                <a:latin typeface="Times New Roman" panose="02020603050405020304" pitchFamily="18" charset="0"/>
              </a:rPr>
              <a:t>Kr-Ar laser (488, 568, 647 nm lines)</a:t>
            </a:r>
          </a:p>
        </p:txBody>
      </p:sp>
      <p:sp>
        <p:nvSpPr>
          <p:cNvPr id="22533" name="Line 7">
            <a:extLst>
              <a:ext uri="{FF2B5EF4-FFF2-40B4-BE49-F238E27FC236}">
                <a16:creationId xmlns:a16="http://schemas.microsoft.com/office/drawing/2014/main" id="{FCE65CC1-82DE-4B40-A985-3DF1B7B3DA64}"/>
              </a:ext>
            </a:extLst>
          </p:cNvPr>
          <p:cNvSpPr>
            <a:spLocks noChangeShapeType="1"/>
          </p:cNvSpPr>
          <p:nvPr/>
        </p:nvSpPr>
        <p:spPr bwMode="auto">
          <a:xfrm>
            <a:off x="6827838" y="4164013"/>
            <a:ext cx="304800"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4" name="Line 8">
            <a:extLst>
              <a:ext uri="{FF2B5EF4-FFF2-40B4-BE49-F238E27FC236}">
                <a16:creationId xmlns:a16="http://schemas.microsoft.com/office/drawing/2014/main" id="{2A96AC86-8532-264E-976A-80C6A0B6792B}"/>
              </a:ext>
            </a:extLst>
          </p:cNvPr>
          <p:cNvSpPr>
            <a:spLocks noChangeShapeType="1"/>
          </p:cNvSpPr>
          <p:nvPr/>
        </p:nvSpPr>
        <p:spPr bwMode="auto">
          <a:xfrm>
            <a:off x="6821488" y="4237038"/>
            <a:ext cx="304800"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5" name="Line 9">
            <a:extLst>
              <a:ext uri="{FF2B5EF4-FFF2-40B4-BE49-F238E27FC236}">
                <a16:creationId xmlns:a16="http://schemas.microsoft.com/office/drawing/2014/main" id="{10FB8020-E327-124F-82E9-B481FEB9DA5D}"/>
              </a:ext>
            </a:extLst>
          </p:cNvPr>
          <p:cNvSpPr>
            <a:spLocks noChangeShapeType="1"/>
          </p:cNvSpPr>
          <p:nvPr/>
        </p:nvSpPr>
        <p:spPr bwMode="auto">
          <a:xfrm>
            <a:off x="6815138" y="4198938"/>
            <a:ext cx="3048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22536" name="Picture 1">
            <a:extLst>
              <a:ext uri="{FF2B5EF4-FFF2-40B4-BE49-F238E27FC236}">
                <a16:creationId xmlns:a16="http://schemas.microsoft.com/office/drawing/2014/main" id="{749DF765-299E-8B44-BA96-9F1D3E45BB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5788" y="2049463"/>
            <a:ext cx="5002212" cy="375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Box 2">
            <a:extLst>
              <a:ext uri="{FF2B5EF4-FFF2-40B4-BE49-F238E27FC236}">
                <a16:creationId xmlns:a16="http://schemas.microsoft.com/office/drawing/2014/main" id="{9EF4FD4A-7EE0-E647-9405-E41DE4F0FD2F}"/>
              </a:ext>
            </a:extLst>
          </p:cNvPr>
          <p:cNvSpPr txBox="1">
            <a:spLocks noChangeArrowheads="1"/>
          </p:cNvSpPr>
          <p:nvPr/>
        </p:nvSpPr>
        <p:spPr bwMode="auto">
          <a:xfrm>
            <a:off x="6332539" y="890589"/>
            <a:ext cx="424338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Below: An Enterprise (Coherent) Laser mounted onto a Biorad 1024 confocal microscope. This Laser produces both 488 lines and UV line at 361-363 nm</a:t>
            </a:r>
          </a:p>
        </p:txBody>
      </p:sp>
      <p:sp>
        <p:nvSpPr>
          <p:cNvPr id="22538" name="TextBox 3">
            <a:extLst>
              <a:ext uri="{FF2B5EF4-FFF2-40B4-BE49-F238E27FC236}">
                <a16:creationId xmlns:a16="http://schemas.microsoft.com/office/drawing/2014/main" id="{727F4A6D-D243-5745-B352-759F92561AC2}"/>
              </a:ext>
            </a:extLst>
          </p:cNvPr>
          <p:cNvSpPr txBox="1">
            <a:spLocks noChangeArrowheads="1"/>
          </p:cNvSpPr>
          <p:nvPr/>
        </p:nvSpPr>
        <p:spPr bwMode="auto">
          <a:xfrm>
            <a:off x="1628775" y="3925888"/>
            <a:ext cx="3276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Above: Krypton argon laser that produces 3 lines (488-568-647 nm)</a:t>
            </a:r>
          </a:p>
          <a:p>
            <a:pPr>
              <a:spcBef>
                <a:spcPct val="0"/>
              </a:spcBef>
              <a:buFontTx/>
              <a:buNone/>
            </a:pPr>
            <a:endParaRPr lang="en-US" altLang="en-US" sz="1800">
              <a:latin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56CE33DC-83FA-5F4A-B66C-82E7C0F9AC37}"/>
              </a:ext>
            </a:extLst>
          </p:cNvPr>
          <p:cNvSpPr>
            <a:spLocks noGrp="1" noChangeArrowheads="1"/>
          </p:cNvSpPr>
          <p:nvPr>
            <p:ph type="title"/>
          </p:nvPr>
        </p:nvSpPr>
        <p:spPr>
          <a:xfrm>
            <a:off x="1866900" y="287338"/>
            <a:ext cx="7772400" cy="677862"/>
          </a:xfrm>
        </p:spPr>
        <p:txBody>
          <a:bodyPr/>
          <a:lstStyle/>
          <a:p>
            <a:r>
              <a:rPr lang="en-US" altLang="en-US"/>
              <a:t>Laser power</a:t>
            </a:r>
          </a:p>
        </p:txBody>
      </p:sp>
      <p:sp>
        <p:nvSpPr>
          <p:cNvPr id="23554" name="Content Placeholder 2">
            <a:extLst>
              <a:ext uri="{FF2B5EF4-FFF2-40B4-BE49-F238E27FC236}">
                <a16:creationId xmlns:a16="http://schemas.microsoft.com/office/drawing/2014/main" id="{E8CE589D-CEF3-3B44-9DF7-1B85B33EAF17}"/>
              </a:ext>
            </a:extLst>
          </p:cNvPr>
          <p:cNvSpPr>
            <a:spLocks noGrp="1" noChangeArrowheads="1"/>
          </p:cNvSpPr>
          <p:nvPr>
            <p:ph idx="1"/>
          </p:nvPr>
        </p:nvSpPr>
        <p:spPr>
          <a:xfrm>
            <a:off x="256478" y="1438275"/>
            <a:ext cx="11374244" cy="4114800"/>
          </a:xfrm>
        </p:spPr>
        <p:txBody>
          <a:bodyPr/>
          <a:lstStyle/>
          <a:p>
            <a:r>
              <a:rPr lang="en-US" altLang="en-US" sz="2800" i="1" dirty="0"/>
              <a:t>“The critical characteristics of a light source can be defined quantitatively in terms of its </a:t>
            </a:r>
            <a:r>
              <a:rPr lang="en-US" altLang="en-US" sz="2800" b="1" i="1" dirty="0"/>
              <a:t>radiance</a:t>
            </a:r>
            <a:r>
              <a:rPr lang="en-US" altLang="en-US" sz="2800" i="1" dirty="0"/>
              <a:t>, which is the power emitted from, transmitted through, or reflected by a surface, per unit of its area, per unit solid angle; the units of radiance are W/m2/</a:t>
            </a:r>
            <a:r>
              <a:rPr lang="en-US" altLang="en-US" sz="2800" i="1" dirty="0" err="1"/>
              <a:t>sr</a:t>
            </a:r>
            <a:r>
              <a:rPr lang="en-US" altLang="en-US" sz="2800" i="1" dirty="0"/>
              <a:t> (watts per square meter per steradian).”</a:t>
            </a:r>
          </a:p>
        </p:txBody>
      </p:sp>
      <p:sp>
        <p:nvSpPr>
          <p:cNvPr id="23555" name="TextBox 3">
            <a:extLst>
              <a:ext uri="{FF2B5EF4-FFF2-40B4-BE49-F238E27FC236}">
                <a16:creationId xmlns:a16="http://schemas.microsoft.com/office/drawing/2014/main" id="{3DD81159-C150-414A-AC7B-E569C9364207}"/>
              </a:ext>
            </a:extLst>
          </p:cNvPr>
          <p:cNvSpPr txBox="1">
            <a:spLocks noChangeArrowheads="1"/>
          </p:cNvSpPr>
          <p:nvPr/>
        </p:nvSpPr>
        <p:spPr bwMode="auto">
          <a:xfrm>
            <a:off x="5943600" y="5102225"/>
            <a:ext cx="40497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b="1" dirty="0">
                <a:solidFill>
                  <a:schemeClr val="accent2"/>
                </a:solidFill>
                <a:latin typeface="Times New Roman" panose="02020603050405020304" pitchFamily="18" charset="0"/>
              </a:rPr>
              <a:t>UNIT 1.9 Lasers for Flow Cytometry</a:t>
            </a:r>
          </a:p>
          <a:p>
            <a:pPr>
              <a:spcBef>
                <a:spcPct val="0"/>
              </a:spcBef>
              <a:buFontTx/>
              <a:buNone/>
            </a:pPr>
            <a:r>
              <a:rPr lang="en-US" altLang="en-US" sz="1800" dirty="0">
                <a:solidFill>
                  <a:schemeClr val="accent2"/>
                </a:solidFill>
                <a:latin typeface="Times New Roman" panose="02020603050405020304" pitchFamily="18" charset="0"/>
              </a:rPr>
              <a:t>Howard M. Shapiro</a:t>
            </a:r>
            <a:r>
              <a:rPr lang="en-US" altLang="en-US" sz="1800" baseline="30000" dirty="0">
                <a:solidFill>
                  <a:schemeClr val="accent2"/>
                </a:solidFill>
                <a:latin typeface="Times New Roman" panose="02020603050405020304" pitchFamily="18" charset="0"/>
              </a:rPr>
              <a:t>1</a:t>
            </a:r>
            <a:r>
              <a:rPr lang="en-US" altLang="en-US" sz="1800" dirty="0">
                <a:solidFill>
                  <a:schemeClr val="accent2"/>
                </a:solidFill>
                <a:latin typeface="Times New Roman" panose="02020603050405020304" pitchFamily="18" charset="0"/>
              </a:rPr>
              <a:t>, William G. Telford</a:t>
            </a:r>
            <a:r>
              <a:rPr lang="en-US" altLang="en-US" sz="1800" baseline="30000" dirty="0">
                <a:solidFill>
                  <a:schemeClr val="accent2"/>
                </a:solidFill>
                <a:latin typeface="Times New Roman" panose="02020603050405020304" pitchFamily="18" charset="0"/>
              </a:rPr>
              <a:t>2</a:t>
            </a:r>
          </a:p>
          <a:p>
            <a:pPr>
              <a:spcBef>
                <a:spcPct val="0"/>
              </a:spcBef>
              <a:buFontTx/>
              <a:buNone/>
            </a:pPr>
            <a:r>
              <a:rPr lang="en-US" altLang="en-US" sz="1800" baseline="30000" dirty="0">
                <a:solidFill>
                  <a:schemeClr val="accent2"/>
                </a:solidFill>
                <a:latin typeface="Times New Roman" panose="02020603050405020304" pitchFamily="18" charset="0"/>
              </a:rPr>
              <a:t>Current Protocols in Cytometry</a:t>
            </a:r>
            <a:endParaRPr lang="en-US" altLang="en-US" sz="1800" dirty="0">
              <a:solidFill>
                <a:schemeClr val="accent2"/>
              </a:solidFill>
              <a:latin typeface="Times New Roman" panose="02020603050405020304" pitchFamily="18" charset="0"/>
            </a:endParaRPr>
          </a:p>
        </p:txBody>
      </p:sp>
      <p:sp>
        <p:nvSpPr>
          <p:cNvPr id="23556" name="TextBox 5">
            <a:extLst>
              <a:ext uri="{FF2B5EF4-FFF2-40B4-BE49-F238E27FC236}">
                <a16:creationId xmlns:a16="http://schemas.microsoft.com/office/drawing/2014/main" id="{1507F98B-F6B1-6343-8B18-E469CDB68B65}"/>
              </a:ext>
            </a:extLst>
          </p:cNvPr>
          <p:cNvSpPr txBox="1">
            <a:spLocks noChangeArrowheads="1"/>
          </p:cNvSpPr>
          <p:nvPr/>
        </p:nvSpPr>
        <p:spPr bwMode="auto">
          <a:xfrm>
            <a:off x="4849813" y="5076826"/>
            <a:ext cx="1123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Source: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C38B76D6-C3EC-2446-8F8E-DBC0F27CEB4A}"/>
              </a:ext>
            </a:extLst>
          </p:cNvPr>
          <p:cNvSpPr>
            <a:spLocks noGrp="1" noChangeArrowheads="1"/>
          </p:cNvSpPr>
          <p:nvPr>
            <p:ph type="title"/>
          </p:nvPr>
        </p:nvSpPr>
        <p:spPr>
          <a:xfrm>
            <a:off x="2209800" y="128588"/>
            <a:ext cx="7772400" cy="628650"/>
          </a:xfrm>
        </p:spPr>
        <p:txBody>
          <a:bodyPr/>
          <a:lstStyle/>
          <a:p>
            <a:r>
              <a:rPr lang="en-US" altLang="en-US" sz="3200"/>
              <a:t>Krypton Innova Laser (Coherent)</a:t>
            </a:r>
          </a:p>
        </p:txBody>
      </p:sp>
      <p:pic>
        <p:nvPicPr>
          <p:cNvPr id="24578" name="Picture 3">
            <a:extLst>
              <a:ext uri="{FF2B5EF4-FFF2-40B4-BE49-F238E27FC236}">
                <a16:creationId xmlns:a16="http://schemas.microsoft.com/office/drawing/2014/main" id="{66EBAAC8-AD79-6749-90EB-95704582A9D0}"/>
              </a:ext>
            </a:extLst>
          </p:cNvPr>
          <p:cNvPicPr>
            <a:picLocks noChangeAspect="1"/>
          </p:cNvPicPr>
          <p:nvPr/>
        </p:nvPicPr>
        <p:blipFill>
          <a:blip r:embed="rId3">
            <a:extLst>
              <a:ext uri="{28A0092B-C50C-407E-A947-70E740481C1C}">
                <a14:useLocalDpi xmlns:a14="http://schemas.microsoft.com/office/drawing/2010/main" val="0"/>
              </a:ext>
            </a:extLst>
          </a:blip>
          <a:srcRect t="15625" b="12917"/>
          <a:stretch>
            <a:fillRect/>
          </a:stretch>
        </p:blipFill>
        <p:spPr bwMode="auto">
          <a:xfrm>
            <a:off x="1683834" y="1670050"/>
            <a:ext cx="9144000"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4">
            <a:extLst>
              <a:ext uri="{FF2B5EF4-FFF2-40B4-BE49-F238E27FC236}">
                <a16:creationId xmlns:a16="http://schemas.microsoft.com/office/drawing/2014/main" id="{FD613EF0-F207-8443-8DE0-E930609A517A}"/>
              </a:ext>
            </a:extLst>
          </p:cNvPr>
          <p:cNvSpPr txBox="1">
            <a:spLocks noChangeArrowheads="1"/>
          </p:cNvSpPr>
          <p:nvPr/>
        </p:nvSpPr>
        <p:spPr bwMode="auto">
          <a:xfrm>
            <a:off x="423746" y="839788"/>
            <a:ext cx="11664176"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dirty="0">
                <a:latin typeface="Times New Roman" panose="02020603050405020304" pitchFamily="18" charset="0"/>
              </a:rPr>
              <a:t>This is a tunable laser – you can change the output line by changing</a:t>
            </a:r>
          </a:p>
          <a:p>
            <a:pPr>
              <a:spcBef>
                <a:spcPct val="0"/>
              </a:spcBef>
              <a:buFontTx/>
              <a:buNone/>
            </a:pPr>
            <a:r>
              <a:rPr lang="en-US" altLang="en-US" sz="2400" dirty="0">
                <a:latin typeface="Times New Roman" panose="02020603050405020304" pitchFamily="18" charset="0"/>
              </a:rPr>
              <a:t>The angle of the high reflector mirror</a:t>
            </a:r>
          </a:p>
        </p:txBody>
      </p:sp>
      <p:sp>
        <p:nvSpPr>
          <p:cNvPr id="2" name="TextBox 1">
            <a:extLst>
              <a:ext uri="{FF2B5EF4-FFF2-40B4-BE49-F238E27FC236}">
                <a16:creationId xmlns:a16="http://schemas.microsoft.com/office/drawing/2014/main" id="{9FBDBA77-02A1-254E-B985-8C45BD6D4310}"/>
              </a:ext>
            </a:extLst>
          </p:cNvPr>
          <p:cNvSpPr txBox="1"/>
          <p:nvPr/>
        </p:nvSpPr>
        <p:spPr>
          <a:xfrm>
            <a:off x="5017009" y="1883665"/>
            <a:ext cx="2933111" cy="461665"/>
          </a:xfrm>
          <a:prstGeom prst="rect">
            <a:avLst/>
          </a:prstGeom>
          <a:noFill/>
        </p:spPr>
        <p:txBody>
          <a:bodyPr wrap="none" rtlCol="0">
            <a:spAutoFit/>
          </a:bodyPr>
          <a:lstStyle/>
          <a:p>
            <a:r>
              <a:rPr lang="en-US" altLang="en-US" b="1" dirty="0">
                <a:solidFill>
                  <a:srgbClr val="FFFF00"/>
                </a:solidFill>
              </a:rPr>
              <a:t>high reflector mirror</a:t>
            </a:r>
            <a:endParaRPr lang="en-US" b="1" dirty="0">
              <a:solidFill>
                <a:srgbClr val="FFFF00"/>
              </a:solidFill>
            </a:endParaRPr>
          </a:p>
        </p:txBody>
      </p:sp>
      <p:cxnSp>
        <p:nvCxnSpPr>
          <p:cNvPr id="4" name="Straight Arrow Connector 3">
            <a:extLst>
              <a:ext uri="{FF2B5EF4-FFF2-40B4-BE49-F238E27FC236}">
                <a16:creationId xmlns:a16="http://schemas.microsoft.com/office/drawing/2014/main" id="{260DCE19-916D-4A4D-AEF0-613A4A0FC2B7}"/>
              </a:ext>
            </a:extLst>
          </p:cNvPr>
          <p:cNvCxnSpPr/>
          <p:nvPr/>
        </p:nvCxnSpPr>
        <p:spPr bwMode="auto">
          <a:xfrm flipH="1">
            <a:off x="4477512" y="2471738"/>
            <a:ext cx="1618488" cy="1286447"/>
          </a:xfrm>
          <a:prstGeom prst="straightConnector1">
            <a:avLst/>
          </a:prstGeom>
          <a:solidFill>
            <a:schemeClr val="accent1"/>
          </a:solidFill>
          <a:ln w="57150" cap="flat" cmpd="sng" algn="ctr">
            <a:solidFill>
              <a:srgbClr val="FFFF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1CF17F94-E2DD-9A44-902E-62C3E69D359D}"/>
              </a:ext>
            </a:extLst>
          </p:cNvPr>
          <p:cNvSpPr>
            <a:spLocks noGrp="1" noChangeArrowheads="1"/>
          </p:cNvSpPr>
          <p:nvPr>
            <p:ph type="title"/>
          </p:nvPr>
        </p:nvSpPr>
        <p:spPr>
          <a:xfrm>
            <a:off x="1981200" y="0"/>
            <a:ext cx="7772400" cy="754062"/>
          </a:xfrm>
        </p:spPr>
        <p:txBody>
          <a:bodyPr/>
          <a:lstStyle/>
          <a:p>
            <a:r>
              <a:rPr lang="en-US" altLang="en-US" sz="3200" dirty="0"/>
              <a:t>Big lasers – big power supplies</a:t>
            </a:r>
          </a:p>
        </p:txBody>
      </p:sp>
      <p:pic>
        <p:nvPicPr>
          <p:cNvPr id="25602" name="Picture 3">
            <a:extLst>
              <a:ext uri="{FF2B5EF4-FFF2-40B4-BE49-F238E27FC236}">
                <a16:creationId xmlns:a16="http://schemas.microsoft.com/office/drawing/2014/main" id="{10E7B0BF-3721-EE42-8B06-BD5FB19A14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0689" y="1001713"/>
            <a:ext cx="5672137"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a:extLst>
              <a:ext uri="{FF2B5EF4-FFF2-40B4-BE49-F238E27FC236}">
                <a16:creationId xmlns:a16="http://schemas.microsoft.com/office/drawing/2014/main" id="{B54E146F-C6BA-3547-81C7-6290CA3F74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61200" y="3786188"/>
            <a:ext cx="36068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5">
            <a:extLst>
              <a:ext uri="{FF2B5EF4-FFF2-40B4-BE49-F238E27FC236}">
                <a16:creationId xmlns:a16="http://schemas.microsoft.com/office/drawing/2014/main" id="{6E8555F6-38DC-F64F-A186-22DFA49F8E16}"/>
              </a:ext>
            </a:extLst>
          </p:cNvPr>
          <p:cNvSpPr txBox="1">
            <a:spLocks noChangeArrowheads="1"/>
          </p:cNvSpPr>
          <p:nvPr/>
        </p:nvSpPr>
        <p:spPr bwMode="auto">
          <a:xfrm>
            <a:off x="7468355" y="1146741"/>
            <a:ext cx="309411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000" dirty="0">
                <a:latin typeface="Times New Roman" panose="02020603050405020304" pitchFamily="18" charset="0"/>
              </a:rPr>
              <a:t>150lbs – very heavy!</a:t>
            </a:r>
          </a:p>
          <a:p>
            <a:pPr>
              <a:spcBef>
                <a:spcPct val="0"/>
              </a:spcBef>
              <a:buFontTx/>
              <a:buNone/>
            </a:pPr>
            <a:endParaRPr lang="en-US" altLang="en-US" sz="2000" dirty="0">
              <a:latin typeface="Times New Roman" panose="02020603050405020304" pitchFamily="18" charset="0"/>
            </a:endParaRPr>
          </a:p>
          <a:p>
            <a:pPr>
              <a:spcBef>
                <a:spcPct val="0"/>
              </a:spcBef>
              <a:buFontTx/>
              <a:buNone/>
            </a:pPr>
            <a:r>
              <a:rPr lang="en-US" altLang="en-US" sz="2000" dirty="0">
                <a:latin typeface="Times New Roman" panose="02020603050405020304" pitchFamily="18" charset="0"/>
              </a:rPr>
              <a:t>Requires 208 volts, 50 amps</a:t>
            </a:r>
          </a:p>
          <a:p>
            <a:pPr>
              <a:spcBef>
                <a:spcPct val="0"/>
              </a:spcBef>
              <a:buFontTx/>
              <a:buNone/>
            </a:pPr>
            <a:endParaRPr lang="en-US" altLang="en-US" sz="2000" dirty="0">
              <a:latin typeface="Times New Roman" panose="02020603050405020304" pitchFamily="18" charset="0"/>
            </a:endParaRPr>
          </a:p>
          <a:p>
            <a:pPr>
              <a:spcBef>
                <a:spcPct val="0"/>
              </a:spcBef>
              <a:buFontTx/>
              <a:buNone/>
            </a:pPr>
            <a:r>
              <a:rPr lang="en-US" altLang="en-US" sz="2000" dirty="0">
                <a:latin typeface="Times New Roman" panose="02020603050405020304" pitchFamily="18" charset="0"/>
              </a:rPr>
              <a:t>Continuous water supply</a:t>
            </a:r>
          </a:p>
          <a:p>
            <a:pPr>
              <a:spcBef>
                <a:spcPct val="0"/>
              </a:spcBef>
              <a:buFontTx/>
              <a:buNone/>
            </a:pPr>
            <a:r>
              <a:rPr lang="en-US" altLang="en-US" sz="2000" dirty="0">
                <a:latin typeface="Times New Roman" panose="02020603050405020304" pitchFamily="18" charset="0"/>
              </a:rPr>
              <a:t>for cooling both the laser</a:t>
            </a:r>
          </a:p>
          <a:p>
            <a:pPr>
              <a:spcBef>
                <a:spcPct val="0"/>
              </a:spcBef>
              <a:buFontTx/>
              <a:buNone/>
            </a:pPr>
            <a:r>
              <a:rPr lang="en-US" altLang="en-US" sz="2000" dirty="0">
                <a:latin typeface="Times New Roman" panose="02020603050405020304" pitchFamily="18" charset="0"/>
              </a:rPr>
              <a:t>and the power supply</a:t>
            </a:r>
          </a:p>
        </p:txBody>
      </p:sp>
      <p:sp>
        <p:nvSpPr>
          <p:cNvPr id="25605" name="TextBox 6">
            <a:extLst>
              <a:ext uri="{FF2B5EF4-FFF2-40B4-BE49-F238E27FC236}">
                <a16:creationId xmlns:a16="http://schemas.microsoft.com/office/drawing/2014/main" id="{8EA2D966-6038-0E4E-9A66-0B8F1E0BADCA}"/>
              </a:ext>
            </a:extLst>
          </p:cNvPr>
          <p:cNvSpPr txBox="1">
            <a:spLocks noChangeArrowheads="1"/>
          </p:cNvSpPr>
          <p:nvPr/>
        </p:nvSpPr>
        <p:spPr bwMode="auto">
          <a:xfrm>
            <a:off x="1992314" y="5643564"/>
            <a:ext cx="5068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Water flow is regulated by a flow meter</a:t>
            </a:r>
          </a:p>
        </p:txBody>
      </p:sp>
      <p:cxnSp>
        <p:nvCxnSpPr>
          <p:cNvPr id="7" name="Straight Arrow Connector 6">
            <a:extLst>
              <a:ext uri="{FF2B5EF4-FFF2-40B4-BE49-F238E27FC236}">
                <a16:creationId xmlns:a16="http://schemas.microsoft.com/office/drawing/2014/main" id="{C9984D33-0404-3348-9472-378C9F0A7382}"/>
              </a:ext>
            </a:extLst>
          </p:cNvPr>
          <p:cNvCxnSpPr>
            <a:cxnSpLocks/>
            <a:stCxn id="25605" idx="3"/>
          </p:cNvCxnSpPr>
          <p:nvPr/>
        </p:nvCxnSpPr>
        <p:spPr bwMode="auto">
          <a:xfrm flipV="1">
            <a:off x="7061200" y="5431537"/>
            <a:ext cx="1631696" cy="442214"/>
          </a:xfrm>
          <a:prstGeom prst="straightConnector1">
            <a:avLst/>
          </a:prstGeom>
          <a:solidFill>
            <a:schemeClr val="accent1"/>
          </a:solidFill>
          <a:ln w="57150" cap="flat" cmpd="sng" algn="ctr">
            <a:solidFill>
              <a:srgbClr val="FFFF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3F17E61B-88A7-8447-BDE7-F221049F11C9}"/>
              </a:ext>
            </a:extLst>
          </p:cNvPr>
          <p:cNvSpPr>
            <a:spLocks noGrp="1" noChangeArrowheads="1"/>
          </p:cNvSpPr>
          <p:nvPr>
            <p:ph type="title"/>
          </p:nvPr>
        </p:nvSpPr>
        <p:spPr>
          <a:xfrm>
            <a:off x="2239963" y="182563"/>
            <a:ext cx="7772400" cy="685800"/>
          </a:xfrm>
        </p:spPr>
        <p:txBody>
          <a:bodyPr/>
          <a:lstStyle/>
          <a:p>
            <a:r>
              <a:rPr lang="en-US" altLang="en-US"/>
              <a:t>Dye Lasers</a:t>
            </a:r>
          </a:p>
        </p:txBody>
      </p:sp>
      <p:sp>
        <p:nvSpPr>
          <p:cNvPr id="26626" name="Rectangle 3">
            <a:extLst>
              <a:ext uri="{FF2B5EF4-FFF2-40B4-BE49-F238E27FC236}">
                <a16:creationId xmlns:a16="http://schemas.microsoft.com/office/drawing/2014/main" id="{E2EC0BB8-7D3D-7045-B7B8-9A08499A66C7}"/>
              </a:ext>
            </a:extLst>
          </p:cNvPr>
          <p:cNvSpPr>
            <a:spLocks noGrp="1" noChangeArrowheads="1"/>
          </p:cNvSpPr>
          <p:nvPr>
            <p:ph type="body" idx="1"/>
          </p:nvPr>
        </p:nvSpPr>
        <p:spPr>
          <a:xfrm>
            <a:off x="245327" y="1027430"/>
            <a:ext cx="8216832" cy="5080762"/>
          </a:xfrm>
        </p:spPr>
        <p:txBody>
          <a:bodyPr/>
          <a:lstStyle/>
          <a:p>
            <a:r>
              <a:rPr lang="en-US" altLang="en-US" sz="2000" dirty="0"/>
              <a:t>Dye lasers use a source laser known as the </a:t>
            </a:r>
            <a:r>
              <a:rPr lang="en-US" altLang="en-US" sz="2000" dirty="0">
                <a:solidFill>
                  <a:srgbClr val="FF0000"/>
                </a:solidFill>
              </a:rPr>
              <a:t>pump laser</a:t>
            </a:r>
            <a:r>
              <a:rPr lang="en-US" altLang="en-US" sz="2000" dirty="0"/>
              <a:t> to excite another laser known as the </a:t>
            </a:r>
            <a:r>
              <a:rPr lang="en-US" altLang="en-US" sz="2000" dirty="0">
                <a:solidFill>
                  <a:srgbClr val="FF0000"/>
                </a:solidFill>
              </a:rPr>
              <a:t>dye laser</a:t>
            </a:r>
            <a:r>
              <a:rPr lang="en-US" altLang="en-US" sz="2000" dirty="0"/>
              <a:t>.</a:t>
            </a:r>
          </a:p>
          <a:p>
            <a:r>
              <a:rPr lang="en-US" altLang="en-US" sz="2000" dirty="0"/>
              <a:t>The dye laser consists of a flowing dye which exhibits desirable properties such as excitation and emission.</a:t>
            </a:r>
          </a:p>
          <a:p>
            <a:r>
              <a:rPr lang="en-US" altLang="en-US" sz="2000" dirty="0"/>
              <a:t>The </a:t>
            </a:r>
            <a:r>
              <a:rPr lang="en-US" altLang="en-US" sz="2000" dirty="0">
                <a:solidFill>
                  <a:srgbClr val="FF0000"/>
                </a:solidFill>
              </a:rPr>
              <a:t>lasing medium</a:t>
            </a:r>
            <a:r>
              <a:rPr lang="en-US" altLang="en-US" sz="2000" dirty="0"/>
              <a:t> is a fluorescent dye which is dissolved in an organic solvent such as ethanol or ethylene glycol</a:t>
            </a:r>
          </a:p>
          <a:p>
            <a:r>
              <a:rPr lang="en-US" altLang="en-US" sz="2000" dirty="0"/>
              <a:t>The laser can be tuned, usually by a </a:t>
            </a:r>
            <a:r>
              <a:rPr lang="en-US" altLang="en-US" sz="2000" dirty="0">
                <a:solidFill>
                  <a:srgbClr val="FF0000"/>
                </a:solidFill>
              </a:rPr>
              <a:t>rotatable filter</a:t>
            </a:r>
            <a:r>
              <a:rPr lang="en-US" altLang="en-US" sz="2000" dirty="0"/>
              <a:t> or prism</a:t>
            </a:r>
          </a:p>
          <a:p>
            <a:r>
              <a:rPr lang="en-US" altLang="en-US" sz="2000" dirty="0"/>
              <a:t>The dye must be circulated and cooled to prevent it being bleached or over-heated</a:t>
            </a:r>
          </a:p>
        </p:txBody>
      </p:sp>
      <p:sp>
        <p:nvSpPr>
          <p:cNvPr id="73732" name="Text Box 4">
            <a:extLst>
              <a:ext uri="{FF2B5EF4-FFF2-40B4-BE49-F238E27FC236}">
                <a16:creationId xmlns:a16="http://schemas.microsoft.com/office/drawing/2014/main" id="{58A6757D-78F4-634E-BCE2-A24318036C69}"/>
              </a:ext>
            </a:extLst>
          </p:cNvPr>
          <p:cNvSpPr txBox="1">
            <a:spLocks noChangeArrowheads="1"/>
          </p:cNvSpPr>
          <p:nvPr/>
        </p:nvSpPr>
        <p:spPr bwMode="auto">
          <a:xfrm>
            <a:off x="8348663" y="5927725"/>
            <a:ext cx="2012950" cy="50165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400" dirty="0">
                <a:latin typeface="Times New Roman" charset="0"/>
                <a:ea typeface="ＭＳ Ｐゴシック" charset="0"/>
                <a:sym typeface="Symbol" charset="0"/>
              </a:rPr>
              <a:t>Shapiro 3</a:t>
            </a:r>
            <a:r>
              <a:rPr lang="en-US" sz="1400" baseline="30000" dirty="0">
                <a:latin typeface="Times New Roman" charset="0"/>
                <a:ea typeface="ＭＳ Ｐゴシック" charset="0"/>
                <a:sym typeface="Symbol" charset="0"/>
              </a:rPr>
              <a:t>rd</a:t>
            </a:r>
            <a:r>
              <a:rPr lang="en-US" sz="1400" dirty="0">
                <a:latin typeface="Times New Roman" charset="0"/>
                <a:ea typeface="ＭＳ Ｐゴシック" charset="0"/>
                <a:sym typeface="Symbol" charset="0"/>
              </a:rPr>
              <a:t> p 110</a:t>
            </a:r>
          </a:p>
          <a:p>
            <a:pPr>
              <a:lnSpc>
                <a:spcPct val="70000"/>
              </a:lnSpc>
              <a:spcBef>
                <a:spcPct val="50000"/>
              </a:spcBef>
              <a:defRPr/>
            </a:pPr>
            <a:r>
              <a:rPr lang="en-US" sz="1400" dirty="0">
                <a:latin typeface="Times New Roman" charset="0"/>
                <a:ea typeface="ＭＳ Ｐゴシック" charset="0"/>
                <a:sym typeface="Symbol" charset="0"/>
              </a:rPr>
              <a:t>4</a:t>
            </a:r>
            <a:r>
              <a:rPr lang="en-US" sz="1400" baseline="30000" dirty="0">
                <a:latin typeface="Times New Roman" charset="0"/>
                <a:ea typeface="ＭＳ Ｐゴシック" charset="0"/>
                <a:sym typeface="Symbol" charset="0"/>
              </a:rPr>
              <a:t>th</a:t>
            </a:r>
            <a:r>
              <a:rPr lang="en-US" sz="1400" dirty="0">
                <a:latin typeface="Times New Roman" charset="0"/>
                <a:ea typeface="ＭＳ Ｐゴシック" charset="0"/>
                <a:sym typeface="Symbol" charset="0"/>
              </a:rPr>
              <a:t> 141</a:t>
            </a:r>
          </a:p>
        </p:txBody>
      </p:sp>
      <p:pic>
        <p:nvPicPr>
          <p:cNvPr id="2" name="Picture 1">
            <a:extLst>
              <a:ext uri="{FF2B5EF4-FFF2-40B4-BE49-F238E27FC236}">
                <a16:creationId xmlns:a16="http://schemas.microsoft.com/office/drawing/2014/main" id="{73B35218-AB6D-FA47-B94F-4608FFB088F2}"/>
              </a:ext>
            </a:extLst>
          </p:cNvPr>
          <p:cNvPicPr>
            <a:picLocks noChangeAspect="1"/>
          </p:cNvPicPr>
          <p:nvPr/>
        </p:nvPicPr>
        <p:blipFill>
          <a:blip r:embed="rId2"/>
          <a:stretch>
            <a:fillRect/>
          </a:stretch>
        </p:blipFill>
        <p:spPr>
          <a:xfrm>
            <a:off x="8644178" y="749808"/>
            <a:ext cx="2893616" cy="2223262"/>
          </a:xfrm>
          <a:prstGeom prst="rect">
            <a:avLst/>
          </a:prstGeom>
        </p:spPr>
      </p:pic>
      <p:sp>
        <p:nvSpPr>
          <p:cNvPr id="3" name="TextBox 2">
            <a:extLst>
              <a:ext uri="{FF2B5EF4-FFF2-40B4-BE49-F238E27FC236}">
                <a16:creationId xmlns:a16="http://schemas.microsoft.com/office/drawing/2014/main" id="{E5D97640-BFA9-5940-B728-56A52C432E0F}"/>
              </a:ext>
            </a:extLst>
          </p:cNvPr>
          <p:cNvSpPr txBox="1"/>
          <p:nvPr/>
        </p:nvSpPr>
        <p:spPr>
          <a:xfrm>
            <a:off x="9638339" y="2603738"/>
            <a:ext cx="723275" cy="369332"/>
          </a:xfrm>
          <a:prstGeom prst="rect">
            <a:avLst/>
          </a:prstGeom>
          <a:noFill/>
        </p:spPr>
        <p:txBody>
          <a:bodyPr wrap="none" rtlCol="0">
            <a:spAutoFit/>
          </a:bodyPr>
          <a:lstStyle/>
          <a:p>
            <a:r>
              <a:rPr lang="en-US" sz="1800" dirty="0">
                <a:solidFill>
                  <a:srgbClr val="FFFF00"/>
                </a:solidFill>
              </a:rPr>
              <a:t>WIKI</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46153CE6-9483-6445-9C06-77057C2105EC}"/>
              </a:ext>
            </a:extLst>
          </p:cNvPr>
          <p:cNvSpPr>
            <a:spLocks noGrp="1" noChangeArrowheads="1"/>
          </p:cNvSpPr>
          <p:nvPr>
            <p:ph type="title"/>
          </p:nvPr>
        </p:nvSpPr>
        <p:spPr>
          <a:xfrm>
            <a:off x="2209800" y="228600"/>
            <a:ext cx="7772400" cy="1143000"/>
          </a:xfrm>
        </p:spPr>
        <p:txBody>
          <a:bodyPr/>
          <a:lstStyle/>
          <a:p>
            <a:r>
              <a:rPr lang="en-US" altLang="en-US"/>
              <a:t>Helium-Neon Lasers</a:t>
            </a:r>
          </a:p>
        </p:txBody>
      </p:sp>
      <p:sp>
        <p:nvSpPr>
          <p:cNvPr id="27650" name="Rectangle 3">
            <a:extLst>
              <a:ext uri="{FF2B5EF4-FFF2-40B4-BE49-F238E27FC236}">
                <a16:creationId xmlns:a16="http://schemas.microsoft.com/office/drawing/2014/main" id="{BCE3777A-D3AE-3344-BF4D-EE57350AA962}"/>
              </a:ext>
            </a:extLst>
          </p:cNvPr>
          <p:cNvSpPr>
            <a:spLocks noGrp="1" noChangeArrowheads="1"/>
          </p:cNvSpPr>
          <p:nvPr>
            <p:ph type="body" idx="1"/>
          </p:nvPr>
        </p:nvSpPr>
        <p:spPr>
          <a:xfrm>
            <a:off x="200722" y="1249364"/>
            <a:ext cx="4761803" cy="5354637"/>
          </a:xfrm>
        </p:spPr>
        <p:txBody>
          <a:bodyPr/>
          <a:lstStyle/>
          <a:p>
            <a:r>
              <a:rPr lang="en-US" altLang="en-US" sz="2000" dirty="0"/>
              <a:t>He-Ne - low power, no cooling needed</a:t>
            </a:r>
          </a:p>
          <a:p>
            <a:r>
              <a:rPr lang="en-US" altLang="en-US" sz="2000" dirty="0"/>
              <a:t>Cheap, mostly emit red light at 633 nm</a:t>
            </a:r>
          </a:p>
          <a:p>
            <a:r>
              <a:rPr lang="en-US" altLang="en-US" sz="2000" dirty="0"/>
              <a:t>Generally 0.1 W to 50 </a:t>
            </a:r>
            <a:r>
              <a:rPr lang="en-US" altLang="en-US" sz="2000" dirty="0" err="1"/>
              <a:t>mW</a:t>
            </a:r>
            <a:r>
              <a:rPr lang="en-US" altLang="en-US" sz="2000" dirty="0"/>
              <a:t> power</a:t>
            </a:r>
          </a:p>
          <a:p>
            <a:r>
              <a:rPr lang="en-US" altLang="en-US" sz="2000" dirty="0"/>
              <a:t>Lines available   include green (543nm) and red 594nm or 611 nm</a:t>
            </a:r>
          </a:p>
          <a:p>
            <a:endParaRPr lang="en-US" altLang="en-US" sz="2000" dirty="0"/>
          </a:p>
        </p:txBody>
      </p:sp>
      <p:sp>
        <p:nvSpPr>
          <p:cNvPr id="74756" name="Text Box 4">
            <a:extLst>
              <a:ext uri="{FF2B5EF4-FFF2-40B4-BE49-F238E27FC236}">
                <a16:creationId xmlns:a16="http://schemas.microsoft.com/office/drawing/2014/main" id="{0583D8B0-1B3D-3F4A-835B-CDFCEF40E985}"/>
              </a:ext>
            </a:extLst>
          </p:cNvPr>
          <p:cNvSpPr txBox="1">
            <a:spLocks noChangeArrowheads="1"/>
          </p:cNvSpPr>
          <p:nvPr/>
        </p:nvSpPr>
        <p:spPr bwMode="auto">
          <a:xfrm>
            <a:off x="8166101" y="5995988"/>
            <a:ext cx="2098675" cy="44450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200" dirty="0">
                <a:latin typeface="Times New Roman" charset="0"/>
                <a:ea typeface="ＭＳ Ｐゴシック" charset="0"/>
                <a:sym typeface="Symbol" charset="0"/>
              </a:rPr>
              <a:t>Shapiro 3</a:t>
            </a:r>
            <a:r>
              <a:rPr lang="en-US" sz="1200" baseline="30000" dirty="0">
                <a:latin typeface="Times New Roman" charset="0"/>
                <a:ea typeface="ＭＳ Ｐゴシック" charset="0"/>
                <a:sym typeface="Symbol" charset="0"/>
              </a:rPr>
              <a:t>rd</a:t>
            </a:r>
            <a:r>
              <a:rPr lang="en-US" sz="1200" dirty="0">
                <a:latin typeface="Times New Roman" charset="0"/>
                <a:ea typeface="ＭＳ Ｐゴシック" charset="0"/>
                <a:sym typeface="Symbol" charset="0"/>
              </a:rPr>
              <a:t> p 110</a:t>
            </a:r>
          </a:p>
          <a:p>
            <a:pPr>
              <a:lnSpc>
                <a:spcPct val="70000"/>
              </a:lnSpc>
              <a:spcBef>
                <a:spcPct val="50000"/>
              </a:spcBef>
              <a:defRPr/>
            </a:pPr>
            <a:r>
              <a:rPr lang="en-US" sz="1200" dirty="0">
                <a:latin typeface="Times New Roman" charset="0"/>
                <a:ea typeface="ＭＳ Ｐゴシック" charset="0"/>
                <a:sym typeface="Symbol" charset="0"/>
              </a:rPr>
              <a:t>4</a:t>
            </a:r>
            <a:r>
              <a:rPr lang="en-US" sz="1200" baseline="30000" dirty="0">
                <a:latin typeface="Times New Roman" charset="0"/>
                <a:ea typeface="ＭＳ Ｐゴシック" charset="0"/>
                <a:sym typeface="Symbol" charset="0"/>
              </a:rPr>
              <a:t>th</a:t>
            </a:r>
            <a:r>
              <a:rPr lang="en-US" sz="1200" dirty="0">
                <a:latin typeface="Times New Roman" charset="0"/>
                <a:ea typeface="ＭＳ Ｐゴシック" charset="0"/>
                <a:sym typeface="Symbol" charset="0"/>
              </a:rPr>
              <a:t> P 141</a:t>
            </a:r>
          </a:p>
        </p:txBody>
      </p:sp>
      <p:pic>
        <p:nvPicPr>
          <p:cNvPr id="27652" name="Picture 5" descr="D:\Images\flow99\he-nelaser.jpg">
            <a:extLst>
              <a:ext uri="{FF2B5EF4-FFF2-40B4-BE49-F238E27FC236}">
                <a16:creationId xmlns:a16="http://schemas.microsoft.com/office/drawing/2014/main" id="{C3632EEC-23FC-234D-8607-1F5BEEF37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243"/>
          <a:stretch>
            <a:fillRect/>
          </a:stretch>
        </p:blipFill>
        <p:spPr bwMode="auto">
          <a:xfrm>
            <a:off x="5105400" y="1295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Line 6">
            <a:extLst>
              <a:ext uri="{FF2B5EF4-FFF2-40B4-BE49-F238E27FC236}">
                <a16:creationId xmlns:a16="http://schemas.microsoft.com/office/drawing/2014/main" id="{BB9AEE02-231C-2E4E-BEB6-B7B3470BCEB9}"/>
              </a:ext>
            </a:extLst>
          </p:cNvPr>
          <p:cNvSpPr>
            <a:spLocks noChangeShapeType="1"/>
          </p:cNvSpPr>
          <p:nvPr/>
        </p:nvSpPr>
        <p:spPr bwMode="auto">
          <a:xfrm flipH="1">
            <a:off x="1524000" y="3535363"/>
            <a:ext cx="5181600" cy="28194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F3DD9C03-4412-5949-8032-A6530B03F967}"/>
              </a:ext>
            </a:extLst>
          </p:cNvPr>
          <p:cNvSpPr>
            <a:spLocks noGrp="1" noChangeArrowheads="1"/>
          </p:cNvSpPr>
          <p:nvPr>
            <p:ph type="title"/>
          </p:nvPr>
        </p:nvSpPr>
        <p:spPr>
          <a:xfrm>
            <a:off x="1784350" y="161925"/>
            <a:ext cx="7772400" cy="1143000"/>
          </a:xfrm>
        </p:spPr>
        <p:txBody>
          <a:bodyPr/>
          <a:lstStyle/>
          <a:p>
            <a:r>
              <a:rPr lang="en-US" altLang="en-US"/>
              <a:t>Helium-Cadmium Lasers</a:t>
            </a:r>
          </a:p>
        </p:txBody>
      </p:sp>
      <p:sp>
        <p:nvSpPr>
          <p:cNvPr id="28674" name="Rectangle 3">
            <a:extLst>
              <a:ext uri="{FF2B5EF4-FFF2-40B4-BE49-F238E27FC236}">
                <a16:creationId xmlns:a16="http://schemas.microsoft.com/office/drawing/2014/main" id="{E44235B1-589E-D24E-9BEC-96DB02503E8E}"/>
              </a:ext>
            </a:extLst>
          </p:cNvPr>
          <p:cNvSpPr>
            <a:spLocks noGrp="1" noChangeArrowheads="1"/>
          </p:cNvSpPr>
          <p:nvPr>
            <p:ph type="body" idx="1"/>
          </p:nvPr>
        </p:nvSpPr>
        <p:spPr>
          <a:xfrm>
            <a:off x="412595" y="1187451"/>
            <a:ext cx="7131205" cy="5414963"/>
          </a:xfrm>
        </p:spPr>
        <p:txBody>
          <a:bodyPr/>
          <a:lstStyle/>
          <a:p>
            <a:r>
              <a:rPr lang="en-US" altLang="en-US" sz="2000" dirty="0"/>
              <a:t>He-Cd laser</a:t>
            </a:r>
          </a:p>
          <a:p>
            <a:r>
              <a:rPr lang="en-US" altLang="en-US" sz="2000" dirty="0"/>
              <a:t>5-200mW power usually at 325 nm (UV) or 441 nm (blue)</a:t>
            </a:r>
          </a:p>
          <a:p>
            <a:r>
              <a:rPr lang="en-US" altLang="en-US" sz="2000" dirty="0"/>
              <a:t>Wall power, air cooled</a:t>
            </a:r>
          </a:p>
          <a:p>
            <a:r>
              <a:rPr lang="en-US" altLang="en-US" sz="2000" dirty="0"/>
              <a:t>Uses </a:t>
            </a:r>
            <a:r>
              <a:rPr lang="en-US" altLang="en-US" sz="2000" dirty="0" err="1"/>
              <a:t>cadium</a:t>
            </a:r>
            <a:r>
              <a:rPr lang="en-US" altLang="en-US" sz="2000" dirty="0"/>
              <a:t> vapor as the lasing medium</a:t>
            </a:r>
          </a:p>
          <a:p>
            <a:r>
              <a:rPr lang="en-US" altLang="en-US" sz="2000" dirty="0"/>
              <a:t>Major problem is noise (plasma noise between 300-400 kHz)</a:t>
            </a:r>
          </a:p>
          <a:p>
            <a:r>
              <a:rPr lang="en-US" altLang="en-US" sz="2000" dirty="0"/>
              <a:t>RMS noise mostly about 1.5%</a:t>
            </a:r>
          </a:p>
          <a:p>
            <a:r>
              <a:rPr lang="en-US" altLang="en-US" sz="2000" dirty="0"/>
              <a:t>Good for ratio measurement s(pH or calcium because power fluctuations don</a:t>
            </a:r>
            <a:r>
              <a:rPr lang="ja-JP" altLang="en-US" sz="2000">
                <a:latin typeface="Arial" panose="020B0604020202020204" pitchFamily="34" charset="0"/>
              </a:rPr>
              <a:t>’</a:t>
            </a:r>
            <a:r>
              <a:rPr lang="en-US" altLang="ja-JP" sz="2000" dirty="0"/>
              <a:t>t matter here</a:t>
            </a:r>
          </a:p>
          <a:p>
            <a:endParaRPr lang="en-US" altLang="en-US" sz="2000" dirty="0"/>
          </a:p>
          <a:p>
            <a:endParaRPr lang="en-US" altLang="en-US" sz="2000" dirty="0"/>
          </a:p>
        </p:txBody>
      </p:sp>
      <p:sp>
        <p:nvSpPr>
          <p:cNvPr id="80900" name="Text Box 4">
            <a:extLst>
              <a:ext uri="{FF2B5EF4-FFF2-40B4-BE49-F238E27FC236}">
                <a16:creationId xmlns:a16="http://schemas.microsoft.com/office/drawing/2014/main" id="{45BC1B45-D135-6B4D-B299-C092639B9292}"/>
              </a:ext>
            </a:extLst>
          </p:cNvPr>
          <p:cNvSpPr txBox="1">
            <a:spLocks noChangeArrowheads="1"/>
          </p:cNvSpPr>
          <p:nvPr/>
        </p:nvSpPr>
        <p:spPr bwMode="auto">
          <a:xfrm>
            <a:off x="8307389" y="5994400"/>
            <a:ext cx="1946275" cy="50165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400" dirty="0">
                <a:latin typeface="Times New Roman" charset="0"/>
                <a:ea typeface="ＭＳ Ｐゴシック" charset="0"/>
                <a:sym typeface="Symbol" charset="0"/>
              </a:rPr>
              <a:t>Shapiro 3</a:t>
            </a:r>
            <a:r>
              <a:rPr lang="en-US" sz="1400" baseline="30000" dirty="0">
                <a:latin typeface="Times New Roman" charset="0"/>
                <a:ea typeface="ＭＳ Ｐゴシック" charset="0"/>
                <a:sym typeface="Symbol" charset="0"/>
              </a:rPr>
              <a:t>rd</a:t>
            </a:r>
            <a:r>
              <a:rPr lang="en-US" sz="1400" dirty="0">
                <a:latin typeface="Times New Roman" charset="0"/>
                <a:ea typeface="ＭＳ Ｐゴシック" charset="0"/>
                <a:sym typeface="Symbol" charset="0"/>
              </a:rPr>
              <a:t>  p 111</a:t>
            </a:r>
          </a:p>
          <a:p>
            <a:pPr>
              <a:lnSpc>
                <a:spcPct val="70000"/>
              </a:lnSpc>
              <a:spcBef>
                <a:spcPct val="50000"/>
              </a:spcBef>
              <a:defRPr/>
            </a:pPr>
            <a:r>
              <a:rPr lang="en-US" sz="1400" dirty="0">
                <a:latin typeface="Times New Roman" charset="0"/>
                <a:ea typeface="ＭＳ Ｐゴシック" charset="0"/>
                <a:sym typeface="Symbol" charset="0"/>
              </a:rPr>
              <a:t>4</a:t>
            </a:r>
            <a:r>
              <a:rPr lang="en-US" sz="1400" baseline="30000" dirty="0">
                <a:latin typeface="Times New Roman" charset="0"/>
                <a:ea typeface="ＭＳ Ｐゴシック" charset="0"/>
                <a:sym typeface="Symbol" charset="0"/>
              </a:rPr>
              <a:t>th</a:t>
            </a:r>
            <a:r>
              <a:rPr lang="en-US" sz="1400" dirty="0">
                <a:latin typeface="Times New Roman" charset="0"/>
                <a:ea typeface="ＭＳ Ｐゴシック" charset="0"/>
                <a:sym typeface="Symbol" charset="0"/>
              </a:rPr>
              <a:t> P 142</a:t>
            </a:r>
          </a:p>
        </p:txBody>
      </p:sp>
      <p:pic>
        <p:nvPicPr>
          <p:cNvPr id="28676" name="Picture 5" descr="D:\Images\flow99\DSC00037(53).jpg">
            <a:extLst>
              <a:ext uri="{FF2B5EF4-FFF2-40B4-BE49-F238E27FC236}">
                <a16:creationId xmlns:a16="http://schemas.microsoft.com/office/drawing/2014/main" id="{73A7CFCC-8D0B-B647-B1A1-4C910CAE33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181" b="34673"/>
          <a:stretch>
            <a:fillRect/>
          </a:stretch>
        </p:blipFill>
        <p:spPr bwMode="auto">
          <a:xfrm>
            <a:off x="7810501" y="1701801"/>
            <a:ext cx="2644775"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Line 6">
            <a:extLst>
              <a:ext uri="{FF2B5EF4-FFF2-40B4-BE49-F238E27FC236}">
                <a16:creationId xmlns:a16="http://schemas.microsoft.com/office/drawing/2014/main" id="{C54A0766-180E-B545-89BD-F19F0AA2B459}"/>
              </a:ext>
            </a:extLst>
          </p:cNvPr>
          <p:cNvSpPr>
            <a:spLocks noChangeShapeType="1"/>
          </p:cNvSpPr>
          <p:nvPr/>
        </p:nvSpPr>
        <p:spPr bwMode="auto">
          <a:xfrm flipH="1">
            <a:off x="9437688" y="2560638"/>
            <a:ext cx="201612" cy="893762"/>
          </a:xfrm>
          <a:prstGeom prst="line">
            <a:avLst/>
          </a:prstGeom>
          <a:noFill/>
          <a:ln w="38100">
            <a:solidFill>
              <a:srgbClr val="FFFF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678" name="Text Box 7">
            <a:extLst>
              <a:ext uri="{FF2B5EF4-FFF2-40B4-BE49-F238E27FC236}">
                <a16:creationId xmlns:a16="http://schemas.microsoft.com/office/drawing/2014/main" id="{E744A725-3981-8E47-9FAE-B0ED0CBE19BD}"/>
              </a:ext>
            </a:extLst>
          </p:cNvPr>
          <p:cNvSpPr txBox="1">
            <a:spLocks noChangeArrowheads="1"/>
          </p:cNvSpPr>
          <p:nvPr/>
        </p:nvSpPr>
        <p:spPr bwMode="auto">
          <a:xfrm>
            <a:off x="8916988" y="2063751"/>
            <a:ext cx="19097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1800">
                <a:solidFill>
                  <a:srgbClr val="FFFF66"/>
                </a:solidFill>
                <a:latin typeface="Times New Roman" panose="02020603050405020304" pitchFamily="18" charset="0"/>
              </a:rPr>
              <a:t>He-Cd laser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549B0A28-45AD-804E-AE6E-71CDF719C508}"/>
              </a:ext>
            </a:extLst>
          </p:cNvPr>
          <p:cNvSpPr>
            <a:spLocks noGrp="1" noChangeArrowheads="1"/>
          </p:cNvSpPr>
          <p:nvPr>
            <p:ph type="title"/>
          </p:nvPr>
        </p:nvSpPr>
        <p:spPr>
          <a:xfrm>
            <a:off x="1995488" y="0"/>
            <a:ext cx="7772400" cy="685800"/>
          </a:xfrm>
        </p:spPr>
        <p:txBody>
          <a:bodyPr/>
          <a:lstStyle/>
          <a:p>
            <a:r>
              <a:rPr lang="en-US" altLang="en-US" sz="3600"/>
              <a:t>Diode Lasers</a:t>
            </a:r>
          </a:p>
        </p:txBody>
      </p:sp>
      <p:sp>
        <p:nvSpPr>
          <p:cNvPr id="29698" name="Rectangle 3">
            <a:extLst>
              <a:ext uri="{FF2B5EF4-FFF2-40B4-BE49-F238E27FC236}">
                <a16:creationId xmlns:a16="http://schemas.microsoft.com/office/drawing/2014/main" id="{F42BE1FB-2254-9740-A679-9C4D05E996FE}"/>
              </a:ext>
            </a:extLst>
          </p:cNvPr>
          <p:cNvSpPr>
            <a:spLocks noGrp="1" noChangeArrowheads="1"/>
          </p:cNvSpPr>
          <p:nvPr>
            <p:ph type="body" idx="1"/>
          </p:nvPr>
        </p:nvSpPr>
        <p:spPr>
          <a:xfrm>
            <a:off x="234176" y="795338"/>
            <a:ext cx="11307336" cy="4114800"/>
          </a:xfrm>
        </p:spPr>
        <p:txBody>
          <a:bodyPr/>
          <a:lstStyle/>
          <a:p>
            <a:r>
              <a:rPr lang="en-US" altLang="en-US" sz="1800" dirty="0"/>
              <a:t>Light emission from semiconductors is not from excited atoms or ions (like gas lasers)  but from the electrons that are excited “free” in a crystalline material such as metals where the nuclei are packed relatively close together, and the electrons in the outermost shells are not tightly held by any given nucleus, and may be excited from the so-called valence band to the so-called conduction band by ambient thermal energy </a:t>
            </a:r>
          </a:p>
          <a:p>
            <a:r>
              <a:rPr lang="en-US" altLang="en-US" sz="1800" dirty="0"/>
              <a:t>Small, efficient, cheap</a:t>
            </a:r>
          </a:p>
          <a:p>
            <a:r>
              <a:rPr lang="en-US" altLang="en-US" sz="1800" dirty="0"/>
              <a:t>Mostly made of Gallium aluminum arsenide (</a:t>
            </a:r>
            <a:r>
              <a:rPr lang="en-US" altLang="en-US" sz="1800" dirty="0" err="1"/>
              <a:t>GaAlAs</a:t>
            </a:r>
            <a:r>
              <a:rPr lang="en-US" altLang="en-US" sz="1800" dirty="0"/>
              <a:t>) or Gallium indium phosphide (</a:t>
            </a:r>
            <a:r>
              <a:rPr lang="en-US" altLang="en-US" sz="1800" dirty="0" err="1"/>
              <a:t>AlGalnP</a:t>
            </a:r>
            <a:r>
              <a:rPr lang="en-US" altLang="en-US" sz="1800" dirty="0"/>
              <a:t>)</a:t>
            </a:r>
          </a:p>
          <a:p>
            <a:r>
              <a:rPr lang="en-US" altLang="en-US" sz="1800" dirty="0"/>
              <a:t>Emission ratio is varied by changing the ratio of gallium/aluminum</a:t>
            </a:r>
          </a:p>
          <a:p>
            <a:r>
              <a:rPr lang="en-US" altLang="en-US" sz="1800" dirty="0"/>
              <a:t>Main use is CD players, stereo and the laser printer!</a:t>
            </a:r>
          </a:p>
          <a:p>
            <a:r>
              <a:rPr lang="en-US" altLang="en-US" sz="1800" dirty="0"/>
              <a:t>Problem is not power-but lack of fluorescent probes to be excited at 650-900 nm </a:t>
            </a:r>
          </a:p>
          <a:p>
            <a:r>
              <a:rPr lang="en-US" altLang="en-US" sz="1800" dirty="0"/>
              <a:t>problem is poor beam profiles for diode lasers (they are square or rectangular and have to be shaped by circular lens so they are often aspherical</a:t>
            </a:r>
          </a:p>
          <a:p>
            <a:r>
              <a:rPr lang="en-US" altLang="en-US" sz="1800" dirty="0"/>
              <a:t>Noise levels are generally 0.05% or less  compared to 1% for air cooled argon and .02% with water cooled argon lasers</a:t>
            </a:r>
          </a:p>
          <a:p>
            <a:r>
              <a:rPr lang="en-US" altLang="en-US" sz="1800" dirty="0"/>
              <a:t>Very cheap and mass produced but quality is often poor</a:t>
            </a:r>
          </a:p>
          <a:p>
            <a:r>
              <a:rPr lang="en-US" altLang="en-US" sz="1800" dirty="0"/>
              <a:t>Wavelength range varies 10-15 nm so this is not acceptable</a:t>
            </a:r>
          </a:p>
          <a:p>
            <a:endParaRPr lang="en-US" altLang="en-US" sz="1800" dirty="0"/>
          </a:p>
          <a:p>
            <a:endParaRPr lang="en-US" altLang="en-US" sz="1800" dirty="0"/>
          </a:p>
          <a:p>
            <a:endParaRPr lang="en-US" altLang="en-US" sz="1800" dirty="0"/>
          </a:p>
        </p:txBody>
      </p:sp>
      <p:sp>
        <p:nvSpPr>
          <p:cNvPr id="76804" name="Text Box 4">
            <a:extLst>
              <a:ext uri="{FF2B5EF4-FFF2-40B4-BE49-F238E27FC236}">
                <a16:creationId xmlns:a16="http://schemas.microsoft.com/office/drawing/2014/main" id="{2B7B5509-0ECC-2048-9917-0B7E58DB1FAF}"/>
              </a:ext>
            </a:extLst>
          </p:cNvPr>
          <p:cNvSpPr txBox="1">
            <a:spLocks noChangeArrowheads="1"/>
          </p:cNvSpPr>
          <p:nvPr/>
        </p:nvSpPr>
        <p:spPr bwMode="auto">
          <a:xfrm>
            <a:off x="8501063" y="5467350"/>
            <a:ext cx="1504950" cy="50165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400" dirty="0">
                <a:latin typeface="Times New Roman" charset="0"/>
                <a:ea typeface="ＭＳ Ｐゴシック" charset="0"/>
                <a:sym typeface="Symbol" charset="0"/>
              </a:rPr>
              <a:t>Shapiro 3</a:t>
            </a:r>
            <a:r>
              <a:rPr lang="en-US" sz="1400" baseline="30000" dirty="0">
                <a:latin typeface="Times New Roman" charset="0"/>
                <a:ea typeface="ＭＳ Ｐゴシック" charset="0"/>
                <a:sym typeface="Symbol" charset="0"/>
              </a:rPr>
              <a:t>rd</a:t>
            </a:r>
            <a:r>
              <a:rPr lang="en-US" sz="1400" dirty="0">
                <a:latin typeface="Times New Roman" charset="0"/>
                <a:ea typeface="ＭＳ Ｐゴシック" charset="0"/>
                <a:sym typeface="Symbol" charset="0"/>
              </a:rPr>
              <a:t> p113</a:t>
            </a:r>
          </a:p>
          <a:p>
            <a:pPr>
              <a:lnSpc>
                <a:spcPct val="70000"/>
              </a:lnSpc>
              <a:spcBef>
                <a:spcPct val="50000"/>
              </a:spcBef>
              <a:defRPr/>
            </a:pPr>
            <a:r>
              <a:rPr lang="en-US" sz="1400" dirty="0">
                <a:latin typeface="Times New Roman" charset="0"/>
                <a:ea typeface="ＭＳ Ｐゴシック" charset="0"/>
                <a:sym typeface="Symbol" charset="0"/>
              </a:rPr>
              <a:t>4</a:t>
            </a:r>
            <a:r>
              <a:rPr lang="en-US" sz="1400" baseline="30000" dirty="0">
                <a:latin typeface="Times New Roman" charset="0"/>
                <a:ea typeface="ＭＳ Ｐゴシック" charset="0"/>
                <a:sym typeface="Symbol" charset="0"/>
              </a:rPr>
              <a:t>th</a:t>
            </a:r>
            <a:r>
              <a:rPr lang="en-US" sz="1400" dirty="0">
                <a:latin typeface="Times New Roman" charset="0"/>
                <a:ea typeface="ＭＳ Ｐゴシック" charset="0"/>
                <a:sym typeface="Symbol" charset="0"/>
              </a:rPr>
              <a:t> P 142</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14183E08-9A98-9B42-8E9E-A457F8D65363}"/>
              </a:ext>
            </a:extLst>
          </p:cNvPr>
          <p:cNvSpPr>
            <a:spLocks noGrp="1" noChangeArrowheads="1"/>
          </p:cNvSpPr>
          <p:nvPr>
            <p:ph type="title"/>
          </p:nvPr>
        </p:nvSpPr>
        <p:spPr>
          <a:xfrm>
            <a:off x="2081213" y="0"/>
            <a:ext cx="7772400" cy="1143000"/>
          </a:xfrm>
        </p:spPr>
        <p:txBody>
          <a:bodyPr/>
          <a:lstStyle/>
          <a:p>
            <a:r>
              <a:rPr lang="en-US" altLang="en-US"/>
              <a:t>Solid State Lasers</a:t>
            </a:r>
          </a:p>
        </p:txBody>
      </p:sp>
      <p:sp>
        <p:nvSpPr>
          <p:cNvPr id="30722" name="Rectangle 3">
            <a:extLst>
              <a:ext uri="{FF2B5EF4-FFF2-40B4-BE49-F238E27FC236}">
                <a16:creationId xmlns:a16="http://schemas.microsoft.com/office/drawing/2014/main" id="{E0610BD0-BB8E-ED43-B303-CC6AB088AEAE}"/>
              </a:ext>
            </a:extLst>
          </p:cNvPr>
          <p:cNvSpPr>
            <a:spLocks noGrp="1" noChangeArrowheads="1"/>
          </p:cNvSpPr>
          <p:nvPr>
            <p:ph type="body" idx="1"/>
          </p:nvPr>
        </p:nvSpPr>
        <p:spPr>
          <a:xfrm>
            <a:off x="211874" y="1143000"/>
            <a:ext cx="11508058" cy="4114800"/>
          </a:xfrm>
        </p:spPr>
        <p:txBody>
          <a:bodyPr/>
          <a:lstStyle/>
          <a:p>
            <a:r>
              <a:rPr lang="en-US" altLang="en-US" sz="2000" dirty="0" err="1"/>
              <a:t>Neodynymium</a:t>
            </a:r>
            <a:r>
              <a:rPr lang="en-US" altLang="en-US" sz="2000" dirty="0"/>
              <a:t>-YAG (Yttrium aluminum garnet) lasers</a:t>
            </a:r>
          </a:p>
          <a:p>
            <a:r>
              <a:rPr lang="en-US" altLang="en-US" sz="2000" dirty="0"/>
              <a:t>Lasing medium is a solid rod of crystalline material pumped by a flashlamp (originally) or (now) a diode laser</a:t>
            </a:r>
          </a:p>
          <a:p>
            <a:r>
              <a:rPr lang="en-US" altLang="en-US" sz="2000" dirty="0"/>
              <a:t>Power can be 100s </a:t>
            </a:r>
            <a:r>
              <a:rPr lang="en-US" altLang="en-US" sz="2000" dirty="0" err="1"/>
              <a:t>mWs</a:t>
            </a:r>
            <a:r>
              <a:rPr lang="en-US" altLang="en-US" sz="2000" dirty="0"/>
              <a:t> at 1064 nm</a:t>
            </a:r>
          </a:p>
          <a:p>
            <a:r>
              <a:rPr lang="en-US" altLang="en-US" sz="2000" dirty="0"/>
              <a:t>New techniques make 100W lasers possible using 110v</a:t>
            </a:r>
          </a:p>
          <a:p>
            <a:r>
              <a:rPr lang="en-US" altLang="en-US" sz="2000" dirty="0"/>
              <a:t>Can be doubled (2</a:t>
            </a:r>
            <a:r>
              <a:rPr lang="en-US" altLang="en-US" sz="2000" baseline="30000" dirty="0"/>
              <a:t>nd</a:t>
            </a:r>
            <a:r>
              <a:rPr lang="en-US" altLang="en-US" sz="2000" dirty="0"/>
              <a:t> harmonic) or tripled (3</a:t>
            </a:r>
            <a:r>
              <a:rPr lang="en-US" altLang="en-US" sz="2000" baseline="30000" dirty="0"/>
              <a:t>rd</a:t>
            </a:r>
            <a:r>
              <a:rPr lang="en-US" altLang="en-US" sz="2000" dirty="0"/>
              <a:t> harmonic) to produce 532 nm  or 355 nm respectively</a:t>
            </a:r>
          </a:p>
          <a:p>
            <a:r>
              <a:rPr lang="en-US" altLang="en-US" sz="2000" dirty="0"/>
              <a:t>Noisy – 20% efficient and still reasonably expensive (particularly the doubled and tripled versions)</a:t>
            </a:r>
          </a:p>
          <a:p>
            <a:r>
              <a:rPr lang="en-US" altLang="en-US" sz="2000" dirty="0"/>
              <a:t>Process is harmonic generation where nonlinear effects in crystals result in generation of multiple lines</a:t>
            </a:r>
          </a:p>
          <a:p>
            <a:r>
              <a:rPr lang="en-US" altLang="en-US" sz="2000" dirty="0"/>
              <a:t>Green YAG lasers (laser pointers) are too noisy and short-lived for flow cytometers (but might work!)</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2CCF807D-4EAF-FE44-95EE-C2F766D98311}"/>
              </a:ext>
            </a:extLst>
          </p:cNvPr>
          <p:cNvSpPr>
            <a:spLocks noGrp="1" noChangeArrowheads="1"/>
          </p:cNvSpPr>
          <p:nvPr>
            <p:ph type="title"/>
          </p:nvPr>
        </p:nvSpPr>
        <p:spPr>
          <a:xfrm>
            <a:off x="2009775" y="-204788"/>
            <a:ext cx="7772400" cy="1143001"/>
          </a:xfrm>
        </p:spPr>
        <p:txBody>
          <a:bodyPr/>
          <a:lstStyle/>
          <a:p>
            <a:r>
              <a:rPr lang="en-US" altLang="en-US" sz="3600"/>
              <a:t>2014 Nobel Prize for physics</a:t>
            </a:r>
          </a:p>
        </p:txBody>
      </p:sp>
      <p:sp>
        <p:nvSpPr>
          <p:cNvPr id="31746" name="Content Placeholder 2">
            <a:extLst>
              <a:ext uri="{FF2B5EF4-FFF2-40B4-BE49-F238E27FC236}">
                <a16:creationId xmlns:a16="http://schemas.microsoft.com/office/drawing/2014/main" id="{E0BF0D3F-B02A-ED41-BD7C-D55FEB6B1A06}"/>
              </a:ext>
            </a:extLst>
          </p:cNvPr>
          <p:cNvSpPr>
            <a:spLocks noGrp="1" noChangeArrowheads="1"/>
          </p:cNvSpPr>
          <p:nvPr>
            <p:ph idx="1"/>
          </p:nvPr>
        </p:nvSpPr>
        <p:spPr>
          <a:xfrm>
            <a:off x="379141" y="938214"/>
            <a:ext cx="11251581" cy="4934521"/>
          </a:xfrm>
        </p:spPr>
        <p:txBody>
          <a:bodyPr/>
          <a:lstStyle/>
          <a:p>
            <a:pPr marL="0" indent="0">
              <a:buNone/>
            </a:pPr>
            <a:r>
              <a:rPr lang="en-US" altLang="en-US" sz="2400" dirty="0"/>
              <a:t>Isamu Akasaki, Hiroshi Amano and Shuji Nakamura won the 2014 Nobel Prize in Physics </a:t>
            </a:r>
          </a:p>
          <a:p>
            <a:pPr marL="0" indent="0">
              <a:buNone/>
            </a:pPr>
            <a:r>
              <a:rPr lang="en-US" altLang="en-US" sz="2400" dirty="0"/>
              <a:t>"</a:t>
            </a:r>
            <a:r>
              <a:rPr lang="en-US" altLang="en-US" sz="2400" i="1" dirty="0"/>
              <a:t>for the invention of efficient blue light-emitting diodes which has enabled bright and energy-saving white light sources</a:t>
            </a:r>
            <a:r>
              <a:rPr lang="en-US" altLang="en-US" sz="2400" dirty="0"/>
              <a:t>”</a:t>
            </a:r>
          </a:p>
        </p:txBody>
      </p:sp>
      <p:pic>
        <p:nvPicPr>
          <p:cNvPr id="3" name="Picture 2" descr="A group of people posing for the camera&#10;&#10;Description automatically generated">
            <a:extLst>
              <a:ext uri="{FF2B5EF4-FFF2-40B4-BE49-F238E27FC236}">
                <a16:creationId xmlns:a16="http://schemas.microsoft.com/office/drawing/2014/main" id="{1AD39761-1D84-4A48-812C-AA1F113DB1BE}"/>
              </a:ext>
            </a:extLst>
          </p:cNvPr>
          <p:cNvPicPr>
            <a:picLocks noChangeAspect="1"/>
          </p:cNvPicPr>
          <p:nvPr/>
        </p:nvPicPr>
        <p:blipFill>
          <a:blip r:embed="rId2"/>
          <a:stretch>
            <a:fillRect/>
          </a:stretch>
        </p:blipFill>
        <p:spPr>
          <a:xfrm>
            <a:off x="2945511" y="3013182"/>
            <a:ext cx="5900928" cy="308815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a:extLst>
              <a:ext uri="{FF2B5EF4-FFF2-40B4-BE49-F238E27FC236}">
                <a16:creationId xmlns:a16="http://schemas.microsoft.com/office/drawing/2014/main" id="{AD40262C-598D-D544-A721-C1B12003F265}"/>
              </a:ext>
            </a:extLst>
          </p:cNvPr>
          <p:cNvSpPr>
            <a:spLocks noGrp="1" noChangeArrowheads="1"/>
          </p:cNvSpPr>
          <p:nvPr>
            <p:ph type="title"/>
          </p:nvPr>
        </p:nvSpPr>
        <p:spPr>
          <a:xfrm>
            <a:off x="1973263" y="288925"/>
            <a:ext cx="7772400" cy="1143000"/>
          </a:xfrm>
        </p:spPr>
        <p:txBody>
          <a:bodyPr vert="horz" wrap="square" lIns="90488" tIns="44450" rIns="90488" bIns="44450" numCol="1" anchor="ctr" anchorCtr="0" compatLnSpc="1">
            <a:prstTxWarp prst="textNoShape">
              <a:avLst/>
            </a:prstTxWarp>
          </a:bodyPr>
          <a:lstStyle/>
          <a:p>
            <a:r>
              <a:rPr lang="en-US" altLang="en-US" dirty="0"/>
              <a:t>Optics - Light Sources</a:t>
            </a:r>
            <a:br>
              <a:rPr lang="en-US" altLang="en-US" dirty="0"/>
            </a:br>
            <a:r>
              <a:rPr lang="en-US" altLang="en-US" dirty="0"/>
              <a:t>Illumination in Flow Cytometry</a:t>
            </a:r>
          </a:p>
        </p:txBody>
      </p:sp>
      <p:sp>
        <p:nvSpPr>
          <p:cNvPr id="8194" name="Rectangle 3">
            <a:extLst>
              <a:ext uri="{FF2B5EF4-FFF2-40B4-BE49-F238E27FC236}">
                <a16:creationId xmlns:a16="http://schemas.microsoft.com/office/drawing/2014/main" id="{691F00C2-8899-1948-9377-D9B61EAF3E8C}"/>
              </a:ext>
            </a:extLst>
          </p:cNvPr>
          <p:cNvSpPr>
            <a:spLocks noGrp="1" noChangeArrowheads="1"/>
          </p:cNvSpPr>
          <p:nvPr>
            <p:ph type="body" idx="1"/>
          </p:nvPr>
        </p:nvSpPr>
        <p:spPr>
          <a:xfrm>
            <a:off x="452846" y="1562100"/>
            <a:ext cx="11042468" cy="4114800"/>
          </a:xfrm>
        </p:spPr>
        <p:txBody>
          <a:bodyPr vert="horz" wrap="square" lIns="90488" tIns="44450" rIns="90488" bIns="44450" numCol="1" anchor="t" anchorCtr="0" compatLnSpc="1">
            <a:prstTxWarp prst="textNoShape">
              <a:avLst/>
            </a:prstTxWarp>
          </a:bodyPr>
          <a:lstStyle/>
          <a:p>
            <a:r>
              <a:rPr lang="en-US" altLang="en-US" dirty="0"/>
              <a:t>Arc-lamps</a:t>
            </a:r>
          </a:p>
          <a:p>
            <a:pPr lvl="1"/>
            <a:r>
              <a:rPr lang="en-US" altLang="en-US" dirty="0"/>
              <a:t>provide </a:t>
            </a:r>
            <a:r>
              <a:rPr lang="en-US" altLang="en-US" dirty="0">
                <a:solidFill>
                  <a:srgbClr val="00FF00"/>
                </a:solidFill>
              </a:rPr>
              <a:t>mixture </a:t>
            </a:r>
            <a:r>
              <a:rPr lang="en-US" altLang="en-US" dirty="0"/>
              <a:t>of wavelengths that must be </a:t>
            </a:r>
            <a:r>
              <a:rPr lang="en-US" altLang="en-US" b="1" dirty="0">
                <a:solidFill>
                  <a:schemeClr val="accent2"/>
                </a:solidFill>
              </a:rPr>
              <a:t>filtered</a:t>
            </a:r>
            <a:r>
              <a:rPr lang="en-US" altLang="en-US" dirty="0"/>
              <a:t> to select desired wavelengths</a:t>
            </a:r>
          </a:p>
          <a:p>
            <a:pPr lvl="1"/>
            <a:r>
              <a:rPr lang="en-US" altLang="en-US" dirty="0"/>
              <a:t>provide milliwatts of light</a:t>
            </a:r>
          </a:p>
          <a:p>
            <a:pPr lvl="1"/>
            <a:r>
              <a:rPr lang="en-US" altLang="en-US" dirty="0"/>
              <a:t>inexpensive, air-cooled units</a:t>
            </a:r>
          </a:p>
          <a:p>
            <a:pPr lvl="1"/>
            <a:r>
              <a:rPr lang="en-US" altLang="en-US" dirty="0"/>
              <a:t>provide </a:t>
            </a:r>
            <a:r>
              <a:rPr lang="en-US" altLang="en-US" b="1" dirty="0">
                <a:solidFill>
                  <a:schemeClr val="accent2"/>
                </a:solidFill>
              </a:rPr>
              <a:t>incoherent</a:t>
            </a:r>
            <a:r>
              <a:rPr lang="en-US" altLang="en-US" dirty="0"/>
              <a:t> light</a:t>
            </a:r>
          </a:p>
          <a:p>
            <a:pPr lvl="1"/>
            <a:r>
              <a:rPr lang="en-US" altLang="en-US" dirty="0"/>
              <a:t>Produce a lot of heat</a:t>
            </a:r>
          </a:p>
          <a:p>
            <a:pPr marL="457200" lvl="1" indent="0">
              <a:buNone/>
            </a:pPr>
            <a:endParaRPr lang="en-US" altLang="en-US" dirty="0"/>
          </a:p>
        </p:txBody>
      </p:sp>
      <p:sp>
        <p:nvSpPr>
          <p:cNvPr id="65541" name="Text Box 5">
            <a:extLst>
              <a:ext uri="{FF2B5EF4-FFF2-40B4-BE49-F238E27FC236}">
                <a16:creationId xmlns:a16="http://schemas.microsoft.com/office/drawing/2014/main" id="{143F2E9D-C0DA-CC49-B94C-DCD6985642A7}"/>
              </a:ext>
            </a:extLst>
          </p:cNvPr>
          <p:cNvSpPr txBox="1">
            <a:spLocks noChangeArrowheads="1"/>
          </p:cNvSpPr>
          <p:nvPr/>
        </p:nvSpPr>
        <p:spPr bwMode="auto">
          <a:xfrm>
            <a:off x="8270875" y="5676901"/>
            <a:ext cx="2008188" cy="677863"/>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2000" dirty="0">
                <a:latin typeface="Times New Roman" charset="0"/>
                <a:ea typeface="ＭＳ Ｐゴシック" charset="0"/>
                <a:sym typeface="Symbol" charset="0"/>
              </a:rPr>
              <a:t>Shapiro 3</a:t>
            </a:r>
            <a:r>
              <a:rPr lang="en-US" sz="2000" baseline="30000" dirty="0">
                <a:latin typeface="Times New Roman" charset="0"/>
                <a:ea typeface="ＭＳ Ｐゴシック" charset="0"/>
                <a:sym typeface="Symbol" charset="0"/>
              </a:rPr>
              <a:t>rd</a:t>
            </a:r>
            <a:r>
              <a:rPr lang="en-US" sz="2000" dirty="0">
                <a:latin typeface="Times New Roman" charset="0"/>
                <a:ea typeface="ＭＳ Ｐゴシック" charset="0"/>
                <a:sym typeface="Symbol" charset="0"/>
              </a:rPr>
              <a:t> p 98</a:t>
            </a:r>
          </a:p>
          <a:p>
            <a:pPr>
              <a:lnSpc>
                <a:spcPct val="70000"/>
              </a:lnSpc>
              <a:spcBef>
                <a:spcPct val="50000"/>
              </a:spcBef>
              <a:defRPr/>
            </a:pPr>
            <a:r>
              <a:rPr lang="en-US" sz="2000" dirty="0">
                <a:latin typeface="Times New Roman" charset="0"/>
                <a:ea typeface="ＭＳ Ｐゴシック" charset="0"/>
                <a:sym typeface="Symbol" charset="0"/>
              </a:rPr>
              <a:t>4</a:t>
            </a:r>
            <a:r>
              <a:rPr lang="en-US" sz="2000" baseline="30000" dirty="0">
                <a:latin typeface="Times New Roman" charset="0"/>
                <a:ea typeface="ＭＳ Ｐゴシック" charset="0"/>
                <a:sym typeface="Symbol" charset="0"/>
              </a:rPr>
              <a:t>th</a:t>
            </a:r>
            <a:r>
              <a:rPr lang="en-US" sz="2000" dirty="0">
                <a:latin typeface="Times New Roman" charset="0"/>
                <a:ea typeface="ＭＳ Ｐゴシック" charset="0"/>
                <a:sym typeface="Symbol" charset="0"/>
              </a:rPr>
              <a:t> P 126</a:t>
            </a:r>
          </a:p>
        </p:txBody>
      </p:sp>
    </p:spTree>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FE8B88AA-2165-3C41-934A-306300E04B4C}"/>
              </a:ext>
            </a:extLst>
          </p:cNvPr>
          <p:cNvSpPr>
            <a:spLocks noGrp="1" noChangeArrowheads="1"/>
          </p:cNvSpPr>
          <p:nvPr>
            <p:ph type="title"/>
          </p:nvPr>
        </p:nvSpPr>
        <p:spPr>
          <a:xfrm>
            <a:off x="1981200" y="280989"/>
            <a:ext cx="7772400" cy="719137"/>
          </a:xfrm>
        </p:spPr>
        <p:txBody>
          <a:bodyPr/>
          <a:lstStyle/>
          <a:p>
            <a:r>
              <a:rPr lang="en-US" altLang="en-US"/>
              <a:t>Combining multiple lasers</a:t>
            </a:r>
          </a:p>
        </p:txBody>
      </p:sp>
      <p:pic>
        <p:nvPicPr>
          <p:cNvPr id="32770" name="Picture 3">
            <a:extLst>
              <a:ext uri="{FF2B5EF4-FFF2-40B4-BE49-F238E27FC236}">
                <a16:creationId xmlns:a16="http://schemas.microsoft.com/office/drawing/2014/main" id="{E365C7A6-6FF9-2D47-87C8-8054738777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6296" y="1200150"/>
            <a:ext cx="5581650"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4">
            <a:extLst>
              <a:ext uri="{FF2B5EF4-FFF2-40B4-BE49-F238E27FC236}">
                <a16:creationId xmlns:a16="http://schemas.microsoft.com/office/drawing/2014/main" id="{1EB4331E-613B-CE49-BD21-E7C305424D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87947" y="1200151"/>
            <a:ext cx="3341687" cy="381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F88AFCC-3B3B-9343-BDE8-90CD7AC06D2C}"/>
              </a:ext>
            </a:extLst>
          </p:cNvPr>
          <p:cNvSpPr txBox="1"/>
          <p:nvPr/>
        </p:nvSpPr>
        <p:spPr>
          <a:xfrm>
            <a:off x="2401720" y="5788153"/>
            <a:ext cx="7388561" cy="461665"/>
          </a:xfrm>
          <a:prstGeom prst="rect">
            <a:avLst/>
          </a:prstGeom>
          <a:noFill/>
        </p:spPr>
        <p:txBody>
          <a:bodyPr wrap="none" rtlCol="0">
            <a:spAutoFit/>
          </a:bodyPr>
          <a:lstStyle/>
          <a:p>
            <a:r>
              <a:rPr lang="en-US" dirty="0"/>
              <a:t>Now there are many commercial units with multiple lasers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8CB68-FB51-F948-ABE2-00FF13AEF2D7}"/>
              </a:ext>
            </a:extLst>
          </p:cNvPr>
          <p:cNvSpPr>
            <a:spLocks noGrp="1"/>
          </p:cNvSpPr>
          <p:nvPr>
            <p:ph type="title"/>
          </p:nvPr>
        </p:nvSpPr>
        <p:spPr/>
        <p:txBody>
          <a:bodyPr/>
          <a:lstStyle/>
          <a:p>
            <a:r>
              <a:rPr lang="en-US" dirty="0" err="1"/>
              <a:t>Hubner</a:t>
            </a:r>
            <a:r>
              <a:rPr lang="en-US" dirty="0"/>
              <a:t> Products – C-flex</a:t>
            </a:r>
          </a:p>
        </p:txBody>
      </p:sp>
      <p:pic>
        <p:nvPicPr>
          <p:cNvPr id="3" name="Picture 2">
            <a:extLst>
              <a:ext uri="{FF2B5EF4-FFF2-40B4-BE49-F238E27FC236}">
                <a16:creationId xmlns:a16="http://schemas.microsoft.com/office/drawing/2014/main" id="{E6A5EFB7-7713-A54A-9FD7-45BC19D61DC4}"/>
              </a:ext>
            </a:extLst>
          </p:cNvPr>
          <p:cNvPicPr>
            <a:picLocks noChangeAspect="1"/>
          </p:cNvPicPr>
          <p:nvPr/>
        </p:nvPicPr>
        <p:blipFill>
          <a:blip r:embed="rId2"/>
          <a:stretch>
            <a:fillRect/>
          </a:stretch>
        </p:blipFill>
        <p:spPr>
          <a:xfrm>
            <a:off x="1524000" y="1430455"/>
            <a:ext cx="9144000" cy="3830836"/>
          </a:xfrm>
          <a:prstGeom prst="rect">
            <a:avLst/>
          </a:prstGeom>
        </p:spPr>
      </p:pic>
      <p:sp>
        <p:nvSpPr>
          <p:cNvPr id="4" name="TextBox 3">
            <a:extLst>
              <a:ext uri="{FF2B5EF4-FFF2-40B4-BE49-F238E27FC236}">
                <a16:creationId xmlns:a16="http://schemas.microsoft.com/office/drawing/2014/main" id="{C2F2F5DF-E12A-2A45-86ED-C79BC2A55128}"/>
              </a:ext>
            </a:extLst>
          </p:cNvPr>
          <p:cNvSpPr txBox="1"/>
          <p:nvPr/>
        </p:nvSpPr>
        <p:spPr>
          <a:xfrm>
            <a:off x="2833768" y="5261292"/>
            <a:ext cx="6522876" cy="461665"/>
          </a:xfrm>
          <a:prstGeom prst="rect">
            <a:avLst/>
          </a:prstGeom>
          <a:noFill/>
        </p:spPr>
        <p:txBody>
          <a:bodyPr wrap="none" rtlCol="0">
            <a:spAutoFit/>
          </a:bodyPr>
          <a:lstStyle/>
          <a:p>
            <a:r>
              <a:rPr lang="en-US" dirty="0"/>
              <a:t>ALLOWS UP TO 6 LASERS TO BE COMBINED</a:t>
            </a:r>
          </a:p>
        </p:txBody>
      </p:sp>
    </p:spTree>
    <p:extLst>
      <p:ext uri="{BB962C8B-B14F-4D97-AF65-F5344CB8AC3E}">
        <p14:creationId xmlns:p14="http://schemas.microsoft.com/office/powerpoint/2010/main" val="30801682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A5FC60A0-8804-AD45-A177-D64082E162AB}"/>
              </a:ext>
            </a:extLst>
          </p:cNvPr>
          <p:cNvSpPr>
            <a:spLocks noGrp="1" noChangeArrowheads="1"/>
          </p:cNvSpPr>
          <p:nvPr>
            <p:ph type="title"/>
          </p:nvPr>
        </p:nvSpPr>
        <p:spPr>
          <a:xfrm>
            <a:off x="2022475" y="28576"/>
            <a:ext cx="7772400" cy="714375"/>
          </a:xfrm>
        </p:spPr>
        <p:txBody>
          <a:bodyPr/>
          <a:lstStyle/>
          <a:p>
            <a:r>
              <a:rPr lang="en-US" altLang="en-US"/>
              <a:t>White Light lasers- Super Continuum Lasers</a:t>
            </a:r>
          </a:p>
        </p:txBody>
      </p:sp>
      <p:pic>
        <p:nvPicPr>
          <p:cNvPr id="33794" name="Picture 3">
            <a:extLst>
              <a:ext uri="{FF2B5EF4-FFF2-40B4-BE49-F238E27FC236}">
                <a16:creationId xmlns:a16="http://schemas.microsoft.com/office/drawing/2014/main" id="{AFFD35CF-A667-3F4A-9C2A-E1476E3891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00826" y="3511550"/>
            <a:ext cx="3946525"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4">
            <a:extLst>
              <a:ext uri="{FF2B5EF4-FFF2-40B4-BE49-F238E27FC236}">
                <a16:creationId xmlns:a16="http://schemas.microsoft.com/office/drawing/2014/main" id="{97F94EE1-FEAC-4243-93F5-A0D71CBBE1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22476" y="3287714"/>
            <a:ext cx="4073525"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5">
            <a:extLst>
              <a:ext uri="{FF2B5EF4-FFF2-40B4-BE49-F238E27FC236}">
                <a16:creationId xmlns:a16="http://schemas.microsoft.com/office/drawing/2014/main" id="{5963D53C-56C5-3447-A2EE-4B4976B5E036}"/>
              </a:ext>
            </a:extLst>
          </p:cNvPr>
          <p:cNvPicPr>
            <a:picLocks noChangeAspect="1"/>
          </p:cNvPicPr>
          <p:nvPr/>
        </p:nvPicPr>
        <p:blipFill>
          <a:blip r:embed="rId4">
            <a:extLst>
              <a:ext uri="{28A0092B-C50C-407E-A947-70E740481C1C}">
                <a14:useLocalDpi xmlns:a14="http://schemas.microsoft.com/office/drawing/2010/main" val="0"/>
              </a:ext>
            </a:extLst>
          </a:blip>
          <a:srcRect l="13225" t="17632" r="17404" b="21510"/>
          <a:stretch>
            <a:fillRect/>
          </a:stretch>
        </p:blipFill>
        <p:spPr bwMode="auto">
          <a:xfrm>
            <a:off x="8218488" y="1620839"/>
            <a:ext cx="2328862"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6">
            <a:extLst>
              <a:ext uri="{FF2B5EF4-FFF2-40B4-BE49-F238E27FC236}">
                <a16:creationId xmlns:a16="http://schemas.microsoft.com/office/drawing/2014/main" id="{AF1C648A-4445-B248-B248-1692B1F2C65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78413" y="1260476"/>
            <a:ext cx="3268662"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7">
            <a:extLst>
              <a:ext uri="{FF2B5EF4-FFF2-40B4-BE49-F238E27FC236}">
                <a16:creationId xmlns:a16="http://schemas.microsoft.com/office/drawing/2014/main" id="{7196B271-2C2C-334F-B17A-E285929633D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95413" y="528638"/>
            <a:ext cx="3683001"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Box 8">
            <a:extLst>
              <a:ext uri="{FF2B5EF4-FFF2-40B4-BE49-F238E27FC236}">
                <a16:creationId xmlns:a16="http://schemas.microsoft.com/office/drawing/2014/main" id="{065A100B-1D7F-7844-BF76-17D3B62901CF}"/>
              </a:ext>
            </a:extLst>
          </p:cNvPr>
          <p:cNvSpPr txBox="1">
            <a:spLocks noChangeArrowheads="1"/>
          </p:cNvSpPr>
          <p:nvPr/>
        </p:nvSpPr>
        <p:spPr bwMode="auto">
          <a:xfrm>
            <a:off x="1881188" y="2028825"/>
            <a:ext cx="33258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The white-light output of a supercontinuum laser is spatially dispersed using a diffraction grating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C10F7362-EFC5-B04E-8204-9416A080D235}"/>
              </a:ext>
            </a:extLst>
          </p:cNvPr>
          <p:cNvSpPr>
            <a:spLocks noGrp="1" noChangeArrowheads="1"/>
          </p:cNvSpPr>
          <p:nvPr>
            <p:ph type="title"/>
          </p:nvPr>
        </p:nvSpPr>
        <p:spPr>
          <a:xfrm>
            <a:off x="2009775" y="180975"/>
            <a:ext cx="7772400" cy="604838"/>
          </a:xfrm>
        </p:spPr>
        <p:txBody>
          <a:bodyPr/>
          <a:lstStyle/>
          <a:p>
            <a:r>
              <a:rPr lang="en-US" altLang="en-US" sz="3600"/>
              <a:t>White laser produced 2015</a:t>
            </a:r>
          </a:p>
        </p:txBody>
      </p:sp>
      <p:sp>
        <p:nvSpPr>
          <p:cNvPr id="4" name="Rectangle 3">
            <a:extLst>
              <a:ext uri="{FF2B5EF4-FFF2-40B4-BE49-F238E27FC236}">
                <a16:creationId xmlns:a16="http://schemas.microsoft.com/office/drawing/2014/main" id="{93C84AF1-3199-7740-A0CE-370BF7D87335}"/>
              </a:ext>
            </a:extLst>
          </p:cNvPr>
          <p:cNvSpPr/>
          <p:nvPr/>
        </p:nvSpPr>
        <p:spPr>
          <a:xfrm>
            <a:off x="512956" y="944564"/>
            <a:ext cx="9997882" cy="2370137"/>
          </a:xfrm>
          <a:prstGeom prst="rect">
            <a:avLst/>
          </a:prstGeom>
          <a:solidFill>
            <a:schemeClr val="bg2">
              <a:lumMod val="20000"/>
              <a:lumOff val="80000"/>
            </a:schemeClr>
          </a:solidFill>
        </p:spPr>
        <p:txBody>
          <a:bodyPr wrap="square">
            <a:spAutoFit/>
          </a:bodyPr>
          <a:lstStyle/>
          <a:p>
            <a:pPr>
              <a:defRPr/>
            </a:pPr>
            <a:r>
              <a:rPr lang="en-US" sz="4000" dirty="0">
                <a:solidFill>
                  <a:srgbClr val="1A1A1A"/>
                </a:solidFill>
                <a:latin typeface="ArialMT" charset="0"/>
                <a:ea typeface="ＭＳ Ｐゴシック" charset="-128"/>
              </a:rPr>
              <a:t>A monolithic white laser</a:t>
            </a:r>
          </a:p>
          <a:p>
            <a:pPr>
              <a:buFontTx/>
              <a:buChar char="•"/>
              <a:defRPr/>
            </a:pPr>
            <a:r>
              <a:rPr lang="en-US" sz="1800" b="1" dirty="0">
                <a:solidFill>
                  <a:srgbClr val="0A5287"/>
                </a:solidFill>
                <a:latin typeface="ArialMT" charset="0"/>
                <a:ea typeface="ＭＳ Ｐゴシック" charset="-128"/>
              </a:rPr>
              <a:t>Fan Fan</a:t>
            </a:r>
            <a:r>
              <a:rPr lang="en-US" sz="1800" b="1" dirty="0">
                <a:solidFill>
                  <a:srgbClr val="262626"/>
                </a:solidFill>
                <a:latin typeface="ArialMT" charset="0"/>
                <a:ea typeface="ＭＳ Ｐゴシック" charset="-128"/>
              </a:rPr>
              <a:t>, </a:t>
            </a:r>
            <a:r>
              <a:rPr lang="en-US" sz="1800" b="1" dirty="0" err="1">
                <a:solidFill>
                  <a:srgbClr val="0A5287"/>
                </a:solidFill>
                <a:latin typeface="ArialMT" charset="0"/>
                <a:ea typeface="ＭＳ Ｐゴシック" charset="-128"/>
              </a:rPr>
              <a:t>Sunay</a:t>
            </a:r>
            <a:r>
              <a:rPr lang="en-US" sz="1800" b="1" dirty="0">
                <a:solidFill>
                  <a:srgbClr val="0A5287"/>
                </a:solidFill>
                <a:latin typeface="ArialMT" charset="0"/>
                <a:ea typeface="ＭＳ Ｐゴシック" charset="-128"/>
              </a:rPr>
              <a:t> </a:t>
            </a:r>
            <a:r>
              <a:rPr lang="en-US" sz="1800" b="1" dirty="0" err="1">
                <a:solidFill>
                  <a:srgbClr val="0A5287"/>
                </a:solidFill>
                <a:latin typeface="ArialMT" charset="0"/>
                <a:ea typeface="ＭＳ Ｐゴシック" charset="-128"/>
              </a:rPr>
              <a:t>Turkdogan</a:t>
            </a:r>
            <a:r>
              <a:rPr lang="en-US" sz="1800" b="1" dirty="0">
                <a:solidFill>
                  <a:srgbClr val="262626"/>
                </a:solidFill>
                <a:latin typeface="ArialMT" charset="0"/>
                <a:ea typeface="ＭＳ Ｐゴシック" charset="-128"/>
              </a:rPr>
              <a:t>, </a:t>
            </a:r>
            <a:r>
              <a:rPr lang="en-US" sz="1800" b="1" dirty="0" err="1">
                <a:solidFill>
                  <a:srgbClr val="0A5287"/>
                </a:solidFill>
                <a:latin typeface="ArialMT" charset="0"/>
                <a:ea typeface="ＭＳ Ｐゴシック" charset="-128"/>
              </a:rPr>
              <a:t>Zhicheng</a:t>
            </a:r>
            <a:r>
              <a:rPr lang="en-US" sz="1800" b="1" dirty="0">
                <a:solidFill>
                  <a:srgbClr val="0A5287"/>
                </a:solidFill>
                <a:latin typeface="ArialMT" charset="0"/>
                <a:ea typeface="ＭＳ Ｐゴシック" charset="-128"/>
              </a:rPr>
              <a:t> Liu</a:t>
            </a:r>
            <a:r>
              <a:rPr lang="en-US" sz="1800" b="1" dirty="0">
                <a:solidFill>
                  <a:srgbClr val="262626"/>
                </a:solidFill>
                <a:latin typeface="ArialMT" charset="0"/>
                <a:ea typeface="ＭＳ Ｐゴシック" charset="-128"/>
              </a:rPr>
              <a:t>, </a:t>
            </a:r>
            <a:r>
              <a:rPr lang="en-US" sz="1800" b="1" dirty="0">
                <a:solidFill>
                  <a:srgbClr val="0A5287"/>
                </a:solidFill>
                <a:latin typeface="ArialMT" charset="0"/>
                <a:ea typeface="ＭＳ Ｐゴシック" charset="-128"/>
              </a:rPr>
              <a:t>David </a:t>
            </a:r>
            <a:r>
              <a:rPr lang="en-US" sz="1800" b="1" dirty="0" err="1">
                <a:solidFill>
                  <a:srgbClr val="0A5287"/>
                </a:solidFill>
                <a:latin typeface="ArialMT" charset="0"/>
                <a:ea typeface="ＭＳ Ｐゴシック" charset="-128"/>
              </a:rPr>
              <a:t>Shelhammer</a:t>
            </a:r>
            <a:r>
              <a:rPr lang="en-US" sz="1800" b="1" dirty="0">
                <a:solidFill>
                  <a:srgbClr val="262626"/>
                </a:solidFill>
                <a:latin typeface="ArialMT" charset="0"/>
                <a:ea typeface="ＭＳ Ｐゴシック" charset="-128"/>
              </a:rPr>
              <a:t> &amp; </a:t>
            </a:r>
            <a:r>
              <a:rPr lang="en-US" sz="1800" b="1" dirty="0">
                <a:solidFill>
                  <a:srgbClr val="0A5287"/>
                </a:solidFill>
                <a:latin typeface="ArialMT" charset="0"/>
                <a:ea typeface="ＭＳ Ｐゴシック" charset="-128"/>
              </a:rPr>
              <a:t>C. Z. </a:t>
            </a:r>
            <a:r>
              <a:rPr lang="en-US" sz="1800" b="1" dirty="0" err="1">
                <a:solidFill>
                  <a:srgbClr val="0A5287"/>
                </a:solidFill>
                <a:latin typeface="ArialMT" charset="0"/>
                <a:ea typeface="ＭＳ Ｐゴシック" charset="-128"/>
              </a:rPr>
              <a:t>Ning</a:t>
            </a:r>
            <a:endParaRPr lang="en-US" sz="1800" b="1" dirty="0">
              <a:solidFill>
                <a:srgbClr val="262626"/>
              </a:solidFill>
              <a:latin typeface="ArialMT" charset="0"/>
              <a:ea typeface="ＭＳ Ｐゴシック" charset="-128"/>
            </a:endParaRPr>
          </a:p>
          <a:p>
            <a:pPr>
              <a:buFontTx/>
              <a:buChar char="•"/>
              <a:defRPr/>
            </a:pPr>
            <a:r>
              <a:rPr lang="en-US" sz="1800" b="1" dirty="0">
                <a:solidFill>
                  <a:srgbClr val="0A5287"/>
                </a:solidFill>
                <a:latin typeface="ArialMT" charset="0"/>
                <a:ea typeface="ＭＳ Ｐゴシック" charset="-128"/>
              </a:rPr>
              <a:t>Affiliations</a:t>
            </a:r>
            <a:endParaRPr lang="en-US" sz="1800" dirty="0">
              <a:solidFill>
                <a:srgbClr val="262626"/>
              </a:solidFill>
              <a:latin typeface="ArialMT" charset="0"/>
              <a:ea typeface="ＭＳ Ｐゴシック" charset="-128"/>
            </a:endParaRPr>
          </a:p>
          <a:p>
            <a:pPr>
              <a:buFontTx/>
              <a:buChar char="•"/>
              <a:defRPr/>
            </a:pPr>
            <a:r>
              <a:rPr lang="en-US" sz="1800" b="1" dirty="0">
                <a:solidFill>
                  <a:srgbClr val="0A5287"/>
                </a:solidFill>
                <a:latin typeface="ArialMT" charset="0"/>
                <a:ea typeface="ＭＳ Ｐゴシック" charset="-128"/>
              </a:rPr>
              <a:t>Contributions</a:t>
            </a:r>
            <a:endParaRPr lang="en-US" sz="1800" dirty="0">
              <a:solidFill>
                <a:srgbClr val="262626"/>
              </a:solidFill>
              <a:latin typeface="ArialMT" charset="0"/>
              <a:ea typeface="ＭＳ Ｐゴシック" charset="-128"/>
            </a:endParaRPr>
          </a:p>
          <a:p>
            <a:pPr>
              <a:buFontTx/>
              <a:buChar char="•"/>
              <a:defRPr/>
            </a:pPr>
            <a:r>
              <a:rPr lang="en-US" sz="1800" b="1" dirty="0">
                <a:solidFill>
                  <a:srgbClr val="0A5287"/>
                </a:solidFill>
                <a:latin typeface="ArialMT" charset="0"/>
                <a:ea typeface="ＭＳ Ｐゴシック" charset="-128"/>
              </a:rPr>
              <a:t>Corresponding author</a:t>
            </a:r>
            <a:endParaRPr lang="en-US" sz="1800" dirty="0">
              <a:solidFill>
                <a:srgbClr val="262626"/>
              </a:solidFill>
              <a:latin typeface="ArialMT" charset="0"/>
              <a:ea typeface="ＭＳ Ｐゴシック" charset="-128"/>
            </a:endParaRPr>
          </a:p>
          <a:p>
            <a:pPr>
              <a:defRPr/>
            </a:pPr>
            <a:r>
              <a:rPr lang="hu-HU" sz="1800" i="1" dirty="0" err="1">
                <a:solidFill>
                  <a:srgbClr val="262626"/>
                </a:solidFill>
                <a:latin typeface="ArialMT" charset="0"/>
                <a:ea typeface="ＭＳ Ｐゴシック" charset="-128"/>
              </a:rPr>
              <a:t>Nature</a:t>
            </a:r>
            <a:r>
              <a:rPr lang="hu-HU" sz="1800" i="1" dirty="0">
                <a:solidFill>
                  <a:srgbClr val="262626"/>
                </a:solidFill>
                <a:latin typeface="ArialMT" charset="0"/>
                <a:ea typeface="ＭＳ Ｐゴシック" charset="-128"/>
              </a:rPr>
              <a:t> </a:t>
            </a:r>
            <a:r>
              <a:rPr lang="hu-HU" sz="1800" i="1" dirty="0" err="1">
                <a:solidFill>
                  <a:srgbClr val="262626"/>
                </a:solidFill>
                <a:latin typeface="ArialMT" charset="0"/>
                <a:ea typeface="ＭＳ Ｐゴシック" charset="-128"/>
              </a:rPr>
              <a:t>Nanotechnology</a:t>
            </a:r>
            <a:r>
              <a:rPr lang="hu-HU" sz="1800" dirty="0">
                <a:solidFill>
                  <a:srgbClr val="262626"/>
                </a:solidFill>
                <a:latin typeface="ArialMT" charset="0"/>
                <a:ea typeface="ＭＳ Ｐゴシック" charset="-128"/>
              </a:rPr>
              <a:t> </a:t>
            </a:r>
            <a:r>
              <a:rPr lang="hu-HU" sz="1800" b="1" dirty="0">
                <a:solidFill>
                  <a:srgbClr val="262626"/>
                </a:solidFill>
                <a:latin typeface="ArialMT" charset="0"/>
                <a:ea typeface="ＭＳ Ｐゴシック" charset="-128"/>
              </a:rPr>
              <a:t>10</a:t>
            </a:r>
            <a:r>
              <a:rPr lang="hu-HU" sz="1800" dirty="0">
                <a:solidFill>
                  <a:srgbClr val="262626"/>
                </a:solidFill>
                <a:latin typeface="ArialMT" charset="0"/>
                <a:ea typeface="ＭＳ Ｐゴシック" charset="-128"/>
              </a:rPr>
              <a:t>, 796–803 (2015) doi:10.1038/nnano.2015.149</a:t>
            </a:r>
          </a:p>
          <a:p>
            <a:pPr>
              <a:defRPr/>
            </a:pPr>
            <a:r>
              <a:rPr lang="en-US" sz="1800" dirty="0">
                <a:solidFill>
                  <a:srgbClr val="262626"/>
                </a:solidFill>
                <a:latin typeface="ArialMT" charset="0"/>
                <a:ea typeface="ＭＳ Ｐゴシック" charset="-128"/>
              </a:rPr>
              <a:t>Received 23 October 2014 Accepted 15 June 2015 Published online 27 July 2015</a:t>
            </a:r>
            <a:endParaRPr lang="en-US" sz="1800" dirty="0">
              <a:latin typeface="Times New Roman" charset="0"/>
              <a:ea typeface="ＭＳ Ｐゴシック" charset="-128"/>
            </a:endParaRPr>
          </a:p>
        </p:txBody>
      </p:sp>
      <p:pic>
        <p:nvPicPr>
          <p:cNvPr id="34819" name="Picture 5">
            <a:extLst>
              <a:ext uri="{FF2B5EF4-FFF2-40B4-BE49-F238E27FC236}">
                <a16:creationId xmlns:a16="http://schemas.microsoft.com/office/drawing/2014/main" id="{C5399108-E6AE-C54B-B7EF-2653802F31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96201" y="781051"/>
            <a:ext cx="277177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6">
            <a:extLst>
              <a:ext uri="{FF2B5EF4-FFF2-40B4-BE49-F238E27FC236}">
                <a16:creationId xmlns:a16="http://schemas.microsoft.com/office/drawing/2014/main" id="{DFB00D40-6D53-9B42-B089-349DD192AD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1189" y="3473450"/>
            <a:ext cx="7329487"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BBE1A561-5469-5247-9880-41E513C7B5A1}"/>
              </a:ext>
            </a:extLst>
          </p:cNvPr>
          <p:cNvSpPr>
            <a:spLocks noGrp="1" noChangeArrowheads="1"/>
          </p:cNvSpPr>
          <p:nvPr>
            <p:ph type="title"/>
          </p:nvPr>
        </p:nvSpPr>
        <p:spPr>
          <a:xfrm>
            <a:off x="2238375" y="207964"/>
            <a:ext cx="7772400" cy="468693"/>
          </a:xfrm>
        </p:spPr>
        <p:txBody>
          <a:bodyPr/>
          <a:lstStyle/>
          <a:p>
            <a:r>
              <a:rPr lang="en-US" altLang="en-US" dirty="0"/>
              <a:t>Lasers Hazards</a:t>
            </a:r>
          </a:p>
        </p:txBody>
      </p:sp>
      <p:sp>
        <p:nvSpPr>
          <p:cNvPr id="35842" name="Rectangle 3">
            <a:extLst>
              <a:ext uri="{FF2B5EF4-FFF2-40B4-BE49-F238E27FC236}">
                <a16:creationId xmlns:a16="http://schemas.microsoft.com/office/drawing/2014/main" id="{253CD0A0-3220-DC47-B3DF-E29240302CCB}"/>
              </a:ext>
            </a:extLst>
          </p:cNvPr>
          <p:cNvSpPr>
            <a:spLocks noGrp="1" noChangeArrowheads="1"/>
          </p:cNvSpPr>
          <p:nvPr>
            <p:ph type="body" idx="1"/>
          </p:nvPr>
        </p:nvSpPr>
        <p:spPr>
          <a:xfrm>
            <a:off x="234176" y="810890"/>
            <a:ext cx="11474604" cy="4114800"/>
          </a:xfrm>
        </p:spPr>
        <p:txBody>
          <a:bodyPr/>
          <a:lstStyle/>
          <a:p>
            <a:r>
              <a:rPr lang="en-US" altLang="en-US" sz="2400" dirty="0"/>
              <a:t>Laser light is very dangerous and should be treated as a significant hazard</a:t>
            </a:r>
          </a:p>
          <a:p>
            <a:r>
              <a:rPr lang="en-US" altLang="en-US" sz="2400" dirty="0"/>
              <a:t>Water cooled lasers have additional hazards in that they require high current and voltage in addition to the water hazard</a:t>
            </a:r>
          </a:p>
          <a:p>
            <a:r>
              <a:rPr lang="en-US" altLang="en-US" sz="2400" dirty="0"/>
              <a:t>Dye lasers use dyes that can be potentially carcinogenic</a:t>
            </a:r>
          </a:p>
          <a:p>
            <a:r>
              <a:rPr lang="en-US" altLang="en-US" sz="2400" dirty="0"/>
              <a:t>IR lasers are dangerous as they cannot be seen by the naked eye</a:t>
            </a:r>
          </a:p>
        </p:txBody>
      </p:sp>
      <p:sp>
        <p:nvSpPr>
          <p:cNvPr id="77828" name="Text Box 4">
            <a:extLst>
              <a:ext uri="{FF2B5EF4-FFF2-40B4-BE49-F238E27FC236}">
                <a16:creationId xmlns:a16="http://schemas.microsoft.com/office/drawing/2014/main" id="{CD92EB37-9315-1C4E-B1D9-D2E94F9F7C4D}"/>
              </a:ext>
            </a:extLst>
          </p:cNvPr>
          <p:cNvSpPr txBox="1">
            <a:spLocks noChangeArrowheads="1"/>
          </p:cNvSpPr>
          <p:nvPr/>
        </p:nvSpPr>
        <p:spPr bwMode="auto">
          <a:xfrm>
            <a:off x="7504114" y="5905500"/>
            <a:ext cx="2097087" cy="50165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400" dirty="0">
                <a:latin typeface="Times New Roman" charset="0"/>
                <a:ea typeface="ＭＳ Ｐゴシック" charset="0"/>
                <a:sym typeface="Symbol" charset="0"/>
              </a:rPr>
              <a:t>Shapiro 3</a:t>
            </a:r>
            <a:r>
              <a:rPr lang="en-US" sz="1400" baseline="30000" dirty="0">
                <a:latin typeface="Times New Roman" charset="0"/>
                <a:ea typeface="ＭＳ Ｐゴシック" charset="0"/>
                <a:sym typeface="Symbol" charset="0"/>
              </a:rPr>
              <a:t>rd</a:t>
            </a:r>
            <a:r>
              <a:rPr lang="en-US" sz="1400" dirty="0">
                <a:latin typeface="Times New Roman" charset="0"/>
                <a:ea typeface="ＭＳ Ｐゴシック" charset="0"/>
                <a:sym typeface="Symbol" charset="0"/>
              </a:rPr>
              <a:t> p 114</a:t>
            </a:r>
          </a:p>
          <a:p>
            <a:pPr>
              <a:lnSpc>
                <a:spcPct val="70000"/>
              </a:lnSpc>
              <a:spcBef>
                <a:spcPct val="50000"/>
              </a:spcBef>
              <a:defRPr/>
            </a:pPr>
            <a:r>
              <a:rPr lang="en-US" sz="1400" dirty="0">
                <a:latin typeface="Times New Roman" charset="0"/>
                <a:ea typeface="ＭＳ Ｐゴシック" charset="0"/>
                <a:sym typeface="Symbol" charset="0"/>
              </a:rPr>
              <a:t>4</a:t>
            </a:r>
            <a:r>
              <a:rPr lang="en-US" sz="1400" baseline="30000" dirty="0">
                <a:latin typeface="Times New Roman" charset="0"/>
                <a:ea typeface="ＭＳ Ｐゴシック" charset="0"/>
                <a:sym typeface="Symbol" charset="0"/>
              </a:rPr>
              <a:t>th</a:t>
            </a:r>
            <a:r>
              <a:rPr lang="en-US" sz="1400" dirty="0">
                <a:latin typeface="Times New Roman" charset="0"/>
                <a:ea typeface="ＭＳ Ｐゴシック" charset="0"/>
                <a:sym typeface="Symbol" charset="0"/>
              </a:rPr>
              <a:t> P 148</a:t>
            </a:r>
          </a:p>
        </p:txBody>
      </p:sp>
      <p:pic>
        <p:nvPicPr>
          <p:cNvPr id="35844" name="Picture 1">
            <a:extLst>
              <a:ext uri="{FF2B5EF4-FFF2-40B4-BE49-F238E27FC236}">
                <a16:creationId xmlns:a16="http://schemas.microsoft.com/office/drawing/2014/main" id="{A8A92818-7B8C-0C4F-B9BA-6FE5E2B98A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265739"/>
            <a:ext cx="1709738"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drawing&#10;&#10;Description automatically generated">
            <a:extLst>
              <a:ext uri="{FF2B5EF4-FFF2-40B4-BE49-F238E27FC236}">
                <a16:creationId xmlns:a16="http://schemas.microsoft.com/office/drawing/2014/main" id="{D21802B2-4266-354C-8496-D618E6C26C7F}"/>
              </a:ext>
            </a:extLst>
          </p:cNvPr>
          <p:cNvPicPr>
            <a:picLocks noChangeAspect="1"/>
          </p:cNvPicPr>
          <p:nvPr/>
        </p:nvPicPr>
        <p:blipFill>
          <a:blip r:embed="rId3"/>
          <a:stretch>
            <a:fillRect/>
          </a:stretch>
        </p:blipFill>
        <p:spPr>
          <a:xfrm>
            <a:off x="3739228" y="3819518"/>
            <a:ext cx="3609500" cy="2587633"/>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2D254170-555B-8F49-801E-D65A36DE07F8}"/>
              </a:ext>
            </a:extLst>
          </p:cNvPr>
          <p:cNvSpPr>
            <a:spLocks noGrp="1" noChangeArrowheads="1"/>
          </p:cNvSpPr>
          <p:nvPr>
            <p:ph type="title"/>
          </p:nvPr>
        </p:nvSpPr>
        <p:spPr/>
        <p:txBody>
          <a:bodyPr/>
          <a:lstStyle/>
          <a:p>
            <a:endParaRPr lang="en-US" altLang="en-US"/>
          </a:p>
        </p:txBody>
      </p:sp>
      <p:pic>
        <p:nvPicPr>
          <p:cNvPr id="36866" name="Picture 3">
            <a:extLst>
              <a:ext uri="{FF2B5EF4-FFF2-40B4-BE49-F238E27FC236}">
                <a16:creationId xmlns:a16="http://schemas.microsoft.com/office/drawing/2014/main" id="{5300950A-F355-EA4D-A860-8A1BBA7FF05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326483" y="268287"/>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4">
            <a:extLst>
              <a:ext uri="{FF2B5EF4-FFF2-40B4-BE49-F238E27FC236}">
                <a16:creationId xmlns:a16="http://schemas.microsoft.com/office/drawing/2014/main" id="{0612B965-C703-4447-AEA2-7B46453F06CF}"/>
              </a:ext>
            </a:extLst>
          </p:cNvPr>
          <p:cNvSpPr txBox="1">
            <a:spLocks noChangeArrowheads="1"/>
          </p:cNvSpPr>
          <p:nvPr/>
        </p:nvSpPr>
        <p:spPr bwMode="auto">
          <a:xfrm>
            <a:off x="8681688" y="1636713"/>
            <a:ext cx="349978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800" dirty="0">
                <a:latin typeface="Times New Roman" panose="02020603050405020304" pitchFamily="18" charset="0"/>
              </a:rPr>
              <a:t>Created by Terry Fetterhoff in the late 1980s early 1990s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5FC44FBC-FD0B-9347-B1ED-8A424A8679E7}"/>
              </a:ext>
            </a:extLst>
          </p:cNvPr>
          <p:cNvSpPr>
            <a:spLocks noGrp="1" noChangeArrowheads="1"/>
          </p:cNvSpPr>
          <p:nvPr>
            <p:ph type="title"/>
          </p:nvPr>
        </p:nvSpPr>
        <p:spPr>
          <a:xfrm>
            <a:off x="1968500" y="0"/>
            <a:ext cx="7772400" cy="762000"/>
          </a:xfrm>
        </p:spPr>
        <p:txBody>
          <a:bodyPr/>
          <a:lstStyle/>
          <a:p>
            <a:r>
              <a:rPr lang="en-US" altLang="en-US" b="1"/>
              <a:t>Selection of Lasers for Flow Cytometers</a:t>
            </a:r>
          </a:p>
        </p:txBody>
      </p:sp>
      <p:sp>
        <p:nvSpPr>
          <p:cNvPr id="37890" name="Content Placeholder 2">
            <a:extLst>
              <a:ext uri="{FF2B5EF4-FFF2-40B4-BE49-F238E27FC236}">
                <a16:creationId xmlns:a16="http://schemas.microsoft.com/office/drawing/2014/main" id="{7929C52D-81CB-3846-AAB9-7DBF03654CBE}"/>
              </a:ext>
            </a:extLst>
          </p:cNvPr>
          <p:cNvSpPr>
            <a:spLocks noGrp="1" noChangeArrowheads="1"/>
          </p:cNvSpPr>
          <p:nvPr>
            <p:ph idx="1"/>
          </p:nvPr>
        </p:nvSpPr>
        <p:spPr>
          <a:xfrm>
            <a:off x="825191" y="1030288"/>
            <a:ext cx="5408924" cy="4114800"/>
          </a:xfrm>
        </p:spPr>
        <p:txBody>
          <a:bodyPr/>
          <a:lstStyle/>
          <a:p>
            <a:pPr marL="0" indent="0">
              <a:buNone/>
            </a:pPr>
            <a:r>
              <a:rPr lang="en-US" altLang="en-US" sz="2000" dirty="0"/>
              <a:t>Solid State</a:t>
            </a:r>
          </a:p>
          <a:p>
            <a:pPr marL="0" indent="0">
              <a:buNone/>
            </a:pPr>
            <a:r>
              <a:rPr lang="en-US" altLang="en-US" sz="2000" dirty="0"/>
              <a:t>342 nm (diode)</a:t>
            </a:r>
          </a:p>
          <a:p>
            <a:pPr marL="0" indent="0">
              <a:buNone/>
            </a:pPr>
            <a:r>
              <a:rPr lang="en-US" altLang="en-US" sz="2000" dirty="0"/>
              <a:t>355 nm (ND:YAG (pulsed and CW)</a:t>
            </a:r>
          </a:p>
          <a:p>
            <a:pPr marL="0" indent="0">
              <a:buNone/>
            </a:pPr>
            <a:r>
              <a:rPr lang="en-US" altLang="en-US" sz="2000" dirty="0"/>
              <a:t>375 nm (Diode)</a:t>
            </a:r>
          </a:p>
          <a:p>
            <a:pPr marL="0" indent="0">
              <a:buNone/>
            </a:pPr>
            <a:r>
              <a:rPr lang="en-US" altLang="en-US" sz="2000" dirty="0"/>
              <a:t>405 (diode)</a:t>
            </a:r>
          </a:p>
          <a:p>
            <a:pPr marL="0" indent="0">
              <a:buNone/>
            </a:pPr>
            <a:r>
              <a:rPr lang="en-US" altLang="en-US" sz="2000" dirty="0"/>
              <a:t>457 nm (ND:YVO</a:t>
            </a:r>
            <a:r>
              <a:rPr lang="en-US" altLang="en-US" sz="2000" baseline="-25000" dirty="0"/>
              <a:t>4</a:t>
            </a:r>
            <a:r>
              <a:rPr lang="en-US" altLang="en-US" sz="2000" dirty="0"/>
              <a:t> x 2)</a:t>
            </a:r>
          </a:p>
          <a:p>
            <a:pPr marL="0" indent="0">
              <a:buNone/>
            </a:pPr>
            <a:r>
              <a:rPr lang="en-US" altLang="en-US" sz="2000" dirty="0"/>
              <a:t>460 nm (Semi x 2)</a:t>
            </a:r>
          </a:p>
          <a:p>
            <a:pPr marL="0" indent="0">
              <a:buNone/>
            </a:pPr>
            <a:r>
              <a:rPr lang="en-US" altLang="en-US" sz="2000" dirty="0"/>
              <a:t>473 nm (</a:t>
            </a:r>
            <a:r>
              <a:rPr lang="en-US" altLang="en-US" sz="2000" dirty="0" err="1"/>
              <a:t>Summerd</a:t>
            </a:r>
            <a:r>
              <a:rPr lang="en-US" altLang="en-US" sz="2000" dirty="0"/>
              <a:t> YAG)</a:t>
            </a:r>
          </a:p>
          <a:p>
            <a:pPr marL="0" indent="0">
              <a:buNone/>
            </a:pPr>
            <a:r>
              <a:rPr lang="en-US" altLang="en-US" sz="2000" dirty="0"/>
              <a:t>488 nm (diode), 488 (semi x2)</a:t>
            </a:r>
          </a:p>
          <a:p>
            <a:pPr marL="0" indent="0">
              <a:buNone/>
            </a:pPr>
            <a:r>
              <a:rPr lang="en-US" altLang="en-US" sz="2000" dirty="0"/>
              <a:t>491 nm (semi x 2)</a:t>
            </a:r>
          </a:p>
          <a:p>
            <a:pPr marL="0" indent="0">
              <a:buNone/>
            </a:pPr>
            <a:r>
              <a:rPr lang="en-US" altLang="en-US" sz="2000" dirty="0"/>
              <a:t>514.5 (</a:t>
            </a:r>
            <a:r>
              <a:rPr lang="en-US" altLang="en-US" sz="2000" dirty="0" err="1"/>
              <a:t>Yb:YAG</a:t>
            </a:r>
            <a:r>
              <a:rPr lang="en-US" altLang="en-US" sz="2000" dirty="0"/>
              <a:t> x 2)</a:t>
            </a:r>
          </a:p>
          <a:p>
            <a:pPr marL="0" indent="0">
              <a:buNone/>
            </a:pPr>
            <a:endParaRPr lang="en-US" altLang="en-US" sz="2000" dirty="0"/>
          </a:p>
          <a:p>
            <a:pPr marL="0" indent="0">
              <a:buNone/>
            </a:pPr>
            <a:endParaRPr lang="en-US" altLang="en-US" sz="2000" dirty="0"/>
          </a:p>
        </p:txBody>
      </p:sp>
      <p:sp>
        <p:nvSpPr>
          <p:cNvPr id="37891" name="TextBox 3">
            <a:extLst>
              <a:ext uri="{FF2B5EF4-FFF2-40B4-BE49-F238E27FC236}">
                <a16:creationId xmlns:a16="http://schemas.microsoft.com/office/drawing/2014/main" id="{ADC1557E-C6ED-B64D-9FEA-C8BC2702B665}"/>
              </a:ext>
            </a:extLst>
          </p:cNvPr>
          <p:cNvSpPr txBox="1">
            <a:spLocks noChangeArrowheads="1"/>
          </p:cNvSpPr>
          <p:nvPr/>
        </p:nvSpPr>
        <p:spPr bwMode="auto">
          <a:xfrm>
            <a:off x="6234114" y="1195389"/>
            <a:ext cx="4433887"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dirty="0">
                <a:latin typeface="Times New Roman" panose="02020603050405020304" pitchFamily="18" charset="0"/>
              </a:rPr>
              <a:t>532 nm (</a:t>
            </a:r>
            <a:r>
              <a:rPr lang="en-US" altLang="en-US" sz="2400" dirty="0" err="1">
                <a:latin typeface="Times New Roman" panose="02020603050405020304" pitchFamily="18" charset="0"/>
              </a:rPr>
              <a:t>Nd:YAG</a:t>
            </a:r>
            <a:r>
              <a:rPr lang="en-US" altLang="en-US" sz="2400" dirty="0">
                <a:latin typeface="Times New Roman" panose="02020603050405020304" pitchFamily="18" charset="0"/>
              </a:rPr>
              <a:t> x 2)</a:t>
            </a:r>
          </a:p>
          <a:p>
            <a:pPr>
              <a:spcBef>
                <a:spcPct val="0"/>
              </a:spcBef>
              <a:buFontTx/>
              <a:buNone/>
            </a:pPr>
            <a:r>
              <a:rPr lang="en-US" altLang="en-US" sz="2400" dirty="0">
                <a:latin typeface="Times New Roman" panose="02020603050405020304" pitchFamily="18" charset="0"/>
              </a:rPr>
              <a:t>535 nm (Fiber, 515-560)</a:t>
            </a:r>
          </a:p>
          <a:p>
            <a:pPr>
              <a:spcBef>
                <a:spcPct val="0"/>
              </a:spcBef>
              <a:buFontTx/>
              <a:buNone/>
            </a:pPr>
            <a:r>
              <a:rPr lang="en-US" altLang="en-US" sz="2400" dirty="0">
                <a:latin typeface="Times New Roman" panose="02020603050405020304" pitchFamily="18" charset="0"/>
              </a:rPr>
              <a:t>560 nm (fiber), 561 (</a:t>
            </a:r>
            <a:r>
              <a:rPr lang="en-US" altLang="en-US" sz="2400" dirty="0" err="1">
                <a:latin typeface="Times New Roman" panose="02020603050405020304" pitchFamily="18" charset="0"/>
              </a:rPr>
              <a:t>Nd:YAG</a:t>
            </a:r>
            <a:r>
              <a:rPr lang="en-US" altLang="en-US" sz="2400" dirty="0">
                <a:latin typeface="Times New Roman" panose="02020603050405020304" pitchFamily="18" charset="0"/>
              </a:rPr>
              <a:t> x 2)</a:t>
            </a:r>
          </a:p>
          <a:p>
            <a:pPr>
              <a:spcBef>
                <a:spcPct val="0"/>
              </a:spcBef>
              <a:buFontTx/>
              <a:buNone/>
            </a:pPr>
            <a:r>
              <a:rPr lang="en-US" altLang="en-US" sz="2400" dirty="0">
                <a:latin typeface="Times New Roman" panose="02020603050405020304" pitchFamily="18" charset="0"/>
              </a:rPr>
              <a:t>580 nm (fiber)</a:t>
            </a:r>
          </a:p>
          <a:p>
            <a:pPr>
              <a:spcBef>
                <a:spcPct val="0"/>
              </a:spcBef>
              <a:buFontTx/>
              <a:buNone/>
            </a:pPr>
            <a:r>
              <a:rPr lang="en-US" altLang="en-US" sz="2400" dirty="0">
                <a:latin typeface="Times New Roman" panose="02020603050405020304" pitchFamily="18" charset="0"/>
              </a:rPr>
              <a:t>592 nm (fiber)</a:t>
            </a:r>
          </a:p>
          <a:p>
            <a:pPr>
              <a:spcBef>
                <a:spcPct val="0"/>
              </a:spcBef>
              <a:buFontTx/>
              <a:buNone/>
            </a:pPr>
            <a:r>
              <a:rPr lang="en-US" altLang="en-US" sz="2400" dirty="0">
                <a:latin typeface="Times New Roman" panose="02020603050405020304" pitchFamily="18" charset="0"/>
              </a:rPr>
              <a:t>593.5 nm (summed)</a:t>
            </a:r>
          </a:p>
          <a:p>
            <a:pPr>
              <a:spcBef>
                <a:spcPct val="0"/>
              </a:spcBef>
              <a:buFontTx/>
              <a:buNone/>
            </a:pPr>
            <a:r>
              <a:rPr lang="en-US" altLang="en-US" sz="2400" dirty="0">
                <a:latin typeface="Times New Roman" panose="02020603050405020304" pitchFamily="18" charset="0"/>
              </a:rPr>
              <a:t>635 nm (Diode)</a:t>
            </a:r>
          </a:p>
          <a:p>
            <a:pPr>
              <a:spcBef>
                <a:spcPct val="0"/>
              </a:spcBef>
              <a:buFontTx/>
              <a:buNone/>
            </a:pPr>
            <a:r>
              <a:rPr lang="en-US" altLang="en-US" sz="2400" dirty="0">
                <a:latin typeface="Times New Roman" panose="02020603050405020304" pitchFamily="18" charset="0"/>
              </a:rPr>
              <a:t>660 nm (diode)</a:t>
            </a:r>
          </a:p>
          <a:p>
            <a:pPr>
              <a:spcBef>
                <a:spcPct val="0"/>
              </a:spcBef>
              <a:buFontTx/>
              <a:buNone/>
            </a:pPr>
            <a:r>
              <a:rPr lang="en-US" altLang="en-US" sz="2400" dirty="0">
                <a:latin typeface="Times New Roman" panose="02020603050405020304" pitchFamily="18" charset="0"/>
              </a:rPr>
              <a:t>670 nm (diode)</a:t>
            </a:r>
          </a:p>
          <a:p>
            <a:pPr>
              <a:spcBef>
                <a:spcPct val="0"/>
              </a:spcBef>
              <a:buFontTx/>
              <a:buNone/>
            </a:pPr>
            <a:r>
              <a:rPr lang="en-US" altLang="en-US" sz="2400" dirty="0">
                <a:latin typeface="Times New Roman" panose="02020603050405020304" pitchFamily="18" charset="0"/>
              </a:rPr>
              <a:t>780 nm (diode)</a:t>
            </a:r>
          </a:p>
        </p:txBody>
      </p:sp>
      <p:sp>
        <p:nvSpPr>
          <p:cNvPr id="37892" name="TextBox 6">
            <a:extLst>
              <a:ext uri="{FF2B5EF4-FFF2-40B4-BE49-F238E27FC236}">
                <a16:creationId xmlns:a16="http://schemas.microsoft.com/office/drawing/2014/main" id="{BCE8D975-C7BA-4F4E-B6D5-79BFF98FB1E9}"/>
              </a:ext>
            </a:extLst>
          </p:cNvPr>
          <p:cNvSpPr txBox="1">
            <a:spLocks noChangeArrowheads="1"/>
          </p:cNvSpPr>
          <p:nvPr/>
        </p:nvSpPr>
        <p:spPr bwMode="auto">
          <a:xfrm>
            <a:off x="3181350" y="5786438"/>
            <a:ext cx="1123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Source:</a:t>
            </a:r>
          </a:p>
        </p:txBody>
      </p:sp>
      <p:sp>
        <p:nvSpPr>
          <p:cNvPr id="37893" name="TextBox 7">
            <a:extLst>
              <a:ext uri="{FF2B5EF4-FFF2-40B4-BE49-F238E27FC236}">
                <a16:creationId xmlns:a16="http://schemas.microsoft.com/office/drawing/2014/main" id="{DBA052A2-7634-9B4C-903A-F0A5D7613F4C}"/>
              </a:ext>
            </a:extLst>
          </p:cNvPr>
          <p:cNvSpPr txBox="1">
            <a:spLocks noChangeArrowheads="1"/>
          </p:cNvSpPr>
          <p:nvPr/>
        </p:nvSpPr>
        <p:spPr bwMode="auto">
          <a:xfrm>
            <a:off x="4305301" y="5786439"/>
            <a:ext cx="40497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b="1">
                <a:solidFill>
                  <a:schemeClr val="accent2"/>
                </a:solidFill>
                <a:latin typeface="Times New Roman" panose="02020603050405020304" pitchFamily="18" charset="0"/>
              </a:rPr>
              <a:t>UNIT 1.9 Lasers for Flow Cytometry</a:t>
            </a:r>
          </a:p>
          <a:p>
            <a:pPr>
              <a:spcBef>
                <a:spcPct val="0"/>
              </a:spcBef>
              <a:buFontTx/>
              <a:buNone/>
            </a:pPr>
            <a:r>
              <a:rPr lang="en-US" altLang="en-US" sz="1800">
                <a:solidFill>
                  <a:schemeClr val="accent2"/>
                </a:solidFill>
                <a:latin typeface="Times New Roman" panose="02020603050405020304" pitchFamily="18" charset="0"/>
              </a:rPr>
              <a:t>Howard M. Shapiro</a:t>
            </a:r>
            <a:r>
              <a:rPr lang="en-US" altLang="en-US" sz="1800" baseline="30000">
                <a:solidFill>
                  <a:schemeClr val="accent2"/>
                </a:solidFill>
                <a:latin typeface="Times New Roman" panose="02020603050405020304" pitchFamily="18" charset="0"/>
              </a:rPr>
              <a:t>1</a:t>
            </a:r>
            <a:r>
              <a:rPr lang="en-US" altLang="en-US" sz="1800">
                <a:solidFill>
                  <a:schemeClr val="accent2"/>
                </a:solidFill>
                <a:latin typeface="Times New Roman" panose="02020603050405020304" pitchFamily="18" charset="0"/>
              </a:rPr>
              <a:t>, William G. Telford</a:t>
            </a:r>
            <a:r>
              <a:rPr lang="en-US" altLang="en-US" sz="1800" baseline="30000">
                <a:solidFill>
                  <a:schemeClr val="accent2"/>
                </a:solidFill>
                <a:latin typeface="Times New Roman" panose="02020603050405020304" pitchFamily="18" charset="0"/>
              </a:rPr>
              <a:t>2</a:t>
            </a:r>
          </a:p>
          <a:p>
            <a:pPr>
              <a:spcBef>
                <a:spcPct val="0"/>
              </a:spcBef>
              <a:buFontTx/>
              <a:buNone/>
            </a:pPr>
            <a:r>
              <a:rPr lang="en-US" altLang="en-US" sz="1800" baseline="30000">
                <a:solidFill>
                  <a:schemeClr val="accent2"/>
                </a:solidFill>
                <a:latin typeface="Times New Roman" panose="02020603050405020304" pitchFamily="18" charset="0"/>
              </a:rPr>
              <a:t>Current Protocols in Cytometry</a:t>
            </a:r>
            <a:endParaRPr lang="en-US" altLang="en-US" sz="1800">
              <a:solidFill>
                <a:schemeClr val="accent2"/>
              </a:solidFill>
              <a:latin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67A8E1A7-126E-D349-B065-CD49CFD9B17E}"/>
              </a:ext>
            </a:extLst>
          </p:cNvPr>
          <p:cNvSpPr>
            <a:spLocks noGrp="1" noChangeArrowheads="1"/>
          </p:cNvSpPr>
          <p:nvPr>
            <p:ph type="title"/>
          </p:nvPr>
        </p:nvSpPr>
        <p:spPr>
          <a:xfrm>
            <a:off x="2209800" y="381000"/>
            <a:ext cx="7772400" cy="1143000"/>
          </a:xfrm>
        </p:spPr>
        <p:txBody>
          <a:bodyPr/>
          <a:lstStyle/>
          <a:p>
            <a:r>
              <a:rPr lang="en-US" altLang="en-US"/>
              <a:t>Some Instrument configurations</a:t>
            </a:r>
          </a:p>
        </p:txBody>
      </p:sp>
      <p:pic>
        <p:nvPicPr>
          <p:cNvPr id="45058" name="Picture 2">
            <a:extLst>
              <a:ext uri="{FF2B5EF4-FFF2-40B4-BE49-F238E27FC236}">
                <a16:creationId xmlns:a16="http://schemas.microsoft.com/office/drawing/2014/main" id="{CBFBFB57-143C-A541-8879-8A7FAD0A8A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297" y="1365930"/>
            <a:ext cx="10255405" cy="471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9E735-75C2-8141-AA37-879CCE7DE553}"/>
              </a:ext>
            </a:extLst>
          </p:cNvPr>
          <p:cNvSpPr>
            <a:spLocks noGrp="1"/>
          </p:cNvSpPr>
          <p:nvPr>
            <p:ph type="title"/>
          </p:nvPr>
        </p:nvSpPr>
        <p:spPr/>
        <p:txBody>
          <a:bodyPr/>
          <a:lstStyle/>
          <a:p>
            <a:endParaRPr lang="en-US"/>
          </a:p>
        </p:txBody>
      </p:sp>
      <p:pic>
        <p:nvPicPr>
          <p:cNvPr id="4" name="Picture 3" descr="A screenshot of a cell phone&#10;&#10;Description automatically generated">
            <a:extLst>
              <a:ext uri="{FF2B5EF4-FFF2-40B4-BE49-F238E27FC236}">
                <a16:creationId xmlns:a16="http://schemas.microsoft.com/office/drawing/2014/main" id="{6F643A76-A20F-2443-9C69-3B0E4C79CCAE}"/>
              </a:ext>
            </a:extLst>
          </p:cNvPr>
          <p:cNvPicPr>
            <a:picLocks noChangeAspect="1"/>
          </p:cNvPicPr>
          <p:nvPr/>
        </p:nvPicPr>
        <p:blipFill>
          <a:blip r:embed="rId2"/>
          <a:stretch>
            <a:fillRect/>
          </a:stretch>
        </p:blipFill>
        <p:spPr>
          <a:xfrm>
            <a:off x="1942307" y="1"/>
            <a:ext cx="8307386" cy="4497065"/>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DEE0C10D-D17B-244D-8D79-3AE45E42608F}"/>
              </a:ext>
            </a:extLst>
          </p:cNvPr>
          <p:cNvPicPr>
            <a:picLocks noChangeAspect="1"/>
          </p:cNvPicPr>
          <p:nvPr/>
        </p:nvPicPr>
        <p:blipFill>
          <a:blip r:embed="rId3"/>
          <a:stretch>
            <a:fillRect/>
          </a:stretch>
        </p:blipFill>
        <p:spPr>
          <a:xfrm>
            <a:off x="2659062" y="4439913"/>
            <a:ext cx="6872288" cy="2158042"/>
          </a:xfrm>
          <a:prstGeom prst="rect">
            <a:avLst/>
          </a:prstGeom>
        </p:spPr>
      </p:pic>
      <p:sp>
        <p:nvSpPr>
          <p:cNvPr id="7" name="TextBox 6">
            <a:extLst>
              <a:ext uri="{FF2B5EF4-FFF2-40B4-BE49-F238E27FC236}">
                <a16:creationId xmlns:a16="http://schemas.microsoft.com/office/drawing/2014/main" id="{0FFEB4FF-DFFB-D245-A3C1-F9BB84A5D97F}"/>
              </a:ext>
            </a:extLst>
          </p:cNvPr>
          <p:cNvSpPr txBox="1"/>
          <p:nvPr/>
        </p:nvSpPr>
        <p:spPr>
          <a:xfrm>
            <a:off x="4695825" y="381001"/>
            <a:ext cx="5459764" cy="276999"/>
          </a:xfrm>
          <a:prstGeom prst="rect">
            <a:avLst/>
          </a:prstGeom>
          <a:noFill/>
        </p:spPr>
        <p:txBody>
          <a:bodyPr wrap="none" rtlCol="0">
            <a:spAutoFit/>
          </a:bodyPr>
          <a:lstStyle/>
          <a:p>
            <a:r>
              <a:rPr lang="en-US" sz="1200" dirty="0">
                <a:solidFill>
                  <a:srgbClr val="0070C0"/>
                </a:solidFill>
              </a:rPr>
              <a:t>https://</a:t>
            </a:r>
            <a:r>
              <a:rPr lang="en-US" sz="1200" dirty="0" err="1">
                <a:solidFill>
                  <a:srgbClr val="0070C0"/>
                </a:solidFill>
              </a:rPr>
              <a:t>www.bdbiosciences.com</a:t>
            </a:r>
            <a:r>
              <a:rPr lang="en-US" sz="1200" dirty="0">
                <a:solidFill>
                  <a:srgbClr val="0070C0"/>
                </a:solidFill>
              </a:rPr>
              <a:t>/documents/</a:t>
            </a:r>
            <a:r>
              <a:rPr lang="en-US" sz="1200" dirty="0" err="1">
                <a:solidFill>
                  <a:srgbClr val="0070C0"/>
                </a:solidFill>
              </a:rPr>
              <a:t>multicolor_fluorochrome_laser_chart.pdf</a:t>
            </a:r>
            <a:endParaRPr lang="en-US" sz="1200" dirty="0">
              <a:solidFill>
                <a:srgbClr val="0070C0"/>
              </a:solidFill>
            </a:endParaRPr>
          </a:p>
        </p:txBody>
      </p:sp>
      <p:pic>
        <p:nvPicPr>
          <p:cNvPr id="9" name="Picture 8" descr="A picture containing table&#10;&#10;Description automatically generated">
            <a:extLst>
              <a:ext uri="{FF2B5EF4-FFF2-40B4-BE49-F238E27FC236}">
                <a16:creationId xmlns:a16="http://schemas.microsoft.com/office/drawing/2014/main" id="{8C0662C0-55F0-0C4E-A995-DED977F2750F}"/>
              </a:ext>
            </a:extLst>
          </p:cNvPr>
          <p:cNvPicPr>
            <a:picLocks noChangeAspect="1"/>
          </p:cNvPicPr>
          <p:nvPr/>
        </p:nvPicPr>
        <p:blipFill>
          <a:blip r:embed="rId4"/>
          <a:stretch>
            <a:fillRect/>
          </a:stretch>
        </p:blipFill>
        <p:spPr>
          <a:xfrm>
            <a:off x="7700168" y="711110"/>
            <a:ext cx="2816225" cy="482781"/>
          </a:xfrm>
          <a:prstGeom prst="rect">
            <a:avLst/>
          </a:prstGeom>
        </p:spPr>
      </p:pic>
    </p:spTree>
    <p:extLst>
      <p:ext uri="{BB962C8B-B14F-4D97-AF65-F5344CB8AC3E}">
        <p14:creationId xmlns:p14="http://schemas.microsoft.com/office/powerpoint/2010/main" val="21431239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38A9E-C933-8C4A-80A4-EFEBBDDB259C}"/>
              </a:ext>
            </a:extLst>
          </p:cNvPr>
          <p:cNvSpPr>
            <a:spLocks noGrp="1"/>
          </p:cNvSpPr>
          <p:nvPr>
            <p:ph type="title"/>
          </p:nvPr>
        </p:nvSpPr>
        <p:spPr/>
        <p:txBody>
          <a:bodyPr/>
          <a:lstStyle/>
          <a:p>
            <a:endParaRPr lang="en-US"/>
          </a:p>
        </p:txBody>
      </p:sp>
      <p:pic>
        <p:nvPicPr>
          <p:cNvPr id="4" name="Picture 3" descr="A screenshot of a cell phone&#10;&#10;Description automatically generated">
            <a:extLst>
              <a:ext uri="{FF2B5EF4-FFF2-40B4-BE49-F238E27FC236}">
                <a16:creationId xmlns:a16="http://schemas.microsoft.com/office/drawing/2014/main" id="{1BD00213-5C66-4442-AE2F-4A11C30675B9}"/>
              </a:ext>
            </a:extLst>
          </p:cNvPr>
          <p:cNvPicPr>
            <a:picLocks noChangeAspect="1"/>
          </p:cNvPicPr>
          <p:nvPr/>
        </p:nvPicPr>
        <p:blipFill>
          <a:blip r:embed="rId2"/>
          <a:stretch>
            <a:fillRect/>
          </a:stretch>
        </p:blipFill>
        <p:spPr>
          <a:xfrm>
            <a:off x="1600739" y="0"/>
            <a:ext cx="8210012" cy="6262624"/>
          </a:xfrm>
          <a:prstGeom prst="rect">
            <a:avLst/>
          </a:prstGeom>
        </p:spPr>
      </p:pic>
      <p:pic>
        <p:nvPicPr>
          <p:cNvPr id="6" name="Picture 5" descr="A close up of a map&#10;&#10;Description automatically generated">
            <a:extLst>
              <a:ext uri="{FF2B5EF4-FFF2-40B4-BE49-F238E27FC236}">
                <a16:creationId xmlns:a16="http://schemas.microsoft.com/office/drawing/2014/main" id="{364C7B67-0E93-FD40-A3D5-5AD327DD9A03}"/>
              </a:ext>
            </a:extLst>
          </p:cNvPr>
          <p:cNvPicPr>
            <a:picLocks noChangeAspect="1"/>
          </p:cNvPicPr>
          <p:nvPr/>
        </p:nvPicPr>
        <p:blipFill>
          <a:blip r:embed="rId3"/>
          <a:stretch>
            <a:fillRect/>
          </a:stretch>
        </p:blipFill>
        <p:spPr>
          <a:xfrm>
            <a:off x="1524000" y="224377"/>
            <a:ext cx="9144000" cy="6409247"/>
          </a:xfrm>
          <a:prstGeom prst="rect">
            <a:avLst/>
          </a:prstGeom>
        </p:spPr>
      </p:pic>
    </p:spTree>
    <p:extLst>
      <p:ext uri="{BB962C8B-B14F-4D97-AF65-F5344CB8AC3E}">
        <p14:creationId xmlns:p14="http://schemas.microsoft.com/office/powerpoint/2010/main" val="1468885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026">
            <a:extLst>
              <a:ext uri="{FF2B5EF4-FFF2-40B4-BE49-F238E27FC236}">
                <a16:creationId xmlns:a16="http://schemas.microsoft.com/office/drawing/2014/main" id="{EDF3CBC5-E34D-134F-A98B-876A74582DC1}"/>
              </a:ext>
            </a:extLst>
          </p:cNvPr>
          <p:cNvSpPr>
            <a:spLocks noGrp="1" noChangeArrowheads="1"/>
          </p:cNvSpPr>
          <p:nvPr>
            <p:ph type="title"/>
          </p:nvPr>
        </p:nvSpPr>
        <p:spPr>
          <a:xfrm>
            <a:off x="2209800" y="1"/>
            <a:ext cx="7772400" cy="625475"/>
          </a:xfrm>
        </p:spPr>
        <p:txBody>
          <a:bodyPr/>
          <a:lstStyle/>
          <a:p>
            <a:r>
              <a:rPr lang="en-US" altLang="en-US" sz="3600"/>
              <a:t>Mercury Arc Lamps</a:t>
            </a:r>
          </a:p>
        </p:txBody>
      </p:sp>
      <p:pic>
        <p:nvPicPr>
          <p:cNvPr id="9218" name="Picture 1029" descr="D:\Images\flow99\arclamp.jpg">
            <a:extLst>
              <a:ext uri="{FF2B5EF4-FFF2-40B4-BE49-F238E27FC236}">
                <a16:creationId xmlns:a16="http://schemas.microsoft.com/office/drawing/2014/main" id="{093D87F5-7373-E742-8E7D-DF75BAE061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1039" y="577850"/>
            <a:ext cx="4046537"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1030" descr="D:\Images\flow99\arclamp2.jpg">
            <a:extLst>
              <a:ext uri="{FF2B5EF4-FFF2-40B4-BE49-F238E27FC236}">
                <a16:creationId xmlns:a16="http://schemas.microsoft.com/office/drawing/2014/main" id="{AC012AE1-FED5-9A4F-81B1-7B444F229A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4251" y="590550"/>
            <a:ext cx="4060825"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Line 1031">
            <a:extLst>
              <a:ext uri="{FF2B5EF4-FFF2-40B4-BE49-F238E27FC236}">
                <a16:creationId xmlns:a16="http://schemas.microsoft.com/office/drawing/2014/main" id="{D537B9A8-F94D-E340-8367-3B3A9F11B4AD}"/>
              </a:ext>
            </a:extLst>
          </p:cNvPr>
          <p:cNvSpPr>
            <a:spLocks noChangeShapeType="1"/>
          </p:cNvSpPr>
          <p:nvPr/>
        </p:nvSpPr>
        <p:spPr bwMode="auto">
          <a:xfrm flipV="1">
            <a:off x="3170238" y="4308475"/>
            <a:ext cx="1077912" cy="649288"/>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21" name="Line 1032">
            <a:extLst>
              <a:ext uri="{FF2B5EF4-FFF2-40B4-BE49-F238E27FC236}">
                <a16:creationId xmlns:a16="http://schemas.microsoft.com/office/drawing/2014/main" id="{F84DE2BD-B6ED-D54E-BA53-0E46DD647899}"/>
              </a:ext>
            </a:extLst>
          </p:cNvPr>
          <p:cNvSpPr>
            <a:spLocks noChangeShapeType="1"/>
          </p:cNvSpPr>
          <p:nvPr/>
        </p:nvSpPr>
        <p:spPr bwMode="auto">
          <a:xfrm flipH="1" flipV="1">
            <a:off x="8820151" y="5100638"/>
            <a:ext cx="568325" cy="40640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22" name="Line 1033">
            <a:extLst>
              <a:ext uri="{FF2B5EF4-FFF2-40B4-BE49-F238E27FC236}">
                <a16:creationId xmlns:a16="http://schemas.microsoft.com/office/drawing/2014/main" id="{E63B6D65-06BD-E740-9089-6ECCB7BCD602}"/>
              </a:ext>
            </a:extLst>
          </p:cNvPr>
          <p:cNvSpPr>
            <a:spLocks noChangeShapeType="1"/>
          </p:cNvSpPr>
          <p:nvPr/>
        </p:nvSpPr>
        <p:spPr bwMode="auto">
          <a:xfrm flipH="1">
            <a:off x="3089275" y="2457450"/>
            <a:ext cx="325438" cy="66040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23" name="Text Box 1034">
            <a:extLst>
              <a:ext uri="{FF2B5EF4-FFF2-40B4-BE49-F238E27FC236}">
                <a16:creationId xmlns:a16="http://schemas.microsoft.com/office/drawing/2014/main" id="{88F3E091-012F-C34D-8632-F49057876575}"/>
              </a:ext>
            </a:extLst>
          </p:cNvPr>
          <p:cNvSpPr txBox="1">
            <a:spLocks noChangeArrowheads="1"/>
          </p:cNvSpPr>
          <p:nvPr/>
        </p:nvSpPr>
        <p:spPr bwMode="auto">
          <a:xfrm>
            <a:off x="2560639" y="4968875"/>
            <a:ext cx="2560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400" dirty="0">
                <a:solidFill>
                  <a:srgbClr val="FFFF66"/>
                </a:solidFill>
                <a:latin typeface="Times New Roman" panose="02020603050405020304" pitchFamily="18" charset="0"/>
              </a:rPr>
              <a:t>Arc</a:t>
            </a:r>
          </a:p>
        </p:txBody>
      </p:sp>
      <p:sp>
        <p:nvSpPr>
          <p:cNvPr id="9224" name="Text Box 1036">
            <a:extLst>
              <a:ext uri="{FF2B5EF4-FFF2-40B4-BE49-F238E27FC236}">
                <a16:creationId xmlns:a16="http://schemas.microsoft.com/office/drawing/2014/main" id="{9A9C2986-38A5-4440-925D-7C7DB7322FB9}"/>
              </a:ext>
            </a:extLst>
          </p:cNvPr>
          <p:cNvSpPr txBox="1">
            <a:spLocks noChangeArrowheads="1"/>
          </p:cNvSpPr>
          <p:nvPr/>
        </p:nvSpPr>
        <p:spPr bwMode="auto">
          <a:xfrm>
            <a:off x="2163764" y="2927350"/>
            <a:ext cx="2560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400">
                <a:solidFill>
                  <a:srgbClr val="FFFF66"/>
                </a:solidFill>
                <a:latin typeface="Times New Roman" panose="02020603050405020304" pitchFamily="18" charset="0"/>
              </a:rPr>
              <a:t>Lens</a:t>
            </a:r>
          </a:p>
        </p:txBody>
      </p:sp>
      <p:sp>
        <p:nvSpPr>
          <p:cNvPr id="9225" name="Text Box 1037">
            <a:extLst>
              <a:ext uri="{FF2B5EF4-FFF2-40B4-BE49-F238E27FC236}">
                <a16:creationId xmlns:a16="http://schemas.microsoft.com/office/drawing/2014/main" id="{CCDB4EE2-F7EC-DC41-83D0-944E890F64FA}"/>
              </a:ext>
            </a:extLst>
          </p:cNvPr>
          <p:cNvSpPr txBox="1">
            <a:spLocks noChangeArrowheads="1"/>
          </p:cNvSpPr>
          <p:nvPr/>
        </p:nvSpPr>
        <p:spPr bwMode="auto">
          <a:xfrm>
            <a:off x="8839200" y="5548313"/>
            <a:ext cx="2560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400">
                <a:solidFill>
                  <a:srgbClr val="FFFF66"/>
                </a:solidFill>
                <a:latin typeface="Times New Roman" panose="02020603050405020304" pitchFamily="18" charset="0"/>
              </a:rPr>
              <a:t>Lens</a:t>
            </a:r>
          </a:p>
        </p:txBody>
      </p:sp>
      <p:sp>
        <p:nvSpPr>
          <p:cNvPr id="12" name="Text Box 1034">
            <a:extLst>
              <a:ext uri="{FF2B5EF4-FFF2-40B4-BE49-F238E27FC236}">
                <a16:creationId xmlns:a16="http://schemas.microsoft.com/office/drawing/2014/main" id="{D10488FE-8DDD-5D43-AF1E-9F8672434384}"/>
              </a:ext>
            </a:extLst>
          </p:cNvPr>
          <p:cNvSpPr txBox="1">
            <a:spLocks noChangeArrowheads="1"/>
          </p:cNvSpPr>
          <p:nvPr/>
        </p:nvSpPr>
        <p:spPr bwMode="auto">
          <a:xfrm>
            <a:off x="2967832" y="1779588"/>
            <a:ext cx="2560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400" dirty="0">
                <a:solidFill>
                  <a:srgbClr val="FFFF66"/>
                </a:solidFill>
                <a:latin typeface="Times New Roman" panose="02020603050405020304" pitchFamily="18" charset="0"/>
              </a:rPr>
              <a:t>High Voltage wire</a:t>
            </a:r>
          </a:p>
        </p:txBody>
      </p:sp>
      <p:sp>
        <p:nvSpPr>
          <p:cNvPr id="13" name="Line 1033">
            <a:extLst>
              <a:ext uri="{FF2B5EF4-FFF2-40B4-BE49-F238E27FC236}">
                <a16:creationId xmlns:a16="http://schemas.microsoft.com/office/drawing/2014/main" id="{677B8D9E-DAFE-F346-BEF5-750AF363A828}"/>
              </a:ext>
            </a:extLst>
          </p:cNvPr>
          <p:cNvSpPr>
            <a:spLocks noChangeShapeType="1"/>
          </p:cNvSpPr>
          <p:nvPr/>
        </p:nvSpPr>
        <p:spPr bwMode="auto">
          <a:xfrm>
            <a:off x="4248148" y="2236789"/>
            <a:ext cx="1034304" cy="738187"/>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6BC26-7661-2842-AA29-DC2C4324A9CB}"/>
              </a:ext>
            </a:extLst>
          </p:cNvPr>
          <p:cNvSpPr>
            <a:spLocks noGrp="1"/>
          </p:cNvSpPr>
          <p:nvPr>
            <p:ph type="title"/>
          </p:nvPr>
        </p:nvSpPr>
        <p:spPr>
          <a:xfrm>
            <a:off x="913341" y="381000"/>
            <a:ext cx="10363200" cy="678366"/>
          </a:xfrm>
        </p:spPr>
        <p:txBody>
          <a:bodyPr/>
          <a:lstStyle/>
          <a:p>
            <a:r>
              <a:rPr lang="en-US" dirty="0"/>
              <a:t>Beckman Coulter </a:t>
            </a:r>
            <a:r>
              <a:rPr lang="en-US" dirty="0" err="1"/>
              <a:t>CytoFlex</a:t>
            </a:r>
            <a:endParaRPr lang="en-US" dirty="0"/>
          </a:p>
        </p:txBody>
      </p:sp>
      <p:pic>
        <p:nvPicPr>
          <p:cNvPr id="4" name="Picture 3" descr="A picture containing table, cake&#10;&#10;Description automatically generated">
            <a:extLst>
              <a:ext uri="{FF2B5EF4-FFF2-40B4-BE49-F238E27FC236}">
                <a16:creationId xmlns:a16="http://schemas.microsoft.com/office/drawing/2014/main" id="{BF39B927-34B5-2649-BC17-735865B84B91}"/>
              </a:ext>
            </a:extLst>
          </p:cNvPr>
          <p:cNvPicPr>
            <a:picLocks noChangeAspect="1"/>
          </p:cNvPicPr>
          <p:nvPr/>
        </p:nvPicPr>
        <p:blipFill>
          <a:blip r:embed="rId2"/>
          <a:stretch>
            <a:fillRect/>
          </a:stretch>
        </p:blipFill>
        <p:spPr>
          <a:xfrm>
            <a:off x="1524000" y="1380484"/>
            <a:ext cx="9144000" cy="2868307"/>
          </a:xfrm>
          <a:prstGeom prst="rect">
            <a:avLst/>
          </a:prstGeom>
        </p:spPr>
      </p:pic>
      <p:pic>
        <p:nvPicPr>
          <p:cNvPr id="6" name="Picture 5" descr="A picture containing lot&#10;&#10;Description automatically generated">
            <a:extLst>
              <a:ext uri="{FF2B5EF4-FFF2-40B4-BE49-F238E27FC236}">
                <a16:creationId xmlns:a16="http://schemas.microsoft.com/office/drawing/2014/main" id="{2AFA38CA-D0A7-BB4C-8A5B-B208CD02DD7F}"/>
              </a:ext>
            </a:extLst>
          </p:cNvPr>
          <p:cNvPicPr>
            <a:picLocks noChangeAspect="1"/>
          </p:cNvPicPr>
          <p:nvPr/>
        </p:nvPicPr>
        <p:blipFill>
          <a:blip r:embed="rId3"/>
          <a:stretch>
            <a:fillRect/>
          </a:stretch>
        </p:blipFill>
        <p:spPr>
          <a:xfrm>
            <a:off x="1523206" y="4428800"/>
            <a:ext cx="9144000" cy="1858027"/>
          </a:xfrm>
          <a:prstGeom prst="rect">
            <a:avLst/>
          </a:prstGeom>
        </p:spPr>
      </p:pic>
      <p:sp>
        <p:nvSpPr>
          <p:cNvPr id="7" name="TextBox 6">
            <a:extLst>
              <a:ext uri="{FF2B5EF4-FFF2-40B4-BE49-F238E27FC236}">
                <a16:creationId xmlns:a16="http://schemas.microsoft.com/office/drawing/2014/main" id="{F12A1B9D-630C-B44A-8132-16AB0466C70A}"/>
              </a:ext>
            </a:extLst>
          </p:cNvPr>
          <p:cNvSpPr txBox="1"/>
          <p:nvPr/>
        </p:nvSpPr>
        <p:spPr>
          <a:xfrm>
            <a:off x="8415957" y="6223084"/>
            <a:ext cx="1976823" cy="253916"/>
          </a:xfrm>
          <a:prstGeom prst="rect">
            <a:avLst/>
          </a:prstGeom>
          <a:noFill/>
        </p:spPr>
        <p:txBody>
          <a:bodyPr wrap="none" rtlCol="0">
            <a:spAutoFit/>
          </a:bodyPr>
          <a:lstStyle/>
          <a:p>
            <a:r>
              <a:rPr lang="en-US" sz="1050" dirty="0">
                <a:solidFill>
                  <a:srgbClr val="0070C0"/>
                </a:solidFill>
              </a:rPr>
              <a:t>Image Source: Beckman Website</a:t>
            </a:r>
          </a:p>
        </p:txBody>
      </p:sp>
    </p:spTree>
    <p:extLst>
      <p:ext uri="{BB962C8B-B14F-4D97-AF65-F5344CB8AC3E}">
        <p14:creationId xmlns:p14="http://schemas.microsoft.com/office/powerpoint/2010/main" val="21171193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531D1-5212-7244-8F73-4EA341A19440}"/>
              </a:ext>
            </a:extLst>
          </p:cNvPr>
          <p:cNvSpPr>
            <a:spLocks noGrp="1"/>
          </p:cNvSpPr>
          <p:nvPr>
            <p:ph type="title"/>
          </p:nvPr>
        </p:nvSpPr>
        <p:spPr/>
        <p:txBody>
          <a:bodyPr/>
          <a:lstStyle/>
          <a:p>
            <a:endParaRPr lang="en-US"/>
          </a:p>
        </p:txBody>
      </p:sp>
      <p:pic>
        <p:nvPicPr>
          <p:cNvPr id="4" name="Picture 3" descr="A screenshot of a cell phone&#10;&#10;Description automatically generated">
            <a:extLst>
              <a:ext uri="{FF2B5EF4-FFF2-40B4-BE49-F238E27FC236}">
                <a16:creationId xmlns:a16="http://schemas.microsoft.com/office/drawing/2014/main" id="{1B3FD206-ECD3-6546-861E-EEA52363240D}"/>
              </a:ext>
            </a:extLst>
          </p:cNvPr>
          <p:cNvPicPr>
            <a:picLocks noChangeAspect="1"/>
          </p:cNvPicPr>
          <p:nvPr/>
        </p:nvPicPr>
        <p:blipFill>
          <a:blip r:embed="rId2"/>
          <a:stretch>
            <a:fillRect/>
          </a:stretch>
        </p:blipFill>
        <p:spPr>
          <a:xfrm>
            <a:off x="1523206" y="381000"/>
            <a:ext cx="9144000" cy="5467760"/>
          </a:xfrm>
          <a:prstGeom prst="rect">
            <a:avLst/>
          </a:prstGeom>
        </p:spPr>
      </p:pic>
    </p:spTree>
    <p:extLst>
      <p:ext uri="{BB962C8B-B14F-4D97-AF65-F5344CB8AC3E}">
        <p14:creationId xmlns:p14="http://schemas.microsoft.com/office/powerpoint/2010/main" val="9916649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5E3D0-8561-AD4B-9239-1E413A60A4AE}"/>
              </a:ext>
            </a:extLst>
          </p:cNvPr>
          <p:cNvSpPr>
            <a:spLocks noGrp="1"/>
          </p:cNvSpPr>
          <p:nvPr>
            <p:ph type="title"/>
          </p:nvPr>
        </p:nvSpPr>
        <p:spPr/>
        <p:txBody>
          <a:bodyPr/>
          <a:lstStyle/>
          <a:p>
            <a:endParaRPr lang="en-US"/>
          </a:p>
        </p:txBody>
      </p:sp>
      <p:pic>
        <p:nvPicPr>
          <p:cNvPr id="4" name="Picture 3" descr="A picture containing sitting, computer, white&#10;&#10;Description automatically generated">
            <a:extLst>
              <a:ext uri="{FF2B5EF4-FFF2-40B4-BE49-F238E27FC236}">
                <a16:creationId xmlns:a16="http://schemas.microsoft.com/office/drawing/2014/main" id="{CC7A54D4-4400-4C47-8345-C853FDC02254}"/>
              </a:ext>
            </a:extLst>
          </p:cNvPr>
          <p:cNvPicPr>
            <a:picLocks noChangeAspect="1"/>
          </p:cNvPicPr>
          <p:nvPr/>
        </p:nvPicPr>
        <p:blipFill>
          <a:blip r:embed="rId2"/>
          <a:stretch>
            <a:fillRect/>
          </a:stretch>
        </p:blipFill>
        <p:spPr>
          <a:xfrm>
            <a:off x="2010852" y="0"/>
            <a:ext cx="8168709" cy="3456420"/>
          </a:xfrm>
          <a:prstGeom prst="rect">
            <a:avLst/>
          </a:prstGeom>
        </p:spPr>
      </p:pic>
      <p:sp>
        <p:nvSpPr>
          <p:cNvPr id="5" name="TextBox 4">
            <a:extLst>
              <a:ext uri="{FF2B5EF4-FFF2-40B4-BE49-F238E27FC236}">
                <a16:creationId xmlns:a16="http://schemas.microsoft.com/office/drawing/2014/main" id="{116BC1EE-613A-824F-AD91-619F93D1ECC5}"/>
              </a:ext>
            </a:extLst>
          </p:cNvPr>
          <p:cNvSpPr txBox="1"/>
          <p:nvPr/>
        </p:nvSpPr>
        <p:spPr>
          <a:xfrm>
            <a:off x="8724900" y="6346195"/>
            <a:ext cx="1821332" cy="261610"/>
          </a:xfrm>
          <a:prstGeom prst="rect">
            <a:avLst/>
          </a:prstGeom>
          <a:noFill/>
        </p:spPr>
        <p:txBody>
          <a:bodyPr wrap="none" rtlCol="0">
            <a:spAutoFit/>
          </a:bodyPr>
          <a:lstStyle/>
          <a:p>
            <a:r>
              <a:rPr lang="en-US" sz="1100" dirty="0">
                <a:solidFill>
                  <a:srgbClr val="0070C0"/>
                </a:solidFill>
              </a:rPr>
              <a:t>Image Source: Sony Website</a:t>
            </a:r>
          </a:p>
        </p:txBody>
      </p:sp>
      <p:pic>
        <p:nvPicPr>
          <p:cNvPr id="7" name="Picture 6" descr="A screenshot of a cell phone&#10;&#10;Description automatically generated">
            <a:extLst>
              <a:ext uri="{FF2B5EF4-FFF2-40B4-BE49-F238E27FC236}">
                <a16:creationId xmlns:a16="http://schemas.microsoft.com/office/drawing/2014/main" id="{2F34B33B-7FF4-4F4B-B69D-9672B7220CE3}"/>
              </a:ext>
            </a:extLst>
          </p:cNvPr>
          <p:cNvPicPr>
            <a:picLocks noChangeAspect="1"/>
          </p:cNvPicPr>
          <p:nvPr/>
        </p:nvPicPr>
        <p:blipFill>
          <a:blip r:embed="rId3"/>
          <a:stretch>
            <a:fillRect/>
          </a:stretch>
        </p:blipFill>
        <p:spPr>
          <a:xfrm>
            <a:off x="2209006" y="3594028"/>
            <a:ext cx="7914244" cy="2787972"/>
          </a:xfrm>
          <a:prstGeom prst="rect">
            <a:avLst/>
          </a:prstGeom>
        </p:spPr>
      </p:pic>
    </p:spTree>
    <p:extLst>
      <p:ext uri="{BB962C8B-B14F-4D97-AF65-F5344CB8AC3E}">
        <p14:creationId xmlns:p14="http://schemas.microsoft.com/office/powerpoint/2010/main" val="3360412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B3D2645B-375C-7340-B779-BAD03B29BEBB}"/>
              </a:ext>
            </a:extLst>
          </p:cNvPr>
          <p:cNvSpPr>
            <a:spLocks noGrp="1" noChangeArrowheads="1"/>
          </p:cNvSpPr>
          <p:nvPr>
            <p:ph type="title"/>
          </p:nvPr>
        </p:nvSpPr>
        <p:spPr>
          <a:xfrm>
            <a:off x="2184400" y="190500"/>
            <a:ext cx="7772400" cy="1143000"/>
          </a:xfrm>
        </p:spPr>
        <p:txBody>
          <a:bodyPr/>
          <a:lstStyle/>
          <a:p>
            <a:r>
              <a:rPr lang="en-US" altLang="en-US" sz="4000"/>
              <a:t>Lecture summary</a:t>
            </a:r>
          </a:p>
        </p:txBody>
      </p:sp>
      <p:sp>
        <p:nvSpPr>
          <p:cNvPr id="38914" name="Rectangle 3">
            <a:extLst>
              <a:ext uri="{FF2B5EF4-FFF2-40B4-BE49-F238E27FC236}">
                <a16:creationId xmlns:a16="http://schemas.microsoft.com/office/drawing/2014/main" id="{6D8AD947-F0F5-024B-B352-3730AB451C88}"/>
              </a:ext>
            </a:extLst>
          </p:cNvPr>
          <p:cNvSpPr>
            <a:spLocks noGrp="1" noChangeArrowheads="1"/>
          </p:cNvSpPr>
          <p:nvPr>
            <p:ph type="body" idx="1"/>
          </p:nvPr>
        </p:nvSpPr>
        <p:spPr>
          <a:xfrm>
            <a:off x="412595" y="1511300"/>
            <a:ext cx="11363093" cy="4114800"/>
          </a:xfrm>
        </p:spPr>
        <p:txBody>
          <a:bodyPr/>
          <a:lstStyle/>
          <a:p>
            <a:r>
              <a:rPr lang="en-US" altLang="en-US" sz="2400" dirty="0"/>
              <a:t>Arc lamps are useful for flow cytometry because of low cost and wide spectral characteristics</a:t>
            </a:r>
          </a:p>
          <a:p>
            <a:r>
              <a:rPr lang="en-US" altLang="en-US" sz="2400" dirty="0"/>
              <a:t>Arc lamps require more complex optical trains</a:t>
            </a:r>
          </a:p>
          <a:p>
            <a:r>
              <a:rPr lang="en-US" altLang="en-US" sz="2400" dirty="0"/>
              <a:t>Lasers provide light at high radiance </a:t>
            </a:r>
          </a:p>
          <a:p>
            <a:r>
              <a:rPr lang="en-US" altLang="en-US" sz="2400" dirty="0"/>
              <a:t>Lasers are essentially monochromatic, coherent</a:t>
            </a:r>
          </a:p>
          <a:p>
            <a:r>
              <a:rPr lang="en-US" altLang="en-US" sz="2400" dirty="0"/>
              <a:t>A large range of lasers is now available for flow cytometry use from both diode lasers and solid-state lasers</a:t>
            </a:r>
          </a:p>
          <a:p>
            <a:r>
              <a:rPr lang="en-US" altLang="en-US" sz="2400" dirty="0"/>
              <a:t>Lasers represent a significant hazard and should be treated with care – particularly IR lasers – although these are rarely, if ever used in flow cytometry</a:t>
            </a:r>
          </a:p>
          <a:p>
            <a:endParaRPr lang="en-US" altLang="en-US" sz="2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a:extLst>
              <a:ext uri="{FF2B5EF4-FFF2-40B4-BE49-F238E27FC236}">
                <a16:creationId xmlns:a16="http://schemas.microsoft.com/office/drawing/2014/main" id="{9925560C-6A74-7243-A76B-6E4E847ABDB8}"/>
              </a:ext>
            </a:extLst>
          </p:cNvPr>
          <p:cNvSpPr>
            <a:spLocks noGrp="1" noChangeArrowheads="1"/>
          </p:cNvSpPr>
          <p:nvPr>
            <p:ph type="title"/>
          </p:nvPr>
        </p:nvSpPr>
        <p:spPr>
          <a:xfrm>
            <a:off x="2641600" y="220663"/>
            <a:ext cx="6908800" cy="1143000"/>
          </a:xfrm>
        </p:spPr>
        <p:txBody>
          <a:bodyPr vert="horz" wrap="square" lIns="90488" tIns="44450" rIns="90488" bIns="44450" numCol="1" anchor="ctr" anchorCtr="0" compatLnSpc="1">
            <a:prstTxWarp prst="textNoShape">
              <a:avLst/>
            </a:prstTxWarp>
          </a:bodyPr>
          <a:lstStyle/>
          <a:p>
            <a:r>
              <a:rPr lang="en-US" altLang="en-US"/>
              <a:t>Arc Lamp Excitation Spectra</a:t>
            </a:r>
          </a:p>
        </p:txBody>
      </p:sp>
      <p:sp>
        <p:nvSpPr>
          <p:cNvPr id="10242" name="Rectangle 3">
            <a:extLst>
              <a:ext uri="{FF2B5EF4-FFF2-40B4-BE49-F238E27FC236}">
                <a16:creationId xmlns:a16="http://schemas.microsoft.com/office/drawing/2014/main" id="{A9EBAED8-4542-1149-ABA3-568528058003}"/>
              </a:ext>
            </a:extLst>
          </p:cNvPr>
          <p:cNvSpPr>
            <a:spLocks noChangeArrowheads="1"/>
          </p:cNvSpPr>
          <p:nvPr/>
        </p:nvSpPr>
        <p:spPr bwMode="auto">
          <a:xfrm>
            <a:off x="2497139" y="1666876"/>
            <a:ext cx="6554787" cy="4467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243" name="Line 4">
            <a:extLst>
              <a:ext uri="{FF2B5EF4-FFF2-40B4-BE49-F238E27FC236}">
                <a16:creationId xmlns:a16="http://schemas.microsoft.com/office/drawing/2014/main" id="{F536C390-6641-3542-A85F-3D32173872C5}"/>
              </a:ext>
            </a:extLst>
          </p:cNvPr>
          <p:cNvSpPr>
            <a:spLocks noChangeShapeType="1"/>
          </p:cNvSpPr>
          <p:nvPr/>
        </p:nvSpPr>
        <p:spPr bwMode="auto">
          <a:xfrm>
            <a:off x="2508251" y="4181475"/>
            <a:ext cx="6543675"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4" name="Line 5">
            <a:extLst>
              <a:ext uri="{FF2B5EF4-FFF2-40B4-BE49-F238E27FC236}">
                <a16:creationId xmlns:a16="http://schemas.microsoft.com/office/drawing/2014/main" id="{34C60A6F-CBF6-FE42-B567-5C4B53FA4B2B}"/>
              </a:ext>
            </a:extLst>
          </p:cNvPr>
          <p:cNvSpPr>
            <a:spLocks noChangeShapeType="1"/>
          </p:cNvSpPr>
          <p:nvPr/>
        </p:nvSpPr>
        <p:spPr bwMode="auto">
          <a:xfrm>
            <a:off x="2516188" y="5278438"/>
            <a:ext cx="6545262"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5" name="Line 6">
            <a:extLst>
              <a:ext uri="{FF2B5EF4-FFF2-40B4-BE49-F238E27FC236}">
                <a16:creationId xmlns:a16="http://schemas.microsoft.com/office/drawing/2014/main" id="{80012C2F-FFBF-B249-B3F8-796F9D0E0EF3}"/>
              </a:ext>
            </a:extLst>
          </p:cNvPr>
          <p:cNvSpPr>
            <a:spLocks noChangeShapeType="1"/>
          </p:cNvSpPr>
          <p:nvPr/>
        </p:nvSpPr>
        <p:spPr bwMode="auto">
          <a:xfrm>
            <a:off x="2508251" y="3013075"/>
            <a:ext cx="6543675"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6" name="Line 7">
            <a:extLst>
              <a:ext uri="{FF2B5EF4-FFF2-40B4-BE49-F238E27FC236}">
                <a16:creationId xmlns:a16="http://schemas.microsoft.com/office/drawing/2014/main" id="{77148E50-C31E-614C-B0B6-C48A9C5700BA}"/>
              </a:ext>
            </a:extLst>
          </p:cNvPr>
          <p:cNvSpPr>
            <a:spLocks noChangeShapeType="1"/>
          </p:cNvSpPr>
          <p:nvPr/>
        </p:nvSpPr>
        <p:spPr bwMode="auto">
          <a:xfrm>
            <a:off x="2516188" y="1946275"/>
            <a:ext cx="6545262"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 name="Rectangle 8">
            <a:extLst>
              <a:ext uri="{FF2B5EF4-FFF2-40B4-BE49-F238E27FC236}">
                <a16:creationId xmlns:a16="http://schemas.microsoft.com/office/drawing/2014/main" id="{5C5763CC-C71A-434C-90E1-1BB08CE0E1B1}"/>
              </a:ext>
            </a:extLst>
          </p:cNvPr>
          <p:cNvSpPr>
            <a:spLocks noChangeArrowheads="1"/>
          </p:cNvSpPr>
          <p:nvPr/>
        </p:nvSpPr>
        <p:spPr bwMode="auto">
          <a:xfrm rot="-5400000">
            <a:off x="69704" y="3555667"/>
            <a:ext cx="3949993"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000" b="1">
                <a:latin typeface="Times New Roman" panose="02020603050405020304" pitchFamily="18" charset="0"/>
              </a:rPr>
              <a:t>Irradiance at 0.5 m (mW m</a:t>
            </a:r>
            <a:r>
              <a:rPr lang="en-US" altLang="en-US" sz="2000" b="1" baseline="30000">
                <a:latin typeface="Times New Roman" panose="02020603050405020304" pitchFamily="18" charset="0"/>
              </a:rPr>
              <a:t>-2 </a:t>
            </a:r>
            <a:r>
              <a:rPr lang="en-US" altLang="en-US" sz="2000" b="1">
                <a:latin typeface="Times New Roman" panose="02020603050405020304" pitchFamily="18" charset="0"/>
              </a:rPr>
              <a:t>nm</a:t>
            </a:r>
            <a:r>
              <a:rPr lang="en-US" altLang="en-US" sz="2000" b="1" baseline="30000">
                <a:latin typeface="Times New Roman" panose="02020603050405020304" pitchFamily="18" charset="0"/>
              </a:rPr>
              <a:t>-1</a:t>
            </a:r>
            <a:r>
              <a:rPr lang="en-US" altLang="en-US" sz="2000" b="1">
                <a:latin typeface="Times New Roman" panose="02020603050405020304" pitchFamily="18" charset="0"/>
              </a:rPr>
              <a:t>)</a:t>
            </a:r>
          </a:p>
        </p:txBody>
      </p:sp>
      <p:sp>
        <p:nvSpPr>
          <p:cNvPr id="10248" name="Rectangle 9">
            <a:extLst>
              <a:ext uri="{FF2B5EF4-FFF2-40B4-BE49-F238E27FC236}">
                <a16:creationId xmlns:a16="http://schemas.microsoft.com/office/drawing/2014/main" id="{CAE511FE-020B-B445-AA8F-6D59C3002CB6}"/>
              </a:ext>
            </a:extLst>
          </p:cNvPr>
          <p:cNvSpPr>
            <a:spLocks noChangeArrowheads="1"/>
          </p:cNvSpPr>
          <p:nvPr/>
        </p:nvSpPr>
        <p:spPr bwMode="auto">
          <a:xfrm>
            <a:off x="2114550" y="5089526"/>
            <a:ext cx="546626"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600" b="1">
                <a:latin typeface="Symbol" pitchFamily="2" charset="2"/>
              </a:rPr>
              <a:t></a:t>
            </a:r>
            <a:r>
              <a:rPr lang="en-US" altLang="en-US" sz="1600" b="1" baseline="30000">
                <a:latin typeface="Symbol" pitchFamily="2" charset="2"/>
              </a:rPr>
              <a:t></a:t>
            </a:r>
          </a:p>
        </p:txBody>
      </p:sp>
      <p:sp>
        <p:nvSpPr>
          <p:cNvPr id="10249" name="Rectangle 10">
            <a:extLst>
              <a:ext uri="{FF2B5EF4-FFF2-40B4-BE49-F238E27FC236}">
                <a16:creationId xmlns:a16="http://schemas.microsoft.com/office/drawing/2014/main" id="{EC6DCA59-7DBE-614A-A857-5E129CBCA912}"/>
              </a:ext>
            </a:extLst>
          </p:cNvPr>
          <p:cNvSpPr>
            <a:spLocks noChangeArrowheads="1"/>
          </p:cNvSpPr>
          <p:nvPr/>
        </p:nvSpPr>
        <p:spPr bwMode="auto">
          <a:xfrm>
            <a:off x="2103438" y="2874964"/>
            <a:ext cx="468078"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600" b="1">
                <a:latin typeface="Symbol" pitchFamily="2" charset="2"/>
              </a:rPr>
              <a:t></a:t>
            </a:r>
            <a:r>
              <a:rPr lang="en-US" altLang="en-US" sz="1600" b="1" baseline="30000">
                <a:latin typeface="Symbol" pitchFamily="2" charset="2"/>
              </a:rPr>
              <a:t></a:t>
            </a:r>
          </a:p>
        </p:txBody>
      </p:sp>
      <p:sp>
        <p:nvSpPr>
          <p:cNvPr id="10250" name="Rectangle 11">
            <a:extLst>
              <a:ext uri="{FF2B5EF4-FFF2-40B4-BE49-F238E27FC236}">
                <a16:creationId xmlns:a16="http://schemas.microsoft.com/office/drawing/2014/main" id="{3E3CDFBA-2B54-C542-9DAD-4EA71D3EA4D7}"/>
              </a:ext>
            </a:extLst>
          </p:cNvPr>
          <p:cNvSpPr>
            <a:spLocks noChangeArrowheads="1"/>
          </p:cNvSpPr>
          <p:nvPr/>
        </p:nvSpPr>
        <p:spPr bwMode="auto">
          <a:xfrm>
            <a:off x="2095500" y="1747839"/>
            <a:ext cx="468078"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600" b="1">
                <a:latin typeface="Symbol" pitchFamily="2" charset="2"/>
              </a:rPr>
              <a:t></a:t>
            </a:r>
            <a:r>
              <a:rPr lang="en-US" altLang="en-US" sz="1600" b="1" baseline="30000">
                <a:latin typeface="Symbol" pitchFamily="2" charset="2"/>
              </a:rPr>
              <a:t></a:t>
            </a:r>
          </a:p>
        </p:txBody>
      </p:sp>
      <p:sp>
        <p:nvSpPr>
          <p:cNvPr id="10251" name="Rectangle 12">
            <a:extLst>
              <a:ext uri="{FF2B5EF4-FFF2-40B4-BE49-F238E27FC236}">
                <a16:creationId xmlns:a16="http://schemas.microsoft.com/office/drawing/2014/main" id="{9115586E-9CE1-264C-8B74-A6A9C63B8B8B}"/>
              </a:ext>
            </a:extLst>
          </p:cNvPr>
          <p:cNvSpPr>
            <a:spLocks noChangeArrowheads="1"/>
          </p:cNvSpPr>
          <p:nvPr/>
        </p:nvSpPr>
        <p:spPr bwMode="auto">
          <a:xfrm>
            <a:off x="2230439" y="3941764"/>
            <a:ext cx="290145"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600" b="1">
                <a:latin typeface="Symbol" pitchFamily="2" charset="2"/>
              </a:rPr>
              <a:t></a:t>
            </a:r>
          </a:p>
        </p:txBody>
      </p:sp>
      <p:sp>
        <p:nvSpPr>
          <p:cNvPr id="10252" name="Line 13">
            <a:extLst>
              <a:ext uri="{FF2B5EF4-FFF2-40B4-BE49-F238E27FC236}">
                <a16:creationId xmlns:a16="http://schemas.microsoft.com/office/drawing/2014/main" id="{331AB812-BA55-C84B-81EA-FDE89B3235AF}"/>
              </a:ext>
            </a:extLst>
          </p:cNvPr>
          <p:cNvSpPr>
            <a:spLocks noChangeShapeType="1"/>
          </p:cNvSpPr>
          <p:nvPr/>
        </p:nvSpPr>
        <p:spPr bwMode="auto">
          <a:xfrm>
            <a:off x="3462524" y="1655761"/>
            <a:ext cx="0" cy="4478338"/>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53" name="Line 14">
            <a:extLst>
              <a:ext uri="{FF2B5EF4-FFF2-40B4-BE49-F238E27FC236}">
                <a16:creationId xmlns:a16="http://schemas.microsoft.com/office/drawing/2014/main" id="{175688BC-720D-E644-AF04-AB42B7749430}"/>
              </a:ext>
            </a:extLst>
          </p:cNvPr>
          <p:cNvSpPr>
            <a:spLocks noChangeShapeType="1"/>
          </p:cNvSpPr>
          <p:nvPr/>
        </p:nvSpPr>
        <p:spPr bwMode="auto">
          <a:xfrm>
            <a:off x="5527209" y="1655763"/>
            <a:ext cx="0" cy="4478337"/>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54" name="Line 15">
            <a:extLst>
              <a:ext uri="{FF2B5EF4-FFF2-40B4-BE49-F238E27FC236}">
                <a16:creationId xmlns:a16="http://schemas.microsoft.com/office/drawing/2014/main" id="{2FE39347-5244-6044-B749-13C3BDCA7397}"/>
              </a:ext>
            </a:extLst>
          </p:cNvPr>
          <p:cNvSpPr>
            <a:spLocks noChangeShapeType="1"/>
          </p:cNvSpPr>
          <p:nvPr/>
        </p:nvSpPr>
        <p:spPr bwMode="auto">
          <a:xfrm>
            <a:off x="7731151" y="1648619"/>
            <a:ext cx="0" cy="4478338"/>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55" name="Freeform 16">
            <a:extLst>
              <a:ext uri="{FF2B5EF4-FFF2-40B4-BE49-F238E27FC236}">
                <a16:creationId xmlns:a16="http://schemas.microsoft.com/office/drawing/2014/main" id="{4F4A55A8-833E-6E42-AF99-AFE8D5556BEB}"/>
              </a:ext>
            </a:extLst>
          </p:cNvPr>
          <p:cNvSpPr>
            <a:spLocks/>
          </p:cNvSpPr>
          <p:nvPr/>
        </p:nvSpPr>
        <p:spPr bwMode="auto">
          <a:xfrm>
            <a:off x="2492375" y="1752600"/>
            <a:ext cx="6396038" cy="2419350"/>
          </a:xfrm>
          <a:custGeom>
            <a:avLst/>
            <a:gdLst>
              <a:gd name="T0" fmla="*/ 2147483646 w 4533"/>
              <a:gd name="T1" fmla="*/ 2147483646 h 1524"/>
              <a:gd name="T2" fmla="*/ 2147483646 w 4533"/>
              <a:gd name="T3" fmla="*/ 2147483646 h 1524"/>
              <a:gd name="T4" fmla="*/ 2147483646 w 4533"/>
              <a:gd name="T5" fmla="*/ 2147483646 h 1524"/>
              <a:gd name="T6" fmla="*/ 2147483646 w 4533"/>
              <a:gd name="T7" fmla="*/ 2147483646 h 1524"/>
              <a:gd name="T8" fmla="*/ 2147483646 w 4533"/>
              <a:gd name="T9" fmla="*/ 2147483646 h 1524"/>
              <a:gd name="T10" fmla="*/ 2147483646 w 4533"/>
              <a:gd name="T11" fmla="*/ 2147483646 h 1524"/>
              <a:gd name="T12" fmla="*/ 2147483646 w 4533"/>
              <a:gd name="T13" fmla="*/ 2147483646 h 1524"/>
              <a:gd name="T14" fmla="*/ 2147483646 w 4533"/>
              <a:gd name="T15" fmla="*/ 2147483646 h 1524"/>
              <a:gd name="T16" fmla="*/ 2147483646 w 4533"/>
              <a:gd name="T17" fmla="*/ 2147483646 h 1524"/>
              <a:gd name="T18" fmla="*/ 2147483646 w 4533"/>
              <a:gd name="T19" fmla="*/ 2147483646 h 1524"/>
              <a:gd name="T20" fmla="*/ 2147483646 w 4533"/>
              <a:gd name="T21" fmla="*/ 2147483646 h 1524"/>
              <a:gd name="T22" fmla="*/ 2147483646 w 4533"/>
              <a:gd name="T23" fmla="*/ 2147483646 h 1524"/>
              <a:gd name="T24" fmla="*/ 2147483646 w 4533"/>
              <a:gd name="T25" fmla="*/ 2147483646 h 1524"/>
              <a:gd name="T26" fmla="*/ 2147483646 w 4533"/>
              <a:gd name="T27" fmla="*/ 2147483646 h 1524"/>
              <a:gd name="T28" fmla="*/ 2147483646 w 4533"/>
              <a:gd name="T29" fmla="*/ 2147483646 h 1524"/>
              <a:gd name="T30" fmla="*/ 2147483646 w 4533"/>
              <a:gd name="T31" fmla="*/ 2147483646 h 1524"/>
              <a:gd name="T32" fmla="*/ 2147483646 w 4533"/>
              <a:gd name="T33" fmla="*/ 2147483646 h 1524"/>
              <a:gd name="T34" fmla="*/ 2147483646 w 4533"/>
              <a:gd name="T35" fmla="*/ 2147483646 h 1524"/>
              <a:gd name="T36" fmla="*/ 2147483646 w 4533"/>
              <a:gd name="T37" fmla="*/ 2147483646 h 1524"/>
              <a:gd name="T38" fmla="*/ 2147483646 w 4533"/>
              <a:gd name="T39" fmla="*/ 2147483646 h 1524"/>
              <a:gd name="T40" fmla="*/ 2147483646 w 4533"/>
              <a:gd name="T41" fmla="*/ 2147483646 h 1524"/>
              <a:gd name="T42" fmla="*/ 2147483646 w 4533"/>
              <a:gd name="T43" fmla="*/ 2147483646 h 1524"/>
              <a:gd name="T44" fmla="*/ 2147483646 w 4533"/>
              <a:gd name="T45" fmla="*/ 2147483646 h 1524"/>
              <a:gd name="T46" fmla="*/ 2147483646 w 4533"/>
              <a:gd name="T47" fmla="*/ 2147483646 h 1524"/>
              <a:gd name="T48" fmla="*/ 2147483646 w 4533"/>
              <a:gd name="T49" fmla="*/ 2147483646 h 1524"/>
              <a:gd name="T50" fmla="*/ 2147483646 w 4533"/>
              <a:gd name="T51" fmla="*/ 2147483646 h 1524"/>
              <a:gd name="T52" fmla="*/ 2147483646 w 4533"/>
              <a:gd name="T53" fmla="*/ 2147483646 h 1524"/>
              <a:gd name="T54" fmla="*/ 2147483646 w 4533"/>
              <a:gd name="T55" fmla="*/ 2147483646 h 1524"/>
              <a:gd name="T56" fmla="*/ 2147483646 w 4533"/>
              <a:gd name="T57" fmla="*/ 2147483646 h 1524"/>
              <a:gd name="T58" fmla="*/ 2147483646 w 4533"/>
              <a:gd name="T59" fmla="*/ 2147483646 h 1524"/>
              <a:gd name="T60" fmla="*/ 2147483646 w 4533"/>
              <a:gd name="T61" fmla="*/ 2147483646 h 1524"/>
              <a:gd name="T62" fmla="*/ 2147483646 w 4533"/>
              <a:gd name="T63" fmla="*/ 0 h 1524"/>
              <a:gd name="T64" fmla="*/ 2147483646 w 4533"/>
              <a:gd name="T65" fmla="*/ 2147483646 h 1524"/>
              <a:gd name="T66" fmla="*/ 2147483646 w 4533"/>
              <a:gd name="T67" fmla="*/ 2147483646 h 1524"/>
              <a:gd name="T68" fmla="*/ 2147483646 w 4533"/>
              <a:gd name="T69" fmla="*/ 2147483646 h 15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533" h="1524">
                <a:moveTo>
                  <a:pt x="0" y="1523"/>
                </a:moveTo>
                <a:lnTo>
                  <a:pt x="256" y="1370"/>
                </a:lnTo>
                <a:lnTo>
                  <a:pt x="512" y="1190"/>
                </a:lnTo>
                <a:lnTo>
                  <a:pt x="717" y="1030"/>
                </a:lnTo>
                <a:lnTo>
                  <a:pt x="922" y="870"/>
                </a:lnTo>
                <a:lnTo>
                  <a:pt x="1069" y="781"/>
                </a:lnTo>
                <a:lnTo>
                  <a:pt x="1172" y="742"/>
                </a:lnTo>
                <a:lnTo>
                  <a:pt x="1312" y="698"/>
                </a:lnTo>
                <a:lnTo>
                  <a:pt x="1517" y="678"/>
                </a:lnTo>
                <a:lnTo>
                  <a:pt x="1620" y="678"/>
                </a:lnTo>
                <a:lnTo>
                  <a:pt x="1664" y="634"/>
                </a:lnTo>
                <a:lnTo>
                  <a:pt x="1703" y="685"/>
                </a:lnTo>
                <a:lnTo>
                  <a:pt x="1748" y="589"/>
                </a:lnTo>
                <a:lnTo>
                  <a:pt x="1786" y="557"/>
                </a:lnTo>
                <a:lnTo>
                  <a:pt x="1805" y="518"/>
                </a:lnTo>
                <a:lnTo>
                  <a:pt x="1850" y="557"/>
                </a:lnTo>
                <a:lnTo>
                  <a:pt x="1869" y="608"/>
                </a:lnTo>
                <a:lnTo>
                  <a:pt x="1914" y="646"/>
                </a:lnTo>
                <a:lnTo>
                  <a:pt x="1946" y="672"/>
                </a:lnTo>
                <a:lnTo>
                  <a:pt x="2016" y="659"/>
                </a:lnTo>
                <a:lnTo>
                  <a:pt x="2119" y="685"/>
                </a:lnTo>
                <a:lnTo>
                  <a:pt x="2298" y="717"/>
                </a:lnTo>
                <a:lnTo>
                  <a:pt x="2471" y="704"/>
                </a:lnTo>
                <a:lnTo>
                  <a:pt x="2644" y="723"/>
                </a:lnTo>
                <a:lnTo>
                  <a:pt x="2720" y="704"/>
                </a:lnTo>
                <a:lnTo>
                  <a:pt x="2810" y="704"/>
                </a:lnTo>
                <a:lnTo>
                  <a:pt x="2925" y="666"/>
                </a:lnTo>
                <a:lnTo>
                  <a:pt x="2976" y="717"/>
                </a:lnTo>
                <a:lnTo>
                  <a:pt x="3053" y="640"/>
                </a:lnTo>
                <a:lnTo>
                  <a:pt x="3060" y="595"/>
                </a:lnTo>
                <a:lnTo>
                  <a:pt x="3136" y="653"/>
                </a:lnTo>
                <a:lnTo>
                  <a:pt x="3168" y="704"/>
                </a:lnTo>
                <a:lnTo>
                  <a:pt x="3239" y="698"/>
                </a:lnTo>
                <a:lnTo>
                  <a:pt x="3290" y="659"/>
                </a:lnTo>
                <a:lnTo>
                  <a:pt x="3328" y="474"/>
                </a:lnTo>
                <a:lnTo>
                  <a:pt x="3373" y="390"/>
                </a:lnTo>
                <a:lnTo>
                  <a:pt x="3424" y="474"/>
                </a:lnTo>
                <a:lnTo>
                  <a:pt x="3431" y="557"/>
                </a:lnTo>
                <a:lnTo>
                  <a:pt x="3463" y="646"/>
                </a:lnTo>
                <a:lnTo>
                  <a:pt x="3488" y="685"/>
                </a:lnTo>
                <a:lnTo>
                  <a:pt x="3540" y="698"/>
                </a:lnTo>
                <a:lnTo>
                  <a:pt x="3629" y="723"/>
                </a:lnTo>
                <a:lnTo>
                  <a:pt x="3687" y="710"/>
                </a:lnTo>
                <a:lnTo>
                  <a:pt x="3770" y="672"/>
                </a:lnTo>
                <a:lnTo>
                  <a:pt x="3834" y="646"/>
                </a:lnTo>
                <a:lnTo>
                  <a:pt x="3866" y="557"/>
                </a:lnTo>
                <a:lnTo>
                  <a:pt x="3879" y="442"/>
                </a:lnTo>
                <a:lnTo>
                  <a:pt x="3885" y="358"/>
                </a:lnTo>
                <a:lnTo>
                  <a:pt x="3904" y="109"/>
                </a:lnTo>
                <a:lnTo>
                  <a:pt x="3962" y="160"/>
                </a:lnTo>
                <a:lnTo>
                  <a:pt x="4007" y="320"/>
                </a:lnTo>
                <a:lnTo>
                  <a:pt x="4020" y="486"/>
                </a:lnTo>
                <a:lnTo>
                  <a:pt x="4064" y="627"/>
                </a:lnTo>
                <a:lnTo>
                  <a:pt x="4128" y="723"/>
                </a:lnTo>
                <a:lnTo>
                  <a:pt x="4205" y="691"/>
                </a:lnTo>
                <a:lnTo>
                  <a:pt x="4295" y="646"/>
                </a:lnTo>
                <a:lnTo>
                  <a:pt x="4314" y="608"/>
                </a:lnTo>
                <a:lnTo>
                  <a:pt x="4346" y="525"/>
                </a:lnTo>
                <a:lnTo>
                  <a:pt x="4384" y="480"/>
                </a:lnTo>
                <a:lnTo>
                  <a:pt x="4384" y="346"/>
                </a:lnTo>
                <a:lnTo>
                  <a:pt x="4404" y="186"/>
                </a:lnTo>
                <a:lnTo>
                  <a:pt x="4404" y="128"/>
                </a:lnTo>
                <a:lnTo>
                  <a:pt x="4404" y="77"/>
                </a:lnTo>
                <a:lnTo>
                  <a:pt x="4423" y="0"/>
                </a:lnTo>
                <a:lnTo>
                  <a:pt x="4442" y="32"/>
                </a:lnTo>
                <a:lnTo>
                  <a:pt x="4448" y="186"/>
                </a:lnTo>
                <a:lnTo>
                  <a:pt x="4461" y="352"/>
                </a:lnTo>
                <a:lnTo>
                  <a:pt x="4474" y="454"/>
                </a:lnTo>
                <a:lnTo>
                  <a:pt x="4487" y="557"/>
                </a:lnTo>
                <a:lnTo>
                  <a:pt x="4500" y="634"/>
                </a:lnTo>
                <a:lnTo>
                  <a:pt x="4532" y="659"/>
                </a:lnTo>
              </a:path>
            </a:pathLst>
          </a:custGeom>
          <a:noFill/>
          <a:ln w="12700" cap="rnd" cmpd="sng">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6" name="Freeform 17">
            <a:extLst>
              <a:ext uri="{FF2B5EF4-FFF2-40B4-BE49-F238E27FC236}">
                <a16:creationId xmlns:a16="http://schemas.microsoft.com/office/drawing/2014/main" id="{C539507B-A015-974F-A147-4602FC3EFDCE}"/>
              </a:ext>
            </a:extLst>
          </p:cNvPr>
          <p:cNvSpPr>
            <a:spLocks/>
          </p:cNvSpPr>
          <p:nvPr/>
        </p:nvSpPr>
        <p:spPr bwMode="auto">
          <a:xfrm>
            <a:off x="2754313" y="1701800"/>
            <a:ext cx="6278562" cy="4451350"/>
          </a:xfrm>
          <a:custGeom>
            <a:avLst/>
            <a:gdLst>
              <a:gd name="T0" fmla="*/ 2147483646 w 4449"/>
              <a:gd name="T1" fmla="*/ 2147483646 h 2804"/>
              <a:gd name="T2" fmla="*/ 2147483646 w 4449"/>
              <a:gd name="T3" fmla="*/ 2147483646 h 2804"/>
              <a:gd name="T4" fmla="*/ 2147483646 w 4449"/>
              <a:gd name="T5" fmla="*/ 2147483646 h 2804"/>
              <a:gd name="T6" fmla="*/ 2147483646 w 4449"/>
              <a:gd name="T7" fmla="*/ 2147483646 h 2804"/>
              <a:gd name="T8" fmla="*/ 2147483646 w 4449"/>
              <a:gd name="T9" fmla="*/ 2147483646 h 2804"/>
              <a:gd name="T10" fmla="*/ 2147483646 w 4449"/>
              <a:gd name="T11" fmla="*/ 2147483646 h 2804"/>
              <a:gd name="T12" fmla="*/ 2147483646 w 4449"/>
              <a:gd name="T13" fmla="*/ 2147483646 h 2804"/>
              <a:gd name="T14" fmla="*/ 2147483646 w 4449"/>
              <a:gd name="T15" fmla="*/ 2147483646 h 2804"/>
              <a:gd name="T16" fmla="*/ 2147483646 w 4449"/>
              <a:gd name="T17" fmla="*/ 2147483646 h 2804"/>
              <a:gd name="T18" fmla="*/ 2147483646 w 4449"/>
              <a:gd name="T19" fmla="*/ 2147483646 h 2804"/>
              <a:gd name="T20" fmla="*/ 2147483646 w 4449"/>
              <a:gd name="T21" fmla="*/ 2147483646 h 2804"/>
              <a:gd name="T22" fmla="*/ 2147483646 w 4449"/>
              <a:gd name="T23" fmla="*/ 2147483646 h 2804"/>
              <a:gd name="T24" fmla="*/ 2147483646 w 4449"/>
              <a:gd name="T25" fmla="*/ 2147483646 h 2804"/>
              <a:gd name="T26" fmla="*/ 2147483646 w 4449"/>
              <a:gd name="T27" fmla="*/ 2147483646 h 2804"/>
              <a:gd name="T28" fmla="*/ 2147483646 w 4449"/>
              <a:gd name="T29" fmla="*/ 2147483646 h 2804"/>
              <a:gd name="T30" fmla="*/ 2147483646 w 4449"/>
              <a:gd name="T31" fmla="*/ 2147483646 h 2804"/>
              <a:gd name="T32" fmla="*/ 2147483646 w 4449"/>
              <a:gd name="T33" fmla="*/ 2147483646 h 2804"/>
              <a:gd name="T34" fmla="*/ 2147483646 w 4449"/>
              <a:gd name="T35" fmla="*/ 2147483646 h 2804"/>
              <a:gd name="T36" fmla="*/ 2147483646 w 4449"/>
              <a:gd name="T37" fmla="*/ 2147483646 h 2804"/>
              <a:gd name="T38" fmla="*/ 2147483646 w 4449"/>
              <a:gd name="T39" fmla="*/ 2147483646 h 2804"/>
              <a:gd name="T40" fmla="*/ 2147483646 w 4449"/>
              <a:gd name="T41" fmla="*/ 2147483646 h 2804"/>
              <a:gd name="T42" fmla="*/ 2147483646 w 4449"/>
              <a:gd name="T43" fmla="*/ 2147483646 h 2804"/>
              <a:gd name="T44" fmla="*/ 2147483646 w 4449"/>
              <a:gd name="T45" fmla="*/ 2147483646 h 2804"/>
              <a:gd name="T46" fmla="*/ 2147483646 w 4449"/>
              <a:gd name="T47" fmla="*/ 2147483646 h 2804"/>
              <a:gd name="T48" fmla="*/ 2147483646 w 4449"/>
              <a:gd name="T49" fmla="*/ 2147483646 h 2804"/>
              <a:gd name="T50" fmla="*/ 2147483646 w 4449"/>
              <a:gd name="T51" fmla="*/ 2147483646 h 2804"/>
              <a:gd name="T52" fmla="*/ 2147483646 w 4449"/>
              <a:gd name="T53" fmla="*/ 2147483646 h 2804"/>
              <a:gd name="T54" fmla="*/ 2147483646 w 4449"/>
              <a:gd name="T55" fmla="*/ 2147483646 h 2804"/>
              <a:gd name="T56" fmla="*/ 2147483646 w 4449"/>
              <a:gd name="T57" fmla="*/ 0 h 2804"/>
              <a:gd name="T58" fmla="*/ 2147483646 w 4449"/>
              <a:gd name="T59" fmla="*/ 2147483646 h 2804"/>
              <a:gd name="T60" fmla="*/ 2147483646 w 4449"/>
              <a:gd name="T61" fmla="*/ 2147483646 h 2804"/>
              <a:gd name="T62" fmla="*/ 2147483646 w 4449"/>
              <a:gd name="T63" fmla="*/ 2147483646 h 2804"/>
              <a:gd name="T64" fmla="*/ 2147483646 w 4449"/>
              <a:gd name="T65" fmla="*/ 2147483646 h 2804"/>
              <a:gd name="T66" fmla="*/ 2147483646 w 4449"/>
              <a:gd name="T67" fmla="*/ 2147483646 h 2804"/>
              <a:gd name="T68" fmla="*/ 2147483646 w 4449"/>
              <a:gd name="T69" fmla="*/ 2147483646 h 2804"/>
              <a:gd name="T70" fmla="*/ 2147483646 w 4449"/>
              <a:gd name="T71" fmla="*/ 2147483646 h 2804"/>
              <a:gd name="T72" fmla="*/ 2147483646 w 4449"/>
              <a:gd name="T73" fmla="*/ 2147483646 h 2804"/>
              <a:gd name="T74" fmla="*/ 2147483646 w 4449"/>
              <a:gd name="T75" fmla="*/ 2147483646 h 2804"/>
              <a:gd name="T76" fmla="*/ 2147483646 w 4449"/>
              <a:gd name="T77" fmla="*/ 2147483646 h 2804"/>
              <a:gd name="T78" fmla="*/ 2147483646 w 4449"/>
              <a:gd name="T79" fmla="*/ 2147483646 h 2804"/>
              <a:gd name="T80" fmla="*/ 2147483646 w 4449"/>
              <a:gd name="T81" fmla="*/ 2147483646 h 28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449" h="2804">
                <a:moveTo>
                  <a:pt x="0" y="2803"/>
                </a:moveTo>
                <a:lnTo>
                  <a:pt x="64" y="1818"/>
                </a:lnTo>
                <a:lnTo>
                  <a:pt x="109" y="1082"/>
                </a:lnTo>
                <a:lnTo>
                  <a:pt x="173" y="506"/>
                </a:lnTo>
                <a:lnTo>
                  <a:pt x="269" y="198"/>
                </a:lnTo>
                <a:lnTo>
                  <a:pt x="282" y="262"/>
                </a:lnTo>
                <a:lnTo>
                  <a:pt x="314" y="864"/>
                </a:lnTo>
                <a:lnTo>
                  <a:pt x="326" y="1786"/>
                </a:lnTo>
                <a:lnTo>
                  <a:pt x="442" y="653"/>
                </a:lnTo>
                <a:lnTo>
                  <a:pt x="518" y="531"/>
                </a:lnTo>
                <a:lnTo>
                  <a:pt x="550" y="525"/>
                </a:lnTo>
                <a:lnTo>
                  <a:pt x="557" y="659"/>
                </a:lnTo>
                <a:lnTo>
                  <a:pt x="576" y="557"/>
                </a:lnTo>
                <a:lnTo>
                  <a:pt x="602" y="371"/>
                </a:lnTo>
                <a:lnTo>
                  <a:pt x="621" y="474"/>
                </a:lnTo>
                <a:lnTo>
                  <a:pt x="634" y="307"/>
                </a:lnTo>
                <a:lnTo>
                  <a:pt x="678" y="192"/>
                </a:lnTo>
                <a:lnTo>
                  <a:pt x="678" y="390"/>
                </a:lnTo>
                <a:lnTo>
                  <a:pt x="672" y="390"/>
                </a:lnTo>
                <a:lnTo>
                  <a:pt x="730" y="90"/>
                </a:lnTo>
                <a:lnTo>
                  <a:pt x="730" y="186"/>
                </a:lnTo>
                <a:lnTo>
                  <a:pt x="749" y="307"/>
                </a:lnTo>
                <a:lnTo>
                  <a:pt x="774" y="525"/>
                </a:lnTo>
                <a:lnTo>
                  <a:pt x="806" y="243"/>
                </a:lnTo>
                <a:lnTo>
                  <a:pt x="813" y="557"/>
                </a:lnTo>
                <a:lnTo>
                  <a:pt x="832" y="653"/>
                </a:lnTo>
                <a:lnTo>
                  <a:pt x="870" y="819"/>
                </a:lnTo>
                <a:lnTo>
                  <a:pt x="928" y="800"/>
                </a:lnTo>
                <a:lnTo>
                  <a:pt x="954" y="403"/>
                </a:lnTo>
                <a:lnTo>
                  <a:pt x="979" y="250"/>
                </a:lnTo>
                <a:lnTo>
                  <a:pt x="998" y="45"/>
                </a:lnTo>
                <a:lnTo>
                  <a:pt x="1030" y="173"/>
                </a:lnTo>
                <a:lnTo>
                  <a:pt x="1043" y="442"/>
                </a:lnTo>
                <a:lnTo>
                  <a:pt x="1043" y="582"/>
                </a:lnTo>
                <a:lnTo>
                  <a:pt x="1101" y="723"/>
                </a:lnTo>
                <a:lnTo>
                  <a:pt x="1120" y="851"/>
                </a:lnTo>
                <a:lnTo>
                  <a:pt x="1152" y="224"/>
                </a:lnTo>
                <a:lnTo>
                  <a:pt x="1146" y="627"/>
                </a:lnTo>
                <a:lnTo>
                  <a:pt x="1190" y="800"/>
                </a:lnTo>
                <a:lnTo>
                  <a:pt x="1274" y="461"/>
                </a:lnTo>
                <a:lnTo>
                  <a:pt x="1293" y="179"/>
                </a:lnTo>
                <a:lnTo>
                  <a:pt x="1312" y="102"/>
                </a:lnTo>
                <a:lnTo>
                  <a:pt x="1325" y="160"/>
                </a:lnTo>
                <a:lnTo>
                  <a:pt x="1325" y="346"/>
                </a:lnTo>
                <a:lnTo>
                  <a:pt x="1344" y="544"/>
                </a:lnTo>
                <a:lnTo>
                  <a:pt x="1389" y="672"/>
                </a:lnTo>
                <a:lnTo>
                  <a:pt x="1466" y="832"/>
                </a:lnTo>
                <a:lnTo>
                  <a:pt x="1600" y="928"/>
                </a:lnTo>
                <a:lnTo>
                  <a:pt x="1619" y="902"/>
                </a:lnTo>
                <a:lnTo>
                  <a:pt x="1696" y="851"/>
                </a:lnTo>
                <a:lnTo>
                  <a:pt x="1773" y="781"/>
                </a:lnTo>
                <a:lnTo>
                  <a:pt x="1786" y="755"/>
                </a:lnTo>
                <a:lnTo>
                  <a:pt x="1811" y="870"/>
                </a:lnTo>
                <a:lnTo>
                  <a:pt x="1875" y="928"/>
                </a:lnTo>
                <a:lnTo>
                  <a:pt x="1946" y="960"/>
                </a:lnTo>
                <a:lnTo>
                  <a:pt x="1997" y="947"/>
                </a:lnTo>
                <a:lnTo>
                  <a:pt x="2061" y="672"/>
                </a:lnTo>
                <a:lnTo>
                  <a:pt x="2118" y="0"/>
                </a:lnTo>
                <a:lnTo>
                  <a:pt x="2131" y="77"/>
                </a:lnTo>
                <a:lnTo>
                  <a:pt x="2170" y="666"/>
                </a:lnTo>
                <a:lnTo>
                  <a:pt x="2208" y="800"/>
                </a:lnTo>
                <a:lnTo>
                  <a:pt x="2234" y="838"/>
                </a:lnTo>
                <a:lnTo>
                  <a:pt x="2278" y="666"/>
                </a:lnTo>
                <a:lnTo>
                  <a:pt x="2291" y="499"/>
                </a:lnTo>
                <a:lnTo>
                  <a:pt x="2317" y="230"/>
                </a:lnTo>
                <a:lnTo>
                  <a:pt x="2368" y="768"/>
                </a:lnTo>
                <a:lnTo>
                  <a:pt x="2445" y="947"/>
                </a:lnTo>
                <a:lnTo>
                  <a:pt x="2522" y="1011"/>
                </a:lnTo>
                <a:lnTo>
                  <a:pt x="2630" y="1082"/>
                </a:lnTo>
                <a:lnTo>
                  <a:pt x="2829" y="1120"/>
                </a:lnTo>
                <a:lnTo>
                  <a:pt x="3085" y="1165"/>
                </a:lnTo>
                <a:lnTo>
                  <a:pt x="3149" y="1107"/>
                </a:lnTo>
                <a:lnTo>
                  <a:pt x="3187" y="1171"/>
                </a:lnTo>
                <a:lnTo>
                  <a:pt x="3270" y="1171"/>
                </a:lnTo>
                <a:lnTo>
                  <a:pt x="3475" y="1210"/>
                </a:lnTo>
                <a:lnTo>
                  <a:pt x="3731" y="1190"/>
                </a:lnTo>
                <a:lnTo>
                  <a:pt x="3750" y="1158"/>
                </a:lnTo>
                <a:lnTo>
                  <a:pt x="3776" y="1197"/>
                </a:lnTo>
                <a:lnTo>
                  <a:pt x="3974" y="1203"/>
                </a:lnTo>
                <a:lnTo>
                  <a:pt x="4058" y="1158"/>
                </a:lnTo>
                <a:lnTo>
                  <a:pt x="4077" y="1203"/>
                </a:lnTo>
                <a:lnTo>
                  <a:pt x="4250" y="1190"/>
                </a:lnTo>
                <a:lnTo>
                  <a:pt x="4448" y="1171"/>
                </a:lnTo>
              </a:path>
            </a:pathLst>
          </a:custGeom>
          <a:noFill/>
          <a:ln w="127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7" name="Rectangle 18">
            <a:extLst>
              <a:ext uri="{FF2B5EF4-FFF2-40B4-BE49-F238E27FC236}">
                <a16:creationId xmlns:a16="http://schemas.microsoft.com/office/drawing/2014/main" id="{1606877F-31B2-6646-AD70-2F6101F10E15}"/>
              </a:ext>
            </a:extLst>
          </p:cNvPr>
          <p:cNvSpPr>
            <a:spLocks noChangeArrowheads="1"/>
          </p:cNvSpPr>
          <p:nvPr/>
        </p:nvSpPr>
        <p:spPr bwMode="auto">
          <a:xfrm>
            <a:off x="2339976" y="6135689"/>
            <a:ext cx="6646051"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600" b="1" dirty="0">
                <a:latin typeface="Symbol" pitchFamily="2" charset="2"/>
              </a:rPr>
              <a:t>							</a:t>
            </a:r>
          </a:p>
        </p:txBody>
      </p:sp>
      <p:sp>
        <p:nvSpPr>
          <p:cNvPr id="10258" name="Rectangle 19">
            <a:extLst>
              <a:ext uri="{FF2B5EF4-FFF2-40B4-BE49-F238E27FC236}">
                <a16:creationId xmlns:a16="http://schemas.microsoft.com/office/drawing/2014/main" id="{F1D7C457-38E3-3744-B971-E967FC54324D}"/>
              </a:ext>
            </a:extLst>
          </p:cNvPr>
          <p:cNvSpPr>
            <a:spLocks noChangeArrowheads="1"/>
          </p:cNvSpPr>
          <p:nvPr/>
        </p:nvSpPr>
        <p:spPr bwMode="auto">
          <a:xfrm>
            <a:off x="7451726" y="1296989"/>
            <a:ext cx="1202253"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000" b="1">
                <a:latin typeface="Times New Roman" panose="02020603050405020304" pitchFamily="18" charset="0"/>
              </a:rPr>
              <a:t>Xe Lamp</a:t>
            </a:r>
          </a:p>
        </p:txBody>
      </p:sp>
      <p:sp>
        <p:nvSpPr>
          <p:cNvPr id="10259" name="Rectangle 20">
            <a:extLst>
              <a:ext uri="{FF2B5EF4-FFF2-40B4-BE49-F238E27FC236}">
                <a16:creationId xmlns:a16="http://schemas.microsoft.com/office/drawing/2014/main" id="{8BBBB733-D429-CF43-BE9B-0497EF4D7D67}"/>
              </a:ext>
            </a:extLst>
          </p:cNvPr>
          <p:cNvSpPr>
            <a:spLocks noChangeArrowheads="1"/>
          </p:cNvSpPr>
          <p:nvPr/>
        </p:nvSpPr>
        <p:spPr bwMode="auto">
          <a:xfrm>
            <a:off x="6746876" y="4303714"/>
            <a:ext cx="1229505"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000" b="1">
                <a:latin typeface="Times New Roman" panose="02020603050405020304" pitchFamily="18" charset="0"/>
              </a:rPr>
              <a:t>Hg Lamp</a:t>
            </a:r>
          </a:p>
        </p:txBody>
      </p:sp>
      <p:sp>
        <p:nvSpPr>
          <p:cNvPr id="10260" name="Line 21">
            <a:extLst>
              <a:ext uri="{FF2B5EF4-FFF2-40B4-BE49-F238E27FC236}">
                <a16:creationId xmlns:a16="http://schemas.microsoft.com/office/drawing/2014/main" id="{F8783D7D-75A7-2D4D-9C7D-9FCB8DB2B278}"/>
              </a:ext>
            </a:extLst>
          </p:cNvPr>
          <p:cNvSpPr>
            <a:spLocks noChangeShapeType="1"/>
          </p:cNvSpPr>
          <p:nvPr/>
        </p:nvSpPr>
        <p:spPr bwMode="auto">
          <a:xfrm flipH="1" flipV="1">
            <a:off x="6804026" y="3565526"/>
            <a:ext cx="290513" cy="73342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261" name="Line 22">
            <a:extLst>
              <a:ext uri="{FF2B5EF4-FFF2-40B4-BE49-F238E27FC236}">
                <a16:creationId xmlns:a16="http://schemas.microsoft.com/office/drawing/2014/main" id="{BC5ECE40-252B-7F40-B9A1-995B9780087D}"/>
              </a:ext>
            </a:extLst>
          </p:cNvPr>
          <p:cNvSpPr>
            <a:spLocks noChangeShapeType="1"/>
          </p:cNvSpPr>
          <p:nvPr/>
        </p:nvSpPr>
        <p:spPr bwMode="auto">
          <a:xfrm flipH="1">
            <a:off x="7399338" y="1627189"/>
            <a:ext cx="290512" cy="106362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262" name="Line 23">
            <a:extLst>
              <a:ext uri="{FF2B5EF4-FFF2-40B4-BE49-F238E27FC236}">
                <a16:creationId xmlns:a16="http://schemas.microsoft.com/office/drawing/2014/main" id="{A5D601EC-79C1-B848-A9F3-9D398AEA96D3}"/>
              </a:ext>
            </a:extLst>
          </p:cNvPr>
          <p:cNvSpPr>
            <a:spLocks noChangeShapeType="1"/>
          </p:cNvSpPr>
          <p:nvPr/>
        </p:nvSpPr>
        <p:spPr bwMode="auto">
          <a:xfrm>
            <a:off x="4083518" y="1485900"/>
            <a:ext cx="0" cy="4872038"/>
          </a:xfrm>
          <a:prstGeom prst="line">
            <a:avLst/>
          </a:prstGeom>
          <a:noFill/>
          <a:ln w="25400">
            <a:solidFill>
              <a:srgbClr val="7030A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3" name="Line 24">
            <a:extLst>
              <a:ext uri="{FF2B5EF4-FFF2-40B4-BE49-F238E27FC236}">
                <a16:creationId xmlns:a16="http://schemas.microsoft.com/office/drawing/2014/main" id="{8DEEFF88-2C23-7545-A2BB-0DCA2582E170}"/>
              </a:ext>
            </a:extLst>
          </p:cNvPr>
          <p:cNvSpPr>
            <a:spLocks noChangeShapeType="1"/>
          </p:cNvSpPr>
          <p:nvPr/>
        </p:nvSpPr>
        <p:spPr bwMode="auto">
          <a:xfrm flipH="1">
            <a:off x="4623573" y="1677987"/>
            <a:ext cx="7161" cy="4456113"/>
          </a:xfrm>
          <a:prstGeom prst="line">
            <a:avLst/>
          </a:prstGeom>
          <a:noFill/>
          <a:ln w="25400">
            <a:solidFill>
              <a:schemeClr val="bg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4" name="Line 25">
            <a:extLst>
              <a:ext uri="{FF2B5EF4-FFF2-40B4-BE49-F238E27FC236}">
                <a16:creationId xmlns:a16="http://schemas.microsoft.com/office/drawing/2014/main" id="{61133C02-B5A2-8140-AA9A-696D56D33A11}"/>
              </a:ext>
            </a:extLst>
          </p:cNvPr>
          <p:cNvSpPr>
            <a:spLocks noChangeShapeType="1"/>
          </p:cNvSpPr>
          <p:nvPr/>
        </p:nvSpPr>
        <p:spPr bwMode="auto">
          <a:xfrm>
            <a:off x="5249498" y="1493838"/>
            <a:ext cx="0" cy="4872038"/>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5" name="Line 26">
            <a:extLst>
              <a:ext uri="{FF2B5EF4-FFF2-40B4-BE49-F238E27FC236}">
                <a16:creationId xmlns:a16="http://schemas.microsoft.com/office/drawing/2014/main" id="{EE9932BE-75A2-B348-9281-4F031F0EAD12}"/>
              </a:ext>
            </a:extLst>
          </p:cNvPr>
          <p:cNvSpPr>
            <a:spLocks noChangeShapeType="1"/>
          </p:cNvSpPr>
          <p:nvPr/>
        </p:nvSpPr>
        <p:spPr bwMode="auto">
          <a:xfrm>
            <a:off x="6869953" y="1505744"/>
            <a:ext cx="0" cy="4872038"/>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6" name="Freeform 27">
            <a:extLst>
              <a:ext uri="{FF2B5EF4-FFF2-40B4-BE49-F238E27FC236}">
                <a16:creationId xmlns:a16="http://schemas.microsoft.com/office/drawing/2014/main" id="{02590D3C-8279-4A4A-B786-1707B929A4C5}"/>
              </a:ext>
            </a:extLst>
          </p:cNvPr>
          <p:cNvSpPr>
            <a:spLocks/>
          </p:cNvSpPr>
          <p:nvPr/>
        </p:nvSpPr>
        <p:spPr bwMode="auto">
          <a:xfrm>
            <a:off x="5851525" y="2152651"/>
            <a:ext cx="369888" cy="1330325"/>
          </a:xfrm>
          <a:custGeom>
            <a:avLst/>
            <a:gdLst>
              <a:gd name="T0" fmla="*/ 2147483646 w 205"/>
              <a:gd name="T1" fmla="*/ 2147483646 h 838"/>
              <a:gd name="T2" fmla="*/ 2147483646 w 205"/>
              <a:gd name="T3" fmla="*/ 2147483646 h 838"/>
              <a:gd name="T4" fmla="*/ 2147483646 w 205"/>
              <a:gd name="T5" fmla="*/ 0 h 838"/>
              <a:gd name="T6" fmla="*/ 2147483646 w 205"/>
              <a:gd name="T7" fmla="*/ 2147483646 h 838"/>
              <a:gd name="T8" fmla="*/ 2147483646 w 205"/>
              <a:gd name="T9" fmla="*/ 2147483646 h 838"/>
              <a:gd name="T10" fmla="*/ 2147483646 w 205"/>
              <a:gd name="T11" fmla="*/ 2147483646 h 838"/>
              <a:gd name="T12" fmla="*/ 2147483646 w 205"/>
              <a:gd name="T13" fmla="*/ 2147483646 h 838"/>
              <a:gd name="T14" fmla="*/ 2147483646 w 205"/>
              <a:gd name="T15" fmla="*/ 2147483646 h 838"/>
              <a:gd name="T16" fmla="*/ 0 w 205"/>
              <a:gd name="T17" fmla="*/ 2147483646 h 838"/>
              <a:gd name="T18" fmla="*/ 2147483646 w 205"/>
              <a:gd name="T19" fmla="*/ 2147483646 h 8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5" h="838">
                <a:moveTo>
                  <a:pt x="16" y="625"/>
                </a:moveTo>
                <a:lnTo>
                  <a:pt x="65" y="378"/>
                </a:lnTo>
                <a:lnTo>
                  <a:pt x="90" y="0"/>
                </a:lnTo>
                <a:lnTo>
                  <a:pt x="148" y="542"/>
                </a:lnTo>
                <a:lnTo>
                  <a:pt x="205" y="731"/>
                </a:lnTo>
                <a:lnTo>
                  <a:pt x="107" y="641"/>
                </a:lnTo>
                <a:lnTo>
                  <a:pt x="65" y="838"/>
                </a:lnTo>
                <a:lnTo>
                  <a:pt x="49" y="699"/>
                </a:lnTo>
                <a:lnTo>
                  <a:pt x="0" y="756"/>
                </a:lnTo>
                <a:lnTo>
                  <a:pt x="16" y="625"/>
                </a:lnTo>
                <a:close/>
              </a:path>
            </a:pathLst>
          </a:custGeom>
          <a:gradFill rotWithShape="0">
            <a:gsLst>
              <a:gs pos="0">
                <a:srgbClr val="FAEDE8"/>
              </a:gs>
              <a:gs pos="50000">
                <a:srgbClr val="CC3300"/>
              </a:gs>
              <a:gs pos="100000">
                <a:srgbClr val="FAEDE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267" name="Freeform 28">
            <a:extLst>
              <a:ext uri="{FF2B5EF4-FFF2-40B4-BE49-F238E27FC236}">
                <a16:creationId xmlns:a16="http://schemas.microsoft.com/office/drawing/2014/main" id="{8C4E9231-92BB-AB40-B795-00604E1FE67C}"/>
              </a:ext>
            </a:extLst>
          </p:cNvPr>
          <p:cNvSpPr>
            <a:spLocks/>
          </p:cNvSpPr>
          <p:nvPr/>
        </p:nvSpPr>
        <p:spPr bwMode="auto">
          <a:xfrm>
            <a:off x="5486400" y="1704975"/>
            <a:ext cx="603250" cy="2268538"/>
          </a:xfrm>
          <a:custGeom>
            <a:avLst/>
            <a:gdLst>
              <a:gd name="T0" fmla="*/ 2147483646 w 205"/>
              <a:gd name="T1" fmla="*/ 2147483646 h 838"/>
              <a:gd name="T2" fmla="*/ 2147483646 w 205"/>
              <a:gd name="T3" fmla="*/ 2147483646 h 838"/>
              <a:gd name="T4" fmla="*/ 2147483646 w 205"/>
              <a:gd name="T5" fmla="*/ 0 h 838"/>
              <a:gd name="T6" fmla="*/ 2147483646 w 205"/>
              <a:gd name="T7" fmla="*/ 2147483646 h 838"/>
              <a:gd name="T8" fmla="*/ 2147483646 w 205"/>
              <a:gd name="T9" fmla="*/ 2147483646 h 838"/>
              <a:gd name="T10" fmla="*/ 2147483646 w 205"/>
              <a:gd name="T11" fmla="*/ 2147483646 h 838"/>
              <a:gd name="T12" fmla="*/ 2147483646 w 205"/>
              <a:gd name="T13" fmla="*/ 2147483646 h 838"/>
              <a:gd name="T14" fmla="*/ 2147483646 w 205"/>
              <a:gd name="T15" fmla="*/ 2147483646 h 838"/>
              <a:gd name="T16" fmla="*/ 0 w 205"/>
              <a:gd name="T17" fmla="*/ 2147483646 h 838"/>
              <a:gd name="T18" fmla="*/ 2147483646 w 205"/>
              <a:gd name="T19" fmla="*/ 2147483646 h 8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5" h="838">
                <a:moveTo>
                  <a:pt x="16" y="625"/>
                </a:moveTo>
                <a:lnTo>
                  <a:pt x="65" y="378"/>
                </a:lnTo>
                <a:lnTo>
                  <a:pt x="90" y="0"/>
                </a:lnTo>
                <a:lnTo>
                  <a:pt x="148" y="542"/>
                </a:lnTo>
                <a:lnTo>
                  <a:pt x="205" y="731"/>
                </a:lnTo>
                <a:lnTo>
                  <a:pt x="107" y="641"/>
                </a:lnTo>
                <a:lnTo>
                  <a:pt x="65" y="838"/>
                </a:lnTo>
                <a:lnTo>
                  <a:pt x="49" y="699"/>
                </a:lnTo>
                <a:lnTo>
                  <a:pt x="0" y="756"/>
                </a:lnTo>
                <a:lnTo>
                  <a:pt x="16" y="625"/>
                </a:lnTo>
                <a:close/>
              </a:path>
            </a:pathLst>
          </a:custGeom>
          <a:gradFill rotWithShape="0">
            <a:gsLst>
              <a:gs pos="0">
                <a:srgbClr val="FF7C80"/>
              </a:gs>
              <a:gs pos="100000">
                <a:srgbClr val="FFD7D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6589" name="Freeform 29">
            <a:extLst>
              <a:ext uri="{FF2B5EF4-FFF2-40B4-BE49-F238E27FC236}">
                <a16:creationId xmlns:a16="http://schemas.microsoft.com/office/drawing/2014/main" id="{26BEC97A-CAD4-7548-A7B7-A3D6189B9F1D}"/>
              </a:ext>
            </a:extLst>
          </p:cNvPr>
          <p:cNvSpPr>
            <a:spLocks/>
          </p:cNvSpPr>
          <p:nvPr/>
        </p:nvSpPr>
        <p:spPr bwMode="auto">
          <a:xfrm>
            <a:off x="5049839" y="2922589"/>
            <a:ext cx="382587" cy="1108075"/>
          </a:xfrm>
          <a:custGeom>
            <a:avLst/>
            <a:gdLst>
              <a:gd name="T0" fmla="*/ 0 w 271"/>
              <a:gd name="T1" fmla="*/ 123 h 698"/>
              <a:gd name="T2" fmla="*/ 49 w 271"/>
              <a:gd name="T3" fmla="*/ 107 h 698"/>
              <a:gd name="T4" fmla="*/ 156 w 271"/>
              <a:gd name="T5" fmla="*/ 0 h 698"/>
              <a:gd name="T6" fmla="*/ 164 w 271"/>
              <a:gd name="T7" fmla="*/ 57 h 698"/>
              <a:gd name="T8" fmla="*/ 189 w 271"/>
              <a:gd name="T9" fmla="*/ 107 h 698"/>
              <a:gd name="T10" fmla="*/ 238 w 271"/>
              <a:gd name="T11" fmla="*/ 156 h 698"/>
              <a:gd name="T12" fmla="*/ 271 w 271"/>
              <a:gd name="T13" fmla="*/ 361 h 698"/>
              <a:gd name="T14" fmla="*/ 255 w 271"/>
              <a:gd name="T15" fmla="*/ 698 h 698"/>
              <a:gd name="T16" fmla="*/ 222 w 271"/>
              <a:gd name="T17" fmla="*/ 403 h 698"/>
              <a:gd name="T18" fmla="*/ 189 w 271"/>
              <a:gd name="T19" fmla="*/ 583 h 698"/>
              <a:gd name="T20" fmla="*/ 140 w 271"/>
              <a:gd name="T21" fmla="*/ 361 h 698"/>
              <a:gd name="T22" fmla="*/ 33 w 271"/>
              <a:gd name="T23" fmla="*/ 624 h 698"/>
              <a:gd name="T24" fmla="*/ 0 w 271"/>
              <a:gd name="T25" fmla="*/ 123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1" h="698">
                <a:moveTo>
                  <a:pt x="0" y="123"/>
                </a:moveTo>
                <a:cubicBezTo>
                  <a:pt x="45" y="114"/>
                  <a:pt x="31" y="125"/>
                  <a:pt x="49" y="107"/>
                </a:cubicBezTo>
                <a:lnTo>
                  <a:pt x="156" y="0"/>
                </a:lnTo>
                <a:lnTo>
                  <a:pt x="164" y="57"/>
                </a:lnTo>
                <a:lnTo>
                  <a:pt x="189" y="107"/>
                </a:lnTo>
                <a:lnTo>
                  <a:pt x="238" y="156"/>
                </a:lnTo>
                <a:lnTo>
                  <a:pt x="271" y="361"/>
                </a:lnTo>
                <a:lnTo>
                  <a:pt x="255" y="698"/>
                </a:lnTo>
                <a:lnTo>
                  <a:pt x="222" y="403"/>
                </a:lnTo>
                <a:lnTo>
                  <a:pt x="189" y="583"/>
                </a:lnTo>
                <a:lnTo>
                  <a:pt x="140" y="361"/>
                </a:lnTo>
                <a:lnTo>
                  <a:pt x="33" y="624"/>
                </a:lnTo>
                <a:lnTo>
                  <a:pt x="0" y="123"/>
                </a:lnTo>
                <a:close/>
              </a:path>
            </a:pathLst>
          </a:custGeom>
          <a:gradFill rotWithShape="0">
            <a:gsLst>
              <a:gs pos="0">
                <a:schemeClr val="accent2">
                  <a:gamma/>
                  <a:tint val="18039"/>
                  <a:invGamma/>
                </a:schemeClr>
              </a:gs>
              <a:gs pos="100000">
                <a:schemeClr val="accent2"/>
              </a:gs>
            </a:gsLst>
            <a:path path="rect">
              <a:fillToRect l="50000" t="50000" r="50000" b="50000"/>
            </a:path>
          </a:gradFill>
          <a:ln>
            <a:noFill/>
          </a:ln>
          <a:effectLst/>
          <a:extLst>
            <a:ext uri="{91240B29-F687-4f45-9708-019B960494DF}"/>
            <a:ext uri="{AF507438-7753-43e0-B8FC-AC1667EBCBE1}"/>
          </a:extLst>
        </p:spPr>
        <p:txBody>
          <a:bodyPr wrap="none" anchor="ctr"/>
          <a:lstStyle/>
          <a:p>
            <a:pPr>
              <a:defRPr/>
            </a:pPr>
            <a:endParaRPr lang="en-US">
              <a:latin typeface="Times New Roman" charset="0"/>
              <a:ea typeface="ＭＳ Ｐゴシック" charset="0"/>
            </a:endParaRPr>
          </a:p>
        </p:txBody>
      </p:sp>
      <p:sp>
        <p:nvSpPr>
          <p:cNvPr id="10269" name="Freeform 30">
            <a:extLst>
              <a:ext uri="{FF2B5EF4-FFF2-40B4-BE49-F238E27FC236}">
                <a16:creationId xmlns:a16="http://schemas.microsoft.com/office/drawing/2014/main" id="{B5776E6E-42AD-6D4C-BC20-02758A859B49}"/>
              </a:ext>
            </a:extLst>
          </p:cNvPr>
          <p:cNvSpPr>
            <a:spLocks/>
          </p:cNvSpPr>
          <p:nvPr/>
        </p:nvSpPr>
        <p:spPr bwMode="auto">
          <a:xfrm>
            <a:off x="3981451" y="1800226"/>
            <a:ext cx="454025" cy="2087563"/>
          </a:xfrm>
          <a:custGeom>
            <a:avLst/>
            <a:gdLst>
              <a:gd name="T0" fmla="*/ 2147483646 w 321"/>
              <a:gd name="T1" fmla="*/ 2147483646 h 1315"/>
              <a:gd name="T2" fmla="*/ 2147483646 w 321"/>
              <a:gd name="T3" fmla="*/ 2147483646 h 1315"/>
              <a:gd name="T4" fmla="*/ 2147483646 w 321"/>
              <a:gd name="T5" fmla="*/ 2147483646 h 1315"/>
              <a:gd name="T6" fmla="*/ 2147483646 w 321"/>
              <a:gd name="T7" fmla="*/ 2147483646 h 1315"/>
              <a:gd name="T8" fmla="*/ 2147483646 w 321"/>
              <a:gd name="T9" fmla="*/ 0 h 1315"/>
              <a:gd name="T10" fmla="*/ 2147483646 w 321"/>
              <a:gd name="T11" fmla="*/ 2147483646 h 1315"/>
              <a:gd name="T12" fmla="*/ 2147483646 w 321"/>
              <a:gd name="T13" fmla="*/ 2147483646 h 1315"/>
              <a:gd name="T14" fmla="*/ 2147483646 w 321"/>
              <a:gd name="T15" fmla="*/ 2147483646 h 1315"/>
              <a:gd name="T16" fmla="*/ 2147483646 w 321"/>
              <a:gd name="T17" fmla="*/ 2147483646 h 1315"/>
              <a:gd name="T18" fmla="*/ 2147483646 w 321"/>
              <a:gd name="T19" fmla="*/ 2147483646 h 1315"/>
              <a:gd name="T20" fmla="*/ 2147483646 w 321"/>
              <a:gd name="T21" fmla="*/ 2147483646 h 1315"/>
              <a:gd name="T22" fmla="*/ 2147483646 w 321"/>
              <a:gd name="T23" fmla="*/ 2147483646 h 1315"/>
              <a:gd name="T24" fmla="*/ 2147483646 w 321"/>
              <a:gd name="T25" fmla="*/ 2147483646 h 1315"/>
              <a:gd name="T26" fmla="*/ 2147483646 w 321"/>
              <a:gd name="T27" fmla="*/ 2147483646 h 1315"/>
              <a:gd name="T28" fmla="*/ 0 w 321"/>
              <a:gd name="T29" fmla="*/ 2147483646 h 1315"/>
              <a:gd name="T30" fmla="*/ 2147483646 w 321"/>
              <a:gd name="T31" fmla="*/ 2147483646 h 13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21" h="1315">
                <a:moveTo>
                  <a:pt x="58" y="863"/>
                </a:moveTo>
                <a:lnTo>
                  <a:pt x="74" y="625"/>
                </a:lnTo>
                <a:lnTo>
                  <a:pt x="83" y="370"/>
                </a:lnTo>
                <a:lnTo>
                  <a:pt x="99" y="255"/>
                </a:lnTo>
                <a:lnTo>
                  <a:pt x="124" y="0"/>
                </a:lnTo>
                <a:lnTo>
                  <a:pt x="165" y="91"/>
                </a:lnTo>
                <a:lnTo>
                  <a:pt x="165" y="222"/>
                </a:lnTo>
                <a:lnTo>
                  <a:pt x="181" y="427"/>
                </a:lnTo>
                <a:lnTo>
                  <a:pt x="173" y="518"/>
                </a:lnTo>
                <a:lnTo>
                  <a:pt x="239" y="666"/>
                </a:lnTo>
                <a:lnTo>
                  <a:pt x="321" y="1315"/>
                </a:lnTo>
                <a:lnTo>
                  <a:pt x="214" y="1052"/>
                </a:lnTo>
                <a:lnTo>
                  <a:pt x="173" y="1257"/>
                </a:lnTo>
                <a:lnTo>
                  <a:pt x="115" y="986"/>
                </a:lnTo>
                <a:lnTo>
                  <a:pt x="0" y="1290"/>
                </a:lnTo>
                <a:lnTo>
                  <a:pt x="58" y="814"/>
                </a:lnTo>
              </a:path>
            </a:pathLst>
          </a:custGeom>
          <a:gradFill rotWithShape="0">
            <a:gsLst>
              <a:gs pos="0">
                <a:srgbClr val="CC99FF"/>
              </a:gs>
              <a:gs pos="50000">
                <a:srgbClr val="F1E3FF"/>
              </a:gs>
              <a:gs pos="100000">
                <a:srgbClr val="CC99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270" name="Freeform 31">
            <a:extLst>
              <a:ext uri="{FF2B5EF4-FFF2-40B4-BE49-F238E27FC236}">
                <a16:creationId xmlns:a16="http://schemas.microsoft.com/office/drawing/2014/main" id="{99B80208-BF23-D447-BC55-1250E614464E}"/>
              </a:ext>
            </a:extLst>
          </p:cNvPr>
          <p:cNvSpPr>
            <a:spLocks/>
          </p:cNvSpPr>
          <p:nvPr/>
        </p:nvSpPr>
        <p:spPr bwMode="auto">
          <a:xfrm>
            <a:off x="4424363" y="1892300"/>
            <a:ext cx="474662" cy="1982788"/>
          </a:xfrm>
          <a:custGeom>
            <a:avLst/>
            <a:gdLst>
              <a:gd name="T0" fmla="*/ 0 w 337"/>
              <a:gd name="T1" fmla="*/ 2147483646 h 1249"/>
              <a:gd name="T2" fmla="*/ 0 w 337"/>
              <a:gd name="T3" fmla="*/ 2147483646 h 1249"/>
              <a:gd name="T4" fmla="*/ 2147483646 w 337"/>
              <a:gd name="T5" fmla="*/ 2147483646 h 1249"/>
              <a:gd name="T6" fmla="*/ 2147483646 w 337"/>
              <a:gd name="T7" fmla="*/ 2147483646 h 1249"/>
              <a:gd name="T8" fmla="*/ 2147483646 w 337"/>
              <a:gd name="T9" fmla="*/ 2147483646 h 1249"/>
              <a:gd name="T10" fmla="*/ 2147483646 w 337"/>
              <a:gd name="T11" fmla="*/ 0 h 1249"/>
              <a:gd name="T12" fmla="*/ 2147483646 w 337"/>
              <a:gd name="T13" fmla="*/ 2147483646 h 1249"/>
              <a:gd name="T14" fmla="*/ 2147483646 w 337"/>
              <a:gd name="T15" fmla="*/ 2147483646 h 1249"/>
              <a:gd name="T16" fmla="*/ 2147483646 w 337"/>
              <a:gd name="T17" fmla="*/ 2147483646 h 1249"/>
              <a:gd name="T18" fmla="*/ 2147483646 w 337"/>
              <a:gd name="T19" fmla="*/ 2147483646 h 1249"/>
              <a:gd name="T20" fmla="*/ 2147483646 w 337"/>
              <a:gd name="T21" fmla="*/ 2147483646 h 1249"/>
              <a:gd name="T22" fmla="*/ 2147483646 w 337"/>
              <a:gd name="T23" fmla="*/ 2147483646 h 1249"/>
              <a:gd name="T24" fmla="*/ 2147483646 w 337"/>
              <a:gd name="T25" fmla="*/ 2147483646 h 1249"/>
              <a:gd name="T26" fmla="*/ 2147483646 w 337"/>
              <a:gd name="T27" fmla="*/ 2147483646 h 1249"/>
              <a:gd name="T28" fmla="*/ 0 w 337"/>
              <a:gd name="T29" fmla="*/ 2147483646 h 12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7" h="1249">
                <a:moveTo>
                  <a:pt x="0" y="830"/>
                </a:moveTo>
                <a:cubicBezTo>
                  <a:pt x="0" y="811"/>
                  <a:pt x="0" y="791"/>
                  <a:pt x="0" y="772"/>
                </a:cubicBezTo>
                <a:lnTo>
                  <a:pt x="41" y="567"/>
                </a:lnTo>
                <a:lnTo>
                  <a:pt x="90" y="337"/>
                </a:lnTo>
                <a:lnTo>
                  <a:pt x="99" y="189"/>
                </a:lnTo>
                <a:lnTo>
                  <a:pt x="115" y="0"/>
                </a:lnTo>
                <a:lnTo>
                  <a:pt x="156" y="353"/>
                </a:lnTo>
                <a:lnTo>
                  <a:pt x="197" y="542"/>
                </a:lnTo>
                <a:lnTo>
                  <a:pt x="271" y="715"/>
                </a:lnTo>
                <a:lnTo>
                  <a:pt x="337" y="1216"/>
                </a:lnTo>
                <a:lnTo>
                  <a:pt x="205" y="969"/>
                </a:lnTo>
                <a:lnTo>
                  <a:pt x="205" y="1249"/>
                </a:lnTo>
                <a:lnTo>
                  <a:pt x="99" y="846"/>
                </a:lnTo>
                <a:lnTo>
                  <a:pt x="16" y="1150"/>
                </a:lnTo>
                <a:lnTo>
                  <a:pt x="0" y="830"/>
                </a:lnTo>
                <a:close/>
              </a:path>
            </a:pathLst>
          </a:custGeom>
          <a:gradFill rotWithShape="0">
            <a:gsLst>
              <a:gs pos="0">
                <a:srgbClr val="CBEEFF"/>
              </a:gs>
              <a:gs pos="100000">
                <a:srgbClr val="66CC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6592" name="Text Box 32">
            <a:extLst>
              <a:ext uri="{FF2B5EF4-FFF2-40B4-BE49-F238E27FC236}">
                <a16:creationId xmlns:a16="http://schemas.microsoft.com/office/drawing/2014/main" id="{5AD024FB-B8CF-3242-B915-C4B4E8C48494}"/>
              </a:ext>
            </a:extLst>
          </p:cNvPr>
          <p:cNvSpPr txBox="1">
            <a:spLocks noChangeArrowheads="1"/>
          </p:cNvSpPr>
          <p:nvPr/>
        </p:nvSpPr>
        <p:spPr bwMode="auto">
          <a:xfrm>
            <a:off x="9304338" y="6005513"/>
            <a:ext cx="1244600" cy="442912"/>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200" dirty="0">
                <a:latin typeface="Times New Roman" charset="0"/>
                <a:ea typeface="ＭＳ Ｐゴシック" charset="0"/>
                <a:sym typeface="Symbol" charset="0"/>
              </a:rPr>
              <a:t>Shapiro 3</a:t>
            </a:r>
            <a:r>
              <a:rPr lang="en-US" sz="1200" baseline="30000" dirty="0">
                <a:latin typeface="Times New Roman" charset="0"/>
                <a:ea typeface="ＭＳ Ｐゴシック" charset="0"/>
                <a:sym typeface="Symbol" charset="0"/>
              </a:rPr>
              <a:t>rd</a:t>
            </a:r>
            <a:r>
              <a:rPr lang="en-US" sz="1200" dirty="0">
                <a:latin typeface="Times New Roman" charset="0"/>
                <a:ea typeface="ＭＳ Ｐゴシック" charset="0"/>
                <a:sym typeface="Symbol" charset="0"/>
              </a:rPr>
              <a:t> p 99</a:t>
            </a:r>
          </a:p>
          <a:p>
            <a:pPr>
              <a:lnSpc>
                <a:spcPct val="70000"/>
              </a:lnSpc>
              <a:spcBef>
                <a:spcPct val="50000"/>
              </a:spcBef>
              <a:defRPr/>
            </a:pPr>
            <a:r>
              <a:rPr lang="en-US" sz="1200" dirty="0">
                <a:latin typeface="Times New Roman" charset="0"/>
                <a:ea typeface="ＭＳ Ｐゴシック" charset="0"/>
                <a:sym typeface="Symbol" charset="0"/>
              </a:rPr>
              <a:t>4</a:t>
            </a:r>
            <a:r>
              <a:rPr lang="en-US" sz="1200" baseline="30000" dirty="0">
                <a:latin typeface="Times New Roman" charset="0"/>
                <a:ea typeface="ＭＳ Ｐゴシック" charset="0"/>
                <a:sym typeface="Symbol" charset="0"/>
              </a:rPr>
              <a:t>th</a:t>
            </a:r>
            <a:r>
              <a:rPr lang="en-US" sz="1200" dirty="0">
                <a:latin typeface="Times New Roman" charset="0"/>
                <a:ea typeface="ＭＳ Ｐゴシック" charset="0"/>
                <a:sym typeface="Symbol" charset="0"/>
              </a:rPr>
              <a:t> P 124</a:t>
            </a:r>
          </a:p>
        </p:txBody>
      </p:sp>
      <p:sp>
        <p:nvSpPr>
          <p:cNvPr id="2" name="TextBox 1">
            <a:extLst>
              <a:ext uri="{FF2B5EF4-FFF2-40B4-BE49-F238E27FC236}">
                <a16:creationId xmlns:a16="http://schemas.microsoft.com/office/drawing/2014/main" id="{B53D2A1E-641A-DA4D-B92E-ADBE07DA0214}"/>
              </a:ext>
            </a:extLst>
          </p:cNvPr>
          <p:cNvSpPr txBox="1"/>
          <p:nvPr/>
        </p:nvSpPr>
        <p:spPr>
          <a:xfrm>
            <a:off x="3822600" y="6324612"/>
            <a:ext cx="683200" cy="307777"/>
          </a:xfrm>
          <a:prstGeom prst="rect">
            <a:avLst/>
          </a:prstGeom>
          <a:noFill/>
        </p:spPr>
        <p:txBody>
          <a:bodyPr wrap="none" rtlCol="0">
            <a:spAutoFit/>
          </a:bodyPr>
          <a:lstStyle/>
          <a:p>
            <a:r>
              <a:rPr lang="en-US" sz="1400" dirty="0">
                <a:solidFill>
                  <a:srgbClr val="7030A0"/>
                </a:solidFill>
              </a:rPr>
              <a:t>350nm</a:t>
            </a:r>
          </a:p>
        </p:txBody>
      </p:sp>
      <p:sp>
        <p:nvSpPr>
          <p:cNvPr id="34" name="TextBox 33">
            <a:extLst>
              <a:ext uri="{FF2B5EF4-FFF2-40B4-BE49-F238E27FC236}">
                <a16:creationId xmlns:a16="http://schemas.microsoft.com/office/drawing/2014/main" id="{C02F2F66-CF44-3142-9DC3-F66AEE7A0561}"/>
              </a:ext>
            </a:extLst>
          </p:cNvPr>
          <p:cNvSpPr txBox="1"/>
          <p:nvPr/>
        </p:nvSpPr>
        <p:spPr>
          <a:xfrm>
            <a:off x="4961458" y="6338747"/>
            <a:ext cx="683200" cy="307777"/>
          </a:xfrm>
          <a:prstGeom prst="rect">
            <a:avLst/>
          </a:prstGeom>
          <a:noFill/>
        </p:spPr>
        <p:txBody>
          <a:bodyPr wrap="none" rtlCol="0">
            <a:spAutoFit/>
          </a:bodyPr>
          <a:lstStyle/>
          <a:p>
            <a:r>
              <a:rPr lang="en-US" sz="1400" dirty="0">
                <a:solidFill>
                  <a:schemeClr val="accent2"/>
                </a:solidFill>
              </a:rPr>
              <a:t>488nm</a:t>
            </a:r>
          </a:p>
        </p:txBody>
      </p:sp>
      <p:sp>
        <p:nvSpPr>
          <p:cNvPr id="35" name="TextBox 34">
            <a:extLst>
              <a:ext uri="{FF2B5EF4-FFF2-40B4-BE49-F238E27FC236}">
                <a16:creationId xmlns:a16="http://schemas.microsoft.com/office/drawing/2014/main" id="{8BA87CA5-E1FF-FD4C-B984-48841187F538}"/>
              </a:ext>
            </a:extLst>
          </p:cNvPr>
          <p:cNvSpPr txBox="1"/>
          <p:nvPr/>
        </p:nvSpPr>
        <p:spPr>
          <a:xfrm>
            <a:off x="6528353" y="6369944"/>
            <a:ext cx="683200" cy="307777"/>
          </a:xfrm>
          <a:prstGeom prst="rect">
            <a:avLst/>
          </a:prstGeom>
          <a:noFill/>
        </p:spPr>
        <p:txBody>
          <a:bodyPr wrap="none" rtlCol="0">
            <a:spAutoFit/>
          </a:bodyPr>
          <a:lstStyle/>
          <a:p>
            <a:r>
              <a:rPr lang="en-US" sz="1400" dirty="0">
                <a:solidFill>
                  <a:srgbClr val="FF0000"/>
                </a:solidFill>
              </a:rPr>
              <a:t>632nm</a:t>
            </a:r>
          </a:p>
        </p:txBody>
      </p:sp>
      <p:sp>
        <p:nvSpPr>
          <p:cNvPr id="36" name="Line 25">
            <a:extLst>
              <a:ext uri="{FF2B5EF4-FFF2-40B4-BE49-F238E27FC236}">
                <a16:creationId xmlns:a16="http://schemas.microsoft.com/office/drawing/2014/main" id="{5EA4507E-E4A5-6144-BFC8-5C19CA48718E}"/>
              </a:ext>
            </a:extLst>
          </p:cNvPr>
          <p:cNvSpPr>
            <a:spLocks noChangeShapeType="1"/>
          </p:cNvSpPr>
          <p:nvPr/>
        </p:nvSpPr>
        <p:spPr bwMode="auto">
          <a:xfrm>
            <a:off x="4732331" y="1458911"/>
            <a:ext cx="0" cy="4872038"/>
          </a:xfrm>
          <a:prstGeom prst="line">
            <a:avLst/>
          </a:prstGeom>
          <a:noFill/>
          <a:ln w="38100">
            <a:solidFill>
              <a:schemeClr val="accent2">
                <a:lumMod val="40000"/>
                <a:lumOff val="6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 name="TextBox 36">
            <a:extLst>
              <a:ext uri="{FF2B5EF4-FFF2-40B4-BE49-F238E27FC236}">
                <a16:creationId xmlns:a16="http://schemas.microsoft.com/office/drawing/2014/main" id="{98BF4EFF-9642-4046-81A3-3DC2949FFEDE}"/>
              </a:ext>
            </a:extLst>
          </p:cNvPr>
          <p:cNvSpPr txBox="1"/>
          <p:nvPr/>
        </p:nvSpPr>
        <p:spPr>
          <a:xfrm>
            <a:off x="4516573" y="6313773"/>
            <a:ext cx="453970" cy="307777"/>
          </a:xfrm>
          <a:prstGeom prst="rect">
            <a:avLst/>
          </a:prstGeom>
          <a:noFill/>
        </p:spPr>
        <p:txBody>
          <a:bodyPr wrap="none" rtlCol="0">
            <a:spAutoFit/>
          </a:bodyPr>
          <a:lstStyle/>
          <a:p>
            <a:r>
              <a:rPr lang="en-US" sz="1400" dirty="0">
                <a:solidFill>
                  <a:schemeClr val="accent2">
                    <a:lumMod val="40000"/>
                    <a:lumOff val="60000"/>
                  </a:schemeClr>
                </a:solidFill>
              </a:rPr>
              <a:t>405</a:t>
            </a:r>
          </a:p>
        </p:txBody>
      </p:sp>
      <p:sp>
        <p:nvSpPr>
          <p:cNvPr id="3" name="TextBox 2">
            <a:extLst>
              <a:ext uri="{FF2B5EF4-FFF2-40B4-BE49-F238E27FC236}">
                <a16:creationId xmlns:a16="http://schemas.microsoft.com/office/drawing/2014/main" id="{47E09491-19AC-F54B-B141-6BD1A82F8400}"/>
              </a:ext>
            </a:extLst>
          </p:cNvPr>
          <p:cNvSpPr txBox="1"/>
          <p:nvPr/>
        </p:nvSpPr>
        <p:spPr>
          <a:xfrm>
            <a:off x="5287713" y="6136953"/>
            <a:ext cx="492443" cy="338554"/>
          </a:xfrm>
          <a:prstGeom prst="rect">
            <a:avLst/>
          </a:prstGeom>
          <a:noFill/>
        </p:spPr>
        <p:txBody>
          <a:bodyPr wrap="none" rtlCol="0">
            <a:spAutoFit/>
          </a:bodyPr>
          <a:lstStyle/>
          <a:p>
            <a:r>
              <a:rPr lang="en-US" sz="1600" b="1" dirty="0"/>
              <a:t>500</a:t>
            </a:r>
          </a:p>
        </p:txBody>
      </p:sp>
      <p:sp>
        <p:nvSpPr>
          <p:cNvPr id="39" name="TextBox 38">
            <a:extLst>
              <a:ext uri="{FF2B5EF4-FFF2-40B4-BE49-F238E27FC236}">
                <a16:creationId xmlns:a16="http://schemas.microsoft.com/office/drawing/2014/main" id="{EEA4AC59-C696-344F-B2FB-D96372A9C766}"/>
              </a:ext>
            </a:extLst>
          </p:cNvPr>
          <p:cNvSpPr txBox="1"/>
          <p:nvPr/>
        </p:nvSpPr>
        <p:spPr>
          <a:xfrm>
            <a:off x="7484931" y="6134099"/>
            <a:ext cx="492443" cy="338554"/>
          </a:xfrm>
          <a:prstGeom prst="rect">
            <a:avLst/>
          </a:prstGeom>
          <a:noFill/>
        </p:spPr>
        <p:txBody>
          <a:bodyPr wrap="none" rtlCol="0">
            <a:spAutoFit/>
          </a:bodyPr>
          <a:lstStyle/>
          <a:p>
            <a:r>
              <a:rPr lang="en-US" sz="1600" b="1" dirty="0"/>
              <a:t>700</a:t>
            </a:r>
          </a:p>
        </p:txBody>
      </p:sp>
      <p:sp>
        <p:nvSpPr>
          <p:cNvPr id="40" name="TextBox 39">
            <a:extLst>
              <a:ext uri="{FF2B5EF4-FFF2-40B4-BE49-F238E27FC236}">
                <a16:creationId xmlns:a16="http://schemas.microsoft.com/office/drawing/2014/main" id="{3E4D6A41-8934-3242-AE87-915BB3BCE6FB}"/>
              </a:ext>
            </a:extLst>
          </p:cNvPr>
          <p:cNvSpPr txBox="1"/>
          <p:nvPr/>
        </p:nvSpPr>
        <p:spPr>
          <a:xfrm>
            <a:off x="3261839" y="6140800"/>
            <a:ext cx="492443" cy="338554"/>
          </a:xfrm>
          <a:prstGeom prst="rect">
            <a:avLst/>
          </a:prstGeom>
          <a:noFill/>
        </p:spPr>
        <p:txBody>
          <a:bodyPr wrap="none" rtlCol="0">
            <a:spAutoFit/>
          </a:bodyPr>
          <a:lstStyle/>
          <a:p>
            <a:r>
              <a:rPr lang="en-US" sz="1600" b="1" dirty="0"/>
              <a:t>300</a:t>
            </a:r>
          </a:p>
        </p:txBody>
      </p:sp>
      <p:sp>
        <p:nvSpPr>
          <p:cNvPr id="41" name="Line 13">
            <a:extLst>
              <a:ext uri="{FF2B5EF4-FFF2-40B4-BE49-F238E27FC236}">
                <a16:creationId xmlns:a16="http://schemas.microsoft.com/office/drawing/2014/main" id="{5F379406-5116-4E4C-B832-BB6A936BD2D6}"/>
              </a:ext>
            </a:extLst>
          </p:cNvPr>
          <p:cNvSpPr>
            <a:spLocks noChangeShapeType="1"/>
          </p:cNvSpPr>
          <p:nvPr/>
        </p:nvSpPr>
        <p:spPr bwMode="auto">
          <a:xfrm>
            <a:off x="4529926" y="1666875"/>
            <a:ext cx="0" cy="4478338"/>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 name="Line 13">
            <a:extLst>
              <a:ext uri="{FF2B5EF4-FFF2-40B4-BE49-F238E27FC236}">
                <a16:creationId xmlns:a16="http://schemas.microsoft.com/office/drawing/2014/main" id="{D407F7DB-A2A7-0449-B2D7-ED31D50A5515}"/>
              </a:ext>
            </a:extLst>
          </p:cNvPr>
          <p:cNvSpPr>
            <a:spLocks noChangeShapeType="1"/>
          </p:cNvSpPr>
          <p:nvPr/>
        </p:nvSpPr>
        <p:spPr bwMode="auto">
          <a:xfrm>
            <a:off x="6532936" y="1666875"/>
            <a:ext cx="0" cy="4478338"/>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 name="Line 15">
            <a:extLst>
              <a:ext uri="{FF2B5EF4-FFF2-40B4-BE49-F238E27FC236}">
                <a16:creationId xmlns:a16="http://schemas.microsoft.com/office/drawing/2014/main" id="{A26BDE9E-4418-1541-A0BE-35F8D3B82C6F}"/>
              </a:ext>
            </a:extLst>
          </p:cNvPr>
          <p:cNvSpPr>
            <a:spLocks noChangeShapeType="1"/>
          </p:cNvSpPr>
          <p:nvPr/>
        </p:nvSpPr>
        <p:spPr bwMode="auto">
          <a:xfrm>
            <a:off x="8650033" y="1674812"/>
            <a:ext cx="0" cy="4478338"/>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EED1E39F-A258-A64E-A679-6B72B2A51430}"/>
              </a:ext>
            </a:extLst>
          </p:cNvPr>
          <p:cNvSpPr>
            <a:spLocks noGrp="1" noChangeArrowheads="1"/>
          </p:cNvSpPr>
          <p:nvPr>
            <p:ph type="title"/>
          </p:nvPr>
        </p:nvSpPr>
        <p:spPr/>
        <p:txBody>
          <a:bodyPr/>
          <a:lstStyle/>
          <a:p>
            <a:endParaRPr lang="en-US" altLang="en-US"/>
          </a:p>
        </p:txBody>
      </p:sp>
      <p:pic>
        <p:nvPicPr>
          <p:cNvPr id="43011" name="Picture 3">
            <a:extLst>
              <a:ext uri="{FF2B5EF4-FFF2-40B4-BE49-F238E27FC236}">
                <a16:creationId xmlns:a16="http://schemas.microsoft.com/office/drawing/2014/main" id="{90B4679B-9CD7-9948-A1FA-07606AE86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351" y="3331191"/>
            <a:ext cx="6704013"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a:extLst>
              <a:ext uri="{FF2B5EF4-FFF2-40B4-BE49-F238E27FC236}">
                <a16:creationId xmlns:a16="http://schemas.microsoft.com/office/drawing/2014/main" id="{3242EF73-F348-2147-9C65-88D63ECA3C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5351" y="609600"/>
            <a:ext cx="6653213"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5">
            <a:extLst>
              <a:ext uri="{FF2B5EF4-FFF2-40B4-BE49-F238E27FC236}">
                <a16:creationId xmlns:a16="http://schemas.microsoft.com/office/drawing/2014/main" id="{CC93AFD0-6272-EE4B-9C00-59CE1AE5C451}"/>
              </a:ext>
            </a:extLst>
          </p:cNvPr>
          <p:cNvSpPr txBox="1">
            <a:spLocks noChangeArrowheads="1"/>
          </p:cNvSpPr>
          <p:nvPr/>
        </p:nvSpPr>
        <p:spPr bwMode="auto">
          <a:xfrm>
            <a:off x="8818564" y="1636714"/>
            <a:ext cx="1749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i="1">
                <a:latin typeface="Times New Roman" panose="02020603050405020304" pitchFamily="18" charset="0"/>
              </a:rPr>
              <a:t>Xenon Lamp</a:t>
            </a:r>
          </a:p>
        </p:txBody>
      </p:sp>
      <p:sp>
        <p:nvSpPr>
          <p:cNvPr id="43014" name="TextBox 6">
            <a:extLst>
              <a:ext uri="{FF2B5EF4-FFF2-40B4-BE49-F238E27FC236}">
                <a16:creationId xmlns:a16="http://schemas.microsoft.com/office/drawing/2014/main" id="{FD6A309A-096C-0F4F-B208-693CCB48CD50}"/>
              </a:ext>
            </a:extLst>
          </p:cNvPr>
          <p:cNvSpPr txBox="1">
            <a:spLocks noChangeArrowheads="1"/>
          </p:cNvSpPr>
          <p:nvPr/>
        </p:nvSpPr>
        <p:spPr bwMode="auto">
          <a:xfrm>
            <a:off x="8686801" y="4165601"/>
            <a:ext cx="2011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i="1">
                <a:latin typeface="Times New Roman" panose="02020603050405020304" pitchFamily="18" charset="0"/>
              </a:rPr>
              <a:t>Mercury Lamp</a:t>
            </a:r>
          </a:p>
        </p:txBody>
      </p:sp>
      <p:grpSp>
        <p:nvGrpSpPr>
          <p:cNvPr id="10" name="Group 9">
            <a:extLst>
              <a:ext uri="{FF2B5EF4-FFF2-40B4-BE49-F238E27FC236}">
                <a16:creationId xmlns:a16="http://schemas.microsoft.com/office/drawing/2014/main" id="{90B4F762-2119-F847-A820-8C1AA5D758E4}"/>
              </a:ext>
            </a:extLst>
          </p:cNvPr>
          <p:cNvGrpSpPr>
            <a:grpSpLocks/>
          </p:cNvGrpSpPr>
          <p:nvPr/>
        </p:nvGrpSpPr>
        <p:grpSpPr bwMode="auto">
          <a:xfrm>
            <a:off x="2141740" y="665581"/>
            <a:ext cx="6651626" cy="2735263"/>
            <a:chOff x="510409" y="597773"/>
            <a:chExt cx="6652341" cy="2736182"/>
          </a:xfrm>
        </p:grpSpPr>
        <p:pic>
          <p:nvPicPr>
            <p:cNvPr id="43017" name="Picture 7">
              <a:extLst>
                <a:ext uri="{FF2B5EF4-FFF2-40B4-BE49-F238E27FC236}">
                  <a16:creationId xmlns:a16="http://schemas.microsoft.com/office/drawing/2014/main" id="{8539D938-D9E2-F842-8778-0612BFFBD9BA}"/>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510409" y="597773"/>
              <a:ext cx="6652341" cy="273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8" name="TextBox 8">
              <a:extLst>
                <a:ext uri="{FF2B5EF4-FFF2-40B4-BE49-F238E27FC236}">
                  <a16:creationId xmlns:a16="http://schemas.microsoft.com/office/drawing/2014/main" id="{2646A704-A7C2-C244-97F3-0F038E31795D}"/>
                </a:ext>
              </a:extLst>
            </p:cNvPr>
            <p:cNvSpPr txBox="1">
              <a:spLocks noChangeArrowheads="1"/>
            </p:cNvSpPr>
            <p:nvPr/>
          </p:nvSpPr>
          <p:spPr bwMode="auto">
            <a:xfrm>
              <a:off x="1555955" y="719435"/>
              <a:ext cx="28823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i="1">
                  <a:latin typeface="Times New Roman" panose="02020603050405020304" pitchFamily="18" charset="0"/>
                </a:rPr>
                <a:t>Xenon/Mercury Lamp</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a:extLst>
              <a:ext uri="{FF2B5EF4-FFF2-40B4-BE49-F238E27FC236}">
                <a16:creationId xmlns:a16="http://schemas.microsoft.com/office/drawing/2014/main" id="{B94E9765-0B07-C14A-B42A-494384E2549E}"/>
              </a:ext>
            </a:extLst>
          </p:cNvPr>
          <p:cNvSpPr>
            <a:spLocks noGrp="1" noChangeArrowheads="1"/>
          </p:cNvSpPr>
          <p:nvPr>
            <p:ph type="title"/>
          </p:nvPr>
        </p:nvSpPr>
        <p:spPr>
          <a:xfrm>
            <a:off x="518839" y="21431"/>
            <a:ext cx="10871971" cy="644525"/>
          </a:xfrm>
        </p:spPr>
        <p:txBody>
          <a:bodyPr/>
          <a:lstStyle/>
          <a:p>
            <a:r>
              <a:rPr lang="en-US" altLang="en-US" dirty="0"/>
              <a:t>Detection Systems- Harald Steen system (early 1980s to mid 1990</a:t>
            </a:r>
          </a:p>
        </p:txBody>
      </p:sp>
      <p:sp>
        <p:nvSpPr>
          <p:cNvPr id="104454" name="Rectangle 6">
            <a:extLst>
              <a:ext uri="{FF2B5EF4-FFF2-40B4-BE49-F238E27FC236}">
                <a16:creationId xmlns:a16="http://schemas.microsoft.com/office/drawing/2014/main" id="{951AA569-D0EC-DD48-BD86-F76F79773089}"/>
              </a:ext>
            </a:extLst>
          </p:cNvPr>
          <p:cNvSpPr>
            <a:spLocks noChangeArrowheads="1"/>
          </p:cNvSpPr>
          <p:nvPr/>
        </p:nvSpPr>
        <p:spPr bwMode="auto">
          <a:xfrm>
            <a:off x="2334124" y="6003926"/>
            <a:ext cx="7696200" cy="609600"/>
          </a:xfrm>
          <a:prstGeom prst="rect">
            <a:avLst/>
          </a:prstGeom>
          <a:noFill/>
          <a:ln>
            <a:noFill/>
          </a:ln>
          <a:effectLst/>
          <a:extLst>
            <a:ext uri="{909E8E84-426E-40dd-AFC4-6F175D3DCCD1}"/>
            <a:ext uri="{91240B29-F687-4f45-9708-019B960494DF}"/>
            <a:ext uri="{AF507438-7753-43e0-B8FC-AC1667EBCBE1}"/>
          </a:extLst>
        </p:spPr>
        <p:txBody>
          <a:bodyPr/>
          <a:lstStyle/>
          <a:p>
            <a:pPr>
              <a:defRPr/>
            </a:pPr>
            <a:r>
              <a:rPr lang="en-US" altLang="en-US" dirty="0">
                <a:latin typeface="Arial" panose="020B0604020202020204" pitchFamily="34" charset="0"/>
                <a:ea typeface="+mn-ea"/>
                <a:cs typeface="Arial" panose="020B0604020202020204" pitchFamily="34" charset="0"/>
              </a:rPr>
              <a:t>Fluorescence Detectors and Optical Train</a:t>
            </a:r>
          </a:p>
        </p:txBody>
      </p:sp>
      <p:sp>
        <p:nvSpPr>
          <p:cNvPr id="104455" name="Text Box 7">
            <a:extLst>
              <a:ext uri="{FF2B5EF4-FFF2-40B4-BE49-F238E27FC236}">
                <a16:creationId xmlns:a16="http://schemas.microsoft.com/office/drawing/2014/main" id="{54529BE1-8AB0-5E46-A0B9-2DAD2C38C061}"/>
              </a:ext>
            </a:extLst>
          </p:cNvPr>
          <p:cNvSpPr txBox="1">
            <a:spLocks noChangeArrowheads="1"/>
          </p:cNvSpPr>
          <p:nvPr/>
        </p:nvSpPr>
        <p:spPr bwMode="auto">
          <a:xfrm flipH="1">
            <a:off x="8651875" y="6116639"/>
            <a:ext cx="1143000" cy="244475"/>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000">
                <a:latin typeface="Comic Sans MS" charset="0"/>
                <a:ea typeface="+mn-ea"/>
              </a:rPr>
              <a:t>Dsc00050.jpg</a:t>
            </a:r>
          </a:p>
        </p:txBody>
      </p:sp>
      <p:pic>
        <p:nvPicPr>
          <p:cNvPr id="11268" name="Picture 8" descr="D:\Images\flow99\DSC00056.jpg">
            <a:extLst>
              <a:ext uri="{FF2B5EF4-FFF2-40B4-BE49-F238E27FC236}">
                <a16:creationId xmlns:a16="http://schemas.microsoft.com/office/drawing/2014/main" id="{3034EDDD-F347-0446-B922-3FBC7FF25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3" y="1270000"/>
            <a:ext cx="6259512" cy="46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8" name="Line 10">
            <a:extLst>
              <a:ext uri="{FF2B5EF4-FFF2-40B4-BE49-F238E27FC236}">
                <a16:creationId xmlns:a16="http://schemas.microsoft.com/office/drawing/2014/main" id="{7C888075-689C-3F45-8B91-E426B9D84D9A}"/>
              </a:ext>
            </a:extLst>
          </p:cNvPr>
          <p:cNvSpPr>
            <a:spLocks noChangeShapeType="1"/>
          </p:cNvSpPr>
          <p:nvPr/>
        </p:nvSpPr>
        <p:spPr bwMode="auto">
          <a:xfrm flipH="1">
            <a:off x="7712076" y="1544639"/>
            <a:ext cx="1482725" cy="1360487"/>
          </a:xfrm>
          <a:prstGeom prst="line">
            <a:avLst/>
          </a:prstGeom>
          <a:noFill/>
          <a:ln w="38100">
            <a:solidFill>
              <a:srgbClr val="FF3300"/>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4459" name="Text Box 11">
            <a:extLst>
              <a:ext uri="{FF2B5EF4-FFF2-40B4-BE49-F238E27FC236}">
                <a16:creationId xmlns:a16="http://schemas.microsoft.com/office/drawing/2014/main" id="{DBA26082-47F7-D946-8702-E2936F173258}"/>
              </a:ext>
            </a:extLst>
          </p:cNvPr>
          <p:cNvSpPr txBox="1">
            <a:spLocks noChangeArrowheads="1"/>
          </p:cNvSpPr>
          <p:nvPr/>
        </p:nvSpPr>
        <p:spPr bwMode="auto">
          <a:xfrm>
            <a:off x="9153525" y="974726"/>
            <a:ext cx="1219200" cy="461665"/>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a:latin typeface="Times New Roman" charset="0"/>
                <a:ea typeface="+mn-ea"/>
              </a:rPr>
              <a:t>PMTs</a:t>
            </a:r>
          </a:p>
        </p:txBody>
      </p:sp>
      <p:sp>
        <p:nvSpPr>
          <p:cNvPr id="104460" name="Line 12">
            <a:extLst>
              <a:ext uri="{FF2B5EF4-FFF2-40B4-BE49-F238E27FC236}">
                <a16:creationId xmlns:a16="http://schemas.microsoft.com/office/drawing/2014/main" id="{60841770-D515-0D4D-A24C-593469AB385D}"/>
              </a:ext>
            </a:extLst>
          </p:cNvPr>
          <p:cNvSpPr>
            <a:spLocks noChangeShapeType="1"/>
          </p:cNvSpPr>
          <p:nvPr/>
        </p:nvSpPr>
        <p:spPr bwMode="auto">
          <a:xfrm flipH="1">
            <a:off x="4165601" y="4348163"/>
            <a:ext cx="752475" cy="711200"/>
          </a:xfrm>
          <a:prstGeom prst="line">
            <a:avLst/>
          </a:prstGeom>
          <a:noFill/>
          <a:ln w="38100">
            <a:solidFill>
              <a:srgbClr val="FFFF66"/>
            </a:solidFill>
            <a:round/>
            <a:headEnd type="triangle" w="med" len="me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4461" name="Text Box 13">
            <a:extLst>
              <a:ext uri="{FF2B5EF4-FFF2-40B4-BE49-F238E27FC236}">
                <a16:creationId xmlns:a16="http://schemas.microsoft.com/office/drawing/2014/main" id="{21D327DA-3FEC-C249-A0D8-683F590C3B66}"/>
              </a:ext>
            </a:extLst>
          </p:cNvPr>
          <p:cNvSpPr txBox="1">
            <a:spLocks noChangeArrowheads="1"/>
          </p:cNvSpPr>
          <p:nvPr/>
        </p:nvSpPr>
        <p:spPr bwMode="auto">
          <a:xfrm>
            <a:off x="2722564" y="5099051"/>
            <a:ext cx="2459037" cy="701675"/>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2000">
                <a:solidFill>
                  <a:srgbClr val="FFFF66"/>
                </a:solidFill>
                <a:latin typeface="Times New Roman" charset="0"/>
                <a:ea typeface="+mn-ea"/>
              </a:rPr>
              <a:t>Excitation dichroic filter</a:t>
            </a:r>
          </a:p>
        </p:txBody>
      </p:sp>
      <p:sp>
        <p:nvSpPr>
          <p:cNvPr id="104463" name="Text Box 15">
            <a:extLst>
              <a:ext uri="{FF2B5EF4-FFF2-40B4-BE49-F238E27FC236}">
                <a16:creationId xmlns:a16="http://schemas.microsoft.com/office/drawing/2014/main" id="{3F84680C-3403-554F-8DFC-5C5A40746A8F}"/>
              </a:ext>
            </a:extLst>
          </p:cNvPr>
          <p:cNvSpPr txBox="1">
            <a:spLocks noChangeArrowheads="1"/>
          </p:cNvSpPr>
          <p:nvPr/>
        </p:nvSpPr>
        <p:spPr bwMode="auto">
          <a:xfrm>
            <a:off x="9053514" y="4470401"/>
            <a:ext cx="1279525" cy="1069975"/>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latin typeface="Times New Roman" charset="0"/>
                <a:ea typeface="+mn-ea"/>
              </a:rPr>
              <a:t>Fluorescence signal viewing telescope</a:t>
            </a:r>
          </a:p>
        </p:txBody>
      </p:sp>
      <p:sp>
        <p:nvSpPr>
          <p:cNvPr id="104464" name="Text Box 16">
            <a:extLst>
              <a:ext uri="{FF2B5EF4-FFF2-40B4-BE49-F238E27FC236}">
                <a16:creationId xmlns:a16="http://schemas.microsoft.com/office/drawing/2014/main" id="{5CF642E2-E754-324B-84BD-68CAAE6F4948}"/>
              </a:ext>
            </a:extLst>
          </p:cNvPr>
          <p:cNvSpPr txBox="1">
            <a:spLocks noChangeArrowheads="1"/>
          </p:cNvSpPr>
          <p:nvPr/>
        </p:nvSpPr>
        <p:spPr bwMode="auto">
          <a:xfrm>
            <a:off x="9063039" y="2997200"/>
            <a:ext cx="1279525" cy="8255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dirty="0">
                <a:latin typeface="Times New Roman" charset="0"/>
                <a:ea typeface="+mn-ea"/>
              </a:rPr>
              <a:t>Fluorescence emission filters</a:t>
            </a:r>
          </a:p>
        </p:txBody>
      </p:sp>
      <p:sp>
        <p:nvSpPr>
          <p:cNvPr id="104465" name="Line 17">
            <a:extLst>
              <a:ext uri="{FF2B5EF4-FFF2-40B4-BE49-F238E27FC236}">
                <a16:creationId xmlns:a16="http://schemas.microsoft.com/office/drawing/2014/main" id="{8ED41306-EA3E-1940-91D9-87A0039CFFBF}"/>
              </a:ext>
            </a:extLst>
          </p:cNvPr>
          <p:cNvSpPr>
            <a:spLocks noChangeShapeType="1"/>
          </p:cNvSpPr>
          <p:nvPr/>
        </p:nvSpPr>
        <p:spPr bwMode="auto">
          <a:xfrm flipH="1">
            <a:off x="7610476" y="3413125"/>
            <a:ext cx="1177925" cy="406400"/>
          </a:xfrm>
          <a:prstGeom prst="line">
            <a:avLst/>
          </a:prstGeom>
          <a:noFill/>
          <a:ln w="28575">
            <a:solidFill>
              <a:srgbClr val="FFFF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4466" name="Line 18">
            <a:extLst>
              <a:ext uri="{FF2B5EF4-FFF2-40B4-BE49-F238E27FC236}">
                <a16:creationId xmlns:a16="http://schemas.microsoft.com/office/drawing/2014/main" id="{4F1A43A9-2F84-D94D-9BC2-4D41862B7AEA}"/>
              </a:ext>
            </a:extLst>
          </p:cNvPr>
          <p:cNvSpPr>
            <a:spLocks noChangeShapeType="1"/>
          </p:cNvSpPr>
          <p:nvPr/>
        </p:nvSpPr>
        <p:spPr bwMode="auto">
          <a:xfrm flipH="1" flipV="1">
            <a:off x="8088314" y="4113214"/>
            <a:ext cx="750887" cy="833437"/>
          </a:xfrm>
          <a:prstGeom prst="line">
            <a:avLst/>
          </a:prstGeom>
          <a:noFill/>
          <a:ln w="28575">
            <a:solidFill>
              <a:srgbClr val="FFFF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4467" name="Text Box 19">
            <a:extLst>
              <a:ext uri="{FF2B5EF4-FFF2-40B4-BE49-F238E27FC236}">
                <a16:creationId xmlns:a16="http://schemas.microsoft.com/office/drawing/2014/main" id="{0C838C7E-ADA2-3741-B80C-736D1C0A31D7}"/>
              </a:ext>
            </a:extLst>
          </p:cNvPr>
          <p:cNvSpPr txBox="1">
            <a:spLocks noChangeArrowheads="1"/>
          </p:cNvSpPr>
          <p:nvPr/>
        </p:nvSpPr>
        <p:spPr bwMode="auto">
          <a:xfrm>
            <a:off x="3322639" y="2670176"/>
            <a:ext cx="2459037" cy="396875"/>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2000">
                <a:solidFill>
                  <a:srgbClr val="FFFF66"/>
                </a:solidFill>
                <a:latin typeface="Times New Roman" charset="0"/>
                <a:ea typeface="+mn-ea"/>
              </a:rPr>
              <a:t>Light source</a:t>
            </a:r>
          </a:p>
        </p:txBody>
      </p:sp>
      <p:sp>
        <p:nvSpPr>
          <p:cNvPr id="104469" name="Line 21">
            <a:extLst>
              <a:ext uri="{FF2B5EF4-FFF2-40B4-BE49-F238E27FC236}">
                <a16:creationId xmlns:a16="http://schemas.microsoft.com/office/drawing/2014/main" id="{9A25F537-F782-BF45-8984-7D6B604B1D0D}"/>
              </a:ext>
            </a:extLst>
          </p:cNvPr>
          <p:cNvSpPr>
            <a:spLocks noChangeShapeType="1"/>
          </p:cNvSpPr>
          <p:nvPr/>
        </p:nvSpPr>
        <p:spPr bwMode="auto">
          <a:xfrm>
            <a:off x="4398964" y="3127375"/>
            <a:ext cx="814387" cy="427038"/>
          </a:xfrm>
          <a:prstGeom prst="line">
            <a:avLst/>
          </a:prstGeom>
          <a:noFill/>
          <a:ln w="28575">
            <a:solidFill>
              <a:srgbClr val="FFFF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3">
            <a:extLst>
              <a:ext uri="{FF2B5EF4-FFF2-40B4-BE49-F238E27FC236}">
                <a16:creationId xmlns:a16="http://schemas.microsoft.com/office/drawing/2014/main" id="{768C5EFD-E0DE-BA4C-A81C-035B5F7C3AC3}"/>
              </a:ext>
            </a:extLst>
          </p:cNvPr>
          <p:cNvSpPr>
            <a:spLocks noChangeArrowheads="1"/>
          </p:cNvSpPr>
          <p:nvPr/>
        </p:nvSpPr>
        <p:spPr bwMode="auto">
          <a:xfrm>
            <a:off x="9825038" y="1365250"/>
            <a:ext cx="303212" cy="1900238"/>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244" name="Freeform 4">
            <a:extLst>
              <a:ext uri="{FF2B5EF4-FFF2-40B4-BE49-F238E27FC236}">
                <a16:creationId xmlns:a16="http://schemas.microsoft.com/office/drawing/2014/main" id="{938FA160-1329-984D-8CF0-62789D651EE1}"/>
              </a:ext>
            </a:extLst>
          </p:cNvPr>
          <p:cNvSpPr>
            <a:spLocks/>
          </p:cNvSpPr>
          <p:nvPr/>
        </p:nvSpPr>
        <p:spPr bwMode="auto">
          <a:xfrm>
            <a:off x="4816476" y="3103563"/>
            <a:ext cx="671513" cy="927100"/>
          </a:xfrm>
          <a:custGeom>
            <a:avLst/>
            <a:gdLst>
              <a:gd name="T0" fmla="*/ 0 w 461"/>
              <a:gd name="T1" fmla="*/ 0 h 568"/>
              <a:gd name="T2" fmla="*/ 0 w 461"/>
              <a:gd name="T3" fmla="*/ 567 h 568"/>
              <a:gd name="T4" fmla="*/ 278 w 461"/>
              <a:gd name="T5" fmla="*/ 567 h 568"/>
              <a:gd name="T6" fmla="*/ 460 w 461"/>
              <a:gd name="T7" fmla="*/ 398 h 568"/>
              <a:gd name="T8" fmla="*/ 460 w 461"/>
              <a:gd name="T9" fmla="*/ 149 h 568"/>
              <a:gd name="T10" fmla="*/ 278 w 461"/>
              <a:gd name="T11" fmla="*/ 0 h 568"/>
              <a:gd name="T12" fmla="*/ 0 w 461"/>
              <a:gd name="T13" fmla="*/ 0 h 568"/>
            </a:gdLst>
            <a:ahLst/>
            <a:cxnLst>
              <a:cxn ang="0">
                <a:pos x="T0" y="T1"/>
              </a:cxn>
              <a:cxn ang="0">
                <a:pos x="T2" y="T3"/>
              </a:cxn>
              <a:cxn ang="0">
                <a:pos x="T4" y="T5"/>
              </a:cxn>
              <a:cxn ang="0">
                <a:pos x="T6" y="T7"/>
              </a:cxn>
              <a:cxn ang="0">
                <a:pos x="T8" y="T9"/>
              </a:cxn>
              <a:cxn ang="0">
                <a:pos x="T10" y="T11"/>
              </a:cxn>
              <a:cxn ang="0">
                <a:pos x="T12" y="T13"/>
              </a:cxn>
            </a:cxnLst>
            <a:rect l="0" t="0" r="r" b="b"/>
            <a:pathLst>
              <a:path w="461" h="568">
                <a:moveTo>
                  <a:pt x="0" y="0"/>
                </a:moveTo>
                <a:lnTo>
                  <a:pt x="0" y="567"/>
                </a:lnTo>
                <a:lnTo>
                  <a:pt x="278" y="567"/>
                </a:lnTo>
                <a:lnTo>
                  <a:pt x="460" y="398"/>
                </a:lnTo>
                <a:lnTo>
                  <a:pt x="460" y="149"/>
                </a:lnTo>
                <a:lnTo>
                  <a:pt x="278" y="0"/>
                </a:lnTo>
                <a:lnTo>
                  <a:pt x="0" y="0"/>
                </a:lnTo>
              </a:path>
            </a:pathLst>
          </a:custGeom>
          <a:solidFill>
            <a:srgbClr val="9999FF">
              <a:alpha val="50000"/>
            </a:srgbClr>
          </a:solidFill>
          <a:ln>
            <a:noFill/>
          </a:ln>
          <a:effectLst/>
          <a:extLst>
            <a:ext uri="{91240B29-F687-4f45-9708-019B960494DF}"/>
            <a:ext uri="{AF507438-7753-43e0-B8FC-AC1667EBCBE1}"/>
          </a:extLst>
        </p:spPr>
        <p:txBody>
          <a:bodyPr/>
          <a:lstStyle/>
          <a:p>
            <a:pPr>
              <a:defRPr/>
            </a:pPr>
            <a:endParaRPr lang="en-US">
              <a:latin typeface="Times New Roman" charset="0"/>
              <a:ea typeface="+mn-ea"/>
            </a:endParaRPr>
          </a:p>
        </p:txBody>
      </p:sp>
      <p:sp>
        <p:nvSpPr>
          <p:cNvPr id="10245" name="Freeform 5">
            <a:extLst>
              <a:ext uri="{FF2B5EF4-FFF2-40B4-BE49-F238E27FC236}">
                <a16:creationId xmlns:a16="http://schemas.microsoft.com/office/drawing/2014/main" id="{EAD8ED93-9650-9449-94D8-7FD909BD4B60}"/>
              </a:ext>
            </a:extLst>
          </p:cNvPr>
          <p:cNvSpPr>
            <a:spLocks/>
          </p:cNvSpPr>
          <p:nvPr/>
        </p:nvSpPr>
        <p:spPr bwMode="auto">
          <a:xfrm>
            <a:off x="6402388" y="3025776"/>
            <a:ext cx="1003300" cy="1089025"/>
          </a:xfrm>
          <a:custGeom>
            <a:avLst/>
            <a:gdLst>
              <a:gd name="T0" fmla="*/ 3 w 689"/>
              <a:gd name="T1" fmla="*/ 86 h 668"/>
              <a:gd name="T2" fmla="*/ 177 w 689"/>
              <a:gd name="T3" fmla="*/ 0 h 668"/>
              <a:gd name="T4" fmla="*/ 688 w 689"/>
              <a:gd name="T5" fmla="*/ 0 h 668"/>
              <a:gd name="T6" fmla="*/ 688 w 689"/>
              <a:gd name="T7" fmla="*/ 667 h 668"/>
              <a:gd name="T8" fmla="*/ 177 w 689"/>
              <a:gd name="T9" fmla="*/ 667 h 668"/>
              <a:gd name="T10" fmla="*/ 0 w 689"/>
              <a:gd name="T11" fmla="*/ 576 h 668"/>
            </a:gdLst>
            <a:ahLst/>
            <a:cxnLst>
              <a:cxn ang="0">
                <a:pos x="T0" y="T1"/>
              </a:cxn>
              <a:cxn ang="0">
                <a:pos x="T2" y="T3"/>
              </a:cxn>
              <a:cxn ang="0">
                <a:pos x="T4" y="T5"/>
              </a:cxn>
              <a:cxn ang="0">
                <a:pos x="T6" y="T7"/>
              </a:cxn>
              <a:cxn ang="0">
                <a:pos x="T8" y="T9"/>
              </a:cxn>
              <a:cxn ang="0">
                <a:pos x="T10" y="T11"/>
              </a:cxn>
            </a:cxnLst>
            <a:rect l="0" t="0" r="r" b="b"/>
            <a:pathLst>
              <a:path w="689" h="668">
                <a:moveTo>
                  <a:pt x="3" y="86"/>
                </a:moveTo>
                <a:lnTo>
                  <a:pt x="177" y="0"/>
                </a:lnTo>
                <a:lnTo>
                  <a:pt x="688" y="0"/>
                </a:lnTo>
                <a:lnTo>
                  <a:pt x="688" y="667"/>
                </a:lnTo>
                <a:lnTo>
                  <a:pt x="177" y="667"/>
                </a:lnTo>
                <a:lnTo>
                  <a:pt x="0" y="576"/>
                </a:lnTo>
              </a:path>
            </a:pathLst>
          </a:custGeom>
          <a:solidFill>
            <a:srgbClr val="9999FF">
              <a:alpha val="50000"/>
            </a:srgbClr>
          </a:solidFill>
          <a:ln>
            <a:noFill/>
          </a:ln>
          <a:effectLst/>
          <a:extLst>
            <a:ext uri="{91240B29-F687-4f45-9708-019B960494DF}"/>
            <a:ext uri="{AF507438-7753-43e0-B8FC-AC1667EBCBE1}"/>
          </a:extLst>
        </p:spPr>
        <p:txBody>
          <a:bodyPr/>
          <a:lstStyle/>
          <a:p>
            <a:pPr>
              <a:defRPr/>
            </a:pPr>
            <a:endParaRPr lang="en-US">
              <a:latin typeface="Times New Roman" charset="0"/>
              <a:ea typeface="+mn-ea"/>
            </a:endParaRPr>
          </a:p>
        </p:txBody>
      </p:sp>
      <p:sp>
        <p:nvSpPr>
          <p:cNvPr id="12292" name="Rectangle 6">
            <a:extLst>
              <a:ext uri="{FF2B5EF4-FFF2-40B4-BE49-F238E27FC236}">
                <a16:creationId xmlns:a16="http://schemas.microsoft.com/office/drawing/2014/main" id="{A29AA01A-E47B-974E-9BF2-F891A980FA0C}"/>
              </a:ext>
            </a:extLst>
          </p:cNvPr>
          <p:cNvSpPr>
            <a:spLocks noChangeArrowheads="1"/>
          </p:cNvSpPr>
          <p:nvPr/>
        </p:nvSpPr>
        <p:spPr bwMode="auto">
          <a:xfrm>
            <a:off x="6672263" y="3346450"/>
            <a:ext cx="722312" cy="438150"/>
          </a:xfrm>
          <a:prstGeom prst="rect">
            <a:avLst/>
          </a:prstGeom>
          <a:solidFill>
            <a:schemeClr val="accent2"/>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293" name="Oval 7">
            <a:extLst>
              <a:ext uri="{FF2B5EF4-FFF2-40B4-BE49-F238E27FC236}">
                <a16:creationId xmlns:a16="http://schemas.microsoft.com/office/drawing/2014/main" id="{3D1FCDC7-B456-9349-87CD-6A7528B0B7FB}"/>
              </a:ext>
            </a:extLst>
          </p:cNvPr>
          <p:cNvSpPr>
            <a:spLocks noChangeArrowheads="1"/>
          </p:cNvSpPr>
          <p:nvPr/>
        </p:nvSpPr>
        <p:spPr bwMode="auto">
          <a:xfrm>
            <a:off x="6575425" y="3267076"/>
            <a:ext cx="141288" cy="581025"/>
          </a:xfrm>
          <a:prstGeom prst="ellipse">
            <a:avLst/>
          </a:prstGeom>
          <a:gradFill rotWithShape="0">
            <a:gsLst>
              <a:gs pos="0">
                <a:srgbClr val="081D58"/>
              </a:gs>
              <a:gs pos="50000">
                <a:srgbClr val="B4BBCD"/>
              </a:gs>
              <a:gs pos="100000">
                <a:srgbClr val="081D5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294" name="Rectangle 8">
            <a:extLst>
              <a:ext uri="{FF2B5EF4-FFF2-40B4-BE49-F238E27FC236}">
                <a16:creationId xmlns:a16="http://schemas.microsoft.com/office/drawing/2014/main" id="{0581D97B-F948-8D41-9CBB-9742D276D6F8}"/>
              </a:ext>
            </a:extLst>
          </p:cNvPr>
          <p:cNvSpPr>
            <a:spLocks noChangeArrowheads="1"/>
          </p:cNvSpPr>
          <p:nvPr/>
        </p:nvSpPr>
        <p:spPr bwMode="auto">
          <a:xfrm>
            <a:off x="6588126" y="3184526"/>
            <a:ext cx="68263" cy="81597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249" name="Freeform 9">
            <a:extLst>
              <a:ext uri="{FF2B5EF4-FFF2-40B4-BE49-F238E27FC236}">
                <a16:creationId xmlns:a16="http://schemas.microsoft.com/office/drawing/2014/main" id="{F179A982-BC44-054A-A4C9-BAEE03AB3FC7}"/>
              </a:ext>
            </a:extLst>
          </p:cNvPr>
          <p:cNvSpPr>
            <a:spLocks/>
          </p:cNvSpPr>
          <p:nvPr/>
        </p:nvSpPr>
        <p:spPr bwMode="auto">
          <a:xfrm>
            <a:off x="6299200" y="3348038"/>
            <a:ext cx="361950" cy="444500"/>
          </a:xfrm>
          <a:custGeom>
            <a:avLst/>
            <a:gdLst>
              <a:gd name="T0" fmla="*/ 247 w 248"/>
              <a:gd name="T1" fmla="*/ 0 h 272"/>
              <a:gd name="T2" fmla="*/ 0 w 248"/>
              <a:gd name="T3" fmla="*/ 138 h 272"/>
              <a:gd name="T4" fmla="*/ 247 w 248"/>
              <a:gd name="T5" fmla="*/ 271 h 272"/>
            </a:gdLst>
            <a:ahLst/>
            <a:cxnLst>
              <a:cxn ang="0">
                <a:pos x="T0" y="T1"/>
              </a:cxn>
              <a:cxn ang="0">
                <a:pos x="T2" y="T3"/>
              </a:cxn>
              <a:cxn ang="0">
                <a:pos x="T4" y="T5"/>
              </a:cxn>
            </a:cxnLst>
            <a:rect l="0" t="0" r="r" b="b"/>
            <a:pathLst>
              <a:path w="248" h="272">
                <a:moveTo>
                  <a:pt x="247" y="0"/>
                </a:moveTo>
                <a:lnTo>
                  <a:pt x="0" y="138"/>
                </a:lnTo>
                <a:lnTo>
                  <a:pt x="247" y="271"/>
                </a:lnTo>
              </a:path>
            </a:pathLst>
          </a:custGeom>
          <a:solidFill>
            <a:schemeClr val="accent2"/>
          </a:solidFill>
          <a:ln w="12700" cap="rnd" cmpd="sng">
            <a:solidFill>
              <a:schemeClr val="tx1"/>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2296" name="Oval 10">
            <a:extLst>
              <a:ext uri="{FF2B5EF4-FFF2-40B4-BE49-F238E27FC236}">
                <a16:creationId xmlns:a16="http://schemas.microsoft.com/office/drawing/2014/main" id="{DAF84497-8F0F-7B4A-825E-CF539AAC79DB}"/>
              </a:ext>
            </a:extLst>
          </p:cNvPr>
          <p:cNvSpPr>
            <a:spLocks noChangeArrowheads="1"/>
          </p:cNvSpPr>
          <p:nvPr/>
        </p:nvSpPr>
        <p:spPr bwMode="auto">
          <a:xfrm>
            <a:off x="6184901" y="3249614"/>
            <a:ext cx="403225" cy="650875"/>
          </a:xfrm>
          <a:prstGeom prst="ellipse">
            <a:avLst/>
          </a:prstGeom>
          <a:gradFill rotWithShape="0">
            <a:gsLst>
              <a:gs pos="0">
                <a:srgbClr val="081D58"/>
              </a:gs>
              <a:gs pos="50000">
                <a:srgbClr val="B4BBCD"/>
              </a:gs>
              <a:gs pos="100000">
                <a:srgbClr val="081D5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297" name="Rectangle 11">
            <a:extLst>
              <a:ext uri="{FF2B5EF4-FFF2-40B4-BE49-F238E27FC236}">
                <a16:creationId xmlns:a16="http://schemas.microsoft.com/office/drawing/2014/main" id="{28924571-D9DD-DC49-A591-B36A8CCF07C3}"/>
              </a:ext>
            </a:extLst>
          </p:cNvPr>
          <p:cNvSpPr>
            <a:spLocks noChangeArrowheads="1"/>
          </p:cNvSpPr>
          <p:nvPr/>
        </p:nvSpPr>
        <p:spPr bwMode="auto">
          <a:xfrm>
            <a:off x="6316664" y="3030538"/>
            <a:ext cx="47625" cy="10922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298" name="Rectangle 12">
            <a:extLst>
              <a:ext uri="{FF2B5EF4-FFF2-40B4-BE49-F238E27FC236}">
                <a16:creationId xmlns:a16="http://schemas.microsoft.com/office/drawing/2014/main" id="{725620A4-7559-4441-80BC-876ED5CFDD1F}"/>
              </a:ext>
            </a:extLst>
          </p:cNvPr>
          <p:cNvSpPr>
            <a:spLocks noChangeArrowheads="1"/>
          </p:cNvSpPr>
          <p:nvPr/>
        </p:nvSpPr>
        <p:spPr bwMode="auto">
          <a:xfrm>
            <a:off x="6365875" y="3165475"/>
            <a:ext cx="38100" cy="8016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299" name="Rectangle 13">
            <a:extLst>
              <a:ext uri="{FF2B5EF4-FFF2-40B4-BE49-F238E27FC236}">
                <a16:creationId xmlns:a16="http://schemas.microsoft.com/office/drawing/2014/main" id="{EAE2D9F3-A396-684A-87BE-3F007201599F}"/>
              </a:ext>
            </a:extLst>
          </p:cNvPr>
          <p:cNvSpPr>
            <a:spLocks noChangeArrowheads="1"/>
          </p:cNvSpPr>
          <p:nvPr/>
        </p:nvSpPr>
        <p:spPr bwMode="auto">
          <a:xfrm>
            <a:off x="6172201" y="3259139"/>
            <a:ext cx="119063" cy="712787"/>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nvGrpSpPr>
          <p:cNvPr id="12300" name="Group 14">
            <a:extLst>
              <a:ext uri="{FF2B5EF4-FFF2-40B4-BE49-F238E27FC236}">
                <a16:creationId xmlns:a16="http://schemas.microsoft.com/office/drawing/2014/main" id="{A802F584-1D04-8F40-BC04-353A0269D89C}"/>
              </a:ext>
            </a:extLst>
          </p:cNvPr>
          <p:cNvGrpSpPr>
            <a:grpSpLocks/>
          </p:cNvGrpSpPr>
          <p:nvPr/>
        </p:nvGrpSpPr>
        <p:grpSpPr bwMode="auto">
          <a:xfrm>
            <a:off x="6073775" y="2954338"/>
            <a:ext cx="241300" cy="1344612"/>
            <a:chOff x="3124" y="1811"/>
            <a:chExt cx="166" cy="825"/>
          </a:xfrm>
        </p:grpSpPr>
        <p:sp>
          <p:nvSpPr>
            <p:cNvPr id="10255" name="Freeform 15">
              <a:extLst>
                <a:ext uri="{FF2B5EF4-FFF2-40B4-BE49-F238E27FC236}">
                  <a16:creationId xmlns:a16="http://schemas.microsoft.com/office/drawing/2014/main" id="{4917ED63-C225-C44B-9316-1ECDB98ECCFC}"/>
                </a:ext>
              </a:extLst>
            </p:cNvPr>
            <p:cNvSpPr>
              <a:spLocks/>
            </p:cNvSpPr>
            <p:nvPr/>
          </p:nvSpPr>
          <p:spPr bwMode="auto">
            <a:xfrm>
              <a:off x="3124" y="1811"/>
              <a:ext cx="166" cy="825"/>
            </a:xfrm>
            <a:custGeom>
              <a:avLst/>
              <a:gdLst>
                <a:gd name="T0" fmla="*/ 76 w 166"/>
                <a:gd name="T1" fmla="*/ 41 h 825"/>
                <a:gd name="T2" fmla="*/ 141 w 166"/>
                <a:gd name="T3" fmla="*/ 135 h 825"/>
                <a:gd name="T4" fmla="*/ 154 w 166"/>
                <a:gd name="T5" fmla="*/ 113 h 825"/>
                <a:gd name="T6" fmla="*/ 165 w 166"/>
                <a:gd name="T7" fmla="*/ 146 h 825"/>
                <a:gd name="T8" fmla="*/ 165 w 166"/>
                <a:gd name="T9" fmla="*/ 786 h 825"/>
                <a:gd name="T10" fmla="*/ 151 w 166"/>
                <a:gd name="T11" fmla="*/ 773 h 825"/>
                <a:gd name="T12" fmla="*/ 141 w 166"/>
                <a:gd name="T13" fmla="*/ 792 h 825"/>
                <a:gd name="T14" fmla="*/ 135 w 166"/>
                <a:gd name="T15" fmla="*/ 775 h 825"/>
                <a:gd name="T16" fmla="*/ 119 w 166"/>
                <a:gd name="T17" fmla="*/ 800 h 825"/>
                <a:gd name="T18" fmla="*/ 114 w 166"/>
                <a:gd name="T19" fmla="*/ 789 h 825"/>
                <a:gd name="T20" fmla="*/ 95 w 166"/>
                <a:gd name="T21" fmla="*/ 824 h 825"/>
                <a:gd name="T22" fmla="*/ 133 w 166"/>
                <a:gd name="T23" fmla="*/ 619 h 825"/>
                <a:gd name="T24" fmla="*/ 133 w 166"/>
                <a:gd name="T25" fmla="*/ 211 h 825"/>
                <a:gd name="T26" fmla="*/ 0 w 166"/>
                <a:gd name="T27" fmla="*/ 11 h 825"/>
                <a:gd name="T28" fmla="*/ 32 w 166"/>
                <a:gd name="T29" fmla="*/ 32 h 825"/>
                <a:gd name="T30" fmla="*/ 24 w 166"/>
                <a:gd name="T31" fmla="*/ 0 h 825"/>
                <a:gd name="T32" fmla="*/ 57 w 166"/>
                <a:gd name="T33" fmla="*/ 43 h 825"/>
                <a:gd name="T34" fmla="*/ 51 w 166"/>
                <a:gd name="T35" fmla="*/ 16 h 825"/>
                <a:gd name="T36" fmla="*/ 76 w 166"/>
                <a:gd name="T37" fmla="*/ 41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825">
                  <a:moveTo>
                    <a:pt x="76" y="41"/>
                  </a:moveTo>
                  <a:lnTo>
                    <a:pt x="141" y="135"/>
                  </a:lnTo>
                  <a:lnTo>
                    <a:pt x="154" y="113"/>
                  </a:lnTo>
                  <a:lnTo>
                    <a:pt x="165" y="146"/>
                  </a:lnTo>
                  <a:lnTo>
                    <a:pt x="165" y="786"/>
                  </a:lnTo>
                  <a:lnTo>
                    <a:pt x="151" y="773"/>
                  </a:lnTo>
                  <a:lnTo>
                    <a:pt x="141" y="792"/>
                  </a:lnTo>
                  <a:lnTo>
                    <a:pt x="135" y="775"/>
                  </a:lnTo>
                  <a:lnTo>
                    <a:pt x="119" y="800"/>
                  </a:lnTo>
                  <a:lnTo>
                    <a:pt x="114" y="789"/>
                  </a:lnTo>
                  <a:lnTo>
                    <a:pt x="95" y="824"/>
                  </a:lnTo>
                  <a:lnTo>
                    <a:pt x="133" y="619"/>
                  </a:lnTo>
                  <a:lnTo>
                    <a:pt x="133" y="211"/>
                  </a:lnTo>
                  <a:lnTo>
                    <a:pt x="0" y="11"/>
                  </a:lnTo>
                  <a:lnTo>
                    <a:pt x="32" y="32"/>
                  </a:lnTo>
                  <a:lnTo>
                    <a:pt x="24" y="0"/>
                  </a:lnTo>
                  <a:lnTo>
                    <a:pt x="57" y="43"/>
                  </a:lnTo>
                  <a:lnTo>
                    <a:pt x="51" y="16"/>
                  </a:lnTo>
                  <a:lnTo>
                    <a:pt x="76" y="41"/>
                  </a:lnTo>
                </a:path>
              </a:pathLst>
            </a:custGeom>
            <a:gradFill rotWithShape="0">
              <a:gsLst>
                <a:gs pos="0">
                  <a:srgbClr val="FFFFFF">
                    <a:gamma/>
                    <a:shade val="89804"/>
                    <a:invGamma/>
                  </a:srgbClr>
                </a:gs>
                <a:gs pos="50000">
                  <a:srgbClr val="FFFFFF"/>
                </a:gs>
                <a:gs pos="100000">
                  <a:srgbClr val="FFFFFF">
                    <a:gamma/>
                    <a:shade val="89804"/>
                    <a:invGamma/>
                  </a:srgbClr>
                </a:gs>
              </a:gsLst>
              <a:lin ang="0" scaled="1"/>
            </a:gradFill>
            <a:ln w="12700" cap="rnd" cmpd="sng">
              <a:solidFill>
                <a:schemeClr val="tx1"/>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2404" name="Oval 16">
              <a:extLst>
                <a:ext uri="{FF2B5EF4-FFF2-40B4-BE49-F238E27FC236}">
                  <a16:creationId xmlns:a16="http://schemas.microsoft.com/office/drawing/2014/main" id="{B1F15412-8280-284D-84E1-4F1B4FEC9E2C}"/>
                </a:ext>
              </a:extLst>
            </p:cNvPr>
            <p:cNvSpPr>
              <a:spLocks noChangeArrowheads="1"/>
            </p:cNvSpPr>
            <p:nvPr/>
          </p:nvSpPr>
          <p:spPr bwMode="auto">
            <a:xfrm>
              <a:off x="3262" y="2114"/>
              <a:ext cx="15" cy="1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5" name="Oval 17">
              <a:extLst>
                <a:ext uri="{FF2B5EF4-FFF2-40B4-BE49-F238E27FC236}">
                  <a16:creationId xmlns:a16="http://schemas.microsoft.com/office/drawing/2014/main" id="{6AC14DA2-0488-D341-B6BC-D37F4AC6E1A7}"/>
                </a:ext>
              </a:extLst>
            </p:cNvPr>
            <p:cNvSpPr>
              <a:spLocks noChangeArrowheads="1"/>
            </p:cNvSpPr>
            <p:nvPr/>
          </p:nvSpPr>
          <p:spPr bwMode="auto">
            <a:xfrm>
              <a:off x="3264" y="2064"/>
              <a:ext cx="15" cy="1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6" name="Oval 18">
              <a:extLst>
                <a:ext uri="{FF2B5EF4-FFF2-40B4-BE49-F238E27FC236}">
                  <a16:creationId xmlns:a16="http://schemas.microsoft.com/office/drawing/2014/main" id="{669CDEDC-F80D-E24F-9196-671C3214E87F}"/>
                </a:ext>
              </a:extLst>
            </p:cNvPr>
            <p:cNvSpPr>
              <a:spLocks noChangeArrowheads="1"/>
            </p:cNvSpPr>
            <p:nvPr/>
          </p:nvSpPr>
          <p:spPr bwMode="auto">
            <a:xfrm>
              <a:off x="3264" y="2006"/>
              <a:ext cx="15" cy="1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7" name="Oval 19">
              <a:extLst>
                <a:ext uri="{FF2B5EF4-FFF2-40B4-BE49-F238E27FC236}">
                  <a16:creationId xmlns:a16="http://schemas.microsoft.com/office/drawing/2014/main" id="{836B8010-B815-8440-8184-3E7447B45CAC}"/>
                </a:ext>
              </a:extLst>
            </p:cNvPr>
            <p:cNvSpPr>
              <a:spLocks noChangeArrowheads="1"/>
            </p:cNvSpPr>
            <p:nvPr/>
          </p:nvSpPr>
          <p:spPr bwMode="auto">
            <a:xfrm>
              <a:off x="3241" y="1963"/>
              <a:ext cx="15" cy="1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8" name="Oval 20">
              <a:extLst>
                <a:ext uri="{FF2B5EF4-FFF2-40B4-BE49-F238E27FC236}">
                  <a16:creationId xmlns:a16="http://schemas.microsoft.com/office/drawing/2014/main" id="{CC7C48FE-83BF-9B46-AEDE-C8760C32DC95}"/>
                </a:ext>
              </a:extLst>
            </p:cNvPr>
            <p:cNvSpPr>
              <a:spLocks noChangeArrowheads="1"/>
            </p:cNvSpPr>
            <p:nvPr/>
          </p:nvSpPr>
          <p:spPr bwMode="auto">
            <a:xfrm>
              <a:off x="3212" y="1922"/>
              <a:ext cx="13" cy="1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9" name="Oval 21">
              <a:extLst>
                <a:ext uri="{FF2B5EF4-FFF2-40B4-BE49-F238E27FC236}">
                  <a16:creationId xmlns:a16="http://schemas.microsoft.com/office/drawing/2014/main" id="{941EAE55-8232-8241-9C75-9165C8652E93}"/>
                </a:ext>
              </a:extLst>
            </p:cNvPr>
            <p:cNvSpPr>
              <a:spLocks noChangeArrowheads="1"/>
            </p:cNvSpPr>
            <p:nvPr/>
          </p:nvSpPr>
          <p:spPr bwMode="auto">
            <a:xfrm>
              <a:off x="3187" y="1882"/>
              <a:ext cx="14" cy="1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10" name="Oval 22">
              <a:extLst>
                <a:ext uri="{FF2B5EF4-FFF2-40B4-BE49-F238E27FC236}">
                  <a16:creationId xmlns:a16="http://schemas.microsoft.com/office/drawing/2014/main" id="{9F716CE7-4538-C547-AC31-3EAC38064898}"/>
                </a:ext>
              </a:extLst>
            </p:cNvPr>
            <p:cNvSpPr>
              <a:spLocks noChangeArrowheads="1"/>
            </p:cNvSpPr>
            <p:nvPr/>
          </p:nvSpPr>
          <p:spPr bwMode="auto">
            <a:xfrm>
              <a:off x="3262" y="2172"/>
              <a:ext cx="15" cy="1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11" name="Oval 23">
              <a:extLst>
                <a:ext uri="{FF2B5EF4-FFF2-40B4-BE49-F238E27FC236}">
                  <a16:creationId xmlns:a16="http://schemas.microsoft.com/office/drawing/2014/main" id="{0742F5CC-4FF3-0B4D-B29E-1D65BFF38FE1}"/>
                </a:ext>
              </a:extLst>
            </p:cNvPr>
            <p:cNvSpPr>
              <a:spLocks noChangeArrowheads="1"/>
            </p:cNvSpPr>
            <p:nvPr/>
          </p:nvSpPr>
          <p:spPr bwMode="auto">
            <a:xfrm>
              <a:off x="3262" y="2227"/>
              <a:ext cx="15" cy="1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12" name="Oval 24">
              <a:extLst>
                <a:ext uri="{FF2B5EF4-FFF2-40B4-BE49-F238E27FC236}">
                  <a16:creationId xmlns:a16="http://schemas.microsoft.com/office/drawing/2014/main" id="{7F1883B2-06B6-FC49-A51E-9A85869F52FC}"/>
                </a:ext>
              </a:extLst>
            </p:cNvPr>
            <p:cNvSpPr>
              <a:spLocks noChangeArrowheads="1"/>
            </p:cNvSpPr>
            <p:nvPr/>
          </p:nvSpPr>
          <p:spPr bwMode="auto">
            <a:xfrm>
              <a:off x="3262" y="2287"/>
              <a:ext cx="15" cy="1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13" name="Oval 25">
              <a:extLst>
                <a:ext uri="{FF2B5EF4-FFF2-40B4-BE49-F238E27FC236}">
                  <a16:creationId xmlns:a16="http://schemas.microsoft.com/office/drawing/2014/main" id="{777D147A-7B70-D64F-A2B4-50DCC2279556}"/>
                </a:ext>
              </a:extLst>
            </p:cNvPr>
            <p:cNvSpPr>
              <a:spLocks noChangeArrowheads="1"/>
            </p:cNvSpPr>
            <p:nvPr/>
          </p:nvSpPr>
          <p:spPr bwMode="auto">
            <a:xfrm>
              <a:off x="3262" y="2355"/>
              <a:ext cx="15" cy="1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14" name="Oval 26">
              <a:extLst>
                <a:ext uri="{FF2B5EF4-FFF2-40B4-BE49-F238E27FC236}">
                  <a16:creationId xmlns:a16="http://schemas.microsoft.com/office/drawing/2014/main" id="{8C271A34-F93B-C14C-AD90-C4AEC6DC2E54}"/>
                </a:ext>
              </a:extLst>
            </p:cNvPr>
            <p:cNvSpPr>
              <a:spLocks noChangeArrowheads="1"/>
            </p:cNvSpPr>
            <p:nvPr/>
          </p:nvSpPr>
          <p:spPr bwMode="auto">
            <a:xfrm>
              <a:off x="3262" y="2453"/>
              <a:ext cx="15" cy="1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sp>
        <p:nvSpPr>
          <p:cNvPr id="12301" name="Oval 27">
            <a:extLst>
              <a:ext uri="{FF2B5EF4-FFF2-40B4-BE49-F238E27FC236}">
                <a16:creationId xmlns:a16="http://schemas.microsoft.com/office/drawing/2014/main" id="{AB25266C-7A96-1647-AD31-7ED626B0BBE7}"/>
              </a:ext>
            </a:extLst>
          </p:cNvPr>
          <p:cNvSpPr>
            <a:spLocks noChangeArrowheads="1"/>
          </p:cNvSpPr>
          <p:nvPr/>
        </p:nvSpPr>
        <p:spPr bwMode="auto">
          <a:xfrm>
            <a:off x="5403850" y="3389313"/>
            <a:ext cx="146050" cy="311150"/>
          </a:xfrm>
          <a:prstGeom prst="ellipse">
            <a:avLst/>
          </a:prstGeom>
          <a:gradFill rotWithShape="0">
            <a:gsLst>
              <a:gs pos="0">
                <a:srgbClr val="081D58"/>
              </a:gs>
              <a:gs pos="50000">
                <a:srgbClr val="B4BBCD"/>
              </a:gs>
              <a:gs pos="100000">
                <a:srgbClr val="081D5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268" name="Freeform 28">
            <a:extLst>
              <a:ext uri="{FF2B5EF4-FFF2-40B4-BE49-F238E27FC236}">
                <a16:creationId xmlns:a16="http://schemas.microsoft.com/office/drawing/2014/main" id="{4D02A361-D6E9-4440-A3C0-ED13AA6C58F7}"/>
              </a:ext>
            </a:extLst>
          </p:cNvPr>
          <p:cNvSpPr>
            <a:spLocks/>
          </p:cNvSpPr>
          <p:nvPr/>
        </p:nvSpPr>
        <p:spPr bwMode="auto">
          <a:xfrm>
            <a:off x="5492751" y="3376614"/>
            <a:ext cx="798513" cy="344487"/>
          </a:xfrm>
          <a:custGeom>
            <a:avLst/>
            <a:gdLst>
              <a:gd name="T0" fmla="*/ 3 w 548"/>
              <a:gd name="T1" fmla="*/ 0 h 211"/>
              <a:gd name="T2" fmla="*/ 547 w 548"/>
              <a:gd name="T3" fmla="*/ 117 h 211"/>
              <a:gd name="T4" fmla="*/ 0 w 548"/>
              <a:gd name="T5" fmla="*/ 210 h 211"/>
            </a:gdLst>
            <a:ahLst/>
            <a:cxnLst>
              <a:cxn ang="0">
                <a:pos x="T0" y="T1"/>
              </a:cxn>
              <a:cxn ang="0">
                <a:pos x="T2" y="T3"/>
              </a:cxn>
              <a:cxn ang="0">
                <a:pos x="T4" y="T5"/>
              </a:cxn>
            </a:cxnLst>
            <a:rect l="0" t="0" r="r" b="b"/>
            <a:pathLst>
              <a:path w="548" h="211">
                <a:moveTo>
                  <a:pt x="3" y="0"/>
                </a:moveTo>
                <a:lnTo>
                  <a:pt x="547" y="117"/>
                </a:lnTo>
                <a:lnTo>
                  <a:pt x="0" y="210"/>
                </a:lnTo>
              </a:path>
            </a:pathLst>
          </a:custGeom>
          <a:solidFill>
            <a:srgbClr val="000000"/>
          </a:solidFill>
          <a:ln>
            <a:noFill/>
          </a:ln>
          <a:effectLst/>
          <a:extLst>
            <a:ext uri="{91240B29-F687-4f45-9708-019B960494DF}"/>
            <a:ext uri="{AF507438-7753-43e0-B8FC-AC1667EBCBE1}"/>
          </a:extLst>
        </p:spPr>
        <p:txBody>
          <a:bodyPr/>
          <a:lstStyle/>
          <a:p>
            <a:pPr>
              <a:defRPr/>
            </a:pPr>
            <a:endParaRPr lang="en-US">
              <a:latin typeface="Times New Roman" charset="0"/>
              <a:ea typeface="+mn-ea"/>
            </a:endParaRPr>
          </a:p>
        </p:txBody>
      </p:sp>
      <p:sp>
        <p:nvSpPr>
          <p:cNvPr id="12303" name="Oval 29">
            <a:extLst>
              <a:ext uri="{FF2B5EF4-FFF2-40B4-BE49-F238E27FC236}">
                <a16:creationId xmlns:a16="http://schemas.microsoft.com/office/drawing/2014/main" id="{2CBE01A6-3A11-4740-B294-8815759939F8}"/>
              </a:ext>
            </a:extLst>
          </p:cNvPr>
          <p:cNvSpPr>
            <a:spLocks noChangeArrowheads="1"/>
          </p:cNvSpPr>
          <p:nvPr/>
        </p:nvSpPr>
        <p:spPr bwMode="auto">
          <a:xfrm>
            <a:off x="5251450" y="3389313"/>
            <a:ext cx="114300" cy="311150"/>
          </a:xfrm>
          <a:prstGeom prst="ellipse">
            <a:avLst/>
          </a:prstGeom>
          <a:gradFill rotWithShape="0">
            <a:gsLst>
              <a:gs pos="0">
                <a:srgbClr val="081D58"/>
              </a:gs>
              <a:gs pos="50000">
                <a:srgbClr val="B4BBCD"/>
              </a:gs>
              <a:gs pos="100000">
                <a:srgbClr val="081D5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04" name="Rectangle 30">
            <a:extLst>
              <a:ext uri="{FF2B5EF4-FFF2-40B4-BE49-F238E27FC236}">
                <a16:creationId xmlns:a16="http://schemas.microsoft.com/office/drawing/2014/main" id="{4C8CA921-6953-9745-9A05-8C2B7363D3CF}"/>
              </a:ext>
            </a:extLst>
          </p:cNvPr>
          <p:cNvSpPr>
            <a:spLocks noChangeArrowheads="1"/>
          </p:cNvSpPr>
          <p:nvPr/>
        </p:nvSpPr>
        <p:spPr bwMode="auto">
          <a:xfrm>
            <a:off x="5303838" y="3314700"/>
            <a:ext cx="68262" cy="47625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271" name="Freeform 31">
            <a:extLst>
              <a:ext uri="{FF2B5EF4-FFF2-40B4-BE49-F238E27FC236}">
                <a16:creationId xmlns:a16="http://schemas.microsoft.com/office/drawing/2014/main" id="{7A6D0B38-E903-EA4A-B6F9-03AF002D7C4E}"/>
              </a:ext>
            </a:extLst>
          </p:cNvPr>
          <p:cNvSpPr>
            <a:spLocks/>
          </p:cNvSpPr>
          <p:nvPr/>
        </p:nvSpPr>
        <p:spPr bwMode="auto">
          <a:xfrm>
            <a:off x="6289675" y="3508376"/>
            <a:ext cx="452438" cy="106363"/>
          </a:xfrm>
          <a:custGeom>
            <a:avLst/>
            <a:gdLst>
              <a:gd name="T0" fmla="*/ 310 w 311"/>
              <a:gd name="T1" fmla="*/ 0 h 65"/>
              <a:gd name="T2" fmla="*/ 0 w 311"/>
              <a:gd name="T3" fmla="*/ 36 h 65"/>
              <a:gd name="T4" fmla="*/ 310 w 311"/>
              <a:gd name="T5" fmla="*/ 64 h 65"/>
            </a:gdLst>
            <a:ahLst/>
            <a:cxnLst>
              <a:cxn ang="0">
                <a:pos x="T0" y="T1"/>
              </a:cxn>
              <a:cxn ang="0">
                <a:pos x="T2" y="T3"/>
              </a:cxn>
              <a:cxn ang="0">
                <a:pos x="T4" y="T5"/>
              </a:cxn>
            </a:cxnLst>
            <a:rect l="0" t="0" r="r" b="b"/>
            <a:pathLst>
              <a:path w="311" h="65">
                <a:moveTo>
                  <a:pt x="310" y="0"/>
                </a:moveTo>
                <a:lnTo>
                  <a:pt x="0" y="36"/>
                </a:lnTo>
                <a:lnTo>
                  <a:pt x="310" y="64"/>
                </a:lnTo>
              </a:path>
            </a:pathLst>
          </a:custGeom>
          <a:solidFill>
            <a:srgbClr val="000000"/>
          </a:solidFill>
          <a:ln w="12700" cap="rnd" cmpd="sng">
            <a:solidFill>
              <a:schemeClr val="tx1"/>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2306" name="Rectangle 32">
            <a:extLst>
              <a:ext uri="{FF2B5EF4-FFF2-40B4-BE49-F238E27FC236}">
                <a16:creationId xmlns:a16="http://schemas.microsoft.com/office/drawing/2014/main" id="{04E273DB-520C-624F-9772-BAA480D56324}"/>
              </a:ext>
            </a:extLst>
          </p:cNvPr>
          <p:cNvSpPr>
            <a:spLocks noChangeArrowheads="1"/>
          </p:cNvSpPr>
          <p:nvPr/>
        </p:nvSpPr>
        <p:spPr bwMode="auto">
          <a:xfrm>
            <a:off x="3008313" y="3454400"/>
            <a:ext cx="1928812" cy="241300"/>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07" name="Rectangle 33">
            <a:extLst>
              <a:ext uri="{FF2B5EF4-FFF2-40B4-BE49-F238E27FC236}">
                <a16:creationId xmlns:a16="http://schemas.microsoft.com/office/drawing/2014/main" id="{08EB67A8-59EA-574E-901E-7EA09C871A05}"/>
              </a:ext>
            </a:extLst>
          </p:cNvPr>
          <p:cNvSpPr>
            <a:spLocks noChangeArrowheads="1"/>
          </p:cNvSpPr>
          <p:nvPr/>
        </p:nvSpPr>
        <p:spPr bwMode="auto">
          <a:xfrm>
            <a:off x="2255838" y="3043239"/>
            <a:ext cx="863600" cy="1049337"/>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08" name="Rectangle 34">
            <a:extLst>
              <a:ext uri="{FF2B5EF4-FFF2-40B4-BE49-F238E27FC236}">
                <a16:creationId xmlns:a16="http://schemas.microsoft.com/office/drawing/2014/main" id="{374CA048-964E-F542-AEA5-8A6A2A089235}"/>
              </a:ext>
            </a:extLst>
          </p:cNvPr>
          <p:cNvSpPr>
            <a:spLocks noChangeArrowheads="1"/>
          </p:cNvSpPr>
          <p:nvPr/>
        </p:nvSpPr>
        <p:spPr bwMode="auto">
          <a:xfrm>
            <a:off x="8059739" y="3435350"/>
            <a:ext cx="1595437" cy="241300"/>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09" name="Rectangle 35">
            <a:extLst>
              <a:ext uri="{FF2B5EF4-FFF2-40B4-BE49-F238E27FC236}">
                <a16:creationId xmlns:a16="http://schemas.microsoft.com/office/drawing/2014/main" id="{34D39A1A-BDDC-134B-8003-9152B72E221D}"/>
              </a:ext>
            </a:extLst>
          </p:cNvPr>
          <p:cNvSpPr>
            <a:spLocks noChangeArrowheads="1"/>
          </p:cNvSpPr>
          <p:nvPr/>
        </p:nvSpPr>
        <p:spPr bwMode="auto">
          <a:xfrm>
            <a:off x="7464425" y="3062289"/>
            <a:ext cx="863600" cy="1049337"/>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0" name="Rectangle 36">
            <a:extLst>
              <a:ext uri="{FF2B5EF4-FFF2-40B4-BE49-F238E27FC236}">
                <a16:creationId xmlns:a16="http://schemas.microsoft.com/office/drawing/2014/main" id="{987CEC94-24CA-C14A-A3F0-D25427C9C292}"/>
              </a:ext>
            </a:extLst>
          </p:cNvPr>
          <p:cNvSpPr>
            <a:spLocks noChangeArrowheads="1"/>
          </p:cNvSpPr>
          <p:nvPr/>
        </p:nvSpPr>
        <p:spPr bwMode="auto">
          <a:xfrm>
            <a:off x="9107488" y="2417763"/>
            <a:ext cx="582612" cy="279400"/>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1" name="Rectangle 37">
            <a:extLst>
              <a:ext uri="{FF2B5EF4-FFF2-40B4-BE49-F238E27FC236}">
                <a16:creationId xmlns:a16="http://schemas.microsoft.com/office/drawing/2014/main" id="{CEA7E9A3-5BA0-234D-88FF-52BDDD8E541E}"/>
              </a:ext>
            </a:extLst>
          </p:cNvPr>
          <p:cNvSpPr>
            <a:spLocks noChangeArrowheads="1"/>
          </p:cNvSpPr>
          <p:nvPr/>
        </p:nvSpPr>
        <p:spPr bwMode="auto">
          <a:xfrm>
            <a:off x="7780339" y="1106488"/>
            <a:ext cx="249237" cy="1943100"/>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2" name="Rectangle 38">
            <a:extLst>
              <a:ext uri="{FF2B5EF4-FFF2-40B4-BE49-F238E27FC236}">
                <a16:creationId xmlns:a16="http://schemas.microsoft.com/office/drawing/2014/main" id="{CC4C093C-EFF6-0441-AA68-6314A705FB81}"/>
              </a:ext>
            </a:extLst>
          </p:cNvPr>
          <p:cNvSpPr>
            <a:spLocks noChangeArrowheads="1"/>
          </p:cNvSpPr>
          <p:nvPr/>
        </p:nvSpPr>
        <p:spPr bwMode="auto">
          <a:xfrm>
            <a:off x="7456488" y="254000"/>
            <a:ext cx="862012" cy="833438"/>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3" name="Rectangle 39">
            <a:extLst>
              <a:ext uri="{FF2B5EF4-FFF2-40B4-BE49-F238E27FC236}">
                <a16:creationId xmlns:a16="http://schemas.microsoft.com/office/drawing/2014/main" id="{45719E0B-9CA1-144F-9ADE-7C5E3B17778E}"/>
              </a:ext>
            </a:extLst>
          </p:cNvPr>
          <p:cNvSpPr>
            <a:spLocks noChangeArrowheads="1"/>
          </p:cNvSpPr>
          <p:nvPr/>
        </p:nvSpPr>
        <p:spPr bwMode="auto">
          <a:xfrm>
            <a:off x="9510713" y="2241550"/>
            <a:ext cx="862012" cy="558800"/>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4" name="Rectangle 40">
            <a:extLst>
              <a:ext uri="{FF2B5EF4-FFF2-40B4-BE49-F238E27FC236}">
                <a16:creationId xmlns:a16="http://schemas.microsoft.com/office/drawing/2014/main" id="{721E6966-33C8-D74D-A7E8-BB28E2CC2963}"/>
              </a:ext>
            </a:extLst>
          </p:cNvPr>
          <p:cNvSpPr>
            <a:spLocks noChangeArrowheads="1"/>
          </p:cNvSpPr>
          <p:nvPr/>
        </p:nvSpPr>
        <p:spPr bwMode="auto">
          <a:xfrm>
            <a:off x="9675814" y="809625"/>
            <a:ext cx="687387" cy="560388"/>
          </a:xfrm>
          <a:prstGeom prst="rect">
            <a:avLst/>
          </a:prstGeom>
          <a:solidFill>
            <a:srgbClr val="FF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5" name="Rectangle 41">
            <a:extLst>
              <a:ext uri="{FF2B5EF4-FFF2-40B4-BE49-F238E27FC236}">
                <a16:creationId xmlns:a16="http://schemas.microsoft.com/office/drawing/2014/main" id="{B7362CF8-FC58-A04B-834F-181216746306}"/>
              </a:ext>
            </a:extLst>
          </p:cNvPr>
          <p:cNvSpPr>
            <a:spLocks noChangeArrowheads="1"/>
          </p:cNvSpPr>
          <p:nvPr/>
        </p:nvSpPr>
        <p:spPr bwMode="auto">
          <a:xfrm>
            <a:off x="2606676" y="1457326"/>
            <a:ext cx="303213" cy="1552575"/>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6" name="Rectangle 42">
            <a:extLst>
              <a:ext uri="{FF2B5EF4-FFF2-40B4-BE49-F238E27FC236}">
                <a16:creationId xmlns:a16="http://schemas.microsoft.com/office/drawing/2014/main" id="{70780680-E20B-004E-BB95-A672501FFBCB}"/>
              </a:ext>
            </a:extLst>
          </p:cNvPr>
          <p:cNvSpPr>
            <a:spLocks noChangeArrowheads="1"/>
          </p:cNvSpPr>
          <p:nvPr/>
        </p:nvSpPr>
        <p:spPr bwMode="auto">
          <a:xfrm>
            <a:off x="2798763" y="1927225"/>
            <a:ext cx="582612" cy="280988"/>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7" name="Rectangle 43">
            <a:extLst>
              <a:ext uri="{FF2B5EF4-FFF2-40B4-BE49-F238E27FC236}">
                <a16:creationId xmlns:a16="http://schemas.microsoft.com/office/drawing/2014/main" id="{1318CB1E-2059-E941-A92D-998585B47C13}"/>
              </a:ext>
            </a:extLst>
          </p:cNvPr>
          <p:cNvSpPr>
            <a:spLocks noChangeArrowheads="1"/>
          </p:cNvSpPr>
          <p:nvPr/>
        </p:nvSpPr>
        <p:spPr bwMode="auto">
          <a:xfrm>
            <a:off x="2379663" y="850900"/>
            <a:ext cx="792162" cy="673100"/>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8" name="Rectangle 44">
            <a:extLst>
              <a:ext uri="{FF2B5EF4-FFF2-40B4-BE49-F238E27FC236}">
                <a16:creationId xmlns:a16="http://schemas.microsoft.com/office/drawing/2014/main" id="{40397A0F-154E-B64D-A15D-2464A93DBB72}"/>
              </a:ext>
            </a:extLst>
          </p:cNvPr>
          <p:cNvSpPr>
            <a:spLocks noChangeArrowheads="1"/>
          </p:cNvSpPr>
          <p:nvPr/>
        </p:nvSpPr>
        <p:spPr bwMode="auto">
          <a:xfrm>
            <a:off x="3252789" y="1771651"/>
            <a:ext cx="739775" cy="671513"/>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nvGrpSpPr>
          <p:cNvPr id="12319" name="Group 45">
            <a:extLst>
              <a:ext uri="{FF2B5EF4-FFF2-40B4-BE49-F238E27FC236}">
                <a16:creationId xmlns:a16="http://schemas.microsoft.com/office/drawing/2014/main" id="{6D530E8F-E9F3-7441-A4F9-B06F361ECE87}"/>
              </a:ext>
            </a:extLst>
          </p:cNvPr>
          <p:cNvGrpSpPr>
            <a:grpSpLocks/>
          </p:cNvGrpSpPr>
          <p:nvPr/>
        </p:nvGrpSpPr>
        <p:grpSpPr bwMode="auto">
          <a:xfrm>
            <a:off x="2466976" y="4335463"/>
            <a:ext cx="442913" cy="925512"/>
            <a:chOff x="647" y="2658"/>
            <a:chExt cx="304" cy="568"/>
          </a:xfrm>
        </p:grpSpPr>
        <p:sp>
          <p:nvSpPr>
            <p:cNvPr id="12401" name="Rectangle 46">
              <a:extLst>
                <a:ext uri="{FF2B5EF4-FFF2-40B4-BE49-F238E27FC236}">
                  <a16:creationId xmlns:a16="http://schemas.microsoft.com/office/drawing/2014/main" id="{5D1A3A69-100B-2545-85FB-96037E010AB3}"/>
                </a:ext>
              </a:extLst>
            </p:cNvPr>
            <p:cNvSpPr>
              <a:spLocks noChangeArrowheads="1"/>
            </p:cNvSpPr>
            <p:nvPr/>
          </p:nvSpPr>
          <p:spPr bwMode="auto">
            <a:xfrm>
              <a:off x="751" y="2721"/>
              <a:ext cx="71" cy="505"/>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2" name="AutoShape 47">
              <a:extLst>
                <a:ext uri="{FF2B5EF4-FFF2-40B4-BE49-F238E27FC236}">
                  <a16:creationId xmlns:a16="http://schemas.microsoft.com/office/drawing/2014/main" id="{FB489402-8D14-3F41-B644-9E69E7E37368}"/>
                </a:ext>
              </a:extLst>
            </p:cNvPr>
            <p:cNvSpPr>
              <a:spLocks noChangeArrowheads="1"/>
            </p:cNvSpPr>
            <p:nvPr/>
          </p:nvSpPr>
          <p:spPr bwMode="auto">
            <a:xfrm rot="-3600000">
              <a:off x="755" y="2550"/>
              <a:ext cx="88" cy="304"/>
            </a:xfrm>
            <a:prstGeom prst="parallelogram">
              <a:avLst>
                <a:gd name="adj" fmla="val 24995"/>
              </a:avLst>
            </a:prstGeom>
            <a:solidFill>
              <a:schemeClr val="bg1"/>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sp>
        <p:nvSpPr>
          <p:cNvPr id="10288" name="Freeform 48">
            <a:extLst>
              <a:ext uri="{FF2B5EF4-FFF2-40B4-BE49-F238E27FC236}">
                <a16:creationId xmlns:a16="http://schemas.microsoft.com/office/drawing/2014/main" id="{D565376D-98D8-3242-89F3-1C4B91CA2F27}"/>
              </a:ext>
            </a:extLst>
          </p:cNvPr>
          <p:cNvSpPr>
            <a:spLocks/>
          </p:cNvSpPr>
          <p:nvPr/>
        </p:nvSpPr>
        <p:spPr bwMode="auto">
          <a:xfrm>
            <a:off x="5467350" y="2254250"/>
            <a:ext cx="577850" cy="706438"/>
          </a:xfrm>
          <a:custGeom>
            <a:avLst/>
            <a:gdLst>
              <a:gd name="T0" fmla="*/ 132 w 397"/>
              <a:gd name="T1" fmla="*/ 0 h 433"/>
              <a:gd name="T2" fmla="*/ 360 w 397"/>
              <a:gd name="T3" fmla="*/ 240 h 433"/>
              <a:gd name="T4" fmla="*/ 396 w 397"/>
              <a:gd name="T5" fmla="*/ 396 h 433"/>
              <a:gd name="T6" fmla="*/ 360 w 397"/>
              <a:gd name="T7" fmla="*/ 432 h 433"/>
              <a:gd name="T8" fmla="*/ 216 w 397"/>
              <a:gd name="T9" fmla="*/ 372 h 433"/>
              <a:gd name="T10" fmla="*/ 0 w 397"/>
              <a:gd name="T11" fmla="*/ 108 h 433"/>
              <a:gd name="T12" fmla="*/ 132 w 397"/>
              <a:gd name="T13" fmla="*/ 0 h 433"/>
            </a:gdLst>
            <a:ahLst/>
            <a:cxnLst>
              <a:cxn ang="0">
                <a:pos x="T0" y="T1"/>
              </a:cxn>
              <a:cxn ang="0">
                <a:pos x="T2" y="T3"/>
              </a:cxn>
              <a:cxn ang="0">
                <a:pos x="T4" y="T5"/>
              </a:cxn>
              <a:cxn ang="0">
                <a:pos x="T6" y="T7"/>
              </a:cxn>
              <a:cxn ang="0">
                <a:pos x="T8" y="T9"/>
              </a:cxn>
              <a:cxn ang="0">
                <a:pos x="T10" y="T11"/>
              </a:cxn>
              <a:cxn ang="0">
                <a:pos x="T12" y="T13"/>
              </a:cxn>
            </a:cxnLst>
            <a:rect l="0" t="0" r="r" b="b"/>
            <a:pathLst>
              <a:path w="397" h="433">
                <a:moveTo>
                  <a:pt x="132" y="0"/>
                </a:moveTo>
                <a:lnTo>
                  <a:pt x="360" y="240"/>
                </a:lnTo>
                <a:lnTo>
                  <a:pt x="396" y="396"/>
                </a:lnTo>
                <a:lnTo>
                  <a:pt x="360" y="432"/>
                </a:lnTo>
                <a:lnTo>
                  <a:pt x="216" y="372"/>
                </a:lnTo>
                <a:lnTo>
                  <a:pt x="0" y="108"/>
                </a:lnTo>
                <a:lnTo>
                  <a:pt x="132" y="0"/>
                </a:lnTo>
              </a:path>
            </a:pathLst>
          </a:custGeom>
          <a:solidFill>
            <a:schemeClr val="bg1"/>
          </a:solidFill>
          <a:ln w="12700" cap="rnd" cmpd="sng">
            <a:solidFill>
              <a:srgbClr val="000000"/>
            </a:solidFill>
            <a:prstDash val="solid"/>
            <a:round/>
            <a:headEnd type="none" w="med" len="med"/>
            <a:tailEnd type="triangle" w="med" len="med"/>
          </a:ln>
          <a:effectLst/>
          <a:extLst>
            <a:ext uri="{AF507438-7753-43e0-B8FC-AC1667EBCBE1}"/>
          </a:extLst>
        </p:spPr>
        <p:txBody>
          <a:bodyPr/>
          <a:lstStyle/>
          <a:p>
            <a:pPr>
              <a:defRPr/>
            </a:pPr>
            <a:endParaRPr lang="en-US">
              <a:latin typeface="Times New Roman" charset="0"/>
              <a:ea typeface="+mn-ea"/>
            </a:endParaRPr>
          </a:p>
        </p:txBody>
      </p:sp>
      <p:sp>
        <p:nvSpPr>
          <p:cNvPr id="10289" name="Rectangle 49">
            <a:extLst>
              <a:ext uri="{FF2B5EF4-FFF2-40B4-BE49-F238E27FC236}">
                <a16:creationId xmlns:a16="http://schemas.microsoft.com/office/drawing/2014/main" id="{F76E62E4-50C6-3041-A843-BE99F36565D0}"/>
              </a:ext>
            </a:extLst>
          </p:cNvPr>
          <p:cNvSpPr>
            <a:spLocks noChangeArrowheads="1"/>
          </p:cNvSpPr>
          <p:nvPr/>
        </p:nvSpPr>
        <p:spPr bwMode="auto">
          <a:xfrm>
            <a:off x="5099051" y="1698625"/>
            <a:ext cx="1408113" cy="3365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Sample Inlet</a:t>
            </a:r>
          </a:p>
        </p:txBody>
      </p:sp>
      <p:sp>
        <p:nvSpPr>
          <p:cNvPr id="10290" name="Rectangle 50">
            <a:extLst>
              <a:ext uri="{FF2B5EF4-FFF2-40B4-BE49-F238E27FC236}">
                <a16:creationId xmlns:a16="http://schemas.microsoft.com/office/drawing/2014/main" id="{C3E2AB83-E896-2143-A8CD-393D2EEE76E6}"/>
              </a:ext>
            </a:extLst>
          </p:cNvPr>
          <p:cNvSpPr>
            <a:spLocks noChangeArrowheads="1"/>
          </p:cNvSpPr>
          <p:nvPr/>
        </p:nvSpPr>
        <p:spPr bwMode="auto">
          <a:xfrm>
            <a:off x="4818063" y="4184651"/>
            <a:ext cx="1236662" cy="58261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Microscope</a:t>
            </a:r>
          </a:p>
          <a:p>
            <a:pPr>
              <a:defRPr/>
            </a:pPr>
            <a:r>
              <a:rPr lang="en-US" altLang="en-US" sz="1600">
                <a:latin typeface="Century Schoolbook" charset="0"/>
                <a:ea typeface="+mn-ea"/>
              </a:rPr>
              <a:t>Objective</a:t>
            </a:r>
          </a:p>
        </p:txBody>
      </p:sp>
      <p:sp>
        <p:nvSpPr>
          <p:cNvPr id="10291" name="Rectangle 51">
            <a:extLst>
              <a:ext uri="{FF2B5EF4-FFF2-40B4-BE49-F238E27FC236}">
                <a16:creationId xmlns:a16="http://schemas.microsoft.com/office/drawing/2014/main" id="{BF4F3CBE-FBC2-E14A-8498-6936D25739DB}"/>
              </a:ext>
            </a:extLst>
          </p:cNvPr>
          <p:cNvSpPr>
            <a:spLocks noChangeArrowheads="1"/>
          </p:cNvSpPr>
          <p:nvPr/>
        </p:nvSpPr>
        <p:spPr bwMode="auto">
          <a:xfrm>
            <a:off x="6356351" y="4205288"/>
            <a:ext cx="1236663" cy="582612"/>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Microscope</a:t>
            </a:r>
          </a:p>
          <a:p>
            <a:pPr>
              <a:defRPr/>
            </a:pPr>
            <a:r>
              <a:rPr lang="en-US" altLang="en-US" sz="1600">
                <a:latin typeface="Century Schoolbook" charset="0"/>
                <a:ea typeface="+mn-ea"/>
              </a:rPr>
              <a:t>Objective</a:t>
            </a:r>
          </a:p>
        </p:txBody>
      </p:sp>
      <p:sp>
        <p:nvSpPr>
          <p:cNvPr id="10292" name="Rectangle 52">
            <a:extLst>
              <a:ext uri="{FF2B5EF4-FFF2-40B4-BE49-F238E27FC236}">
                <a16:creationId xmlns:a16="http://schemas.microsoft.com/office/drawing/2014/main" id="{C7CC58EC-9E05-B245-8473-D350BDFA48E6}"/>
              </a:ext>
            </a:extLst>
          </p:cNvPr>
          <p:cNvSpPr>
            <a:spLocks noChangeArrowheads="1"/>
          </p:cNvSpPr>
          <p:nvPr/>
        </p:nvSpPr>
        <p:spPr bwMode="auto">
          <a:xfrm>
            <a:off x="7527925" y="4283076"/>
            <a:ext cx="1162050" cy="8286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Excitation</a:t>
            </a:r>
          </a:p>
          <a:p>
            <a:pPr>
              <a:defRPr/>
            </a:pPr>
            <a:r>
              <a:rPr lang="en-US" altLang="en-US" sz="1600">
                <a:latin typeface="Century Schoolbook" charset="0"/>
                <a:ea typeface="+mn-ea"/>
              </a:rPr>
              <a:t>Filter</a:t>
            </a:r>
          </a:p>
          <a:p>
            <a:pPr>
              <a:defRPr/>
            </a:pPr>
            <a:r>
              <a:rPr lang="en-US" altLang="en-US" sz="1600">
                <a:latin typeface="Century Schoolbook" charset="0"/>
                <a:ea typeface="+mn-ea"/>
              </a:rPr>
              <a:t>Block</a:t>
            </a:r>
          </a:p>
        </p:txBody>
      </p:sp>
      <p:sp>
        <p:nvSpPr>
          <p:cNvPr id="10293" name="Rectangle 53">
            <a:extLst>
              <a:ext uri="{FF2B5EF4-FFF2-40B4-BE49-F238E27FC236}">
                <a16:creationId xmlns:a16="http://schemas.microsoft.com/office/drawing/2014/main" id="{E32FC73B-CE87-A248-96E9-803FC666C30F}"/>
              </a:ext>
            </a:extLst>
          </p:cNvPr>
          <p:cNvSpPr>
            <a:spLocks noChangeArrowheads="1"/>
          </p:cNvSpPr>
          <p:nvPr/>
        </p:nvSpPr>
        <p:spPr bwMode="auto">
          <a:xfrm>
            <a:off x="9467851" y="2300289"/>
            <a:ext cx="1096963" cy="458787"/>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200" b="1">
                <a:latin typeface="Century Schoolbook" charset="0"/>
                <a:ea typeface="+mn-ea"/>
              </a:rPr>
              <a:t>Emission</a:t>
            </a:r>
          </a:p>
          <a:p>
            <a:pPr>
              <a:defRPr/>
            </a:pPr>
            <a:r>
              <a:rPr lang="en-US" altLang="en-US" sz="1200" b="1">
                <a:latin typeface="Century Schoolbook" charset="0"/>
                <a:ea typeface="+mn-ea"/>
              </a:rPr>
              <a:t>FilterBlock</a:t>
            </a:r>
          </a:p>
        </p:txBody>
      </p:sp>
      <p:sp>
        <p:nvSpPr>
          <p:cNvPr id="10294" name="Rectangle 54">
            <a:extLst>
              <a:ext uri="{FF2B5EF4-FFF2-40B4-BE49-F238E27FC236}">
                <a16:creationId xmlns:a16="http://schemas.microsoft.com/office/drawing/2014/main" id="{0E1DB197-EC9B-4841-8E60-B920B412AD99}"/>
              </a:ext>
            </a:extLst>
          </p:cNvPr>
          <p:cNvSpPr>
            <a:spLocks noChangeArrowheads="1"/>
          </p:cNvSpPr>
          <p:nvPr/>
        </p:nvSpPr>
        <p:spPr bwMode="auto">
          <a:xfrm>
            <a:off x="2127251" y="173038"/>
            <a:ext cx="1604963" cy="582612"/>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Forward Angle</a:t>
            </a:r>
          </a:p>
          <a:p>
            <a:pPr>
              <a:defRPr/>
            </a:pPr>
            <a:r>
              <a:rPr lang="en-US" altLang="en-US" sz="1600">
                <a:latin typeface="Century Schoolbook" charset="0"/>
                <a:ea typeface="+mn-ea"/>
              </a:rPr>
              <a:t>Scatter PMT</a:t>
            </a:r>
          </a:p>
        </p:txBody>
      </p:sp>
      <p:sp>
        <p:nvSpPr>
          <p:cNvPr id="10295" name="Rectangle 55">
            <a:extLst>
              <a:ext uri="{FF2B5EF4-FFF2-40B4-BE49-F238E27FC236}">
                <a16:creationId xmlns:a16="http://schemas.microsoft.com/office/drawing/2014/main" id="{454DAF90-39E4-4E49-A874-E6516AC1E98E}"/>
              </a:ext>
            </a:extLst>
          </p:cNvPr>
          <p:cNvSpPr>
            <a:spLocks noChangeArrowheads="1"/>
          </p:cNvSpPr>
          <p:nvPr/>
        </p:nvSpPr>
        <p:spPr bwMode="auto">
          <a:xfrm>
            <a:off x="3333750" y="1014413"/>
            <a:ext cx="1397000" cy="582612"/>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Large Angle</a:t>
            </a:r>
          </a:p>
          <a:p>
            <a:pPr>
              <a:defRPr/>
            </a:pPr>
            <a:r>
              <a:rPr lang="en-US" altLang="en-US" sz="1600">
                <a:latin typeface="Century Schoolbook" charset="0"/>
                <a:ea typeface="+mn-ea"/>
              </a:rPr>
              <a:t>Scatter PMT</a:t>
            </a:r>
          </a:p>
        </p:txBody>
      </p:sp>
      <p:sp>
        <p:nvSpPr>
          <p:cNvPr id="12328" name="Rectangle 56">
            <a:extLst>
              <a:ext uri="{FF2B5EF4-FFF2-40B4-BE49-F238E27FC236}">
                <a16:creationId xmlns:a16="http://schemas.microsoft.com/office/drawing/2014/main" id="{68F91504-6D63-3442-9766-9EF412056FA7}"/>
              </a:ext>
            </a:extLst>
          </p:cNvPr>
          <p:cNvSpPr>
            <a:spLocks noChangeArrowheads="1"/>
          </p:cNvSpPr>
          <p:nvPr/>
        </p:nvSpPr>
        <p:spPr bwMode="auto">
          <a:xfrm>
            <a:off x="8653464" y="2260600"/>
            <a:ext cx="687387" cy="558800"/>
          </a:xfrm>
          <a:prstGeom prst="rect">
            <a:avLst/>
          </a:prstGeom>
          <a:solidFill>
            <a:srgbClr val="00AE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29" name="Rectangle 57">
            <a:extLst>
              <a:ext uri="{FF2B5EF4-FFF2-40B4-BE49-F238E27FC236}">
                <a16:creationId xmlns:a16="http://schemas.microsoft.com/office/drawing/2014/main" id="{C08DFCFA-6AC9-5347-BA6A-57B446D44F23}"/>
              </a:ext>
            </a:extLst>
          </p:cNvPr>
          <p:cNvSpPr>
            <a:spLocks noChangeArrowheads="1"/>
          </p:cNvSpPr>
          <p:nvPr/>
        </p:nvSpPr>
        <p:spPr bwMode="auto">
          <a:xfrm>
            <a:off x="9501189" y="536575"/>
            <a:ext cx="9286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200">
                <a:latin typeface="Century Schoolbook" panose="02040604050505020304" pitchFamily="18" charset="0"/>
              </a:rPr>
              <a:t>“Red”PMT</a:t>
            </a:r>
          </a:p>
        </p:txBody>
      </p:sp>
      <p:sp>
        <p:nvSpPr>
          <p:cNvPr id="12330" name="Rectangle 58">
            <a:extLst>
              <a:ext uri="{FF2B5EF4-FFF2-40B4-BE49-F238E27FC236}">
                <a16:creationId xmlns:a16="http://schemas.microsoft.com/office/drawing/2014/main" id="{B1291B4F-6097-E444-AEC9-CED8BF3272B8}"/>
              </a:ext>
            </a:extLst>
          </p:cNvPr>
          <p:cNvSpPr>
            <a:spLocks noChangeArrowheads="1"/>
          </p:cNvSpPr>
          <p:nvPr/>
        </p:nvSpPr>
        <p:spPr bwMode="auto">
          <a:xfrm>
            <a:off x="8301039" y="2801939"/>
            <a:ext cx="1133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200">
                <a:latin typeface="Century Schoolbook" panose="02040604050505020304" pitchFamily="18" charset="0"/>
              </a:rPr>
              <a:t>“Green” PMT</a:t>
            </a:r>
          </a:p>
        </p:txBody>
      </p:sp>
      <p:sp>
        <p:nvSpPr>
          <p:cNvPr id="12331" name="Rectangle 59">
            <a:extLst>
              <a:ext uri="{FF2B5EF4-FFF2-40B4-BE49-F238E27FC236}">
                <a16:creationId xmlns:a16="http://schemas.microsoft.com/office/drawing/2014/main" id="{EDE6CC53-A1F5-DD40-8F9A-BC272DB63BDB}"/>
              </a:ext>
            </a:extLst>
          </p:cNvPr>
          <p:cNvSpPr>
            <a:spLocks noChangeArrowheads="1"/>
          </p:cNvSpPr>
          <p:nvPr/>
        </p:nvSpPr>
        <p:spPr bwMode="auto">
          <a:xfrm>
            <a:off x="9510713" y="3082925"/>
            <a:ext cx="862012" cy="1047750"/>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300" name="Rectangle 60">
            <a:extLst>
              <a:ext uri="{FF2B5EF4-FFF2-40B4-BE49-F238E27FC236}">
                <a16:creationId xmlns:a16="http://schemas.microsoft.com/office/drawing/2014/main" id="{5147B9D6-04FC-8E4C-A147-705BB9082604}"/>
              </a:ext>
            </a:extLst>
          </p:cNvPr>
          <p:cNvSpPr>
            <a:spLocks noChangeArrowheads="1"/>
          </p:cNvSpPr>
          <p:nvPr/>
        </p:nvSpPr>
        <p:spPr bwMode="auto">
          <a:xfrm>
            <a:off x="2790826" y="4635500"/>
            <a:ext cx="1006475" cy="458788"/>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200">
                <a:latin typeface="Century Schoolbook" charset="0"/>
                <a:ea typeface="+mn-ea"/>
              </a:rPr>
              <a:t>Retractable</a:t>
            </a:r>
          </a:p>
          <a:p>
            <a:pPr>
              <a:defRPr/>
            </a:pPr>
            <a:r>
              <a:rPr lang="en-US" altLang="en-US" sz="1200">
                <a:latin typeface="Century Schoolbook" charset="0"/>
                <a:ea typeface="+mn-ea"/>
              </a:rPr>
              <a:t>Mirror</a:t>
            </a:r>
          </a:p>
        </p:txBody>
      </p:sp>
      <p:grpSp>
        <p:nvGrpSpPr>
          <p:cNvPr id="12333" name="Group 61">
            <a:extLst>
              <a:ext uri="{FF2B5EF4-FFF2-40B4-BE49-F238E27FC236}">
                <a16:creationId xmlns:a16="http://schemas.microsoft.com/office/drawing/2014/main" id="{D607E455-AF66-9B45-B9C2-56FAB97784E2}"/>
              </a:ext>
            </a:extLst>
          </p:cNvPr>
          <p:cNvGrpSpPr>
            <a:grpSpLocks/>
          </p:cNvGrpSpPr>
          <p:nvPr/>
        </p:nvGrpSpPr>
        <p:grpSpPr bwMode="auto">
          <a:xfrm>
            <a:off x="2536826" y="5430838"/>
            <a:ext cx="320675" cy="730250"/>
            <a:chOff x="695" y="3330"/>
            <a:chExt cx="220" cy="448"/>
          </a:xfrm>
        </p:grpSpPr>
        <p:sp>
          <p:nvSpPr>
            <p:cNvPr id="12399" name="Oval 62">
              <a:extLst>
                <a:ext uri="{FF2B5EF4-FFF2-40B4-BE49-F238E27FC236}">
                  <a16:creationId xmlns:a16="http://schemas.microsoft.com/office/drawing/2014/main" id="{620B29B0-3432-9C49-AC1B-E7E540711611}"/>
                </a:ext>
              </a:extLst>
            </p:cNvPr>
            <p:cNvSpPr>
              <a:spLocks noChangeArrowheads="1"/>
            </p:cNvSpPr>
            <p:nvPr/>
          </p:nvSpPr>
          <p:spPr bwMode="auto">
            <a:xfrm>
              <a:off x="695" y="3330"/>
              <a:ext cx="220" cy="88"/>
            </a:xfrm>
            <a:prstGeom prst="ellipse">
              <a:avLst/>
            </a:prstGeom>
            <a:gradFill rotWithShape="0">
              <a:gsLst>
                <a:gs pos="0">
                  <a:srgbClr val="6C6C6C"/>
                </a:gs>
                <a:gs pos="50000">
                  <a:srgbClr val="C0C0C0"/>
                </a:gs>
                <a:gs pos="100000">
                  <a:srgbClr val="6C6C6C"/>
                </a:gs>
              </a:gsLst>
              <a:lin ang="18900000" scaled="1"/>
            </a:gradFill>
            <a:ln w="12700">
              <a:solidFill>
                <a:srgbClr val="000000"/>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0" name="Rectangle 63">
              <a:extLst>
                <a:ext uri="{FF2B5EF4-FFF2-40B4-BE49-F238E27FC236}">
                  <a16:creationId xmlns:a16="http://schemas.microsoft.com/office/drawing/2014/main" id="{587920C4-3D25-9845-82EE-C9282F022404}"/>
                </a:ext>
              </a:extLst>
            </p:cNvPr>
            <p:cNvSpPr>
              <a:spLocks noChangeArrowheads="1"/>
            </p:cNvSpPr>
            <p:nvPr/>
          </p:nvSpPr>
          <p:spPr bwMode="auto">
            <a:xfrm>
              <a:off x="695" y="3393"/>
              <a:ext cx="220" cy="385"/>
            </a:xfrm>
            <a:prstGeom prst="rect">
              <a:avLst/>
            </a:prstGeom>
            <a:gradFill rotWithShape="0">
              <a:gsLst>
                <a:gs pos="0">
                  <a:srgbClr val="6C6C6C"/>
                </a:gs>
                <a:gs pos="50000">
                  <a:srgbClr val="C0C0C0"/>
                </a:gs>
                <a:gs pos="100000">
                  <a:srgbClr val="6C6C6C"/>
                </a:gs>
              </a:gsLst>
              <a:lin ang="18900000" scaled="1"/>
            </a:gradFill>
            <a:ln w="12700">
              <a:solidFill>
                <a:schemeClr val="accent2"/>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sp>
        <p:nvSpPr>
          <p:cNvPr id="10304" name="Rectangle 64">
            <a:extLst>
              <a:ext uri="{FF2B5EF4-FFF2-40B4-BE49-F238E27FC236}">
                <a16:creationId xmlns:a16="http://schemas.microsoft.com/office/drawing/2014/main" id="{35C94D25-E31C-2B46-BA24-2403C20E07DE}"/>
              </a:ext>
            </a:extLst>
          </p:cNvPr>
          <p:cNvSpPr>
            <a:spLocks noChangeArrowheads="1"/>
          </p:cNvSpPr>
          <p:nvPr/>
        </p:nvSpPr>
        <p:spPr bwMode="auto">
          <a:xfrm>
            <a:off x="2301876" y="6200775"/>
            <a:ext cx="828675" cy="3365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Ocular</a:t>
            </a:r>
          </a:p>
        </p:txBody>
      </p:sp>
      <p:grpSp>
        <p:nvGrpSpPr>
          <p:cNvPr id="12335" name="Group 65">
            <a:extLst>
              <a:ext uri="{FF2B5EF4-FFF2-40B4-BE49-F238E27FC236}">
                <a16:creationId xmlns:a16="http://schemas.microsoft.com/office/drawing/2014/main" id="{97D8D62B-8018-8646-B403-25828C00E355}"/>
              </a:ext>
            </a:extLst>
          </p:cNvPr>
          <p:cNvGrpSpPr>
            <a:grpSpLocks/>
          </p:cNvGrpSpPr>
          <p:nvPr/>
        </p:nvGrpSpPr>
        <p:grpSpPr bwMode="auto">
          <a:xfrm>
            <a:off x="3287714" y="3141663"/>
            <a:ext cx="41275" cy="906462"/>
            <a:chOff x="1211" y="1926"/>
            <a:chExt cx="28" cy="556"/>
          </a:xfrm>
        </p:grpSpPr>
        <p:sp>
          <p:nvSpPr>
            <p:cNvPr id="10306" name="Line 66">
              <a:extLst>
                <a:ext uri="{FF2B5EF4-FFF2-40B4-BE49-F238E27FC236}">
                  <a16:creationId xmlns:a16="http://schemas.microsoft.com/office/drawing/2014/main" id="{A464ADCA-B378-6649-A13C-C290AD39BF46}"/>
                </a:ext>
              </a:extLst>
            </p:cNvPr>
            <p:cNvSpPr>
              <a:spLocks noChangeShapeType="1"/>
            </p:cNvSpPr>
            <p:nvPr/>
          </p:nvSpPr>
          <p:spPr bwMode="auto">
            <a:xfrm>
              <a:off x="1219" y="1926"/>
              <a:ext cx="0" cy="55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2398" name="Rectangle 67">
              <a:extLst>
                <a:ext uri="{FF2B5EF4-FFF2-40B4-BE49-F238E27FC236}">
                  <a16:creationId xmlns:a16="http://schemas.microsoft.com/office/drawing/2014/main" id="{8C51B852-B020-584F-9540-8A4BEA68DA03}"/>
                </a:ext>
              </a:extLst>
            </p:cNvPr>
            <p:cNvSpPr>
              <a:spLocks noChangeArrowheads="1"/>
            </p:cNvSpPr>
            <p:nvPr/>
          </p:nvSpPr>
          <p:spPr bwMode="auto">
            <a:xfrm>
              <a:off x="1211" y="2154"/>
              <a:ext cx="28" cy="64"/>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grpSp>
        <p:nvGrpSpPr>
          <p:cNvPr id="12336" name="Group 68">
            <a:extLst>
              <a:ext uri="{FF2B5EF4-FFF2-40B4-BE49-F238E27FC236}">
                <a16:creationId xmlns:a16="http://schemas.microsoft.com/office/drawing/2014/main" id="{C64FF8FC-111C-BB4A-8258-C4F39F610F19}"/>
              </a:ext>
            </a:extLst>
          </p:cNvPr>
          <p:cNvGrpSpPr>
            <a:grpSpLocks/>
          </p:cNvGrpSpPr>
          <p:nvPr/>
        </p:nvGrpSpPr>
        <p:grpSpPr bwMode="auto">
          <a:xfrm>
            <a:off x="9299576" y="3141663"/>
            <a:ext cx="41275" cy="906462"/>
            <a:chOff x="5339" y="1926"/>
            <a:chExt cx="28" cy="556"/>
          </a:xfrm>
        </p:grpSpPr>
        <p:sp>
          <p:nvSpPr>
            <p:cNvPr id="10309" name="Line 69">
              <a:extLst>
                <a:ext uri="{FF2B5EF4-FFF2-40B4-BE49-F238E27FC236}">
                  <a16:creationId xmlns:a16="http://schemas.microsoft.com/office/drawing/2014/main" id="{9A8597EE-D0F4-324E-B153-6BAAEED41BAE}"/>
                </a:ext>
              </a:extLst>
            </p:cNvPr>
            <p:cNvSpPr>
              <a:spLocks noChangeShapeType="1"/>
            </p:cNvSpPr>
            <p:nvPr/>
          </p:nvSpPr>
          <p:spPr bwMode="auto">
            <a:xfrm>
              <a:off x="5347" y="1926"/>
              <a:ext cx="0" cy="55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2396" name="Rectangle 70">
              <a:extLst>
                <a:ext uri="{FF2B5EF4-FFF2-40B4-BE49-F238E27FC236}">
                  <a16:creationId xmlns:a16="http://schemas.microsoft.com/office/drawing/2014/main" id="{D94E2AA5-BC1A-B945-B00A-7B73A93974E9}"/>
                </a:ext>
              </a:extLst>
            </p:cNvPr>
            <p:cNvSpPr>
              <a:spLocks noChangeArrowheads="1"/>
            </p:cNvSpPr>
            <p:nvPr/>
          </p:nvSpPr>
          <p:spPr bwMode="auto">
            <a:xfrm>
              <a:off x="5339" y="2154"/>
              <a:ext cx="28" cy="64"/>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sp>
        <p:nvSpPr>
          <p:cNvPr id="10311" name="Rectangle 71">
            <a:extLst>
              <a:ext uri="{FF2B5EF4-FFF2-40B4-BE49-F238E27FC236}">
                <a16:creationId xmlns:a16="http://schemas.microsoft.com/office/drawing/2014/main" id="{6A93716B-40B3-284A-B386-777321692C1B}"/>
              </a:ext>
            </a:extLst>
          </p:cNvPr>
          <p:cNvSpPr>
            <a:spLocks noChangeArrowheads="1"/>
          </p:cNvSpPr>
          <p:nvPr/>
        </p:nvSpPr>
        <p:spPr bwMode="auto">
          <a:xfrm>
            <a:off x="3368675" y="3871913"/>
            <a:ext cx="520700" cy="3365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Slit</a:t>
            </a:r>
          </a:p>
        </p:txBody>
      </p:sp>
      <p:sp>
        <p:nvSpPr>
          <p:cNvPr id="10312" name="Rectangle 72">
            <a:extLst>
              <a:ext uri="{FF2B5EF4-FFF2-40B4-BE49-F238E27FC236}">
                <a16:creationId xmlns:a16="http://schemas.microsoft.com/office/drawing/2014/main" id="{DA3C74A4-AD37-754D-8DD2-C6570651DBE0}"/>
              </a:ext>
            </a:extLst>
          </p:cNvPr>
          <p:cNvSpPr>
            <a:spLocks noChangeArrowheads="1"/>
          </p:cNvSpPr>
          <p:nvPr/>
        </p:nvSpPr>
        <p:spPr bwMode="auto">
          <a:xfrm>
            <a:off x="8786813" y="3794125"/>
            <a:ext cx="520700" cy="3365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Slit</a:t>
            </a:r>
          </a:p>
        </p:txBody>
      </p:sp>
      <p:sp>
        <p:nvSpPr>
          <p:cNvPr id="10313" name="Rectangle 73">
            <a:extLst>
              <a:ext uri="{FF2B5EF4-FFF2-40B4-BE49-F238E27FC236}">
                <a16:creationId xmlns:a16="http://schemas.microsoft.com/office/drawing/2014/main" id="{08F7F784-DEFB-3D4F-9B49-D3B41EF3BFEF}"/>
              </a:ext>
            </a:extLst>
          </p:cNvPr>
          <p:cNvSpPr>
            <a:spLocks noChangeArrowheads="1"/>
          </p:cNvSpPr>
          <p:nvPr/>
        </p:nvSpPr>
        <p:spPr bwMode="auto">
          <a:xfrm>
            <a:off x="5843589" y="273050"/>
            <a:ext cx="1393825" cy="520700"/>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p>
            <a:pPr>
              <a:defRPr/>
            </a:pPr>
            <a:r>
              <a:rPr lang="en-US" altLang="en-US" sz="1400">
                <a:latin typeface="Century Schoolbook" charset="0"/>
                <a:ea typeface="+mn-ea"/>
              </a:rPr>
              <a:t>Lamp Housing</a:t>
            </a:r>
          </a:p>
        </p:txBody>
      </p:sp>
      <p:sp>
        <p:nvSpPr>
          <p:cNvPr id="10314" name="Line 74">
            <a:extLst>
              <a:ext uri="{FF2B5EF4-FFF2-40B4-BE49-F238E27FC236}">
                <a16:creationId xmlns:a16="http://schemas.microsoft.com/office/drawing/2014/main" id="{ED7136AC-14B2-5D4F-9615-BB2B8825B5AB}"/>
              </a:ext>
            </a:extLst>
          </p:cNvPr>
          <p:cNvSpPr>
            <a:spLocks noChangeShapeType="1"/>
          </p:cNvSpPr>
          <p:nvPr/>
        </p:nvSpPr>
        <p:spPr bwMode="auto">
          <a:xfrm>
            <a:off x="2781300" y="2058988"/>
            <a:ext cx="687388" cy="0"/>
          </a:xfrm>
          <a:prstGeom prst="line">
            <a:avLst/>
          </a:prstGeom>
          <a:noFill/>
          <a:ln w="12700">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15" name="Line 75">
            <a:extLst>
              <a:ext uri="{FF2B5EF4-FFF2-40B4-BE49-F238E27FC236}">
                <a16:creationId xmlns:a16="http://schemas.microsoft.com/office/drawing/2014/main" id="{EDC7D442-A0F3-014C-B0EE-FD45B1C5D235}"/>
              </a:ext>
            </a:extLst>
          </p:cNvPr>
          <p:cNvSpPr>
            <a:spLocks noChangeShapeType="1"/>
          </p:cNvSpPr>
          <p:nvPr/>
        </p:nvSpPr>
        <p:spPr bwMode="auto">
          <a:xfrm>
            <a:off x="2728914" y="2025651"/>
            <a:ext cx="92075" cy="12382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16" name="Rectangle 76">
            <a:extLst>
              <a:ext uri="{FF2B5EF4-FFF2-40B4-BE49-F238E27FC236}">
                <a16:creationId xmlns:a16="http://schemas.microsoft.com/office/drawing/2014/main" id="{1517862B-6F33-6942-9AE3-F6D792EFDE81}"/>
              </a:ext>
            </a:extLst>
          </p:cNvPr>
          <p:cNvSpPr>
            <a:spLocks noChangeArrowheads="1"/>
          </p:cNvSpPr>
          <p:nvPr/>
        </p:nvSpPr>
        <p:spPr bwMode="auto">
          <a:xfrm>
            <a:off x="3381376" y="5572125"/>
            <a:ext cx="5808663" cy="458788"/>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dirty="0">
                <a:latin typeface="Century Schoolbook" charset="0"/>
                <a:ea typeface="+mn-ea"/>
              </a:rPr>
              <a:t>The </a:t>
            </a:r>
            <a:r>
              <a:rPr lang="en-US" altLang="en-US" dirty="0" err="1">
                <a:latin typeface="Century Schoolbook" charset="0"/>
                <a:ea typeface="+mn-ea"/>
              </a:rPr>
              <a:t>Harald</a:t>
            </a:r>
            <a:r>
              <a:rPr lang="en-US" altLang="en-US" dirty="0">
                <a:latin typeface="Century Schoolbook" charset="0"/>
                <a:ea typeface="+mn-ea"/>
              </a:rPr>
              <a:t> Steen </a:t>
            </a:r>
            <a:r>
              <a:rPr lang="en-US" altLang="en-US" dirty="0" err="1">
                <a:latin typeface="Century Schoolbook" charset="0"/>
                <a:ea typeface="+mn-ea"/>
              </a:rPr>
              <a:t>Bryte</a:t>
            </a:r>
            <a:r>
              <a:rPr lang="en-US" altLang="en-US" dirty="0">
                <a:latin typeface="Century Schoolbook" charset="0"/>
                <a:ea typeface="+mn-ea"/>
              </a:rPr>
              <a:t> Optical Layout</a:t>
            </a:r>
          </a:p>
        </p:txBody>
      </p:sp>
      <p:grpSp>
        <p:nvGrpSpPr>
          <p:cNvPr id="12343" name="Group 77">
            <a:extLst>
              <a:ext uri="{FF2B5EF4-FFF2-40B4-BE49-F238E27FC236}">
                <a16:creationId xmlns:a16="http://schemas.microsoft.com/office/drawing/2014/main" id="{5966FC32-1B07-7841-88CE-272D0B2B918A}"/>
              </a:ext>
            </a:extLst>
          </p:cNvPr>
          <p:cNvGrpSpPr>
            <a:grpSpLocks/>
          </p:cNvGrpSpPr>
          <p:nvPr/>
        </p:nvGrpSpPr>
        <p:grpSpPr bwMode="auto">
          <a:xfrm>
            <a:off x="7570788" y="328613"/>
            <a:ext cx="576262" cy="666750"/>
            <a:chOff x="4204" y="264"/>
            <a:chExt cx="335" cy="362"/>
          </a:xfrm>
        </p:grpSpPr>
        <p:grpSp>
          <p:nvGrpSpPr>
            <p:cNvPr id="12360" name="Group 78">
              <a:extLst>
                <a:ext uri="{FF2B5EF4-FFF2-40B4-BE49-F238E27FC236}">
                  <a16:creationId xmlns:a16="http://schemas.microsoft.com/office/drawing/2014/main" id="{6E1ED428-1808-5345-9B51-B516D5A8CCC0}"/>
                </a:ext>
              </a:extLst>
            </p:cNvPr>
            <p:cNvGrpSpPr>
              <a:grpSpLocks/>
            </p:cNvGrpSpPr>
            <p:nvPr/>
          </p:nvGrpSpPr>
          <p:grpSpPr bwMode="auto">
            <a:xfrm>
              <a:off x="4290" y="264"/>
              <a:ext cx="177" cy="284"/>
              <a:chOff x="4290" y="264"/>
              <a:chExt cx="177" cy="284"/>
            </a:xfrm>
          </p:grpSpPr>
          <p:sp>
            <p:nvSpPr>
              <p:cNvPr id="10319" name="Freeform 79">
                <a:extLst>
                  <a:ext uri="{FF2B5EF4-FFF2-40B4-BE49-F238E27FC236}">
                    <a16:creationId xmlns:a16="http://schemas.microsoft.com/office/drawing/2014/main" id="{89BC979A-E17F-D74F-B010-8F80C493FE57}"/>
                  </a:ext>
                </a:extLst>
              </p:cNvPr>
              <p:cNvSpPr>
                <a:spLocks/>
              </p:cNvSpPr>
              <p:nvPr/>
            </p:nvSpPr>
            <p:spPr bwMode="auto">
              <a:xfrm>
                <a:off x="4290" y="327"/>
                <a:ext cx="177" cy="222"/>
              </a:xfrm>
              <a:custGeom>
                <a:avLst/>
                <a:gdLst>
                  <a:gd name="T0" fmla="*/ 27 w 177"/>
                  <a:gd name="T1" fmla="*/ 75 h 221"/>
                  <a:gd name="T2" fmla="*/ 20 w 177"/>
                  <a:gd name="T3" fmla="*/ 88 h 221"/>
                  <a:gd name="T4" fmla="*/ 10 w 177"/>
                  <a:gd name="T5" fmla="*/ 102 h 221"/>
                  <a:gd name="T6" fmla="*/ 3 w 177"/>
                  <a:gd name="T7" fmla="*/ 115 h 221"/>
                  <a:gd name="T8" fmla="*/ 0 w 177"/>
                  <a:gd name="T9" fmla="*/ 130 h 221"/>
                  <a:gd name="T10" fmla="*/ 0 w 177"/>
                  <a:gd name="T11" fmla="*/ 144 h 221"/>
                  <a:gd name="T12" fmla="*/ 3 w 177"/>
                  <a:gd name="T13" fmla="*/ 163 h 221"/>
                  <a:gd name="T14" fmla="*/ 11 w 177"/>
                  <a:gd name="T15" fmla="*/ 178 h 221"/>
                  <a:gd name="T16" fmla="*/ 23 w 177"/>
                  <a:gd name="T17" fmla="*/ 193 h 221"/>
                  <a:gd name="T18" fmla="*/ 39 w 177"/>
                  <a:gd name="T19" fmla="*/ 205 h 221"/>
                  <a:gd name="T20" fmla="*/ 53 w 177"/>
                  <a:gd name="T21" fmla="*/ 212 h 221"/>
                  <a:gd name="T22" fmla="*/ 69 w 177"/>
                  <a:gd name="T23" fmla="*/ 217 h 221"/>
                  <a:gd name="T24" fmla="*/ 91 w 177"/>
                  <a:gd name="T25" fmla="*/ 220 h 221"/>
                  <a:gd name="T26" fmla="*/ 111 w 177"/>
                  <a:gd name="T27" fmla="*/ 217 h 221"/>
                  <a:gd name="T28" fmla="*/ 124 w 177"/>
                  <a:gd name="T29" fmla="*/ 213 h 221"/>
                  <a:gd name="T30" fmla="*/ 138 w 177"/>
                  <a:gd name="T31" fmla="*/ 206 h 221"/>
                  <a:gd name="T32" fmla="*/ 149 w 177"/>
                  <a:gd name="T33" fmla="*/ 198 h 221"/>
                  <a:gd name="T34" fmla="*/ 159 w 177"/>
                  <a:gd name="T35" fmla="*/ 188 h 221"/>
                  <a:gd name="T36" fmla="*/ 165 w 177"/>
                  <a:gd name="T37" fmla="*/ 179 h 221"/>
                  <a:gd name="T38" fmla="*/ 170 w 177"/>
                  <a:gd name="T39" fmla="*/ 168 h 221"/>
                  <a:gd name="T40" fmla="*/ 174 w 177"/>
                  <a:gd name="T41" fmla="*/ 157 h 221"/>
                  <a:gd name="T42" fmla="*/ 176 w 177"/>
                  <a:gd name="T43" fmla="*/ 143 h 221"/>
                  <a:gd name="T44" fmla="*/ 175 w 177"/>
                  <a:gd name="T45" fmla="*/ 129 h 221"/>
                  <a:gd name="T46" fmla="*/ 171 w 177"/>
                  <a:gd name="T47" fmla="*/ 117 h 221"/>
                  <a:gd name="T48" fmla="*/ 165 w 177"/>
                  <a:gd name="T49" fmla="*/ 102 h 221"/>
                  <a:gd name="T50" fmla="*/ 155 w 177"/>
                  <a:gd name="T51" fmla="*/ 86 h 221"/>
                  <a:gd name="T52" fmla="*/ 150 w 177"/>
                  <a:gd name="T53" fmla="*/ 75 h 221"/>
                  <a:gd name="T54" fmla="*/ 144 w 177"/>
                  <a:gd name="T55" fmla="*/ 62 h 221"/>
                  <a:gd name="T56" fmla="*/ 139 w 177"/>
                  <a:gd name="T57" fmla="*/ 46 h 221"/>
                  <a:gd name="T58" fmla="*/ 136 w 177"/>
                  <a:gd name="T59" fmla="*/ 33 h 221"/>
                  <a:gd name="T60" fmla="*/ 133 w 177"/>
                  <a:gd name="T61" fmla="*/ 18 h 221"/>
                  <a:gd name="T62" fmla="*/ 133 w 177"/>
                  <a:gd name="T63" fmla="*/ 0 h 221"/>
                  <a:gd name="T64" fmla="*/ 50 w 177"/>
                  <a:gd name="T65" fmla="*/ 0 h 221"/>
                  <a:gd name="T66" fmla="*/ 50 w 177"/>
                  <a:gd name="T67" fmla="*/ 15 h 221"/>
                  <a:gd name="T68" fmla="*/ 46 w 177"/>
                  <a:gd name="T69" fmla="*/ 34 h 221"/>
                  <a:gd name="T70" fmla="*/ 41 w 177"/>
                  <a:gd name="T71" fmla="*/ 48 h 221"/>
                  <a:gd name="T72" fmla="*/ 34 w 177"/>
                  <a:gd name="T73" fmla="*/ 63 h 221"/>
                  <a:gd name="T74" fmla="*/ 27 w 177"/>
                  <a:gd name="T75" fmla="*/ 75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7" h="221">
                    <a:moveTo>
                      <a:pt x="27" y="75"/>
                    </a:moveTo>
                    <a:lnTo>
                      <a:pt x="20" y="88"/>
                    </a:lnTo>
                    <a:lnTo>
                      <a:pt x="10" y="102"/>
                    </a:lnTo>
                    <a:lnTo>
                      <a:pt x="3" y="115"/>
                    </a:lnTo>
                    <a:lnTo>
                      <a:pt x="0" y="130"/>
                    </a:lnTo>
                    <a:lnTo>
                      <a:pt x="0" y="144"/>
                    </a:lnTo>
                    <a:lnTo>
                      <a:pt x="3" y="163"/>
                    </a:lnTo>
                    <a:lnTo>
                      <a:pt x="11" y="178"/>
                    </a:lnTo>
                    <a:lnTo>
                      <a:pt x="23" y="193"/>
                    </a:lnTo>
                    <a:lnTo>
                      <a:pt x="39" y="205"/>
                    </a:lnTo>
                    <a:lnTo>
                      <a:pt x="53" y="212"/>
                    </a:lnTo>
                    <a:lnTo>
                      <a:pt x="69" y="217"/>
                    </a:lnTo>
                    <a:lnTo>
                      <a:pt x="91" y="220"/>
                    </a:lnTo>
                    <a:lnTo>
                      <a:pt x="111" y="217"/>
                    </a:lnTo>
                    <a:lnTo>
                      <a:pt x="124" y="213"/>
                    </a:lnTo>
                    <a:lnTo>
                      <a:pt x="138" y="206"/>
                    </a:lnTo>
                    <a:lnTo>
                      <a:pt x="149" y="198"/>
                    </a:lnTo>
                    <a:lnTo>
                      <a:pt x="159" y="188"/>
                    </a:lnTo>
                    <a:lnTo>
                      <a:pt x="165" y="179"/>
                    </a:lnTo>
                    <a:lnTo>
                      <a:pt x="170" y="168"/>
                    </a:lnTo>
                    <a:lnTo>
                      <a:pt x="174" y="157"/>
                    </a:lnTo>
                    <a:lnTo>
                      <a:pt x="176" y="143"/>
                    </a:lnTo>
                    <a:lnTo>
                      <a:pt x="175" y="129"/>
                    </a:lnTo>
                    <a:lnTo>
                      <a:pt x="171" y="117"/>
                    </a:lnTo>
                    <a:lnTo>
                      <a:pt x="165" y="102"/>
                    </a:lnTo>
                    <a:lnTo>
                      <a:pt x="155" y="86"/>
                    </a:lnTo>
                    <a:lnTo>
                      <a:pt x="150" y="75"/>
                    </a:lnTo>
                    <a:lnTo>
                      <a:pt x="144" y="62"/>
                    </a:lnTo>
                    <a:lnTo>
                      <a:pt x="139" y="46"/>
                    </a:lnTo>
                    <a:lnTo>
                      <a:pt x="136" y="33"/>
                    </a:lnTo>
                    <a:lnTo>
                      <a:pt x="133" y="18"/>
                    </a:lnTo>
                    <a:lnTo>
                      <a:pt x="133" y="0"/>
                    </a:lnTo>
                    <a:lnTo>
                      <a:pt x="50" y="0"/>
                    </a:lnTo>
                    <a:lnTo>
                      <a:pt x="50" y="15"/>
                    </a:lnTo>
                    <a:lnTo>
                      <a:pt x="46" y="34"/>
                    </a:lnTo>
                    <a:lnTo>
                      <a:pt x="41" y="48"/>
                    </a:lnTo>
                    <a:lnTo>
                      <a:pt x="34" y="63"/>
                    </a:lnTo>
                    <a:lnTo>
                      <a:pt x="27" y="75"/>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grpSp>
            <p:nvGrpSpPr>
              <p:cNvPr id="12388" name="Group 80">
                <a:extLst>
                  <a:ext uri="{FF2B5EF4-FFF2-40B4-BE49-F238E27FC236}">
                    <a16:creationId xmlns:a16="http://schemas.microsoft.com/office/drawing/2014/main" id="{A65DADDF-8EED-004E-BA9F-638BA0DF60A1}"/>
                  </a:ext>
                </a:extLst>
              </p:cNvPr>
              <p:cNvGrpSpPr>
                <a:grpSpLocks/>
              </p:cNvGrpSpPr>
              <p:nvPr/>
            </p:nvGrpSpPr>
            <p:grpSpPr bwMode="auto">
              <a:xfrm>
                <a:off x="4340" y="264"/>
                <a:ext cx="84" cy="68"/>
                <a:chOff x="4340" y="264"/>
                <a:chExt cx="84" cy="68"/>
              </a:xfrm>
            </p:grpSpPr>
            <p:sp>
              <p:nvSpPr>
                <p:cNvPr id="12389" name="Oval 81">
                  <a:extLst>
                    <a:ext uri="{FF2B5EF4-FFF2-40B4-BE49-F238E27FC236}">
                      <a16:creationId xmlns:a16="http://schemas.microsoft.com/office/drawing/2014/main" id="{F5E9855B-EFCD-9B42-925F-4D7A3762E60C}"/>
                    </a:ext>
                  </a:extLst>
                </p:cNvPr>
                <p:cNvSpPr>
                  <a:spLocks noChangeArrowheads="1"/>
                </p:cNvSpPr>
                <p:nvPr/>
              </p:nvSpPr>
              <p:spPr bwMode="auto">
                <a:xfrm>
                  <a:off x="4354" y="264"/>
                  <a:ext cx="42" cy="4"/>
                </a:xfrm>
                <a:prstGeom prst="ellipse">
                  <a:avLst/>
                </a:prstGeom>
                <a:solidFill>
                  <a:srgbClr val="FFFF00"/>
                </a:solidFill>
                <a:ln w="12700">
                  <a:solidFill>
                    <a:srgbClr val="000000"/>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322" name="Freeform 82">
                  <a:extLst>
                    <a:ext uri="{FF2B5EF4-FFF2-40B4-BE49-F238E27FC236}">
                      <a16:creationId xmlns:a16="http://schemas.microsoft.com/office/drawing/2014/main" id="{59D3CC13-768A-BE44-AFC0-86A6C938D0FF}"/>
                    </a:ext>
                  </a:extLst>
                </p:cNvPr>
                <p:cNvSpPr>
                  <a:spLocks/>
                </p:cNvSpPr>
                <p:nvPr/>
              </p:nvSpPr>
              <p:spPr bwMode="auto">
                <a:xfrm>
                  <a:off x="4340" y="311"/>
                  <a:ext cx="84" cy="21"/>
                </a:xfrm>
                <a:custGeom>
                  <a:avLst/>
                  <a:gdLst>
                    <a:gd name="T0" fmla="*/ 0 w 84"/>
                    <a:gd name="T1" fmla="*/ 20 h 21"/>
                    <a:gd name="T2" fmla="*/ 0 w 84"/>
                    <a:gd name="T3" fmla="*/ 0 h 21"/>
                    <a:gd name="T4" fmla="*/ 18 w 84"/>
                    <a:gd name="T5" fmla="*/ 0 h 21"/>
                    <a:gd name="T6" fmla="*/ 83 w 84"/>
                    <a:gd name="T7" fmla="*/ 13 h 21"/>
                    <a:gd name="T8" fmla="*/ 83 w 84"/>
                    <a:gd name="T9" fmla="*/ 20 h 21"/>
                    <a:gd name="T10" fmla="*/ 0 w 84"/>
                    <a:gd name="T11" fmla="*/ 20 h 21"/>
                  </a:gdLst>
                  <a:ahLst/>
                  <a:cxnLst>
                    <a:cxn ang="0">
                      <a:pos x="T0" y="T1"/>
                    </a:cxn>
                    <a:cxn ang="0">
                      <a:pos x="T2" y="T3"/>
                    </a:cxn>
                    <a:cxn ang="0">
                      <a:pos x="T4" y="T5"/>
                    </a:cxn>
                    <a:cxn ang="0">
                      <a:pos x="T6" y="T7"/>
                    </a:cxn>
                    <a:cxn ang="0">
                      <a:pos x="T8" y="T9"/>
                    </a:cxn>
                    <a:cxn ang="0">
                      <a:pos x="T10" y="T11"/>
                    </a:cxn>
                  </a:cxnLst>
                  <a:rect l="0" t="0" r="r" b="b"/>
                  <a:pathLst>
                    <a:path w="84" h="21">
                      <a:moveTo>
                        <a:pt x="0" y="20"/>
                      </a:moveTo>
                      <a:lnTo>
                        <a:pt x="0" y="0"/>
                      </a:lnTo>
                      <a:lnTo>
                        <a:pt x="18" y="0"/>
                      </a:lnTo>
                      <a:lnTo>
                        <a:pt x="83" y="13"/>
                      </a:lnTo>
                      <a:lnTo>
                        <a:pt x="83" y="20"/>
                      </a:lnTo>
                      <a:lnTo>
                        <a:pt x="0" y="20"/>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0323" name="Freeform 83">
                  <a:extLst>
                    <a:ext uri="{FF2B5EF4-FFF2-40B4-BE49-F238E27FC236}">
                      <a16:creationId xmlns:a16="http://schemas.microsoft.com/office/drawing/2014/main" id="{DF2ED998-2518-264D-B723-4EFEFECA8608}"/>
                    </a:ext>
                  </a:extLst>
                </p:cNvPr>
                <p:cNvSpPr>
                  <a:spLocks/>
                </p:cNvSpPr>
                <p:nvPr/>
              </p:nvSpPr>
              <p:spPr bwMode="auto">
                <a:xfrm>
                  <a:off x="4340" y="297"/>
                  <a:ext cx="84" cy="28"/>
                </a:xfrm>
                <a:custGeom>
                  <a:avLst/>
                  <a:gdLst>
                    <a:gd name="T0" fmla="*/ 18 w 84"/>
                    <a:gd name="T1" fmla="*/ 14 h 28"/>
                    <a:gd name="T2" fmla="*/ 0 w 84"/>
                    <a:gd name="T3" fmla="*/ 14 h 28"/>
                    <a:gd name="T4" fmla="*/ 0 w 84"/>
                    <a:gd name="T5" fmla="*/ 0 h 28"/>
                    <a:gd name="T6" fmla="*/ 18 w 84"/>
                    <a:gd name="T7" fmla="*/ 0 h 28"/>
                    <a:gd name="T8" fmla="*/ 83 w 84"/>
                    <a:gd name="T9" fmla="*/ 14 h 28"/>
                    <a:gd name="T10" fmla="*/ 83 w 84"/>
                    <a:gd name="T11" fmla="*/ 27 h 28"/>
                    <a:gd name="T12" fmla="*/ 18 w 84"/>
                    <a:gd name="T13" fmla="*/ 14 h 28"/>
                  </a:gdLst>
                  <a:ahLst/>
                  <a:cxnLst>
                    <a:cxn ang="0">
                      <a:pos x="T0" y="T1"/>
                    </a:cxn>
                    <a:cxn ang="0">
                      <a:pos x="T2" y="T3"/>
                    </a:cxn>
                    <a:cxn ang="0">
                      <a:pos x="T4" y="T5"/>
                    </a:cxn>
                    <a:cxn ang="0">
                      <a:pos x="T6" y="T7"/>
                    </a:cxn>
                    <a:cxn ang="0">
                      <a:pos x="T8" y="T9"/>
                    </a:cxn>
                    <a:cxn ang="0">
                      <a:pos x="T10" y="T11"/>
                    </a:cxn>
                    <a:cxn ang="0">
                      <a:pos x="T12" y="T13"/>
                    </a:cxn>
                  </a:cxnLst>
                  <a:rect l="0" t="0" r="r" b="b"/>
                  <a:pathLst>
                    <a:path w="84" h="28">
                      <a:moveTo>
                        <a:pt x="18" y="14"/>
                      </a:moveTo>
                      <a:lnTo>
                        <a:pt x="0" y="14"/>
                      </a:lnTo>
                      <a:lnTo>
                        <a:pt x="0" y="0"/>
                      </a:lnTo>
                      <a:lnTo>
                        <a:pt x="18" y="0"/>
                      </a:lnTo>
                      <a:lnTo>
                        <a:pt x="83" y="14"/>
                      </a:lnTo>
                      <a:lnTo>
                        <a:pt x="83" y="27"/>
                      </a:lnTo>
                      <a:lnTo>
                        <a:pt x="18" y="14"/>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0324" name="Freeform 84">
                  <a:extLst>
                    <a:ext uri="{FF2B5EF4-FFF2-40B4-BE49-F238E27FC236}">
                      <a16:creationId xmlns:a16="http://schemas.microsoft.com/office/drawing/2014/main" id="{3240ADF7-F9A4-5C41-8CFB-F7C7EB6099E7}"/>
                    </a:ext>
                  </a:extLst>
                </p:cNvPr>
                <p:cNvSpPr>
                  <a:spLocks/>
                </p:cNvSpPr>
                <p:nvPr/>
              </p:nvSpPr>
              <p:spPr bwMode="auto">
                <a:xfrm>
                  <a:off x="4340" y="284"/>
                  <a:ext cx="84" cy="28"/>
                </a:xfrm>
                <a:custGeom>
                  <a:avLst/>
                  <a:gdLst>
                    <a:gd name="T0" fmla="*/ 18 w 84"/>
                    <a:gd name="T1" fmla="*/ 13 h 28"/>
                    <a:gd name="T2" fmla="*/ 0 w 84"/>
                    <a:gd name="T3" fmla="*/ 13 h 28"/>
                    <a:gd name="T4" fmla="*/ 0 w 84"/>
                    <a:gd name="T5" fmla="*/ 0 h 28"/>
                    <a:gd name="T6" fmla="*/ 18 w 84"/>
                    <a:gd name="T7" fmla="*/ 0 h 28"/>
                    <a:gd name="T8" fmla="*/ 83 w 84"/>
                    <a:gd name="T9" fmla="*/ 13 h 28"/>
                    <a:gd name="T10" fmla="*/ 83 w 84"/>
                    <a:gd name="T11" fmla="*/ 27 h 28"/>
                    <a:gd name="T12" fmla="*/ 18 w 84"/>
                    <a:gd name="T13" fmla="*/ 13 h 28"/>
                  </a:gdLst>
                  <a:ahLst/>
                  <a:cxnLst>
                    <a:cxn ang="0">
                      <a:pos x="T0" y="T1"/>
                    </a:cxn>
                    <a:cxn ang="0">
                      <a:pos x="T2" y="T3"/>
                    </a:cxn>
                    <a:cxn ang="0">
                      <a:pos x="T4" y="T5"/>
                    </a:cxn>
                    <a:cxn ang="0">
                      <a:pos x="T6" y="T7"/>
                    </a:cxn>
                    <a:cxn ang="0">
                      <a:pos x="T8" y="T9"/>
                    </a:cxn>
                    <a:cxn ang="0">
                      <a:pos x="T10" y="T11"/>
                    </a:cxn>
                    <a:cxn ang="0">
                      <a:pos x="T12" y="T13"/>
                    </a:cxn>
                  </a:cxnLst>
                  <a:rect l="0" t="0" r="r" b="b"/>
                  <a:pathLst>
                    <a:path w="84" h="28">
                      <a:moveTo>
                        <a:pt x="18" y="13"/>
                      </a:moveTo>
                      <a:lnTo>
                        <a:pt x="0" y="13"/>
                      </a:lnTo>
                      <a:lnTo>
                        <a:pt x="0" y="0"/>
                      </a:lnTo>
                      <a:lnTo>
                        <a:pt x="18" y="0"/>
                      </a:lnTo>
                      <a:lnTo>
                        <a:pt x="83" y="13"/>
                      </a:lnTo>
                      <a:lnTo>
                        <a:pt x="83" y="27"/>
                      </a:lnTo>
                      <a:lnTo>
                        <a:pt x="18" y="13"/>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0325" name="Freeform 85">
                  <a:extLst>
                    <a:ext uri="{FF2B5EF4-FFF2-40B4-BE49-F238E27FC236}">
                      <a16:creationId xmlns:a16="http://schemas.microsoft.com/office/drawing/2014/main" id="{88029D82-A6E0-4A42-9A1D-B29CC430DFED}"/>
                    </a:ext>
                  </a:extLst>
                </p:cNvPr>
                <p:cNvSpPr>
                  <a:spLocks/>
                </p:cNvSpPr>
                <p:nvPr/>
              </p:nvSpPr>
              <p:spPr bwMode="auto">
                <a:xfrm>
                  <a:off x="4340" y="270"/>
                  <a:ext cx="84" cy="28"/>
                </a:xfrm>
                <a:custGeom>
                  <a:avLst/>
                  <a:gdLst>
                    <a:gd name="T0" fmla="*/ 18 w 84"/>
                    <a:gd name="T1" fmla="*/ 14 h 28"/>
                    <a:gd name="T2" fmla="*/ 16 w 84"/>
                    <a:gd name="T3" fmla="*/ 14 h 28"/>
                    <a:gd name="T4" fmla="*/ 0 w 84"/>
                    <a:gd name="T5" fmla="*/ 14 h 28"/>
                    <a:gd name="T6" fmla="*/ 0 w 84"/>
                    <a:gd name="T7" fmla="*/ 0 h 28"/>
                    <a:gd name="T8" fmla="*/ 18 w 84"/>
                    <a:gd name="T9" fmla="*/ 0 h 28"/>
                    <a:gd name="T10" fmla="*/ 83 w 84"/>
                    <a:gd name="T11" fmla="*/ 14 h 28"/>
                    <a:gd name="T12" fmla="*/ 83 w 84"/>
                    <a:gd name="T13" fmla="*/ 27 h 28"/>
                    <a:gd name="T14" fmla="*/ 18 w 84"/>
                    <a:gd name="T15" fmla="*/ 14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28">
                      <a:moveTo>
                        <a:pt x="18" y="14"/>
                      </a:moveTo>
                      <a:lnTo>
                        <a:pt x="16" y="14"/>
                      </a:lnTo>
                      <a:lnTo>
                        <a:pt x="0" y="14"/>
                      </a:lnTo>
                      <a:lnTo>
                        <a:pt x="0" y="0"/>
                      </a:lnTo>
                      <a:lnTo>
                        <a:pt x="18" y="0"/>
                      </a:lnTo>
                      <a:lnTo>
                        <a:pt x="83" y="14"/>
                      </a:lnTo>
                      <a:lnTo>
                        <a:pt x="83" y="27"/>
                      </a:lnTo>
                      <a:lnTo>
                        <a:pt x="18" y="14"/>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0326" name="Freeform 86">
                  <a:extLst>
                    <a:ext uri="{FF2B5EF4-FFF2-40B4-BE49-F238E27FC236}">
                      <a16:creationId xmlns:a16="http://schemas.microsoft.com/office/drawing/2014/main" id="{AE35A148-54B7-2D48-B1CA-421BF862B333}"/>
                    </a:ext>
                  </a:extLst>
                </p:cNvPr>
                <p:cNvSpPr>
                  <a:spLocks/>
                </p:cNvSpPr>
                <p:nvPr/>
              </p:nvSpPr>
              <p:spPr bwMode="auto">
                <a:xfrm>
                  <a:off x="4340" y="264"/>
                  <a:ext cx="84" cy="21"/>
                </a:xfrm>
                <a:custGeom>
                  <a:avLst/>
                  <a:gdLst>
                    <a:gd name="T0" fmla="*/ 18 w 84"/>
                    <a:gd name="T1" fmla="*/ 6 h 21"/>
                    <a:gd name="T2" fmla="*/ 0 w 84"/>
                    <a:gd name="T3" fmla="*/ 6 h 21"/>
                    <a:gd name="T4" fmla="*/ 9 w 84"/>
                    <a:gd name="T5" fmla="*/ 0 h 21"/>
                    <a:gd name="T6" fmla="*/ 73 w 84"/>
                    <a:gd name="T7" fmla="*/ 0 h 21"/>
                    <a:gd name="T8" fmla="*/ 83 w 84"/>
                    <a:gd name="T9" fmla="*/ 6 h 21"/>
                    <a:gd name="T10" fmla="*/ 83 w 84"/>
                    <a:gd name="T11" fmla="*/ 20 h 21"/>
                    <a:gd name="T12" fmla="*/ 18 w 84"/>
                    <a:gd name="T13" fmla="*/ 6 h 21"/>
                  </a:gdLst>
                  <a:ahLst/>
                  <a:cxnLst>
                    <a:cxn ang="0">
                      <a:pos x="T0" y="T1"/>
                    </a:cxn>
                    <a:cxn ang="0">
                      <a:pos x="T2" y="T3"/>
                    </a:cxn>
                    <a:cxn ang="0">
                      <a:pos x="T4" y="T5"/>
                    </a:cxn>
                    <a:cxn ang="0">
                      <a:pos x="T6" y="T7"/>
                    </a:cxn>
                    <a:cxn ang="0">
                      <a:pos x="T8" y="T9"/>
                    </a:cxn>
                    <a:cxn ang="0">
                      <a:pos x="T10" y="T11"/>
                    </a:cxn>
                    <a:cxn ang="0">
                      <a:pos x="T12" y="T13"/>
                    </a:cxn>
                  </a:cxnLst>
                  <a:rect l="0" t="0" r="r" b="b"/>
                  <a:pathLst>
                    <a:path w="84" h="21">
                      <a:moveTo>
                        <a:pt x="18" y="6"/>
                      </a:moveTo>
                      <a:lnTo>
                        <a:pt x="0" y="6"/>
                      </a:lnTo>
                      <a:lnTo>
                        <a:pt x="9" y="0"/>
                      </a:lnTo>
                      <a:lnTo>
                        <a:pt x="73" y="0"/>
                      </a:lnTo>
                      <a:lnTo>
                        <a:pt x="83" y="6"/>
                      </a:lnTo>
                      <a:lnTo>
                        <a:pt x="83" y="20"/>
                      </a:lnTo>
                      <a:lnTo>
                        <a:pt x="18" y="6"/>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grpSp>
        </p:grpSp>
        <p:grpSp>
          <p:nvGrpSpPr>
            <p:cNvPr id="12361" name="Group 87">
              <a:extLst>
                <a:ext uri="{FF2B5EF4-FFF2-40B4-BE49-F238E27FC236}">
                  <a16:creationId xmlns:a16="http://schemas.microsoft.com/office/drawing/2014/main" id="{B6D69D9F-AE2B-2A44-80E2-4BE8BDAD84E7}"/>
                </a:ext>
              </a:extLst>
            </p:cNvPr>
            <p:cNvGrpSpPr>
              <a:grpSpLocks/>
            </p:cNvGrpSpPr>
            <p:nvPr/>
          </p:nvGrpSpPr>
          <p:grpSpPr bwMode="auto">
            <a:xfrm>
              <a:off x="4204" y="383"/>
              <a:ext cx="335" cy="243"/>
              <a:chOff x="4204" y="383"/>
              <a:chExt cx="335" cy="243"/>
            </a:xfrm>
          </p:grpSpPr>
          <p:sp>
            <p:nvSpPr>
              <p:cNvPr id="10328" name="Line 88">
                <a:extLst>
                  <a:ext uri="{FF2B5EF4-FFF2-40B4-BE49-F238E27FC236}">
                    <a16:creationId xmlns:a16="http://schemas.microsoft.com/office/drawing/2014/main" id="{0E19DA0D-735C-3C48-98BA-63C59B49A433}"/>
                  </a:ext>
                </a:extLst>
              </p:cNvPr>
              <p:cNvSpPr>
                <a:spLocks noChangeShapeType="1"/>
              </p:cNvSpPr>
              <p:nvPr/>
            </p:nvSpPr>
            <p:spPr bwMode="auto">
              <a:xfrm flipH="1" flipV="1">
                <a:off x="4427" y="541"/>
                <a:ext cx="39" cy="5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29" name="Line 89">
                <a:extLst>
                  <a:ext uri="{FF2B5EF4-FFF2-40B4-BE49-F238E27FC236}">
                    <a16:creationId xmlns:a16="http://schemas.microsoft.com/office/drawing/2014/main" id="{05A37AF4-E81D-AE42-B0EE-8578647145E1}"/>
                  </a:ext>
                </a:extLst>
              </p:cNvPr>
              <p:cNvSpPr>
                <a:spLocks noChangeShapeType="1"/>
              </p:cNvSpPr>
              <p:nvPr/>
            </p:nvSpPr>
            <p:spPr bwMode="auto">
              <a:xfrm flipH="1" flipV="1">
                <a:off x="4413" y="551"/>
                <a:ext cx="19" cy="37"/>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0" name="Line 90">
                <a:extLst>
                  <a:ext uri="{FF2B5EF4-FFF2-40B4-BE49-F238E27FC236}">
                    <a16:creationId xmlns:a16="http://schemas.microsoft.com/office/drawing/2014/main" id="{7914DD49-7A40-BC43-B539-DED34C7AD5A3}"/>
                  </a:ext>
                </a:extLst>
              </p:cNvPr>
              <p:cNvSpPr>
                <a:spLocks noChangeShapeType="1"/>
              </p:cNvSpPr>
              <p:nvPr/>
            </p:nvSpPr>
            <p:spPr bwMode="auto">
              <a:xfrm flipH="1" flipV="1">
                <a:off x="4394" y="555"/>
                <a:ext cx="14" cy="6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1" name="Line 91">
                <a:extLst>
                  <a:ext uri="{FF2B5EF4-FFF2-40B4-BE49-F238E27FC236}">
                    <a16:creationId xmlns:a16="http://schemas.microsoft.com/office/drawing/2014/main" id="{38B1E25B-2F8D-454C-9D2B-FEC6D361508A}"/>
                  </a:ext>
                </a:extLst>
              </p:cNvPr>
              <p:cNvSpPr>
                <a:spLocks noChangeShapeType="1"/>
              </p:cNvSpPr>
              <p:nvPr/>
            </p:nvSpPr>
            <p:spPr bwMode="auto">
              <a:xfrm flipV="1">
                <a:off x="4377" y="556"/>
                <a:ext cx="6" cy="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2" name="Line 92">
                <a:extLst>
                  <a:ext uri="{FF2B5EF4-FFF2-40B4-BE49-F238E27FC236}">
                    <a16:creationId xmlns:a16="http://schemas.microsoft.com/office/drawing/2014/main" id="{45372558-2DB6-0C47-A3FA-05CF301855CC}"/>
                  </a:ext>
                </a:extLst>
              </p:cNvPr>
              <p:cNvSpPr>
                <a:spLocks noChangeShapeType="1"/>
              </p:cNvSpPr>
              <p:nvPr/>
            </p:nvSpPr>
            <p:spPr bwMode="auto">
              <a:xfrm flipV="1">
                <a:off x="4354" y="556"/>
                <a:ext cx="1" cy="7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3" name="Line 93">
                <a:extLst>
                  <a:ext uri="{FF2B5EF4-FFF2-40B4-BE49-F238E27FC236}">
                    <a16:creationId xmlns:a16="http://schemas.microsoft.com/office/drawing/2014/main" id="{02A0D426-A1F6-B841-90DC-E3F18ADEAA67}"/>
                  </a:ext>
                </a:extLst>
              </p:cNvPr>
              <p:cNvSpPr>
                <a:spLocks noChangeShapeType="1"/>
              </p:cNvSpPr>
              <p:nvPr/>
            </p:nvSpPr>
            <p:spPr bwMode="auto">
              <a:xfrm flipH="1">
                <a:off x="4329" y="563"/>
                <a:ext cx="18" cy="1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4" name="Line 94">
                <a:extLst>
                  <a:ext uri="{FF2B5EF4-FFF2-40B4-BE49-F238E27FC236}">
                    <a16:creationId xmlns:a16="http://schemas.microsoft.com/office/drawing/2014/main" id="{92C44137-E211-8242-BA7D-AFAC7B778FB1}"/>
                  </a:ext>
                </a:extLst>
              </p:cNvPr>
              <p:cNvSpPr>
                <a:spLocks noChangeShapeType="1"/>
              </p:cNvSpPr>
              <p:nvPr/>
            </p:nvSpPr>
            <p:spPr bwMode="auto">
              <a:xfrm flipH="1">
                <a:off x="4293" y="550"/>
                <a:ext cx="33" cy="47"/>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5" name="Line 95">
                <a:extLst>
                  <a:ext uri="{FF2B5EF4-FFF2-40B4-BE49-F238E27FC236}">
                    <a16:creationId xmlns:a16="http://schemas.microsoft.com/office/drawing/2014/main" id="{3CBAB4AD-4CBC-A643-A273-9E8A356FA521}"/>
                  </a:ext>
                </a:extLst>
              </p:cNvPr>
              <p:cNvSpPr>
                <a:spLocks noChangeShapeType="1"/>
              </p:cNvSpPr>
              <p:nvPr/>
            </p:nvSpPr>
            <p:spPr bwMode="auto">
              <a:xfrm flipH="1">
                <a:off x="4287" y="538"/>
                <a:ext cx="20" cy="12"/>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6" name="Line 96">
                <a:extLst>
                  <a:ext uri="{FF2B5EF4-FFF2-40B4-BE49-F238E27FC236}">
                    <a16:creationId xmlns:a16="http://schemas.microsoft.com/office/drawing/2014/main" id="{6E73B495-D1CF-9743-B30D-25D02818EC33}"/>
                  </a:ext>
                </a:extLst>
              </p:cNvPr>
              <p:cNvSpPr>
                <a:spLocks noChangeShapeType="1"/>
              </p:cNvSpPr>
              <p:nvPr/>
            </p:nvSpPr>
            <p:spPr bwMode="auto">
              <a:xfrm flipH="1">
                <a:off x="4241" y="523"/>
                <a:ext cx="54" cy="24"/>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7" name="Line 97">
                <a:extLst>
                  <a:ext uri="{FF2B5EF4-FFF2-40B4-BE49-F238E27FC236}">
                    <a16:creationId xmlns:a16="http://schemas.microsoft.com/office/drawing/2014/main" id="{838B6643-7BD6-6043-8C1C-CCF61EA188F4}"/>
                  </a:ext>
                </a:extLst>
              </p:cNvPr>
              <p:cNvSpPr>
                <a:spLocks noChangeShapeType="1"/>
              </p:cNvSpPr>
              <p:nvPr/>
            </p:nvSpPr>
            <p:spPr bwMode="auto">
              <a:xfrm flipH="1">
                <a:off x="4251" y="508"/>
                <a:ext cx="32" cy="5"/>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8" name="Line 98">
                <a:extLst>
                  <a:ext uri="{FF2B5EF4-FFF2-40B4-BE49-F238E27FC236}">
                    <a16:creationId xmlns:a16="http://schemas.microsoft.com/office/drawing/2014/main" id="{25B1D37E-EF99-0C4E-84CD-6CB046B35D4D}"/>
                  </a:ext>
                </a:extLst>
              </p:cNvPr>
              <p:cNvSpPr>
                <a:spLocks noChangeShapeType="1"/>
              </p:cNvSpPr>
              <p:nvPr/>
            </p:nvSpPr>
            <p:spPr bwMode="auto">
              <a:xfrm flipH="1">
                <a:off x="4213" y="492"/>
                <a:ext cx="66" cy="9"/>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9" name="Line 99">
                <a:extLst>
                  <a:ext uri="{FF2B5EF4-FFF2-40B4-BE49-F238E27FC236}">
                    <a16:creationId xmlns:a16="http://schemas.microsoft.com/office/drawing/2014/main" id="{546E3AB8-D648-B249-913B-1DDB60251BB4}"/>
                  </a:ext>
                </a:extLst>
              </p:cNvPr>
              <p:cNvSpPr>
                <a:spLocks noChangeShapeType="1"/>
              </p:cNvSpPr>
              <p:nvPr/>
            </p:nvSpPr>
            <p:spPr bwMode="auto">
              <a:xfrm flipH="1">
                <a:off x="4239" y="469"/>
                <a:ext cx="36" cy="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0" name="Line 100">
                <a:extLst>
                  <a:ext uri="{FF2B5EF4-FFF2-40B4-BE49-F238E27FC236}">
                    <a16:creationId xmlns:a16="http://schemas.microsoft.com/office/drawing/2014/main" id="{5F0BA61B-6D48-EF42-938E-0C7731372507}"/>
                  </a:ext>
                </a:extLst>
              </p:cNvPr>
              <p:cNvSpPr>
                <a:spLocks noChangeShapeType="1"/>
              </p:cNvSpPr>
              <p:nvPr/>
            </p:nvSpPr>
            <p:spPr bwMode="auto">
              <a:xfrm flipH="1">
                <a:off x="4204" y="451"/>
                <a:ext cx="71" cy="5"/>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1" name="Line 101">
                <a:extLst>
                  <a:ext uri="{FF2B5EF4-FFF2-40B4-BE49-F238E27FC236}">
                    <a16:creationId xmlns:a16="http://schemas.microsoft.com/office/drawing/2014/main" id="{D77A56E8-EAF9-054A-A7AC-EA469680DF9C}"/>
                  </a:ext>
                </a:extLst>
              </p:cNvPr>
              <p:cNvSpPr>
                <a:spLocks noChangeShapeType="1"/>
              </p:cNvSpPr>
              <p:nvPr/>
            </p:nvSpPr>
            <p:spPr bwMode="auto">
              <a:xfrm flipH="1" flipV="1">
                <a:off x="4243" y="425"/>
                <a:ext cx="32" cy="13"/>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2" name="Line 102">
                <a:extLst>
                  <a:ext uri="{FF2B5EF4-FFF2-40B4-BE49-F238E27FC236}">
                    <a16:creationId xmlns:a16="http://schemas.microsoft.com/office/drawing/2014/main" id="{7E9D9CF3-BC0F-D84D-AA8D-9D9A24AE1D02}"/>
                  </a:ext>
                </a:extLst>
              </p:cNvPr>
              <p:cNvSpPr>
                <a:spLocks noChangeShapeType="1"/>
              </p:cNvSpPr>
              <p:nvPr/>
            </p:nvSpPr>
            <p:spPr bwMode="auto">
              <a:xfrm flipH="1" flipV="1">
                <a:off x="4207" y="387"/>
                <a:ext cx="81" cy="34"/>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3" name="Line 103">
                <a:extLst>
                  <a:ext uri="{FF2B5EF4-FFF2-40B4-BE49-F238E27FC236}">
                    <a16:creationId xmlns:a16="http://schemas.microsoft.com/office/drawing/2014/main" id="{C4B696DD-35F5-B746-B416-4CD570E0D3C6}"/>
                  </a:ext>
                </a:extLst>
              </p:cNvPr>
              <p:cNvSpPr>
                <a:spLocks noChangeShapeType="1"/>
              </p:cNvSpPr>
              <p:nvPr/>
            </p:nvSpPr>
            <p:spPr bwMode="auto">
              <a:xfrm flipH="1" flipV="1">
                <a:off x="4271" y="383"/>
                <a:ext cx="25" cy="1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4" name="Line 104">
                <a:extLst>
                  <a:ext uri="{FF2B5EF4-FFF2-40B4-BE49-F238E27FC236}">
                    <a16:creationId xmlns:a16="http://schemas.microsoft.com/office/drawing/2014/main" id="{16F4143F-2D4B-9848-A568-51FC2B0D5EB0}"/>
                  </a:ext>
                </a:extLst>
              </p:cNvPr>
              <p:cNvSpPr>
                <a:spLocks noChangeShapeType="1"/>
              </p:cNvSpPr>
              <p:nvPr/>
            </p:nvSpPr>
            <p:spPr bwMode="auto">
              <a:xfrm>
                <a:off x="4464" y="534"/>
                <a:ext cx="36" cy="23"/>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5" name="Line 105">
                <a:extLst>
                  <a:ext uri="{FF2B5EF4-FFF2-40B4-BE49-F238E27FC236}">
                    <a16:creationId xmlns:a16="http://schemas.microsoft.com/office/drawing/2014/main" id="{7D374799-6994-B041-B239-64E25F95DF67}"/>
                  </a:ext>
                </a:extLst>
              </p:cNvPr>
              <p:cNvSpPr>
                <a:spLocks noChangeShapeType="1"/>
              </p:cNvSpPr>
              <p:nvPr/>
            </p:nvSpPr>
            <p:spPr bwMode="auto">
              <a:xfrm>
                <a:off x="4477" y="518"/>
                <a:ext cx="16" cy="3"/>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6" name="Line 106">
                <a:extLst>
                  <a:ext uri="{FF2B5EF4-FFF2-40B4-BE49-F238E27FC236}">
                    <a16:creationId xmlns:a16="http://schemas.microsoft.com/office/drawing/2014/main" id="{8AFCEE38-EF77-E04E-AE90-41267CFFF748}"/>
                  </a:ext>
                </a:extLst>
              </p:cNvPr>
              <p:cNvSpPr>
                <a:spLocks noChangeShapeType="1"/>
              </p:cNvSpPr>
              <p:nvPr/>
            </p:nvSpPr>
            <p:spPr bwMode="auto">
              <a:xfrm>
                <a:off x="4480" y="501"/>
                <a:ext cx="50" cy="9"/>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7" name="Line 107">
                <a:extLst>
                  <a:ext uri="{FF2B5EF4-FFF2-40B4-BE49-F238E27FC236}">
                    <a16:creationId xmlns:a16="http://schemas.microsoft.com/office/drawing/2014/main" id="{0073F473-176E-5C4D-9958-B7880E3665AA}"/>
                  </a:ext>
                </a:extLst>
              </p:cNvPr>
              <p:cNvSpPr>
                <a:spLocks noChangeShapeType="1"/>
              </p:cNvSpPr>
              <p:nvPr/>
            </p:nvSpPr>
            <p:spPr bwMode="auto">
              <a:xfrm>
                <a:off x="4484" y="478"/>
                <a:ext cx="20" cy="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8" name="Line 108">
                <a:extLst>
                  <a:ext uri="{FF2B5EF4-FFF2-40B4-BE49-F238E27FC236}">
                    <a16:creationId xmlns:a16="http://schemas.microsoft.com/office/drawing/2014/main" id="{FA6846C4-F2F2-124F-A68A-028ADCFB9D9B}"/>
                  </a:ext>
                </a:extLst>
              </p:cNvPr>
              <p:cNvSpPr>
                <a:spLocks noChangeShapeType="1"/>
              </p:cNvSpPr>
              <p:nvPr/>
            </p:nvSpPr>
            <p:spPr bwMode="auto">
              <a:xfrm>
                <a:off x="4484" y="459"/>
                <a:ext cx="55" cy="5"/>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9" name="Line 109">
                <a:extLst>
                  <a:ext uri="{FF2B5EF4-FFF2-40B4-BE49-F238E27FC236}">
                    <a16:creationId xmlns:a16="http://schemas.microsoft.com/office/drawing/2014/main" id="{D2E8CC05-EB36-8E4C-8B4A-6A08B194D086}"/>
                  </a:ext>
                </a:extLst>
              </p:cNvPr>
              <p:cNvSpPr>
                <a:spLocks noChangeShapeType="1"/>
              </p:cNvSpPr>
              <p:nvPr/>
            </p:nvSpPr>
            <p:spPr bwMode="auto">
              <a:xfrm flipV="1">
                <a:off x="4484" y="432"/>
                <a:ext cx="18" cy="14"/>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50" name="Line 110">
                <a:extLst>
                  <a:ext uri="{FF2B5EF4-FFF2-40B4-BE49-F238E27FC236}">
                    <a16:creationId xmlns:a16="http://schemas.microsoft.com/office/drawing/2014/main" id="{2B8CCA12-E63E-8848-BB30-0F37847FC9D6}"/>
                  </a:ext>
                </a:extLst>
              </p:cNvPr>
              <p:cNvSpPr>
                <a:spLocks noChangeShapeType="1"/>
              </p:cNvSpPr>
              <p:nvPr/>
            </p:nvSpPr>
            <p:spPr bwMode="auto">
              <a:xfrm flipV="1">
                <a:off x="4471" y="395"/>
                <a:ext cx="66" cy="34"/>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51" name="Line 111">
                <a:extLst>
                  <a:ext uri="{FF2B5EF4-FFF2-40B4-BE49-F238E27FC236}">
                    <a16:creationId xmlns:a16="http://schemas.microsoft.com/office/drawing/2014/main" id="{8F0B5185-5C8F-FD4F-9E48-34CC059F4C71}"/>
                  </a:ext>
                </a:extLst>
              </p:cNvPr>
              <p:cNvSpPr>
                <a:spLocks noChangeShapeType="1"/>
              </p:cNvSpPr>
              <p:nvPr/>
            </p:nvSpPr>
            <p:spPr bwMode="auto">
              <a:xfrm flipV="1">
                <a:off x="4460" y="390"/>
                <a:ext cx="12" cy="2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52" name="Line 112">
                <a:extLst>
                  <a:ext uri="{FF2B5EF4-FFF2-40B4-BE49-F238E27FC236}">
                    <a16:creationId xmlns:a16="http://schemas.microsoft.com/office/drawing/2014/main" id="{D6D98378-7CA3-C449-B2D1-E962AEDEFD67}"/>
                  </a:ext>
                </a:extLst>
              </p:cNvPr>
              <p:cNvSpPr>
                <a:spLocks noChangeShapeType="1"/>
              </p:cNvSpPr>
              <p:nvPr/>
            </p:nvSpPr>
            <p:spPr bwMode="auto">
              <a:xfrm flipH="1" flipV="1">
                <a:off x="4444" y="533"/>
                <a:ext cx="24" cy="3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sp>
        <p:nvSpPr>
          <p:cNvPr id="10353" name="Line 113">
            <a:extLst>
              <a:ext uri="{FF2B5EF4-FFF2-40B4-BE49-F238E27FC236}">
                <a16:creationId xmlns:a16="http://schemas.microsoft.com/office/drawing/2014/main" id="{67A76816-1B05-F34E-B953-F434DB828E4D}"/>
              </a:ext>
            </a:extLst>
          </p:cNvPr>
          <p:cNvSpPr>
            <a:spLocks noChangeShapeType="1"/>
          </p:cNvSpPr>
          <p:nvPr/>
        </p:nvSpPr>
        <p:spPr bwMode="auto">
          <a:xfrm>
            <a:off x="2432050" y="3278188"/>
            <a:ext cx="565150" cy="692150"/>
          </a:xfrm>
          <a:prstGeom prst="line">
            <a:avLst/>
          </a:prstGeom>
          <a:noFill/>
          <a:ln w="50800">
            <a:solidFill>
              <a:srgbClr val="91919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54" name="Line 114">
            <a:extLst>
              <a:ext uri="{FF2B5EF4-FFF2-40B4-BE49-F238E27FC236}">
                <a16:creationId xmlns:a16="http://schemas.microsoft.com/office/drawing/2014/main" id="{8381779A-2C5C-C240-9D87-AE123687A3D6}"/>
              </a:ext>
            </a:extLst>
          </p:cNvPr>
          <p:cNvSpPr>
            <a:spLocks noChangeShapeType="1"/>
          </p:cNvSpPr>
          <p:nvPr/>
        </p:nvSpPr>
        <p:spPr bwMode="auto">
          <a:xfrm flipH="1">
            <a:off x="9707564" y="3317876"/>
            <a:ext cx="554037" cy="631825"/>
          </a:xfrm>
          <a:prstGeom prst="line">
            <a:avLst/>
          </a:prstGeom>
          <a:noFill/>
          <a:ln w="50800">
            <a:solidFill>
              <a:srgbClr val="91919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55" name="Line 115">
            <a:extLst>
              <a:ext uri="{FF2B5EF4-FFF2-40B4-BE49-F238E27FC236}">
                <a16:creationId xmlns:a16="http://schemas.microsoft.com/office/drawing/2014/main" id="{1DA7D2E8-C533-264A-B424-9658AF92D67E}"/>
              </a:ext>
            </a:extLst>
          </p:cNvPr>
          <p:cNvSpPr>
            <a:spLocks noChangeShapeType="1"/>
          </p:cNvSpPr>
          <p:nvPr/>
        </p:nvSpPr>
        <p:spPr bwMode="auto">
          <a:xfrm flipH="1">
            <a:off x="7593014" y="3297238"/>
            <a:ext cx="554037" cy="633412"/>
          </a:xfrm>
          <a:prstGeom prst="line">
            <a:avLst/>
          </a:prstGeom>
          <a:noFill/>
          <a:ln w="50800">
            <a:solidFill>
              <a:srgbClr val="91919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2347" name="Rectangle 116">
            <a:extLst>
              <a:ext uri="{FF2B5EF4-FFF2-40B4-BE49-F238E27FC236}">
                <a16:creationId xmlns:a16="http://schemas.microsoft.com/office/drawing/2014/main" id="{89E29BB8-3B5C-7B4C-BDB7-D38524F3DE26}"/>
              </a:ext>
            </a:extLst>
          </p:cNvPr>
          <p:cNvSpPr>
            <a:spLocks noChangeArrowheads="1"/>
          </p:cNvSpPr>
          <p:nvPr/>
        </p:nvSpPr>
        <p:spPr bwMode="auto">
          <a:xfrm>
            <a:off x="8653464" y="1473200"/>
            <a:ext cx="687387" cy="558800"/>
          </a:xfrm>
          <a:prstGeom prst="rect">
            <a:avLst/>
          </a:prstGeom>
          <a:solidFill>
            <a:schemeClr val="accent1"/>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48" name="Rectangle 117">
            <a:extLst>
              <a:ext uri="{FF2B5EF4-FFF2-40B4-BE49-F238E27FC236}">
                <a16:creationId xmlns:a16="http://schemas.microsoft.com/office/drawing/2014/main" id="{98806472-BD77-3341-8E48-AAD9FF7AA98B}"/>
              </a:ext>
            </a:extLst>
          </p:cNvPr>
          <p:cNvSpPr>
            <a:spLocks noChangeArrowheads="1"/>
          </p:cNvSpPr>
          <p:nvPr/>
        </p:nvSpPr>
        <p:spPr bwMode="auto">
          <a:xfrm>
            <a:off x="8351838" y="2001839"/>
            <a:ext cx="12239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200">
                <a:latin typeface="Century Schoolbook" panose="02040604050505020304" pitchFamily="18" charset="0"/>
              </a:rPr>
              <a:t>“Orange” PMT</a:t>
            </a:r>
          </a:p>
        </p:txBody>
      </p:sp>
      <p:sp>
        <p:nvSpPr>
          <p:cNvPr id="12349" name="Rectangle 118">
            <a:extLst>
              <a:ext uri="{FF2B5EF4-FFF2-40B4-BE49-F238E27FC236}">
                <a16:creationId xmlns:a16="http://schemas.microsoft.com/office/drawing/2014/main" id="{2AEF6783-4E54-C44E-8073-81C7BDC37B9A}"/>
              </a:ext>
            </a:extLst>
          </p:cNvPr>
          <p:cNvSpPr>
            <a:spLocks noChangeArrowheads="1"/>
          </p:cNvSpPr>
          <p:nvPr/>
        </p:nvSpPr>
        <p:spPr bwMode="auto">
          <a:xfrm>
            <a:off x="9348788" y="1630363"/>
            <a:ext cx="582612" cy="279400"/>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50" name="Rectangle 119">
            <a:extLst>
              <a:ext uri="{FF2B5EF4-FFF2-40B4-BE49-F238E27FC236}">
                <a16:creationId xmlns:a16="http://schemas.microsoft.com/office/drawing/2014/main" id="{7093DDBD-9EA6-3F4B-899A-08B28B75E238}"/>
              </a:ext>
            </a:extLst>
          </p:cNvPr>
          <p:cNvSpPr>
            <a:spLocks noChangeArrowheads="1"/>
          </p:cNvSpPr>
          <p:nvPr/>
        </p:nvSpPr>
        <p:spPr bwMode="auto">
          <a:xfrm>
            <a:off x="9498013" y="1517650"/>
            <a:ext cx="862012" cy="558800"/>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360" name="Rectangle 120">
            <a:extLst>
              <a:ext uri="{FF2B5EF4-FFF2-40B4-BE49-F238E27FC236}">
                <a16:creationId xmlns:a16="http://schemas.microsoft.com/office/drawing/2014/main" id="{5F87A46A-5004-D245-B4CA-143309E72277}"/>
              </a:ext>
            </a:extLst>
          </p:cNvPr>
          <p:cNvSpPr>
            <a:spLocks noChangeArrowheads="1"/>
          </p:cNvSpPr>
          <p:nvPr/>
        </p:nvSpPr>
        <p:spPr bwMode="auto">
          <a:xfrm>
            <a:off x="9577389" y="1493839"/>
            <a:ext cx="917575" cy="6445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200" b="1">
                <a:latin typeface="Century Schoolbook" charset="0"/>
                <a:ea typeface="+mn-ea"/>
              </a:rPr>
              <a:t>Emission</a:t>
            </a:r>
          </a:p>
          <a:p>
            <a:pPr>
              <a:defRPr/>
            </a:pPr>
            <a:r>
              <a:rPr lang="en-US" altLang="en-US" sz="1200" b="1">
                <a:latin typeface="Century Schoolbook" charset="0"/>
                <a:ea typeface="+mn-ea"/>
              </a:rPr>
              <a:t>Filter</a:t>
            </a:r>
          </a:p>
          <a:p>
            <a:pPr>
              <a:defRPr/>
            </a:pPr>
            <a:r>
              <a:rPr lang="en-US" altLang="en-US" sz="1200" b="1">
                <a:latin typeface="Century Schoolbook" charset="0"/>
                <a:ea typeface="+mn-ea"/>
              </a:rPr>
              <a:t>Block</a:t>
            </a:r>
          </a:p>
        </p:txBody>
      </p:sp>
      <p:grpSp>
        <p:nvGrpSpPr>
          <p:cNvPr id="12352" name="Group 121">
            <a:extLst>
              <a:ext uri="{FF2B5EF4-FFF2-40B4-BE49-F238E27FC236}">
                <a16:creationId xmlns:a16="http://schemas.microsoft.com/office/drawing/2014/main" id="{C92849CE-D92A-5144-963B-DAF32AD15670}"/>
              </a:ext>
            </a:extLst>
          </p:cNvPr>
          <p:cNvGrpSpPr>
            <a:grpSpLocks/>
          </p:cNvGrpSpPr>
          <p:nvPr/>
        </p:nvGrpSpPr>
        <p:grpSpPr bwMode="auto">
          <a:xfrm flipH="1">
            <a:off x="9693276" y="4322763"/>
            <a:ext cx="442913" cy="925512"/>
            <a:chOff x="647" y="2658"/>
            <a:chExt cx="304" cy="568"/>
          </a:xfrm>
        </p:grpSpPr>
        <p:sp>
          <p:nvSpPr>
            <p:cNvPr id="12358" name="Rectangle 122">
              <a:extLst>
                <a:ext uri="{FF2B5EF4-FFF2-40B4-BE49-F238E27FC236}">
                  <a16:creationId xmlns:a16="http://schemas.microsoft.com/office/drawing/2014/main" id="{5FC2D94D-8E33-2D4F-8CF3-51F4FC11A609}"/>
                </a:ext>
              </a:extLst>
            </p:cNvPr>
            <p:cNvSpPr>
              <a:spLocks noChangeArrowheads="1"/>
            </p:cNvSpPr>
            <p:nvPr/>
          </p:nvSpPr>
          <p:spPr bwMode="auto">
            <a:xfrm>
              <a:off x="751" y="2721"/>
              <a:ext cx="71" cy="505"/>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59" name="AutoShape 123">
              <a:extLst>
                <a:ext uri="{FF2B5EF4-FFF2-40B4-BE49-F238E27FC236}">
                  <a16:creationId xmlns:a16="http://schemas.microsoft.com/office/drawing/2014/main" id="{9EB525B1-E198-0546-927D-A73B8BDF94E5}"/>
                </a:ext>
              </a:extLst>
            </p:cNvPr>
            <p:cNvSpPr>
              <a:spLocks noChangeArrowheads="1"/>
            </p:cNvSpPr>
            <p:nvPr/>
          </p:nvSpPr>
          <p:spPr bwMode="auto">
            <a:xfrm rot="-3600000">
              <a:off x="755" y="2550"/>
              <a:ext cx="88" cy="304"/>
            </a:xfrm>
            <a:prstGeom prst="parallelogram">
              <a:avLst>
                <a:gd name="adj" fmla="val 24995"/>
              </a:avLst>
            </a:prstGeom>
            <a:solidFill>
              <a:schemeClr val="bg1"/>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sp>
        <p:nvSpPr>
          <p:cNvPr id="10364" name="Rectangle 124">
            <a:extLst>
              <a:ext uri="{FF2B5EF4-FFF2-40B4-BE49-F238E27FC236}">
                <a16:creationId xmlns:a16="http://schemas.microsoft.com/office/drawing/2014/main" id="{75B27F1E-BEB2-7D44-998F-E5936103B50B}"/>
              </a:ext>
            </a:extLst>
          </p:cNvPr>
          <p:cNvSpPr>
            <a:spLocks noChangeArrowheads="1"/>
          </p:cNvSpPr>
          <p:nvPr/>
        </p:nvSpPr>
        <p:spPr bwMode="auto">
          <a:xfrm flipH="1">
            <a:off x="8863014" y="4699000"/>
            <a:ext cx="1006475" cy="458788"/>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200">
                <a:latin typeface="Century Schoolbook" charset="0"/>
                <a:ea typeface="+mn-ea"/>
              </a:rPr>
              <a:t>Retractable</a:t>
            </a:r>
          </a:p>
          <a:p>
            <a:pPr>
              <a:defRPr/>
            </a:pPr>
            <a:r>
              <a:rPr lang="en-US" altLang="en-US" sz="1200">
                <a:latin typeface="Century Schoolbook" charset="0"/>
                <a:ea typeface="+mn-ea"/>
              </a:rPr>
              <a:t>Mirror</a:t>
            </a:r>
          </a:p>
        </p:txBody>
      </p:sp>
      <p:grpSp>
        <p:nvGrpSpPr>
          <p:cNvPr id="12354" name="Group 125">
            <a:extLst>
              <a:ext uri="{FF2B5EF4-FFF2-40B4-BE49-F238E27FC236}">
                <a16:creationId xmlns:a16="http://schemas.microsoft.com/office/drawing/2014/main" id="{C4E5768B-AF43-7D4E-9155-5F94532E5854}"/>
              </a:ext>
            </a:extLst>
          </p:cNvPr>
          <p:cNvGrpSpPr>
            <a:grpSpLocks/>
          </p:cNvGrpSpPr>
          <p:nvPr/>
        </p:nvGrpSpPr>
        <p:grpSpPr bwMode="auto">
          <a:xfrm flipH="1">
            <a:off x="9763126" y="5418138"/>
            <a:ext cx="320675" cy="730250"/>
            <a:chOff x="695" y="3330"/>
            <a:chExt cx="220" cy="448"/>
          </a:xfrm>
        </p:grpSpPr>
        <p:sp>
          <p:nvSpPr>
            <p:cNvPr id="12356" name="Oval 126">
              <a:extLst>
                <a:ext uri="{FF2B5EF4-FFF2-40B4-BE49-F238E27FC236}">
                  <a16:creationId xmlns:a16="http://schemas.microsoft.com/office/drawing/2014/main" id="{0683D940-B7E5-5844-A649-3D7ABC516383}"/>
                </a:ext>
              </a:extLst>
            </p:cNvPr>
            <p:cNvSpPr>
              <a:spLocks noChangeArrowheads="1"/>
            </p:cNvSpPr>
            <p:nvPr/>
          </p:nvSpPr>
          <p:spPr bwMode="auto">
            <a:xfrm>
              <a:off x="695" y="3330"/>
              <a:ext cx="220" cy="88"/>
            </a:xfrm>
            <a:prstGeom prst="ellipse">
              <a:avLst/>
            </a:prstGeom>
            <a:gradFill rotWithShape="0">
              <a:gsLst>
                <a:gs pos="0">
                  <a:srgbClr val="6C6C6C"/>
                </a:gs>
                <a:gs pos="50000">
                  <a:srgbClr val="C0C0C0"/>
                </a:gs>
                <a:gs pos="100000">
                  <a:srgbClr val="6C6C6C"/>
                </a:gs>
              </a:gsLst>
              <a:lin ang="18900000" scaled="1"/>
            </a:gradFill>
            <a:ln w="12700">
              <a:solidFill>
                <a:srgbClr val="000000"/>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57" name="Rectangle 127">
              <a:extLst>
                <a:ext uri="{FF2B5EF4-FFF2-40B4-BE49-F238E27FC236}">
                  <a16:creationId xmlns:a16="http://schemas.microsoft.com/office/drawing/2014/main" id="{1426048A-98A4-6C4D-9FCE-1427478F9630}"/>
                </a:ext>
              </a:extLst>
            </p:cNvPr>
            <p:cNvSpPr>
              <a:spLocks noChangeArrowheads="1"/>
            </p:cNvSpPr>
            <p:nvPr/>
          </p:nvSpPr>
          <p:spPr bwMode="auto">
            <a:xfrm>
              <a:off x="695" y="3393"/>
              <a:ext cx="220" cy="385"/>
            </a:xfrm>
            <a:prstGeom prst="rect">
              <a:avLst/>
            </a:prstGeom>
            <a:gradFill rotWithShape="0">
              <a:gsLst>
                <a:gs pos="0">
                  <a:srgbClr val="6C6C6C"/>
                </a:gs>
                <a:gs pos="50000">
                  <a:srgbClr val="C0C0C0"/>
                </a:gs>
                <a:gs pos="100000">
                  <a:srgbClr val="6C6C6C"/>
                </a:gs>
              </a:gsLst>
              <a:lin ang="18900000" scaled="1"/>
            </a:gradFill>
            <a:ln w="12700">
              <a:solidFill>
                <a:schemeClr val="accent2"/>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sp>
        <p:nvSpPr>
          <p:cNvPr id="10368" name="Rectangle 128">
            <a:extLst>
              <a:ext uri="{FF2B5EF4-FFF2-40B4-BE49-F238E27FC236}">
                <a16:creationId xmlns:a16="http://schemas.microsoft.com/office/drawing/2014/main" id="{77BF1949-D52D-D849-BEF4-4CF6A1949024}"/>
              </a:ext>
            </a:extLst>
          </p:cNvPr>
          <p:cNvSpPr>
            <a:spLocks noChangeArrowheads="1"/>
          </p:cNvSpPr>
          <p:nvPr/>
        </p:nvSpPr>
        <p:spPr bwMode="auto">
          <a:xfrm flipH="1">
            <a:off x="9847264" y="6118225"/>
            <a:ext cx="828675" cy="3365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Ocular</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688A9F-CAA1-AD4C-B8EF-DAB83788B6D1}"/>
              </a:ext>
            </a:extLst>
          </p:cNvPr>
          <p:cNvPicPr>
            <a:picLocks noChangeAspect="1"/>
          </p:cNvPicPr>
          <p:nvPr/>
        </p:nvPicPr>
        <p:blipFill>
          <a:blip r:embed="rId2"/>
          <a:srcRect t="19071"/>
          <a:stretch/>
        </p:blipFill>
        <p:spPr>
          <a:xfrm>
            <a:off x="551220" y="379903"/>
            <a:ext cx="10744965" cy="5863445"/>
          </a:xfrm>
          <a:prstGeom prst="rect">
            <a:avLst/>
          </a:prstGeom>
        </p:spPr>
      </p:pic>
      <p:sp>
        <p:nvSpPr>
          <p:cNvPr id="5" name="TextBox 4">
            <a:extLst>
              <a:ext uri="{FF2B5EF4-FFF2-40B4-BE49-F238E27FC236}">
                <a16:creationId xmlns:a16="http://schemas.microsoft.com/office/drawing/2014/main" id="{2CA5855C-5D5C-A149-B3A0-E3ADD311DD44}"/>
              </a:ext>
            </a:extLst>
          </p:cNvPr>
          <p:cNvSpPr txBox="1"/>
          <p:nvPr/>
        </p:nvSpPr>
        <p:spPr>
          <a:xfrm>
            <a:off x="519037" y="6247265"/>
            <a:ext cx="11672963" cy="230832"/>
          </a:xfrm>
          <a:prstGeom prst="rect">
            <a:avLst/>
          </a:prstGeom>
          <a:noFill/>
        </p:spPr>
        <p:txBody>
          <a:bodyPr wrap="square" rtlCol="0">
            <a:spAutoFit/>
          </a:bodyPr>
          <a:lstStyle/>
          <a:p>
            <a:r>
              <a:rPr lang="en-US" sz="900" dirty="0">
                <a:solidFill>
                  <a:schemeClr val="accent2"/>
                </a:solidFill>
              </a:rPr>
              <a:t>Image Source: https://</a:t>
            </a:r>
            <a:r>
              <a:rPr lang="en-US" sz="900" dirty="0" err="1">
                <a:solidFill>
                  <a:schemeClr val="accent2"/>
                </a:solidFill>
              </a:rPr>
              <a:t>www.thermofisher.com</a:t>
            </a:r>
            <a:r>
              <a:rPr lang="en-US" sz="900" dirty="0">
                <a:solidFill>
                  <a:schemeClr val="accent2"/>
                </a:solidFill>
              </a:rPr>
              <a:t>/us/</a:t>
            </a:r>
            <a:r>
              <a:rPr lang="en-US" sz="900" dirty="0" err="1">
                <a:solidFill>
                  <a:schemeClr val="accent2"/>
                </a:solidFill>
              </a:rPr>
              <a:t>en</a:t>
            </a:r>
            <a:r>
              <a:rPr lang="en-US" sz="900" dirty="0">
                <a:solidFill>
                  <a:schemeClr val="accent2"/>
                </a:solidFill>
              </a:rPr>
              <a:t>/home/life-science/cell-analysis/cell-analysis-learning-center/molecular-probes-school-of-fluorescence/flow-cytometry-basics/flow-cytometry-fundamentals/optics-flow-</a:t>
            </a:r>
            <a:r>
              <a:rPr lang="en-US" sz="900" dirty="0" err="1">
                <a:solidFill>
                  <a:schemeClr val="accent2"/>
                </a:solidFill>
              </a:rPr>
              <a:t>cytometer.html</a:t>
            </a:r>
            <a:endParaRPr lang="en-US" sz="900" dirty="0">
              <a:solidFill>
                <a:schemeClr val="accent2"/>
              </a:solidFill>
            </a:endParaRPr>
          </a:p>
        </p:txBody>
      </p:sp>
    </p:spTree>
    <p:extLst>
      <p:ext uri="{BB962C8B-B14F-4D97-AF65-F5344CB8AC3E}">
        <p14:creationId xmlns:p14="http://schemas.microsoft.com/office/powerpoint/2010/main" val="1036558510"/>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omic Sans MS"/>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132</TotalTime>
  <Words>2172</Words>
  <Application>Microsoft Macintosh PowerPoint</Application>
  <PresentationFormat>Widescreen</PresentationFormat>
  <Paragraphs>281</Paragraphs>
  <Slides>43</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ArialMT</vt:lpstr>
      <vt:lpstr>Century Schoolbook</vt:lpstr>
      <vt:lpstr>Comic Sans MS</vt:lpstr>
      <vt:lpstr>Helvetica</vt:lpstr>
      <vt:lpstr>Symbol</vt:lpstr>
      <vt:lpstr>Times New Roman</vt:lpstr>
      <vt:lpstr>Office Theme</vt:lpstr>
      <vt:lpstr>BMS 631 - LECTURE 7 Flow Cytometry: Theory  J.Paul Robinson Distinguished Professor of Cytometry College of Veterinary Medicine,   Professor of Biomedical Engineering College of Engineering, Purdue University  </vt:lpstr>
      <vt:lpstr>Illumination Sources</vt:lpstr>
      <vt:lpstr>Optics - Light Sources Illumination in Flow Cytometry</vt:lpstr>
      <vt:lpstr>Mercury Arc Lamps</vt:lpstr>
      <vt:lpstr>Arc Lamp Excitation Spectra</vt:lpstr>
      <vt:lpstr>PowerPoint Presentation</vt:lpstr>
      <vt:lpstr>Detection Systems- Harald Steen system (early 1980s to mid 1990</vt:lpstr>
      <vt:lpstr>PowerPoint Presentation</vt:lpstr>
      <vt:lpstr>PowerPoint Presentation</vt:lpstr>
      <vt:lpstr>LEDs in Flow CYtometry</vt:lpstr>
      <vt:lpstr>PowerPoint Presentation</vt:lpstr>
      <vt:lpstr>Optics - Optical Channels</vt:lpstr>
      <vt:lpstr>Laser</vt:lpstr>
      <vt:lpstr>Lasers take on many different profiles…</vt:lpstr>
      <vt:lpstr>A model of the first Coherent 488 nm solid state laser produced</vt:lpstr>
      <vt:lpstr>Spot Illumination - Lasers</vt:lpstr>
      <vt:lpstr>Lasers</vt:lpstr>
      <vt:lpstr>Laser Power &amp; Noise Light Amplification by Stimulated Emission of Radiation</vt:lpstr>
      <vt:lpstr>Lasers</vt:lpstr>
      <vt:lpstr>Argon &amp; Krypton Lasers</vt:lpstr>
      <vt:lpstr>Laser power</vt:lpstr>
      <vt:lpstr>Krypton Innova Laser (Coherent)</vt:lpstr>
      <vt:lpstr>Big lasers – big power supplies</vt:lpstr>
      <vt:lpstr>Dye Lasers</vt:lpstr>
      <vt:lpstr>Helium-Neon Lasers</vt:lpstr>
      <vt:lpstr>Helium-Cadmium Lasers</vt:lpstr>
      <vt:lpstr>Diode Lasers</vt:lpstr>
      <vt:lpstr>Solid State Lasers</vt:lpstr>
      <vt:lpstr>2014 Nobel Prize for physics</vt:lpstr>
      <vt:lpstr>Combining multiple lasers</vt:lpstr>
      <vt:lpstr>Hubner Products – C-flex</vt:lpstr>
      <vt:lpstr>White Light lasers- Super Continuum Lasers</vt:lpstr>
      <vt:lpstr>White laser produced 2015</vt:lpstr>
      <vt:lpstr>Lasers Hazards</vt:lpstr>
      <vt:lpstr>PowerPoint Presentation</vt:lpstr>
      <vt:lpstr>Selection of Lasers for Flow Cytometers</vt:lpstr>
      <vt:lpstr>Some Instrument configurations</vt:lpstr>
      <vt:lpstr>PowerPoint Presentation</vt:lpstr>
      <vt:lpstr>PowerPoint Presentation</vt:lpstr>
      <vt:lpstr>Beckman Coulter CytoFlex</vt:lpstr>
      <vt:lpstr>PowerPoint Presentation</vt:lpstr>
      <vt:lpstr>PowerPoint Presentation</vt:lpstr>
      <vt:lpstr>Lecture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631 - LECTURE 5 Flow Cytometry: Theory  J.Paul Robinson Professor of Immunopharmacology School of Veterinary Medicine, Purdue University  </dc:title>
  <dc:creator>J.Paul Robinson</dc:creator>
  <cp:lastModifiedBy>Robinson, Joseph Paul</cp:lastModifiedBy>
  <cp:revision>53</cp:revision>
  <dcterms:created xsi:type="dcterms:W3CDTF">2018-01-22T02:24:05Z</dcterms:created>
  <dcterms:modified xsi:type="dcterms:W3CDTF">2025-01-12T02:44:40Z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2024-03-04T18:59:52Z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7504f0bf-2234-42ba-beb4-797b7a6fcc62</vt:lpwstr>
  </property>
  <property fmtid="{D5CDD505-2E9C-101B-9397-08002B2CF9AE}" pid="8" name="MSIP_Label_4044bd30-2ed7-4c9d-9d12-46200872a97b_ContentBits">
    <vt:lpwstr>0</vt:lpwstr>
  </property>
</Properties>
</file>