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52"/>
  </p:notesMasterIdLst>
  <p:handoutMasterIdLst>
    <p:handoutMasterId r:id="rId53"/>
  </p:handoutMasterIdLst>
  <p:sldIdLst>
    <p:sldId id="289" r:id="rId2"/>
    <p:sldId id="266" r:id="rId3"/>
    <p:sldId id="256" r:id="rId4"/>
    <p:sldId id="306" r:id="rId5"/>
    <p:sldId id="274" r:id="rId6"/>
    <p:sldId id="257" r:id="rId7"/>
    <p:sldId id="305" r:id="rId8"/>
    <p:sldId id="267" r:id="rId9"/>
    <p:sldId id="277" r:id="rId10"/>
    <p:sldId id="300" r:id="rId11"/>
    <p:sldId id="279" r:id="rId12"/>
    <p:sldId id="268" r:id="rId13"/>
    <p:sldId id="278" r:id="rId14"/>
    <p:sldId id="280" r:id="rId15"/>
    <p:sldId id="307" r:id="rId16"/>
    <p:sldId id="309" r:id="rId17"/>
    <p:sldId id="304" r:id="rId18"/>
    <p:sldId id="308" r:id="rId19"/>
    <p:sldId id="269" r:id="rId20"/>
    <p:sldId id="271" r:id="rId21"/>
    <p:sldId id="296" r:id="rId22"/>
    <p:sldId id="297" r:id="rId23"/>
    <p:sldId id="288" r:id="rId24"/>
    <p:sldId id="290" r:id="rId25"/>
    <p:sldId id="291" r:id="rId26"/>
    <p:sldId id="298" r:id="rId27"/>
    <p:sldId id="258" r:id="rId28"/>
    <p:sldId id="292" r:id="rId29"/>
    <p:sldId id="262" r:id="rId30"/>
    <p:sldId id="286" r:id="rId31"/>
    <p:sldId id="287" r:id="rId32"/>
    <p:sldId id="260" r:id="rId33"/>
    <p:sldId id="264" r:id="rId34"/>
    <p:sldId id="263" r:id="rId35"/>
    <p:sldId id="281" r:id="rId36"/>
    <p:sldId id="282" r:id="rId37"/>
    <p:sldId id="283" r:id="rId38"/>
    <p:sldId id="285" r:id="rId39"/>
    <p:sldId id="293" r:id="rId40"/>
    <p:sldId id="294" r:id="rId41"/>
    <p:sldId id="299" r:id="rId42"/>
    <p:sldId id="284" r:id="rId43"/>
    <p:sldId id="295" r:id="rId44"/>
    <p:sldId id="301" r:id="rId45"/>
    <p:sldId id="310" r:id="rId46"/>
    <p:sldId id="302" r:id="rId47"/>
    <p:sldId id="303" r:id="rId48"/>
    <p:sldId id="311" r:id="rId49"/>
    <p:sldId id="312" r:id="rId50"/>
    <p:sldId id="276" r:id="rId51"/>
  </p:sldIdLst>
  <p:sldSz cx="9144000" cy="6858000" type="screen4x3"/>
  <p:notesSz cx="7010400" cy="9296400"/>
  <p:defaultTex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70"/>
    <p:restoredTop sz="94719"/>
  </p:normalViewPr>
  <p:slideViewPr>
    <p:cSldViewPr>
      <p:cViewPr varScale="1">
        <p:scale>
          <a:sx n="152" d="100"/>
          <a:sy n="152" d="100"/>
        </p:scale>
        <p:origin x="752" y="168"/>
      </p:cViewPr>
      <p:guideLst>
        <p:guide orient="horz" pos="2160"/>
        <p:guide pos="2880"/>
      </p:guideLst>
    </p:cSldViewPr>
  </p:slideViewPr>
  <p:outlineViewPr>
    <p:cViewPr>
      <p:scale>
        <a:sx n="25" d="100"/>
        <a:sy n="25"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BC2692E-ABD5-784F-888F-A79424FC242C}"/>
              </a:ext>
            </a:extLst>
          </p:cNvPr>
          <p:cNvSpPr>
            <a:spLocks noGrp="1" noChangeArrowheads="1"/>
          </p:cNvSpPr>
          <p:nvPr>
            <p:ph type="hdr" sz="quarter"/>
          </p:nvPr>
        </p:nvSpPr>
        <p:spPr bwMode="auto">
          <a:xfrm>
            <a:off x="0" y="0"/>
            <a:ext cx="305435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0"/>
                <a:cs typeface="ＭＳ Ｐゴシック" charset="0"/>
              </a:defRPr>
            </a:lvl1pPr>
          </a:lstStyle>
          <a:p>
            <a:pPr>
              <a:defRPr/>
            </a:pPr>
            <a:endParaRPr lang="en-US"/>
          </a:p>
        </p:txBody>
      </p:sp>
      <p:sp>
        <p:nvSpPr>
          <p:cNvPr id="6147" name="Rectangle 3">
            <a:extLst>
              <a:ext uri="{FF2B5EF4-FFF2-40B4-BE49-F238E27FC236}">
                <a16:creationId xmlns:a16="http://schemas.microsoft.com/office/drawing/2014/main" id="{F3C904C9-8C94-E241-9972-CDA021485768}"/>
              </a:ext>
            </a:extLst>
          </p:cNvPr>
          <p:cNvSpPr>
            <a:spLocks noGrp="1" noChangeArrowheads="1"/>
          </p:cNvSpPr>
          <p:nvPr>
            <p:ph type="dt" sz="quarter" idx="1"/>
          </p:nvPr>
        </p:nvSpPr>
        <p:spPr bwMode="auto">
          <a:xfrm>
            <a:off x="3968750" y="0"/>
            <a:ext cx="305435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0"/>
                <a:cs typeface="ＭＳ Ｐゴシック" charset="0"/>
              </a:defRPr>
            </a:lvl1pPr>
          </a:lstStyle>
          <a:p>
            <a:pPr>
              <a:defRPr/>
            </a:pPr>
            <a:endParaRPr lang="en-US"/>
          </a:p>
        </p:txBody>
      </p:sp>
      <p:sp>
        <p:nvSpPr>
          <p:cNvPr id="6148" name="Rectangle 4">
            <a:extLst>
              <a:ext uri="{FF2B5EF4-FFF2-40B4-BE49-F238E27FC236}">
                <a16:creationId xmlns:a16="http://schemas.microsoft.com/office/drawing/2014/main" id="{121CF4FE-1201-E845-B2CD-D6E770F2EBCF}"/>
              </a:ext>
            </a:extLst>
          </p:cNvPr>
          <p:cNvSpPr>
            <a:spLocks noGrp="1" noChangeArrowheads="1"/>
          </p:cNvSpPr>
          <p:nvPr>
            <p:ph type="ftr" sz="quarter" idx="2"/>
          </p:nvPr>
        </p:nvSpPr>
        <p:spPr bwMode="auto">
          <a:xfrm>
            <a:off x="0" y="8853488"/>
            <a:ext cx="305435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0"/>
                <a:cs typeface="ＭＳ Ｐゴシック" charset="0"/>
              </a:defRPr>
            </a:lvl1pPr>
          </a:lstStyle>
          <a:p>
            <a:pPr>
              <a:defRPr/>
            </a:pPr>
            <a:endParaRPr lang="en-US"/>
          </a:p>
        </p:txBody>
      </p:sp>
      <p:sp>
        <p:nvSpPr>
          <p:cNvPr id="6149" name="Rectangle 5">
            <a:extLst>
              <a:ext uri="{FF2B5EF4-FFF2-40B4-BE49-F238E27FC236}">
                <a16:creationId xmlns:a16="http://schemas.microsoft.com/office/drawing/2014/main" id="{9FB3C286-D5EA-BF42-AA45-C513957E550E}"/>
              </a:ext>
            </a:extLst>
          </p:cNvPr>
          <p:cNvSpPr>
            <a:spLocks noGrp="1" noChangeArrowheads="1"/>
          </p:cNvSpPr>
          <p:nvPr>
            <p:ph type="sldNum" sz="quarter" idx="3"/>
          </p:nvPr>
        </p:nvSpPr>
        <p:spPr bwMode="auto">
          <a:xfrm>
            <a:off x="3968750" y="8853488"/>
            <a:ext cx="305435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atin typeface="Times New Roman" charset="0"/>
                <a:ea typeface="ＭＳ Ｐゴシック" charset="-128"/>
              </a:defRPr>
            </a:lvl1pPr>
          </a:lstStyle>
          <a:p>
            <a:pPr>
              <a:defRPr/>
            </a:pPr>
            <a:fld id="{9A40A53A-4824-934E-B204-759DD118462C}"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A422D0BE-E916-674B-9EED-966A507ABFBF}"/>
              </a:ext>
            </a:extLst>
          </p:cNvPr>
          <p:cNvSpPr>
            <a:spLocks noGrp="1" noChangeArrowheads="1"/>
          </p:cNvSpPr>
          <p:nvPr>
            <p:ph type="hdr" sz="quarter"/>
          </p:nvPr>
        </p:nvSpPr>
        <p:spPr bwMode="auto">
          <a:xfrm>
            <a:off x="0" y="0"/>
            <a:ext cx="305435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spcAft>
                <a:spcPts val="600"/>
              </a:spcAft>
              <a:buFontTx/>
              <a:buChar char="•"/>
              <a:defRPr sz="1200">
                <a:latin typeface="Arial" charset="0"/>
                <a:ea typeface="ＭＳ Ｐゴシック" charset="0"/>
                <a:cs typeface="ＭＳ Ｐゴシック" charset="0"/>
              </a:defRPr>
            </a:lvl1pPr>
          </a:lstStyle>
          <a:p>
            <a:pPr>
              <a:defRPr/>
            </a:pPr>
            <a:endParaRPr lang="en-US"/>
          </a:p>
        </p:txBody>
      </p:sp>
      <p:sp>
        <p:nvSpPr>
          <p:cNvPr id="25603" name="Rectangle 3">
            <a:extLst>
              <a:ext uri="{FF2B5EF4-FFF2-40B4-BE49-F238E27FC236}">
                <a16:creationId xmlns:a16="http://schemas.microsoft.com/office/drawing/2014/main" id="{3BB7AFE8-5004-284F-A13F-216D97C21A67}"/>
              </a:ext>
            </a:extLst>
          </p:cNvPr>
          <p:cNvSpPr>
            <a:spLocks noGrp="1" noChangeArrowheads="1"/>
          </p:cNvSpPr>
          <p:nvPr>
            <p:ph type="dt" idx="1"/>
          </p:nvPr>
        </p:nvSpPr>
        <p:spPr bwMode="auto">
          <a:xfrm>
            <a:off x="3968750" y="0"/>
            <a:ext cx="305435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spcAft>
                <a:spcPts val="600"/>
              </a:spcAft>
              <a:buFontTx/>
              <a:buChar char="•"/>
              <a:defRPr sz="1200">
                <a:latin typeface="Arial" charset="0"/>
                <a:ea typeface="ＭＳ Ｐゴシック" charset="0"/>
                <a:cs typeface="ＭＳ Ｐゴシック" charset="0"/>
              </a:defRPr>
            </a:lvl1pPr>
          </a:lstStyle>
          <a:p>
            <a:pPr>
              <a:defRPr/>
            </a:pPr>
            <a:endParaRPr lang="en-US"/>
          </a:p>
        </p:txBody>
      </p:sp>
      <p:sp>
        <p:nvSpPr>
          <p:cNvPr id="5124" name="Rectangle 4">
            <a:extLst>
              <a:ext uri="{FF2B5EF4-FFF2-40B4-BE49-F238E27FC236}">
                <a16:creationId xmlns:a16="http://schemas.microsoft.com/office/drawing/2014/main" id="{8373C036-C82F-E346-B7BD-7FB17377D928}"/>
              </a:ext>
            </a:extLst>
          </p:cNvPr>
          <p:cNvSpPr>
            <a:spLocks noGrp="1" noRot="1" noChangeAspect="1" noChangeArrowheads="1" noTextEdit="1"/>
          </p:cNvSpPr>
          <p:nvPr>
            <p:ph type="sldImg" idx="2"/>
          </p:nvPr>
        </p:nvSpPr>
        <p:spPr bwMode="auto">
          <a:xfrm>
            <a:off x="1171575" y="687388"/>
            <a:ext cx="4679950" cy="3509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5" name="Rectangle 5">
            <a:extLst>
              <a:ext uri="{FF2B5EF4-FFF2-40B4-BE49-F238E27FC236}">
                <a16:creationId xmlns:a16="http://schemas.microsoft.com/office/drawing/2014/main" id="{13B1B2B3-AE29-A646-8B2D-66B917D67491}"/>
              </a:ext>
            </a:extLst>
          </p:cNvPr>
          <p:cNvSpPr>
            <a:spLocks noGrp="1" noChangeArrowheads="1"/>
          </p:cNvSpPr>
          <p:nvPr>
            <p:ph type="body" sz="quarter" idx="3"/>
          </p:nvPr>
        </p:nvSpPr>
        <p:spPr bwMode="auto">
          <a:xfrm>
            <a:off x="917575" y="4425950"/>
            <a:ext cx="5189538" cy="419735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606" name="Rectangle 6">
            <a:extLst>
              <a:ext uri="{FF2B5EF4-FFF2-40B4-BE49-F238E27FC236}">
                <a16:creationId xmlns:a16="http://schemas.microsoft.com/office/drawing/2014/main" id="{D8F2343E-E997-1D48-8B78-6560BBB83E36}"/>
              </a:ext>
            </a:extLst>
          </p:cNvPr>
          <p:cNvSpPr>
            <a:spLocks noGrp="1" noChangeArrowheads="1"/>
          </p:cNvSpPr>
          <p:nvPr>
            <p:ph type="ftr" sz="quarter" idx="4"/>
          </p:nvPr>
        </p:nvSpPr>
        <p:spPr bwMode="auto">
          <a:xfrm>
            <a:off x="0" y="8853488"/>
            <a:ext cx="305435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spcAft>
                <a:spcPts val="600"/>
              </a:spcAft>
              <a:buFontTx/>
              <a:buChar char="•"/>
              <a:defRPr sz="1200">
                <a:latin typeface="Arial" charset="0"/>
                <a:ea typeface="ＭＳ Ｐゴシック" charset="0"/>
                <a:cs typeface="ＭＳ Ｐゴシック" charset="0"/>
              </a:defRPr>
            </a:lvl1pPr>
          </a:lstStyle>
          <a:p>
            <a:pPr>
              <a:defRPr/>
            </a:pPr>
            <a:endParaRPr lang="en-US"/>
          </a:p>
        </p:txBody>
      </p:sp>
      <p:sp>
        <p:nvSpPr>
          <p:cNvPr id="25607" name="Rectangle 7">
            <a:extLst>
              <a:ext uri="{FF2B5EF4-FFF2-40B4-BE49-F238E27FC236}">
                <a16:creationId xmlns:a16="http://schemas.microsoft.com/office/drawing/2014/main" id="{F26D3244-11E9-364D-A68B-176465E7CD48}"/>
              </a:ext>
            </a:extLst>
          </p:cNvPr>
          <p:cNvSpPr>
            <a:spLocks noGrp="1" noChangeArrowheads="1"/>
          </p:cNvSpPr>
          <p:nvPr>
            <p:ph type="sldNum" sz="quarter" idx="5"/>
          </p:nvPr>
        </p:nvSpPr>
        <p:spPr bwMode="auto">
          <a:xfrm>
            <a:off x="3968750" y="8853488"/>
            <a:ext cx="305435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spcAft>
                <a:spcPts val="600"/>
              </a:spcAft>
              <a:buFontTx/>
              <a:buChar char="•"/>
              <a:defRPr sz="1200">
                <a:latin typeface="Arial" charset="0"/>
                <a:ea typeface="ＭＳ Ｐゴシック" charset="-128"/>
              </a:defRPr>
            </a:lvl1pPr>
          </a:lstStyle>
          <a:p>
            <a:pPr>
              <a:defRPr/>
            </a:pPr>
            <a:fld id="{52FBAA08-7264-D743-A54C-B895E0C2ED7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a:extLst>
              <a:ext uri="{FF2B5EF4-FFF2-40B4-BE49-F238E27FC236}">
                <a16:creationId xmlns:a16="http://schemas.microsoft.com/office/drawing/2014/main" id="{01EA631D-6FF2-7747-95D7-FAD677D85E3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1203B366-FDBD-4842-A05F-D17C5F8C2D92}" type="slidenum">
              <a:rPr lang="en-US" altLang="en-US" sz="1200" smtClean="0"/>
              <a:pPr/>
              <a:t>1</a:t>
            </a:fld>
            <a:endParaRPr lang="en-US" altLang="en-US" sz="1200"/>
          </a:p>
        </p:txBody>
      </p:sp>
      <p:sp>
        <p:nvSpPr>
          <p:cNvPr id="8194" name="Rectangle 2">
            <a:extLst>
              <a:ext uri="{FF2B5EF4-FFF2-40B4-BE49-F238E27FC236}">
                <a16:creationId xmlns:a16="http://schemas.microsoft.com/office/drawing/2014/main" id="{2E008697-A6F7-594C-AD35-BF8CB735BB4C}"/>
              </a:ext>
            </a:extLst>
          </p:cNvPr>
          <p:cNvSpPr>
            <a:spLocks noGrp="1" noRot="1" noChangeAspect="1" noChangeArrowheads="1" noTextEdit="1"/>
          </p:cNvSpPr>
          <p:nvPr>
            <p:ph type="sldImg"/>
          </p:nvPr>
        </p:nvSpPr>
        <p:spPr>
          <a:xfrm>
            <a:off x="1187450" y="701675"/>
            <a:ext cx="4633913" cy="3475038"/>
          </a:xfrm>
          <a:ln/>
        </p:spPr>
      </p:sp>
      <p:sp>
        <p:nvSpPr>
          <p:cNvPr id="8195" name="Rectangle 3">
            <a:extLst>
              <a:ext uri="{FF2B5EF4-FFF2-40B4-BE49-F238E27FC236}">
                <a16:creationId xmlns:a16="http://schemas.microsoft.com/office/drawing/2014/main" id="{F8728B6D-0933-ED4A-93C0-A5FD9B531741}"/>
              </a:ext>
            </a:extLst>
          </p:cNvPr>
          <p:cNvSpPr>
            <a:spLocks noGrp="1" noChangeArrowheads="1"/>
          </p:cNvSpPr>
          <p:nvPr>
            <p:ph type="body" idx="1"/>
          </p:nvPr>
        </p:nvSpPr>
        <p:spPr>
          <a:xfrm>
            <a:off x="933450" y="4416425"/>
            <a:ext cx="5143500" cy="418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3A5148B2-D9C8-5843-8AA7-FC655C5A1B9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51C5F875-518A-2049-B095-86B99E26BB4F}" type="slidenum">
              <a:rPr lang="en-US" altLang="en-US" sz="1200" smtClean="0"/>
              <a:pPr/>
              <a:t>12</a:t>
            </a:fld>
            <a:endParaRPr lang="en-US" altLang="en-US" sz="1200"/>
          </a:p>
        </p:txBody>
      </p:sp>
      <p:sp>
        <p:nvSpPr>
          <p:cNvPr id="28674" name="Rectangle 2">
            <a:extLst>
              <a:ext uri="{FF2B5EF4-FFF2-40B4-BE49-F238E27FC236}">
                <a16:creationId xmlns:a16="http://schemas.microsoft.com/office/drawing/2014/main" id="{19F76913-6FD6-5243-8006-8046D0CE8A0B}"/>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632E6C47-BF54-944F-A147-53198F75EC0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8BED4904-C2A9-074A-A845-E20D0173446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F5ED399-0DA3-414D-90AC-91F8045A8F95}" type="slidenum">
              <a:rPr lang="en-US" altLang="en-US" sz="1200" smtClean="0"/>
              <a:pPr/>
              <a:t>13</a:t>
            </a:fld>
            <a:endParaRPr lang="en-US" altLang="en-US" sz="1200"/>
          </a:p>
        </p:txBody>
      </p:sp>
      <p:sp>
        <p:nvSpPr>
          <p:cNvPr id="30722" name="Rectangle 2">
            <a:extLst>
              <a:ext uri="{FF2B5EF4-FFF2-40B4-BE49-F238E27FC236}">
                <a16:creationId xmlns:a16="http://schemas.microsoft.com/office/drawing/2014/main" id="{728D366A-8ECF-8942-B15A-0FC401E67FD1}"/>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0B5E358D-C3CB-0640-B167-369F86CAA39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9566BD01-DD85-7A4C-B481-E3CBA21C6E1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FF3D5A40-5C80-9A4C-A97B-1EC0C47946A4}" type="slidenum">
              <a:rPr lang="en-US" altLang="en-US" sz="1200" smtClean="0"/>
              <a:pPr/>
              <a:t>14</a:t>
            </a:fld>
            <a:endParaRPr lang="en-US" altLang="en-US" sz="1200"/>
          </a:p>
        </p:txBody>
      </p:sp>
      <p:sp>
        <p:nvSpPr>
          <p:cNvPr id="32770" name="Rectangle 2">
            <a:extLst>
              <a:ext uri="{FF2B5EF4-FFF2-40B4-BE49-F238E27FC236}">
                <a16:creationId xmlns:a16="http://schemas.microsoft.com/office/drawing/2014/main" id="{D38C075C-9D1A-F741-8B7A-995A268374BE}"/>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814BAFBF-8819-5F42-A336-77A2079BCDA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1A8B5EE4-2276-ED40-A81D-9AD11EF379B1}"/>
              </a:ext>
            </a:extLst>
          </p:cNvPr>
          <p:cNvSpPr>
            <a:spLocks noGrp="1" noRot="1" noChangeAspect="1" noChangeArrowheads="1" noTextEdit="1"/>
          </p:cNvSpPr>
          <p:nvPr>
            <p:ph type="sldImg"/>
          </p:nvPr>
        </p:nvSpPr>
        <p:spPr>
          <a:ln/>
        </p:spPr>
      </p:sp>
      <p:sp>
        <p:nvSpPr>
          <p:cNvPr id="35842" name="Notes Placeholder 2">
            <a:extLst>
              <a:ext uri="{FF2B5EF4-FFF2-40B4-BE49-F238E27FC236}">
                <a16:creationId xmlns:a16="http://schemas.microsoft.com/office/drawing/2014/main" id="{FCE5A2A4-0A7D-C449-B3A6-03DDE26D031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7568E51F-B992-684C-8DD6-4EF80C64091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69EA221A-8BEA-D64C-81FC-8CEAF9555AD8}" type="slidenum">
              <a:rPr lang="en-US" altLang="en-US" sz="1200" smtClean="0"/>
              <a:pPr/>
              <a:t>16</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5C57F853-B465-6F4D-87F5-59A23DCA98F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763F98CF-7B39-6D47-AF0C-A6DB570B3E0F}" type="slidenum">
              <a:rPr lang="en-US" altLang="en-US" sz="1200" smtClean="0"/>
              <a:pPr/>
              <a:t>19</a:t>
            </a:fld>
            <a:endParaRPr lang="en-US" altLang="en-US" sz="1200"/>
          </a:p>
        </p:txBody>
      </p:sp>
      <p:sp>
        <p:nvSpPr>
          <p:cNvPr id="39938" name="Rectangle 2">
            <a:extLst>
              <a:ext uri="{FF2B5EF4-FFF2-40B4-BE49-F238E27FC236}">
                <a16:creationId xmlns:a16="http://schemas.microsoft.com/office/drawing/2014/main" id="{17A0C4A2-1893-F341-BF30-6BDCADD90E8D}"/>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28AFA9CC-D237-3F41-A524-06DB360E3B2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7942F5EA-3808-CF49-BE29-35D901CEFD2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85564986-B4E7-AC4F-9B3A-43B71EF5BF99}" type="slidenum">
              <a:rPr lang="en-US" altLang="en-US" sz="1200" smtClean="0"/>
              <a:pPr/>
              <a:t>20</a:t>
            </a:fld>
            <a:endParaRPr lang="en-US" altLang="en-US" sz="1200"/>
          </a:p>
        </p:txBody>
      </p:sp>
      <p:sp>
        <p:nvSpPr>
          <p:cNvPr id="41986" name="Rectangle 2">
            <a:extLst>
              <a:ext uri="{FF2B5EF4-FFF2-40B4-BE49-F238E27FC236}">
                <a16:creationId xmlns:a16="http://schemas.microsoft.com/office/drawing/2014/main" id="{B8756479-E548-1F4B-B929-80E841599CE2}"/>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E7B7DDF1-EDC1-7D48-8B84-9F8E478CE6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860C75B3-6B19-7640-A519-7A1864EDDC66}"/>
              </a:ext>
            </a:extLst>
          </p:cNvPr>
          <p:cNvSpPr>
            <a:spLocks noGrp="1" noRot="1" noChangeAspect="1" noChangeArrowheads="1" noTextEdit="1"/>
          </p:cNvSpPr>
          <p:nvPr>
            <p:ph type="sldImg"/>
          </p:nvPr>
        </p:nvSpPr>
        <p:spPr>
          <a:ln/>
        </p:spPr>
      </p:sp>
      <p:sp>
        <p:nvSpPr>
          <p:cNvPr id="44034" name="Notes Placeholder 2">
            <a:extLst>
              <a:ext uri="{FF2B5EF4-FFF2-40B4-BE49-F238E27FC236}">
                <a16:creationId xmlns:a16="http://schemas.microsoft.com/office/drawing/2014/main" id="{A756A3E0-FE28-CC48-9112-9F4417AB685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44035" name="Slide Number Placeholder 3">
            <a:extLst>
              <a:ext uri="{FF2B5EF4-FFF2-40B4-BE49-F238E27FC236}">
                <a16:creationId xmlns:a16="http://schemas.microsoft.com/office/drawing/2014/main" id="{84C3BD76-379B-7047-B504-C8F4B4AE833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384F7DE4-2331-4A4A-AA3A-F02153DB97A3}" type="slidenum">
              <a:rPr lang="en-US" altLang="en-US" sz="1200" smtClean="0"/>
              <a:pPr/>
              <a:t>21</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7810606A-A707-0F4C-9FA1-7E15198196E2}"/>
              </a:ext>
            </a:extLst>
          </p:cNvPr>
          <p:cNvSpPr>
            <a:spLocks noGrp="1" noRot="1" noChangeAspect="1" noChangeArrowheads="1" noTextEdit="1"/>
          </p:cNvSpPr>
          <p:nvPr>
            <p:ph type="sldImg"/>
          </p:nvPr>
        </p:nvSpPr>
        <p:spPr>
          <a:ln/>
        </p:spPr>
      </p:sp>
      <p:sp>
        <p:nvSpPr>
          <p:cNvPr id="46082" name="Notes Placeholder 2">
            <a:extLst>
              <a:ext uri="{FF2B5EF4-FFF2-40B4-BE49-F238E27FC236}">
                <a16:creationId xmlns:a16="http://schemas.microsoft.com/office/drawing/2014/main" id="{D77C7CE2-39DC-6043-B7F3-1B2BE6F86F6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46083" name="Slide Number Placeholder 3">
            <a:extLst>
              <a:ext uri="{FF2B5EF4-FFF2-40B4-BE49-F238E27FC236}">
                <a16:creationId xmlns:a16="http://schemas.microsoft.com/office/drawing/2014/main" id="{A8E84034-B7FB-AF47-AC78-13FD8699411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3486C45-DA1E-6D4C-ABCE-0888F616D87D}" type="slidenum">
              <a:rPr lang="en-US" altLang="en-US" sz="1200" smtClean="0"/>
              <a:pPr/>
              <a:t>22</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2B532A00-585F-7D4C-9303-81B6677C9A0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DD32E00C-947A-EE41-852C-A40024F882DE}" type="slidenum">
              <a:rPr lang="en-US" altLang="en-US" sz="1200" smtClean="0"/>
              <a:pPr/>
              <a:t>23</a:t>
            </a:fld>
            <a:endParaRPr lang="en-US" altLang="en-US" sz="1200"/>
          </a:p>
        </p:txBody>
      </p:sp>
      <p:sp>
        <p:nvSpPr>
          <p:cNvPr id="48130" name="Rectangle 2">
            <a:extLst>
              <a:ext uri="{FF2B5EF4-FFF2-40B4-BE49-F238E27FC236}">
                <a16:creationId xmlns:a16="http://schemas.microsoft.com/office/drawing/2014/main" id="{7A016C2F-80D8-0049-AFC0-92A2982EF565}"/>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77DB1366-6AF4-D048-A07B-B181C4D2C6E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72CCBEDA-EECB-BC4B-81A1-E8FF5A358FE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DAE7ECA9-3919-5E49-BF3D-CAAD405E2B88}" type="slidenum">
              <a:rPr lang="en-US" altLang="en-US" sz="1200" smtClean="0"/>
              <a:pPr/>
              <a:t>24</a:t>
            </a:fld>
            <a:endParaRPr lang="en-US" altLang="en-US" sz="1200"/>
          </a:p>
        </p:txBody>
      </p:sp>
      <p:sp>
        <p:nvSpPr>
          <p:cNvPr id="50178" name="Rectangle 2">
            <a:extLst>
              <a:ext uri="{FF2B5EF4-FFF2-40B4-BE49-F238E27FC236}">
                <a16:creationId xmlns:a16="http://schemas.microsoft.com/office/drawing/2014/main" id="{3C55EFDD-006F-BB4C-8532-4F6A62D2A955}"/>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655104C7-44F7-6B4B-9ADE-A29E677A71D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a:extLst>
              <a:ext uri="{FF2B5EF4-FFF2-40B4-BE49-F238E27FC236}">
                <a16:creationId xmlns:a16="http://schemas.microsoft.com/office/drawing/2014/main" id="{498FF513-9888-9543-9893-8D9BD49C3FA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E15A62FD-9CD6-F544-AE18-F86E976C0093}" type="slidenum">
              <a:rPr lang="en-US" altLang="en-US" sz="1200" smtClean="0"/>
              <a:pPr/>
              <a:t>2</a:t>
            </a:fld>
            <a:endParaRPr lang="en-US" altLang="en-US" sz="1200"/>
          </a:p>
        </p:txBody>
      </p:sp>
      <p:sp>
        <p:nvSpPr>
          <p:cNvPr id="10242" name="Rectangle 2">
            <a:extLst>
              <a:ext uri="{FF2B5EF4-FFF2-40B4-BE49-F238E27FC236}">
                <a16:creationId xmlns:a16="http://schemas.microsoft.com/office/drawing/2014/main" id="{0910B767-FE7E-2F4D-9316-4407C5AB1A90}"/>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6F86F84E-FE6E-F046-93AF-48B453E6DFA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BA5E3C0C-AC2A-0C42-A514-5E0B0C556FB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122BF91D-BD94-D14E-9468-C2200FFFEC8E}" type="slidenum">
              <a:rPr lang="en-US" altLang="en-US" sz="1200" smtClean="0"/>
              <a:pPr/>
              <a:t>25</a:t>
            </a:fld>
            <a:endParaRPr lang="en-US" altLang="en-US" sz="1200"/>
          </a:p>
        </p:txBody>
      </p:sp>
      <p:sp>
        <p:nvSpPr>
          <p:cNvPr id="52226" name="Rectangle 2">
            <a:extLst>
              <a:ext uri="{FF2B5EF4-FFF2-40B4-BE49-F238E27FC236}">
                <a16:creationId xmlns:a16="http://schemas.microsoft.com/office/drawing/2014/main" id="{14A72BA8-40BC-FF48-A81F-CFC539A9FB42}"/>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C2914B07-C9E3-A849-A71C-EAB30CFF6E9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23F2E4E3-262E-3B49-B909-8E60D74A98F0}"/>
              </a:ext>
            </a:extLst>
          </p:cNvPr>
          <p:cNvSpPr>
            <a:spLocks noGrp="1" noRot="1" noChangeAspect="1" noChangeArrowheads="1" noTextEdit="1"/>
          </p:cNvSpPr>
          <p:nvPr>
            <p:ph type="sldImg"/>
          </p:nvPr>
        </p:nvSpPr>
        <p:spPr>
          <a:ln/>
        </p:spPr>
      </p:sp>
      <p:sp>
        <p:nvSpPr>
          <p:cNvPr id="54274" name="Notes Placeholder 2">
            <a:extLst>
              <a:ext uri="{FF2B5EF4-FFF2-40B4-BE49-F238E27FC236}">
                <a16:creationId xmlns:a16="http://schemas.microsoft.com/office/drawing/2014/main" id="{56F65F63-E7C7-864F-9F96-3C0E980C27A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54275" name="Slide Number Placeholder 3">
            <a:extLst>
              <a:ext uri="{FF2B5EF4-FFF2-40B4-BE49-F238E27FC236}">
                <a16:creationId xmlns:a16="http://schemas.microsoft.com/office/drawing/2014/main" id="{DB4666DC-A0DF-B141-BF44-656294D4C02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DB48A201-25C0-434F-B20E-CCE2D387A9EF}" type="slidenum">
              <a:rPr lang="en-US" altLang="en-US" sz="1200" smtClean="0"/>
              <a:pPr/>
              <a:t>26</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8F22F3B6-E3C6-9B4F-B2B6-3C3AD1FEF9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CEBE2D87-C2AB-FC41-A75E-C1A72890A71D}" type="slidenum">
              <a:rPr lang="en-US" altLang="en-US" sz="1200" smtClean="0"/>
              <a:pPr/>
              <a:t>27</a:t>
            </a:fld>
            <a:endParaRPr lang="en-US" altLang="en-US" sz="1200"/>
          </a:p>
        </p:txBody>
      </p:sp>
      <p:sp>
        <p:nvSpPr>
          <p:cNvPr id="56322" name="Rectangle 2">
            <a:extLst>
              <a:ext uri="{FF2B5EF4-FFF2-40B4-BE49-F238E27FC236}">
                <a16:creationId xmlns:a16="http://schemas.microsoft.com/office/drawing/2014/main" id="{21417990-9A2E-BA4C-A532-6295514C8997}"/>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CEC3A7A9-6390-FB47-AFE9-87ECE1EFE73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EB146A92-F19D-DC49-8E5D-D00F4B21932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1C382139-987C-CA4D-99BB-36E77E36E6F9}" type="slidenum">
              <a:rPr lang="en-US" altLang="en-US" sz="1200" smtClean="0"/>
              <a:pPr/>
              <a:t>28</a:t>
            </a:fld>
            <a:endParaRPr lang="en-US" altLang="en-US" sz="1200"/>
          </a:p>
        </p:txBody>
      </p:sp>
      <p:sp>
        <p:nvSpPr>
          <p:cNvPr id="58370" name="Rectangle 2">
            <a:extLst>
              <a:ext uri="{FF2B5EF4-FFF2-40B4-BE49-F238E27FC236}">
                <a16:creationId xmlns:a16="http://schemas.microsoft.com/office/drawing/2014/main" id="{32D59C90-2EAE-5A46-9273-7E021558C48A}"/>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AF5523B9-F292-5E46-B617-36C4E0FE740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05138CD1-FEA9-1A4B-9E66-6AD9C41513E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85349036-3A41-CE45-A9C9-17B0B356CA63}" type="slidenum">
              <a:rPr lang="en-US" altLang="en-US" sz="1200" smtClean="0"/>
              <a:pPr/>
              <a:t>29</a:t>
            </a:fld>
            <a:endParaRPr lang="en-US" altLang="en-US" sz="1200"/>
          </a:p>
        </p:txBody>
      </p:sp>
      <p:sp>
        <p:nvSpPr>
          <p:cNvPr id="60418" name="Rectangle 2">
            <a:extLst>
              <a:ext uri="{FF2B5EF4-FFF2-40B4-BE49-F238E27FC236}">
                <a16:creationId xmlns:a16="http://schemas.microsoft.com/office/drawing/2014/main" id="{BA62135D-1B17-A840-875C-8A3651A97C7B}"/>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281B4F30-5280-9A4C-8F1E-1D719EEE60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6EF1F6E6-0F92-3944-AE55-F360A28F017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5DCF46CF-8146-B447-BEF2-22C0522B6F1B}" type="slidenum">
              <a:rPr lang="en-US" altLang="en-US" sz="1200" smtClean="0"/>
              <a:pPr/>
              <a:t>30</a:t>
            </a:fld>
            <a:endParaRPr lang="en-US" altLang="en-US" sz="1200"/>
          </a:p>
        </p:txBody>
      </p:sp>
      <p:sp>
        <p:nvSpPr>
          <p:cNvPr id="62466" name="Rectangle 2">
            <a:extLst>
              <a:ext uri="{FF2B5EF4-FFF2-40B4-BE49-F238E27FC236}">
                <a16:creationId xmlns:a16="http://schemas.microsoft.com/office/drawing/2014/main" id="{D1B98DE8-240C-4D40-9FC9-CDBDEDEB6F88}"/>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AB947DF5-E5D1-3547-99B3-418F541B8C9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E216DE7A-DECE-3444-BC1B-9122B11A377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F5E97990-03FC-A947-B3CC-DB143B8E0AD1}" type="slidenum">
              <a:rPr lang="en-US" altLang="en-US" sz="1200" smtClean="0"/>
              <a:pPr/>
              <a:t>31</a:t>
            </a:fld>
            <a:endParaRPr lang="en-US" altLang="en-US" sz="1200"/>
          </a:p>
        </p:txBody>
      </p:sp>
      <p:sp>
        <p:nvSpPr>
          <p:cNvPr id="64514" name="Rectangle 2">
            <a:extLst>
              <a:ext uri="{FF2B5EF4-FFF2-40B4-BE49-F238E27FC236}">
                <a16:creationId xmlns:a16="http://schemas.microsoft.com/office/drawing/2014/main" id="{E3F11F1C-1C09-D444-9048-96D575139144}"/>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8673EB7B-34FD-AC44-9CF1-ECD7EA2698D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F504DCCE-2A2C-D948-98E1-DCAFAF601A6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9D18E6E7-8CBD-B349-A723-424A90FFC227}" type="slidenum">
              <a:rPr lang="en-US" altLang="en-US" sz="1200" smtClean="0"/>
              <a:pPr/>
              <a:t>32</a:t>
            </a:fld>
            <a:endParaRPr lang="en-US" altLang="en-US" sz="1200"/>
          </a:p>
        </p:txBody>
      </p:sp>
      <p:sp>
        <p:nvSpPr>
          <p:cNvPr id="66562" name="Rectangle 2">
            <a:extLst>
              <a:ext uri="{FF2B5EF4-FFF2-40B4-BE49-F238E27FC236}">
                <a16:creationId xmlns:a16="http://schemas.microsoft.com/office/drawing/2014/main" id="{9C2F62EF-4FEC-F944-B120-13E736F8FB9F}"/>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DFB44BDB-481B-A341-B7E0-38850B0A382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1B893EB6-2250-2843-BA50-637D9D52B5C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FD013C9-F87B-AE4A-A62D-27556295242D}" type="slidenum">
              <a:rPr lang="en-US" altLang="en-US" sz="1200" smtClean="0"/>
              <a:pPr/>
              <a:t>33</a:t>
            </a:fld>
            <a:endParaRPr lang="en-US" altLang="en-US" sz="1200"/>
          </a:p>
        </p:txBody>
      </p:sp>
      <p:sp>
        <p:nvSpPr>
          <p:cNvPr id="68610" name="Rectangle 2">
            <a:extLst>
              <a:ext uri="{FF2B5EF4-FFF2-40B4-BE49-F238E27FC236}">
                <a16:creationId xmlns:a16="http://schemas.microsoft.com/office/drawing/2014/main" id="{23C56D79-7812-2941-BBA6-A8473998B0E8}"/>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3003D22E-EF07-1248-B43E-92C409D4B20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02B89CFD-D872-514E-9C5D-6D4B3C73962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5FBB51F8-536A-F740-9228-0DDA1ABC03AE}" type="slidenum">
              <a:rPr lang="en-US" altLang="en-US" sz="1200" smtClean="0"/>
              <a:pPr/>
              <a:t>34</a:t>
            </a:fld>
            <a:endParaRPr lang="en-US" altLang="en-US" sz="1200"/>
          </a:p>
        </p:txBody>
      </p:sp>
      <p:sp>
        <p:nvSpPr>
          <p:cNvPr id="70658" name="Rectangle 2">
            <a:extLst>
              <a:ext uri="{FF2B5EF4-FFF2-40B4-BE49-F238E27FC236}">
                <a16:creationId xmlns:a16="http://schemas.microsoft.com/office/drawing/2014/main" id="{D9AC5F20-B14E-7B42-B4B3-79305EA507CA}"/>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9C963D51-9E6A-574E-B277-250398AF8D1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a:extLst>
              <a:ext uri="{FF2B5EF4-FFF2-40B4-BE49-F238E27FC236}">
                <a16:creationId xmlns:a16="http://schemas.microsoft.com/office/drawing/2014/main" id="{8E827924-63F1-4B47-8F16-8B5E598BA61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0BAD0ED2-312A-1149-A8FA-EECB501C7752}" type="slidenum">
              <a:rPr lang="en-US" altLang="en-US" sz="1200" smtClean="0"/>
              <a:pPr/>
              <a:t>3</a:t>
            </a:fld>
            <a:endParaRPr lang="en-US" altLang="en-US" sz="1200"/>
          </a:p>
        </p:txBody>
      </p:sp>
      <p:sp>
        <p:nvSpPr>
          <p:cNvPr id="12290" name="Rectangle 2">
            <a:extLst>
              <a:ext uri="{FF2B5EF4-FFF2-40B4-BE49-F238E27FC236}">
                <a16:creationId xmlns:a16="http://schemas.microsoft.com/office/drawing/2014/main" id="{2939FEA0-D3B2-1A46-B133-F80002B2D094}"/>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246F7EA8-E73E-074C-8D40-229F638624A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94650D9C-3D41-324D-AF37-6B237EC1EB5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64DE525C-3662-B44A-B36F-718C81208223}" type="slidenum">
              <a:rPr lang="en-US" altLang="en-US" sz="1200" smtClean="0"/>
              <a:pPr/>
              <a:t>35</a:t>
            </a:fld>
            <a:endParaRPr lang="en-US" altLang="en-US" sz="1200"/>
          </a:p>
        </p:txBody>
      </p:sp>
      <p:sp>
        <p:nvSpPr>
          <p:cNvPr id="72706" name="Rectangle 2">
            <a:extLst>
              <a:ext uri="{FF2B5EF4-FFF2-40B4-BE49-F238E27FC236}">
                <a16:creationId xmlns:a16="http://schemas.microsoft.com/office/drawing/2014/main" id="{C6C3CD68-DF6B-404A-86AB-792BD26ADCAE}"/>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056CDDBF-1493-724A-A834-A8DD4F704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473F7BA9-0F9F-5F4D-A688-805CD47D81D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FE4AE6FD-80E6-0546-BEE2-FCF84A051D42}" type="slidenum">
              <a:rPr lang="en-US" altLang="en-US" sz="1200" smtClean="0"/>
              <a:pPr/>
              <a:t>36</a:t>
            </a:fld>
            <a:endParaRPr lang="en-US" altLang="en-US" sz="1200"/>
          </a:p>
        </p:txBody>
      </p:sp>
      <p:sp>
        <p:nvSpPr>
          <p:cNvPr id="74754" name="Rectangle 2">
            <a:extLst>
              <a:ext uri="{FF2B5EF4-FFF2-40B4-BE49-F238E27FC236}">
                <a16:creationId xmlns:a16="http://schemas.microsoft.com/office/drawing/2014/main" id="{741DB262-468D-AA49-8501-29AAA0D73D23}"/>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789D87FA-1F8D-4448-A047-6F46A25663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C9905854-658F-CE44-A8CB-BEF06685DAC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F6D6A084-78D7-9949-AE5D-356F8839D429}" type="slidenum">
              <a:rPr lang="en-US" altLang="en-US" sz="1200" smtClean="0"/>
              <a:pPr/>
              <a:t>37</a:t>
            </a:fld>
            <a:endParaRPr lang="en-US" altLang="en-US" sz="1200"/>
          </a:p>
        </p:txBody>
      </p:sp>
      <p:sp>
        <p:nvSpPr>
          <p:cNvPr id="76802" name="Rectangle 2">
            <a:extLst>
              <a:ext uri="{FF2B5EF4-FFF2-40B4-BE49-F238E27FC236}">
                <a16:creationId xmlns:a16="http://schemas.microsoft.com/office/drawing/2014/main" id="{EE728F83-548A-AB42-99C4-66D314B7C3C4}"/>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109A88C9-51C4-9341-8ADE-73A46727AD0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8B4ED801-D63D-9049-84AE-8D0DF729D1F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0F4C0538-38E8-284A-8F81-28ADA01E2DE2}" type="slidenum">
              <a:rPr lang="en-US" altLang="en-US" sz="1200" smtClean="0"/>
              <a:pPr/>
              <a:t>38</a:t>
            </a:fld>
            <a:endParaRPr lang="en-US" altLang="en-US" sz="1200"/>
          </a:p>
        </p:txBody>
      </p:sp>
      <p:sp>
        <p:nvSpPr>
          <p:cNvPr id="78850" name="Rectangle 2">
            <a:extLst>
              <a:ext uri="{FF2B5EF4-FFF2-40B4-BE49-F238E27FC236}">
                <a16:creationId xmlns:a16="http://schemas.microsoft.com/office/drawing/2014/main" id="{C3759131-CACD-C14E-92D6-9658C60B810C}"/>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0CB78294-EE7B-0F44-897F-80D91783857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CF3C752E-98DF-8643-8753-79AAB40CFCA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743740CB-EF1E-4A49-B9AE-2737F978318B}" type="slidenum">
              <a:rPr lang="en-US" altLang="en-US" sz="1200" smtClean="0"/>
              <a:pPr/>
              <a:t>39</a:t>
            </a:fld>
            <a:endParaRPr lang="en-US" altLang="en-US" sz="1200"/>
          </a:p>
        </p:txBody>
      </p:sp>
      <p:sp>
        <p:nvSpPr>
          <p:cNvPr id="80898" name="Rectangle 2">
            <a:extLst>
              <a:ext uri="{FF2B5EF4-FFF2-40B4-BE49-F238E27FC236}">
                <a16:creationId xmlns:a16="http://schemas.microsoft.com/office/drawing/2014/main" id="{A48BFF88-ED9C-4549-8808-575E47BB5628}"/>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8D4EDFAA-7923-B143-A07D-FED8E32E09B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98D71FD3-0BB1-A442-B20B-364B98D371F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EDDC4206-9725-614D-8352-C04C8E8B4048}" type="slidenum">
              <a:rPr lang="en-US" altLang="en-US" sz="1200" smtClean="0"/>
              <a:pPr/>
              <a:t>40</a:t>
            </a:fld>
            <a:endParaRPr lang="en-US" altLang="en-US" sz="1200"/>
          </a:p>
        </p:txBody>
      </p:sp>
      <p:sp>
        <p:nvSpPr>
          <p:cNvPr id="82946" name="Rectangle 2">
            <a:extLst>
              <a:ext uri="{FF2B5EF4-FFF2-40B4-BE49-F238E27FC236}">
                <a16:creationId xmlns:a16="http://schemas.microsoft.com/office/drawing/2014/main" id="{86744FE4-CB37-2D48-A764-11F45BFD4959}"/>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2FF4B238-2B4A-D84C-888E-9A01F658E51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8E9B9FBE-61EC-8443-9B4D-479B9EC0E7AB}"/>
              </a:ext>
            </a:extLst>
          </p:cNvPr>
          <p:cNvSpPr>
            <a:spLocks noGrp="1" noRot="1" noChangeAspect="1" noChangeArrowheads="1" noTextEdit="1"/>
          </p:cNvSpPr>
          <p:nvPr>
            <p:ph type="sldImg"/>
          </p:nvPr>
        </p:nvSpPr>
        <p:spPr>
          <a:ln/>
        </p:spPr>
      </p:sp>
      <p:sp>
        <p:nvSpPr>
          <p:cNvPr id="84994" name="Notes Placeholder 2">
            <a:extLst>
              <a:ext uri="{FF2B5EF4-FFF2-40B4-BE49-F238E27FC236}">
                <a16:creationId xmlns:a16="http://schemas.microsoft.com/office/drawing/2014/main" id="{E959220A-99C6-404D-8940-3F00D8B82F1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84995" name="Slide Number Placeholder 3">
            <a:extLst>
              <a:ext uri="{FF2B5EF4-FFF2-40B4-BE49-F238E27FC236}">
                <a16:creationId xmlns:a16="http://schemas.microsoft.com/office/drawing/2014/main" id="{B478C34F-3546-5347-ACE9-803A6782C1E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81BC5924-1383-8C4E-A870-3F948EBC4F7A}" type="slidenum">
              <a:rPr lang="en-US" altLang="en-US" sz="1200" smtClean="0"/>
              <a:pPr/>
              <a:t>41</a:t>
            </a:fld>
            <a:endParaRPr lang="en-US" alt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BF8A31A7-8E85-9A40-BE06-DB7819E402F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A66D4D3-20C8-4140-8E12-0B578F33F6F0}" type="slidenum">
              <a:rPr lang="en-US" altLang="en-US" sz="1200" smtClean="0"/>
              <a:pPr/>
              <a:t>42</a:t>
            </a:fld>
            <a:endParaRPr lang="en-US" altLang="en-US" sz="1200"/>
          </a:p>
        </p:txBody>
      </p:sp>
      <p:sp>
        <p:nvSpPr>
          <p:cNvPr id="87042" name="Rectangle 2">
            <a:extLst>
              <a:ext uri="{FF2B5EF4-FFF2-40B4-BE49-F238E27FC236}">
                <a16:creationId xmlns:a16="http://schemas.microsoft.com/office/drawing/2014/main" id="{FD60493A-8F40-9548-A812-43F53645F342}"/>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299A3539-800C-E042-824C-8C33C84A15B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a:extLst>
              <a:ext uri="{FF2B5EF4-FFF2-40B4-BE49-F238E27FC236}">
                <a16:creationId xmlns:a16="http://schemas.microsoft.com/office/drawing/2014/main" id="{873FCA68-957B-074A-8379-E827A1492D56}"/>
              </a:ext>
            </a:extLst>
          </p:cNvPr>
          <p:cNvSpPr>
            <a:spLocks noGrp="1" noRot="1" noChangeAspect="1" noChangeArrowheads="1" noTextEdit="1"/>
          </p:cNvSpPr>
          <p:nvPr>
            <p:ph type="sldImg"/>
          </p:nvPr>
        </p:nvSpPr>
        <p:spPr>
          <a:ln/>
        </p:spPr>
      </p:sp>
      <p:sp>
        <p:nvSpPr>
          <p:cNvPr id="89090" name="Notes Placeholder 2">
            <a:extLst>
              <a:ext uri="{FF2B5EF4-FFF2-40B4-BE49-F238E27FC236}">
                <a16:creationId xmlns:a16="http://schemas.microsoft.com/office/drawing/2014/main" id="{FCC036FB-9698-8A4F-970F-E94900DFBD3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89091" name="Slide Number Placeholder 3">
            <a:extLst>
              <a:ext uri="{FF2B5EF4-FFF2-40B4-BE49-F238E27FC236}">
                <a16:creationId xmlns:a16="http://schemas.microsoft.com/office/drawing/2014/main" id="{826BFD9D-973F-A446-A869-EFA64F500D1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D836CCEB-3482-9449-B0AA-F6EBF2AEF9F7}" type="slidenum">
              <a:rPr lang="en-US" altLang="en-US" sz="1200" smtClean="0"/>
              <a:pPr/>
              <a:t>43</a:t>
            </a:fld>
            <a:endParaRPr lang="en-US" alt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5F80C62E-D7EB-684A-9569-F92F07D6E9EC}"/>
              </a:ext>
            </a:extLst>
          </p:cNvPr>
          <p:cNvSpPr>
            <a:spLocks noGrp="1" noRot="1" noChangeAspect="1" noChangeArrowheads="1" noTextEdit="1"/>
          </p:cNvSpPr>
          <p:nvPr>
            <p:ph type="sldImg"/>
          </p:nvPr>
        </p:nvSpPr>
        <p:spPr>
          <a:ln/>
        </p:spPr>
      </p:sp>
      <p:sp>
        <p:nvSpPr>
          <p:cNvPr id="93186" name="Notes Placeholder 2">
            <a:extLst>
              <a:ext uri="{FF2B5EF4-FFF2-40B4-BE49-F238E27FC236}">
                <a16:creationId xmlns:a16="http://schemas.microsoft.com/office/drawing/2014/main" id="{41346F29-404C-6848-9D56-9675B988CE5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93187" name="Slide Number Placeholder 3">
            <a:extLst>
              <a:ext uri="{FF2B5EF4-FFF2-40B4-BE49-F238E27FC236}">
                <a16:creationId xmlns:a16="http://schemas.microsoft.com/office/drawing/2014/main" id="{6F565D7D-C413-E745-9098-C4885227CDF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74CFBB5-CB31-944C-9BDC-57F297C95230}" type="slidenum">
              <a:rPr lang="en-US" altLang="en-US" sz="1200" smtClean="0"/>
              <a:pPr/>
              <a:t>46</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53EDFD2A-1E00-0147-8FA2-35F025EF847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D475F45-DC8D-7545-8E98-4687D2CBD797}" type="slidenum">
              <a:rPr lang="en-US" altLang="en-US" sz="1200" smtClean="0"/>
              <a:pPr/>
              <a:t>5</a:t>
            </a:fld>
            <a:endParaRPr lang="en-US" altLang="en-US" sz="1200"/>
          </a:p>
        </p:txBody>
      </p:sp>
      <p:sp>
        <p:nvSpPr>
          <p:cNvPr id="15362" name="Rectangle 2">
            <a:extLst>
              <a:ext uri="{FF2B5EF4-FFF2-40B4-BE49-F238E27FC236}">
                <a16:creationId xmlns:a16="http://schemas.microsoft.com/office/drawing/2014/main" id="{0C6961E7-A1DA-7B48-8BF1-56CA15D1EEFB}"/>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390E56BC-BD4F-0B4E-B4C3-5BA2B39BCA5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F5B3074F-6DB3-2941-9AE6-101DD07E728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E1BC5300-A181-E648-AEEF-0D5FA200E2BC}" type="slidenum">
              <a:rPr lang="en-US" altLang="en-US" sz="1200" smtClean="0"/>
              <a:pPr/>
              <a:t>50</a:t>
            </a:fld>
            <a:endParaRPr lang="en-US" altLang="en-US" sz="1200"/>
          </a:p>
        </p:txBody>
      </p:sp>
      <p:sp>
        <p:nvSpPr>
          <p:cNvPr id="97282" name="Rectangle 2">
            <a:extLst>
              <a:ext uri="{FF2B5EF4-FFF2-40B4-BE49-F238E27FC236}">
                <a16:creationId xmlns:a16="http://schemas.microsoft.com/office/drawing/2014/main" id="{D6D924C3-2221-6148-9F92-529F5623F7B1}"/>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0CC5B106-5D4E-F243-A22F-A2D235859E6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5F46EDCB-9CA7-6C4D-A1EF-457B993F726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C1DCEB3B-A8E8-514E-BC29-E2A38615C4B6}" type="slidenum">
              <a:rPr lang="en-US" altLang="en-US" sz="1200" smtClean="0"/>
              <a:pPr/>
              <a:t>6</a:t>
            </a:fld>
            <a:endParaRPr lang="en-US" altLang="en-US" sz="1200"/>
          </a:p>
        </p:txBody>
      </p:sp>
      <p:sp>
        <p:nvSpPr>
          <p:cNvPr id="17410" name="Rectangle 2">
            <a:extLst>
              <a:ext uri="{FF2B5EF4-FFF2-40B4-BE49-F238E27FC236}">
                <a16:creationId xmlns:a16="http://schemas.microsoft.com/office/drawing/2014/main" id="{3C7DEA1A-E57A-7443-B5BD-FA71BB98058B}"/>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B280E0F2-8B3B-EA43-9271-0F729550738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DA14788B-5B85-5A41-8743-6D4C03F4234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C54E9170-D8B1-B642-A89D-0482375D323B}" type="slidenum">
              <a:rPr lang="en-US" altLang="en-US" sz="1200" smtClean="0"/>
              <a:pPr/>
              <a:t>8</a:t>
            </a:fld>
            <a:endParaRPr lang="en-US" altLang="en-US" sz="1200"/>
          </a:p>
        </p:txBody>
      </p:sp>
      <p:sp>
        <p:nvSpPr>
          <p:cNvPr id="20482" name="Rectangle 2">
            <a:extLst>
              <a:ext uri="{FF2B5EF4-FFF2-40B4-BE49-F238E27FC236}">
                <a16:creationId xmlns:a16="http://schemas.microsoft.com/office/drawing/2014/main" id="{72CBD57E-6357-C740-B97D-F5B97452FBEA}"/>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14B40581-8F14-BA44-9E5D-F3BE63DA6C9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222D3C50-D83D-2043-8AC1-32A2C64F84F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9D4373E4-D836-F94B-B403-35C18712F2C6}" type="slidenum">
              <a:rPr lang="en-US" altLang="en-US" sz="1200" smtClean="0"/>
              <a:pPr/>
              <a:t>9</a:t>
            </a:fld>
            <a:endParaRPr lang="en-US" altLang="en-US" sz="1200"/>
          </a:p>
        </p:txBody>
      </p:sp>
      <p:sp>
        <p:nvSpPr>
          <p:cNvPr id="22530" name="Rectangle 2">
            <a:extLst>
              <a:ext uri="{FF2B5EF4-FFF2-40B4-BE49-F238E27FC236}">
                <a16:creationId xmlns:a16="http://schemas.microsoft.com/office/drawing/2014/main" id="{C0EBCB57-C047-F94C-8B3A-613335B57E82}"/>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DB1C7102-C57E-7042-9B53-9B919159E58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62B7E4E2-388E-0A49-99D1-18AB81204CBE}"/>
              </a:ext>
            </a:extLst>
          </p:cNvPr>
          <p:cNvSpPr>
            <a:spLocks noGrp="1" noRot="1" noChangeAspect="1" noChangeArrowheads="1" noTextEdit="1"/>
          </p:cNvSpPr>
          <p:nvPr>
            <p:ph type="sldImg"/>
          </p:nvPr>
        </p:nvSpPr>
        <p:spPr>
          <a:ln/>
        </p:spPr>
      </p:sp>
      <p:sp>
        <p:nvSpPr>
          <p:cNvPr id="24578" name="Notes Placeholder 2">
            <a:extLst>
              <a:ext uri="{FF2B5EF4-FFF2-40B4-BE49-F238E27FC236}">
                <a16:creationId xmlns:a16="http://schemas.microsoft.com/office/drawing/2014/main" id="{B5E1E538-616E-CC48-9A3D-CEDDC23DDAE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24579" name="Slide Number Placeholder 3">
            <a:extLst>
              <a:ext uri="{FF2B5EF4-FFF2-40B4-BE49-F238E27FC236}">
                <a16:creationId xmlns:a16="http://schemas.microsoft.com/office/drawing/2014/main" id="{57CE2394-C775-9045-9046-514AF336044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A6622BFF-E11C-5546-BB03-D8A0CCAF0DE5}" type="slidenum">
              <a:rPr lang="en-US" altLang="en-US" sz="1200" smtClean="0"/>
              <a:pPr/>
              <a:t>10</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26FBDAF8-9BBA-6043-B08C-7D3C626953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15EBABD0-2FE7-484E-8C33-32D8145BA59A}" type="slidenum">
              <a:rPr lang="en-US" altLang="en-US" sz="1200" smtClean="0"/>
              <a:pPr/>
              <a:t>11</a:t>
            </a:fld>
            <a:endParaRPr lang="en-US" altLang="en-US" sz="1200"/>
          </a:p>
        </p:txBody>
      </p:sp>
      <p:sp>
        <p:nvSpPr>
          <p:cNvPr id="26626" name="Rectangle 2">
            <a:extLst>
              <a:ext uri="{FF2B5EF4-FFF2-40B4-BE49-F238E27FC236}">
                <a16:creationId xmlns:a16="http://schemas.microsoft.com/office/drawing/2014/main" id="{5EBA689B-226F-A04B-9675-5952D0B3D12A}"/>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96CAE1F7-9144-1E4B-AB88-D7C2B9DEA38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32952" y="2312894"/>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A13388-0598-DC49-B37B-938D161B6294}"/>
              </a:ext>
            </a:extLst>
          </p:cNvPr>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68471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397408A-A5BB-044D-AFFF-C59EBD6BF4F8}"/>
              </a:ext>
            </a:extLst>
          </p:cNvPr>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70440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C9267A6-8C1A-5449-9985-5479B08160D7}"/>
              </a:ext>
            </a:extLst>
          </p:cNvPr>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514191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DB0C07D-A5AB-6943-BC9A-DCE5B41BA5C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EE17584-49AC-054D-89FF-8F0C6BCA872D}"/>
              </a:ext>
            </a:extLst>
          </p:cNvPr>
          <p:cNvSpPr>
            <a:spLocks noGrp="1" noChangeArrowheads="1"/>
          </p:cNvSpPr>
          <p:nvPr>
            <p:ph type="body" idx="1"/>
          </p:nvPr>
        </p:nvSpPr>
        <p:spPr bwMode="auto">
          <a:xfrm>
            <a:off x="685800" y="1981200"/>
            <a:ext cx="7772400"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C865735-19CC-A64D-B112-6558CB4CB44C}"/>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0"/>
                <a:cs typeface="ＭＳ Ｐゴシック" charset="0"/>
              </a:defRPr>
            </a:lvl1pPr>
          </a:lstStyle>
          <a:p>
            <a:pPr>
              <a:defRPr/>
            </a:pPr>
            <a:endParaRPr lang="en-US"/>
          </a:p>
        </p:txBody>
      </p:sp>
      <p:sp>
        <p:nvSpPr>
          <p:cNvPr id="1029" name="Rectangle 1">
            <a:extLst>
              <a:ext uri="{FF2B5EF4-FFF2-40B4-BE49-F238E27FC236}">
                <a16:creationId xmlns:a16="http://schemas.microsoft.com/office/drawing/2014/main" id="{600C781E-D9AB-CA45-96D5-5E30DA77E27A}"/>
              </a:ext>
            </a:extLst>
          </p:cNvPr>
          <p:cNvSpPr>
            <a:spLocks noChangeArrowheads="1"/>
          </p:cNvSpPr>
          <p:nvPr userDrawn="1"/>
        </p:nvSpPr>
        <p:spPr bwMode="auto">
          <a:xfrm>
            <a:off x="685800" y="6602413"/>
            <a:ext cx="7543800" cy="230187"/>
          </a:xfrm>
          <a:prstGeom prst="rect">
            <a:avLst/>
          </a:prstGeom>
          <a:noFill/>
          <a:ln>
            <a:noFill/>
          </a:ln>
        </p:spPr>
        <p:txBody>
          <a:bodyPr>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900" dirty="0"/>
              <a:t> </a:t>
            </a:r>
            <a:r>
              <a:rPr lang="de-DE" altLang="en-US" sz="900" b="1" dirty="0">
                <a:solidFill>
                  <a:srgbClr val="000000"/>
                </a:solidFill>
                <a:latin typeface="AbadiMT-CondensedExtraBold"/>
              </a:rPr>
              <a:t>©</a:t>
            </a:r>
            <a:r>
              <a:rPr lang="el-GR" altLang="en-US" sz="900" b="1" dirty="0">
                <a:solidFill>
                  <a:srgbClr val="000000"/>
                </a:solidFill>
                <a:latin typeface="AbadiMT-CondensedExtraBold"/>
              </a:rPr>
              <a:t> </a:t>
            </a:r>
            <a:r>
              <a:rPr lang="en-US" altLang="en-US" sz="900" dirty="0"/>
              <a:t>J. Paul Robinson, Steve Kelley Purdue University Cytometry Laboratories  1995-2021   </a:t>
            </a:r>
            <a:fld id="{33EED46F-E241-3E48-A5C4-103C372B8599}" type="slidenum">
              <a:rPr lang="en-US" altLang="en-US" sz="900" smtClean="0"/>
              <a:pPr>
                <a:defRPr/>
              </a:pPr>
              <a:t>‹#›</a:t>
            </a:fld>
            <a:r>
              <a:rPr lang="en-US" altLang="en-US" sz="900" dirty="0"/>
              <a:t> of 42 Slides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hyperlink" Target="https://en.wikipedia.org/wiki/Statistical" TargetMode="External"/><Relationship Id="rId3" Type="http://schemas.openxmlformats.org/officeDocument/2006/relationships/hyperlink" Target="https://en.wikipedia.org/wiki/Digital_image" TargetMode="External"/><Relationship Id="rId7" Type="http://schemas.openxmlformats.org/officeDocument/2006/relationships/hyperlink" Target="https://en.wikipedia.org/wiki/Visual_perception" TargetMode="External"/><Relationship Id="rId2" Type="http://schemas.openxmlformats.org/officeDocument/2006/relationships/hyperlink" Target="https://en.wikipedia.org/wiki/Data_compression" TargetMode="External"/><Relationship Id="rId1" Type="http://schemas.openxmlformats.org/officeDocument/2006/relationships/slideLayout" Target="../slideLayouts/slideLayout2.xml"/><Relationship Id="rId6" Type="http://schemas.openxmlformats.org/officeDocument/2006/relationships/hyperlink" Target="https://en.wikipedia.org/wiki/Algorithm" TargetMode="External"/><Relationship Id="rId5" Type="http://schemas.openxmlformats.org/officeDocument/2006/relationships/hyperlink" Target="https://en.wikipedia.org/wiki/Data_transmission" TargetMode="External"/><Relationship Id="rId4" Type="http://schemas.openxmlformats.org/officeDocument/2006/relationships/hyperlink" Target="https://en.wikipedia.org/wiki/Computer_data_storage"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19.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tiff"/><Relationship Id="rId7" Type="http://schemas.openxmlformats.org/officeDocument/2006/relationships/image" Target="../media/image7.tiff"/><Relationship Id="rId2" Type="http://schemas.openxmlformats.org/officeDocument/2006/relationships/image" Target="../media/image2.tiff"/><Relationship Id="rId1" Type="http://schemas.openxmlformats.org/officeDocument/2006/relationships/slideLayout" Target="../slideLayouts/slideLayout3.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hyperlink" Target="https://en.wikipedia.org/wiki/Lempel%E2%80%93Ziv%E2%80%93Welch"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hyperlink" Target="http://en.wikipedia.org/wiki/JPEG_XR" TargetMode="External"/><Relationship Id="rId13" Type="http://schemas.openxmlformats.org/officeDocument/2006/relationships/hyperlink" Target="http://www.kokkonen.net/tjko/projects.html" TargetMode="External"/><Relationship Id="rId3" Type="http://schemas.openxmlformats.org/officeDocument/2006/relationships/hyperlink" Target="http://en.wikipedia.org/wiki/Amiga" TargetMode="External"/><Relationship Id="rId7" Type="http://schemas.openxmlformats.org/officeDocument/2006/relationships/hyperlink" Target="http://en.wikipedia.org/wiki/JPEG_2000" TargetMode="External"/><Relationship Id="rId12" Type="http://schemas.openxmlformats.org/officeDocument/2006/relationships/hyperlink" Target="http://en.wikipedia.org/wiki/GNU_General_Public_License" TargetMode="External"/><Relationship Id="rId2" Type="http://schemas.openxmlformats.org/officeDocument/2006/relationships/hyperlink" Target="http://en.wikipedia.org/wiki/ILBM" TargetMode="External"/><Relationship Id="rId1" Type="http://schemas.openxmlformats.org/officeDocument/2006/relationships/slideLayout" Target="../slideLayouts/slideLayout1.xml"/><Relationship Id="rId6" Type="http://schemas.openxmlformats.org/officeDocument/2006/relationships/hyperlink" Target="http://en.wikipedia.org/wiki/Lossless_JPEG#JPEG-LS" TargetMode="External"/><Relationship Id="rId11" Type="http://schemas.openxmlformats.org/officeDocument/2006/relationships/hyperlink" Target="http://www.lcdf.org/gifsicle/" TargetMode="External"/><Relationship Id="rId5" Type="http://schemas.openxmlformats.org/officeDocument/2006/relationships/hyperlink" Target="http://en.wikipedia.org/wiki/JBIG2" TargetMode="External"/><Relationship Id="rId10" Type="http://schemas.openxmlformats.org/officeDocument/2006/relationships/hyperlink" Target="http://en.wikipedia.org/wiki/Tagged_Image_File_Format" TargetMode="External"/><Relationship Id="rId4" Type="http://schemas.openxmlformats.org/officeDocument/2006/relationships/hyperlink" Target="http://en.wikipedia.org/wiki/Interchange_File_Format" TargetMode="External"/><Relationship Id="rId9" Type="http://schemas.openxmlformats.org/officeDocument/2006/relationships/hyperlink" Target="http://en.wikipedia.org/wiki/Progressive_Graphics_File"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tiff"/><Relationship Id="rId7" Type="http://schemas.openxmlformats.org/officeDocument/2006/relationships/image" Target="../media/image58.jpeg"/><Relationship Id="rId2" Type="http://schemas.openxmlformats.org/officeDocument/2006/relationships/image" Target="../media/image53.tiff"/><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tiff"/></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0.tif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DECB512D-AE48-0140-8EFF-55DC0E395FE2}"/>
              </a:ext>
            </a:extLst>
          </p:cNvPr>
          <p:cNvSpPr>
            <a:spLocks noGrp="1" noChangeArrowheads="1"/>
          </p:cNvSpPr>
          <p:nvPr>
            <p:ph type="title"/>
          </p:nvPr>
        </p:nvSpPr>
        <p:spPr>
          <a:xfrm>
            <a:off x="-12700" y="190500"/>
            <a:ext cx="9158288" cy="939800"/>
          </a:xfrm>
        </p:spPr>
        <p:txBody>
          <a:bodyPr/>
          <a:lstStyle/>
          <a:p>
            <a:r>
              <a:rPr lang="en-US" altLang="en-US" sz="2300" b="1">
                <a:ea typeface="ＭＳ Ｐゴシック" panose="020B0600070205080204" pitchFamily="34" charset="-128"/>
              </a:rPr>
              <a:t>BMS 524 - “Introduction to Confocal Microscopy and Image Analysis”</a:t>
            </a:r>
            <a:r>
              <a:rPr lang="en-US" altLang="ja-JP" sz="2400" b="1">
                <a:ea typeface="ＭＳ Ｐゴシック" panose="020B0600070205080204" pitchFamily="34" charset="-128"/>
              </a:rPr>
              <a:t> </a:t>
            </a:r>
            <a:endParaRPr lang="en-US" altLang="en-US" sz="2400" b="1">
              <a:ea typeface="ＭＳ Ｐゴシック" panose="020B0600070205080204" pitchFamily="34" charset="-128"/>
            </a:endParaRPr>
          </a:p>
        </p:txBody>
      </p:sp>
      <p:sp>
        <p:nvSpPr>
          <p:cNvPr id="7170" name="Rectangle 3">
            <a:extLst>
              <a:ext uri="{FF2B5EF4-FFF2-40B4-BE49-F238E27FC236}">
                <a16:creationId xmlns:a16="http://schemas.microsoft.com/office/drawing/2014/main" id="{178E788E-C9AE-CC4D-8127-D307D92C696E}"/>
              </a:ext>
            </a:extLst>
          </p:cNvPr>
          <p:cNvSpPr>
            <a:spLocks noGrp="1" noChangeArrowheads="1"/>
          </p:cNvSpPr>
          <p:nvPr>
            <p:ph type="body" idx="1"/>
          </p:nvPr>
        </p:nvSpPr>
        <p:spPr>
          <a:xfrm>
            <a:off x="506413" y="1295400"/>
            <a:ext cx="7772400" cy="4021138"/>
          </a:xfrm>
        </p:spPr>
        <p:txBody>
          <a:bodyPr lIns="90488" tIns="44450" rIns="90488" bIns="44450"/>
          <a:lstStyle/>
          <a:p>
            <a:pPr algn="ctr">
              <a:lnSpc>
                <a:spcPct val="80000"/>
              </a:lnSpc>
              <a:buFontTx/>
              <a:buNone/>
            </a:pPr>
            <a:r>
              <a:rPr lang="en-US" altLang="en-US" sz="3600" b="1">
                <a:ea typeface="ＭＳ Ｐゴシック" panose="020B0600070205080204" pitchFamily="34" charset="-128"/>
              </a:rPr>
              <a:t>Lecture 4: Image file formats</a:t>
            </a:r>
            <a:r>
              <a:rPr lang="en-US" altLang="en-US" b="1">
                <a:solidFill>
                  <a:schemeClr val="tx2"/>
                </a:solidFill>
                <a:ea typeface="ＭＳ Ｐゴシック" panose="020B0600070205080204" pitchFamily="34" charset="-128"/>
              </a:rPr>
              <a:t> </a:t>
            </a:r>
            <a:br>
              <a:rPr lang="en-US" altLang="en-US" b="1">
                <a:solidFill>
                  <a:schemeClr val="tx2"/>
                </a:solidFill>
                <a:ea typeface="ＭＳ Ｐゴシック" panose="020B0600070205080204" pitchFamily="34" charset="-128"/>
              </a:rPr>
            </a:br>
            <a:endParaRPr lang="en-US" altLang="en-US" b="1">
              <a:solidFill>
                <a:schemeClr val="tx2"/>
              </a:solidFill>
              <a:ea typeface="ＭＳ Ｐゴシック" panose="020B0600070205080204" pitchFamily="34" charset="-128"/>
            </a:endParaRPr>
          </a:p>
          <a:p>
            <a:pPr>
              <a:lnSpc>
                <a:spcPct val="80000"/>
              </a:lnSpc>
              <a:buFontTx/>
              <a:buNone/>
            </a:pPr>
            <a:endParaRPr lang="en-US" altLang="en-US" sz="1600" b="1">
              <a:solidFill>
                <a:schemeClr val="tx2"/>
              </a:solidFill>
              <a:ea typeface="ＭＳ Ｐゴシック" panose="020B0600070205080204" pitchFamily="34" charset="-128"/>
            </a:endParaRPr>
          </a:p>
          <a:p>
            <a:pPr>
              <a:lnSpc>
                <a:spcPct val="80000"/>
              </a:lnSpc>
              <a:buFontTx/>
              <a:buNone/>
            </a:pPr>
            <a:r>
              <a:rPr lang="en-US" altLang="en-US" sz="1600" b="1">
                <a:solidFill>
                  <a:schemeClr val="tx2"/>
                </a:solidFill>
                <a:ea typeface="ＭＳ Ｐゴシック" panose="020B0600070205080204" pitchFamily="34" charset="-128"/>
              </a:rPr>
              <a:t>Department of Basic Medical Sciences, </a:t>
            </a:r>
          </a:p>
          <a:p>
            <a:pPr>
              <a:lnSpc>
                <a:spcPct val="80000"/>
              </a:lnSpc>
              <a:buFontTx/>
              <a:buNone/>
            </a:pPr>
            <a:r>
              <a:rPr lang="en-US" altLang="en-US" sz="1600" b="1">
                <a:solidFill>
                  <a:schemeClr val="tx2"/>
                </a:solidFill>
                <a:ea typeface="ＭＳ Ｐゴシック" panose="020B0600070205080204" pitchFamily="34" charset="-128"/>
              </a:rPr>
              <a:t>School of Veterinary Medicine</a:t>
            </a:r>
          </a:p>
          <a:p>
            <a:pPr>
              <a:lnSpc>
                <a:spcPct val="80000"/>
              </a:lnSpc>
              <a:buFontTx/>
              <a:buNone/>
            </a:pPr>
            <a:r>
              <a:rPr lang="en-US" altLang="en-US" sz="1600" b="1">
                <a:solidFill>
                  <a:schemeClr val="tx2"/>
                </a:solidFill>
                <a:ea typeface="ＭＳ Ｐゴシック" panose="020B0600070205080204" pitchFamily="34" charset="-128"/>
              </a:rPr>
              <a:t>Weldon School of Biomedical Engineering</a:t>
            </a:r>
          </a:p>
          <a:p>
            <a:pPr>
              <a:lnSpc>
                <a:spcPct val="80000"/>
              </a:lnSpc>
              <a:buFontTx/>
              <a:buNone/>
            </a:pPr>
            <a:r>
              <a:rPr lang="en-US" altLang="en-US" sz="1600" b="1">
                <a:solidFill>
                  <a:schemeClr val="tx2"/>
                </a:solidFill>
                <a:ea typeface="ＭＳ Ｐゴシック" panose="020B0600070205080204" pitchFamily="34" charset="-128"/>
              </a:rPr>
              <a:t>Purdue University </a:t>
            </a:r>
          </a:p>
          <a:p>
            <a:pPr>
              <a:lnSpc>
                <a:spcPct val="80000"/>
              </a:lnSpc>
              <a:buFontTx/>
              <a:buNone/>
            </a:pPr>
            <a:endParaRPr lang="en-US" altLang="en-US" sz="2400">
              <a:solidFill>
                <a:schemeClr val="tx2"/>
              </a:solidFill>
              <a:ea typeface="ＭＳ Ｐゴシック" panose="020B0600070205080204" pitchFamily="34" charset="-128"/>
            </a:endParaRPr>
          </a:p>
          <a:p>
            <a:pPr>
              <a:lnSpc>
                <a:spcPct val="80000"/>
              </a:lnSpc>
              <a:buFontTx/>
              <a:buNone/>
            </a:pPr>
            <a:r>
              <a:rPr lang="en-US" altLang="en-US" sz="1800">
                <a:solidFill>
                  <a:schemeClr val="tx2"/>
                </a:solidFill>
                <a:ea typeface="ＭＳ Ｐゴシック" panose="020B0600070205080204" pitchFamily="34" charset="-128"/>
              </a:rPr>
              <a:t>J. Paul Robinson, Ph.D</a:t>
            </a:r>
            <a:r>
              <a:rPr lang="en-US" altLang="en-US" sz="1400">
                <a:solidFill>
                  <a:schemeClr val="tx2"/>
                </a:solidFill>
                <a:ea typeface="ＭＳ Ｐゴシック" panose="020B0600070205080204" pitchFamily="34" charset="-128"/>
              </a:rPr>
              <a:t>.</a:t>
            </a:r>
          </a:p>
          <a:p>
            <a:pPr>
              <a:lnSpc>
                <a:spcPct val="80000"/>
              </a:lnSpc>
              <a:buFontTx/>
              <a:buNone/>
            </a:pPr>
            <a:r>
              <a:rPr lang="en-US" altLang="en-US" sz="1600">
                <a:solidFill>
                  <a:schemeClr val="tx2"/>
                </a:solidFill>
                <a:ea typeface="ＭＳ Ｐゴシック" panose="020B0600070205080204" pitchFamily="34" charset="-128"/>
              </a:rPr>
              <a:t>SVM Professor of Cytomics</a:t>
            </a:r>
          </a:p>
          <a:p>
            <a:pPr>
              <a:lnSpc>
                <a:spcPct val="80000"/>
              </a:lnSpc>
              <a:buFontTx/>
              <a:buNone/>
            </a:pPr>
            <a:r>
              <a:rPr lang="en-US" altLang="en-US" sz="1600">
                <a:solidFill>
                  <a:schemeClr val="tx2"/>
                </a:solidFill>
                <a:ea typeface="ＭＳ Ｐゴシック" panose="020B0600070205080204" pitchFamily="34" charset="-128"/>
              </a:rPr>
              <a:t>Professor of Biomedical Engineering</a:t>
            </a:r>
          </a:p>
          <a:p>
            <a:pPr>
              <a:lnSpc>
                <a:spcPct val="80000"/>
              </a:lnSpc>
              <a:buFontTx/>
              <a:buNone/>
            </a:pPr>
            <a:r>
              <a:rPr lang="en-US" altLang="en-US" sz="1600">
                <a:solidFill>
                  <a:schemeClr val="tx2"/>
                </a:solidFill>
                <a:ea typeface="ＭＳ Ｐゴシック" panose="020B0600070205080204" pitchFamily="34" charset="-128"/>
              </a:rPr>
              <a:t>Director, Purdue University Cytometry Laboratories, </a:t>
            </a:r>
          </a:p>
          <a:p>
            <a:pPr>
              <a:lnSpc>
                <a:spcPct val="80000"/>
              </a:lnSpc>
              <a:buFontTx/>
              <a:buNone/>
            </a:pPr>
            <a:r>
              <a:rPr lang="en-US" altLang="en-US" sz="1600">
                <a:solidFill>
                  <a:schemeClr val="tx2"/>
                </a:solidFill>
                <a:ea typeface="ＭＳ Ｐゴシック" panose="020B0600070205080204" pitchFamily="34" charset="-128"/>
              </a:rPr>
              <a:t>Purdue University</a:t>
            </a:r>
            <a:endParaRPr lang="en-US" altLang="en-US" sz="2000" b="1">
              <a:solidFill>
                <a:schemeClr val="tx2"/>
              </a:solidFill>
              <a:ea typeface="ＭＳ Ｐゴシック" panose="020B0600070205080204" pitchFamily="34" charset="-128"/>
            </a:endParaRPr>
          </a:p>
        </p:txBody>
      </p:sp>
      <p:sp>
        <p:nvSpPr>
          <p:cNvPr id="7171" name="Rectangle 4">
            <a:extLst>
              <a:ext uri="{FF2B5EF4-FFF2-40B4-BE49-F238E27FC236}">
                <a16:creationId xmlns:a16="http://schemas.microsoft.com/office/drawing/2014/main" id="{92F71BE2-971F-974A-A4C1-ECE481E7ECA2}"/>
              </a:ext>
            </a:extLst>
          </p:cNvPr>
          <p:cNvSpPr>
            <a:spLocks noChangeArrowheads="1"/>
          </p:cNvSpPr>
          <p:nvPr/>
        </p:nvSpPr>
        <p:spPr bwMode="auto">
          <a:xfrm>
            <a:off x="388938" y="6405563"/>
            <a:ext cx="3063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200" i="1" dirty="0"/>
              <a:t>This lecture was last updated in January, 2021</a:t>
            </a:r>
          </a:p>
        </p:txBody>
      </p:sp>
      <p:sp>
        <p:nvSpPr>
          <p:cNvPr id="7172" name="Text Box 5">
            <a:extLst>
              <a:ext uri="{FF2B5EF4-FFF2-40B4-BE49-F238E27FC236}">
                <a16:creationId xmlns:a16="http://schemas.microsoft.com/office/drawing/2014/main" id="{62E5BFF7-7C40-9A4A-AFC0-8D276A5DA321}"/>
              </a:ext>
            </a:extLst>
          </p:cNvPr>
          <p:cNvSpPr txBox="1">
            <a:spLocks noChangeArrowheads="1"/>
          </p:cNvSpPr>
          <p:nvPr/>
        </p:nvSpPr>
        <p:spPr bwMode="auto">
          <a:xfrm>
            <a:off x="850900" y="6015038"/>
            <a:ext cx="7210425" cy="366712"/>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1600" i="1"/>
              <a:t>You may download this PowerPoint  lecture at </a:t>
            </a:r>
            <a:r>
              <a:rPr lang="en-US" altLang="en-US" sz="1800" i="1">
                <a:solidFill>
                  <a:srgbClr val="5542E0"/>
                </a:solidFill>
              </a:rPr>
              <a:t>http://tinyurl.com/2dr5p</a:t>
            </a:r>
            <a:r>
              <a:rPr lang="en-US" altLang="en-US" sz="1600" i="1">
                <a:solidFill>
                  <a:srgbClr val="5542E0"/>
                </a:solidFill>
              </a:rPr>
              <a:t> </a:t>
            </a:r>
          </a:p>
        </p:txBody>
      </p:sp>
      <p:sp>
        <p:nvSpPr>
          <p:cNvPr id="7173" name="Text Box 6">
            <a:extLst>
              <a:ext uri="{FF2B5EF4-FFF2-40B4-BE49-F238E27FC236}">
                <a16:creationId xmlns:a16="http://schemas.microsoft.com/office/drawing/2014/main" id="{5E301F27-9114-4843-A88D-D325C4AF84A7}"/>
              </a:ext>
            </a:extLst>
          </p:cNvPr>
          <p:cNvSpPr txBox="1">
            <a:spLocks noChangeArrowheads="1"/>
          </p:cNvSpPr>
          <p:nvPr/>
        </p:nvSpPr>
        <p:spPr bwMode="auto">
          <a:xfrm>
            <a:off x="4548188" y="6461125"/>
            <a:ext cx="41227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000" i="1"/>
              <a:t>Find other PUCL Educational Materials at http://www.cyto.purdue.edu/class</a:t>
            </a:r>
          </a:p>
        </p:txBody>
      </p:sp>
      <p:sp>
        <p:nvSpPr>
          <p:cNvPr id="7174" name="Text Box 7">
            <a:extLst>
              <a:ext uri="{FF2B5EF4-FFF2-40B4-BE49-F238E27FC236}">
                <a16:creationId xmlns:a16="http://schemas.microsoft.com/office/drawing/2014/main" id="{7FF9D1B1-099E-ED4C-9668-0BA4E98E8305}"/>
              </a:ext>
            </a:extLst>
          </p:cNvPr>
          <p:cNvSpPr txBox="1">
            <a:spLocks noChangeArrowheads="1"/>
          </p:cNvSpPr>
          <p:nvPr/>
        </p:nvSpPr>
        <p:spPr bwMode="auto">
          <a:xfrm>
            <a:off x="506413" y="5157788"/>
            <a:ext cx="81724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80000"/>
              </a:lnSpc>
              <a:buFontTx/>
              <a:buNone/>
            </a:pPr>
            <a:r>
              <a:rPr lang="en-US" altLang="en-US" sz="1200" b="1">
                <a:solidFill>
                  <a:srgbClr val="5542E0"/>
                </a:solidFill>
              </a:rPr>
              <a:t>These slides are intended for use in a lecture series. Copies of the slides are distributed and students encouraged to take their notes on these graphics. All material copyright J.Paul Robinson unless otherwise stated. No reproduction of this material is permitted without the written permission of J. Paul Robinson. Except that our materials may be used in not-for-profit educational institutions ith appropriate acknowledgement. </a:t>
            </a:r>
            <a:r>
              <a:rPr lang="en-US" altLang="en-US" sz="1200" b="1" u="sng">
                <a:solidFill>
                  <a:srgbClr val="5542E0"/>
                </a:solidFill>
              </a:rPr>
              <a:t>It is illegal to upload this lecture to Course Hero or any other site.</a:t>
            </a:r>
          </a:p>
          <a:p>
            <a:pPr>
              <a:spcBef>
                <a:spcPct val="0"/>
              </a:spcBef>
              <a:buFontTx/>
              <a:buNone/>
            </a:pPr>
            <a:endParaRPr lang="en-US" altLang="en-US" sz="1200" i="1"/>
          </a:p>
        </p:txBody>
      </p:sp>
      <p:sp>
        <p:nvSpPr>
          <p:cNvPr id="7175" name="Rectangle 8">
            <a:extLst>
              <a:ext uri="{FF2B5EF4-FFF2-40B4-BE49-F238E27FC236}">
                <a16:creationId xmlns:a16="http://schemas.microsoft.com/office/drawing/2014/main" id="{C27233A5-DB5D-8141-8670-F17F1CCC6805}"/>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endParaRPr lang="en-US" altLang="en-US" sz="2000" i="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DCFPMN1_g">
            <a:extLst>
              <a:ext uri="{FF2B5EF4-FFF2-40B4-BE49-F238E27FC236}">
                <a16:creationId xmlns:a16="http://schemas.microsoft.com/office/drawing/2014/main" id="{14246D0E-3F71-0346-9F71-FE594C5D5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50" t="10294" r="13879" b="7353"/>
          <a:stretch>
            <a:fillRect/>
          </a:stretch>
        </p:blipFill>
        <p:spPr bwMode="auto">
          <a:xfrm>
            <a:off x="533400" y="1600200"/>
            <a:ext cx="3886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a:extLst>
              <a:ext uri="{FF2B5EF4-FFF2-40B4-BE49-F238E27FC236}">
                <a16:creationId xmlns:a16="http://schemas.microsoft.com/office/drawing/2014/main" id="{11BA7DE7-924A-7844-8EDC-5DDFAD7F3AA7}"/>
              </a:ext>
            </a:extLst>
          </p:cNvPr>
          <p:cNvSpPr>
            <a:spLocks/>
          </p:cNvSpPr>
          <p:nvPr/>
        </p:nvSpPr>
        <p:spPr bwMode="auto">
          <a:xfrm>
            <a:off x="923925" y="2238375"/>
            <a:ext cx="2914650" cy="3143250"/>
          </a:xfrm>
          <a:custGeom>
            <a:avLst/>
            <a:gdLst>
              <a:gd name="T0" fmla="*/ 2038350 w 2914650"/>
              <a:gd name="T1" fmla="*/ 19050 h 3143250"/>
              <a:gd name="T2" fmla="*/ 1276350 w 2914650"/>
              <a:gd name="T3" fmla="*/ 9525 h 3143250"/>
              <a:gd name="T4" fmla="*/ 1209675 w 2914650"/>
              <a:gd name="T5" fmla="*/ 28575 h 3143250"/>
              <a:gd name="T6" fmla="*/ 1143000 w 2914650"/>
              <a:gd name="T7" fmla="*/ 76200 h 3143250"/>
              <a:gd name="T8" fmla="*/ 1057275 w 2914650"/>
              <a:gd name="T9" fmla="*/ 142875 h 3143250"/>
              <a:gd name="T10" fmla="*/ 962025 w 2914650"/>
              <a:gd name="T11" fmla="*/ 190500 h 3143250"/>
              <a:gd name="T12" fmla="*/ 838200 w 2914650"/>
              <a:gd name="T13" fmla="*/ 257175 h 3143250"/>
              <a:gd name="T14" fmla="*/ 762000 w 2914650"/>
              <a:gd name="T15" fmla="*/ 342900 h 3143250"/>
              <a:gd name="T16" fmla="*/ 647700 w 2914650"/>
              <a:gd name="T17" fmla="*/ 457200 h 3143250"/>
              <a:gd name="T18" fmla="*/ 552450 w 2914650"/>
              <a:gd name="T19" fmla="*/ 581025 h 3143250"/>
              <a:gd name="T20" fmla="*/ 438150 w 2914650"/>
              <a:gd name="T21" fmla="*/ 685800 h 3143250"/>
              <a:gd name="T22" fmla="*/ 276225 w 2914650"/>
              <a:gd name="T23" fmla="*/ 876300 h 3143250"/>
              <a:gd name="T24" fmla="*/ 228600 w 2914650"/>
              <a:gd name="T25" fmla="*/ 952500 h 3143250"/>
              <a:gd name="T26" fmla="*/ 152400 w 2914650"/>
              <a:gd name="T27" fmla="*/ 1095375 h 3143250"/>
              <a:gd name="T28" fmla="*/ 104775 w 2914650"/>
              <a:gd name="T29" fmla="*/ 1295400 h 3143250"/>
              <a:gd name="T30" fmla="*/ 57150 w 2914650"/>
              <a:gd name="T31" fmla="*/ 1438275 h 3143250"/>
              <a:gd name="T32" fmla="*/ 19050 w 2914650"/>
              <a:gd name="T33" fmla="*/ 1628775 h 3143250"/>
              <a:gd name="T34" fmla="*/ 0 w 2914650"/>
              <a:gd name="T35" fmla="*/ 1704975 h 3143250"/>
              <a:gd name="T36" fmla="*/ 66675 w 2914650"/>
              <a:gd name="T37" fmla="*/ 1971675 h 3143250"/>
              <a:gd name="T38" fmla="*/ 123825 w 2914650"/>
              <a:gd name="T39" fmla="*/ 2066925 h 3143250"/>
              <a:gd name="T40" fmla="*/ 161925 w 2914650"/>
              <a:gd name="T41" fmla="*/ 2171700 h 3143250"/>
              <a:gd name="T42" fmla="*/ 219075 w 2914650"/>
              <a:gd name="T43" fmla="*/ 2324100 h 3143250"/>
              <a:gd name="T44" fmla="*/ 238125 w 2914650"/>
              <a:gd name="T45" fmla="*/ 2409825 h 3143250"/>
              <a:gd name="T46" fmla="*/ 276225 w 2914650"/>
              <a:gd name="T47" fmla="*/ 2476500 h 3143250"/>
              <a:gd name="T48" fmla="*/ 314325 w 2914650"/>
              <a:gd name="T49" fmla="*/ 2676525 h 3143250"/>
              <a:gd name="T50" fmla="*/ 390525 w 2914650"/>
              <a:gd name="T51" fmla="*/ 2895600 h 3143250"/>
              <a:gd name="T52" fmla="*/ 447675 w 2914650"/>
              <a:gd name="T53" fmla="*/ 2981325 h 3143250"/>
              <a:gd name="T54" fmla="*/ 533400 w 2914650"/>
              <a:gd name="T55" fmla="*/ 3095625 h 3143250"/>
              <a:gd name="T56" fmla="*/ 600075 w 2914650"/>
              <a:gd name="T57" fmla="*/ 3133725 h 3143250"/>
              <a:gd name="T58" fmla="*/ 1181100 w 2914650"/>
              <a:gd name="T59" fmla="*/ 3124200 h 3143250"/>
              <a:gd name="T60" fmla="*/ 1323975 w 2914650"/>
              <a:gd name="T61" fmla="*/ 3095625 h 3143250"/>
              <a:gd name="T62" fmla="*/ 1504950 w 2914650"/>
              <a:gd name="T63" fmla="*/ 3076575 h 3143250"/>
              <a:gd name="T64" fmla="*/ 1771650 w 2914650"/>
              <a:gd name="T65" fmla="*/ 3028950 h 3143250"/>
              <a:gd name="T66" fmla="*/ 1857375 w 2914650"/>
              <a:gd name="T67" fmla="*/ 2990850 h 3143250"/>
              <a:gd name="T68" fmla="*/ 2009775 w 2914650"/>
              <a:gd name="T69" fmla="*/ 2819400 h 3143250"/>
              <a:gd name="T70" fmla="*/ 2143125 w 2914650"/>
              <a:gd name="T71" fmla="*/ 2762250 h 3143250"/>
              <a:gd name="T72" fmla="*/ 2228850 w 2914650"/>
              <a:gd name="T73" fmla="*/ 2705100 h 3143250"/>
              <a:gd name="T74" fmla="*/ 2314575 w 2914650"/>
              <a:gd name="T75" fmla="*/ 2609850 h 3143250"/>
              <a:gd name="T76" fmla="*/ 2466975 w 2914650"/>
              <a:gd name="T77" fmla="*/ 2457450 h 3143250"/>
              <a:gd name="T78" fmla="*/ 2619375 w 2914650"/>
              <a:gd name="T79" fmla="*/ 2333625 h 3143250"/>
              <a:gd name="T80" fmla="*/ 2676525 w 2914650"/>
              <a:gd name="T81" fmla="*/ 2257425 h 3143250"/>
              <a:gd name="T82" fmla="*/ 2743200 w 2914650"/>
              <a:gd name="T83" fmla="*/ 2133600 h 3143250"/>
              <a:gd name="T84" fmla="*/ 2838450 w 2914650"/>
              <a:gd name="T85" fmla="*/ 1981200 h 3143250"/>
              <a:gd name="T86" fmla="*/ 2867025 w 2914650"/>
              <a:gd name="T87" fmla="*/ 1514475 h 3143250"/>
              <a:gd name="T88" fmla="*/ 2895600 w 2914650"/>
              <a:gd name="T89" fmla="*/ 1409700 h 3143250"/>
              <a:gd name="T90" fmla="*/ 2914650 w 2914650"/>
              <a:gd name="T91" fmla="*/ 1228725 h 3143250"/>
              <a:gd name="T92" fmla="*/ 2895600 w 2914650"/>
              <a:gd name="T93" fmla="*/ 876300 h 3143250"/>
              <a:gd name="T94" fmla="*/ 2867025 w 2914650"/>
              <a:gd name="T95" fmla="*/ 647700 h 3143250"/>
              <a:gd name="T96" fmla="*/ 2790825 w 2914650"/>
              <a:gd name="T97" fmla="*/ 514350 h 3143250"/>
              <a:gd name="T98" fmla="*/ 2724150 w 2914650"/>
              <a:gd name="T99" fmla="*/ 419100 h 3143250"/>
              <a:gd name="T100" fmla="*/ 2628900 w 2914650"/>
              <a:gd name="T101" fmla="*/ 295275 h 3143250"/>
              <a:gd name="T102" fmla="*/ 2543175 w 2914650"/>
              <a:gd name="T103" fmla="*/ 219075 h 3143250"/>
              <a:gd name="T104" fmla="*/ 2371725 w 2914650"/>
              <a:gd name="T105" fmla="*/ 104775 h 3143250"/>
              <a:gd name="T106" fmla="*/ 2333625 w 2914650"/>
              <a:gd name="T107" fmla="*/ 57150 h 3143250"/>
              <a:gd name="T108" fmla="*/ 2295525 w 2914650"/>
              <a:gd name="T109" fmla="*/ 9525 h 31432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914650" h="3143250">
                <a:moveTo>
                  <a:pt x="2324100" y="28575"/>
                </a:moveTo>
                <a:lnTo>
                  <a:pt x="2038350" y="19050"/>
                </a:lnTo>
                <a:cubicBezTo>
                  <a:pt x="1930332" y="13987"/>
                  <a:pt x="1714500" y="0"/>
                  <a:pt x="1714500" y="0"/>
                </a:cubicBezTo>
                <a:lnTo>
                  <a:pt x="1276350" y="9525"/>
                </a:lnTo>
                <a:cubicBezTo>
                  <a:pt x="1266318" y="9934"/>
                  <a:pt x="1257429" y="16292"/>
                  <a:pt x="1247775" y="19050"/>
                </a:cubicBezTo>
                <a:cubicBezTo>
                  <a:pt x="1235188" y="22646"/>
                  <a:pt x="1222375" y="25400"/>
                  <a:pt x="1209675" y="28575"/>
                </a:cubicBezTo>
                <a:cubicBezTo>
                  <a:pt x="1200150" y="34925"/>
                  <a:pt x="1190415" y="40971"/>
                  <a:pt x="1181100" y="47625"/>
                </a:cubicBezTo>
                <a:cubicBezTo>
                  <a:pt x="1168182" y="56852"/>
                  <a:pt x="1156209" y="67394"/>
                  <a:pt x="1143000" y="76200"/>
                </a:cubicBezTo>
                <a:cubicBezTo>
                  <a:pt x="1127596" y="86469"/>
                  <a:pt x="1109988" y="93409"/>
                  <a:pt x="1095375" y="104775"/>
                </a:cubicBezTo>
                <a:cubicBezTo>
                  <a:pt x="1081198" y="115802"/>
                  <a:pt x="1072219" y="132912"/>
                  <a:pt x="1057275" y="142875"/>
                </a:cubicBezTo>
                <a:cubicBezTo>
                  <a:pt x="1043049" y="152359"/>
                  <a:pt x="1024943" y="154279"/>
                  <a:pt x="1009650" y="161925"/>
                </a:cubicBezTo>
                <a:cubicBezTo>
                  <a:pt x="993091" y="170204"/>
                  <a:pt x="977644" y="180561"/>
                  <a:pt x="962025" y="190500"/>
                </a:cubicBezTo>
                <a:cubicBezTo>
                  <a:pt x="942709" y="202792"/>
                  <a:pt x="926595" y="221360"/>
                  <a:pt x="904875" y="228600"/>
                </a:cubicBezTo>
                <a:cubicBezTo>
                  <a:pt x="877097" y="237859"/>
                  <a:pt x="865103" y="240361"/>
                  <a:pt x="838200" y="257175"/>
                </a:cubicBezTo>
                <a:cubicBezTo>
                  <a:pt x="805616" y="277540"/>
                  <a:pt x="797501" y="288349"/>
                  <a:pt x="771525" y="314325"/>
                </a:cubicBezTo>
                <a:cubicBezTo>
                  <a:pt x="768350" y="323850"/>
                  <a:pt x="766981" y="334183"/>
                  <a:pt x="762000" y="342900"/>
                </a:cubicBezTo>
                <a:cubicBezTo>
                  <a:pt x="750533" y="362967"/>
                  <a:pt x="723275" y="394220"/>
                  <a:pt x="704850" y="409575"/>
                </a:cubicBezTo>
                <a:cubicBezTo>
                  <a:pt x="663982" y="443632"/>
                  <a:pt x="685646" y="411664"/>
                  <a:pt x="647700" y="457200"/>
                </a:cubicBezTo>
                <a:cubicBezTo>
                  <a:pt x="640371" y="465994"/>
                  <a:pt x="635630" y="476701"/>
                  <a:pt x="628650" y="485775"/>
                </a:cubicBezTo>
                <a:cubicBezTo>
                  <a:pt x="603859" y="518003"/>
                  <a:pt x="581201" y="552274"/>
                  <a:pt x="552450" y="581025"/>
                </a:cubicBezTo>
                <a:cubicBezTo>
                  <a:pt x="536575" y="596900"/>
                  <a:pt x="521375" y="613480"/>
                  <a:pt x="504825" y="628650"/>
                </a:cubicBezTo>
                <a:cubicBezTo>
                  <a:pt x="483247" y="648430"/>
                  <a:pt x="458282" y="664550"/>
                  <a:pt x="438150" y="685800"/>
                </a:cubicBezTo>
                <a:cubicBezTo>
                  <a:pt x="400965" y="725051"/>
                  <a:pt x="371607" y="771393"/>
                  <a:pt x="333375" y="809625"/>
                </a:cubicBezTo>
                <a:cubicBezTo>
                  <a:pt x="294767" y="848233"/>
                  <a:pt x="300402" y="837616"/>
                  <a:pt x="276225" y="876300"/>
                </a:cubicBezTo>
                <a:cubicBezTo>
                  <a:pt x="266413" y="891999"/>
                  <a:pt x="257462" y="908226"/>
                  <a:pt x="247650" y="923925"/>
                </a:cubicBezTo>
                <a:cubicBezTo>
                  <a:pt x="241583" y="933633"/>
                  <a:pt x="234280" y="942561"/>
                  <a:pt x="228600" y="952500"/>
                </a:cubicBezTo>
                <a:cubicBezTo>
                  <a:pt x="149318" y="1091243"/>
                  <a:pt x="253455" y="912314"/>
                  <a:pt x="200025" y="1019175"/>
                </a:cubicBezTo>
                <a:cubicBezTo>
                  <a:pt x="188537" y="1042152"/>
                  <a:pt x="167512" y="1072707"/>
                  <a:pt x="152400" y="1095375"/>
                </a:cubicBezTo>
                <a:cubicBezTo>
                  <a:pt x="149225" y="1136650"/>
                  <a:pt x="152463" y="1178929"/>
                  <a:pt x="142875" y="1219200"/>
                </a:cubicBezTo>
                <a:cubicBezTo>
                  <a:pt x="136297" y="1246826"/>
                  <a:pt x="117475" y="1270000"/>
                  <a:pt x="104775" y="1295400"/>
                </a:cubicBezTo>
                <a:cubicBezTo>
                  <a:pt x="78079" y="1348793"/>
                  <a:pt x="90998" y="1320317"/>
                  <a:pt x="66675" y="1381125"/>
                </a:cubicBezTo>
                <a:cubicBezTo>
                  <a:pt x="63500" y="1400175"/>
                  <a:pt x="61340" y="1419422"/>
                  <a:pt x="57150" y="1438275"/>
                </a:cubicBezTo>
                <a:cubicBezTo>
                  <a:pt x="54972" y="1448076"/>
                  <a:pt x="49594" y="1457005"/>
                  <a:pt x="47625" y="1466850"/>
                </a:cubicBezTo>
                <a:cubicBezTo>
                  <a:pt x="45000" y="1479973"/>
                  <a:pt x="28150" y="1592375"/>
                  <a:pt x="19050" y="1628775"/>
                </a:cubicBezTo>
                <a:cubicBezTo>
                  <a:pt x="16615" y="1638515"/>
                  <a:pt x="11960" y="1647610"/>
                  <a:pt x="9525" y="1657350"/>
                </a:cubicBezTo>
                <a:cubicBezTo>
                  <a:pt x="5598" y="1673056"/>
                  <a:pt x="3175" y="1689100"/>
                  <a:pt x="0" y="1704975"/>
                </a:cubicBezTo>
                <a:cubicBezTo>
                  <a:pt x="3175" y="1755775"/>
                  <a:pt x="2648" y="1806943"/>
                  <a:pt x="9525" y="1857375"/>
                </a:cubicBezTo>
                <a:cubicBezTo>
                  <a:pt x="16285" y="1906951"/>
                  <a:pt x="39704" y="1931218"/>
                  <a:pt x="66675" y="1971675"/>
                </a:cubicBezTo>
                <a:cubicBezTo>
                  <a:pt x="73025" y="1981200"/>
                  <a:pt x="80605" y="1990011"/>
                  <a:pt x="85725" y="2000250"/>
                </a:cubicBezTo>
                <a:cubicBezTo>
                  <a:pt x="109895" y="2048589"/>
                  <a:pt x="96899" y="2026536"/>
                  <a:pt x="123825" y="2066925"/>
                </a:cubicBezTo>
                <a:cubicBezTo>
                  <a:pt x="130175" y="2092325"/>
                  <a:pt x="128352" y="2121340"/>
                  <a:pt x="142875" y="2143125"/>
                </a:cubicBezTo>
                <a:cubicBezTo>
                  <a:pt x="149225" y="2152650"/>
                  <a:pt x="156245" y="2161761"/>
                  <a:pt x="161925" y="2171700"/>
                </a:cubicBezTo>
                <a:cubicBezTo>
                  <a:pt x="177668" y="2199250"/>
                  <a:pt x="188891" y="2227735"/>
                  <a:pt x="200025" y="2257425"/>
                </a:cubicBezTo>
                <a:cubicBezTo>
                  <a:pt x="208703" y="2280568"/>
                  <a:pt x="213616" y="2299535"/>
                  <a:pt x="219075" y="2324100"/>
                </a:cubicBezTo>
                <a:cubicBezTo>
                  <a:pt x="222587" y="2339904"/>
                  <a:pt x="225088" y="2355921"/>
                  <a:pt x="228600" y="2371725"/>
                </a:cubicBezTo>
                <a:cubicBezTo>
                  <a:pt x="231440" y="2384504"/>
                  <a:pt x="232968" y="2397793"/>
                  <a:pt x="238125" y="2409825"/>
                </a:cubicBezTo>
                <a:cubicBezTo>
                  <a:pt x="242634" y="2420347"/>
                  <a:pt x="251495" y="2428461"/>
                  <a:pt x="257175" y="2438400"/>
                </a:cubicBezTo>
                <a:cubicBezTo>
                  <a:pt x="264220" y="2450728"/>
                  <a:pt x="269875" y="2463800"/>
                  <a:pt x="276225" y="2476500"/>
                </a:cubicBezTo>
                <a:cubicBezTo>
                  <a:pt x="297521" y="2668163"/>
                  <a:pt x="272935" y="2501439"/>
                  <a:pt x="295275" y="2590800"/>
                </a:cubicBezTo>
                <a:cubicBezTo>
                  <a:pt x="302824" y="2620997"/>
                  <a:pt x="304547" y="2647191"/>
                  <a:pt x="314325" y="2676525"/>
                </a:cubicBezTo>
                <a:cubicBezTo>
                  <a:pt x="332831" y="2732043"/>
                  <a:pt x="348633" y="2743292"/>
                  <a:pt x="361950" y="2809875"/>
                </a:cubicBezTo>
                <a:cubicBezTo>
                  <a:pt x="378007" y="2890158"/>
                  <a:pt x="360949" y="2826588"/>
                  <a:pt x="390525" y="2895600"/>
                </a:cubicBezTo>
                <a:cubicBezTo>
                  <a:pt x="394480" y="2904828"/>
                  <a:pt x="394481" y="2915821"/>
                  <a:pt x="400050" y="2924175"/>
                </a:cubicBezTo>
                <a:cubicBezTo>
                  <a:pt x="478851" y="3042376"/>
                  <a:pt x="385349" y="2872254"/>
                  <a:pt x="447675" y="2981325"/>
                </a:cubicBezTo>
                <a:cubicBezTo>
                  <a:pt x="454720" y="2993653"/>
                  <a:pt x="458849" y="3007611"/>
                  <a:pt x="466725" y="3019425"/>
                </a:cubicBezTo>
                <a:cubicBezTo>
                  <a:pt x="474868" y="3031640"/>
                  <a:pt x="515874" y="3083107"/>
                  <a:pt x="533400" y="3095625"/>
                </a:cubicBezTo>
                <a:cubicBezTo>
                  <a:pt x="544954" y="3103878"/>
                  <a:pt x="559172" y="3107630"/>
                  <a:pt x="571500" y="3114675"/>
                </a:cubicBezTo>
                <a:cubicBezTo>
                  <a:pt x="581439" y="3120355"/>
                  <a:pt x="588681" y="3132622"/>
                  <a:pt x="600075" y="3133725"/>
                </a:cubicBezTo>
                <a:cubicBezTo>
                  <a:pt x="688618" y="3142294"/>
                  <a:pt x="777875" y="3140075"/>
                  <a:pt x="866775" y="3143250"/>
                </a:cubicBezTo>
                <a:cubicBezTo>
                  <a:pt x="967082" y="3138889"/>
                  <a:pt x="1078882" y="3138139"/>
                  <a:pt x="1181100" y="3124200"/>
                </a:cubicBezTo>
                <a:cubicBezTo>
                  <a:pt x="1219371" y="3118981"/>
                  <a:pt x="1257300" y="3111500"/>
                  <a:pt x="1295400" y="3105150"/>
                </a:cubicBezTo>
                <a:cubicBezTo>
                  <a:pt x="1305304" y="3103499"/>
                  <a:pt x="1314052" y="3097152"/>
                  <a:pt x="1323975" y="3095625"/>
                </a:cubicBezTo>
                <a:cubicBezTo>
                  <a:pt x="1355512" y="3090773"/>
                  <a:pt x="1387492" y="3089440"/>
                  <a:pt x="1419225" y="3086100"/>
                </a:cubicBezTo>
                <a:lnTo>
                  <a:pt x="1504950" y="3076575"/>
                </a:lnTo>
                <a:cubicBezTo>
                  <a:pt x="1584249" y="3050142"/>
                  <a:pt x="1497633" y="3076343"/>
                  <a:pt x="1676400" y="3057525"/>
                </a:cubicBezTo>
                <a:cubicBezTo>
                  <a:pt x="1697439" y="3055310"/>
                  <a:pt x="1758133" y="3033456"/>
                  <a:pt x="1771650" y="3028950"/>
                </a:cubicBezTo>
                <a:cubicBezTo>
                  <a:pt x="1781175" y="3025775"/>
                  <a:pt x="1791871" y="3024994"/>
                  <a:pt x="1800225" y="3019425"/>
                </a:cubicBezTo>
                <a:cubicBezTo>
                  <a:pt x="1837154" y="2994806"/>
                  <a:pt x="1817940" y="3003995"/>
                  <a:pt x="1857375" y="2990850"/>
                </a:cubicBezTo>
                <a:cubicBezTo>
                  <a:pt x="1866900" y="2981325"/>
                  <a:pt x="1877680" y="2972908"/>
                  <a:pt x="1885950" y="2962275"/>
                </a:cubicBezTo>
                <a:cubicBezTo>
                  <a:pt x="1936323" y="2897510"/>
                  <a:pt x="1925764" y="2875408"/>
                  <a:pt x="2009775" y="2819400"/>
                </a:cubicBezTo>
                <a:cubicBezTo>
                  <a:pt x="2033462" y="2803609"/>
                  <a:pt x="2048828" y="2791658"/>
                  <a:pt x="2076450" y="2781300"/>
                </a:cubicBezTo>
                <a:cubicBezTo>
                  <a:pt x="2100865" y="2772145"/>
                  <a:pt x="2120098" y="2773764"/>
                  <a:pt x="2143125" y="2762250"/>
                </a:cubicBezTo>
                <a:cubicBezTo>
                  <a:pt x="2205451" y="2731087"/>
                  <a:pt x="2137078" y="2756756"/>
                  <a:pt x="2200275" y="2714625"/>
                </a:cubicBezTo>
                <a:cubicBezTo>
                  <a:pt x="2208629" y="2709056"/>
                  <a:pt x="2219325" y="2708275"/>
                  <a:pt x="2228850" y="2705100"/>
                </a:cubicBezTo>
                <a:cubicBezTo>
                  <a:pt x="2247900" y="2686050"/>
                  <a:pt x="2267978" y="2667975"/>
                  <a:pt x="2286000" y="2647950"/>
                </a:cubicBezTo>
                <a:cubicBezTo>
                  <a:pt x="2296620" y="2636150"/>
                  <a:pt x="2303773" y="2621483"/>
                  <a:pt x="2314575" y="2609850"/>
                </a:cubicBezTo>
                <a:cubicBezTo>
                  <a:pt x="2345128" y="2576947"/>
                  <a:pt x="2378075" y="2546350"/>
                  <a:pt x="2409825" y="2514600"/>
                </a:cubicBezTo>
                <a:cubicBezTo>
                  <a:pt x="2428875" y="2495550"/>
                  <a:pt x="2445938" y="2474280"/>
                  <a:pt x="2466975" y="2457450"/>
                </a:cubicBezTo>
                <a:cubicBezTo>
                  <a:pt x="2498725" y="2432050"/>
                  <a:pt x="2533474" y="2410001"/>
                  <a:pt x="2562225" y="2381250"/>
                </a:cubicBezTo>
                <a:cubicBezTo>
                  <a:pt x="2598895" y="2344580"/>
                  <a:pt x="2579592" y="2360147"/>
                  <a:pt x="2619375" y="2333625"/>
                </a:cubicBezTo>
                <a:cubicBezTo>
                  <a:pt x="2625725" y="2324100"/>
                  <a:pt x="2631556" y="2314208"/>
                  <a:pt x="2638425" y="2305050"/>
                </a:cubicBezTo>
                <a:cubicBezTo>
                  <a:pt x="2650623" y="2288786"/>
                  <a:pt x="2665870" y="2274739"/>
                  <a:pt x="2676525" y="2257425"/>
                </a:cubicBezTo>
                <a:cubicBezTo>
                  <a:pt x="2691408" y="2233240"/>
                  <a:pt x="2700014" y="2205576"/>
                  <a:pt x="2714625" y="2181225"/>
                </a:cubicBezTo>
                <a:cubicBezTo>
                  <a:pt x="2724150" y="2165350"/>
                  <a:pt x="2732931" y="2149004"/>
                  <a:pt x="2743200" y="2133600"/>
                </a:cubicBezTo>
                <a:cubicBezTo>
                  <a:pt x="2752006" y="2120391"/>
                  <a:pt x="2763776" y="2109212"/>
                  <a:pt x="2771775" y="2095500"/>
                </a:cubicBezTo>
                <a:cubicBezTo>
                  <a:pt x="2850874" y="1959901"/>
                  <a:pt x="2773886" y="2067286"/>
                  <a:pt x="2838450" y="1981200"/>
                </a:cubicBezTo>
                <a:cubicBezTo>
                  <a:pt x="2841625" y="1857375"/>
                  <a:pt x="2840406" y="1733359"/>
                  <a:pt x="2847975" y="1609725"/>
                </a:cubicBezTo>
                <a:cubicBezTo>
                  <a:pt x="2849954" y="1577407"/>
                  <a:pt x="2855000" y="1544538"/>
                  <a:pt x="2867025" y="1514475"/>
                </a:cubicBezTo>
                <a:lnTo>
                  <a:pt x="2886075" y="1466850"/>
                </a:lnTo>
                <a:cubicBezTo>
                  <a:pt x="2889250" y="1447800"/>
                  <a:pt x="2891812" y="1428638"/>
                  <a:pt x="2895600" y="1409700"/>
                </a:cubicBezTo>
                <a:cubicBezTo>
                  <a:pt x="2898167" y="1396863"/>
                  <a:pt x="2903755" y="1384619"/>
                  <a:pt x="2905125" y="1371600"/>
                </a:cubicBezTo>
                <a:cubicBezTo>
                  <a:pt x="2910122" y="1324132"/>
                  <a:pt x="2911475" y="1276350"/>
                  <a:pt x="2914650" y="1228725"/>
                </a:cubicBezTo>
                <a:cubicBezTo>
                  <a:pt x="2911475" y="1123950"/>
                  <a:pt x="2910783" y="1019070"/>
                  <a:pt x="2905125" y="914400"/>
                </a:cubicBezTo>
                <a:cubicBezTo>
                  <a:pt x="2904418" y="901328"/>
                  <a:pt x="2896687" y="889346"/>
                  <a:pt x="2895600" y="876300"/>
                </a:cubicBezTo>
                <a:cubicBezTo>
                  <a:pt x="2890320" y="812940"/>
                  <a:pt x="2893961" y="748888"/>
                  <a:pt x="2886075" y="685800"/>
                </a:cubicBezTo>
                <a:cubicBezTo>
                  <a:pt x="2884314" y="671711"/>
                  <a:pt x="2872011" y="660995"/>
                  <a:pt x="2867025" y="647700"/>
                </a:cubicBezTo>
                <a:cubicBezTo>
                  <a:pt x="2862428" y="635443"/>
                  <a:pt x="2862817" y="621563"/>
                  <a:pt x="2857500" y="609600"/>
                </a:cubicBezTo>
                <a:cubicBezTo>
                  <a:pt x="2833750" y="556162"/>
                  <a:pt x="2823706" y="563671"/>
                  <a:pt x="2790825" y="514350"/>
                </a:cubicBezTo>
                <a:cubicBezTo>
                  <a:pt x="2782949" y="502536"/>
                  <a:pt x="2780028" y="487804"/>
                  <a:pt x="2771775" y="476250"/>
                </a:cubicBezTo>
                <a:cubicBezTo>
                  <a:pt x="2677370" y="344083"/>
                  <a:pt x="2799738" y="540040"/>
                  <a:pt x="2724150" y="419100"/>
                </a:cubicBezTo>
                <a:cubicBezTo>
                  <a:pt x="2701332" y="382590"/>
                  <a:pt x="2694743" y="365081"/>
                  <a:pt x="2667000" y="333375"/>
                </a:cubicBezTo>
                <a:cubicBezTo>
                  <a:pt x="2655173" y="319858"/>
                  <a:pt x="2642417" y="307102"/>
                  <a:pt x="2628900" y="295275"/>
                </a:cubicBezTo>
                <a:cubicBezTo>
                  <a:pt x="2609997" y="278735"/>
                  <a:pt x="2583562" y="261875"/>
                  <a:pt x="2562225" y="247650"/>
                </a:cubicBezTo>
                <a:cubicBezTo>
                  <a:pt x="2555875" y="238125"/>
                  <a:pt x="2551790" y="226613"/>
                  <a:pt x="2543175" y="219075"/>
                </a:cubicBezTo>
                <a:cubicBezTo>
                  <a:pt x="2502865" y="183804"/>
                  <a:pt x="2496697" y="184532"/>
                  <a:pt x="2457450" y="171450"/>
                </a:cubicBezTo>
                <a:cubicBezTo>
                  <a:pt x="2412686" y="126686"/>
                  <a:pt x="2440083" y="150347"/>
                  <a:pt x="2371725" y="104775"/>
                </a:cubicBezTo>
                <a:lnTo>
                  <a:pt x="2343150" y="85725"/>
                </a:lnTo>
                <a:cubicBezTo>
                  <a:pt x="2339975" y="76200"/>
                  <a:pt x="2340725" y="64250"/>
                  <a:pt x="2333625" y="57150"/>
                </a:cubicBezTo>
                <a:cubicBezTo>
                  <a:pt x="2282825" y="6350"/>
                  <a:pt x="2320925" y="95250"/>
                  <a:pt x="2295525" y="19050"/>
                </a:cubicBezTo>
                <a:cubicBezTo>
                  <a:pt x="2289175" y="11113"/>
                  <a:pt x="2290763" y="7938"/>
                  <a:pt x="2295525" y="9525"/>
                </a:cubicBezTo>
                <a:cubicBezTo>
                  <a:pt x="2307058" y="72957"/>
                  <a:pt x="2366962" y="26988"/>
                  <a:pt x="2324100" y="28575"/>
                </a:cubicBezTo>
                <a:close/>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 name="Freeform 8">
            <a:extLst>
              <a:ext uri="{FF2B5EF4-FFF2-40B4-BE49-F238E27FC236}">
                <a16:creationId xmlns:a16="http://schemas.microsoft.com/office/drawing/2014/main" id="{097E2E1B-3C5E-CB40-9768-23DE00B52633}"/>
              </a:ext>
            </a:extLst>
          </p:cNvPr>
          <p:cNvSpPr>
            <a:spLocks/>
          </p:cNvSpPr>
          <p:nvPr/>
        </p:nvSpPr>
        <p:spPr bwMode="auto">
          <a:xfrm>
            <a:off x="1444625" y="2813050"/>
            <a:ext cx="1374775" cy="1387475"/>
          </a:xfrm>
          <a:custGeom>
            <a:avLst/>
            <a:gdLst>
              <a:gd name="T0" fmla="*/ 1374241 w 1375309"/>
              <a:gd name="T1" fmla="*/ 444248 h 1386777"/>
              <a:gd name="T2" fmla="*/ 1326653 w 1375309"/>
              <a:gd name="T3" fmla="*/ 167745 h 1386777"/>
              <a:gd name="T4" fmla="*/ 1279065 w 1375309"/>
              <a:gd name="T5" fmla="*/ 101004 h 1386777"/>
              <a:gd name="T6" fmla="*/ 1225307 w 1375309"/>
              <a:gd name="T7" fmla="*/ 0 h 1386777"/>
              <a:gd name="T8" fmla="*/ 1079196 w 1375309"/>
              <a:gd name="T9" fmla="*/ 15193 h 1386777"/>
              <a:gd name="T10" fmla="*/ 926914 w 1375309"/>
              <a:gd name="T11" fmla="*/ 120072 h 1386777"/>
              <a:gd name="T12" fmla="*/ 879325 w 1375309"/>
              <a:gd name="T13" fmla="*/ 186815 h 1386777"/>
              <a:gd name="T14" fmla="*/ 831738 w 1375309"/>
              <a:gd name="T15" fmla="*/ 320299 h 1386777"/>
              <a:gd name="T16" fmla="*/ 850773 w 1375309"/>
              <a:gd name="T17" fmla="*/ 501456 h 1386777"/>
              <a:gd name="T18" fmla="*/ 879325 w 1375309"/>
              <a:gd name="T19" fmla="*/ 587267 h 1386777"/>
              <a:gd name="T20" fmla="*/ 841255 w 1375309"/>
              <a:gd name="T21" fmla="*/ 644475 h 1386777"/>
              <a:gd name="T22" fmla="*/ 774632 w 1375309"/>
              <a:gd name="T23" fmla="*/ 806564 h 1386777"/>
              <a:gd name="T24" fmla="*/ 727044 w 1375309"/>
              <a:gd name="T25" fmla="*/ 844702 h 1386777"/>
              <a:gd name="T26" fmla="*/ 555727 w 1375309"/>
              <a:gd name="T27" fmla="*/ 816098 h 1386777"/>
              <a:gd name="T28" fmla="*/ 451034 w 1375309"/>
              <a:gd name="T29" fmla="*/ 787494 h 1386777"/>
              <a:gd name="T30" fmla="*/ 365375 w 1375309"/>
              <a:gd name="T31" fmla="*/ 730286 h 1386777"/>
              <a:gd name="T32" fmla="*/ 232129 w 1375309"/>
              <a:gd name="T33" fmla="*/ 730286 h 1386777"/>
              <a:gd name="T34" fmla="*/ 213093 w 1375309"/>
              <a:gd name="T35" fmla="*/ 644475 h 1386777"/>
              <a:gd name="T36" fmla="*/ 194581 w 1375309"/>
              <a:gd name="T37" fmla="*/ 565369 h 1386777"/>
              <a:gd name="T38" fmla="*/ 270199 w 1375309"/>
              <a:gd name="T39" fmla="*/ 520526 h 1386777"/>
              <a:gd name="T40" fmla="*/ 346339 w 1375309"/>
              <a:gd name="T41" fmla="*/ 415645 h 1386777"/>
              <a:gd name="T42" fmla="*/ 368199 w 1375309"/>
              <a:gd name="T43" fmla="*/ 227258 h 1386777"/>
              <a:gd name="T44" fmla="*/ 98883 w 1375309"/>
              <a:gd name="T45" fmla="*/ 205885 h 1386777"/>
              <a:gd name="T46" fmla="*/ 13224 w 1375309"/>
              <a:gd name="T47" fmla="*/ 263091 h 1386777"/>
              <a:gd name="T48" fmla="*/ 22741 w 1375309"/>
              <a:gd name="T49" fmla="*/ 501456 h 1386777"/>
              <a:gd name="T50" fmla="*/ 51294 w 1375309"/>
              <a:gd name="T51" fmla="*/ 577733 h 1386777"/>
              <a:gd name="T52" fmla="*/ 70330 w 1375309"/>
              <a:gd name="T53" fmla="*/ 711218 h 1386777"/>
              <a:gd name="T54" fmla="*/ 127435 w 1375309"/>
              <a:gd name="T55" fmla="*/ 749356 h 1386777"/>
              <a:gd name="T56" fmla="*/ 136953 w 1375309"/>
              <a:gd name="T57" fmla="*/ 968651 h 1386777"/>
              <a:gd name="T58" fmla="*/ 98883 w 1375309"/>
              <a:gd name="T59" fmla="*/ 1083067 h 1386777"/>
              <a:gd name="T60" fmla="*/ 155987 w 1375309"/>
              <a:gd name="T61" fmla="*/ 1283293 h 1386777"/>
              <a:gd name="T62" fmla="*/ 241646 w 1375309"/>
              <a:gd name="T63" fmla="*/ 1340500 h 1386777"/>
              <a:gd name="T64" fmla="*/ 327305 w 1375309"/>
              <a:gd name="T65" fmla="*/ 1378639 h 1386777"/>
              <a:gd name="T66" fmla="*/ 565244 w 1375309"/>
              <a:gd name="T67" fmla="*/ 1378639 h 1386777"/>
              <a:gd name="T68" fmla="*/ 631868 w 1375309"/>
              <a:gd name="T69" fmla="*/ 1350035 h 1386777"/>
              <a:gd name="T70" fmla="*/ 708009 w 1375309"/>
              <a:gd name="T71" fmla="*/ 1283293 h 1386777"/>
              <a:gd name="T72" fmla="*/ 736562 w 1375309"/>
              <a:gd name="T73" fmla="*/ 1197481 h 1386777"/>
              <a:gd name="T74" fmla="*/ 831738 w 1375309"/>
              <a:gd name="T75" fmla="*/ 892375 h 1386777"/>
              <a:gd name="T76" fmla="*/ 1088713 w 1375309"/>
              <a:gd name="T77" fmla="*/ 854237 h 1386777"/>
              <a:gd name="T78" fmla="*/ 1202925 w 1375309"/>
              <a:gd name="T79" fmla="*/ 777959 h 1386777"/>
              <a:gd name="T80" fmla="*/ 1260030 w 1375309"/>
              <a:gd name="T81" fmla="*/ 730286 h 1386777"/>
              <a:gd name="T82" fmla="*/ 1325594 w 1375309"/>
              <a:gd name="T83" fmla="*/ 657188 h 13867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75309" h="1386777">
                <a:moveTo>
                  <a:pt x="1356259" y="510477"/>
                </a:moveTo>
                <a:cubicBezTo>
                  <a:pt x="1364458" y="491346"/>
                  <a:pt x="1370476" y="463136"/>
                  <a:pt x="1375309" y="443802"/>
                </a:cubicBezTo>
                <a:cubicBezTo>
                  <a:pt x="1372134" y="370777"/>
                  <a:pt x="1371390" y="297606"/>
                  <a:pt x="1365784" y="224727"/>
                </a:cubicBezTo>
                <a:cubicBezTo>
                  <a:pt x="1363231" y="191532"/>
                  <a:pt x="1348290" y="192304"/>
                  <a:pt x="1327684" y="167577"/>
                </a:cubicBezTo>
                <a:cubicBezTo>
                  <a:pt x="1320355" y="158783"/>
                  <a:pt x="1315288" y="148317"/>
                  <a:pt x="1308634" y="139002"/>
                </a:cubicBezTo>
                <a:cubicBezTo>
                  <a:pt x="1299407" y="126084"/>
                  <a:pt x="1289584" y="113602"/>
                  <a:pt x="1280059" y="100902"/>
                </a:cubicBezTo>
                <a:cubicBezTo>
                  <a:pt x="1256118" y="29078"/>
                  <a:pt x="1260451" y="60569"/>
                  <a:pt x="1251484" y="43752"/>
                </a:cubicBezTo>
                <a:cubicBezTo>
                  <a:pt x="1242517" y="26935"/>
                  <a:pt x="1311002" y="55097"/>
                  <a:pt x="1226259" y="0"/>
                </a:cubicBezTo>
                <a:lnTo>
                  <a:pt x="1118134" y="5652"/>
                </a:lnTo>
                <a:cubicBezTo>
                  <a:pt x="1105297" y="8219"/>
                  <a:pt x="1092291" y="10580"/>
                  <a:pt x="1080034" y="15177"/>
                </a:cubicBezTo>
                <a:cubicBezTo>
                  <a:pt x="1046561" y="27729"/>
                  <a:pt x="1013268" y="53338"/>
                  <a:pt x="984784" y="72327"/>
                </a:cubicBezTo>
                <a:cubicBezTo>
                  <a:pt x="956687" y="91058"/>
                  <a:pt x="950553" y="92450"/>
                  <a:pt x="927634" y="119952"/>
                </a:cubicBezTo>
                <a:cubicBezTo>
                  <a:pt x="920305" y="128746"/>
                  <a:pt x="915238" y="139212"/>
                  <a:pt x="908584" y="148527"/>
                </a:cubicBezTo>
                <a:cubicBezTo>
                  <a:pt x="899357" y="161445"/>
                  <a:pt x="889534" y="173927"/>
                  <a:pt x="880009" y="186627"/>
                </a:cubicBezTo>
                <a:cubicBezTo>
                  <a:pt x="860185" y="265921"/>
                  <a:pt x="884323" y="187523"/>
                  <a:pt x="851434" y="253302"/>
                </a:cubicBezTo>
                <a:cubicBezTo>
                  <a:pt x="843821" y="268527"/>
                  <a:pt x="836453" y="305735"/>
                  <a:pt x="832384" y="319977"/>
                </a:cubicBezTo>
                <a:cubicBezTo>
                  <a:pt x="805055" y="415630"/>
                  <a:pt x="843111" y="267545"/>
                  <a:pt x="813334" y="386652"/>
                </a:cubicBezTo>
                <a:cubicBezTo>
                  <a:pt x="832699" y="541574"/>
                  <a:pt x="802619" y="403322"/>
                  <a:pt x="851434" y="500952"/>
                </a:cubicBezTo>
                <a:cubicBezTo>
                  <a:pt x="860414" y="518913"/>
                  <a:pt x="864134" y="539052"/>
                  <a:pt x="870484" y="558102"/>
                </a:cubicBezTo>
                <a:lnTo>
                  <a:pt x="880009" y="586677"/>
                </a:lnTo>
                <a:cubicBezTo>
                  <a:pt x="876834" y="599377"/>
                  <a:pt x="877746" y="613885"/>
                  <a:pt x="870484" y="624777"/>
                </a:cubicBezTo>
                <a:cubicBezTo>
                  <a:pt x="864134" y="634302"/>
                  <a:pt x="850703" y="636498"/>
                  <a:pt x="841909" y="643827"/>
                </a:cubicBezTo>
                <a:cubicBezTo>
                  <a:pt x="814407" y="666746"/>
                  <a:pt x="813015" y="672880"/>
                  <a:pt x="794284" y="700977"/>
                </a:cubicBezTo>
                <a:cubicBezTo>
                  <a:pt x="792077" y="716428"/>
                  <a:pt x="784858" y="783297"/>
                  <a:pt x="775234" y="805752"/>
                </a:cubicBezTo>
                <a:cubicBezTo>
                  <a:pt x="770725" y="816274"/>
                  <a:pt x="765123" y="827176"/>
                  <a:pt x="756184" y="834327"/>
                </a:cubicBezTo>
                <a:cubicBezTo>
                  <a:pt x="748344" y="840599"/>
                  <a:pt x="737134" y="840677"/>
                  <a:pt x="727609" y="843852"/>
                </a:cubicBezTo>
                <a:cubicBezTo>
                  <a:pt x="679984" y="840677"/>
                  <a:pt x="631815" y="842174"/>
                  <a:pt x="584734" y="834327"/>
                </a:cubicBezTo>
                <a:cubicBezTo>
                  <a:pt x="573442" y="832445"/>
                  <a:pt x="566878" y="819297"/>
                  <a:pt x="556159" y="815277"/>
                </a:cubicBezTo>
                <a:cubicBezTo>
                  <a:pt x="541000" y="809593"/>
                  <a:pt x="524153" y="810012"/>
                  <a:pt x="508534" y="805752"/>
                </a:cubicBezTo>
                <a:cubicBezTo>
                  <a:pt x="489161" y="800468"/>
                  <a:pt x="470434" y="793052"/>
                  <a:pt x="451384" y="786702"/>
                </a:cubicBezTo>
                <a:lnTo>
                  <a:pt x="422809" y="777177"/>
                </a:lnTo>
                <a:cubicBezTo>
                  <a:pt x="406795" y="753156"/>
                  <a:pt x="400463" y="733419"/>
                  <a:pt x="365659" y="729552"/>
                </a:cubicBezTo>
                <a:cubicBezTo>
                  <a:pt x="349569" y="727764"/>
                  <a:pt x="333909" y="735902"/>
                  <a:pt x="318034" y="739077"/>
                </a:cubicBezTo>
                <a:cubicBezTo>
                  <a:pt x="289459" y="735902"/>
                  <a:pt x="259003" y="740230"/>
                  <a:pt x="232309" y="729552"/>
                </a:cubicBezTo>
                <a:cubicBezTo>
                  <a:pt x="222987" y="725823"/>
                  <a:pt x="224962" y="710778"/>
                  <a:pt x="222784" y="700977"/>
                </a:cubicBezTo>
                <a:cubicBezTo>
                  <a:pt x="218594" y="682124"/>
                  <a:pt x="217943" y="662563"/>
                  <a:pt x="213259" y="643827"/>
                </a:cubicBezTo>
                <a:cubicBezTo>
                  <a:pt x="208389" y="624346"/>
                  <a:pt x="200559" y="605727"/>
                  <a:pt x="194209" y="586677"/>
                </a:cubicBezTo>
                <a:cubicBezTo>
                  <a:pt x="194384" y="579385"/>
                  <a:pt x="194558" y="572093"/>
                  <a:pt x="194733" y="564801"/>
                </a:cubicBezTo>
                <a:cubicBezTo>
                  <a:pt x="204258" y="558451"/>
                  <a:pt x="200646" y="546518"/>
                  <a:pt x="213259" y="539052"/>
                </a:cubicBezTo>
                <a:cubicBezTo>
                  <a:pt x="225872" y="531586"/>
                  <a:pt x="253701" y="531141"/>
                  <a:pt x="270409" y="520002"/>
                </a:cubicBezTo>
                <a:lnTo>
                  <a:pt x="327559" y="481902"/>
                </a:lnTo>
                <a:cubicBezTo>
                  <a:pt x="334344" y="461547"/>
                  <a:pt x="343619" y="436157"/>
                  <a:pt x="346609" y="415227"/>
                </a:cubicBezTo>
                <a:cubicBezTo>
                  <a:pt x="351122" y="383639"/>
                  <a:pt x="352488" y="351343"/>
                  <a:pt x="356134" y="319977"/>
                </a:cubicBezTo>
                <a:cubicBezTo>
                  <a:pt x="359780" y="288611"/>
                  <a:pt x="357801" y="259083"/>
                  <a:pt x="368485" y="227030"/>
                </a:cubicBezTo>
                <a:cubicBezTo>
                  <a:pt x="362135" y="207980"/>
                  <a:pt x="313961" y="180137"/>
                  <a:pt x="269040" y="176578"/>
                </a:cubicBezTo>
                <a:cubicBezTo>
                  <a:pt x="224119" y="173019"/>
                  <a:pt x="138418" y="196065"/>
                  <a:pt x="98959" y="205677"/>
                </a:cubicBezTo>
                <a:cubicBezTo>
                  <a:pt x="59500" y="215289"/>
                  <a:pt x="174202" y="186946"/>
                  <a:pt x="32284" y="234252"/>
                </a:cubicBezTo>
                <a:cubicBezTo>
                  <a:pt x="25934" y="243777"/>
                  <a:pt x="18354" y="252588"/>
                  <a:pt x="13234" y="262827"/>
                </a:cubicBezTo>
                <a:cubicBezTo>
                  <a:pt x="-14570" y="318435"/>
                  <a:pt x="9480" y="412028"/>
                  <a:pt x="13234" y="453327"/>
                </a:cubicBezTo>
                <a:cubicBezTo>
                  <a:pt x="14700" y="469450"/>
                  <a:pt x="17639" y="485593"/>
                  <a:pt x="22759" y="500952"/>
                </a:cubicBezTo>
                <a:cubicBezTo>
                  <a:pt x="27249" y="514422"/>
                  <a:pt x="36823" y="525757"/>
                  <a:pt x="41809" y="539052"/>
                </a:cubicBezTo>
                <a:cubicBezTo>
                  <a:pt x="46406" y="551309"/>
                  <a:pt x="47738" y="564565"/>
                  <a:pt x="51334" y="577152"/>
                </a:cubicBezTo>
                <a:cubicBezTo>
                  <a:pt x="54092" y="586806"/>
                  <a:pt x="57684" y="596202"/>
                  <a:pt x="60859" y="605727"/>
                </a:cubicBezTo>
                <a:cubicBezTo>
                  <a:pt x="64034" y="640652"/>
                  <a:pt x="65424" y="675785"/>
                  <a:pt x="70384" y="710502"/>
                </a:cubicBezTo>
                <a:cubicBezTo>
                  <a:pt x="71804" y="720441"/>
                  <a:pt x="71555" y="733508"/>
                  <a:pt x="79909" y="739077"/>
                </a:cubicBezTo>
                <a:cubicBezTo>
                  <a:pt x="93379" y="748057"/>
                  <a:pt x="111659" y="745427"/>
                  <a:pt x="127534" y="748602"/>
                </a:cubicBezTo>
                <a:cubicBezTo>
                  <a:pt x="140234" y="754952"/>
                  <a:pt x="173468" y="800519"/>
                  <a:pt x="175683" y="814544"/>
                </a:cubicBezTo>
                <a:cubicBezTo>
                  <a:pt x="202005" y="981249"/>
                  <a:pt x="170656" y="883684"/>
                  <a:pt x="137059" y="967677"/>
                </a:cubicBezTo>
                <a:lnTo>
                  <a:pt x="108484" y="1053402"/>
                </a:lnTo>
                <a:lnTo>
                  <a:pt x="98959" y="1081977"/>
                </a:lnTo>
                <a:cubicBezTo>
                  <a:pt x="102134" y="1126427"/>
                  <a:pt x="101158" y="1171370"/>
                  <a:pt x="108484" y="1215327"/>
                </a:cubicBezTo>
                <a:cubicBezTo>
                  <a:pt x="112620" y="1240145"/>
                  <a:pt x="137357" y="1267417"/>
                  <a:pt x="156109" y="1282002"/>
                </a:cubicBezTo>
                <a:cubicBezTo>
                  <a:pt x="174181" y="1296058"/>
                  <a:pt x="194209" y="1307402"/>
                  <a:pt x="213259" y="1320102"/>
                </a:cubicBezTo>
                <a:cubicBezTo>
                  <a:pt x="222784" y="1326452"/>
                  <a:pt x="230974" y="1335532"/>
                  <a:pt x="241834" y="1339152"/>
                </a:cubicBezTo>
                <a:cubicBezTo>
                  <a:pt x="260884" y="1345502"/>
                  <a:pt x="282276" y="1347063"/>
                  <a:pt x="298984" y="1358202"/>
                </a:cubicBezTo>
                <a:cubicBezTo>
                  <a:pt x="308509" y="1364552"/>
                  <a:pt x="316594" y="1373963"/>
                  <a:pt x="327559" y="1377252"/>
                </a:cubicBezTo>
                <a:cubicBezTo>
                  <a:pt x="349063" y="1383703"/>
                  <a:pt x="372009" y="1383602"/>
                  <a:pt x="394234" y="1386777"/>
                </a:cubicBezTo>
                <a:cubicBezTo>
                  <a:pt x="451384" y="1383602"/>
                  <a:pt x="509021" y="1385347"/>
                  <a:pt x="565684" y="1377252"/>
                </a:cubicBezTo>
                <a:cubicBezTo>
                  <a:pt x="577017" y="1375633"/>
                  <a:pt x="583737" y="1362711"/>
                  <a:pt x="594259" y="1358202"/>
                </a:cubicBezTo>
                <a:cubicBezTo>
                  <a:pt x="606291" y="1353045"/>
                  <a:pt x="619659" y="1351852"/>
                  <a:pt x="632359" y="1348677"/>
                </a:cubicBezTo>
                <a:cubicBezTo>
                  <a:pt x="708559" y="1297877"/>
                  <a:pt x="616484" y="1364552"/>
                  <a:pt x="679984" y="1301052"/>
                </a:cubicBezTo>
                <a:cubicBezTo>
                  <a:pt x="688079" y="1292957"/>
                  <a:pt x="699034" y="1288352"/>
                  <a:pt x="708559" y="1282002"/>
                </a:cubicBezTo>
                <a:lnTo>
                  <a:pt x="727609" y="1224852"/>
                </a:lnTo>
                <a:lnTo>
                  <a:pt x="737134" y="1196277"/>
                </a:lnTo>
                <a:cubicBezTo>
                  <a:pt x="743006" y="1037734"/>
                  <a:pt x="678817" y="969384"/>
                  <a:pt x="784759" y="910527"/>
                </a:cubicBezTo>
                <a:cubicBezTo>
                  <a:pt x="799705" y="902224"/>
                  <a:pt x="816375" y="897480"/>
                  <a:pt x="832384" y="891477"/>
                </a:cubicBezTo>
                <a:cubicBezTo>
                  <a:pt x="848200" y="885546"/>
                  <a:pt x="884047" y="874303"/>
                  <a:pt x="899059" y="872427"/>
                </a:cubicBezTo>
                <a:cubicBezTo>
                  <a:pt x="962383" y="864512"/>
                  <a:pt x="1089559" y="853377"/>
                  <a:pt x="1089559" y="853377"/>
                </a:cubicBezTo>
                <a:lnTo>
                  <a:pt x="1175284" y="796227"/>
                </a:lnTo>
                <a:lnTo>
                  <a:pt x="1203859" y="777177"/>
                </a:lnTo>
                <a:cubicBezTo>
                  <a:pt x="1210209" y="767652"/>
                  <a:pt x="1214115" y="755931"/>
                  <a:pt x="1222909" y="748602"/>
                </a:cubicBezTo>
                <a:cubicBezTo>
                  <a:pt x="1233817" y="739512"/>
                  <a:pt x="1248968" y="737077"/>
                  <a:pt x="1261009" y="729552"/>
                </a:cubicBezTo>
                <a:cubicBezTo>
                  <a:pt x="1274471" y="721138"/>
                  <a:pt x="1288173" y="713148"/>
                  <a:pt x="1299109" y="700977"/>
                </a:cubicBezTo>
                <a:cubicBezTo>
                  <a:pt x="1310045" y="688806"/>
                  <a:pt x="1318687" y="680340"/>
                  <a:pt x="1326624" y="656527"/>
                </a:cubicBezTo>
                <a:cubicBezTo>
                  <a:pt x="1334562" y="632715"/>
                  <a:pt x="1342545" y="578607"/>
                  <a:pt x="1346734" y="558102"/>
                </a:cubicBezTo>
              </a:path>
            </a:pathLst>
          </a:custGeom>
          <a:solidFill>
            <a:srgbClr val="FFFF00">
              <a:alpha val="47058"/>
            </a:srgbClr>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endParaRPr lang="en-US"/>
          </a:p>
        </p:txBody>
      </p:sp>
      <p:sp>
        <p:nvSpPr>
          <p:cNvPr id="23556" name="TextBox 9">
            <a:extLst>
              <a:ext uri="{FF2B5EF4-FFF2-40B4-BE49-F238E27FC236}">
                <a16:creationId xmlns:a16="http://schemas.microsoft.com/office/drawing/2014/main" id="{322A5A4E-6B6F-9E4F-A114-173D7A4A01BF}"/>
              </a:ext>
            </a:extLst>
          </p:cNvPr>
          <p:cNvSpPr txBox="1">
            <a:spLocks noChangeArrowheads="1"/>
          </p:cNvSpPr>
          <p:nvPr/>
        </p:nvSpPr>
        <p:spPr bwMode="auto">
          <a:xfrm>
            <a:off x="609600" y="681038"/>
            <a:ext cx="75025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It depends on what you are collecting the image for as to the resolution required</a:t>
            </a:r>
          </a:p>
        </p:txBody>
      </p:sp>
      <p:sp>
        <p:nvSpPr>
          <p:cNvPr id="11" name="5-Point Star 10">
            <a:extLst>
              <a:ext uri="{FF2B5EF4-FFF2-40B4-BE49-F238E27FC236}">
                <a16:creationId xmlns:a16="http://schemas.microsoft.com/office/drawing/2014/main" id="{7C945618-59F8-A740-88E3-0ADF1C839D83}"/>
              </a:ext>
            </a:extLst>
          </p:cNvPr>
          <p:cNvSpPr/>
          <p:nvPr/>
        </p:nvSpPr>
        <p:spPr bwMode="auto">
          <a:xfrm>
            <a:off x="5105400" y="6324600"/>
            <a:ext cx="228600" cy="228600"/>
          </a:xfrm>
          <a:prstGeom prst="star5">
            <a:avLst/>
          </a:prstGeom>
          <a:solidFill>
            <a:srgbClr val="050000"/>
          </a:solidFill>
          <a:ln>
            <a:noFill/>
          </a:ln>
          <a:effectLst/>
        </p:spPr>
        <p:txBody>
          <a:bodyPr>
            <a:spAutoFit/>
          </a:bodyPr>
          <a:lstStyle/>
          <a:p>
            <a:pPr>
              <a:spcAft>
                <a:spcPts val="600"/>
              </a:spcAft>
              <a:buFontTx/>
              <a:buChar char="•"/>
              <a:defRPr/>
            </a:pPr>
            <a:endParaRPr lang="en-US">
              <a:latin typeface="Arial" charset="0"/>
              <a:ea typeface="+mn-ea"/>
            </a:endParaRPr>
          </a:p>
        </p:txBody>
      </p:sp>
      <p:sp>
        <p:nvSpPr>
          <p:cNvPr id="13" name="5-Point Star 12">
            <a:extLst>
              <a:ext uri="{FF2B5EF4-FFF2-40B4-BE49-F238E27FC236}">
                <a16:creationId xmlns:a16="http://schemas.microsoft.com/office/drawing/2014/main" id="{A66125EE-47A0-A949-9815-6A1F904112D0}"/>
              </a:ext>
            </a:extLst>
          </p:cNvPr>
          <p:cNvSpPr/>
          <p:nvPr/>
        </p:nvSpPr>
        <p:spPr bwMode="auto">
          <a:xfrm>
            <a:off x="5372100" y="6324600"/>
            <a:ext cx="228600" cy="228600"/>
          </a:xfrm>
          <a:prstGeom prst="star5">
            <a:avLst/>
          </a:prstGeom>
          <a:solidFill>
            <a:srgbClr val="050000"/>
          </a:solidFill>
          <a:ln>
            <a:noFill/>
          </a:ln>
          <a:effectLst/>
        </p:spPr>
        <p:txBody>
          <a:bodyPr>
            <a:spAutoFit/>
          </a:bodyPr>
          <a:lstStyle/>
          <a:p>
            <a:pPr>
              <a:spcAft>
                <a:spcPts val="600"/>
              </a:spcAft>
              <a:buFontTx/>
              <a:buChar char="•"/>
              <a:defRPr/>
            </a:pPr>
            <a:endParaRPr lang="en-US">
              <a:latin typeface="Arial" charset="0"/>
              <a:ea typeface="+mn-ea"/>
            </a:endParaRPr>
          </a:p>
        </p:txBody>
      </p:sp>
      <p:sp>
        <p:nvSpPr>
          <p:cNvPr id="23559" name="TextBox 1">
            <a:extLst>
              <a:ext uri="{FF2B5EF4-FFF2-40B4-BE49-F238E27FC236}">
                <a16:creationId xmlns:a16="http://schemas.microsoft.com/office/drawing/2014/main" id="{3A37150B-A2A0-8E46-9D6C-4081DA673BC0}"/>
              </a:ext>
            </a:extLst>
          </p:cNvPr>
          <p:cNvSpPr txBox="1">
            <a:spLocks noChangeArrowheads="1"/>
          </p:cNvSpPr>
          <p:nvPr/>
        </p:nvSpPr>
        <p:spPr bwMode="auto">
          <a:xfrm>
            <a:off x="4724400" y="1681163"/>
            <a:ext cx="3657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For example, in this neutrophil, perhaps the goal is to only measure the changes in the area of the nucleus which would be a good example of doing some image analysis.</a:t>
            </a:r>
          </a:p>
          <a:p>
            <a:pPr>
              <a:spcBef>
                <a:spcPct val="0"/>
              </a:spcBef>
              <a:buFontTx/>
              <a:buNone/>
            </a:pPr>
            <a:endParaRPr lang="en-US" altLang="en-US" sz="1600">
              <a:latin typeface="Arial" panose="020B0604020202020204" pitchFamily="34" charset="0"/>
            </a:endParaRPr>
          </a:p>
          <a:p>
            <a:pPr>
              <a:spcBef>
                <a:spcPct val="0"/>
              </a:spcBef>
              <a:buFontTx/>
              <a:buNone/>
            </a:pPr>
            <a:endParaRPr lang="en-US" altLang="en-US" sz="1600">
              <a:latin typeface="Arial" panose="020B0604020202020204" pitchFamily="34" charset="0"/>
            </a:endParaRPr>
          </a:p>
          <a:p>
            <a:pPr>
              <a:spcBef>
                <a:spcPct val="0"/>
              </a:spcBef>
              <a:buFontTx/>
              <a:buNone/>
            </a:pPr>
            <a:r>
              <a:rPr lang="en-US" altLang="en-US" sz="1600">
                <a:latin typeface="Arial" panose="020B0604020202020204" pitchFamily="34" charset="0"/>
              </a:rPr>
              <a:t>Thus we need to understand how this process might work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nodeType="afterGroup">
                            <p:stCondLst>
                              <p:cond delay="500"/>
                            </p:stCondLst>
                            <p:childTnLst>
                              <p:par>
                                <p:cTn id="9" presetID="10" presetClass="exit" presetSubtype="0" fill="hold" nodeType="afterEffect">
                                  <p:stCondLst>
                                    <p:cond delay="0"/>
                                  </p:stCondLst>
                                  <p:childTnLst>
                                    <p:animEffect transition="out" filter="fade">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nodeType="afterGroup">
                            <p:stCondLst>
                              <p:cond delay="500"/>
                            </p:stCondLst>
                            <p:childTnLst>
                              <p:par>
                                <p:cTn id="18" presetID="10" presetClass="exit" presetSubtype="0" fill="hold" nodeType="after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3">
            <a:extLst>
              <a:ext uri="{FF2B5EF4-FFF2-40B4-BE49-F238E27FC236}">
                <a16:creationId xmlns:a16="http://schemas.microsoft.com/office/drawing/2014/main" id="{9669E351-BF33-A242-8882-7DEF383185D9}"/>
              </a:ext>
            </a:extLst>
          </p:cNvPr>
          <p:cNvSpPr txBox="1">
            <a:spLocks noChangeArrowheads="1"/>
          </p:cNvSpPr>
          <p:nvPr/>
        </p:nvSpPr>
        <p:spPr bwMode="auto">
          <a:xfrm>
            <a:off x="381000" y="457200"/>
            <a:ext cx="8151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2400">
                <a:latin typeface="Arial" panose="020B0604020202020204" pitchFamily="34" charset="0"/>
              </a:rPr>
              <a:t>How does this translate from an image into an image map?</a:t>
            </a:r>
          </a:p>
        </p:txBody>
      </p:sp>
      <p:pic>
        <p:nvPicPr>
          <p:cNvPr id="25602" name="Picture 32">
            <a:extLst>
              <a:ext uri="{FF2B5EF4-FFF2-40B4-BE49-F238E27FC236}">
                <a16:creationId xmlns:a16="http://schemas.microsoft.com/office/drawing/2014/main" id="{4FA01C7F-625C-F44F-A0B4-40068C78EC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371600"/>
            <a:ext cx="331311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3">
            <a:extLst>
              <a:ext uri="{FF2B5EF4-FFF2-40B4-BE49-F238E27FC236}">
                <a16:creationId xmlns:a16="http://schemas.microsoft.com/office/drawing/2014/main" id="{EF7E4776-3E7D-5140-9FF5-6985778004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371600"/>
            <a:ext cx="344646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34">
            <a:extLst>
              <a:ext uri="{FF2B5EF4-FFF2-40B4-BE49-F238E27FC236}">
                <a16:creationId xmlns:a16="http://schemas.microsoft.com/office/drawing/2014/main" id="{4F1FEFE5-4DD0-5140-BCA6-B24DDDAF86F9}"/>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endParaRPr lang="en-US" altLang="en-US" sz="2000" i="1"/>
          </a:p>
        </p:txBody>
      </p:sp>
      <p:sp>
        <p:nvSpPr>
          <p:cNvPr id="25605" name="Line 36">
            <a:extLst>
              <a:ext uri="{FF2B5EF4-FFF2-40B4-BE49-F238E27FC236}">
                <a16:creationId xmlns:a16="http://schemas.microsoft.com/office/drawing/2014/main" id="{9C1D7D66-060D-FB40-BEC7-ED165EC7820C}"/>
              </a:ext>
            </a:extLst>
          </p:cNvPr>
          <p:cNvSpPr>
            <a:spLocks noChangeShapeType="1"/>
          </p:cNvSpPr>
          <p:nvPr/>
        </p:nvSpPr>
        <p:spPr bwMode="auto">
          <a:xfrm flipH="1">
            <a:off x="6781800" y="4876800"/>
            <a:ext cx="1371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5606" name="Line 37">
            <a:extLst>
              <a:ext uri="{FF2B5EF4-FFF2-40B4-BE49-F238E27FC236}">
                <a16:creationId xmlns:a16="http://schemas.microsoft.com/office/drawing/2014/main" id="{9D60F568-42C6-AF42-BDC5-66B6AA354477}"/>
              </a:ext>
            </a:extLst>
          </p:cNvPr>
          <p:cNvSpPr>
            <a:spLocks noChangeShapeType="1"/>
          </p:cNvSpPr>
          <p:nvPr/>
        </p:nvSpPr>
        <p:spPr bwMode="auto">
          <a:xfrm flipH="1" flipV="1">
            <a:off x="6934200" y="5486400"/>
            <a:ext cx="11430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5607" name="Text Box 38">
            <a:extLst>
              <a:ext uri="{FF2B5EF4-FFF2-40B4-BE49-F238E27FC236}">
                <a16:creationId xmlns:a16="http://schemas.microsoft.com/office/drawing/2014/main" id="{1D29C8C9-3BB7-5545-8EE9-146C8E375399}"/>
              </a:ext>
            </a:extLst>
          </p:cNvPr>
          <p:cNvSpPr txBox="1">
            <a:spLocks noChangeArrowheads="1"/>
          </p:cNvSpPr>
          <p:nvPr/>
        </p:nvSpPr>
        <p:spPr bwMode="auto">
          <a:xfrm>
            <a:off x="8137525" y="4632325"/>
            <a:ext cx="511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min</a:t>
            </a:r>
          </a:p>
        </p:txBody>
      </p:sp>
      <p:sp>
        <p:nvSpPr>
          <p:cNvPr id="25608" name="Text Box 39">
            <a:extLst>
              <a:ext uri="{FF2B5EF4-FFF2-40B4-BE49-F238E27FC236}">
                <a16:creationId xmlns:a16="http://schemas.microsoft.com/office/drawing/2014/main" id="{9D11BAB5-3C02-CA40-9797-0023588A7DA9}"/>
              </a:ext>
            </a:extLst>
          </p:cNvPr>
          <p:cNvSpPr txBox="1">
            <a:spLocks noChangeArrowheads="1"/>
          </p:cNvSpPr>
          <p:nvPr/>
        </p:nvSpPr>
        <p:spPr bwMode="auto">
          <a:xfrm>
            <a:off x="8153400" y="5638800"/>
            <a:ext cx="568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max</a:t>
            </a:r>
          </a:p>
        </p:txBody>
      </p:sp>
      <p:sp>
        <p:nvSpPr>
          <p:cNvPr id="25609" name="Text Box 40">
            <a:extLst>
              <a:ext uri="{FF2B5EF4-FFF2-40B4-BE49-F238E27FC236}">
                <a16:creationId xmlns:a16="http://schemas.microsoft.com/office/drawing/2014/main" id="{3A82BFBA-E474-9E4E-8E68-E9C1A00AD51F}"/>
              </a:ext>
            </a:extLst>
          </p:cNvPr>
          <p:cNvSpPr txBox="1">
            <a:spLocks noChangeArrowheads="1"/>
          </p:cNvSpPr>
          <p:nvPr/>
        </p:nvSpPr>
        <p:spPr bwMode="auto">
          <a:xfrm>
            <a:off x="7554913" y="5181600"/>
            <a:ext cx="15890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r>
              <a:rPr lang="en-US" altLang="en-US" sz="1200">
                <a:latin typeface="Arial" panose="020B0604020202020204" pitchFamily="34" charset="0"/>
              </a:rPr>
              <a:t>0=black, </a:t>
            </a:r>
            <a:r>
              <a:rPr lang="en-US" altLang="en-US" sz="1200" i="1">
                <a:latin typeface="Arial" panose="020B0604020202020204" pitchFamily="34" charset="0"/>
              </a:rPr>
              <a:t>255</a:t>
            </a:r>
            <a:r>
              <a:rPr lang="en-US" altLang="en-US" sz="1200">
                <a:latin typeface="Arial" panose="020B0604020202020204" pitchFamily="34" charset="0"/>
              </a:rPr>
              <a:t>=white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DCF_exl">
            <a:extLst>
              <a:ext uri="{FF2B5EF4-FFF2-40B4-BE49-F238E27FC236}">
                <a16:creationId xmlns:a16="http://schemas.microsoft.com/office/drawing/2014/main" id="{9A4303B0-F2C8-B048-A611-B1BEEED9D3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81000"/>
            <a:ext cx="6858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 Box 3">
            <a:extLst>
              <a:ext uri="{FF2B5EF4-FFF2-40B4-BE49-F238E27FC236}">
                <a16:creationId xmlns:a16="http://schemas.microsoft.com/office/drawing/2014/main" id="{EEEEF80D-83A9-7C41-B776-F4D7A251EFD1}"/>
              </a:ext>
            </a:extLst>
          </p:cNvPr>
          <p:cNvSpPr txBox="1">
            <a:spLocks noChangeArrowheads="1"/>
          </p:cNvSpPr>
          <p:nvPr/>
        </p:nvSpPr>
        <p:spPr bwMode="auto">
          <a:xfrm>
            <a:off x="3048000" y="304800"/>
            <a:ext cx="2620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Pixel values are in a list file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B2300228-F39F-9C41-873D-0F54B1D91BDC}"/>
              </a:ext>
            </a:extLst>
          </p:cNvPr>
          <p:cNvSpPr>
            <a:spLocks noGrp="1" noChangeArrowheads="1"/>
          </p:cNvSpPr>
          <p:nvPr>
            <p:ph type="title"/>
          </p:nvPr>
        </p:nvSpPr>
        <p:spPr>
          <a:xfrm>
            <a:off x="609600" y="152400"/>
            <a:ext cx="7772400" cy="669925"/>
          </a:xfrm>
        </p:spPr>
        <p:txBody>
          <a:bodyPr/>
          <a:lstStyle/>
          <a:p>
            <a:r>
              <a:rPr lang="en-US" altLang="en-US">
                <a:ea typeface="ＭＳ Ｐゴシック" panose="020B0600070205080204" pitchFamily="34" charset="-128"/>
              </a:rPr>
              <a:t>Pixels in an image</a:t>
            </a:r>
          </a:p>
        </p:txBody>
      </p:sp>
      <p:pic>
        <p:nvPicPr>
          <p:cNvPr id="29698" name="Picture 4" descr="DCFPMN1_g">
            <a:extLst>
              <a:ext uri="{FF2B5EF4-FFF2-40B4-BE49-F238E27FC236}">
                <a16:creationId xmlns:a16="http://schemas.microsoft.com/office/drawing/2014/main" id="{783FDEE3-69C3-EF43-80F3-181D42061A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50" t="10294" r="13879" b="7353"/>
          <a:stretch>
            <a:fillRect/>
          </a:stretch>
        </p:blipFill>
        <p:spPr bwMode="auto">
          <a:xfrm>
            <a:off x="457200" y="1828800"/>
            <a:ext cx="3886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5">
            <a:extLst>
              <a:ext uri="{FF2B5EF4-FFF2-40B4-BE49-F238E27FC236}">
                <a16:creationId xmlns:a16="http://schemas.microsoft.com/office/drawing/2014/main" id="{43451196-D88B-BC48-83BB-608B3E4641A7}"/>
              </a:ext>
            </a:extLst>
          </p:cNvPr>
          <p:cNvSpPr>
            <a:spLocks noChangeArrowheads="1"/>
          </p:cNvSpPr>
          <p:nvPr/>
        </p:nvSpPr>
        <p:spPr bwMode="auto">
          <a:xfrm>
            <a:off x="457200" y="1828800"/>
            <a:ext cx="1828800" cy="4267200"/>
          </a:xfrm>
          <a:prstGeom prst="rect">
            <a:avLst/>
          </a:prstGeom>
          <a:solidFill>
            <a:srgbClr val="F8F8F8">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00" name="Line 6">
            <a:extLst>
              <a:ext uri="{FF2B5EF4-FFF2-40B4-BE49-F238E27FC236}">
                <a16:creationId xmlns:a16="http://schemas.microsoft.com/office/drawing/2014/main" id="{BCF5F997-234A-664C-8769-09123F3FE8A7}"/>
              </a:ext>
            </a:extLst>
          </p:cNvPr>
          <p:cNvSpPr>
            <a:spLocks noChangeShapeType="1"/>
          </p:cNvSpPr>
          <p:nvPr/>
        </p:nvSpPr>
        <p:spPr bwMode="auto">
          <a:xfrm>
            <a:off x="457200" y="1727200"/>
            <a:ext cx="3886200" cy="0"/>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9701" name="Line 7">
            <a:extLst>
              <a:ext uri="{FF2B5EF4-FFF2-40B4-BE49-F238E27FC236}">
                <a16:creationId xmlns:a16="http://schemas.microsoft.com/office/drawing/2014/main" id="{6F3B5F67-B310-914D-8CE0-4E5D234287EC}"/>
              </a:ext>
            </a:extLst>
          </p:cNvPr>
          <p:cNvSpPr>
            <a:spLocks noChangeShapeType="1"/>
          </p:cNvSpPr>
          <p:nvPr/>
        </p:nvSpPr>
        <p:spPr bwMode="auto">
          <a:xfrm flipV="1">
            <a:off x="4445000" y="1828800"/>
            <a:ext cx="0" cy="4267200"/>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9702" name="Text Box 8">
            <a:extLst>
              <a:ext uri="{FF2B5EF4-FFF2-40B4-BE49-F238E27FC236}">
                <a16:creationId xmlns:a16="http://schemas.microsoft.com/office/drawing/2014/main" id="{050DB6AF-0DCC-3C4B-9163-907A3C63E544}"/>
              </a:ext>
            </a:extLst>
          </p:cNvPr>
          <p:cNvSpPr txBox="1">
            <a:spLocks noChangeArrowheads="1"/>
          </p:cNvSpPr>
          <p:nvPr/>
        </p:nvSpPr>
        <p:spPr bwMode="auto">
          <a:xfrm>
            <a:off x="2209800" y="1371600"/>
            <a:ext cx="522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512</a:t>
            </a:r>
          </a:p>
        </p:txBody>
      </p:sp>
      <p:sp>
        <p:nvSpPr>
          <p:cNvPr id="29703" name="Text Box 9">
            <a:extLst>
              <a:ext uri="{FF2B5EF4-FFF2-40B4-BE49-F238E27FC236}">
                <a16:creationId xmlns:a16="http://schemas.microsoft.com/office/drawing/2014/main" id="{4C3E846A-7AF0-AF48-B7BF-F4F4BE9BA124}"/>
              </a:ext>
            </a:extLst>
          </p:cNvPr>
          <p:cNvSpPr txBox="1">
            <a:spLocks noChangeArrowheads="1"/>
          </p:cNvSpPr>
          <p:nvPr/>
        </p:nvSpPr>
        <p:spPr bwMode="auto">
          <a:xfrm>
            <a:off x="4495800" y="3657600"/>
            <a:ext cx="522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512</a:t>
            </a:r>
          </a:p>
        </p:txBody>
      </p:sp>
      <p:sp>
        <p:nvSpPr>
          <p:cNvPr id="29704" name="Rectangle 10">
            <a:extLst>
              <a:ext uri="{FF2B5EF4-FFF2-40B4-BE49-F238E27FC236}">
                <a16:creationId xmlns:a16="http://schemas.microsoft.com/office/drawing/2014/main" id="{FCD68DA2-3562-6A40-8B9E-EBA4CFD9334B}"/>
              </a:ext>
            </a:extLst>
          </p:cNvPr>
          <p:cNvSpPr>
            <a:spLocks noChangeArrowheads="1"/>
          </p:cNvSpPr>
          <p:nvPr/>
        </p:nvSpPr>
        <p:spPr bwMode="auto">
          <a:xfrm>
            <a:off x="457200" y="44196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05" name="Rectangle 11">
            <a:extLst>
              <a:ext uri="{FF2B5EF4-FFF2-40B4-BE49-F238E27FC236}">
                <a16:creationId xmlns:a16="http://schemas.microsoft.com/office/drawing/2014/main" id="{3E46B759-A657-A548-9DDC-EE9546D434D8}"/>
              </a:ext>
            </a:extLst>
          </p:cNvPr>
          <p:cNvSpPr>
            <a:spLocks noChangeArrowheads="1"/>
          </p:cNvSpPr>
          <p:nvPr/>
        </p:nvSpPr>
        <p:spPr bwMode="auto">
          <a:xfrm>
            <a:off x="457200" y="42672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06" name="Rectangle 12">
            <a:extLst>
              <a:ext uri="{FF2B5EF4-FFF2-40B4-BE49-F238E27FC236}">
                <a16:creationId xmlns:a16="http://schemas.microsoft.com/office/drawing/2014/main" id="{470017AB-59DF-6248-81A0-045DFCCDE1B4}"/>
              </a:ext>
            </a:extLst>
          </p:cNvPr>
          <p:cNvSpPr>
            <a:spLocks noChangeArrowheads="1"/>
          </p:cNvSpPr>
          <p:nvPr/>
        </p:nvSpPr>
        <p:spPr bwMode="auto">
          <a:xfrm>
            <a:off x="457200" y="41148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07" name="Rectangle 13">
            <a:extLst>
              <a:ext uri="{FF2B5EF4-FFF2-40B4-BE49-F238E27FC236}">
                <a16:creationId xmlns:a16="http://schemas.microsoft.com/office/drawing/2014/main" id="{7BD05145-12FE-4343-B33A-38EACF672926}"/>
              </a:ext>
            </a:extLst>
          </p:cNvPr>
          <p:cNvSpPr>
            <a:spLocks noChangeArrowheads="1"/>
          </p:cNvSpPr>
          <p:nvPr/>
        </p:nvSpPr>
        <p:spPr bwMode="auto">
          <a:xfrm>
            <a:off x="457200" y="39624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08" name="Rectangle 14">
            <a:extLst>
              <a:ext uri="{FF2B5EF4-FFF2-40B4-BE49-F238E27FC236}">
                <a16:creationId xmlns:a16="http://schemas.microsoft.com/office/drawing/2014/main" id="{945BF308-DC15-7245-8006-BA9E3435205E}"/>
              </a:ext>
            </a:extLst>
          </p:cNvPr>
          <p:cNvSpPr>
            <a:spLocks noChangeArrowheads="1"/>
          </p:cNvSpPr>
          <p:nvPr/>
        </p:nvSpPr>
        <p:spPr bwMode="auto">
          <a:xfrm>
            <a:off x="457200" y="38100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09" name="Rectangle 15">
            <a:extLst>
              <a:ext uri="{FF2B5EF4-FFF2-40B4-BE49-F238E27FC236}">
                <a16:creationId xmlns:a16="http://schemas.microsoft.com/office/drawing/2014/main" id="{1BA89F87-2FE1-6141-B420-29B662B44C11}"/>
              </a:ext>
            </a:extLst>
          </p:cNvPr>
          <p:cNvSpPr>
            <a:spLocks noChangeArrowheads="1"/>
          </p:cNvSpPr>
          <p:nvPr/>
        </p:nvSpPr>
        <p:spPr bwMode="auto">
          <a:xfrm rot="5400000">
            <a:off x="-1600200" y="38862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10" name="Rectangle 16">
            <a:extLst>
              <a:ext uri="{FF2B5EF4-FFF2-40B4-BE49-F238E27FC236}">
                <a16:creationId xmlns:a16="http://schemas.microsoft.com/office/drawing/2014/main" id="{BCE20F39-9348-6342-AF31-3F43D287EFA3}"/>
              </a:ext>
            </a:extLst>
          </p:cNvPr>
          <p:cNvSpPr>
            <a:spLocks noChangeArrowheads="1"/>
          </p:cNvSpPr>
          <p:nvPr/>
        </p:nvSpPr>
        <p:spPr bwMode="auto">
          <a:xfrm rot="5400000">
            <a:off x="-1447800" y="38862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11" name="Rectangle 17">
            <a:extLst>
              <a:ext uri="{FF2B5EF4-FFF2-40B4-BE49-F238E27FC236}">
                <a16:creationId xmlns:a16="http://schemas.microsoft.com/office/drawing/2014/main" id="{5C07B5F3-490F-0548-9133-9219B2E64838}"/>
              </a:ext>
            </a:extLst>
          </p:cNvPr>
          <p:cNvSpPr>
            <a:spLocks noChangeArrowheads="1"/>
          </p:cNvSpPr>
          <p:nvPr/>
        </p:nvSpPr>
        <p:spPr bwMode="auto">
          <a:xfrm rot="5400000">
            <a:off x="-1295400" y="38862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12" name="Rectangle 18">
            <a:extLst>
              <a:ext uri="{FF2B5EF4-FFF2-40B4-BE49-F238E27FC236}">
                <a16:creationId xmlns:a16="http://schemas.microsoft.com/office/drawing/2014/main" id="{5E9EF2CB-8171-E049-A6B1-318A561CABFB}"/>
              </a:ext>
            </a:extLst>
          </p:cNvPr>
          <p:cNvSpPr>
            <a:spLocks noChangeArrowheads="1"/>
          </p:cNvSpPr>
          <p:nvPr/>
        </p:nvSpPr>
        <p:spPr bwMode="auto">
          <a:xfrm rot="5400000">
            <a:off x="-1143000" y="38862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13" name="Rectangle 19">
            <a:extLst>
              <a:ext uri="{FF2B5EF4-FFF2-40B4-BE49-F238E27FC236}">
                <a16:creationId xmlns:a16="http://schemas.microsoft.com/office/drawing/2014/main" id="{2A9DF7CF-945C-E349-AE7C-4A6B7F1A72D3}"/>
              </a:ext>
            </a:extLst>
          </p:cNvPr>
          <p:cNvSpPr>
            <a:spLocks noChangeArrowheads="1"/>
          </p:cNvSpPr>
          <p:nvPr/>
        </p:nvSpPr>
        <p:spPr bwMode="auto">
          <a:xfrm rot="5400000">
            <a:off x="-990600" y="38862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14" name="Rectangle 20">
            <a:extLst>
              <a:ext uri="{FF2B5EF4-FFF2-40B4-BE49-F238E27FC236}">
                <a16:creationId xmlns:a16="http://schemas.microsoft.com/office/drawing/2014/main" id="{8B25154A-6916-C048-A138-0231DFEAEC45}"/>
              </a:ext>
            </a:extLst>
          </p:cNvPr>
          <p:cNvSpPr>
            <a:spLocks noChangeArrowheads="1"/>
          </p:cNvSpPr>
          <p:nvPr/>
        </p:nvSpPr>
        <p:spPr bwMode="auto">
          <a:xfrm rot="5400000">
            <a:off x="-838200" y="38862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15" name="Rectangle 21">
            <a:extLst>
              <a:ext uri="{FF2B5EF4-FFF2-40B4-BE49-F238E27FC236}">
                <a16:creationId xmlns:a16="http://schemas.microsoft.com/office/drawing/2014/main" id="{6E6BB79E-EB69-9B4D-9037-B714785EF1B7}"/>
              </a:ext>
            </a:extLst>
          </p:cNvPr>
          <p:cNvSpPr>
            <a:spLocks noChangeArrowheads="1"/>
          </p:cNvSpPr>
          <p:nvPr/>
        </p:nvSpPr>
        <p:spPr bwMode="auto">
          <a:xfrm rot="5400000">
            <a:off x="-685800" y="38862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16" name="Rectangle 22">
            <a:extLst>
              <a:ext uri="{FF2B5EF4-FFF2-40B4-BE49-F238E27FC236}">
                <a16:creationId xmlns:a16="http://schemas.microsoft.com/office/drawing/2014/main" id="{BF18F139-B34B-F644-A417-892964D88564}"/>
              </a:ext>
            </a:extLst>
          </p:cNvPr>
          <p:cNvSpPr>
            <a:spLocks noChangeArrowheads="1"/>
          </p:cNvSpPr>
          <p:nvPr/>
        </p:nvSpPr>
        <p:spPr bwMode="auto">
          <a:xfrm rot="5400000">
            <a:off x="-533400" y="38862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17" name="Rectangle 23">
            <a:extLst>
              <a:ext uri="{FF2B5EF4-FFF2-40B4-BE49-F238E27FC236}">
                <a16:creationId xmlns:a16="http://schemas.microsoft.com/office/drawing/2014/main" id="{ABA460BC-D762-6547-9404-5131464E516B}"/>
              </a:ext>
            </a:extLst>
          </p:cNvPr>
          <p:cNvSpPr>
            <a:spLocks noChangeArrowheads="1"/>
          </p:cNvSpPr>
          <p:nvPr/>
        </p:nvSpPr>
        <p:spPr bwMode="auto">
          <a:xfrm rot="5400000">
            <a:off x="-381000" y="38862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18" name="Rectangle 24">
            <a:extLst>
              <a:ext uri="{FF2B5EF4-FFF2-40B4-BE49-F238E27FC236}">
                <a16:creationId xmlns:a16="http://schemas.microsoft.com/office/drawing/2014/main" id="{3DBCFB0C-9449-D14D-88DC-FB9BC596C9C6}"/>
              </a:ext>
            </a:extLst>
          </p:cNvPr>
          <p:cNvSpPr>
            <a:spLocks noChangeArrowheads="1"/>
          </p:cNvSpPr>
          <p:nvPr/>
        </p:nvSpPr>
        <p:spPr bwMode="auto">
          <a:xfrm rot="5400000">
            <a:off x="-228600" y="38862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19" name="Rectangle 25">
            <a:extLst>
              <a:ext uri="{FF2B5EF4-FFF2-40B4-BE49-F238E27FC236}">
                <a16:creationId xmlns:a16="http://schemas.microsoft.com/office/drawing/2014/main" id="{D8DB35A8-3B73-B848-861C-86173ED5FD0F}"/>
              </a:ext>
            </a:extLst>
          </p:cNvPr>
          <p:cNvSpPr>
            <a:spLocks noChangeArrowheads="1"/>
          </p:cNvSpPr>
          <p:nvPr/>
        </p:nvSpPr>
        <p:spPr bwMode="auto">
          <a:xfrm rot="5400000">
            <a:off x="-76200" y="38862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20" name="Rectangle 26">
            <a:extLst>
              <a:ext uri="{FF2B5EF4-FFF2-40B4-BE49-F238E27FC236}">
                <a16:creationId xmlns:a16="http://schemas.microsoft.com/office/drawing/2014/main" id="{F5492FBE-9D98-D446-888B-457CC397AF0B}"/>
              </a:ext>
            </a:extLst>
          </p:cNvPr>
          <p:cNvSpPr>
            <a:spLocks noChangeArrowheads="1"/>
          </p:cNvSpPr>
          <p:nvPr/>
        </p:nvSpPr>
        <p:spPr bwMode="auto">
          <a:xfrm rot="5400000">
            <a:off x="76200" y="38862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21" name="Rectangle 27">
            <a:extLst>
              <a:ext uri="{FF2B5EF4-FFF2-40B4-BE49-F238E27FC236}">
                <a16:creationId xmlns:a16="http://schemas.microsoft.com/office/drawing/2014/main" id="{5BB8FB1A-0B15-C14C-8C41-728A850E5BCF}"/>
              </a:ext>
            </a:extLst>
          </p:cNvPr>
          <p:cNvSpPr>
            <a:spLocks noChangeArrowheads="1"/>
          </p:cNvSpPr>
          <p:nvPr/>
        </p:nvSpPr>
        <p:spPr bwMode="auto">
          <a:xfrm>
            <a:off x="457200" y="51816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22" name="Rectangle 28">
            <a:extLst>
              <a:ext uri="{FF2B5EF4-FFF2-40B4-BE49-F238E27FC236}">
                <a16:creationId xmlns:a16="http://schemas.microsoft.com/office/drawing/2014/main" id="{FED581BA-2780-CF47-B114-54CB92E3A89E}"/>
              </a:ext>
            </a:extLst>
          </p:cNvPr>
          <p:cNvSpPr>
            <a:spLocks noChangeArrowheads="1"/>
          </p:cNvSpPr>
          <p:nvPr/>
        </p:nvSpPr>
        <p:spPr bwMode="auto">
          <a:xfrm>
            <a:off x="457200" y="50292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23" name="Rectangle 29">
            <a:extLst>
              <a:ext uri="{FF2B5EF4-FFF2-40B4-BE49-F238E27FC236}">
                <a16:creationId xmlns:a16="http://schemas.microsoft.com/office/drawing/2014/main" id="{3F11FA47-E485-D744-AE33-566BE8EA2B23}"/>
              </a:ext>
            </a:extLst>
          </p:cNvPr>
          <p:cNvSpPr>
            <a:spLocks noChangeArrowheads="1"/>
          </p:cNvSpPr>
          <p:nvPr/>
        </p:nvSpPr>
        <p:spPr bwMode="auto">
          <a:xfrm>
            <a:off x="457200" y="48768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24" name="Rectangle 30">
            <a:extLst>
              <a:ext uri="{FF2B5EF4-FFF2-40B4-BE49-F238E27FC236}">
                <a16:creationId xmlns:a16="http://schemas.microsoft.com/office/drawing/2014/main" id="{492582D2-D5CB-F245-ABB0-F257B8E7EEB9}"/>
              </a:ext>
            </a:extLst>
          </p:cNvPr>
          <p:cNvSpPr>
            <a:spLocks noChangeArrowheads="1"/>
          </p:cNvSpPr>
          <p:nvPr/>
        </p:nvSpPr>
        <p:spPr bwMode="auto">
          <a:xfrm>
            <a:off x="457200" y="47244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25" name="Rectangle 31">
            <a:extLst>
              <a:ext uri="{FF2B5EF4-FFF2-40B4-BE49-F238E27FC236}">
                <a16:creationId xmlns:a16="http://schemas.microsoft.com/office/drawing/2014/main" id="{0BBB1604-96D8-0149-900A-5088D0022424}"/>
              </a:ext>
            </a:extLst>
          </p:cNvPr>
          <p:cNvSpPr>
            <a:spLocks noChangeArrowheads="1"/>
          </p:cNvSpPr>
          <p:nvPr/>
        </p:nvSpPr>
        <p:spPr bwMode="auto">
          <a:xfrm>
            <a:off x="457200" y="45720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26" name="Line 32">
            <a:extLst>
              <a:ext uri="{FF2B5EF4-FFF2-40B4-BE49-F238E27FC236}">
                <a16:creationId xmlns:a16="http://schemas.microsoft.com/office/drawing/2014/main" id="{DEE1FD96-B246-0F42-B8A0-FF1BEA7EB4BC}"/>
              </a:ext>
            </a:extLst>
          </p:cNvPr>
          <p:cNvSpPr>
            <a:spLocks noChangeShapeType="1"/>
          </p:cNvSpPr>
          <p:nvPr/>
        </p:nvSpPr>
        <p:spPr bwMode="auto">
          <a:xfrm flipV="1">
            <a:off x="2438400" y="3048000"/>
            <a:ext cx="2362200" cy="685800"/>
          </a:xfrm>
          <a:prstGeom prst="line">
            <a:avLst/>
          </a:prstGeom>
          <a:noFill/>
          <a:ln w="38100">
            <a:solidFill>
              <a:srgbClr val="FFFF00"/>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29727" name="Text Box 33">
            <a:extLst>
              <a:ext uri="{FF2B5EF4-FFF2-40B4-BE49-F238E27FC236}">
                <a16:creationId xmlns:a16="http://schemas.microsoft.com/office/drawing/2014/main" id="{DFD0015E-9F37-CA42-906F-A0D1ED53893C}"/>
              </a:ext>
            </a:extLst>
          </p:cNvPr>
          <p:cNvSpPr txBox="1">
            <a:spLocks noChangeArrowheads="1"/>
          </p:cNvSpPr>
          <p:nvPr/>
        </p:nvSpPr>
        <p:spPr bwMode="auto">
          <a:xfrm>
            <a:off x="4784725" y="2803525"/>
            <a:ext cx="522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255</a:t>
            </a:r>
          </a:p>
        </p:txBody>
      </p:sp>
      <p:sp>
        <p:nvSpPr>
          <p:cNvPr id="29728" name="Oval 34">
            <a:extLst>
              <a:ext uri="{FF2B5EF4-FFF2-40B4-BE49-F238E27FC236}">
                <a16:creationId xmlns:a16="http://schemas.microsoft.com/office/drawing/2014/main" id="{96FDD82E-A4A0-F04D-A7C5-84961129D678}"/>
              </a:ext>
            </a:extLst>
          </p:cNvPr>
          <p:cNvSpPr>
            <a:spLocks noChangeArrowheads="1"/>
          </p:cNvSpPr>
          <p:nvPr/>
        </p:nvSpPr>
        <p:spPr bwMode="auto">
          <a:xfrm>
            <a:off x="5334000" y="2438400"/>
            <a:ext cx="152400" cy="152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29" name="Oval 35">
            <a:extLst>
              <a:ext uri="{FF2B5EF4-FFF2-40B4-BE49-F238E27FC236}">
                <a16:creationId xmlns:a16="http://schemas.microsoft.com/office/drawing/2014/main" id="{F493E44D-5E93-3941-A728-54DBD2268E57}"/>
              </a:ext>
            </a:extLst>
          </p:cNvPr>
          <p:cNvSpPr>
            <a:spLocks noChangeArrowheads="1"/>
          </p:cNvSpPr>
          <p:nvPr/>
        </p:nvSpPr>
        <p:spPr bwMode="auto">
          <a:xfrm>
            <a:off x="3810000" y="2590800"/>
            <a:ext cx="152400" cy="152400"/>
          </a:xfrm>
          <a:prstGeom prst="ellipse">
            <a:avLst/>
          </a:prstGeom>
          <a:solidFill>
            <a:schemeClr val="tx2"/>
          </a:solidFill>
          <a:ln w="28575">
            <a:solidFill>
              <a:srgbClr val="FFFF00"/>
            </a:solidFill>
            <a:round/>
            <a:headEnd/>
            <a:tailEnd/>
          </a:ln>
        </p:spPr>
        <p:txBody>
          <a:bodyPr wrap="none"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30" name="Line 36">
            <a:extLst>
              <a:ext uri="{FF2B5EF4-FFF2-40B4-BE49-F238E27FC236}">
                <a16:creationId xmlns:a16="http://schemas.microsoft.com/office/drawing/2014/main" id="{626E5B73-7EFD-7C4E-BA00-DD4CF9EC5058}"/>
              </a:ext>
            </a:extLst>
          </p:cNvPr>
          <p:cNvSpPr>
            <a:spLocks noChangeShapeType="1"/>
          </p:cNvSpPr>
          <p:nvPr/>
        </p:nvSpPr>
        <p:spPr bwMode="auto">
          <a:xfrm flipV="1">
            <a:off x="4038600" y="2667000"/>
            <a:ext cx="990600" cy="0"/>
          </a:xfrm>
          <a:prstGeom prst="line">
            <a:avLst/>
          </a:prstGeom>
          <a:noFill/>
          <a:ln w="38100">
            <a:solidFill>
              <a:srgbClr val="FFFF00"/>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29731" name="Text Box 37">
            <a:extLst>
              <a:ext uri="{FF2B5EF4-FFF2-40B4-BE49-F238E27FC236}">
                <a16:creationId xmlns:a16="http://schemas.microsoft.com/office/drawing/2014/main" id="{29424068-273F-4144-9873-3AEC29E129E2}"/>
              </a:ext>
            </a:extLst>
          </p:cNvPr>
          <p:cNvSpPr txBox="1">
            <a:spLocks noChangeArrowheads="1"/>
          </p:cNvSpPr>
          <p:nvPr/>
        </p:nvSpPr>
        <p:spPr bwMode="auto">
          <a:xfrm>
            <a:off x="5013325" y="2422525"/>
            <a:ext cx="29686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0</a:t>
            </a:r>
          </a:p>
          <a:p>
            <a:pPr>
              <a:spcBef>
                <a:spcPct val="0"/>
              </a:spcBef>
              <a:spcAft>
                <a:spcPts val="600"/>
              </a:spcAft>
              <a:buFontTx/>
              <a:buNone/>
            </a:pPr>
            <a:endParaRPr lang="en-US" altLang="en-US" sz="1600">
              <a:latin typeface="Arial" panose="020B0604020202020204" pitchFamily="34" charset="0"/>
            </a:endParaRPr>
          </a:p>
        </p:txBody>
      </p:sp>
      <p:pic>
        <p:nvPicPr>
          <p:cNvPr id="29732" name="Picture 2" descr="DCF_exl">
            <a:extLst>
              <a:ext uri="{FF2B5EF4-FFF2-40B4-BE49-F238E27FC236}">
                <a16:creationId xmlns:a16="http://schemas.microsoft.com/office/drawing/2014/main" id="{FB6E95C1-3197-7F47-B713-D624EE0948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438400"/>
            <a:ext cx="3490913"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06F99BB2-CA07-FE44-8A48-80DAF37532CA}"/>
              </a:ext>
            </a:extLst>
          </p:cNvPr>
          <p:cNvSpPr>
            <a:spLocks noGrp="1" noChangeArrowheads="1"/>
          </p:cNvSpPr>
          <p:nvPr>
            <p:ph type="title"/>
          </p:nvPr>
        </p:nvSpPr>
        <p:spPr>
          <a:xfrm>
            <a:off x="533400" y="228600"/>
            <a:ext cx="7772400" cy="549275"/>
          </a:xfrm>
        </p:spPr>
        <p:txBody>
          <a:bodyPr/>
          <a:lstStyle/>
          <a:p>
            <a:r>
              <a:rPr lang="en-US" altLang="en-US">
                <a:ea typeface="ＭＳ Ｐゴシック" panose="020B0600070205080204" pitchFamily="34" charset="-128"/>
              </a:rPr>
              <a:t>Image size</a:t>
            </a:r>
          </a:p>
        </p:txBody>
      </p:sp>
      <p:sp>
        <p:nvSpPr>
          <p:cNvPr id="31746" name="Rectangle 3">
            <a:extLst>
              <a:ext uri="{FF2B5EF4-FFF2-40B4-BE49-F238E27FC236}">
                <a16:creationId xmlns:a16="http://schemas.microsoft.com/office/drawing/2014/main" id="{4D4B8298-673D-784A-A418-E91737493E03}"/>
              </a:ext>
            </a:extLst>
          </p:cNvPr>
          <p:cNvSpPr>
            <a:spLocks noGrp="1" noChangeArrowheads="1"/>
          </p:cNvSpPr>
          <p:nvPr>
            <p:ph type="body" idx="1"/>
          </p:nvPr>
        </p:nvSpPr>
        <p:spPr>
          <a:xfrm>
            <a:off x="304800" y="1295400"/>
            <a:ext cx="8382000" cy="4114800"/>
          </a:xfrm>
        </p:spPr>
        <p:txBody>
          <a:bodyPr/>
          <a:lstStyle/>
          <a:p>
            <a:pPr>
              <a:lnSpc>
                <a:spcPct val="90000"/>
              </a:lnSpc>
            </a:pPr>
            <a:r>
              <a:rPr lang="en-US" altLang="en-US" sz="2800">
                <a:ea typeface="ＭＳ Ｐゴシック" panose="020B0600070205080204" pitchFamily="34" charset="-128"/>
              </a:rPr>
              <a:t>The higher the resolution of the image, the more data points there are</a:t>
            </a:r>
          </a:p>
          <a:p>
            <a:pPr>
              <a:lnSpc>
                <a:spcPct val="90000"/>
              </a:lnSpc>
            </a:pPr>
            <a:r>
              <a:rPr lang="en-US" altLang="en-US" sz="2800">
                <a:ea typeface="ＭＳ Ｐゴシック" panose="020B0600070205080204" pitchFamily="34" charset="-128"/>
              </a:rPr>
              <a:t>Very high resolution files need to be reduced in size to store the data, although today large drives and fast computers help with this issue</a:t>
            </a:r>
          </a:p>
          <a:p>
            <a:pPr>
              <a:lnSpc>
                <a:spcPct val="90000"/>
              </a:lnSpc>
            </a:pPr>
            <a:r>
              <a:rPr lang="en-US" altLang="en-US" sz="2800">
                <a:ea typeface="ＭＳ Ｐゴシック" panose="020B0600070205080204" pitchFamily="34" charset="-128"/>
              </a:rPr>
              <a:t>We often need to employ compression algorithms to reduce the file size</a:t>
            </a:r>
          </a:p>
          <a:p>
            <a:pPr>
              <a:lnSpc>
                <a:spcPct val="90000"/>
              </a:lnSpc>
            </a:pPr>
            <a:r>
              <a:rPr lang="en-US" altLang="en-US" sz="2800">
                <a:ea typeface="ＭＳ Ｐゴシック" panose="020B0600070205080204" pitchFamily="34" charset="-128"/>
              </a:rPr>
              <a:t>But the goal is to maintain the quality of the image</a:t>
            </a:r>
          </a:p>
          <a:p>
            <a:pPr>
              <a:lnSpc>
                <a:spcPct val="90000"/>
              </a:lnSpc>
            </a:pPr>
            <a:r>
              <a:rPr lang="en-US" altLang="en-US" sz="2800">
                <a:ea typeface="ＭＳ Ｐゴシック" panose="020B0600070205080204" pitchFamily="34" charset="-128"/>
              </a:rPr>
              <a:t>Lossless compression is ideal for biological images</a:t>
            </a:r>
          </a:p>
          <a:p>
            <a:pPr>
              <a:lnSpc>
                <a:spcPct val="90000"/>
              </a:lnSpc>
            </a:pPr>
            <a:r>
              <a:rPr lang="en-US" altLang="en-US" sz="2800">
                <a:ea typeface="ＭＳ Ｐゴシック" panose="020B0600070205080204" pitchFamily="34" charset="-128"/>
              </a:rPr>
              <a:t>Every year, digital cameras have higher resolution, so images just get bigger!! </a:t>
            </a:r>
          </a:p>
        </p:txBody>
      </p:sp>
      <p:sp>
        <p:nvSpPr>
          <p:cNvPr id="31747" name="Rectangle 4">
            <a:extLst>
              <a:ext uri="{FF2B5EF4-FFF2-40B4-BE49-F238E27FC236}">
                <a16:creationId xmlns:a16="http://schemas.microsoft.com/office/drawing/2014/main" id="{32CD456E-C91D-694B-9DF1-28970E780D1E}"/>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endParaRPr lang="en-US" altLang="en-US" sz="2000" i="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C685F742-7846-9F41-B0F1-564B3E9F5F49}"/>
              </a:ext>
            </a:extLst>
          </p:cNvPr>
          <p:cNvSpPr>
            <a:spLocks noGrp="1" noChangeArrowheads="1"/>
          </p:cNvSpPr>
          <p:nvPr>
            <p:ph type="title"/>
          </p:nvPr>
        </p:nvSpPr>
        <p:spPr>
          <a:xfrm>
            <a:off x="304800" y="41275"/>
            <a:ext cx="7772400" cy="720725"/>
          </a:xfrm>
        </p:spPr>
        <p:txBody>
          <a:bodyPr/>
          <a:lstStyle/>
          <a:p>
            <a:r>
              <a:rPr lang="en-US" altLang="en-US" sz="3200">
                <a:ea typeface="ＭＳ Ｐゴシック" panose="020B0600070205080204" pitchFamily="34" charset="-128"/>
              </a:rPr>
              <a:t>Quality vs File size</a:t>
            </a:r>
          </a:p>
        </p:txBody>
      </p:sp>
      <p:pic>
        <p:nvPicPr>
          <p:cNvPr id="33794" name="Picture 2">
            <a:extLst>
              <a:ext uri="{FF2B5EF4-FFF2-40B4-BE49-F238E27FC236}">
                <a16:creationId xmlns:a16="http://schemas.microsoft.com/office/drawing/2014/main" id="{A422B11A-A1E4-9945-8D8B-2195ACAC1A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09600"/>
            <a:ext cx="7239000"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a:extLst>
              <a:ext uri="{FF2B5EF4-FFF2-40B4-BE49-F238E27FC236}">
                <a16:creationId xmlns:a16="http://schemas.microsoft.com/office/drawing/2014/main" id="{3C4F9C70-0B98-B240-B076-32FFC4E30564}"/>
              </a:ext>
            </a:extLst>
          </p:cNvPr>
          <p:cNvSpPr txBox="1">
            <a:spLocks noChangeArrowheads="1"/>
          </p:cNvSpPr>
          <p:nvPr/>
        </p:nvSpPr>
        <p:spPr bwMode="auto">
          <a:xfrm>
            <a:off x="4953000" y="6411913"/>
            <a:ext cx="40481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900" i="1">
                <a:solidFill>
                  <a:srgbClr val="0070C0"/>
                </a:solidFill>
                <a:latin typeface="Arial" panose="020B0604020202020204" pitchFamily="34" charset="0"/>
              </a:rPr>
              <a:t>CC BY-SA 3.0, https://commons.wikimedia.org/w/index.php?curid=4595485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Box 1">
            <a:extLst>
              <a:ext uri="{FF2B5EF4-FFF2-40B4-BE49-F238E27FC236}">
                <a16:creationId xmlns:a16="http://schemas.microsoft.com/office/drawing/2014/main" id="{F5C93C26-229C-F54B-9705-00CF2403E4F7}"/>
              </a:ext>
            </a:extLst>
          </p:cNvPr>
          <p:cNvSpPr txBox="1">
            <a:spLocks noChangeArrowheads="1"/>
          </p:cNvSpPr>
          <p:nvPr/>
        </p:nvSpPr>
        <p:spPr bwMode="auto">
          <a:xfrm>
            <a:off x="76200" y="1797050"/>
            <a:ext cx="7239000"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b="1">
                <a:latin typeface="Arial" panose="020B0604020202020204" pitchFamily="34" charset="0"/>
              </a:rPr>
              <a:t>720p = 1280 x 720 </a:t>
            </a:r>
            <a:r>
              <a:rPr lang="en-US" altLang="en-US" sz="1400">
                <a:latin typeface="Arial" panose="020B0604020202020204" pitchFamily="34" charset="0"/>
              </a:rPr>
              <a:t>- is usually known as HD or "HD Ready" resolution</a:t>
            </a:r>
          </a:p>
          <a:p>
            <a:pPr>
              <a:spcBef>
                <a:spcPct val="0"/>
              </a:spcBef>
              <a:buFontTx/>
              <a:buNone/>
            </a:pPr>
            <a:endParaRPr lang="en-US" altLang="en-US" sz="1400">
              <a:latin typeface="Arial" panose="020B0604020202020204" pitchFamily="34" charset="0"/>
            </a:endParaRPr>
          </a:p>
          <a:p>
            <a:pPr>
              <a:spcBef>
                <a:spcPct val="0"/>
              </a:spcBef>
              <a:buFontTx/>
              <a:buNone/>
            </a:pPr>
            <a:r>
              <a:rPr lang="en-US" altLang="en-US" sz="1400" b="1">
                <a:latin typeface="Arial" panose="020B0604020202020204" pitchFamily="34" charset="0"/>
              </a:rPr>
              <a:t>1080p</a:t>
            </a:r>
            <a:r>
              <a:rPr lang="en-US" altLang="en-US" sz="1400">
                <a:latin typeface="Arial" panose="020B0604020202020204" pitchFamily="34" charset="0"/>
              </a:rPr>
              <a:t> = 1920 x 1080 - is usually known as FHD or "Full HD" resolution</a:t>
            </a:r>
          </a:p>
          <a:p>
            <a:pPr>
              <a:spcBef>
                <a:spcPct val="0"/>
              </a:spcBef>
              <a:buFontTx/>
              <a:buNone/>
            </a:pPr>
            <a:endParaRPr lang="en-US" altLang="en-US" sz="1400">
              <a:latin typeface="Arial" panose="020B0604020202020204" pitchFamily="34" charset="0"/>
            </a:endParaRPr>
          </a:p>
          <a:p>
            <a:pPr>
              <a:spcBef>
                <a:spcPct val="0"/>
              </a:spcBef>
              <a:buFontTx/>
              <a:buNone/>
            </a:pPr>
            <a:r>
              <a:rPr lang="en-US" altLang="en-US" sz="1400" b="1">
                <a:latin typeface="Arial" panose="020B0604020202020204" pitchFamily="34" charset="0"/>
              </a:rPr>
              <a:t>2K</a:t>
            </a:r>
            <a:r>
              <a:rPr lang="en-US" altLang="en-US" sz="1400">
                <a:latin typeface="Arial" panose="020B0604020202020204" pitchFamily="34" charset="0"/>
              </a:rPr>
              <a:t> = 2048 x 1080 - this refers to displays that have a horizontal resolution of approximately 2000 pixels. Although it is close to 1080p, it is considered as a different resolution standard.</a:t>
            </a:r>
          </a:p>
          <a:p>
            <a:pPr>
              <a:spcBef>
                <a:spcPct val="0"/>
              </a:spcBef>
              <a:buFontTx/>
              <a:buNone/>
            </a:pPr>
            <a:endParaRPr lang="en-US" altLang="en-US" sz="1400">
              <a:latin typeface="Arial" panose="020B0604020202020204" pitchFamily="34" charset="0"/>
            </a:endParaRPr>
          </a:p>
          <a:p>
            <a:pPr>
              <a:spcBef>
                <a:spcPct val="0"/>
              </a:spcBef>
              <a:buFontTx/>
              <a:buNone/>
            </a:pPr>
            <a:r>
              <a:rPr lang="en-US" altLang="en-US" sz="1400" b="1">
                <a:latin typeface="Arial" panose="020B0604020202020204" pitchFamily="34" charset="0"/>
              </a:rPr>
              <a:t>1440p</a:t>
            </a:r>
            <a:r>
              <a:rPr lang="en-US" altLang="en-US" sz="1400">
                <a:latin typeface="Arial" panose="020B0604020202020204" pitchFamily="34" charset="0"/>
              </a:rPr>
              <a:t> = 2560 x 1440 - commonly known as QHD or Quad HD resolution, and typically seen on gaming monitors and on high-end smartphones. 1440p is </a:t>
            </a:r>
            <a:r>
              <a:rPr lang="en-US" altLang="en-US" sz="1400" b="1">
                <a:latin typeface="Arial" panose="020B0604020202020204" pitchFamily="34" charset="0"/>
              </a:rPr>
              <a:t>four</a:t>
            </a:r>
            <a:r>
              <a:rPr lang="en-US" altLang="en-US" sz="1400">
                <a:latin typeface="Arial" panose="020B0604020202020204" pitchFamily="34" charset="0"/>
              </a:rPr>
              <a:t> times the resolution of 720p HD or "HD ready.”</a:t>
            </a:r>
          </a:p>
          <a:p>
            <a:pPr>
              <a:spcBef>
                <a:spcPct val="0"/>
              </a:spcBef>
              <a:buFontTx/>
              <a:buNone/>
            </a:pPr>
            <a:endParaRPr lang="en-US" altLang="en-US" sz="1400">
              <a:latin typeface="Arial" panose="020B0604020202020204" pitchFamily="34" charset="0"/>
            </a:endParaRPr>
          </a:p>
          <a:p>
            <a:pPr>
              <a:spcBef>
                <a:spcPct val="0"/>
              </a:spcBef>
              <a:buFontTx/>
              <a:buNone/>
            </a:pPr>
            <a:r>
              <a:rPr lang="en-US" altLang="en-US" sz="1400" b="1">
                <a:latin typeface="Arial" panose="020B0604020202020204" pitchFamily="34" charset="0"/>
              </a:rPr>
              <a:t>4K or 2160p</a:t>
            </a:r>
            <a:r>
              <a:rPr lang="en-US" altLang="en-US" sz="1400">
                <a:latin typeface="Arial" panose="020B0604020202020204" pitchFamily="34" charset="0"/>
              </a:rPr>
              <a:t> = 3840 x 2160 - commonly known as </a:t>
            </a:r>
            <a:r>
              <a:rPr lang="en-US" altLang="en-US" sz="1400" b="1">
                <a:latin typeface="Arial" panose="020B0604020202020204" pitchFamily="34" charset="0"/>
              </a:rPr>
              <a:t>4K</a:t>
            </a:r>
            <a:r>
              <a:rPr lang="en-US" altLang="en-US" sz="1400">
                <a:latin typeface="Arial" panose="020B0604020202020204" pitchFamily="34" charset="0"/>
              </a:rPr>
              <a:t>, UHD or Ultra HD resolution. It is a huge display resolution, and it is found on premium TVs and computer monitors. 2160p is called 4K because the width is close to 4000 pixels. It offers </a:t>
            </a:r>
            <a:r>
              <a:rPr lang="en-US" altLang="en-US" sz="1400" b="1">
                <a:latin typeface="Arial" panose="020B0604020202020204" pitchFamily="34" charset="0"/>
              </a:rPr>
              <a:t>four</a:t>
            </a:r>
            <a:r>
              <a:rPr lang="en-US" altLang="en-US" sz="1400">
                <a:latin typeface="Arial" panose="020B0604020202020204" pitchFamily="34" charset="0"/>
              </a:rPr>
              <a:t> times the pixels of 1080p FHD or "Full HD.”</a:t>
            </a:r>
          </a:p>
          <a:p>
            <a:pPr>
              <a:spcBef>
                <a:spcPct val="0"/>
              </a:spcBef>
              <a:buFontTx/>
              <a:buNone/>
            </a:pPr>
            <a:endParaRPr lang="en-US" altLang="en-US" sz="1400">
              <a:latin typeface="Arial" panose="020B0604020202020204" pitchFamily="34" charset="0"/>
            </a:endParaRPr>
          </a:p>
          <a:p>
            <a:pPr>
              <a:spcBef>
                <a:spcPct val="0"/>
              </a:spcBef>
              <a:buFontTx/>
              <a:buNone/>
            </a:pPr>
            <a:r>
              <a:rPr lang="en-US" altLang="en-US" sz="1400" b="1">
                <a:latin typeface="Arial" panose="020B0604020202020204" pitchFamily="34" charset="0"/>
              </a:rPr>
              <a:t>8K or 4320p</a:t>
            </a:r>
            <a:r>
              <a:rPr lang="en-US" altLang="en-US" sz="1400">
                <a:latin typeface="Arial" panose="020B0604020202020204" pitchFamily="34" charset="0"/>
              </a:rPr>
              <a:t> = 7680 x 4320 - is known as 8K and it offers 16 times more pixels than the regular 1080p FHD or "Full HD" resolution.  8K TVs were on the shelves in stores in Japan in 2017. </a:t>
            </a:r>
          </a:p>
        </p:txBody>
      </p:sp>
      <p:sp>
        <p:nvSpPr>
          <p:cNvPr id="34818" name="TextBox 2">
            <a:extLst>
              <a:ext uri="{FF2B5EF4-FFF2-40B4-BE49-F238E27FC236}">
                <a16:creationId xmlns:a16="http://schemas.microsoft.com/office/drawing/2014/main" id="{55A31077-F332-424A-99AC-75F3AA3C1BEB}"/>
              </a:ext>
            </a:extLst>
          </p:cNvPr>
          <p:cNvSpPr txBox="1">
            <a:spLocks noChangeArrowheads="1"/>
          </p:cNvSpPr>
          <p:nvPr/>
        </p:nvSpPr>
        <p:spPr bwMode="auto">
          <a:xfrm>
            <a:off x="1524000" y="215900"/>
            <a:ext cx="5324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Arial" panose="020B0604020202020204" pitchFamily="34" charset="0"/>
              </a:rPr>
              <a:t>Common screen resolutions available</a:t>
            </a:r>
          </a:p>
        </p:txBody>
      </p:sp>
      <p:sp>
        <p:nvSpPr>
          <p:cNvPr id="34819" name="TextBox 3">
            <a:extLst>
              <a:ext uri="{FF2B5EF4-FFF2-40B4-BE49-F238E27FC236}">
                <a16:creationId xmlns:a16="http://schemas.microsoft.com/office/drawing/2014/main" id="{F9929EED-B86B-BD4D-A7C1-EDBA620E6201}"/>
              </a:ext>
            </a:extLst>
          </p:cNvPr>
          <p:cNvSpPr txBox="1">
            <a:spLocks noChangeArrowheads="1"/>
          </p:cNvSpPr>
          <p:nvPr/>
        </p:nvSpPr>
        <p:spPr bwMode="auto">
          <a:xfrm>
            <a:off x="7537450" y="1792288"/>
            <a:ext cx="9255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solidFill>
                  <a:srgbClr val="FF0000"/>
                </a:solidFill>
                <a:latin typeface="Arial" panose="020B0604020202020204" pitchFamily="34" charset="0"/>
              </a:rPr>
              <a:t>921,600</a:t>
            </a:r>
          </a:p>
        </p:txBody>
      </p:sp>
      <p:sp>
        <p:nvSpPr>
          <p:cNvPr id="34820" name="TextBox 4">
            <a:extLst>
              <a:ext uri="{FF2B5EF4-FFF2-40B4-BE49-F238E27FC236}">
                <a16:creationId xmlns:a16="http://schemas.microsoft.com/office/drawing/2014/main" id="{3A3FE477-B7BA-AF44-AE0A-ECD0346B5361}"/>
              </a:ext>
            </a:extLst>
          </p:cNvPr>
          <p:cNvSpPr txBox="1">
            <a:spLocks noChangeArrowheads="1"/>
          </p:cNvSpPr>
          <p:nvPr/>
        </p:nvSpPr>
        <p:spPr bwMode="auto">
          <a:xfrm>
            <a:off x="7486650" y="2244725"/>
            <a:ext cx="10969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solidFill>
                  <a:srgbClr val="FF0000"/>
                </a:solidFill>
                <a:latin typeface="Arial" panose="020B0604020202020204" pitchFamily="34" charset="0"/>
              </a:rPr>
              <a:t>2,073,600</a:t>
            </a:r>
          </a:p>
        </p:txBody>
      </p:sp>
      <p:sp>
        <p:nvSpPr>
          <p:cNvPr id="34821" name="TextBox 5">
            <a:extLst>
              <a:ext uri="{FF2B5EF4-FFF2-40B4-BE49-F238E27FC236}">
                <a16:creationId xmlns:a16="http://schemas.microsoft.com/office/drawing/2014/main" id="{BC7E7A12-64B0-7B41-85A3-CF40FAC2033B}"/>
              </a:ext>
            </a:extLst>
          </p:cNvPr>
          <p:cNvSpPr txBox="1">
            <a:spLocks noChangeArrowheads="1"/>
          </p:cNvSpPr>
          <p:nvPr/>
        </p:nvSpPr>
        <p:spPr bwMode="auto">
          <a:xfrm>
            <a:off x="7486650" y="2778125"/>
            <a:ext cx="10810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solidFill>
                  <a:srgbClr val="FF0000"/>
                </a:solidFill>
                <a:latin typeface="Arial" panose="020B0604020202020204" pitchFamily="34" charset="0"/>
              </a:rPr>
              <a:t>2,211,840</a:t>
            </a:r>
          </a:p>
        </p:txBody>
      </p:sp>
      <p:sp>
        <p:nvSpPr>
          <p:cNvPr id="34822" name="TextBox 6">
            <a:extLst>
              <a:ext uri="{FF2B5EF4-FFF2-40B4-BE49-F238E27FC236}">
                <a16:creationId xmlns:a16="http://schemas.microsoft.com/office/drawing/2014/main" id="{1FAFE250-3A92-374A-93D4-A2546E2B30F8}"/>
              </a:ext>
            </a:extLst>
          </p:cNvPr>
          <p:cNvSpPr txBox="1">
            <a:spLocks noChangeArrowheads="1"/>
          </p:cNvSpPr>
          <p:nvPr/>
        </p:nvSpPr>
        <p:spPr bwMode="auto">
          <a:xfrm>
            <a:off x="7486650" y="3810000"/>
            <a:ext cx="10969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solidFill>
                  <a:srgbClr val="FF0000"/>
                </a:solidFill>
                <a:latin typeface="Arial" panose="020B0604020202020204" pitchFamily="34" charset="0"/>
              </a:rPr>
              <a:t>3,686,400</a:t>
            </a:r>
          </a:p>
        </p:txBody>
      </p:sp>
      <p:sp>
        <p:nvSpPr>
          <p:cNvPr id="34823" name="Rectangle 7">
            <a:extLst>
              <a:ext uri="{FF2B5EF4-FFF2-40B4-BE49-F238E27FC236}">
                <a16:creationId xmlns:a16="http://schemas.microsoft.com/office/drawing/2014/main" id="{E3ECF04F-DEF7-984D-ACB5-B9E2880E56E5}"/>
              </a:ext>
            </a:extLst>
          </p:cNvPr>
          <p:cNvSpPr>
            <a:spLocks noChangeArrowheads="1"/>
          </p:cNvSpPr>
          <p:nvPr/>
        </p:nvSpPr>
        <p:spPr bwMode="auto">
          <a:xfrm>
            <a:off x="7537450" y="4748213"/>
            <a:ext cx="10969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solidFill>
                  <a:srgbClr val="FF0000"/>
                </a:solidFill>
                <a:latin typeface="Arial" panose="020B0604020202020204" pitchFamily="34" charset="0"/>
              </a:rPr>
              <a:t>8,294,400</a:t>
            </a:r>
          </a:p>
        </p:txBody>
      </p:sp>
      <p:sp>
        <p:nvSpPr>
          <p:cNvPr id="34824" name="TextBox 8">
            <a:extLst>
              <a:ext uri="{FF2B5EF4-FFF2-40B4-BE49-F238E27FC236}">
                <a16:creationId xmlns:a16="http://schemas.microsoft.com/office/drawing/2014/main" id="{33D1B0F0-DA4F-0848-A194-6FC40BD42AF2}"/>
              </a:ext>
            </a:extLst>
          </p:cNvPr>
          <p:cNvSpPr txBox="1">
            <a:spLocks noChangeArrowheads="1"/>
          </p:cNvSpPr>
          <p:nvPr/>
        </p:nvSpPr>
        <p:spPr bwMode="auto">
          <a:xfrm>
            <a:off x="7507288" y="5867400"/>
            <a:ext cx="12112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solidFill>
                  <a:srgbClr val="FF0000"/>
                </a:solidFill>
                <a:latin typeface="Arial" panose="020B0604020202020204" pitchFamily="34" charset="0"/>
              </a:rPr>
              <a:t>33,177,600</a:t>
            </a:r>
          </a:p>
        </p:txBody>
      </p:sp>
      <p:sp>
        <p:nvSpPr>
          <p:cNvPr id="34825" name="TextBox 9">
            <a:extLst>
              <a:ext uri="{FF2B5EF4-FFF2-40B4-BE49-F238E27FC236}">
                <a16:creationId xmlns:a16="http://schemas.microsoft.com/office/drawing/2014/main" id="{9AC1AB25-9416-E74A-B69F-02A0B99A0565}"/>
              </a:ext>
            </a:extLst>
          </p:cNvPr>
          <p:cNvSpPr txBox="1">
            <a:spLocks noChangeArrowheads="1"/>
          </p:cNvSpPr>
          <p:nvPr/>
        </p:nvSpPr>
        <p:spPr bwMode="auto">
          <a:xfrm>
            <a:off x="7512050" y="469900"/>
            <a:ext cx="9001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 Pixels</a:t>
            </a:r>
          </a:p>
        </p:txBody>
      </p:sp>
      <p:sp>
        <p:nvSpPr>
          <p:cNvPr id="34826" name="TextBox 10">
            <a:extLst>
              <a:ext uri="{FF2B5EF4-FFF2-40B4-BE49-F238E27FC236}">
                <a16:creationId xmlns:a16="http://schemas.microsoft.com/office/drawing/2014/main" id="{ECC4F04C-68AF-9746-A312-3A6D65F59118}"/>
              </a:ext>
            </a:extLst>
          </p:cNvPr>
          <p:cNvSpPr txBox="1">
            <a:spLocks noChangeArrowheads="1"/>
          </p:cNvSpPr>
          <p:nvPr/>
        </p:nvSpPr>
        <p:spPr bwMode="auto">
          <a:xfrm>
            <a:off x="115888" y="1371600"/>
            <a:ext cx="4733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b="1">
                <a:latin typeface="Arial" panose="020B0604020202020204" pitchFamily="34" charset="0"/>
              </a:rPr>
              <a:t>CGA - 640 x 480    (original IBM computer from 1990s)</a:t>
            </a:r>
          </a:p>
        </p:txBody>
      </p:sp>
      <p:sp>
        <p:nvSpPr>
          <p:cNvPr id="34827" name="TextBox 11">
            <a:extLst>
              <a:ext uri="{FF2B5EF4-FFF2-40B4-BE49-F238E27FC236}">
                <a16:creationId xmlns:a16="http://schemas.microsoft.com/office/drawing/2014/main" id="{6C28151D-A53C-D349-9EDF-B539EFE876A2}"/>
              </a:ext>
            </a:extLst>
          </p:cNvPr>
          <p:cNvSpPr txBox="1">
            <a:spLocks noChangeArrowheads="1"/>
          </p:cNvSpPr>
          <p:nvPr/>
        </p:nvSpPr>
        <p:spPr bwMode="auto">
          <a:xfrm>
            <a:off x="7537450" y="1443038"/>
            <a:ext cx="9255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solidFill>
                  <a:srgbClr val="FF0000"/>
                </a:solidFill>
                <a:latin typeface="Arial" panose="020B0604020202020204" pitchFamily="34" charset="0"/>
              </a:rPr>
              <a:t>307,200</a:t>
            </a:r>
          </a:p>
        </p:txBody>
      </p:sp>
      <p:sp>
        <p:nvSpPr>
          <p:cNvPr id="34828" name="TextBox 12">
            <a:extLst>
              <a:ext uri="{FF2B5EF4-FFF2-40B4-BE49-F238E27FC236}">
                <a16:creationId xmlns:a16="http://schemas.microsoft.com/office/drawing/2014/main" id="{9B0733E1-9B77-F64C-A5DF-7697824D58CD}"/>
              </a:ext>
            </a:extLst>
          </p:cNvPr>
          <p:cNvSpPr txBox="1">
            <a:spLocks noChangeArrowheads="1"/>
          </p:cNvSpPr>
          <p:nvPr/>
        </p:nvSpPr>
        <p:spPr bwMode="auto">
          <a:xfrm>
            <a:off x="142875" y="1063625"/>
            <a:ext cx="5407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b="1">
                <a:latin typeface="Arial" panose="020B0604020202020204" pitchFamily="34" charset="0"/>
              </a:rPr>
              <a:t>Apple II - 280 x 192    (original Apple computer from 1970-80s)</a:t>
            </a:r>
          </a:p>
        </p:txBody>
      </p:sp>
      <p:sp>
        <p:nvSpPr>
          <p:cNvPr id="34829" name="TextBox 13">
            <a:extLst>
              <a:ext uri="{FF2B5EF4-FFF2-40B4-BE49-F238E27FC236}">
                <a16:creationId xmlns:a16="http://schemas.microsoft.com/office/drawing/2014/main" id="{57FFB198-4833-9E44-83D3-70118804F18B}"/>
              </a:ext>
            </a:extLst>
          </p:cNvPr>
          <p:cNvSpPr txBox="1">
            <a:spLocks noChangeArrowheads="1"/>
          </p:cNvSpPr>
          <p:nvPr/>
        </p:nvSpPr>
        <p:spPr bwMode="auto">
          <a:xfrm>
            <a:off x="7537450" y="1104900"/>
            <a:ext cx="8112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solidFill>
                  <a:srgbClr val="FF0000"/>
                </a:solidFill>
                <a:latin typeface="Arial" panose="020B0604020202020204" pitchFamily="34" charset="0"/>
              </a:rPr>
              <a:t>54,144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2">
            <a:extLst>
              <a:ext uri="{FF2B5EF4-FFF2-40B4-BE49-F238E27FC236}">
                <a16:creationId xmlns:a16="http://schemas.microsoft.com/office/drawing/2014/main" id="{8BB521C5-0523-2647-AAF4-2EA99EDA5FFF}"/>
              </a:ext>
            </a:extLst>
          </p:cNvPr>
          <p:cNvSpPr txBox="1">
            <a:spLocks noChangeArrowheads="1"/>
          </p:cNvSpPr>
          <p:nvPr/>
        </p:nvSpPr>
        <p:spPr bwMode="auto">
          <a:xfrm>
            <a:off x="2514600" y="228600"/>
            <a:ext cx="3617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a:latin typeface="Arial" panose="020B0604020202020204" pitchFamily="34" charset="0"/>
              </a:rPr>
              <a:t>How big is an image?</a:t>
            </a:r>
          </a:p>
        </p:txBody>
      </p:sp>
      <p:sp>
        <p:nvSpPr>
          <p:cNvPr id="36866" name="TextBox 3">
            <a:extLst>
              <a:ext uri="{FF2B5EF4-FFF2-40B4-BE49-F238E27FC236}">
                <a16:creationId xmlns:a16="http://schemas.microsoft.com/office/drawing/2014/main" id="{631C1C00-2741-8B48-91B7-30C941167F66}"/>
              </a:ext>
            </a:extLst>
          </p:cNvPr>
          <p:cNvSpPr txBox="1">
            <a:spLocks noChangeArrowheads="1"/>
          </p:cNvSpPr>
          <p:nvPr/>
        </p:nvSpPr>
        <p:spPr bwMode="auto">
          <a:xfrm>
            <a:off x="533400" y="962025"/>
            <a:ext cx="68961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Size is dependent on several factors –</a:t>
            </a:r>
          </a:p>
          <a:p>
            <a:pPr>
              <a:spcBef>
                <a:spcPct val="0"/>
              </a:spcBef>
              <a:buFontTx/>
              <a:buNone/>
            </a:pPr>
            <a:r>
              <a:rPr lang="en-US" altLang="en-US" sz="1600">
                <a:latin typeface="Arial" panose="020B0604020202020204" pitchFamily="34" charset="0"/>
              </a:rPr>
              <a:t>The X-Y size in pixels  </a:t>
            </a:r>
          </a:p>
          <a:p>
            <a:pPr>
              <a:spcBef>
                <a:spcPct val="0"/>
              </a:spcBef>
              <a:buFontTx/>
              <a:buNone/>
            </a:pPr>
            <a:r>
              <a:rPr lang="en-US" altLang="en-US" sz="1600">
                <a:latin typeface="Arial" panose="020B0604020202020204" pitchFamily="34" charset="0"/>
              </a:rPr>
              <a:t>The number of bits (colors)</a:t>
            </a:r>
          </a:p>
          <a:p>
            <a:pPr>
              <a:spcBef>
                <a:spcPct val="0"/>
              </a:spcBef>
              <a:buFontTx/>
              <a:buNone/>
            </a:pPr>
            <a:endParaRPr lang="en-US" altLang="en-US" sz="1600">
              <a:latin typeface="Arial" panose="020B0604020202020204" pitchFamily="34" charset="0"/>
            </a:endParaRPr>
          </a:p>
          <a:p>
            <a:pPr>
              <a:spcBef>
                <a:spcPct val="0"/>
              </a:spcBef>
              <a:buFontTx/>
              <a:buNone/>
            </a:pPr>
            <a:r>
              <a:rPr lang="en-US" altLang="en-US" sz="1600">
                <a:latin typeface="Arial" panose="020B0604020202020204" pitchFamily="34" charset="0"/>
              </a:rPr>
              <a:t>For example, a 640 x 480 x 24 bit image = 7,372,800 bits = 921,600 bytes</a:t>
            </a:r>
          </a:p>
          <a:p>
            <a:pPr>
              <a:spcBef>
                <a:spcPct val="0"/>
              </a:spcBef>
              <a:buFontTx/>
              <a:buNone/>
            </a:pPr>
            <a:endParaRPr lang="en-US" altLang="en-US" sz="1600">
              <a:latin typeface="Arial" panose="020B0604020202020204" pitchFamily="34" charset="0"/>
            </a:endParaRPr>
          </a:p>
          <a:p>
            <a:pPr>
              <a:spcBef>
                <a:spcPct val="0"/>
              </a:spcBef>
              <a:buFontTx/>
              <a:buNone/>
            </a:pPr>
            <a:r>
              <a:rPr lang="en-US" altLang="en-US" sz="1600">
                <a:latin typeface="Arial" panose="020B0604020202020204" pitchFamily="34" charset="0"/>
              </a:rPr>
              <a:t>The same image “double the size” (means 4 times pixels) </a:t>
            </a:r>
          </a:p>
          <a:p>
            <a:pPr>
              <a:spcBef>
                <a:spcPct val="0"/>
              </a:spcBef>
              <a:buFontTx/>
              <a:buNone/>
            </a:pPr>
            <a:r>
              <a:rPr lang="en-US" altLang="en-US" sz="1600">
                <a:latin typeface="Arial" panose="020B0604020202020204" pitchFamily="34" charset="0"/>
              </a:rPr>
              <a:t>1280 x 960 = 1228800  x 24 bits = 29,491,200 bits = 3,686,400 bytes</a:t>
            </a:r>
          </a:p>
          <a:p>
            <a:pPr>
              <a:spcBef>
                <a:spcPct val="0"/>
              </a:spcBef>
              <a:buFontTx/>
              <a:buNone/>
            </a:pPr>
            <a:endParaRPr lang="en-US" altLang="en-US" sz="1600">
              <a:latin typeface="Arial" panose="020B0604020202020204" pitchFamily="34" charset="0"/>
            </a:endParaRPr>
          </a:p>
          <a:p>
            <a:pPr>
              <a:spcBef>
                <a:spcPct val="0"/>
              </a:spcBef>
              <a:buFontTx/>
              <a:buNone/>
            </a:pPr>
            <a:r>
              <a:rPr lang="en-US" altLang="en-US" sz="1600">
                <a:latin typeface="Arial" panose="020B0604020202020204" pitchFamily="34" charset="0"/>
              </a:rPr>
              <a:t>An image at full MacThunderbolt (from 2011)  screen resolution of</a:t>
            </a:r>
          </a:p>
          <a:p>
            <a:pPr>
              <a:spcBef>
                <a:spcPct val="0"/>
              </a:spcBef>
              <a:buFontTx/>
              <a:buNone/>
            </a:pPr>
            <a:r>
              <a:rPr lang="en-US" altLang="en-US" sz="1600">
                <a:latin typeface="Arial" panose="020B0604020202020204" pitchFamily="34" charset="0"/>
              </a:rPr>
              <a:t> </a:t>
            </a:r>
            <a:r>
              <a:rPr lang="hu-HU" altLang="en-US" sz="1600">
                <a:latin typeface="Arial" panose="020B0604020202020204" pitchFamily="34" charset="0"/>
              </a:rPr>
              <a:t>2560 x 1440 = 3,686,400 x 24 = 88,473,600 bytes</a:t>
            </a:r>
            <a:endParaRPr lang="en-US" altLang="en-US" sz="1600">
              <a:latin typeface="Arial" panose="020B0604020202020204" pitchFamily="34" charset="0"/>
            </a:endParaRPr>
          </a:p>
        </p:txBody>
      </p:sp>
      <p:pic>
        <p:nvPicPr>
          <p:cNvPr id="36867" name="Picture 4" descr="Screenshot 2016-01-31 19.18.25.png">
            <a:extLst>
              <a:ext uri="{FF2B5EF4-FFF2-40B4-BE49-F238E27FC236}">
                <a16:creationId xmlns:a16="http://schemas.microsoft.com/office/drawing/2014/main" id="{4E8163DB-92AC-E940-9BE3-60FA8A3EFF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6738" y="3970338"/>
            <a:ext cx="31242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1">
            <a:extLst>
              <a:ext uri="{FF2B5EF4-FFF2-40B4-BE49-F238E27FC236}">
                <a16:creationId xmlns:a16="http://schemas.microsoft.com/office/drawing/2014/main" id="{CC74C588-81D0-7643-B13F-D17850072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875" y="3970338"/>
            <a:ext cx="27813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0EC7DC3-0B1A-2E46-A809-16D0F73BF1E8}"/>
              </a:ext>
            </a:extLst>
          </p:cNvPr>
          <p:cNvSpPr txBox="1"/>
          <p:nvPr/>
        </p:nvSpPr>
        <p:spPr>
          <a:xfrm>
            <a:off x="5257800" y="3886200"/>
            <a:ext cx="2946400" cy="254000"/>
          </a:xfrm>
          <a:prstGeom prst="rect">
            <a:avLst/>
          </a:prstGeom>
          <a:noFill/>
        </p:spPr>
        <p:txBody>
          <a:bodyPr wrap="none">
            <a:spAutoFit/>
          </a:bodyPr>
          <a:lstStyle/>
          <a:p>
            <a:pPr>
              <a:defRPr/>
            </a:pPr>
            <a:r>
              <a:rPr lang="en-US" sz="1050" dirty="0"/>
              <a:t>Dell </a:t>
            </a:r>
            <a:r>
              <a:rPr lang="en-US" sz="1050" dirty="0" err="1"/>
              <a:t>UltraSharp</a:t>
            </a:r>
            <a:r>
              <a:rPr lang="en-US" sz="1050" dirty="0"/>
              <a:t> 49 Curved Monitor: U4919DW</a:t>
            </a:r>
          </a:p>
        </p:txBody>
      </p:sp>
      <p:sp>
        <p:nvSpPr>
          <p:cNvPr id="36870" name="TextBox 3">
            <a:extLst>
              <a:ext uri="{FF2B5EF4-FFF2-40B4-BE49-F238E27FC236}">
                <a16:creationId xmlns:a16="http://schemas.microsoft.com/office/drawing/2014/main" id="{B418273F-F50B-3A47-9CB2-358CF50FE9AD}"/>
              </a:ext>
            </a:extLst>
          </p:cNvPr>
          <p:cNvSpPr txBox="1">
            <a:spLocks noChangeArrowheads="1"/>
          </p:cNvSpPr>
          <p:nvPr/>
        </p:nvSpPr>
        <p:spPr bwMode="auto">
          <a:xfrm>
            <a:off x="5562600" y="5646738"/>
            <a:ext cx="24018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200" b="1">
                <a:latin typeface="Arial" panose="020B0604020202020204" pitchFamily="34" charset="0"/>
              </a:rPr>
              <a:t>Native Resolution</a:t>
            </a:r>
            <a:endParaRPr lang="en-US" altLang="en-US" sz="1200">
              <a:latin typeface="Arial" panose="020B0604020202020204" pitchFamily="34" charset="0"/>
            </a:endParaRPr>
          </a:p>
          <a:p>
            <a:pPr>
              <a:spcBef>
                <a:spcPct val="0"/>
              </a:spcBef>
              <a:buFontTx/>
              <a:buNone/>
            </a:pPr>
            <a:r>
              <a:rPr lang="en-US" altLang="en-US" sz="1200">
                <a:latin typeface="Arial" panose="020B0604020202020204" pitchFamily="34" charset="0"/>
              </a:rPr>
              <a:t>5120 x 1440 at 60Hz (49 inches)</a:t>
            </a:r>
          </a:p>
          <a:p>
            <a:pPr>
              <a:spcBef>
                <a:spcPct val="0"/>
              </a:spcBef>
              <a:buFontTx/>
              <a:buNone/>
            </a:pPr>
            <a:r>
              <a:rPr lang="en-US" altLang="en-US" sz="1200">
                <a:latin typeface="Arial" panose="020B0604020202020204" pitchFamily="34" charset="0"/>
              </a:rPr>
              <a:t>(as of 2018)</a:t>
            </a:r>
          </a:p>
        </p:txBody>
      </p:sp>
      <p:sp>
        <p:nvSpPr>
          <p:cNvPr id="36871" name="TextBox 4">
            <a:extLst>
              <a:ext uri="{FF2B5EF4-FFF2-40B4-BE49-F238E27FC236}">
                <a16:creationId xmlns:a16="http://schemas.microsoft.com/office/drawing/2014/main" id="{3D60036A-CEB9-CF48-BE19-96767154926C}"/>
              </a:ext>
            </a:extLst>
          </p:cNvPr>
          <p:cNvSpPr txBox="1">
            <a:spLocks noChangeArrowheads="1"/>
          </p:cNvSpPr>
          <p:nvPr/>
        </p:nvSpPr>
        <p:spPr bwMode="auto">
          <a:xfrm>
            <a:off x="2554288" y="4938713"/>
            <a:ext cx="11398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900">
                <a:latin typeface="Arial" panose="020B0604020202020204" pitchFamily="34" charset="0"/>
              </a:rPr>
              <a:t>Introduced in 2011</a:t>
            </a:r>
          </a:p>
        </p:txBody>
      </p:sp>
      <p:sp>
        <p:nvSpPr>
          <p:cNvPr id="36872" name="TextBox 5">
            <a:extLst>
              <a:ext uri="{FF2B5EF4-FFF2-40B4-BE49-F238E27FC236}">
                <a16:creationId xmlns:a16="http://schemas.microsoft.com/office/drawing/2014/main" id="{DA7B9365-2FD5-7244-AE1C-8B00E6E57883}"/>
              </a:ext>
            </a:extLst>
          </p:cNvPr>
          <p:cNvSpPr txBox="1">
            <a:spLocks noChangeArrowheads="1"/>
          </p:cNvSpPr>
          <p:nvPr/>
        </p:nvSpPr>
        <p:spPr bwMode="auto">
          <a:xfrm>
            <a:off x="6553200" y="6011863"/>
            <a:ext cx="12128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latin typeface="Arial" panose="020B0604020202020204" pitchFamily="34" charset="0"/>
              </a:rPr>
              <a:t>7,372,800 pixels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573F6948-82F2-D74E-B2FC-994BF106E73D}"/>
              </a:ext>
            </a:extLst>
          </p:cNvPr>
          <p:cNvSpPr>
            <a:spLocks noGrp="1" noChangeArrowheads="1"/>
          </p:cNvSpPr>
          <p:nvPr>
            <p:ph type="title"/>
          </p:nvPr>
        </p:nvSpPr>
        <p:spPr>
          <a:xfrm>
            <a:off x="685800" y="452438"/>
            <a:ext cx="7772400" cy="457200"/>
          </a:xfrm>
        </p:spPr>
        <p:txBody>
          <a:bodyPr/>
          <a:lstStyle/>
          <a:p>
            <a:r>
              <a:rPr lang="en-US" altLang="en-US" sz="3200">
                <a:ea typeface="ＭＳ Ｐゴシック" panose="020B0600070205080204" pitchFamily="34" charset="-128"/>
              </a:rPr>
              <a:t>Image Compression</a:t>
            </a:r>
          </a:p>
        </p:txBody>
      </p:sp>
      <p:sp>
        <p:nvSpPr>
          <p:cNvPr id="3" name="TextBox 2">
            <a:extLst>
              <a:ext uri="{FF2B5EF4-FFF2-40B4-BE49-F238E27FC236}">
                <a16:creationId xmlns:a16="http://schemas.microsoft.com/office/drawing/2014/main" id="{9B652501-54A7-584A-AA05-6A03E5EC1C35}"/>
              </a:ext>
            </a:extLst>
          </p:cNvPr>
          <p:cNvSpPr txBox="1"/>
          <p:nvPr/>
        </p:nvSpPr>
        <p:spPr>
          <a:xfrm>
            <a:off x="657225" y="1447800"/>
            <a:ext cx="7772400" cy="1077913"/>
          </a:xfrm>
          <a:prstGeom prst="rect">
            <a:avLst/>
          </a:prstGeom>
          <a:noFill/>
          <a:ln>
            <a:solidFill>
              <a:schemeClr val="bg1">
                <a:lumMod val="65000"/>
              </a:schemeClr>
            </a:solidFill>
          </a:ln>
        </p:spPr>
        <p:txBody>
          <a:bodyPr>
            <a:spAutoFit/>
          </a:bodyPr>
          <a:lstStyle/>
          <a:p>
            <a:pPr>
              <a:defRPr/>
            </a:pPr>
            <a:r>
              <a:rPr lang="en-US" b="1" dirty="0"/>
              <a:t>Image compression</a:t>
            </a:r>
            <a:r>
              <a:rPr lang="en-US" dirty="0"/>
              <a:t> is a type of </a:t>
            </a:r>
            <a:r>
              <a:rPr lang="en-US" dirty="0">
                <a:hlinkClick r:id="rId2" tooltip="Data compression"/>
              </a:rPr>
              <a:t>data compression</a:t>
            </a:r>
            <a:r>
              <a:rPr lang="en-US" dirty="0"/>
              <a:t> applied to </a:t>
            </a:r>
            <a:r>
              <a:rPr lang="en-US" dirty="0">
                <a:hlinkClick r:id="rId3" tooltip="Digital image"/>
              </a:rPr>
              <a:t>digital images</a:t>
            </a:r>
            <a:r>
              <a:rPr lang="en-US" dirty="0"/>
              <a:t>, to reduce their cost for </a:t>
            </a:r>
            <a:r>
              <a:rPr lang="en-US" dirty="0">
                <a:hlinkClick r:id="rId4" tooltip="Computer data storage"/>
              </a:rPr>
              <a:t>storage</a:t>
            </a:r>
            <a:r>
              <a:rPr lang="en-US" dirty="0"/>
              <a:t> or </a:t>
            </a:r>
            <a:r>
              <a:rPr lang="en-US" dirty="0">
                <a:hlinkClick r:id="rId5" tooltip="Data transmission"/>
              </a:rPr>
              <a:t>transmission</a:t>
            </a:r>
            <a:r>
              <a:rPr lang="en-US" dirty="0"/>
              <a:t>. </a:t>
            </a:r>
            <a:r>
              <a:rPr lang="en-US" dirty="0">
                <a:hlinkClick r:id="rId6" tooltip="Algorithm"/>
              </a:rPr>
              <a:t>Algorithms</a:t>
            </a:r>
            <a:r>
              <a:rPr lang="en-US" dirty="0"/>
              <a:t> may take advantage of </a:t>
            </a:r>
            <a:r>
              <a:rPr lang="en-US" dirty="0">
                <a:hlinkClick r:id="rId7" tooltip="Visual perception"/>
              </a:rPr>
              <a:t>visual perception</a:t>
            </a:r>
            <a:r>
              <a:rPr lang="en-US" dirty="0"/>
              <a:t> and the </a:t>
            </a:r>
            <a:r>
              <a:rPr lang="en-US" dirty="0">
                <a:hlinkClick r:id="rId8" tooltip="Statistical"/>
              </a:rPr>
              <a:t>statistical</a:t>
            </a:r>
            <a:r>
              <a:rPr lang="en-US" dirty="0"/>
              <a:t> properties of image data to provide superior results compared with generic compression methods</a:t>
            </a:r>
          </a:p>
        </p:txBody>
      </p:sp>
      <p:sp>
        <p:nvSpPr>
          <p:cNvPr id="4" name="Rectangle 3">
            <a:extLst>
              <a:ext uri="{FF2B5EF4-FFF2-40B4-BE49-F238E27FC236}">
                <a16:creationId xmlns:a16="http://schemas.microsoft.com/office/drawing/2014/main" id="{83D51DC3-B0AA-D34B-9FAC-D44A15E13225}"/>
              </a:ext>
            </a:extLst>
          </p:cNvPr>
          <p:cNvSpPr/>
          <p:nvPr/>
        </p:nvSpPr>
        <p:spPr>
          <a:xfrm>
            <a:off x="5715000" y="2525713"/>
            <a:ext cx="3081338" cy="254000"/>
          </a:xfrm>
          <a:prstGeom prst="rect">
            <a:avLst/>
          </a:prstGeom>
        </p:spPr>
        <p:txBody>
          <a:bodyPr wrap="none">
            <a:spAutoFit/>
          </a:bodyPr>
          <a:lstStyle/>
          <a:p>
            <a:pPr>
              <a:defRPr/>
            </a:pPr>
            <a:r>
              <a:rPr lang="en-US" sz="1050" dirty="0">
                <a:solidFill>
                  <a:srgbClr val="0070C0"/>
                </a:solidFill>
              </a:rPr>
              <a:t>https://</a:t>
            </a:r>
            <a:r>
              <a:rPr lang="en-US" sz="1050" dirty="0" err="1">
                <a:solidFill>
                  <a:srgbClr val="0070C0"/>
                </a:solidFill>
              </a:rPr>
              <a:t>en.wikipedia.org</a:t>
            </a:r>
            <a:r>
              <a:rPr lang="en-US" sz="1050" dirty="0">
                <a:solidFill>
                  <a:srgbClr val="0070C0"/>
                </a:solidFill>
              </a:rPr>
              <a:t>/wiki/</a:t>
            </a:r>
            <a:r>
              <a:rPr lang="en-US" sz="1050" dirty="0" err="1">
                <a:solidFill>
                  <a:srgbClr val="0070C0"/>
                </a:solidFill>
              </a:rPr>
              <a:t>Image_compression</a:t>
            </a:r>
            <a:endParaRPr lang="en-US" sz="1050" dirty="0">
              <a:solidFill>
                <a:srgbClr val="0070C0"/>
              </a:solidFill>
            </a:endParaRPr>
          </a:p>
        </p:txBody>
      </p:sp>
      <p:sp>
        <p:nvSpPr>
          <p:cNvPr id="37892" name="TextBox 4">
            <a:extLst>
              <a:ext uri="{FF2B5EF4-FFF2-40B4-BE49-F238E27FC236}">
                <a16:creationId xmlns:a16="http://schemas.microsoft.com/office/drawing/2014/main" id="{DF855F0B-CFEC-F94B-8A70-B5BC8FDF53E4}"/>
              </a:ext>
            </a:extLst>
          </p:cNvPr>
          <p:cNvSpPr txBox="1">
            <a:spLocks noChangeArrowheads="1"/>
          </p:cNvSpPr>
          <p:nvPr/>
        </p:nvSpPr>
        <p:spPr bwMode="auto">
          <a:xfrm>
            <a:off x="261938" y="2867025"/>
            <a:ext cx="8534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b="1">
                <a:latin typeface="Arial" panose="020B0604020202020204" pitchFamily="34" charset="0"/>
              </a:rPr>
              <a:t>Lossy Compression</a:t>
            </a:r>
          </a:p>
          <a:p>
            <a:pPr>
              <a:spcBef>
                <a:spcPct val="0"/>
              </a:spcBef>
              <a:buFontTx/>
              <a:buNone/>
            </a:pPr>
            <a:r>
              <a:rPr lang="en-US" altLang="en-US" sz="1600">
                <a:latin typeface="Arial" panose="020B0604020202020204" pitchFamily="34" charset="0"/>
              </a:rPr>
              <a:t> is often used when storage space is a premium, or small file size is preferred. When you use lossy compression algorithms, you will introduce artifacts so the image no longer represents the entirety of the original image and cannot be reconstructed from a lossy image. Some photographs that have landscapes, or natural forms, might look very similar to the original even when compressed. But the key is that data are lost when you use lossy compression.</a:t>
            </a:r>
          </a:p>
        </p:txBody>
      </p:sp>
      <p:sp>
        <p:nvSpPr>
          <p:cNvPr id="37893" name="TextBox 5">
            <a:extLst>
              <a:ext uri="{FF2B5EF4-FFF2-40B4-BE49-F238E27FC236}">
                <a16:creationId xmlns:a16="http://schemas.microsoft.com/office/drawing/2014/main" id="{AF065646-C604-CC4C-BD4F-7CCF08492999}"/>
              </a:ext>
            </a:extLst>
          </p:cNvPr>
          <p:cNvSpPr txBox="1">
            <a:spLocks noChangeArrowheads="1"/>
          </p:cNvSpPr>
          <p:nvPr/>
        </p:nvSpPr>
        <p:spPr bwMode="auto">
          <a:xfrm>
            <a:off x="304800" y="4953000"/>
            <a:ext cx="875188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b="1">
                <a:latin typeface="Arial" panose="020B0604020202020204" pitchFamily="34" charset="0"/>
              </a:rPr>
              <a:t>Lossless Compression</a:t>
            </a:r>
          </a:p>
          <a:p>
            <a:pPr>
              <a:spcBef>
                <a:spcPct val="0"/>
              </a:spcBef>
              <a:buFontTx/>
              <a:buNone/>
            </a:pPr>
            <a:r>
              <a:rPr lang="en-US" altLang="en-US" sz="1600">
                <a:latin typeface="Arial" panose="020B0604020202020204" pitchFamily="34" charset="0"/>
              </a:rPr>
              <a:t>Is used when you do not want to lose any of the original data. This is typical for medical and biological, &amp; technical images. Essentially, we want all scientific images to be lossless when we save them or when we compress them.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3" name="Object 2">
            <a:extLst>
              <a:ext uri="{FF2B5EF4-FFF2-40B4-BE49-F238E27FC236}">
                <a16:creationId xmlns:a16="http://schemas.microsoft.com/office/drawing/2014/main" id="{68A44874-D617-EC47-97C7-2CAF0BD4FDF7}"/>
              </a:ext>
            </a:extLst>
          </p:cNvPr>
          <p:cNvGraphicFramePr>
            <a:graphicFrameLocks noChangeAspect="1"/>
          </p:cNvGraphicFramePr>
          <p:nvPr/>
        </p:nvGraphicFramePr>
        <p:xfrm>
          <a:off x="479425" y="1798638"/>
          <a:ext cx="8001000" cy="3260725"/>
        </p:xfrm>
        <a:graphic>
          <a:graphicData uri="http://schemas.openxmlformats.org/presentationml/2006/ole">
            <mc:AlternateContent xmlns:mc="http://schemas.openxmlformats.org/markup-compatibility/2006">
              <mc:Choice xmlns:v="urn:schemas-microsoft-com:vml" Requires="v">
                <p:oleObj spid="_x0000_s38939" name="Worksheet" r:id="rId4" imgW="8661400" imgH="3314700" progId="Excel.Sheet.8">
                  <p:embed/>
                </p:oleObj>
              </mc:Choice>
              <mc:Fallback>
                <p:oleObj name="Worksheet" r:id="rId4" imgW="8661400" imgH="3314700"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425" y="1798638"/>
                        <a:ext cx="8001000" cy="326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8914" name="Text Box 3">
            <a:extLst>
              <a:ext uri="{FF2B5EF4-FFF2-40B4-BE49-F238E27FC236}">
                <a16:creationId xmlns:a16="http://schemas.microsoft.com/office/drawing/2014/main" id="{CCFF9BCF-E899-E84B-BC41-93605BF6AC48}"/>
              </a:ext>
            </a:extLst>
          </p:cNvPr>
          <p:cNvSpPr txBox="1">
            <a:spLocks noChangeArrowheads="1"/>
          </p:cNvSpPr>
          <p:nvPr/>
        </p:nvSpPr>
        <p:spPr bwMode="auto">
          <a:xfrm>
            <a:off x="228600" y="446088"/>
            <a:ext cx="8382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spcAft>
                <a:spcPts val="600"/>
              </a:spcAft>
              <a:buFontTx/>
              <a:buNone/>
            </a:pPr>
            <a:r>
              <a:rPr lang="en-US" altLang="en-US" sz="1600" b="1">
                <a:latin typeface="Arial" panose="020B0604020202020204" pitchFamily="34" charset="0"/>
              </a:rPr>
              <a:t>Run Length Encoding </a:t>
            </a:r>
            <a:r>
              <a:rPr lang="en-US" altLang="en-US" sz="1600">
                <a:latin typeface="Arial" panose="020B0604020202020204" pitchFamily="34" charset="0"/>
              </a:rPr>
              <a:t>– count the number of identical values, replace the values with a count followed by the value</a:t>
            </a:r>
          </a:p>
        </p:txBody>
      </p:sp>
      <p:sp>
        <p:nvSpPr>
          <p:cNvPr id="38915" name="Text Box 4">
            <a:extLst>
              <a:ext uri="{FF2B5EF4-FFF2-40B4-BE49-F238E27FC236}">
                <a16:creationId xmlns:a16="http://schemas.microsoft.com/office/drawing/2014/main" id="{4A66326A-83D1-374A-9BA1-1105A74975CA}"/>
              </a:ext>
            </a:extLst>
          </p:cNvPr>
          <p:cNvSpPr txBox="1">
            <a:spLocks noChangeArrowheads="1"/>
          </p:cNvSpPr>
          <p:nvPr/>
        </p:nvSpPr>
        <p:spPr bwMode="auto">
          <a:xfrm>
            <a:off x="457200" y="5638800"/>
            <a:ext cx="8458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solidFill>
                  <a:srgbClr val="000000"/>
                </a:solidFill>
                <a:latin typeface="Arial" panose="020B0604020202020204" pitchFamily="34" charset="0"/>
              </a:rPr>
              <a:t>A kind of compression algorithm which replaces sequences ("runs") of consecutive repeated characters </a:t>
            </a:r>
            <a:endParaRPr lang="en-US" altLang="en-US" sz="1600">
              <a:latin typeface="Arial" panose="020B0604020202020204" pitchFamily="34" charset="0"/>
            </a:endParaRPr>
          </a:p>
        </p:txBody>
      </p:sp>
      <p:sp>
        <p:nvSpPr>
          <p:cNvPr id="38916" name="Text Box 5">
            <a:extLst>
              <a:ext uri="{FF2B5EF4-FFF2-40B4-BE49-F238E27FC236}">
                <a16:creationId xmlns:a16="http://schemas.microsoft.com/office/drawing/2014/main" id="{FBA44BA1-AE25-6943-86F9-4BAA54B8E5EF}"/>
              </a:ext>
            </a:extLst>
          </p:cNvPr>
          <p:cNvSpPr txBox="1">
            <a:spLocks noChangeArrowheads="1"/>
          </p:cNvSpPr>
          <p:nvPr/>
        </p:nvSpPr>
        <p:spPr bwMode="auto">
          <a:xfrm>
            <a:off x="2251075" y="17463"/>
            <a:ext cx="4870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2400" b="1">
                <a:latin typeface="Arial" panose="020B0604020202020204" pitchFamily="34" charset="0"/>
              </a:rPr>
              <a:t>Lossless Compression Example</a:t>
            </a:r>
          </a:p>
        </p:txBody>
      </p:sp>
      <p:sp>
        <p:nvSpPr>
          <p:cNvPr id="38917" name="Oval 6">
            <a:extLst>
              <a:ext uri="{FF2B5EF4-FFF2-40B4-BE49-F238E27FC236}">
                <a16:creationId xmlns:a16="http://schemas.microsoft.com/office/drawing/2014/main" id="{704C8838-A488-364E-AD73-D263F3A41FAC}"/>
              </a:ext>
            </a:extLst>
          </p:cNvPr>
          <p:cNvSpPr>
            <a:spLocks noChangeArrowheads="1"/>
          </p:cNvSpPr>
          <p:nvPr/>
        </p:nvSpPr>
        <p:spPr bwMode="auto">
          <a:xfrm>
            <a:off x="762000" y="2133600"/>
            <a:ext cx="2590800" cy="3048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38918" name="Line 7">
            <a:extLst>
              <a:ext uri="{FF2B5EF4-FFF2-40B4-BE49-F238E27FC236}">
                <a16:creationId xmlns:a16="http://schemas.microsoft.com/office/drawing/2014/main" id="{FCEA9FFF-EF20-1E46-9420-E187ED00FCD5}"/>
              </a:ext>
            </a:extLst>
          </p:cNvPr>
          <p:cNvSpPr>
            <a:spLocks noChangeShapeType="1"/>
          </p:cNvSpPr>
          <p:nvPr/>
        </p:nvSpPr>
        <p:spPr bwMode="auto">
          <a:xfrm flipH="1">
            <a:off x="990600" y="2438400"/>
            <a:ext cx="3048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8919" name="Line 8">
            <a:extLst>
              <a:ext uri="{FF2B5EF4-FFF2-40B4-BE49-F238E27FC236}">
                <a16:creationId xmlns:a16="http://schemas.microsoft.com/office/drawing/2014/main" id="{6C66B874-F2DC-C642-A3E4-4EC7C51B1B89}"/>
              </a:ext>
            </a:extLst>
          </p:cNvPr>
          <p:cNvSpPr>
            <a:spLocks noChangeShapeType="1"/>
          </p:cNvSpPr>
          <p:nvPr/>
        </p:nvSpPr>
        <p:spPr bwMode="auto">
          <a:xfrm>
            <a:off x="1295400" y="2438400"/>
            <a:ext cx="1524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8920" name="Oval 9">
            <a:extLst>
              <a:ext uri="{FF2B5EF4-FFF2-40B4-BE49-F238E27FC236}">
                <a16:creationId xmlns:a16="http://schemas.microsoft.com/office/drawing/2014/main" id="{E8D07A38-D6CF-A64C-AC8D-99C674657559}"/>
              </a:ext>
            </a:extLst>
          </p:cNvPr>
          <p:cNvSpPr>
            <a:spLocks noChangeArrowheads="1"/>
          </p:cNvSpPr>
          <p:nvPr/>
        </p:nvSpPr>
        <p:spPr bwMode="auto">
          <a:xfrm>
            <a:off x="3505200" y="2133600"/>
            <a:ext cx="762000" cy="304800"/>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38921" name="Line 10">
            <a:extLst>
              <a:ext uri="{FF2B5EF4-FFF2-40B4-BE49-F238E27FC236}">
                <a16:creationId xmlns:a16="http://schemas.microsoft.com/office/drawing/2014/main" id="{CE305608-7A4F-3E44-A58A-D7882DEF0703}"/>
              </a:ext>
            </a:extLst>
          </p:cNvPr>
          <p:cNvSpPr>
            <a:spLocks noChangeShapeType="1"/>
          </p:cNvSpPr>
          <p:nvPr/>
        </p:nvSpPr>
        <p:spPr bwMode="auto">
          <a:xfrm flipH="1">
            <a:off x="2057400" y="2438400"/>
            <a:ext cx="1676400" cy="9144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8922" name="Line 11">
            <a:extLst>
              <a:ext uri="{FF2B5EF4-FFF2-40B4-BE49-F238E27FC236}">
                <a16:creationId xmlns:a16="http://schemas.microsoft.com/office/drawing/2014/main" id="{9789A2BE-95A6-9D45-9218-B222804A7CB4}"/>
              </a:ext>
            </a:extLst>
          </p:cNvPr>
          <p:cNvSpPr>
            <a:spLocks noChangeShapeType="1"/>
          </p:cNvSpPr>
          <p:nvPr/>
        </p:nvSpPr>
        <p:spPr bwMode="auto">
          <a:xfrm flipH="1">
            <a:off x="2590800" y="2438400"/>
            <a:ext cx="1295400" cy="9144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8923" name="Oval 12">
            <a:extLst>
              <a:ext uri="{FF2B5EF4-FFF2-40B4-BE49-F238E27FC236}">
                <a16:creationId xmlns:a16="http://schemas.microsoft.com/office/drawing/2014/main" id="{9645AAC3-0B21-B64B-97CE-35E25206EFB5}"/>
              </a:ext>
            </a:extLst>
          </p:cNvPr>
          <p:cNvSpPr>
            <a:spLocks noChangeArrowheads="1"/>
          </p:cNvSpPr>
          <p:nvPr/>
        </p:nvSpPr>
        <p:spPr bwMode="auto">
          <a:xfrm>
            <a:off x="4419600" y="2209800"/>
            <a:ext cx="1447800" cy="228600"/>
          </a:xfrm>
          <a:prstGeom prst="ellipse">
            <a:avLst/>
          </a:prstGeom>
          <a:noFill/>
          <a:ln w="9525">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38924" name="Line 13">
            <a:extLst>
              <a:ext uri="{FF2B5EF4-FFF2-40B4-BE49-F238E27FC236}">
                <a16:creationId xmlns:a16="http://schemas.microsoft.com/office/drawing/2014/main" id="{7F3044A7-9FDC-7D45-99E2-20E9B0E25729}"/>
              </a:ext>
            </a:extLst>
          </p:cNvPr>
          <p:cNvSpPr>
            <a:spLocks noChangeShapeType="1"/>
          </p:cNvSpPr>
          <p:nvPr/>
        </p:nvSpPr>
        <p:spPr bwMode="auto">
          <a:xfrm flipH="1">
            <a:off x="3200400" y="2438400"/>
            <a:ext cx="1371600" cy="990600"/>
          </a:xfrm>
          <a:prstGeom prst="line">
            <a:avLst/>
          </a:prstGeom>
          <a:noFill/>
          <a:ln w="9525">
            <a:solidFill>
              <a:srgbClr val="00FF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8925" name="Line 14">
            <a:extLst>
              <a:ext uri="{FF2B5EF4-FFF2-40B4-BE49-F238E27FC236}">
                <a16:creationId xmlns:a16="http://schemas.microsoft.com/office/drawing/2014/main" id="{F89C9F90-9E36-A64C-B29D-E6F6CBD15BB0}"/>
              </a:ext>
            </a:extLst>
          </p:cNvPr>
          <p:cNvSpPr>
            <a:spLocks noChangeShapeType="1"/>
          </p:cNvSpPr>
          <p:nvPr/>
        </p:nvSpPr>
        <p:spPr bwMode="auto">
          <a:xfrm flipH="1">
            <a:off x="3657600" y="2438400"/>
            <a:ext cx="914400" cy="990600"/>
          </a:xfrm>
          <a:prstGeom prst="line">
            <a:avLst/>
          </a:prstGeom>
          <a:noFill/>
          <a:ln w="9525">
            <a:solidFill>
              <a:srgbClr val="00FF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8926" name="TextBox 1">
            <a:extLst>
              <a:ext uri="{FF2B5EF4-FFF2-40B4-BE49-F238E27FC236}">
                <a16:creationId xmlns:a16="http://schemas.microsoft.com/office/drawing/2014/main" id="{1E4F9085-1A01-1748-9AD9-252F1AB215EA}"/>
              </a:ext>
            </a:extLst>
          </p:cNvPr>
          <p:cNvSpPr txBox="1">
            <a:spLocks noChangeArrowheads="1"/>
          </p:cNvSpPr>
          <p:nvPr/>
        </p:nvSpPr>
        <p:spPr bwMode="auto">
          <a:xfrm>
            <a:off x="690563" y="1017588"/>
            <a:ext cx="7288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b="1">
                <a:solidFill>
                  <a:srgbClr val="00B050"/>
                </a:solidFill>
                <a:latin typeface="Arial" panose="020B0604020202020204" pitchFamily="34" charset="0"/>
              </a:rPr>
              <a:t>AAAAABCCCCCCCCCCDDDDDDDDDDDDDDDDDDDDEEEEFFFFFFFFFF</a:t>
            </a:r>
          </a:p>
        </p:txBody>
      </p:sp>
      <p:sp>
        <p:nvSpPr>
          <p:cNvPr id="38927" name="TextBox 2">
            <a:extLst>
              <a:ext uri="{FF2B5EF4-FFF2-40B4-BE49-F238E27FC236}">
                <a16:creationId xmlns:a16="http://schemas.microsoft.com/office/drawing/2014/main" id="{C1F5AF0C-7ED0-2F41-B630-7BB2B6985E61}"/>
              </a:ext>
            </a:extLst>
          </p:cNvPr>
          <p:cNvSpPr txBox="1">
            <a:spLocks noChangeArrowheads="1"/>
          </p:cNvSpPr>
          <p:nvPr/>
        </p:nvSpPr>
        <p:spPr bwMode="auto">
          <a:xfrm>
            <a:off x="690563" y="1258888"/>
            <a:ext cx="20605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b="1">
                <a:solidFill>
                  <a:srgbClr val="0070C0"/>
                </a:solidFill>
                <a:latin typeface="Arial" panose="020B0604020202020204" pitchFamily="34" charset="0"/>
              </a:rPr>
              <a:t>5A1B10C20D4E10F</a:t>
            </a:r>
          </a:p>
        </p:txBody>
      </p:sp>
      <p:sp>
        <p:nvSpPr>
          <p:cNvPr id="38928" name="TextBox 3">
            <a:extLst>
              <a:ext uri="{FF2B5EF4-FFF2-40B4-BE49-F238E27FC236}">
                <a16:creationId xmlns:a16="http://schemas.microsoft.com/office/drawing/2014/main" id="{506865D7-73CE-4344-AD15-99791A018718}"/>
              </a:ext>
            </a:extLst>
          </p:cNvPr>
          <p:cNvSpPr txBox="1">
            <a:spLocks noChangeArrowheads="1"/>
          </p:cNvSpPr>
          <p:nvPr/>
        </p:nvSpPr>
        <p:spPr bwMode="auto">
          <a:xfrm>
            <a:off x="7921625" y="1004888"/>
            <a:ext cx="5318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solidFill>
                  <a:srgbClr val="00B050"/>
                </a:solidFill>
                <a:latin typeface="Arial" panose="020B0604020202020204" pitchFamily="34" charset="0"/>
              </a:rPr>
              <a:t>=50</a:t>
            </a:r>
          </a:p>
          <a:p>
            <a:pPr>
              <a:spcBef>
                <a:spcPct val="0"/>
              </a:spcBef>
              <a:buFontTx/>
              <a:buNone/>
            </a:pPr>
            <a:r>
              <a:rPr lang="en-US" altLang="en-US" sz="1600">
                <a:solidFill>
                  <a:srgbClr val="0070C0"/>
                </a:solidFill>
                <a:latin typeface="Arial" panose="020B0604020202020204" pitchFamily="34" charset="0"/>
              </a:rPr>
              <a:t>=15</a:t>
            </a:r>
          </a:p>
        </p:txBody>
      </p:sp>
      <p:sp>
        <p:nvSpPr>
          <p:cNvPr id="38929" name="TextBox 4">
            <a:extLst>
              <a:ext uri="{FF2B5EF4-FFF2-40B4-BE49-F238E27FC236}">
                <a16:creationId xmlns:a16="http://schemas.microsoft.com/office/drawing/2014/main" id="{72146CDB-23ED-1748-9563-FAF081ECFA34}"/>
              </a:ext>
            </a:extLst>
          </p:cNvPr>
          <p:cNvSpPr txBox="1">
            <a:spLocks noChangeArrowheads="1"/>
          </p:cNvSpPr>
          <p:nvPr/>
        </p:nvSpPr>
        <p:spPr bwMode="auto">
          <a:xfrm>
            <a:off x="2643188" y="1296988"/>
            <a:ext cx="35528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solidFill>
                  <a:srgbClr val="FF0000"/>
                </a:solidFill>
                <a:latin typeface="Arial" panose="020B0604020202020204" pitchFamily="34" charset="0"/>
              </a:rPr>
              <a:t>This is a 70% reduction in file size with no loss of data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3">
            <a:extLst>
              <a:ext uri="{FF2B5EF4-FFF2-40B4-BE49-F238E27FC236}">
                <a16:creationId xmlns:a16="http://schemas.microsoft.com/office/drawing/2014/main" id="{12367225-2639-694A-8F04-E0C5907288DD}"/>
              </a:ext>
            </a:extLst>
          </p:cNvPr>
          <p:cNvSpPr txBox="1">
            <a:spLocks noChangeArrowheads="1"/>
          </p:cNvSpPr>
          <p:nvPr/>
        </p:nvSpPr>
        <p:spPr bwMode="auto">
          <a:xfrm>
            <a:off x="533400" y="1828800"/>
            <a:ext cx="792480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sz="2400">
                <a:latin typeface="Arial" panose="020B0604020202020204" pitchFamily="34" charset="0"/>
              </a:rPr>
              <a:t> Data files are a representation of an original image, which is itself a representation of reality.</a:t>
            </a:r>
          </a:p>
          <a:p>
            <a:pPr>
              <a:spcBef>
                <a:spcPct val="0"/>
              </a:spcBef>
            </a:pPr>
            <a:endParaRPr lang="en-US" altLang="en-US" sz="2400">
              <a:latin typeface="Arial" panose="020B0604020202020204" pitchFamily="34" charset="0"/>
            </a:endParaRPr>
          </a:p>
          <a:p>
            <a:pPr>
              <a:spcBef>
                <a:spcPct val="0"/>
              </a:spcBef>
              <a:spcAft>
                <a:spcPts val="600"/>
              </a:spcAft>
            </a:pPr>
            <a:r>
              <a:rPr lang="en-US" altLang="en-US" sz="2400">
                <a:latin typeface="Arial" panose="020B0604020202020204" pitchFamily="34" charset="0"/>
              </a:rPr>
              <a:t> The chain of digital image processing includes both creation of digital data from an image, and recreation of an image from the digital data.</a:t>
            </a:r>
          </a:p>
          <a:p>
            <a:pPr>
              <a:spcBef>
                <a:spcPct val="0"/>
              </a:spcBef>
              <a:spcAft>
                <a:spcPts val="600"/>
              </a:spcAft>
            </a:pPr>
            <a:endParaRPr lang="en-US" altLang="en-US" sz="2400">
              <a:latin typeface="Arial" panose="020B0604020202020204" pitchFamily="34" charset="0"/>
            </a:endParaRPr>
          </a:p>
          <a:p>
            <a:pPr>
              <a:spcBef>
                <a:spcPct val="0"/>
              </a:spcBef>
              <a:spcAft>
                <a:spcPts val="600"/>
              </a:spcAft>
            </a:pPr>
            <a:r>
              <a:rPr lang="en-US" altLang="en-US" sz="2400">
                <a:latin typeface="Arial" panose="020B0604020202020204" pitchFamily="34" charset="0"/>
              </a:rPr>
              <a:t> Data file formats are created in order to make specific operations more convenient.  The most convenient format may differ with the particular application.</a:t>
            </a:r>
          </a:p>
        </p:txBody>
      </p:sp>
      <p:sp>
        <p:nvSpPr>
          <p:cNvPr id="9218" name="Text Box 4">
            <a:extLst>
              <a:ext uri="{FF2B5EF4-FFF2-40B4-BE49-F238E27FC236}">
                <a16:creationId xmlns:a16="http://schemas.microsoft.com/office/drawing/2014/main" id="{0957E2D4-CDA8-764B-B517-9F2478B8B486}"/>
              </a:ext>
            </a:extLst>
          </p:cNvPr>
          <p:cNvSpPr txBox="1">
            <a:spLocks noChangeArrowheads="1"/>
          </p:cNvSpPr>
          <p:nvPr/>
        </p:nvSpPr>
        <p:spPr bwMode="auto">
          <a:xfrm>
            <a:off x="609600" y="3048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spcAft>
                <a:spcPts val="600"/>
              </a:spcAft>
              <a:buFontTx/>
              <a:buNone/>
            </a:pPr>
            <a:r>
              <a:rPr lang="en-US" altLang="en-US" sz="4400">
                <a:solidFill>
                  <a:srgbClr val="0066FF"/>
                </a:solidFill>
                <a:latin typeface="Arial" panose="020B0604020202020204" pitchFamily="34" charset="0"/>
              </a:rPr>
              <a:t>What are data file formats?</a:t>
            </a:r>
          </a:p>
        </p:txBody>
      </p:sp>
      <p:sp>
        <p:nvSpPr>
          <p:cNvPr id="9219" name="Rectangle 5">
            <a:extLst>
              <a:ext uri="{FF2B5EF4-FFF2-40B4-BE49-F238E27FC236}">
                <a16:creationId xmlns:a16="http://schemas.microsoft.com/office/drawing/2014/main" id="{54968677-2DC4-EC45-8912-292FE410C53D}"/>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endParaRPr lang="en-US" altLang="en-US" sz="2000" i="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4">
            <a:extLst>
              <a:ext uri="{FF2B5EF4-FFF2-40B4-BE49-F238E27FC236}">
                <a16:creationId xmlns:a16="http://schemas.microsoft.com/office/drawing/2014/main" id="{A88618FB-7B33-FA46-A81C-0F7AB487A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66713"/>
            <a:ext cx="32766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2" name="Picture 5">
            <a:extLst>
              <a:ext uri="{FF2B5EF4-FFF2-40B4-BE49-F238E27FC236}">
                <a16:creationId xmlns:a16="http://schemas.microsoft.com/office/drawing/2014/main" id="{D0B8EB51-6A77-2747-9136-4179710E6A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66713"/>
            <a:ext cx="3276600"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6">
            <a:extLst>
              <a:ext uri="{FF2B5EF4-FFF2-40B4-BE49-F238E27FC236}">
                <a16:creationId xmlns:a16="http://schemas.microsoft.com/office/drawing/2014/main" id="{7BE3CDB2-C589-F040-9207-936E82976F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643313"/>
            <a:ext cx="3276600"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7">
            <a:extLst>
              <a:ext uri="{FF2B5EF4-FFF2-40B4-BE49-F238E27FC236}">
                <a16:creationId xmlns:a16="http://schemas.microsoft.com/office/drawing/2014/main" id="{B97E3B09-E48E-7C4A-A25F-89C5FCF49F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3643313"/>
            <a:ext cx="3276600"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8">
            <a:extLst>
              <a:ext uri="{FF2B5EF4-FFF2-40B4-BE49-F238E27FC236}">
                <a16:creationId xmlns:a16="http://schemas.microsoft.com/office/drawing/2014/main" id="{4ED3A5B2-0A9E-6E4B-947D-6BCE4D3BD656}"/>
              </a:ext>
            </a:extLst>
          </p:cNvPr>
          <p:cNvSpPr txBox="1">
            <a:spLocks noChangeArrowheads="1"/>
          </p:cNvSpPr>
          <p:nvPr/>
        </p:nvSpPr>
        <p:spPr bwMode="auto">
          <a:xfrm>
            <a:off x="2286000" y="0"/>
            <a:ext cx="1730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0% Compression</a:t>
            </a:r>
          </a:p>
        </p:txBody>
      </p:sp>
      <p:sp>
        <p:nvSpPr>
          <p:cNvPr id="40966" name="Text Box 9">
            <a:extLst>
              <a:ext uri="{FF2B5EF4-FFF2-40B4-BE49-F238E27FC236}">
                <a16:creationId xmlns:a16="http://schemas.microsoft.com/office/drawing/2014/main" id="{CE20C6C1-275E-544A-B6EC-28701CC45489}"/>
              </a:ext>
            </a:extLst>
          </p:cNvPr>
          <p:cNvSpPr txBox="1">
            <a:spLocks noChangeArrowheads="1"/>
          </p:cNvSpPr>
          <p:nvPr/>
        </p:nvSpPr>
        <p:spPr bwMode="auto">
          <a:xfrm>
            <a:off x="5203825" y="0"/>
            <a:ext cx="18430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50% Compression</a:t>
            </a:r>
          </a:p>
        </p:txBody>
      </p:sp>
      <p:sp>
        <p:nvSpPr>
          <p:cNvPr id="40967" name="Text Box 10">
            <a:extLst>
              <a:ext uri="{FF2B5EF4-FFF2-40B4-BE49-F238E27FC236}">
                <a16:creationId xmlns:a16="http://schemas.microsoft.com/office/drawing/2014/main" id="{CD474D1F-9C66-B440-BB32-F89FFA4A14EB}"/>
              </a:ext>
            </a:extLst>
          </p:cNvPr>
          <p:cNvSpPr txBox="1">
            <a:spLocks noChangeArrowheads="1"/>
          </p:cNvSpPr>
          <p:nvPr/>
        </p:nvSpPr>
        <p:spPr bwMode="auto">
          <a:xfrm>
            <a:off x="2362200" y="3321050"/>
            <a:ext cx="18430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75% Compression</a:t>
            </a:r>
          </a:p>
        </p:txBody>
      </p:sp>
      <p:sp>
        <p:nvSpPr>
          <p:cNvPr id="40968" name="Text Box 11">
            <a:extLst>
              <a:ext uri="{FF2B5EF4-FFF2-40B4-BE49-F238E27FC236}">
                <a16:creationId xmlns:a16="http://schemas.microsoft.com/office/drawing/2014/main" id="{6F3CB98D-0676-0B42-A9AD-BBB1D285B650}"/>
              </a:ext>
            </a:extLst>
          </p:cNvPr>
          <p:cNvSpPr txBox="1">
            <a:spLocks noChangeArrowheads="1"/>
          </p:cNvSpPr>
          <p:nvPr/>
        </p:nvSpPr>
        <p:spPr bwMode="auto">
          <a:xfrm>
            <a:off x="5203825" y="3321050"/>
            <a:ext cx="18430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80% Compression</a:t>
            </a:r>
          </a:p>
        </p:txBody>
      </p:sp>
      <p:sp>
        <p:nvSpPr>
          <p:cNvPr id="40969" name="Text Box 12">
            <a:extLst>
              <a:ext uri="{FF2B5EF4-FFF2-40B4-BE49-F238E27FC236}">
                <a16:creationId xmlns:a16="http://schemas.microsoft.com/office/drawing/2014/main" id="{0642B5EA-FAD4-D041-93BE-BA22B16C3A94}"/>
              </a:ext>
            </a:extLst>
          </p:cNvPr>
          <p:cNvSpPr txBox="1">
            <a:spLocks noChangeArrowheads="1"/>
          </p:cNvSpPr>
          <p:nvPr/>
        </p:nvSpPr>
        <p:spPr bwMode="auto">
          <a:xfrm>
            <a:off x="685800" y="1676400"/>
            <a:ext cx="511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76k</a:t>
            </a:r>
          </a:p>
        </p:txBody>
      </p:sp>
      <p:sp>
        <p:nvSpPr>
          <p:cNvPr id="40970" name="Text Box 13">
            <a:extLst>
              <a:ext uri="{FF2B5EF4-FFF2-40B4-BE49-F238E27FC236}">
                <a16:creationId xmlns:a16="http://schemas.microsoft.com/office/drawing/2014/main" id="{E08002D1-484F-4D48-88F3-957A1A894247}"/>
              </a:ext>
            </a:extLst>
          </p:cNvPr>
          <p:cNvSpPr txBox="1">
            <a:spLocks noChangeArrowheads="1"/>
          </p:cNvSpPr>
          <p:nvPr/>
        </p:nvSpPr>
        <p:spPr bwMode="auto">
          <a:xfrm>
            <a:off x="8001000" y="1752600"/>
            <a:ext cx="511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42k</a:t>
            </a:r>
          </a:p>
        </p:txBody>
      </p:sp>
      <p:sp>
        <p:nvSpPr>
          <p:cNvPr id="40971" name="Text Box 14">
            <a:extLst>
              <a:ext uri="{FF2B5EF4-FFF2-40B4-BE49-F238E27FC236}">
                <a16:creationId xmlns:a16="http://schemas.microsoft.com/office/drawing/2014/main" id="{0028EF78-16A0-9740-8002-C1FF2D923BB2}"/>
              </a:ext>
            </a:extLst>
          </p:cNvPr>
          <p:cNvSpPr txBox="1">
            <a:spLocks noChangeArrowheads="1"/>
          </p:cNvSpPr>
          <p:nvPr/>
        </p:nvSpPr>
        <p:spPr bwMode="auto">
          <a:xfrm>
            <a:off x="762000" y="4953000"/>
            <a:ext cx="511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28k</a:t>
            </a:r>
          </a:p>
        </p:txBody>
      </p:sp>
      <p:sp>
        <p:nvSpPr>
          <p:cNvPr id="40972" name="Text Box 15">
            <a:extLst>
              <a:ext uri="{FF2B5EF4-FFF2-40B4-BE49-F238E27FC236}">
                <a16:creationId xmlns:a16="http://schemas.microsoft.com/office/drawing/2014/main" id="{324C633D-A3C2-1448-8D46-266A929AFB27}"/>
              </a:ext>
            </a:extLst>
          </p:cNvPr>
          <p:cNvSpPr txBox="1">
            <a:spLocks noChangeArrowheads="1"/>
          </p:cNvSpPr>
          <p:nvPr/>
        </p:nvSpPr>
        <p:spPr bwMode="auto">
          <a:xfrm>
            <a:off x="8077200" y="4953000"/>
            <a:ext cx="511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26k</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a:extLst>
              <a:ext uri="{FF2B5EF4-FFF2-40B4-BE49-F238E27FC236}">
                <a16:creationId xmlns:a16="http://schemas.microsoft.com/office/drawing/2014/main" id="{D1EEA66D-C6BA-7E43-BE0F-940335270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138" y="1562100"/>
            <a:ext cx="4300537"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3">
            <a:extLst>
              <a:ext uri="{FF2B5EF4-FFF2-40B4-BE49-F238E27FC236}">
                <a16:creationId xmlns:a16="http://schemas.microsoft.com/office/drawing/2014/main" id="{EAC9D48E-99B8-6149-92B0-382A91E1D3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62100"/>
            <a:ext cx="4656138"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Box 2">
            <a:extLst>
              <a:ext uri="{FF2B5EF4-FFF2-40B4-BE49-F238E27FC236}">
                <a16:creationId xmlns:a16="http://schemas.microsoft.com/office/drawing/2014/main" id="{B17323FD-C330-2040-AFC4-D9F15B8E817E}"/>
              </a:ext>
            </a:extLst>
          </p:cNvPr>
          <p:cNvSpPr txBox="1">
            <a:spLocks noChangeArrowheads="1"/>
          </p:cNvSpPr>
          <p:nvPr/>
        </p:nvSpPr>
        <p:spPr bwMode="auto">
          <a:xfrm>
            <a:off x="5410200" y="5665788"/>
            <a:ext cx="3127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The 26 k file (80% compression)</a:t>
            </a:r>
          </a:p>
        </p:txBody>
      </p:sp>
      <p:sp>
        <p:nvSpPr>
          <p:cNvPr id="43012" name="TextBox 5">
            <a:extLst>
              <a:ext uri="{FF2B5EF4-FFF2-40B4-BE49-F238E27FC236}">
                <a16:creationId xmlns:a16="http://schemas.microsoft.com/office/drawing/2014/main" id="{F422960C-9B5B-4B47-BAF3-8258B94D7DD5}"/>
              </a:ext>
            </a:extLst>
          </p:cNvPr>
          <p:cNvSpPr txBox="1">
            <a:spLocks noChangeArrowheads="1"/>
          </p:cNvSpPr>
          <p:nvPr/>
        </p:nvSpPr>
        <p:spPr bwMode="auto">
          <a:xfrm>
            <a:off x="1752600" y="5602288"/>
            <a:ext cx="21558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The 76 k file (original)</a:t>
            </a:r>
          </a:p>
        </p:txBody>
      </p:sp>
      <p:sp>
        <p:nvSpPr>
          <p:cNvPr id="43013" name="TextBox 1">
            <a:extLst>
              <a:ext uri="{FF2B5EF4-FFF2-40B4-BE49-F238E27FC236}">
                <a16:creationId xmlns:a16="http://schemas.microsoft.com/office/drawing/2014/main" id="{48089EF4-8EB5-3F44-9C12-7185A8DFFC3C}"/>
              </a:ext>
            </a:extLst>
          </p:cNvPr>
          <p:cNvSpPr txBox="1">
            <a:spLocks noChangeArrowheads="1"/>
          </p:cNvSpPr>
          <p:nvPr/>
        </p:nvSpPr>
        <p:spPr bwMode="auto">
          <a:xfrm>
            <a:off x="838200" y="1185863"/>
            <a:ext cx="2743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Looks reasonable</a:t>
            </a:r>
          </a:p>
        </p:txBody>
      </p:sp>
      <p:sp>
        <p:nvSpPr>
          <p:cNvPr id="43014" name="TextBox 6">
            <a:extLst>
              <a:ext uri="{FF2B5EF4-FFF2-40B4-BE49-F238E27FC236}">
                <a16:creationId xmlns:a16="http://schemas.microsoft.com/office/drawing/2014/main" id="{2BED7543-9AC5-A444-8ADE-D2B879CBBE50}"/>
              </a:ext>
            </a:extLst>
          </p:cNvPr>
          <p:cNvSpPr txBox="1">
            <a:spLocks noChangeArrowheads="1"/>
          </p:cNvSpPr>
          <p:nvPr/>
        </p:nvSpPr>
        <p:spPr bwMode="auto">
          <a:xfrm>
            <a:off x="5299075" y="1223963"/>
            <a:ext cx="2743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Looks very lossy - pixelated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a:extLst>
              <a:ext uri="{FF2B5EF4-FFF2-40B4-BE49-F238E27FC236}">
                <a16:creationId xmlns:a16="http://schemas.microsoft.com/office/drawing/2014/main" id="{F4E7E584-D651-7F48-A2BA-74A2256D51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143125"/>
            <a:ext cx="4300538"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Picture 3">
            <a:extLst>
              <a:ext uri="{FF2B5EF4-FFF2-40B4-BE49-F238E27FC236}">
                <a16:creationId xmlns:a16="http://schemas.microsoft.com/office/drawing/2014/main" id="{9FA052A6-9289-1A49-A9B3-92C3A73899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162175"/>
            <a:ext cx="4367213"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4">
            <a:extLst>
              <a:ext uri="{FF2B5EF4-FFF2-40B4-BE49-F238E27FC236}">
                <a16:creationId xmlns:a16="http://schemas.microsoft.com/office/drawing/2014/main" id="{F9EEF1BD-0380-4645-82AD-220DAFCB46C7}"/>
              </a:ext>
            </a:extLst>
          </p:cNvPr>
          <p:cNvSpPr txBox="1">
            <a:spLocks noChangeArrowheads="1"/>
          </p:cNvSpPr>
          <p:nvPr/>
        </p:nvSpPr>
        <p:spPr bwMode="auto">
          <a:xfrm>
            <a:off x="6019800" y="5791200"/>
            <a:ext cx="1301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The 26 k file</a:t>
            </a:r>
          </a:p>
        </p:txBody>
      </p:sp>
      <p:sp>
        <p:nvSpPr>
          <p:cNvPr id="45060" name="TextBox 5">
            <a:extLst>
              <a:ext uri="{FF2B5EF4-FFF2-40B4-BE49-F238E27FC236}">
                <a16:creationId xmlns:a16="http://schemas.microsoft.com/office/drawing/2014/main" id="{1CE9E9B8-FE85-2841-9167-2A7E96ABF717}"/>
              </a:ext>
            </a:extLst>
          </p:cNvPr>
          <p:cNvSpPr txBox="1">
            <a:spLocks noChangeArrowheads="1"/>
          </p:cNvSpPr>
          <p:nvPr/>
        </p:nvSpPr>
        <p:spPr bwMode="auto">
          <a:xfrm>
            <a:off x="1752600" y="5602288"/>
            <a:ext cx="1301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The 76 k file</a:t>
            </a:r>
          </a:p>
        </p:txBody>
      </p:sp>
      <p:sp>
        <p:nvSpPr>
          <p:cNvPr id="45061" name="TextBox 2">
            <a:extLst>
              <a:ext uri="{FF2B5EF4-FFF2-40B4-BE49-F238E27FC236}">
                <a16:creationId xmlns:a16="http://schemas.microsoft.com/office/drawing/2014/main" id="{54096585-AECC-1444-B056-69720EEEBA39}"/>
              </a:ext>
            </a:extLst>
          </p:cNvPr>
          <p:cNvSpPr txBox="1">
            <a:spLocks noChangeArrowheads="1"/>
          </p:cNvSpPr>
          <p:nvPr/>
        </p:nvSpPr>
        <p:spPr bwMode="auto">
          <a:xfrm>
            <a:off x="762000" y="928688"/>
            <a:ext cx="805497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2400">
                <a:latin typeface="Arial" panose="020B0604020202020204" pitchFamily="34" charset="0"/>
              </a:rPr>
              <a:t>4 x magnification</a:t>
            </a:r>
          </a:p>
          <a:p>
            <a:pPr>
              <a:spcBef>
                <a:spcPct val="0"/>
              </a:spcBef>
              <a:spcAft>
                <a:spcPts val="600"/>
              </a:spcAft>
              <a:buFontTx/>
              <a:buNone/>
            </a:pPr>
            <a:r>
              <a:rPr lang="en-US" altLang="en-US" sz="2400">
                <a:latin typeface="Arial" panose="020B0604020202020204" pitchFamily="34" charset="0"/>
              </a:rPr>
              <a:t>(note the pixilation – i.e. there are more pixels than data)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2">
            <a:extLst>
              <a:ext uri="{FF2B5EF4-FFF2-40B4-BE49-F238E27FC236}">
                <a16:creationId xmlns:a16="http://schemas.microsoft.com/office/drawing/2014/main" id="{D84011EC-E00B-D540-81D6-283D8880DD15}"/>
              </a:ext>
            </a:extLst>
          </p:cNvPr>
          <p:cNvSpPr txBox="1">
            <a:spLocks noChangeArrowheads="1"/>
          </p:cNvSpPr>
          <p:nvPr/>
        </p:nvSpPr>
        <p:spPr bwMode="auto">
          <a:xfrm>
            <a:off x="609600" y="1371600"/>
            <a:ext cx="8229600" cy="39084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r>
              <a:rPr lang="en-US" altLang="en-US" sz="2400">
                <a:latin typeface="Arial" panose="020B0604020202020204" pitchFamily="34" charset="0"/>
              </a:rPr>
              <a:t> Brightness and contrast variation are controlled by a system input-output curve. </a:t>
            </a:r>
          </a:p>
          <a:p>
            <a:pPr>
              <a:spcBef>
                <a:spcPct val="0"/>
              </a:spcBef>
              <a:spcAft>
                <a:spcPts val="600"/>
              </a:spcAft>
              <a:buFontTx/>
              <a:buNone/>
            </a:pPr>
            <a:r>
              <a:rPr lang="en-US" altLang="en-US" sz="2400">
                <a:latin typeface="Arial" panose="020B0604020202020204" pitchFamily="34" charset="0"/>
              </a:rPr>
              <a:t> </a:t>
            </a:r>
          </a:p>
          <a:p>
            <a:pPr>
              <a:spcBef>
                <a:spcPct val="0"/>
              </a:spcBef>
              <a:spcAft>
                <a:spcPts val="600"/>
              </a:spcAft>
            </a:pPr>
            <a:r>
              <a:rPr lang="en-US" altLang="en-US" sz="2400">
                <a:latin typeface="Arial" panose="020B0604020202020204" pitchFamily="34" charset="0"/>
              </a:rPr>
              <a:t> Spatial </a:t>
            </a:r>
            <a:r>
              <a:rPr lang="en-US" altLang="en-US" sz="2400">
                <a:solidFill>
                  <a:schemeClr val="accent2"/>
                </a:solidFill>
                <a:latin typeface="Arial" panose="020B0604020202020204" pitchFamily="34" charset="0"/>
              </a:rPr>
              <a:t>kernel filtering</a:t>
            </a:r>
            <a:r>
              <a:rPr lang="en-US" altLang="en-US" sz="2400">
                <a:latin typeface="Arial" panose="020B0604020202020204" pitchFamily="34" charset="0"/>
              </a:rPr>
              <a:t>  and </a:t>
            </a:r>
            <a:r>
              <a:rPr lang="en-US" altLang="en-US" sz="2400">
                <a:solidFill>
                  <a:schemeClr val="accent2"/>
                </a:solidFill>
                <a:latin typeface="Arial" panose="020B0604020202020204" pitchFamily="34" charset="0"/>
              </a:rPr>
              <a:t>median filtering</a:t>
            </a:r>
            <a:r>
              <a:rPr lang="en-US" altLang="en-US" sz="2400">
                <a:latin typeface="Arial" panose="020B0604020202020204" pitchFamily="34" charset="0"/>
              </a:rPr>
              <a:t> use information local to a particular area of an image to modify that area.</a:t>
            </a:r>
          </a:p>
          <a:p>
            <a:pPr>
              <a:spcBef>
                <a:spcPct val="0"/>
              </a:spcBef>
              <a:spcAft>
                <a:spcPts val="600"/>
              </a:spcAft>
            </a:pPr>
            <a:endParaRPr lang="en-US" altLang="en-US" sz="2400">
              <a:latin typeface="Arial" panose="020B0604020202020204" pitchFamily="34" charset="0"/>
            </a:endParaRPr>
          </a:p>
          <a:p>
            <a:pPr>
              <a:spcBef>
                <a:spcPct val="0"/>
              </a:spcBef>
            </a:pPr>
            <a:r>
              <a:rPr lang="en-US" altLang="en-US" sz="2400">
                <a:latin typeface="Arial" panose="020B0604020202020204" pitchFamily="34" charset="0"/>
              </a:rPr>
              <a:t> Digital image analysis is “Data Analysis”.</a:t>
            </a:r>
          </a:p>
          <a:p>
            <a:pPr>
              <a:spcBef>
                <a:spcPct val="50000"/>
              </a:spcBef>
            </a:pPr>
            <a:endParaRPr lang="en-US" altLang="en-US" sz="2400"/>
          </a:p>
        </p:txBody>
      </p:sp>
      <p:sp>
        <p:nvSpPr>
          <p:cNvPr id="47106" name="Text Box 3">
            <a:extLst>
              <a:ext uri="{FF2B5EF4-FFF2-40B4-BE49-F238E27FC236}">
                <a16:creationId xmlns:a16="http://schemas.microsoft.com/office/drawing/2014/main" id="{30F64CBF-D0BA-664A-A648-8A3E910C4CEC}"/>
              </a:ext>
            </a:extLst>
          </p:cNvPr>
          <p:cNvSpPr txBox="1">
            <a:spLocks noChangeArrowheads="1"/>
          </p:cNvSpPr>
          <p:nvPr/>
        </p:nvSpPr>
        <p:spPr bwMode="auto">
          <a:xfrm>
            <a:off x="990600" y="228600"/>
            <a:ext cx="7696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spcAft>
                <a:spcPts val="600"/>
              </a:spcAft>
              <a:buFontTx/>
              <a:buNone/>
            </a:pPr>
            <a:r>
              <a:rPr lang="en-US" altLang="en-US" sz="4400">
                <a:solidFill>
                  <a:srgbClr val="0066FF"/>
                </a:solidFill>
                <a:latin typeface="Arial" panose="020B0604020202020204" pitchFamily="34" charset="0"/>
              </a:rPr>
              <a:t>What is image analysis?</a:t>
            </a:r>
          </a:p>
        </p:txBody>
      </p:sp>
      <p:sp>
        <p:nvSpPr>
          <p:cNvPr id="47107" name="Rectangle 4">
            <a:extLst>
              <a:ext uri="{FF2B5EF4-FFF2-40B4-BE49-F238E27FC236}">
                <a16:creationId xmlns:a16="http://schemas.microsoft.com/office/drawing/2014/main" id="{6DDF8BFF-F2B3-254B-82D0-9F9AD33AB56E}"/>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endParaRPr lang="en-US" altLang="en-US" sz="2000" i="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BBCDAB19-679B-FC46-8C3D-48440F276002}"/>
              </a:ext>
            </a:extLst>
          </p:cNvPr>
          <p:cNvSpPr>
            <a:spLocks noGrp="1" noChangeArrowheads="1"/>
          </p:cNvSpPr>
          <p:nvPr>
            <p:ph type="title"/>
          </p:nvPr>
        </p:nvSpPr>
        <p:spPr>
          <a:xfrm>
            <a:off x="685800" y="0"/>
            <a:ext cx="7772400" cy="1143000"/>
          </a:xfrm>
        </p:spPr>
        <p:txBody>
          <a:bodyPr/>
          <a:lstStyle/>
          <a:p>
            <a:pPr eaLnBrk="1" hangingPunct="1"/>
            <a:r>
              <a:rPr lang="en-US" altLang="en-US">
                <a:ea typeface="ＭＳ Ｐゴシック" panose="020B0600070205080204" pitchFamily="34" charset="-128"/>
              </a:rPr>
              <a:t>Original Image</a:t>
            </a:r>
          </a:p>
        </p:txBody>
      </p:sp>
      <p:sp>
        <p:nvSpPr>
          <p:cNvPr id="49154" name="Rectangle 3">
            <a:extLst>
              <a:ext uri="{FF2B5EF4-FFF2-40B4-BE49-F238E27FC236}">
                <a16:creationId xmlns:a16="http://schemas.microsoft.com/office/drawing/2014/main" id="{DF03457E-94DE-A442-914C-BFB1630D0667}"/>
              </a:ext>
            </a:extLst>
          </p:cNvPr>
          <p:cNvSpPr>
            <a:spLocks noGrp="1" noChangeArrowheads="1"/>
          </p:cNvSpPr>
          <p:nvPr>
            <p:ph idx="1"/>
          </p:nvPr>
        </p:nvSpPr>
        <p:spPr>
          <a:xfrm>
            <a:off x="533400" y="2312988"/>
            <a:ext cx="7772400" cy="4114800"/>
          </a:xfrm>
        </p:spPr>
        <p:txBody>
          <a:bodyPr/>
          <a:lstStyle/>
          <a:p>
            <a:pPr eaLnBrk="1" hangingPunct="1"/>
            <a:endParaRPr lang="en-US" altLang="en-US">
              <a:ea typeface="ＭＳ Ｐゴシック" panose="020B0600070205080204" pitchFamily="34" charset="-128"/>
            </a:endParaRPr>
          </a:p>
        </p:txBody>
      </p:sp>
      <p:pic>
        <p:nvPicPr>
          <p:cNvPr id="49155" name="Picture 4" descr="cells_brt">
            <a:extLst>
              <a:ext uri="{FF2B5EF4-FFF2-40B4-BE49-F238E27FC236}">
                <a16:creationId xmlns:a16="http://schemas.microsoft.com/office/drawing/2014/main" id="{D9145758-6CF1-E84A-90FC-0CEB171431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90600"/>
            <a:ext cx="6705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A29E8A60-E923-BC47-92C5-FF52262DDC66}"/>
              </a:ext>
            </a:extLst>
          </p:cNvPr>
          <p:cNvSpPr>
            <a:spLocks noGrp="1" noChangeArrowheads="1"/>
          </p:cNvSpPr>
          <p:nvPr>
            <p:ph type="title"/>
          </p:nvPr>
        </p:nvSpPr>
        <p:spPr>
          <a:xfrm>
            <a:off x="685800" y="0"/>
            <a:ext cx="7772400" cy="1143000"/>
          </a:xfrm>
        </p:spPr>
        <p:txBody>
          <a:bodyPr/>
          <a:lstStyle/>
          <a:p>
            <a:r>
              <a:rPr lang="en-US" altLang="en-US">
                <a:ea typeface="ＭＳ Ｐゴシック" panose="020B0600070205080204" pitchFamily="34" charset="-128"/>
              </a:rPr>
              <a:t>Contrast enhanced image</a:t>
            </a:r>
          </a:p>
        </p:txBody>
      </p:sp>
      <p:sp>
        <p:nvSpPr>
          <p:cNvPr id="51202" name="Rectangle 3">
            <a:extLst>
              <a:ext uri="{FF2B5EF4-FFF2-40B4-BE49-F238E27FC236}">
                <a16:creationId xmlns:a16="http://schemas.microsoft.com/office/drawing/2014/main" id="{D1FE1DCE-3F08-E046-B65C-C4C60F88137A}"/>
              </a:ext>
            </a:extLst>
          </p:cNvPr>
          <p:cNvSpPr>
            <a:spLocks noGrp="1" noChangeArrowheads="1"/>
          </p:cNvSpPr>
          <p:nvPr>
            <p:ph type="body" idx="1"/>
          </p:nvPr>
        </p:nvSpPr>
        <p:spPr>
          <a:xfrm>
            <a:off x="533400" y="2312988"/>
            <a:ext cx="7772400" cy="4114800"/>
          </a:xfrm>
        </p:spPr>
        <p:txBody>
          <a:bodyPr/>
          <a:lstStyle/>
          <a:p>
            <a:endParaRPr lang="en-US" altLang="en-US">
              <a:ea typeface="ＭＳ Ｐゴシック" panose="020B0600070205080204" pitchFamily="34" charset="-128"/>
            </a:endParaRPr>
          </a:p>
        </p:txBody>
      </p:sp>
      <p:pic>
        <p:nvPicPr>
          <p:cNvPr id="51203" name="Picture 4" descr="cells_cnt">
            <a:extLst>
              <a:ext uri="{FF2B5EF4-FFF2-40B4-BE49-F238E27FC236}">
                <a16:creationId xmlns:a16="http://schemas.microsoft.com/office/drawing/2014/main" id="{BD0AA139-9523-DE4E-B5E9-05E5440F5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990600"/>
            <a:ext cx="6781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8F019797-11F7-DC44-9755-A565AB6E5295}"/>
              </a:ext>
            </a:extLst>
          </p:cNvPr>
          <p:cNvSpPr>
            <a:spLocks noGrp="1" noChangeArrowheads="1"/>
          </p:cNvSpPr>
          <p:nvPr>
            <p:ph type="title"/>
          </p:nvPr>
        </p:nvSpPr>
        <p:spPr>
          <a:xfrm>
            <a:off x="685800" y="76200"/>
            <a:ext cx="7772400" cy="1143000"/>
          </a:xfrm>
        </p:spPr>
        <p:txBody>
          <a:bodyPr/>
          <a:lstStyle/>
          <a:p>
            <a:r>
              <a:rPr lang="en-US" altLang="en-US">
                <a:ea typeface="ＭＳ Ｐゴシック" panose="020B0600070205080204" pitchFamily="34" charset="-128"/>
              </a:rPr>
              <a:t>Both images</a:t>
            </a:r>
          </a:p>
        </p:txBody>
      </p:sp>
      <p:sp>
        <p:nvSpPr>
          <p:cNvPr id="53250" name="Content Placeholder 2">
            <a:extLst>
              <a:ext uri="{FF2B5EF4-FFF2-40B4-BE49-F238E27FC236}">
                <a16:creationId xmlns:a16="http://schemas.microsoft.com/office/drawing/2014/main" id="{A4B241D8-4144-2A4D-9F61-E8CFE46CB815}"/>
              </a:ext>
            </a:extLst>
          </p:cNvPr>
          <p:cNvSpPr>
            <a:spLocks noGrp="1" noChangeArrowheads="1"/>
          </p:cNvSpPr>
          <p:nvPr>
            <p:ph idx="1"/>
          </p:nvPr>
        </p:nvSpPr>
        <p:spPr>
          <a:xfrm>
            <a:off x="533400" y="2312988"/>
            <a:ext cx="7772400" cy="4114800"/>
          </a:xfrm>
        </p:spPr>
        <p:txBody>
          <a:bodyPr/>
          <a:lstStyle/>
          <a:p>
            <a:endParaRPr lang="en-US" altLang="en-US">
              <a:ea typeface="ＭＳ Ｐゴシック" panose="020B0600070205080204" pitchFamily="34" charset="-128"/>
            </a:endParaRPr>
          </a:p>
        </p:txBody>
      </p:sp>
      <p:pic>
        <p:nvPicPr>
          <p:cNvPr id="53251" name="Picture 4" descr="cells_brt">
            <a:extLst>
              <a:ext uri="{FF2B5EF4-FFF2-40B4-BE49-F238E27FC236}">
                <a16:creationId xmlns:a16="http://schemas.microsoft.com/office/drawing/2014/main" id="{E46E06C0-C56F-E644-ACF9-5F973256B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descr="cells_cnt">
            <a:extLst>
              <a:ext uri="{FF2B5EF4-FFF2-40B4-BE49-F238E27FC236}">
                <a16:creationId xmlns:a16="http://schemas.microsoft.com/office/drawing/2014/main" id="{83FC2195-1E56-054C-80B6-CD0F5CC10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2775" y="152400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Box 1">
            <a:extLst>
              <a:ext uri="{FF2B5EF4-FFF2-40B4-BE49-F238E27FC236}">
                <a16:creationId xmlns:a16="http://schemas.microsoft.com/office/drawing/2014/main" id="{94F89899-7004-C94E-BC31-6CFDB135A8AC}"/>
              </a:ext>
            </a:extLst>
          </p:cNvPr>
          <p:cNvSpPr txBox="1">
            <a:spLocks noChangeArrowheads="1"/>
          </p:cNvSpPr>
          <p:nvPr/>
        </p:nvSpPr>
        <p:spPr bwMode="auto">
          <a:xfrm>
            <a:off x="1371600" y="4802188"/>
            <a:ext cx="8905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Original</a:t>
            </a:r>
          </a:p>
        </p:txBody>
      </p:sp>
      <p:sp>
        <p:nvSpPr>
          <p:cNvPr id="53254" name="TextBox 6">
            <a:extLst>
              <a:ext uri="{FF2B5EF4-FFF2-40B4-BE49-F238E27FC236}">
                <a16:creationId xmlns:a16="http://schemas.microsoft.com/office/drawing/2014/main" id="{A7EB130E-4CA5-1443-B233-81EED8B995FC}"/>
              </a:ext>
            </a:extLst>
          </p:cNvPr>
          <p:cNvSpPr txBox="1">
            <a:spLocks noChangeArrowheads="1"/>
          </p:cNvSpPr>
          <p:nvPr/>
        </p:nvSpPr>
        <p:spPr bwMode="auto">
          <a:xfrm>
            <a:off x="5791200" y="4802188"/>
            <a:ext cx="1939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Contrast Enhanced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kernel">
            <a:extLst>
              <a:ext uri="{FF2B5EF4-FFF2-40B4-BE49-F238E27FC236}">
                <a16:creationId xmlns:a16="http://schemas.microsoft.com/office/drawing/2014/main" id="{7ED2CC7D-0420-904A-9222-B5DCD364F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090" r="6035" b="10367"/>
          <a:stretch>
            <a:fillRect/>
          </a:stretch>
        </p:blipFill>
        <p:spPr bwMode="auto">
          <a:xfrm>
            <a:off x="381000" y="1219200"/>
            <a:ext cx="8305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Text Box 3">
            <a:extLst>
              <a:ext uri="{FF2B5EF4-FFF2-40B4-BE49-F238E27FC236}">
                <a16:creationId xmlns:a16="http://schemas.microsoft.com/office/drawing/2014/main" id="{D37C2B3F-15CD-6049-BD5B-7E54CECABB65}"/>
              </a:ext>
            </a:extLst>
          </p:cNvPr>
          <p:cNvSpPr txBox="1">
            <a:spLocks noChangeArrowheads="1"/>
          </p:cNvSpPr>
          <p:nvPr/>
        </p:nvSpPr>
        <p:spPr bwMode="auto">
          <a:xfrm>
            <a:off x="1143000" y="533400"/>
            <a:ext cx="6935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2400">
                <a:latin typeface="Arial" panose="020B0604020202020204" pitchFamily="34" charset="0"/>
              </a:rPr>
              <a:t>Conversion of image manipulation into new image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843E400A-CC3A-AC43-B25D-6C64E1CFC668}"/>
              </a:ext>
            </a:extLst>
          </p:cNvPr>
          <p:cNvSpPr>
            <a:spLocks noGrp="1" noChangeArrowheads="1"/>
          </p:cNvSpPr>
          <p:nvPr>
            <p:ph type="title"/>
          </p:nvPr>
        </p:nvSpPr>
        <p:spPr>
          <a:xfrm>
            <a:off x="762000" y="0"/>
            <a:ext cx="7772400" cy="609600"/>
          </a:xfrm>
        </p:spPr>
        <p:txBody>
          <a:bodyPr/>
          <a:lstStyle/>
          <a:p>
            <a:r>
              <a:rPr lang="en-US" altLang="en-US" sz="4000">
                <a:ea typeface="ＭＳ Ｐゴシック" panose="020B0600070205080204" pitchFamily="34" charset="-128"/>
              </a:rPr>
              <a:t>Smoothing</a:t>
            </a:r>
          </a:p>
        </p:txBody>
      </p:sp>
      <p:sp>
        <p:nvSpPr>
          <p:cNvPr id="57346" name="Rectangle 3">
            <a:extLst>
              <a:ext uri="{FF2B5EF4-FFF2-40B4-BE49-F238E27FC236}">
                <a16:creationId xmlns:a16="http://schemas.microsoft.com/office/drawing/2014/main" id="{140AF92E-C7CF-0441-BE94-05187D11F3DE}"/>
              </a:ext>
            </a:extLst>
          </p:cNvPr>
          <p:cNvSpPr>
            <a:spLocks noGrp="1" noChangeArrowheads="1"/>
          </p:cNvSpPr>
          <p:nvPr>
            <p:ph type="body" idx="1"/>
          </p:nvPr>
        </p:nvSpPr>
        <p:spPr>
          <a:xfrm>
            <a:off x="109538" y="609600"/>
            <a:ext cx="8458200" cy="4114800"/>
          </a:xfrm>
        </p:spPr>
        <p:txBody>
          <a:bodyPr/>
          <a:lstStyle/>
          <a:p>
            <a:r>
              <a:rPr lang="en-US" altLang="en-US" sz="1800">
                <a:ea typeface="ＭＳ Ｐゴシック" panose="020B0600070205080204" pitchFamily="34" charset="-128"/>
              </a:rPr>
              <a:t>A smoothing filter attempts to create an approximating function that tries to capture key patters in the data, but may leaves out noise or very fine scale structures.</a:t>
            </a:r>
          </a:p>
        </p:txBody>
      </p:sp>
      <p:pic>
        <p:nvPicPr>
          <p:cNvPr id="57347" name="Picture 4" descr="convolv">
            <a:extLst>
              <a:ext uri="{FF2B5EF4-FFF2-40B4-BE49-F238E27FC236}">
                <a16:creationId xmlns:a16="http://schemas.microsoft.com/office/drawing/2014/main" id="{46585C69-6250-C34F-BDEA-6A3F6048F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8" y="1524000"/>
            <a:ext cx="7485062"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026">
            <a:extLst>
              <a:ext uri="{FF2B5EF4-FFF2-40B4-BE49-F238E27FC236}">
                <a16:creationId xmlns:a16="http://schemas.microsoft.com/office/drawing/2014/main" id="{5205DFB0-D781-6E49-AB57-95BBA04685E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3" y="1592263"/>
            <a:ext cx="391795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4" name="Picture 1028">
            <a:extLst>
              <a:ext uri="{FF2B5EF4-FFF2-40B4-BE49-F238E27FC236}">
                <a16:creationId xmlns:a16="http://schemas.microsoft.com/office/drawing/2014/main" id="{F68B9E7F-58DE-DE46-9DDC-73F53382D01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763" y="1592263"/>
            <a:ext cx="392430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773E8BB0-9C97-F24A-A96F-14F7FB379DC1}"/>
              </a:ext>
            </a:extLst>
          </p:cNvPr>
          <p:cNvSpPr txBox="1">
            <a:spLocks noChangeArrowheads="1"/>
          </p:cNvSpPr>
          <p:nvPr/>
        </p:nvSpPr>
        <p:spPr>
          <a:xfrm>
            <a:off x="762000" y="0"/>
            <a:ext cx="77724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altLang="en-US" sz="4000" kern="0">
                <a:ea typeface="ＭＳ Ｐゴシック" panose="020B0600070205080204" pitchFamily="34" charset="-128"/>
              </a:rPr>
              <a:t>Smoothing</a:t>
            </a:r>
            <a:endParaRPr lang="en-US" altLang="en-US" sz="4000" kern="0" dirty="0">
              <a:ea typeface="ＭＳ Ｐゴシック" panose="020B0600070205080204" pitchFamily="34" charset="-128"/>
            </a:endParaRPr>
          </a:p>
        </p:txBody>
      </p:sp>
      <p:sp>
        <p:nvSpPr>
          <p:cNvPr id="59396" name="TextBox 1">
            <a:extLst>
              <a:ext uri="{FF2B5EF4-FFF2-40B4-BE49-F238E27FC236}">
                <a16:creationId xmlns:a16="http://schemas.microsoft.com/office/drawing/2014/main" id="{909F5280-6D3E-6345-9600-2976BBCA859E}"/>
              </a:ext>
            </a:extLst>
          </p:cNvPr>
          <p:cNvSpPr txBox="1">
            <a:spLocks noChangeArrowheads="1"/>
          </p:cNvSpPr>
          <p:nvPr/>
        </p:nvSpPr>
        <p:spPr bwMode="auto">
          <a:xfrm>
            <a:off x="3429000" y="5562600"/>
            <a:ext cx="26400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Loss of very fine structures</a:t>
            </a:r>
          </a:p>
        </p:txBody>
      </p:sp>
      <p:cxnSp>
        <p:nvCxnSpPr>
          <p:cNvPr id="59397" name="Straight Arrow Connector 3">
            <a:extLst>
              <a:ext uri="{FF2B5EF4-FFF2-40B4-BE49-F238E27FC236}">
                <a16:creationId xmlns:a16="http://schemas.microsoft.com/office/drawing/2014/main" id="{4D599433-2D6E-EF48-93BF-AEC76651E5C5}"/>
              </a:ext>
            </a:extLst>
          </p:cNvPr>
          <p:cNvCxnSpPr>
            <a:cxnSpLocks noChangeShapeType="1"/>
          </p:cNvCxnSpPr>
          <p:nvPr/>
        </p:nvCxnSpPr>
        <p:spPr bwMode="auto">
          <a:xfrm flipH="1" flipV="1">
            <a:off x="3352800" y="4343400"/>
            <a:ext cx="533400" cy="1219200"/>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59398" name="Straight Arrow Connector 8">
            <a:extLst>
              <a:ext uri="{FF2B5EF4-FFF2-40B4-BE49-F238E27FC236}">
                <a16:creationId xmlns:a16="http://schemas.microsoft.com/office/drawing/2014/main" id="{C5A8F4E0-9C4A-AF45-AC9E-3362404F1D9E}"/>
              </a:ext>
            </a:extLst>
          </p:cNvPr>
          <p:cNvCxnSpPr>
            <a:cxnSpLocks/>
          </p:cNvCxnSpPr>
          <p:nvPr/>
        </p:nvCxnSpPr>
        <p:spPr bwMode="auto">
          <a:xfrm flipV="1">
            <a:off x="4038600" y="4343400"/>
            <a:ext cx="3232150" cy="1223963"/>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59399" name="TextBox 11">
            <a:extLst>
              <a:ext uri="{FF2B5EF4-FFF2-40B4-BE49-F238E27FC236}">
                <a16:creationId xmlns:a16="http://schemas.microsoft.com/office/drawing/2014/main" id="{D7E01BE0-3ED0-A14D-8130-DDB9C0FF8BF8}"/>
              </a:ext>
            </a:extLst>
          </p:cNvPr>
          <p:cNvSpPr txBox="1">
            <a:spLocks noChangeArrowheads="1"/>
          </p:cNvSpPr>
          <p:nvPr/>
        </p:nvSpPr>
        <p:spPr bwMode="auto">
          <a:xfrm>
            <a:off x="3425825" y="1104900"/>
            <a:ext cx="24304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Less background “noise”</a:t>
            </a:r>
          </a:p>
        </p:txBody>
      </p:sp>
      <p:cxnSp>
        <p:nvCxnSpPr>
          <p:cNvPr id="59400" name="Straight Arrow Connector 12">
            <a:extLst>
              <a:ext uri="{FF2B5EF4-FFF2-40B4-BE49-F238E27FC236}">
                <a16:creationId xmlns:a16="http://schemas.microsoft.com/office/drawing/2014/main" id="{5385F7DA-B1F2-EF44-9D63-73B6B9816BF3}"/>
              </a:ext>
            </a:extLst>
          </p:cNvPr>
          <p:cNvCxnSpPr>
            <a:cxnSpLocks/>
          </p:cNvCxnSpPr>
          <p:nvPr/>
        </p:nvCxnSpPr>
        <p:spPr bwMode="auto">
          <a:xfrm flipH="1">
            <a:off x="3703638" y="1444625"/>
            <a:ext cx="515937" cy="688975"/>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59401" name="Straight Arrow Connector 15">
            <a:extLst>
              <a:ext uri="{FF2B5EF4-FFF2-40B4-BE49-F238E27FC236}">
                <a16:creationId xmlns:a16="http://schemas.microsoft.com/office/drawing/2014/main" id="{DA39617C-7228-9E44-9BAD-B1BBBA89C590}"/>
              </a:ext>
            </a:extLst>
          </p:cNvPr>
          <p:cNvCxnSpPr>
            <a:cxnSpLocks/>
          </p:cNvCxnSpPr>
          <p:nvPr/>
        </p:nvCxnSpPr>
        <p:spPr bwMode="auto">
          <a:xfrm>
            <a:off x="4424363" y="1444625"/>
            <a:ext cx="3455987" cy="688975"/>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descr="chain">
            <a:extLst>
              <a:ext uri="{FF2B5EF4-FFF2-40B4-BE49-F238E27FC236}">
                <a16:creationId xmlns:a16="http://schemas.microsoft.com/office/drawing/2014/main" id="{2A880A46-6757-0640-B6F0-24634FF7F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73" t="2209" r="8490" b="12396"/>
          <a:stretch>
            <a:fillRect/>
          </a:stretch>
        </p:blipFill>
        <p:spPr bwMode="auto">
          <a:xfrm>
            <a:off x="304800" y="457200"/>
            <a:ext cx="88392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ext Box 3">
            <a:extLst>
              <a:ext uri="{FF2B5EF4-FFF2-40B4-BE49-F238E27FC236}">
                <a16:creationId xmlns:a16="http://schemas.microsoft.com/office/drawing/2014/main" id="{704AAA68-3635-934B-9AB3-8351F1FB3291}"/>
              </a:ext>
            </a:extLst>
          </p:cNvPr>
          <p:cNvSpPr txBox="1">
            <a:spLocks noChangeArrowheads="1"/>
          </p:cNvSpPr>
          <p:nvPr/>
        </p:nvSpPr>
        <p:spPr bwMode="auto">
          <a:xfrm>
            <a:off x="1219200" y="304800"/>
            <a:ext cx="6324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spcAft>
                <a:spcPts val="600"/>
              </a:spcAft>
            </a:pPr>
            <a:endParaRPr lang="en-US" altLang="en-US" sz="1600">
              <a:latin typeface="Arial" panose="020B0604020202020204" pitchFamily="34" charset="0"/>
            </a:endParaRPr>
          </a:p>
        </p:txBody>
      </p:sp>
      <p:sp>
        <p:nvSpPr>
          <p:cNvPr id="11267" name="Text Box 4">
            <a:extLst>
              <a:ext uri="{FF2B5EF4-FFF2-40B4-BE49-F238E27FC236}">
                <a16:creationId xmlns:a16="http://schemas.microsoft.com/office/drawing/2014/main" id="{38EA0B35-E485-1C41-ADB3-D3158E4C3A8F}"/>
              </a:ext>
            </a:extLst>
          </p:cNvPr>
          <p:cNvSpPr txBox="1">
            <a:spLocks noChangeArrowheads="1"/>
          </p:cNvSpPr>
          <p:nvPr/>
        </p:nvSpPr>
        <p:spPr bwMode="auto">
          <a:xfrm>
            <a:off x="1951038" y="34925"/>
            <a:ext cx="5592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spcAft>
                <a:spcPts val="600"/>
              </a:spcAft>
              <a:buFontTx/>
              <a:buNone/>
            </a:pPr>
            <a:r>
              <a:rPr lang="en-US" altLang="en-US" sz="2000">
                <a:solidFill>
                  <a:schemeClr val="accent2"/>
                </a:solidFill>
                <a:latin typeface="Arial" panose="020B0604020202020204" pitchFamily="34" charset="0"/>
              </a:rPr>
              <a:t>Image process  - from subject to output</a:t>
            </a:r>
          </a:p>
        </p:txBody>
      </p:sp>
      <p:sp>
        <p:nvSpPr>
          <p:cNvPr id="11268" name="Line 5">
            <a:extLst>
              <a:ext uri="{FF2B5EF4-FFF2-40B4-BE49-F238E27FC236}">
                <a16:creationId xmlns:a16="http://schemas.microsoft.com/office/drawing/2014/main" id="{53AC9CCA-13D3-BF42-9B61-98374F19599B}"/>
              </a:ext>
            </a:extLst>
          </p:cNvPr>
          <p:cNvSpPr>
            <a:spLocks noChangeShapeType="1"/>
          </p:cNvSpPr>
          <p:nvPr/>
        </p:nvSpPr>
        <p:spPr bwMode="auto">
          <a:xfrm>
            <a:off x="381000" y="2971800"/>
            <a:ext cx="32004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1269" name="Text Box 6">
            <a:extLst>
              <a:ext uri="{FF2B5EF4-FFF2-40B4-BE49-F238E27FC236}">
                <a16:creationId xmlns:a16="http://schemas.microsoft.com/office/drawing/2014/main" id="{B741E7B6-05F1-1640-8A91-EA42CEDE3466}"/>
              </a:ext>
            </a:extLst>
          </p:cNvPr>
          <p:cNvSpPr txBox="1">
            <a:spLocks noChangeArrowheads="1"/>
          </p:cNvSpPr>
          <p:nvPr/>
        </p:nvSpPr>
        <p:spPr bwMode="auto">
          <a:xfrm>
            <a:off x="2560638" y="3048000"/>
            <a:ext cx="10969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Analogue </a:t>
            </a:r>
          </a:p>
        </p:txBody>
      </p:sp>
      <p:sp>
        <p:nvSpPr>
          <p:cNvPr id="11270" name="Line 7">
            <a:extLst>
              <a:ext uri="{FF2B5EF4-FFF2-40B4-BE49-F238E27FC236}">
                <a16:creationId xmlns:a16="http://schemas.microsoft.com/office/drawing/2014/main" id="{20D4AE73-6CBA-054A-BC1F-46DFD69886D1}"/>
              </a:ext>
            </a:extLst>
          </p:cNvPr>
          <p:cNvSpPr>
            <a:spLocks noChangeShapeType="1"/>
          </p:cNvSpPr>
          <p:nvPr/>
        </p:nvSpPr>
        <p:spPr bwMode="auto">
          <a:xfrm>
            <a:off x="2590800" y="3429000"/>
            <a:ext cx="5105400" cy="0"/>
          </a:xfrm>
          <a:prstGeom prst="line">
            <a:avLst/>
          </a:prstGeom>
          <a:noFill/>
          <a:ln w="28575">
            <a:solidFill>
              <a:srgbClr val="FF0000"/>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11271" name="Line 8">
            <a:extLst>
              <a:ext uri="{FF2B5EF4-FFF2-40B4-BE49-F238E27FC236}">
                <a16:creationId xmlns:a16="http://schemas.microsoft.com/office/drawing/2014/main" id="{2FEEC1EB-E11A-7A4B-A3E7-513B736E81D2}"/>
              </a:ext>
            </a:extLst>
          </p:cNvPr>
          <p:cNvSpPr>
            <a:spLocks noChangeShapeType="1"/>
          </p:cNvSpPr>
          <p:nvPr/>
        </p:nvSpPr>
        <p:spPr bwMode="auto">
          <a:xfrm>
            <a:off x="3886200" y="2971800"/>
            <a:ext cx="4572000"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1272" name="Text Box 9">
            <a:extLst>
              <a:ext uri="{FF2B5EF4-FFF2-40B4-BE49-F238E27FC236}">
                <a16:creationId xmlns:a16="http://schemas.microsoft.com/office/drawing/2014/main" id="{E0784E5C-EC5F-0B43-A9E0-988774829378}"/>
              </a:ext>
            </a:extLst>
          </p:cNvPr>
          <p:cNvSpPr txBox="1">
            <a:spLocks noChangeArrowheads="1"/>
          </p:cNvSpPr>
          <p:nvPr/>
        </p:nvSpPr>
        <p:spPr bwMode="auto">
          <a:xfrm>
            <a:off x="6373813" y="2667000"/>
            <a:ext cx="7127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digital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16D0FE75-10C8-1F48-A5BE-83D837BE5F46}"/>
              </a:ext>
            </a:extLst>
          </p:cNvPr>
          <p:cNvSpPr>
            <a:spLocks noGrp="1" noChangeArrowheads="1"/>
          </p:cNvSpPr>
          <p:nvPr>
            <p:ph type="title"/>
          </p:nvPr>
        </p:nvSpPr>
        <p:spPr>
          <a:xfrm>
            <a:off x="609600" y="304800"/>
            <a:ext cx="7772400" cy="609600"/>
          </a:xfrm>
        </p:spPr>
        <p:txBody>
          <a:bodyPr/>
          <a:lstStyle/>
          <a:p>
            <a:r>
              <a:rPr lang="en-US" altLang="en-US">
                <a:ea typeface="ＭＳ Ｐゴシック" panose="020B0600070205080204" pitchFamily="34" charset="-128"/>
              </a:rPr>
              <a:t>Smoothing</a:t>
            </a:r>
          </a:p>
        </p:txBody>
      </p:sp>
      <p:pic>
        <p:nvPicPr>
          <p:cNvPr id="61442" name="Picture 4">
            <a:extLst>
              <a:ext uri="{FF2B5EF4-FFF2-40B4-BE49-F238E27FC236}">
                <a16:creationId xmlns:a16="http://schemas.microsoft.com/office/drawing/2014/main" id="{12DF6558-98AD-B345-8070-C508968137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438400"/>
            <a:ext cx="2789238"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5">
            <a:extLst>
              <a:ext uri="{FF2B5EF4-FFF2-40B4-BE49-F238E27FC236}">
                <a16:creationId xmlns:a16="http://schemas.microsoft.com/office/drawing/2014/main" id="{0182AFEC-E8FC-0C46-9060-9B96F0887A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4384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6">
            <a:extLst>
              <a:ext uri="{FF2B5EF4-FFF2-40B4-BE49-F238E27FC236}">
                <a16:creationId xmlns:a16="http://schemas.microsoft.com/office/drawing/2014/main" id="{E95A19AB-6D63-EB49-B11C-0EBE1FDA8A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4384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 Box 7">
            <a:extLst>
              <a:ext uri="{FF2B5EF4-FFF2-40B4-BE49-F238E27FC236}">
                <a16:creationId xmlns:a16="http://schemas.microsoft.com/office/drawing/2014/main" id="{D42D51DE-5E63-C841-9D4B-054F6B336A59}"/>
              </a:ext>
            </a:extLst>
          </p:cNvPr>
          <p:cNvSpPr txBox="1">
            <a:spLocks noChangeArrowheads="1"/>
          </p:cNvSpPr>
          <p:nvPr/>
        </p:nvSpPr>
        <p:spPr bwMode="auto">
          <a:xfrm>
            <a:off x="3641725" y="5470525"/>
            <a:ext cx="908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r>
              <a:rPr lang="en-US" altLang="en-US" sz="1600">
                <a:latin typeface="Arial" panose="020B0604020202020204" pitchFamily="34" charset="0"/>
              </a:rPr>
              <a:t>original</a:t>
            </a:r>
          </a:p>
        </p:txBody>
      </p:sp>
      <p:sp>
        <p:nvSpPr>
          <p:cNvPr id="61446" name="Text Box 8">
            <a:extLst>
              <a:ext uri="{FF2B5EF4-FFF2-40B4-BE49-F238E27FC236}">
                <a16:creationId xmlns:a16="http://schemas.microsoft.com/office/drawing/2014/main" id="{5B0861E9-C402-AF42-BB9E-7A0AFDFBF676}"/>
              </a:ext>
            </a:extLst>
          </p:cNvPr>
          <p:cNvSpPr txBox="1">
            <a:spLocks noChangeArrowheads="1"/>
          </p:cNvSpPr>
          <p:nvPr/>
        </p:nvSpPr>
        <p:spPr bwMode="auto">
          <a:xfrm>
            <a:off x="669925" y="5470525"/>
            <a:ext cx="1382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3 x 3 Smooth</a:t>
            </a:r>
          </a:p>
        </p:txBody>
      </p:sp>
      <p:sp>
        <p:nvSpPr>
          <p:cNvPr id="61447" name="Text Box 9">
            <a:extLst>
              <a:ext uri="{FF2B5EF4-FFF2-40B4-BE49-F238E27FC236}">
                <a16:creationId xmlns:a16="http://schemas.microsoft.com/office/drawing/2014/main" id="{6D2839EF-37B5-3944-9CA8-CC0FA42DA4E9}"/>
              </a:ext>
            </a:extLst>
          </p:cNvPr>
          <p:cNvSpPr txBox="1">
            <a:spLocks noChangeArrowheads="1"/>
          </p:cNvSpPr>
          <p:nvPr/>
        </p:nvSpPr>
        <p:spPr bwMode="auto">
          <a:xfrm>
            <a:off x="6781800" y="5410200"/>
            <a:ext cx="1382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9 x 9 Smooth</a:t>
            </a:r>
          </a:p>
        </p:txBody>
      </p:sp>
      <p:sp>
        <p:nvSpPr>
          <p:cNvPr id="61448" name="Rectangle 10">
            <a:extLst>
              <a:ext uri="{FF2B5EF4-FFF2-40B4-BE49-F238E27FC236}">
                <a16:creationId xmlns:a16="http://schemas.microsoft.com/office/drawing/2014/main" id="{24ADEC57-FE74-E349-AE5B-6C237A00D5B6}"/>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endParaRPr lang="en-US" altLang="en-US" sz="2000" i="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72DB58F1-33AB-424F-ABCD-A9E8085C46BC}"/>
              </a:ext>
            </a:extLst>
          </p:cNvPr>
          <p:cNvSpPr>
            <a:spLocks noGrp="1" noChangeArrowheads="1"/>
          </p:cNvSpPr>
          <p:nvPr>
            <p:ph type="title"/>
          </p:nvPr>
        </p:nvSpPr>
        <p:spPr>
          <a:xfrm>
            <a:off x="457200" y="304800"/>
            <a:ext cx="7772400" cy="609600"/>
          </a:xfrm>
        </p:spPr>
        <p:txBody>
          <a:bodyPr/>
          <a:lstStyle/>
          <a:p>
            <a:r>
              <a:rPr lang="en-US" altLang="en-US">
                <a:ea typeface="ＭＳ Ｐゴシック" panose="020B0600070205080204" pitchFamily="34" charset="-128"/>
              </a:rPr>
              <a:t>Sharpening</a:t>
            </a:r>
          </a:p>
        </p:txBody>
      </p:sp>
      <p:pic>
        <p:nvPicPr>
          <p:cNvPr id="63490" name="Picture 3">
            <a:extLst>
              <a:ext uri="{FF2B5EF4-FFF2-40B4-BE49-F238E27FC236}">
                <a16:creationId xmlns:a16="http://schemas.microsoft.com/office/drawing/2014/main" id="{20D24D26-3909-A042-8C12-EBA619CFF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438400"/>
            <a:ext cx="2789238"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6">
            <a:extLst>
              <a:ext uri="{FF2B5EF4-FFF2-40B4-BE49-F238E27FC236}">
                <a16:creationId xmlns:a16="http://schemas.microsoft.com/office/drawing/2014/main" id="{5530661D-6E81-0141-B3BE-21C4E0525154}"/>
              </a:ext>
            </a:extLst>
          </p:cNvPr>
          <p:cNvSpPr txBox="1">
            <a:spLocks noChangeArrowheads="1"/>
          </p:cNvSpPr>
          <p:nvPr/>
        </p:nvSpPr>
        <p:spPr bwMode="auto">
          <a:xfrm>
            <a:off x="3641725" y="5470525"/>
            <a:ext cx="908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r>
              <a:rPr lang="en-US" altLang="en-US" sz="1600">
                <a:latin typeface="Arial" panose="020B0604020202020204" pitchFamily="34" charset="0"/>
              </a:rPr>
              <a:t>original</a:t>
            </a:r>
          </a:p>
        </p:txBody>
      </p:sp>
      <p:sp>
        <p:nvSpPr>
          <p:cNvPr id="63492" name="Text Box 7">
            <a:extLst>
              <a:ext uri="{FF2B5EF4-FFF2-40B4-BE49-F238E27FC236}">
                <a16:creationId xmlns:a16="http://schemas.microsoft.com/office/drawing/2014/main" id="{7E6851D2-3F87-4F43-84F5-A5B710C42D6B}"/>
              </a:ext>
            </a:extLst>
          </p:cNvPr>
          <p:cNvSpPr txBox="1">
            <a:spLocks noChangeArrowheads="1"/>
          </p:cNvSpPr>
          <p:nvPr/>
        </p:nvSpPr>
        <p:spPr bwMode="auto">
          <a:xfrm>
            <a:off x="669925" y="5470525"/>
            <a:ext cx="1449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3 x 3 Sharpen</a:t>
            </a:r>
          </a:p>
        </p:txBody>
      </p:sp>
      <p:sp>
        <p:nvSpPr>
          <p:cNvPr id="63493" name="Text Box 8">
            <a:extLst>
              <a:ext uri="{FF2B5EF4-FFF2-40B4-BE49-F238E27FC236}">
                <a16:creationId xmlns:a16="http://schemas.microsoft.com/office/drawing/2014/main" id="{7DAE88DC-2179-DF40-9039-159EC2F27F09}"/>
              </a:ext>
            </a:extLst>
          </p:cNvPr>
          <p:cNvSpPr txBox="1">
            <a:spLocks noChangeArrowheads="1"/>
          </p:cNvSpPr>
          <p:nvPr/>
        </p:nvSpPr>
        <p:spPr bwMode="auto">
          <a:xfrm>
            <a:off x="6781800" y="5410200"/>
            <a:ext cx="1449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9 x 9 Sharpen</a:t>
            </a:r>
          </a:p>
        </p:txBody>
      </p:sp>
      <p:pic>
        <p:nvPicPr>
          <p:cNvPr id="63494" name="Picture 9">
            <a:extLst>
              <a:ext uri="{FF2B5EF4-FFF2-40B4-BE49-F238E27FC236}">
                <a16:creationId xmlns:a16="http://schemas.microsoft.com/office/drawing/2014/main" id="{7609B312-56BC-2B49-BD2F-31A87BF115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4384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10">
            <a:extLst>
              <a:ext uri="{FF2B5EF4-FFF2-40B4-BE49-F238E27FC236}">
                <a16:creationId xmlns:a16="http://schemas.microsoft.com/office/drawing/2014/main" id="{68F57F3A-4A5E-884F-ADB4-C5B315BB22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6463" y="24384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Rectangle 11">
            <a:extLst>
              <a:ext uri="{FF2B5EF4-FFF2-40B4-BE49-F238E27FC236}">
                <a16:creationId xmlns:a16="http://schemas.microsoft.com/office/drawing/2014/main" id="{B9859499-0BA1-4342-90C6-4D5EDDC1D16E}"/>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endParaRPr lang="en-US" altLang="en-US" sz="2000" i="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a:extLst>
              <a:ext uri="{FF2B5EF4-FFF2-40B4-BE49-F238E27FC236}">
                <a16:creationId xmlns:a16="http://schemas.microsoft.com/office/drawing/2014/main" id="{44F07A93-BCDF-C348-BDE3-E7FD806FD6A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71800"/>
            <a:ext cx="3787775"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8" name="Picture 4">
            <a:extLst>
              <a:ext uri="{FF2B5EF4-FFF2-40B4-BE49-F238E27FC236}">
                <a16:creationId xmlns:a16="http://schemas.microsoft.com/office/drawing/2014/main" id="{C7AC90C3-C263-EE43-907C-DB24E83754E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971800"/>
            <a:ext cx="3886200"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 Box 5">
            <a:extLst>
              <a:ext uri="{FF2B5EF4-FFF2-40B4-BE49-F238E27FC236}">
                <a16:creationId xmlns:a16="http://schemas.microsoft.com/office/drawing/2014/main" id="{F256EA88-6AF8-8E42-A154-2CBA279B8507}"/>
              </a:ext>
            </a:extLst>
          </p:cNvPr>
          <p:cNvSpPr txBox="1">
            <a:spLocks noChangeArrowheads="1"/>
          </p:cNvSpPr>
          <p:nvPr/>
        </p:nvSpPr>
        <p:spPr bwMode="auto">
          <a:xfrm>
            <a:off x="762000" y="609600"/>
            <a:ext cx="2209800" cy="1674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spcAft>
                <a:spcPts val="600"/>
              </a:spcAft>
              <a:buFontTx/>
              <a:buNone/>
            </a:pPr>
            <a:r>
              <a:rPr lang="en-US" altLang="en-US" sz="1600">
                <a:latin typeface="Arial" panose="020B0604020202020204" pitchFamily="34" charset="0"/>
              </a:rPr>
              <a:t>Gaussian Filter</a:t>
            </a:r>
          </a:p>
          <a:p>
            <a:pPr>
              <a:spcBef>
                <a:spcPct val="50000"/>
              </a:spcBef>
              <a:spcAft>
                <a:spcPts val="600"/>
              </a:spcAft>
              <a:buFontTx/>
              <a:buNone/>
            </a:pPr>
            <a:r>
              <a:rPr lang="en-US" altLang="en-US" sz="1600">
                <a:latin typeface="Arial" panose="020B0604020202020204" pitchFamily="34" charset="0"/>
              </a:rPr>
              <a:t>1	2	1</a:t>
            </a:r>
          </a:p>
          <a:p>
            <a:pPr>
              <a:spcBef>
                <a:spcPct val="50000"/>
              </a:spcBef>
              <a:spcAft>
                <a:spcPts val="600"/>
              </a:spcAft>
              <a:buFontTx/>
              <a:buNone/>
            </a:pPr>
            <a:r>
              <a:rPr lang="en-US" altLang="en-US" sz="1600">
                <a:latin typeface="Arial" panose="020B0604020202020204" pitchFamily="34" charset="0"/>
              </a:rPr>
              <a:t>2	4	2</a:t>
            </a:r>
          </a:p>
          <a:p>
            <a:pPr>
              <a:spcBef>
                <a:spcPct val="50000"/>
              </a:spcBef>
              <a:spcAft>
                <a:spcPts val="600"/>
              </a:spcAft>
              <a:buFontTx/>
              <a:buNone/>
            </a:pPr>
            <a:r>
              <a:rPr lang="en-US" altLang="en-US" sz="1600">
                <a:latin typeface="Arial" panose="020B0604020202020204" pitchFamily="34" charset="0"/>
              </a:rPr>
              <a:t>1	2	1</a:t>
            </a:r>
          </a:p>
        </p:txBody>
      </p:sp>
      <p:sp>
        <p:nvSpPr>
          <p:cNvPr id="65540" name="TextBox 1">
            <a:extLst>
              <a:ext uri="{FF2B5EF4-FFF2-40B4-BE49-F238E27FC236}">
                <a16:creationId xmlns:a16="http://schemas.microsoft.com/office/drawing/2014/main" id="{C1CBCBAF-4C3F-EC4F-BE93-6D8850D16226}"/>
              </a:ext>
            </a:extLst>
          </p:cNvPr>
          <p:cNvSpPr txBox="1">
            <a:spLocks noChangeArrowheads="1"/>
          </p:cNvSpPr>
          <p:nvPr/>
        </p:nvSpPr>
        <p:spPr bwMode="auto">
          <a:xfrm>
            <a:off x="3505200" y="612775"/>
            <a:ext cx="46482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Gaussian filters are filters where a filter is a filter whose impulse response is Gaussian – it is designed to give no overshoot to a step function input while minimizing the rise and fall time </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026">
            <a:extLst>
              <a:ext uri="{FF2B5EF4-FFF2-40B4-BE49-F238E27FC236}">
                <a16:creationId xmlns:a16="http://schemas.microsoft.com/office/drawing/2014/main" id="{681C789C-A28D-D949-87DE-9A965688283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743200"/>
            <a:ext cx="39020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6" name="Picture 1028">
            <a:extLst>
              <a:ext uri="{FF2B5EF4-FFF2-40B4-BE49-F238E27FC236}">
                <a16:creationId xmlns:a16="http://schemas.microsoft.com/office/drawing/2014/main" id="{44138A2F-91A3-AB41-8A06-0760C3C34E2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767013"/>
            <a:ext cx="3878263" cy="363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1029">
            <a:extLst>
              <a:ext uri="{FF2B5EF4-FFF2-40B4-BE49-F238E27FC236}">
                <a16:creationId xmlns:a16="http://schemas.microsoft.com/office/drawing/2014/main" id="{C66E9510-C1B0-1E48-8407-3732312BE610}"/>
              </a:ext>
            </a:extLst>
          </p:cNvPr>
          <p:cNvSpPr txBox="1">
            <a:spLocks noChangeArrowheads="1"/>
          </p:cNvSpPr>
          <p:nvPr/>
        </p:nvSpPr>
        <p:spPr bwMode="auto">
          <a:xfrm>
            <a:off x="533400" y="457200"/>
            <a:ext cx="2286000" cy="1674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spcAft>
                <a:spcPts val="600"/>
              </a:spcAft>
              <a:buFontTx/>
              <a:buNone/>
            </a:pPr>
            <a:r>
              <a:rPr lang="en-US" altLang="en-US" sz="1600">
                <a:latin typeface="Arial" panose="020B0604020202020204" pitchFamily="34" charset="0"/>
              </a:rPr>
              <a:t>Sobel Filter</a:t>
            </a:r>
          </a:p>
          <a:p>
            <a:pPr>
              <a:spcBef>
                <a:spcPct val="50000"/>
              </a:spcBef>
              <a:spcAft>
                <a:spcPts val="600"/>
              </a:spcAft>
              <a:buFontTx/>
              <a:buNone/>
            </a:pPr>
            <a:r>
              <a:rPr lang="en-US" altLang="en-US" sz="1600">
                <a:latin typeface="Arial" panose="020B0604020202020204" pitchFamily="34" charset="0"/>
              </a:rPr>
              <a:t>1	2	1</a:t>
            </a:r>
          </a:p>
          <a:p>
            <a:pPr>
              <a:spcBef>
                <a:spcPct val="50000"/>
              </a:spcBef>
              <a:spcAft>
                <a:spcPts val="600"/>
              </a:spcAft>
              <a:buFontTx/>
              <a:buNone/>
            </a:pPr>
            <a:r>
              <a:rPr lang="en-US" altLang="en-US" sz="1600">
                <a:latin typeface="Arial" panose="020B0604020202020204" pitchFamily="34" charset="0"/>
              </a:rPr>
              <a:t>0	0	0</a:t>
            </a:r>
          </a:p>
          <a:p>
            <a:pPr>
              <a:spcBef>
                <a:spcPct val="50000"/>
              </a:spcBef>
              <a:spcAft>
                <a:spcPts val="600"/>
              </a:spcAft>
              <a:buFontTx/>
              <a:buNone/>
            </a:pPr>
            <a:r>
              <a:rPr lang="en-US" altLang="en-US" sz="1600">
                <a:latin typeface="Arial" panose="020B0604020202020204" pitchFamily="34" charset="0"/>
              </a:rPr>
              <a:t>-1	-2	-1</a:t>
            </a:r>
          </a:p>
        </p:txBody>
      </p:sp>
      <p:sp>
        <p:nvSpPr>
          <p:cNvPr id="67588" name="TextBox 1">
            <a:extLst>
              <a:ext uri="{FF2B5EF4-FFF2-40B4-BE49-F238E27FC236}">
                <a16:creationId xmlns:a16="http://schemas.microsoft.com/office/drawing/2014/main" id="{0604A791-9E51-7E4C-B1DE-25E09C53F83C}"/>
              </a:ext>
            </a:extLst>
          </p:cNvPr>
          <p:cNvSpPr txBox="1">
            <a:spLocks noChangeArrowheads="1"/>
          </p:cNvSpPr>
          <p:nvPr/>
        </p:nvSpPr>
        <p:spPr bwMode="auto">
          <a:xfrm>
            <a:off x="4267200" y="755650"/>
            <a:ext cx="3886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r>
              <a:rPr lang="en-US" altLang="en-US" sz="1600">
                <a:latin typeface="Arial" panose="020B0604020202020204" pitchFamily="34" charset="0"/>
              </a:rPr>
              <a:t>Sobel is a discrete differentiation operator, computing an approximation of the gradient of the image intensity function. It basically operates in the vertical and horizontal planes and thus produces edges (abrupt changes in gradient)</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a:extLst>
              <a:ext uri="{FF2B5EF4-FFF2-40B4-BE49-F238E27FC236}">
                <a16:creationId xmlns:a16="http://schemas.microsoft.com/office/drawing/2014/main" id="{80A374A6-550F-EF4C-AE58-9E7BB8CDECA1}"/>
              </a:ext>
            </a:extLst>
          </p:cNvPr>
          <p:cNvPicPr>
            <a:picLocks noChangeArrowheads="1"/>
          </p:cNvPicPr>
          <p:nvPr/>
        </p:nvPicPr>
        <p:blipFill>
          <a:blip r:embed="rId3">
            <a:extLst>
              <a:ext uri="{28A0092B-C50C-407E-A947-70E740481C1C}">
                <a14:useLocalDpi xmlns:a14="http://schemas.microsoft.com/office/drawing/2010/main" val="0"/>
              </a:ext>
            </a:extLst>
          </a:blip>
          <a:srcRect b="4524"/>
          <a:stretch>
            <a:fillRect/>
          </a:stretch>
        </p:blipFill>
        <p:spPr bwMode="auto">
          <a:xfrm>
            <a:off x="360363" y="1905000"/>
            <a:ext cx="2001837"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4" name="Picture 3">
            <a:extLst>
              <a:ext uri="{FF2B5EF4-FFF2-40B4-BE49-F238E27FC236}">
                <a16:creationId xmlns:a16="http://schemas.microsoft.com/office/drawing/2014/main" id="{22F482B9-AE60-B645-9362-6EB9F9FFAD8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2141538"/>
            <a:ext cx="1820863"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4">
            <a:extLst>
              <a:ext uri="{FF2B5EF4-FFF2-40B4-BE49-F238E27FC236}">
                <a16:creationId xmlns:a16="http://schemas.microsoft.com/office/drawing/2014/main" id="{BE28AFF6-480E-2D49-B842-74C79FEAA889}"/>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3700" y="1730375"/>
            <a:ext cx="3268663"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5">
            <a:extLst>
              <a:ext uri="{FF2B5EF4-FFF2-40B4-BE49-F238E27FC236}">
                <a16:creationId xmlns:a16="http://schemas.microsoft.com/office/drawing/2014/main" id="{55C51D75-F311-8745-B6C4-DE9BECC253C3}"/>
              </a:ext>
            </a:extLst>
          </p:cNvPr>
          <p:cNvSpPr txBox="1">
            <a:spLocks noChangeArrowheads="1"/>
          </p:cNvSpPr>
          <p:nvPr/>
        </p:nvSpPr>
        <p:spPr bwMode="auto">
          <a:xfrm>
            <a:off x="990600" y="304800"/>
            <a:ext cx="72088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4400">
                <a:latin typeface="Arial" panose="020B0604020202020204" pitchFamily="34" charset="0"/>
              </a:rPr>
              <a:t>Application of a median filter</a:t>
            </a:r>
          </a:p>
        </p:txBody>
      </p:sp>
      <p:sp>
        <p:nvSpPr>
          <p:cNvPr id="69637" name="Rectangle 6">
            <a:extLst>
              <a:ext uri="{FF2B5EF4-FFF2-40B4-BE49-F238E27FC236}">
                <a16:creationId xmlns:a16="http://schemas.microsoft.com/office/drawing/2014/main" id="{C56ECB13-012C-B641-8EC2-0F17DBE83825}"/>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endParaRPr lang="en-US" altLang="en-US" sz="2000" i="1"/>
          </a:p>
        </p:txBody>
      </p:sp>
      <p:sp>
        <p:nvSpPr>
          <p:cNvPr id="69638" name="TextBox 1">
            <a:extLst>
              <a:ext uri="{FF2B5EF4-FFF2-40B4-BE49-F238E27FC236}">
                <a16:creationId xmlns:a16="http://schemas.microsoft.com/office/drawing/2014/main" id="{45047EB6-5D7E-6B45-A072-70118DA8367B}"/>
              </a:ext>
            </a:extLst>
          </p:cNvPr>
          <p:cNvSpPr txBox="1">
            <a:spLocks noChangeArrowheads="1"/>
          </p:cNvSpPr>
          <p:nvPr/>
        </p:nvSpPr>
        <p:spPr bwMode="auto">
          <a:xfrm>
            <a:off x="2362200" y="4845050"/>
            <a:ext cx="449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A median filter  is often desirable to be able to perform some kind of noise reduction and it preserves edges while removing the noise </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BC07F7AE-1374-1843-A930-54BB861A139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1682" name="Picture 3">
            <a:extLst>
              <a:ext uri="{FF2B5EF4-FFF2-40B4-BE49-F238E27FC236}">
                <a16:creationId xmlns:a16="http://schemas.microsoft.com/office/drawing/2014/main" id="{8A4B577D-BE21-0B49-ADC2-7E80E18EB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28600"/>
            <a:ext cx="6372225" cy="619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3FCC800E-CDDB-7F47-B411-64C2DB323D72}"/>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3730" name="Picture 3">
            <a:extLst>
              <a:ext uri="{FF2B5EF4-FFF2-40B4-BE49-F238E27FC236}">
                <a16:creationId xmlns:a16="http://schemas.microsoft.com/office/drawing/2014/main" id="{B9F72629-8964-C645-BA27-373A4CD885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0"/>
            <a:ext cx="6657975" cy="644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846080B0-C9BB-154C-806C-11EAA0E569D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5778" name="Picture 3">
            <a:extLst>
              <a:ext uri="{FF2B5EF4-FFF2-40B4-BE49-F238E27FC236}">
                <a16:creationId xmlns:a16="http://schemas.microsoft.com/office/drawing/2014/main" id="{D54D358E-C112-474E-A30C-28811B7CD0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863" y="-195263"/>
            <a:ext cx="6967537" cy="670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68E4387B-6916-B941-AC22-224D474D692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7826" name="Picture 3">
            <a:extLst>
              <a:ext uri="{FF2B5EF4-FFF2-40B4-BE49-F238E27FC236}">
                <a16:creationId xmlns:a16="http://schemas.microsoft.com/office/drawing/2014/main" id="{4BEF9DA9-0541-8A4E-A761-B4A81CCA4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04800"/>
            <a:ext cx="6048375"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Footer Placeholder 4">
            <a:extLst>
              <a:ext uri="{FF2B5EF4-FFF2-40B4-BE49-F238E27FC236}">
                <a16:creationId xmlns:a16="http://schemas.microsoft.com/office/drawing/2014/main" id="{A6472BFE-8B23-DE4A-B14B-3DF139122D2B}"/>
              </a:ext>
            </a:extLst>
          </p:cNvPr>
          <p:cNvSpPr>
            <a:spLocks noGrp="1"/>
          </p:cNvSpPr>
          <p:nvPr>
            <p:ph type="ftr" sz="quarter" idx="4294967295"/>
          </p:nvPr>
        </p:nvSpPr>
        <p:spPr bwMode="auto">
          <a:xfrm>
            <a:off x="914400" y="5573713"/>
            <a:ext cx="7315200" cy="228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900"/>
              <a:t>Copyright J. Paul Robinson, Steve Kelley Purdue University Cytometry Laboratories  1995-2017   ‹#› of 42 Slides</a:t>
            </a:r>
          </a:p>
        </p:txBody>
      </p:sp>
      <p:sp>
        <p:nvSpPr>
          <p:cNvPr id="79874" name="Rectangle 2">
            <a:extLst>
              <a:ext uri="{FF2B5EF4-FFF2-40B4-BE49-F238E27FC236}">
                <a16:creationId xmlns:a16="http://schemas.microsoft.com/office/drawing/2014/main" id="{EF3F15F8-4F03-9D4B-A7B2-6D34AAC6BAE5}"/>
              </a:ext>
            </a:extLst>
          </p:cNvPr>
          <p:cNvSpPr>
            <a:spLocks noGrp="1" noChangeArrowheads="1"/>
          </p:cNvSpPr>
          <p:nvPr>
            <p:ph type="title"/>
          </p:nvPr>
        </p:nvSpPr>
        <p:spPr>
          <a:xfrm>
            <a:off x="304800" y="304800"/>
            <a:ext cx="2514600" cy="1143000"/>
          </a:xfrm>
        </p:spPr>
        <p:txBody>
          <a:bodyPr/>
          <a:lstStyle/>
          <a:p>
            <a:r>
              <a:rPr lang="en-US" altLang="en-US" sz="4000">
                <a:ea typeface="ＭＳ Ｐゴシック" panose="020B0600070205080204" pitchFamily="34" charset="-128"/>
              </a:rPr>
              <a:t>Comparing Images</a:t>
            </a:r>
          </a:p>
        </p:txBody>
      </p:sp>
      <p:sp>
        <p:nvSpPr>
          <p:cNvPr id="79875" name="Rectangle 3">
            <a:extLst>
              <a:ext uri="{FF2B5EF4-FFF2-40B4-BE49-F238E27FC236}">
                <a16:creationId xmlns:a16="http://schemas.microsoft.com/office/drawing/2014/main" id="{EFC0464F-F13B-2144-B0C9-46338A4BA011}"/>
              </a:ext>
            </a:extLst>
          </p:cNvPr>
          <p:cNvSpPr>
            <a:spLocks noGrp="1" noChangeArrowheads="1"/>
          </p:cNvSpPr>
          <p:nvPr>
            <p:ph type="body" idx="1"/>
          </p:nvPr>
        </p:nvSpPr>
        <p:spPr>
          <a:xfrm>
            <a:off x="533400" y="2312988"/>
            <a:ext cx="7772400" cy="4114800"/>
          </a:xfrm>
        </p:spPr>
        <p:txBody>
          <a:bodyPr/>
          <a:lstStyle/>
          <a:p>
            <a:endParaRPr lang="en-US" altLang="en-US">
              <a:ea typeface="ＭＳ Ｐゴシック" panose="020B0600070205080204" pitchFamily="34" charset="-128"/>
            </a:endParaRPr>
          </a:p>
        </p:txBody>
      </p:sp>
      <p:pic>
        <p:nvPicPr>
          <p:cNvPr id="79876" name="Picture 4">
            <a:extLst>
              <a:ext uri="{FF2B5EF4-FFF2-40B4-BE49-F238E27FC236}">
                <a16:creationId xmlns:a16="http://schemas.microsoft.com/office/drawing/2014/main" id="{A51B5612-EDD2-2C49-85D6-E02A33F14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1200"/>
            <a:ext cx="4419600"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5">
            <a:extLst>
              <a:ext uri="{FF2B5EF4-FFF2-40B4-BE49-F238E27FC236}">
                <a16:creationId xmlns:a16="http://schemas.microsoft.com/office/drawing/2014/main" id="{E2C66B06-80D3-8349-BD5B-DD1FCDF8B2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039938"/>
            <a:ext cx="4405313"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Text Box 6">
            <a:extLst>
              <a:ext uri="{FF2B5EF4-FFF2-40B4-BE49-F238E27FC236}">
                <a16:creationId xmlns:a16="http://schemas.microsoft.com/office/drawing/2014/main" id="{286E3027-D30A-EF4C-BF9D-070F86B08846}"/>
              </a:ext>
            </a:extLst>
          </p:cNvPr>
          <p:cNvSpPr txBox="1">
            <a:spLocks noChangeArrowheads="1"/>
          </p:cNvSpPr>
          <p:nvPr/>
        </p:nvSpPr>
        <p:spPr bwMode="auto">
          <a:xfrm>
            <a:off x="6232525" y="6232525"/>
            <a:ext cx="16525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 file size: 21,358</a:t>
            </a:r>
          </a:p>
        </p:txBody>
      </p:sp>
      <p:sp>
        <p:nvSpPr>
          <p:cNvPr id="79879" name="Text Box 7">
            <a:extLst>
              <a:ext uri="{FF2B5EF4-FFF2-40B4-BE49-F238E27FC236}">
                <a16:creationId xmlns:a16="http://schemas.microsoft.com/office/drawing/2014/main" id="{4B313ECA-DF83-D04A-9EE7-857604C15594}"/>
              </a:ext>
            </a:extLst>
          </p:cNvPr>
          <p:cNvSpPr txBox="1">
            <a:spLocks noChangeArrowheads="1"/>
          </p:cNvSpPr>
          <p:nvPr/>
        </p:nvSpPr>
        <p:spPr bwMode="auto">
          <a:xfrm>
            <a:off x="1066800" y="6172200"/>
            <a:ext cx="16525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 file size: 73,011</a:t>
            </a:r>
          </a:p>
        </p:txBody>
      </p:sp>
      <p:pic>
        <p:nvPicPr>
          <p:cNvPr id="79880" name="Picture 8">
            <a:extLst>
              <a:ext uri="{FF2B5EF4-FFF2-40B4-BE49-F238E27FC236}">
                <a16:creationId xmlns:a16="http://schemas.microsoft.com/office/drawing/2014/main" id="{1E4F56CA-00C1-A946-A543-02BC8BD82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0"/>
            <a:ext cx="2714625"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1" name="Text Box 9">
            <a:extLst>
              <a:ext uri="{FF2B5EF4-FFF2-40B4-BE49-F238E27FC236}">
                <a16:creationId xmlns:a16="http://schemas.microsoft.com/office/drawing/2014/main" id="{4780F082-7E81-5B4B-AC5C-F85AB1C3770E}"/>
              </a:ext>
            </a:extLst>
          </p:cNvPr>
          <p:cNvSpPr txBox="1">
            <a:spLocks noChangeArrowheads="1"/>
          </p:cNvSpPr>
          <p:nvPr/>
        </p:nvSpPr>
        <p:spPr bwMode="auto">
          <a:xfrm>
            <a:off x="6232525" y="365125"/>
            <a:ext cx="14970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r>
              <a:rPr lang="en-US" altLang="en-US" sz="1600">
                <a:latin typeface="Arial" panose="020B0604020202020204" pitchFamily="34" charset="0"/>
              </a:rPr>
              <a:t>(Thumbsplus)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BCC0B7-3770-7B4E-A686-DC78CB898904}"/>
              </a:ext>
            </a:extLst>
          </p:cNvPr>
          <p:cNvSpPr/>
          <p:nvPr/>
        </p:nvSpPr>
        <p:spPr bwMode="auto">
          <a:xfrm>
            <a:off x="914400" y="5073650"/>
            <a:ext cx="2017713" cy="1479550"/>
          </a:xfrm>
          <a:prstGeom prst="rect">
            <a:avLst/>
          </a:prstGeom>
          <a:solidFill>
            <a:schemeClr val="bg1"/>
          </a:solidFill>
          <a:ln>
            <a:solidFill>
              <a:schemeClr val="bg2">
                <a:lumMod val="50000"/>
              </a:schemeClr>
            </a:solidFill>
          </a:ln>
          <a:effectLst/>
        </p:spPr>
        <p:txBody>
          <a:bodyPr>
            <a:spAutoFit/>
          </a:bodyPr>
          <a:lstStyle/>
          <a:p>
            <a:pPr>
              <a:spcAft>
                <a:spcPts val="600"/>
              </a:spcAft>
              <a:buFontTx/>
              <a:buChar char="•"/>
              <a:defRPr/>
            </a:pPr>
            <a:endParaRPr lang="en-US">
              <a:latin typeface="Arial" charset="0"/>
            </a:endParaRPr>
          </a:p>
        </p:txBody>
      </p:sp>
      <p:pic>
        <p:nvPicPr>
          <p:cNvPr id="13314" name="Picture 1">
            <a:extLst>
              <a:ext uri="{FF2B5EF4-FFF2-40B4-BE49-F238E27FC236}">
                <a16:creationId xmlns:a16="http://schemas.microsoft.com/office/drawing/2014/main" id="{D227E110-495F-ED4D-B57C-872BD994FA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1463" y="712788"/>
            <a:ext cx="2774950"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2">
            <a:extLst>
              <a:ext uri="{FF2B5EF4-FFF2-40B4-BE49-F238E27FC236}">
                <a16:creationId xmlns:a16="http://schemas.microsoft.com/office/drawing/2014/main" id="{994C92FF-B222-3A4F-A108-3B5110940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62" y="704624"/>
            <a:ext cx="2930525"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3">
            <a:extLst>
              <a:ext uri="{FF2B5EF4-FFF2-40B4-BE49-F238E27FC236}">
                <a16:creationId xmlns:a16="http://schemas.microsoft.com/office/drawing/2014/main" id="{CF0FEB61-D805-024D-AF34-378CD5CB9626}"/>
              </a:ext>
            </a:extLst>
          </p:cNvPr>
          <p:cNvSpPr txBox="1">
            <a:spLocks noChangeArrowheads="1"/>
          </p:cNvSpPr>
          <p:nvPr/>
        </p:nvSpPr>
        <p:spPr bwMode="auto">
          <a:xfrm>
            <a:off x="992188" y="439738"/>
            <a:ext cx="18357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dirty="0">
                <a:latin typeface="Arial" panose="020B0604020202020204" pitchFamily="34" charset="0"/>
              </a:rPr>
              <a:t>Analogue Camera</a:t>
            </a:r>
          </a:p>
        </p:txBody>
      </p:sp>
      <p:sp>
        <p:nvSpPr>
          <p:cNvPr id="13317" name="TextBox 4">
            <a:extLst>
              <a:ext uri="{FF2B5EF4-FFF2-40B4-BE49-F238E27FC236}">
                <a16:creationId xmlns:a16="http://schemas.microsoft.com/office/drawing/2014/main" id="{D516B9E1-A88A-2646-AB2A-93FF7EC07C3D}"/>
              </a:ext>
            </a:extLst>
          </p:cNvPr>
          <p:cNvSpPr txBox="1">
            <a:spLocks noChangeArrowheads="1"/>
          </p:cNvSpPr>
          <p:nvPr/>
        </p:nvSpPr>
        <p:spPr bwMode="auto">
          <a:xfrm>
            <a:off x="5824538" y="439738"/>
            <a:ext cx="15392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dirty="0">
                <a:latin typeface="Arial" panose="020B0604020202020204" pitchFamily="34" charset="0"/>
              </a:rPr>
              <a:t>Digital Camera</a:t>
            </a:r>
          </a:p>
        </p:txBody>
      </p:sp>
      <p:pic>
        <p:nvPicPr>
          <p:cNvPr id="13318" name="Picture 5">
            <a:extLst>
              <a:ext uri="{FF2B5EF4-FFF2-40B4-BE49-F238E27FC236}">
                <a16:creationId xmlns:a16="http://schemas.microsoft.com/office/drawing/2014/main" id="{F419EFE3-82FA-1D47-BE92-62C33B66C4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7520" y="2765425"/>
            <a:ext cx="100965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6">
            <a:extLst>
              <a:ext uri="{FF2B5EF4-FFF2-40B4-BE49-F238E27FC236}">
                <a16:creationId xmlns:a16="http://schemas.microsoft.com/office/drawing/2014/main" id="{357E6D53-D8C2-094C-A8B4-82B76BE527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63" y="4014494"/>
            <a:ext cx="2719387" cy="98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7">
            <a:extLst>
              <a:ext uri="{FF2B5EF4-FFF2-40B4-BE49-F238E27FC236}">
                <a16:creationId xmlns:a16="http://schemas.microsoft.com/office/drawing/2014/main" id="{5D1D3593-869B-0E40-8B50-3F54E1E7EC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5203825"/>
            <a:ext cx="1676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9">
            <a:extLst>
              <a:ext uri="{FF2B5EF4-FFF2-40B4-BE49-F238E27FC236}">
                <a16:creationId xmlns:a16="http://schemas.microsoft.com/office/drawing/2014/main" id="{66F61D4C-1C0A-F34A-AC97-1CBC79EC57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8538" y="3321050"/>
            <a:ext cx="13208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TextBox 11">
            <a:extLst>
              <a:ext uri="{FF2B5EF4-FFF2-40B4-BE49-F238E27FC236}">
                <a16:creationId xmlns:a16="http://schemas.microsoft.com/office/drawing/2014/main" id="{71C6353F-4F4D-A048-98F8-E25B28BCE49E}"/>
              </a:ext>
            </a:extLst>
          </p:cNvPr>
          <p:cNvSpPr txBox="1">
            <a:spLocks noChangeArrowheads="1"/>
          </p:cNvSpPr>
          <p:nvPr/>
        </p:nvSpPr>
        <p:spPr bwMode="auto">
          <a:xfrm>
            <a:off x="3081338" y="12700"/>
            <a:ext cx="2719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Arial" panose="020B0604020202020204" pitchFamily="34" charset="0"/>
              </a:rPr>
              <a:t>Creating an Image</a:t>
            </a:r>
          </a:p>
        </p:txBody>
      </p:sp>
      <p:pic>
        <p:nvPicPr>
          <p:cNvPr id="13323" name="Picture 12">
            <a:extLst>
              <a:ext uri="{FF2B5EF4-FFF2-40B4-BE49-F238E27FC236}">
                <a16:creationId xmlns:a16="http://schemas.microsoft.com/office/drawing/2014/main" id="{1685A71A-6701-004D-9E32-A09D6EB9D7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4538" y="4508500"/>
            <a:ext cx="201612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TextBox 13">
            <a:extLst>
              <a:ext uri="{FF2B5EF4-FFF2-40B4-BE49-F238E27FC236}">
                <a16:creationId xmlns:a16="http://schemas.microsoft.com/office/drawing/2014/main" id="{C7DDF12B-FE04-EA42-BF2A-D8689656306F}"/>
              </a:ext>
            </a:extLst>
          </p:cNvPr>
          <p:cNvSpPr txBox="1">
            <a:spLocks noChangeArrowheads="1"/>
          </p:cNvSpPr>
          <p:nvPr/>
        </p:nvSpPr>
        <p:spPr bwMode="auto">
          <a:xfrm>
            <a:off x="2743200" y="3429000"/>
            <a:ext cx="571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Film</a:t>
            </a:r>
          </a:p>
        </p:txBody>
      </p:sp>
      <p:sp>
        <p:nvSpPr>
          <p:cNvPr id="13325" name="TextBox 14">
            <a:extLst>
              <a:ext uri="{FF2B5EF4-FFF2-40B4-BE49-F238E27FC236}">
                <a16:creationId xmlns:a16="http://schemas.microsoft.com/office/drawing/2014/main" id="{D2614A22-A0C5-E148-B2EB-5FD2E134023E}"/>
              </a:ext>
            </a:extLst>
          </p:cNvPr>
          <p:cNvSpPr txBox="1">
            <a:spLocks noChangeArrowheads="1"/>
          </p:cNvSpPr>
          <p:nvPr/>
        </p:nvSpPr>
        <p:spPr bwMode="auto">
          <a:xfrm>
            <a:off x="3284538" y="4508500"/>
            <a:ext cx="993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Negative</a:t>
            </a:r>
          </a:p>
        </p:txBody>
      </p:sp>
      <p:sp>
        <p:nvSpPr>
          <p:cNvPr id="13326" name="TextBox 15">
            <a:extLst>
              <a:ext uri="{FF2B5EF4-FFF2-40B4-BE49-F238E27FC236}">
                <a16:creationId xmlns:a16="http://schemas.microsoft.com/office/drawing/2014/main" id="{F4AFFFBF-D31F-BB4C-9120-AC6800ACDC8C}"/>
              </a:ext>
            </a:extLst>
          </p:cNvPr>
          <p:cNvSpPr txBox="1">
            <a:spLocks noChangeArrowheads="1"/>
          </p:cNvSpPr>
          <p:nvPr/>
        </p:nvSpPr>
        <p:spPr bwMode="auto">
          <a:xfrm>
            <a:off x="3051175" y="5535613"/>
            <a:ext cx="10175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Print</a:t>
            </a:r>
          </a:p>
          <a:p>
            <a:pPr>
              <a:spcBef>
                <a:spcPct val="0"/>
              </a:spcBef>
              <a:buFontTx/>
              <a:buNone/>
            </a:pPr>
            <a:r>
              <a:rPr lang="en-US" altLang="en-US" sz="1600">
                <a:latin typeface="Arial" panose="020B0604020202020204" pitchFamily="34" charset="0"/>
              </a:rPr>
              <a:t>(positive)</a:t>
            </a:r>
          </a:p>
        </p:txBody>
      </p:sp>
      <p:sp>
        <p:nvSpPr>
          <p:cNvPr id="13327" name="TextBox 16">
            <a:extLst>
              <a:ext uri="{FF2B5EF4-FFF2-40B4-BE49-F238E27FC236}">
                <a16:creationId xmlns:a16="http://schemas.microsoft.com/office/drawing/2014/main" id="{1EF51BD2-B9E6-BD49-B6CE-C661A9F9DBF1}"/>
              </a:ext>
            </a:extLst>
          </p:cNvPr>
          <p:cNvSpPr txBox="1">
            <a:spLocks noChangeArrowheads="1"/>
          </p:cNvSpPr>
          <p:nvPr/>
        </p:nvSpPr>
        <p:spPr bwMode="auto">
          <a:xfrm>
            <a:off x="8001000" y="3598863"/>
            <a:ext cx="800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CMOS</a:t>
            </a:r>
          </a:p>
          <a:p>
            <a:pPr>
              <a:spcBef>
                <a:spcPct val="0"/>
              </a:spcBef>
              <a:buFontTx/>
              <a:buNone/>
            </a:pPr>
            <a:r>
              <a:rPr lang="en-US" altLang="en-US" sz="1600">
                <a:latin typeface="Arial" panose="020B0604020202020204" pitchFamily="34" charset="0"/>
              </a:rPr>
              <a:t>sensor</a:t>
            </a:r>
          </a:p>
        </p:txBody>
      </p:sp>
      <p:sp>
        <p:nvSpPr>
          <p:cNvPr id="13328" name="TextBox 17">
            <a:extLst>
              <a:ext uri="{FF2B5EF4-FFF2-40B4-BE49-F238E27FC236}">
                <a16:creationId xmlns:a16="http://schemas.microsoft.com/office/drawing/2014/main" id="{E9DB49BA-EF73-AE4A-964D-5EFAC0910C82}"/>
              </a:ext>
            </a:extLst>
          </p:cNvPr>
          <p:cNvSpPr txBox="1">
            <a:spLocks noChangeArrowheads="1"/>
          </p:cNvSpPr>
          <p:nvPr/>
        </p:nvSpPr>
        <p:spPr bwMode="auto">
          <a:xfrm>
            <a:off x="8001000" y="5203825"/>
            <a:ext cx="8683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Monitor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EA30E42D-ACA2-7242-8F95-A20016E1BE34}"/>
              </a:ext>
            </a:extLst>
          </p:cNvPr>
          <p:cNvSpPr>
            <a:spLocks noGrp="1" noChangeArrowheads="1"/>
          </p:cNvSpPr>
          <p:nvPr>
            <p:ph type="title"/>
          </p:nvPr>
        </p:nvSpPr>
        <p:spPr>
          <a:xfrm>
            <a:off x="538163" y="228600"/>
            <a:ext cx="7772400" cy="1143000"/>
          </a:xfrm>
        </p:spPr>
        <p:txBody>
          <a:bodyPr/>
          <a:lstStyle/>
          <a:p>
            <a:r>
              <a:rPr lang="en-US" altLang="en-US" sz="3200">
                <a:ea typeface="ＭＳ Ｐゴシック" panose="020B0600070205080204" pitchFamily="34" charset="-128"/>
              </a:rPr>
              <a:t>It depends on what the purpose is of your image as to the resolution needed</a:t>
            </a:r>
          </a:p>
        </p:txBody>
      </p:sp>
      <p:pic>
        <p:nvPicPr>
          <p:cNvPr id="81922" name="Picture 4">
            <a:extLst>
              <a:ext uri="{FF2B5EF4-FFF2-40B4-BE49-F238E27FC236}">
                <a16:creationId xmlns:a16="http://schemas.microsoft.com/office/drawing/2014/main" id="{B1CDA8E9-7299-8542-82D9-0A311E8750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133600"/>
            <a:ext cx="31242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 Box 5">
            <a:extLst>
              <a:ext uri="{FF2B5EF4-FFF2-40B4-BE49-F238E27FC236}">
                <a16:creationId xmlns:a16="http://schemas.microsoft.com/office/drawing/2014/main" id="{46EA677B-7253-E446-A095-AF71FDFBEFD5}"/>
              </a:ext>
            </a:extLst>
          </p:cNvPr>
          <p:cNvSpPr txBox="1">
            <a:spLocks noChangeArrowheads="1"/>
          </p:cNvSpPr>
          <p:nvPr/>
        </p:nvSpPr>
        <p:spPr bwMode="auto">
          <a:xfrm>
            <a:off x="6705600" y="5105400"/>
            <a:ext cx="1604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File size 12,470</a:t>
            </a:r>
          </a:p>
        </p:txBody>
      </p:sp>
      <p:pic>
        <p:nvPicPr>
          <p:cNvPr id="81924" name="Picture 6">
            <a:extLst>
              <a:ext uri="{FF2B5EF4-FFF2-40B4-BE49-F238E27FC236}">
                <a16:creationId xmlns:a16="http://schemas.microsoft.com/office/drawing/2014/main" id="{3BAF200E-76C0-4648-8640-C621BF975C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057400"/>
            <a:ext cx="312420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7">
            <a:extLst>
              <a:ext uri="{FF2B5EF4-FFF2-40B4-BE49-F238E27FC236}">
                <a16:creationId xmlns:a16="http://schemas.microsoft.com/office/drawing/2014/main" id="{0FD0239D-667B-7A4B-B10E-694B0F5E8A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7400"/>
            <a:ext cx="30480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Text Box 8">
            <a:extLst>
              <a:ext uri="{FF2B5EF4-FFF2-40B4-BE49-F238E27FC236}">
                <a16:creationId xmlns:a16="http://schemas.microsoft.com/office/drawing/2014/main" id="{20C8ECAB-D9F6-654E-9914-D5538D92331B}"/>
              </a:ext>
            </a:extLst>
          </p:cNvPr>
          <p:cNvSpPr txBox="1">
            <a:spLocks noChangeArrowheads="1"/>
          </p:cNvSpPr>
          <p:nvPr/>
        </p:nvSpPr>
        <p:spPr bwMode="auto">
          <a:xfrm>
            <a:off x="4191000" y="5105400"/>
            <a:ext cx="16525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 file size: 21,358</a:t>
            </a:r>
          </a:p>
        </p:txBody>
      </p:sp>
      <p:sp>
        <p:nvSpPr>
          <p:cNvPr id="81927" name="Text Box 9">
            <a:extLst>
              <a:ext uri="{FF2B5EF4-FFF2-40B4-BE49-F238E27FC236}">
                <a16:creationId xmlns:a16="http://schemas.microsoft.com/office/drawing/2014/main" id="{B4DD7537-9862-494A-9A32-05310A4F24A5}"/>
              </a:ext>
            </a:extLst>
          </p:cNvPr>
          <p:cNvSpPr txBox="1">
            <a:spLocks noChangeArrowheads="1"/>
          </p:cNvSpPr>
          <p:nvPr/>
        </p:nvSpPr>
        <p:spPr bwMode="auto">
          <a:xfrm>
            <a:off x="762000" y="5105400"/>
            <a:ext cx="16525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 file size: 73,011</a:t>
            </a:r>
          </a:p>
        </p:txBody>
      </p:sp>
      <p:sp>
        <p:nvSpPr>
          <p:cNvPr id="81928" name="TextBox 11">
            <a:extLst>
              <a:ext uri="{FF2B5EF4-FFF2-40B4-BE49-F238E27FC236}">
                <a16:creationId xmlns:a16="http://schemas.microsoft.com/office/drawing/2014/main" id="{8333226E-2CD7-7242-8806-FF50D8A01C88}"/>
              </a:ext>
            </a:extLst>
          </p:cNvPr>
          <p:cNvSpPr txBox="1">
            <a:spLocks noChangeArrowheads="1"/>
          </p:cNvSpPr>
          <p:nvPr/>
        </p:nvSpPr>
        <p:spPr bwMode="auto">
          <a:xfrm>
            <a:off x="190500" y="5638800"/>
            <a:ext cx="8763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2400">
                <a:latin typeface="Arial" panose="020B0604020202020204" pitchFamily="34" charset="0"/>
              </a:rPr>
              <a:t>An image need only be </a:t>
            </a:r>
            <a:r>
              <a:rPr lang="en-US" altLang="en-US" sz="2400">
                <a:solidFill>
                  <a:srgbClr val="FF0000"/>
                </a:solidFill>
                <a:latin typeface="Arial" panose="020B0604020202020204" pitchFamily="34" charset="0"/>
              </a:rPr>
              <a:t>parsimonius,</a:t>
            </a:r>
            <a:r>
              <a:rPr lang="en-US" altLang="en-US" sz="2400">
                <a:latin typeface="Arial" panose="020B0604020202020204" pitchFamily="34" charset="0"/>
              </a:rPr>
              <a:t> i.e., it only needs to show what is necessary to provide the expected image.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DC6ACBF8-9407-024A-BC95-75ADF682EDBF}"/>
              </a:ext>
            </a:extLst>
          </p:cNvPr>
          <p:cNvSpPr>
            <a:spLocks noGrp="1" noChangeArrowheads="1"/>
          </p:cNvSpPr>
          <p:nvPr>
            <p:ph type="title"/>
          </p:nvPr>
        </p:nvSpPr>
        <p:spPr>
          <a:xfrm>
            <a:off x="609600" y="228600"/>
            <a:ext cx="7772400" cy="1143000"/>
          </a:xfrm>
        </p:spPr>
        <p:txBody>
          <a:bodyPr/>
          <a:lstStyle/>
          <a:p>
            <a:r>
              <a:rPr lang="en-US" altLang="en-US">
                <a:ea typeface="ＭＳ Ｐゴシック" panose="020B0600070205080204" pitchFamily="34" charset="-128"/>
              </a:rPr>
              <a:t>What are you loosing?</a:t>
            </a:r>
          </a:p>
        </p:txBody>
      </p:sp>
      <p:sp>
        <p:nvSpPr>
          <p:cNvPr id="83970" name="Content Placeholder 2">
            <a:extLst>
              <a:ext uri="{FF2B5EF4-FFF2-40B4-BE49-F238E27FC236}">
                <a16:creationId xmlns:a16="http://schemas.microsoft.com/office/drawing/2014/main" id="{A103EFE4-6C9B-D943-BE4B-BDF741EC2188}"/>
              </a:ext>
            </a:extLst>
          </p:cNvPr>
          <p:cNvSpPr>
            <a:spLocks noGrp="1" noChangeArrowheads="1"/>
          </p:cNvSpPr>
          <p:nvPr>
            <p:ph idx="1"/>
          </p:nvPr>
        </p:nvSpPr>
        <p:spPr>
          <a:xfrm>
            <a:off x="533400" y="2312988"/>
            <a:ext cx="7772400" cy="4114800"/>
          </a:xfrm>
        </p:spPr>
        <p:txBody>
          <a:bodyPr/>
          <a:lstStyle/>
          <a:p>
            <a:endParaRPr lang="en-US" altLang="en-US">
              <a:ea typeface="ＭＳ Ｐゴシック" panose="020B0600070205080204" pitchFamily="34" charset="-128"/>
            </a:endParaRPr>
          </a:p>
        </p:txBody>
      </p:sp>
      <p:sp>
        <p:nvSpPr>
          <p:cNvPr id="83971" name="Footer Placeholder 3">
            <a:extLst>
              <a:ext uri="{FF2B5EF4-FFF2-40B4-BE49-F238E27FC236}">
                <a16:creationId xmlns:a16="http://schemas.microsoft.com/office/drawing/2014/main" id="{27C085CC-C62B-CB44-AED7-86B8FE9AEC8A}"/>
              </a:ext>
            </a:extLst>
          </p:cNvPr>
          <p:cNvSpPr>
            <a:spLocks noGrp="1"/>
          </p:cNvSpPr>
          <p:nvPr>
            <p:ph type="ftr" sz="quarter" idx="4294967295"/>
          </p:nvPr>
        </p:nvSpPr>
        <p:spPr bwMode="auto">
          <a:xfrm>
            <a:off x="914400" y="5573713"/>
            <a:ext cx="7315200" cy="228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900"/>
              <a:t>Copyright J. Paul Robinson, Steve Kelley Purdue University Cytometry Laboratories  1995-2017   ‹#› of 42 Slides</a:t>
            </a:r>
          </a:p>
        </p:txBody>
      </p:sp>
      <p:pic>
        <p:nvPicPr>
          <p:cNvPr id="83972" name="Picture 7">
            <a:extLst>
              <a:ext uri="{FF2B5EF4-FFF2-40B4-BE49-F238E27FC236}">
                <a16:creationId xmlns:a16="http://schemas.microsoft.com/office/drawing/2014/main" id="{F542A11B-7BDC-C249-A9E4-49FB93DFB4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803" t="68948" r="37317" b="19263"/>
          <a:stretch>
            <a:fillRect/>
          </a:stretch>
        </p:blipFill>
        <p:spPr bwMode="auto">
          <a:xfrm>
            <a:off x="76200" y="1981200"/>
            <a:ext cx="4572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4">
            <a:extLst>
              <a:ext uri="{FF2B5EF4-FFF2-40B4-BE49-F238E27FC236}">
                <a16:creationId xmlns:a16="http://schemas.microsoft.com/office/drawing/2014/main" id="{8A300F31-6CAF-DF42-A4AE-40A93D1EFD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000" t="68832" r="37404" b="19397"/>
          <a:stretch>
            <a:fillRect/>
          </a:stretch>
        </p:blipFill>
        <p:spPr bwMode="auto">
          <a:xfrm>
            <a:off x="4632325" y="1981200"/>
            <a:ext cx="447833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TextBox 7">
            <a:extLst>
              <a:ext uri="{FF2B5EF4-FFF2-40B4-BE49-F238E27FC236}">
                <a16:creationId xmlns:a16="http://schemas.microsoft.com/office/drawing/2014/main" id="{C6FF7E58-1067-B84C-AB30-C134277285F0}"/>
              </a:ext>
            </a:extLst>
          </p:cNvPr>
          <p:cNvSpPr txBox="1">
            <a:spLocks noChangeArrowheads="1"/>
          </p:cNvSpPr>
          <p:nvPr/>
        </p:nvSpPr>
        <p:spPr bwMode="auto">
          <a:xfrm>
            <a:off x="1828800" y="1296988"/>
            <a:ext cx="51720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Same image as previous page, expanded 10-15 times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Footer Placeholder 3">
            <a:extLst>
              <a:ext uri="{FF2B5EF4-FFF2-40B4-BE49-F238E27FC236}">
                <a16:creationId xmlns:a16="http://schemas.microsoft.com/office/drawing/2014/main" id="{9A5C0B15-3460-7147-9886-C64FFA21E2D3}"/>
              </a:ext>
            </a:extLst>
          </p:cNvPr>
          <p:cNvSpPr>
            <a:spLocks noGrp="1"/>
          </p:cNvSpPr>
          <p:nvPr>
            <p:ph type="ftr" sz="quarter" idx="4294967295"/>
          </p:nvPr>
        </p:nvSpPr>
        <p:spPr bwMode="auto">
          <a:xfrm>
            <a:off x="1638300" y="6597650"/>
            <a:ext cx="6629400" cy="228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900"/>
              <a:t>Copyright J. Paul Robinson, Steve Kelley Purdue University Cytometry Laboratories  1995-2017   ‹#› of 42 Slides</a:t>
            </a:r>
          </a:p>
        </p:txBody>
      </p:sp>
      <p:sp>
        <p:nvSpPr>
          <p:cNvPr id="86018" name="Rectangle 2">
            <a:extLst>
              <a:ext uri="{FF2B5EF4-FFF2-40B4-BE49-F238E27FC236}">
                <a16:creationId xmlns:a16="http://schemas.microsoft.com/office/drawing/2014/main" id="{98424527-3F05-8440-BA7D-763CCECFB838}"/>
              </a:ext>
            </a:extLst>
          </p:cNvPr>
          <p:cNvSpPr>
            <a:spLocks noGrp="1" noChangeArrowheads="1"/>
          </p:cNvSpPr>
          <p:nvPr>
            <p:ph type="title"/>
          </p:nvPr>
        </p:nvSpPr>
        <p:spPr>
          <a:xfrm>
            <a:off x="533400" y="0"/>
            <a:ext cx="7772400" cy="1143000"/>
          </a:xfrm>
        </p:spPr>
        <p:txBody>
          <a:bodyPr/>
          <a:lstStyle/>
          <a:p>
            <a:r>
              <a:rPr lang="en-US" altLang="en-US" dirty="0">
                <a:ea typeface="ＭＳ Ｐゴシック" panose="020B0600070205080204" pitchFamily="34" charset="-128"/>
              </a:rPr>
              <a:t>Lossy &amp; Lossless Compression</a:t>
            </a:r>
          </a:p>
        </p:txBody>
      </p:sp>
      <p:sp>
        <p:nvSpPr>
          <p:cNvPr id="86019" name="Text Box 3">
            <a:extLst>
              <a:ext uri="{FF2B5EF4-FFF2-40B4-BE49-F238E27FC236}">
                <a16:creationId xmlns:a16="http://schemas.microsoft.com/office/drawing/2014/main" id="{73A3DCDF-798A-8748-8F5A-1C92991F5BD3}"/>
              </a:ext>
            </a:extLst>
          </p:cNvPr>
          <p:cNvSpPr txBox="1">
            <a:spLocks noChangeArrowheads="1"/>
          </p:cNvSpPr>
          <p:nvPr/>
        </p:nvSpPr>
        <p:spPr bwMode="auto">
          <a:xfrm>
            <a:off x="152400" y="1295400"/>
            <a:ext cx="876300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spcAft>
                <a:spcPts val="600"/>
              </a:spcAft>
              <a:buNone/>
            </a:pPr>
            <a:r>
              <a:rPr lang="en-US" altLang="en-US" sz="2400" b="1" dirty="0">
                <a:latin typeface="Arial" panose="020B0604020202020204" pitchFamily="34" charset="0"/>
              </a:rPr>
              <a:t> Lossy</a:t>
            </a:r>
          </a:p>
          <a:p>
            <a:pPr>
              <a:spcBef>
                <a:spcPct val="50000"/>
              </a:spcBef>
              <a:spcAft>
                <a:spcPts val="600"/>
              </a:spcAft>
              <a:buNone/>
            </a:pPr>
            <a:r>
              <a:rPr lang="en-US" altLang="en-US" sz="2000" u="sng" dirty="0">
                <a:latin typeface="+mn-lt"/>
              </a:rPr>
              <a:t>Most</a:t>
            </a:r>
            <a:r>
              <a:rPr lang="en-US" altLang="en-US" sz="2000" dirty="0">
                <a:latin typeface="+mn-lt"/>
              </a:rPr>
              <a:t> filters will result in lossy compression. This means once you compress the image, you can never return the image back to its original self. One needs to be careful with biological data to ensure that you preserve the raw files</a:t>
            </a:r>
          </a:p>
          <a:p>
            <a:pPr>
              <a:spcBef>
                <a:spcPct val="50000"/>
              </a:spcBef>
              <a:spcAft>
                <a:spcPts val="600"/>
              </a:spcAft>
              <a:buNone/>
            </a:pPr>
            <a:r>
              <a:rPr lang="en-US" altLang="en-US" sz="2400" b="1" dirty="0">
                <a:latin typeface="+mn-lt"/>
              </a:rPr>
              <a:t>Lossless</a:t>
            </a:r>
            <a:r>
              <a:rPr lang="en-US" altLang="en-US" sz="2400" dirty="0">
                <a:latin typeface="+mn-lt"/>
              </a:rPr>
              <a:t>: </a:t>
            </a:r>
          </a:p>
          <a:p>
            <a:pPr>
              <a:spcBef>
                <a:spcPct val="50000"/>
              </a:spcBef>
              <a:spcAft>
                <a:spcPts val="600"/>
              </a:spcAft>
              <a:buNone/>
            </a:pPr>
            <a:r>
              <a:rPr lang="en-US" altLang="en-US" sz="2000" dirty="0">
                <a:latin typeface="+mn-lt"/>
              </a:rPr>
              <a:t>These processes allow the reconstruction of </a:t>
            </a:r>
            <a:r>
              <a:rPr lang="en-US" sz="2000" dirty="0">
                <a:latin typeface="+mn-lt"/>
              </a:rPr>
              <a:t>the original data to be perfectly from the compressed data.</a:t>
            </a:r>
            <a:endParaRPr lang="en-US" altLang="en-US" sz="2000" dirty="0">
              <a:latin typeface="+mn-lt"/>
            </a:endParaRPr>
          </a:p>
          <a:p>
            <a:pPr>
              <a:spcBef>
                <a:spcPct val="50000"/>
              </a:spcBef>
              <a:spcAft>
                <a:spcPts val="600"/>
              </a:spcAft>
              <a:buNone/>
            </a:pPr>
            <a:r>
              <a:rPr lang="en-US" altLang="en-US" sz="2000" dirty="0">
                <a:latin typeface="+mn-lt"/>
              </a:rPr>
              <a:t>Examples GIF - Graphics Interchange Format (</a:t>
            </a:r>
            <a:r>
              <a:rPr lang="en-US" sz="2000" dirty="0">
                <a:latin typeface="+mn-lt"/>
              </a:rPr>
              <a:t>it uses </a:t>
            </a:r>
            <a:r>
              <a:rPr lang="en-US" sz="2000" dirty="0">
                <a:latin typeface="+mn-lt"/>
                <a:hlinkClick r:id="rId3" tooltip="Lempel–Ziv–Welch">
                  <a:extLst>
                    <a:ext uri="{A12FA001-AC4F-418D-AE19-62706E023703}">
                      <ahyp:hlinkClr xmlns:ahyp="http://schemas.microsoft.com/office/drawing/2018/hyperlinkcolor" val="tx"/>
                    </a:ext>
                  </a:extLst>
                </a:hlinkClick>
              </a:rPr>
              <a:t>LZW</a:t>
            </a:r>
            <a:r>
              <a:rPr lang="en-US" sz="2000" dirty="0">
                <a:latin typeface="+mn-lt"/>
              </a:rPr>
              <a:t> lossless compression)</a:t>
            </a:r>
            <a:endParaRPr lang="en-US" altLang="en-US" sz="2000" dirty="0">
              <a:latin typeface="+mn-lt"/>
            </a:endParaRPr>
          </a:p>
          <a:p>
            <a:pPr>
              <a:spcBef>
                <a:spcPct val="50000"/>
              </a:spcBef>
              <a:spcAft>
                <a:spcPts val="600"/>
              </a:spcAft>
              <a:buNone/>
            </a:pPr>
            <a:r>
              <a:rPr lang="en-US" altLang="en-US" sz="1600" dirty="0">
                <a:latin typeface="+mn-lt"/>
              </a:rPr>
              <a:t>(GIF is usually limited to an 8-bit palette, or 256 colors and a single transparency color and useful for animation – but is a very old image format not suitable for high color content. This format was patented by Unisys and caused many issued in the early days of the WEB – but </a:t>
            </a:r>
            <a:r>
              <a:rPr lang="en-US" sz="1600" dirty="0">
                <a:latin typeface="+mn-lt"/>
              </a:rPr>
              <a:t>the patents on LZW expired on June 20, 2003</a:t>
            </a:r>
            <a:r>
              <a:rPr lang="en-US" altLang="en-US" sz="1600" dirty="0">
                <a:latin typeface="+mn-lt"/>
              </a:rPr>
              <a:t>)</a:t>
            </a:r>
          </a:p>
          <a:p>
            <a:pPr>
              <a:spcBef>
                <a:spcPct val="50000"/>
              </a:spcBef>
              <a:spcAft>
                <a:spcPts val="600"/>
              </a:spcAft>
              <a:buNone/>
            </a:pPr>
            <a:r>
              <a:rPr lang="en-US" altLang="en-US" sz="2000" dirty="0">
                <a:latin typeface="+mn-lt"/>
              </a:rPr>
              <a:t>TIFF - Tagged Image File Format </a:t>
            </a:r>
          </a:p>
        </p:txBody>
      </p:sp>
      <p:sp>
        <p:nvSpPr>
          <p:cNvPr id="86020" name="Rectangle 4">
            <a:extLst>
              <a:ext uri="{FF2B5EF4-FFF2-40B4-BE49-F238E27FC236}">
                <a16:creationId xmlns:a16="http://schemas.microsoft.com/office/drawing/2014/main" id="{37A3FB50-D0C7-6B4A-9A92-168069424189}"/>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endParaRPr lang="en-US" altLang="en-US" sz="2000" i="1"/>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15721F7E-81D3-E948-AF08-899E6B48344F}"/>
              </a:ext>
            </a:extLst>
          </p:cNvPr>
          <p:cNvSpPr>
            <a:spLocks noGrp="1" noChangeArrowheads="1"/>
          </p:cNvSpPr>
          <p:nvPr>
            <p:ph type="title"/>
          </p:nvPr>
        </p:nvSpPr>
        <p:spPr>
          <a:xfrm>
            <a:off x="314325" y="228600"/>
            <a:ext cx="7772400" cy="685800"/>
          </a:xfrm>
        </p:spPr>
        <p:txBody>
          <a:bodyPr/>
          <a:lstStyle/>
          <a:p>
            <a:r>
              <a:rPr lang="en-US" altLang="en-US" sz="3600">
                <a:ea typeface="ＭＳ Ｐゴシック" panose="020B0600070205080204" pitchFamily="34" charset="-128"/>
              </a:rPr>
              <a:t>Some image formats</a:t>
            </a:r>
            <a:br>
              <a:rPr lang="en-US" altLang="en-US" sz="3600">
                <a:ea typeface="ＭＳ Ｐゴシック" panose="020B0600070205080204" pitchFamily="34" charset="-128"/>
              </a:rPr>
            </a:br>
            <a:r>
              <a:rPr lang="en-US" altLang="en-US" sz="3600">
                <a:ea typeface="ＭＳ Ｐゴシック" panose="020B0600070205080204" pitchFamily="34" charset="-128"/>
              </a:rPr>
              <a:t>(Lossy)</a:t>
            </a:r>
          </a:p>
        </p:txBody>
      </p:sp>
      <p:sp>
        <p:nvSpPr>
          <p:cNvPr id="88066" name="Content Placeholder 2">
            <a:extLst>
              <a:ext uri="{FF2B5EF4-FFF2-40B4-BE49-F238E27FC236}">
                <a16:creationId xmlns:a16="http://schemas.microsoft.com/office/drawing/2014/main" id="{C5FA02F5-7D46-824C-99BF-40E7366087D0}"/>
              </a:ext>
            </a:extLst>
          </p:cNvPr>
          <p:cNvSpPr>
            <a:spLocks noGrp="1" noChangeArrowheads="1"/>
          </p:cNvSpPr>
          <p:nvPr>
            <p:ph idx="1"/>
          </p:nvPr>
        </p:nvSpPr>
        <p:spPr>
          <a:xfrm>
            <a:off x="304800" y="1219200"/>
            <a:ext cx="8534400" cy="4114800"/>
          </a:xfrm>
        </p:spPr>
        <p:txBody>
          <a:bodyPr/>
          <a:lstStyle/>
          <a:p>
            <a:r>
              <a:rPr lang="en-US" altLang="en-US" sz="2000" dirty="0">
                <a:ea typeface="ＭＳ Ｐゴシック" panose="020B0600070205080204" pitchFamily="34" charset="-128"/>
              </a:rPr>
              <a:t>Approximately </a:t>
            </a:r>
            <a:r>
              <a:rPr lang="en-US" altLang="en-US" sz="2000" dirty="0">
                <a:solidFill>
                  <a:srgbClr val="FF0000"/>
                </a:solidFill>
                <a:ea typeface="ＭＳ Ｐゴシック" panose="020B0600070205080204" pitchFamily="34" charset="-128"/>
              </a:rPr>
              <a:t>1382 different image formats</a:t>
            </a:r>
          </a:p>
          <a:p>
            <a:r>
              <a:rPr lang="en-US" altLang="en-US" sz="2000" b="1" dirty="0">
                <a:ea typeface="ＭＳ Ｐゴシック" panose="020B0600070205080204" pitchFamily="34" charset="-128"/>
              </a:rPr>
              <a:t>RAW – </a:t>
            </a:r>
            <a:r>
              <a:rPr lang="en-US" altLang="en-US" sz="2000" dirty="0">
                <a:ea typeface="ＭＳ Ｐゴシック" panose="020B0600070205080204" pitchFamily="34" charset="-128"/>
              </a:rPr>
              <a:t>this differs from product to product so there is no standard</a:t>
            </a:r>
          </a:p>
          <a:p>
            <a:r>
              <a:rPr lang="en-US" altLang="en-US" sz="2000" b="1" dirty="0">
                <a:ea typeface="ＭＳ Ｐゴシック" panose="020B0600070205080204" pitchFamily="34" charset="-128"/>
              </a:rPr>
              <a:t>PNG</a:t>
            </a:r>
            <a:r>
              <a:rPr lang="en-US" altLang="en-US" sz="2000" dirty="0">
                <a:ea typeface="ＭＳ Ｐゴシック" panose="020B0600070205080204" pitchFamily="34" charset="-128"/>
              </a:rPr>
              <a:t> (</a:t>
            </a:r>
            <a:r>
              <a:rPr lang="en-US" altLang="en-US" sz="2000" b="1" dirty="0">
                <a:ea typeface="ＭＳ Ｐゴシック" panose="020B0600070205080204" pitchFamily="34" charset="-128"/>
              </a:rPr>
              <a:t>Portable Network Graphics) </a:t>
            </a:r>
            <a:r>
              <a:rPr lang="en-US" altLang="en-US" sz="2000" dirty="0">
                <a:ea typeface="ＭＳ Ｐゴシック" panose="020B0600070205080204" pitchFamily="34" charset="-128"/>
              </a:rPr>
              <a:t>uses ZIP compression which is lossless, and slightly more effective than LZW (slightly smaller files) (designed for web). </a:t>
            </a:r>
          </a:p>
          <a:p>
            <a:r>
              <a:rPr lang="en-US" altLang="en-US" sz="2000" dirty="0">
                <a:ea typeface="ＭＳ Ｐゴシック" panose="020B0600070205080204" pitchFamily="34" charset="-128"/>
              </a:rPr>
              <a:t>More recent format, royalty free,  note patent issues over the LZW format (GIF).</a:t>
            </a:r>
          </a:p>
          <a:p>
            <a:r>
              <a:rPr lang="en-US" altLang="en-US" sz="2000" b="1" dirty="0">
                <a:ea typeface="ＭＳ Ｐゴシック" panose="020B0600070205080204" pitchFamily="34" charset="-128"/>
              </a:rPr>
              <a:t>GIF files can be saved with a maximum of 256 colors</a:t>
            </a:r>
            <a:r>
              <a:rPr lang="en-US" altLang="en-US" sz="2000" dirty="0">
                <a:ea typeface="ＭＳ Ｐゴシック" panose="020B0600070205080204" pitchFamily="34" charset="-128"/>
              </a:rPr>
              <a:t>. (not good for photographic images even though it retains the limited information collected)</a:t>
            </a:r>
          </a:p>
          <a:p>
            <a:r>
              <a:rPr lang="en-US" altLang="en-US" sz="2000" b="1" dirty="0">
                <a:ea typeface="ＭＳ Ｐゴシック" panose="020B0600070205080204" pitchFamily="34" charset="-128"/>
              </a:rPr>
              <a:t>JPEG (JPG)— Joint Photographic Experts Group</a:t>
            </a:r>
          </a:p>
          <a:p>
            <a:r>
              <a:rPr lang="en-US" altLang="en-US" sz="2000" b="1" dirty="0">
                <a:ea typeface="ＭＳ Ｐゴシック" panose="020B0600070205080204" pitchFamily="34" charset="-128"/>
              </a:rPr>
              <a:t>PSD, PDD</a:t>
            </a:r>
            <a:r>
              <a:rPr lang="en-US" altLang="en-US" sz="2000" dirty="0">
                <a:ea typeface="ＭＳ Ｐゴシック" panose="020B0600070205080204" pitchFamily="34" charset="-128"/>
              </a:rPr>
              <a:t> - Photoshop's native format. PSD preserves layers, transparency, adjustment layers, masks, clipping paths, layer styles, blending modes, vector text &amp; shapes</a:t>
            </a:r>
          </a:p>
          <a:p>
            <a:r>
              <a:rPr lang="en-US" altLang="en-US" sz="2000" b="1" dirty="0">
                <a:ea typeface="ＭＳ Ｐゴシック" panose="020B0600070205080204" pitchFamily="34" charset="-128"/>
              </a:rPr>
              <a:t> BMP </a:t>
            </a:r>
            <a:r>
              <a:rPr lang="en-US" altLang="en-US" sz="2000" dirty="0">
                <a:ea typeface="ＭＳ Ｐゴシック" panose="020B0600070205080204" pitchFamily="34" charset="-128"/>
              </a:rPr>
              <a:t>is an uncompressed proprietary format invented by Microsoft. </a:t>
            </a:r>
          </a:p>
          <a:p>
            <a:endParaRPr lang="en-US" altLang="en-US" sz="2000" dirty="0">
              <a:ea typeface="ＭＳ Ｐゴシック" panose="020B0600070205080204" pitchFamily="34" charset="-128"/>
            </a:endParaRPr>
          </a:p>
          <a:p>
            <a:endParaRPr lang="en-US" altLang="en-US" sz="2000" dirty="0">
              <a:ea typeface="ＭＳ Ｐゴシック" panose="020B0600070205080204" pitchFamily="34" charset="-128"/>
            </a:endParaRPr>
          </a:p>
        </p:txBody>
      </p:sp>
      <p:sp>
        <p:nvSpPr>
          <p:cNvPr id="88067" name="TextBox 2">
            <a:extLst>
              <a:ext uri="{FF2B5EF4-FFF2-40B4-BE49-F238E27FC236}">
                <a16:creationId xmlns:a16="http://schemas.microsoft.com/office/drawing/2014/main" id="{A88C5EC3-A2B9-724E-BED2-294E410E4F7F}"/>
              </a:ext>
            </a:extLst>
          </p:cNvPr>
          <p:cNvSpPr txBox="1">
            <a:spLocks noChangeArrowheads="1"/>
          </p:cNvSpPr>
          <p:nvPr/>
        </p:nvSpPr>
        <p:spPr bwMode="auto">
          <a:xfrm>
            <a:off x="4724400" y="6248400"/>
            <a:ext cx="4006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r>
              <a:rPr lang="en-US" altLang="en-US" sz="1200">
                <a:solidFill>
                  <a:srgbClr val="0070C0"/>
                </a:solidFill>
                <a:latin typeface="Arial" panose="020B0604020202020204" pitchFamily="34" charset="0"/>
              </a:rPr>
              <a:t>http://en.wikipedia.org/wiki/Lossless_data_compression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FA6E7E02-89D8-0D4B-B06F-5FB6CF7F0B33}"/>
              </a:ext>
            </a:extLst>
          </p:cNvPr>
          <p:cNvSpPr>
            <a:spLocks noGrp="1" noChangeArrowheads="1"/>
          </p:cNvSpPr>
          <p:nvPr>
            <p:ph type="title"/>
          </p:nvPr>
        </p:nvSpPr>
        <p:spPr>
          <a:xfrm>
            <a:off x="685800" y="228600"/>
            <a:ext cx="7772400" cy="685800"/>
          </a:xfrm>
        </p:spPr>
        <p:txBody>
          <a:bodyPr/>
          <a:lstStyle/>
          <a:p>
            <a:r>
              <a:rPr lang="en-US" altLang="en-US">
                <a:ea typeface="ＭＳ Ｐゴシック" panose="020B0600070205080204" pitchFamily="34" charset="-128"/>
              </a:rPr>
              <a:t>Lossless Formats</a:t>
            </a:r>
          </a:p>
        </p:txBody>
      </p:sp>
      <p:sp>
        <p:nvSpPr>
          <p:cNvPr id="90114" name="Content Placeholder 2">
            <a:extLst>
              <a:ext uri="{FF2B5EF4-FFF2-40B4-BE49-F238E27FC236}">
                <a16:creationId xmlns:a16="http://schemas.microsoft.com/office/drawing/2014/main" id="{583EA8FF-6987-7C45-A8B0-BC5BCA3724BE}"/>
              </a:ext>
            </a:extLst>
          </p:cNvPr>
          <p:cNvSpPr>
            <a:spLocks noGrp="1" noChangeArrowheads="1"/>
          </p:cNvSpPr>
          <p:nvPr>
            <p:ph idx="1"/>
          </p:nvPr>
        </p:nvSpPr>
        <p:spPr>
          <a:xfrm>
            <a:off x="457200" y="1143000"/>
            <a:ext cx="7772400" cy="4114800"/>
          </a:xfrm>
        </p:spPr>
        <p:txBody>
          <a:bodyPr/>
          <a:lstStyle/>
          <a:p>
            <a:r>
              <a:rPr lang="en-US" altLang="en-US" sz="2000" dirty="0">
                <a:latin typeface="Arial" panose="020B0604020202020204" pitchFamily="34" charset="0"/>
                <a:ea typeface="ＭＳ Ｐゴシック" panose="020B0600070205080204" pitchFamily="34" charset="-128"/>
                <a:hlinkClick r:id="rId2" tooltip="ILBM">
                  <a:extLst>
                    <a:ext uri="{A12FA001-AC4F-418D-AE19-62706E023703}">
                      <ahyp:hlinkClr xmlns:ahyp="http://schemas.microsoft.com/office/drawing/2018/hyperlinkcolor" val="tx"/>
                    </a:ext>
                  </a:extLst>
                </a:hlinkClick>
              </a:rPr>
              <a:t>ILBM</a:t>
            </a:r>
            <a:r>
              <a:rPr lang="en-US" altLang="en-US" sz="2000" dirty="0">
                <a:latin typeface="Arial" panose="020B0604020202020204" pitchFamily="34" charset="0"/>
                <a:ea typeface="ＭＳ Ｐゴシック" panose="020B0600070205080204" pitchFamily="34" charset="-128"/>
              </a:rPr>
              <a:t> – (lossless RLE compression of </a:t>
            </a:r>
            <a:r>
              <a:rPr lang="en-US" altLang="en-US" sz="2000" dirty="0">
                <a:latin typeface="Arial" panose="020B0604020202020204" pitchFamily="34" charset="0"/>
                <a:ea typeface="ＭＳ Ｐゴシック" panose="020B0600070205080204" pitchFamily="34" charset="-128"/>
                <a:hlinkClick r:id="rId3" tooltip="Amiga">
                  <a:extLst>
                    <a:ext uri="{A12FA001-AC4F-418D-AE19-62706E023703}">
                      <ahyp:hlinkClr xmlns:ahyp="http://schemas.microsoft.com/office/drawing/2018/hyperlinkcolor" val="tx"/>
                    </a:ext>
                  </a:extLst>
                </a:hlinkClick>
              </a:rPr>
              <a:t>Amiga</a:t>
            </a:r>
            <a:r>
              <a:rPr lang="en-US" altLang="en-US" sz="2000" dirty="0">
                <a:latin typeface="Arial" panose="020B0604020202020204" pitchFamily="34" charset="0"/>
                <a:ea typeface="ＭＳ Ｐゴシック" panose="020B0600070205080204" pitchFamily="34" charset="-128"/>
              </a:rPr>
              <a:t> </a:t>
            </a:r>
            <a:r>
              <a:rPr lang="en-US" altLang="en-US" sz="2000" dirty="0">
                <a:latin typeface="Arial" panose="020B0604020202020204" pitchFamily="34" charset="0"/>
                <a:ea typeface="ＭＳ Ｐゴシック" panose="020B0600070205080204" pitchFamily="34" charset="-128"/>
                <a:hlinkClick r:id="rId4" tooltip="Interchange File Format">
                  <a:extLst>
                    <a:ext uri="{A12FA001-AC4F-418D-AE19-62706E023703}">
                      <ahyp:hlinkClr xmlns:ahyp="http://schemas.microsoft.com/office/drawing/2018/hyperlinkcolor" val="tx"/>
                    </a:ext>
                  </a:extLst>
                </a:hlinkClick>
              </a:rPr>
              <a:t>IFF</a:t>
            </a:r>
            <a:r>
              <a:rPr lang="en-US" altLang="en-US" sz="2000" dirty="0">
                <a:latin typeface="Arial" panose="020B0604020202020204" pitchFamily="34" charset="0"/>
                <a:ea typeface="ＭＳ Ｐゴシック" panose="020B0600070205080204" pitchFamily="34" charset="-128"/>
              </a:rPr>
              <a:t> images)</a:t>
            </a:r>
          </a:p>
          <a:p>
            <a:r>
              <a:rPr lang="en-US" altLang="en-US" sz="2000" dirty="0">
                <a:latin typeface="Arial" panose="020B0604020202020204" pitchFamily="34" charset="0"/>
                <a:ea typeface="ＭＳ Ｐゴシック" panose="020B0600070205080204" pitchFamily="34" charset="-128"/>
                <a:hlinkClick r:id="rId5" tooltip="JBIG2">
                  <a:extLst>
                    <a:ext uri="{A12FA001-AC4F-418D-AE19-62706E023703}">
                      <ahyp:hlinkClr xmlns:ahyp="http://schemas.microsoft.com/office/drawing/2018/hyperlinkcolor" val="tx"/>
                    </a:ext>
                  </a:extLst>
                </a:hlinkClick>
              </a:rPr>
              <a:t>JBIG2</a:t>
            </a:r>
            <a:r>
              <a:rPr lang="en-US" altLang="en-US" sz="2000" dirty="0">
                <a:latin typeface="Arial" panose="020B0604020202020204" pitchFamily="34" charset="0"/>
                <a:ea typeface="ＭＳ Ｐゴシック" panose="020B0600070205080204" pitchFamily="34" charset="-128"/>
              </a:rPr>
              <a:t> – (lossless or lossy compression of B&amp;W images)</a:t>
            </a:r>
          </a:p>
          <a:p>
            <a:r>
              <a:rPr lang="en-US" altLang="en-US" sz="2000" dirty="0">
                <a:latin typeface="Arial" panose="020B0604020202020204" pitchFamily="34" charset="0"/>
                <a:ea typeface="ＭＳ Ｐゴシック" panose="020B0600070205080204" pitchFamily="34" charset="-128"/>
                <a:hlinkClick r:id="rId6" tooltip="Lossless JPEG">
                  <a:extLst>
                    <a:ext uri="{A12FA001-AC4F-418D-AE19-62706E023703}">
                      <ahyp:hlinkClr xmlns:ahyp="http://schemas.microsoft.com/office/drawing/2018/hyperlinkcolor" val="tx"/>
                    </a:ext>
                  </a:extLst>
                </a:hlinkClick>
              </a:rPr>
              <a:t>JPEG-LS</a:t>
            </a:r>
            <a:r>
              <a:rPr lang="en-US" altLang="en-US" sz="2000" dirty="0">
                <a:latin typeface="Arial" panose="020B0604020202020204" pitchFamily="34" charset="0"/>
                <a:ea typeface="ＭＳ Ｐゴシック" panose="020B0600070205080204" pitchFamily="34" charset="-128"/>
              </a:rPr>
              <a:t> – (lossless/near-lossless compression standard)</a:t>
            </a:r>
          </a:p>
          <a:p>
            <a:r>
              <a:rPr lang="en-US" altLang="en-US" sz="2000" dirty="0">
                <a:latin typeface="Arial" panose="020B0604020202020204" pitchFamily="34" charset="0"/>
                <a:ea typeface="ＭＳ Ｐゴシック" panose="020B0600070205080204" pitchFamily="34" charset="-128"/>
                <a:hlinkClick r:id="rId7" tooltip="JPEG 2000">
                  <a:extLst>
                    <a:ext uri="{A12FA001-AC4F-418D-AE19-62706E023703}">
                      <ahyp:hlinkClr xmlns:ahyp="http://schemas.microsoft.com/office/drawing/2018/hyperlinkcolor" val="tx"/>
                    </a:ext>
                  </a:extLst>
                </a:hlinkClick>
              </a:rPr>
              <a:t>JPEG 2000</a:t>
            </a:r>
            <a:r>
              <a:rPr lang="en-US" altLang="en-US" sz="2000" dirty="0">
                <a:latin typeface="Arial" panose="020B0604020202020204" pitchFamily="34" charset="0"/>
                <a:ea typeface="ＭＳ Ｐゴシック" panose="020B0600070205080204" pitchFamily="34" charset="-128"/>
              </a:rPr>
              <a:t> – (includes lossless compression method)</a:t>
            </a:r>
          </a:p>
          <a:p>
            <a:r>
              <a:rPr lang="en-US" altLang="en-US" sz="2000" dirty="0">
                <a:latin typeface="Arial" panose="020B0604020202020204" pitchFamily="34" charset="0"/>
                <a:ea typeface="ＭＳ Ｐゴシック" panose="020B0600070205080204" pitchFamily="34" charset="-128"/>
                <a:hlinkClick r:id="rId8" tooltip="JPEG XR">
                  <a:extLst>
                    <a:ext uri="{A12FA001-AC4F-418D-AE19-62706E023703}">
                      <ahyp:hlinkClr xmlns:ahyp="http://schemas.microsoft.com/office/drawing/2018/hyperlinkcolor" val="tx"/>
                    </a:ext>
                  </a:extLst>
                </a:hlinkClick>
              </a:rPr>
              <a:t>JPEG XR</a:t>
            </a:r>
            <a:r>
              <a:rPr lang="en-US" altLang="en-US" sz="2000" dirty="0">
                <a:latin typeface="Arial" panose="020B0604020202020204" pitchFamily="34" charset="0"/>
                <a:ea typeface="ＭＳ Ｐゴシック" panose="020B0600070205080204" pitchFamily="34" charset="-128"/>
              </a:rPr>
              <a:t> – formerly </a:t>
            </a:r>
            <a:r>
              <a:rPr lang="en-US" altLang="en-US" sz="2000" i="1" dirty="0" err="1">
                <a:latin typeface="Arial" panose="020B0604020202020204" pitchFamily="34" charset="0"/>
                <a:ea typeface="ＭＳ Ｐゴシック" panose="020B0600070205080204" pitchFamily="34" charset="-128"/>
              </a:rPr>
              <a:t>WMPhoto</a:t>
            </a:r>
            <a:r>
              <a:rPr lang="en-US" altLang="en-US" sz="2000" dirty="0">
                <a:latin typeface="Arial" panose="020B0604020202020204" pitchFamily="34" charset="0"/>
                <a:ea typeface="ＭＳ Ｐゴシック" panose="020B0600070205080204" pitchFamily="34" charset="-128"/>
              </a:rPr>
              <a:t> and </a:t>
            </a:r>
            <a:r>
              <a:rPr lang="en-US" altLang="en-US" sz="2000" i="1" dirty="0">
                <a:latin typeface="Arial" panose="020B0604020202020204" pitchFamily="34" charset="0"/>
                <a:ea typeface="ＭＳ Ｐゴシック" panose="020B0600070205080204" pitchFamily="34" charset="-128"/>
              </a:rPr>
              <a:t>HD Photo</a:t>
            </a:r>
            <a:r>
              <a:rPr lang="en-US" altLang="en-US" sz="2000" dirty="0">
                <a:latin typeface="Arial" panose="020B0604020202020204" pitchFamily="34" charset="0"/>
                <a:ea typeface="ＭＳ Ｐゴシック" panose="020B0600070205080204" pitchFamily="34" charset="-128"/>
              </a:rPr>
              <a:t>, includes a lossless compression method</a:t>
            </a:r>
          </a:p>
          <a:p>
            <a:r>
              <a:rPr lang="en-US" altLang="en-US" sz="2000" dirty="0">
                <a:latin typeface="Arial" panose="020B0604020202020204" pitchFamily="34" charset="0"/>
                <a:ea typeface="ＭＳ Ｐゴシック" panose="020B0600070205080204" pitchFamily="34" charset="-128"/>
                <a:hlinkClick r:id="rId9" tooltip="Progressive Graphics File">
                  <a:extLst>
                    <a:ext uri="{A12FA001-AC4F-418D-AE19-62706E023703}">
                      <ahyp:hlinkClr xmlns:ahyp="http://schemas.microsoft.com/office/drawing/2018/hyperlinkcolor" val="tx"/>
                    </a:ext>
                  </a:extLst>
                </a:hlinkClick>
              </a:rPr>
              <a:t>PGF</a:t>
            </a:r>
            <a:r>
              <a:rPr lang="en-US" altLang="en-US" sz="2000" dirty="0">
                <a:latin typeface="Arial" panose="020B0604020202020204" pitchFamily="34" charset="0"/>
                <a:ea typeface="ＭＳ Ｐゴシック" panose="020B0600070205080204" pitchFamily="34" charset="-128"/>
              </a:rPr>
              <a:t> – Progressive Graphics File (lossless or lossy compression)</a:t>
            </a:r>
          </a:p>
          <a:p>
            <a:r>
              <a:rPr lang="en-US" altLang="en-US" sz="2000" dirty="0">
                <a:latin typeface="Arial" panose="020B0604020202020204" pitchFamily="34" charset="0"/>
                <a:ea typeface="ＭＳ Ｐゴシック" panose="020B0600070205080204" pitchFamily="34" charset="-128"/>
                <a:hlinkClick r:id="rId10" tooltip="Tagged Image File Format">
                  <a:extLst>
                    <a:ext uri="{A12FA001-AC4F-418D-AE19-62706E023703}">
                      <ahyp:hlinkClr xmlns:ahyp="http://schemas.microsoft.com/office/drawing/2018/hyperlinkcolor" val="tx"/>
                    </a:ext>
                  </a:extLst>
                </a:hlinkClick>
              </a:rPr>
              <a:t>TIFF</a:t>
            </a:r>
            <a:r>
              <a:rPr lang="en-US" altLang="en-US" sz="2000" dirty="0">
                <a:latin typeface="Arial" panose="020B0604020202020204" pitchFamily="34" charset="0"/>
                <a:ea typeface="ＭＳ Ｐゴシック" panose="020B0600070205080204" pitchFamily="34" charset="-128"/>
              </a:rPr>
              <a:t> – Tagged Image File Format (</a:t>
            </a:r>
            <a:r>
              <a:rPr lang="en-US" altLang="en-US" sz="2000" dirty="0">
                <a:ea typeface="ＭＳ Ｐゴシック" panose="020B0600070205080204" pitchFamily="34" charset="-128"/>
              </a:rPr>
              <a:t>LZW compression, </a:t>
            </a:r>
            <a:r>
              <a:rPr lang="en-US" altLang="en-US" sz="2000" b="1" dirty="0">
                <a:ea typeface="ＭＳ Ｐゴシック" panose="020B0600070205080204" pitchFamily="34" charset="-128"/>
              </a:rPr>
              <a:t>lossless</a:t>
            </a:r>
            <a:r>
              <a:rPr lang="en-US" altLang="en-US" sz="2000" dirty="0">
                <a:ea typeface="ＭＳ Ｐゴシック" panose="020B0600070205080204" pitchFamily="34" charset="-128"/>
              </a:rPr>
              <a:t> data-compression)</a:t>
            </a:r>
            <a:endParaRPr lang="en-US" altLang="en-US" sz="2000" dirty="0">
              <a:latin typeface="Arial" panose="020B0604020202020204" pitchFamily="34" charset="0"/>
              <a:ea typeface="ＭＳ Ｐゴシック" panose="020B0600070205080204" pitchFamily="34" charset="-128"/>
            </a:endParaRPr>
          </a:p>
          <a:p>
            <a:r>
              <a:rPr lang="en-US" altLang="en-US" sz="2000" dirty="0">
                <a:latin typeface="Arial" panose="020B0604020202020204" pitchFamily="34" charset="0"/>
                <a:ea typeface="ＭＳ Ｐゴシック" panose="020B0600070205080204" pitchFamily="34" charset="-128"/>
                <a:hlinkClick r:id="rId11">
                  <a:extLst>
                    <a:ext uri="{A12FA001-AC4F-418D-AE19-62706E023703}">
                      <ahyp:hlinkClr xmlns:ahyp="http://schemas.microsoft.com/office/drawing/2018/hyperlinkcolor" val="tx"/>
                    </a:ext>
                  </a:extLst>
                </a:hlinkClick>
              </a:rPr>
              <a:t>Gifsicle</a:t>
            </a:r>
            <a:r>
              <a:rPr lang="en-US" altLang="en-US" sz="2000" dirty="0">
                <a:latin typeface="Arial" panose="020B0604020202020204" pitchFamily="34" charset="0"/>
                <a:ea typeface="ＭＳ Ｐゴシック" panose="020B0600070205080204" pitchFamily="34" charset="-128"/>
              </a:rPr>
              <a:t> (</a:t>
            </a:r>
            <a:r>
              <a:rPr lang="en-US" altLang="en-US" sz="2000" dirty="0">
                <a:latin typeface="Arial" panose="020B0604020202020204" pitchFamily="34" charset="0"/>
                <a:ea typeface="ＭＳ Ｐゴシック" panose="020B0600070205080204" pitchFamily="34" charset="-128"/>
                <a:hlinkClick r:id="rId12" tooltip="GNU General Public License">
                  <a:extLst>
                    <a:ext uri="{A12FA001-AC4F-418D-AE19-62706E023703}">
                      <ahyp:hlinkClr xmlns:ahyp="http://schemas.microsoft.com/office/drawing/2018/hyperlinkcolor" val="tx"/>
                    </a:ext>
                  </a:extLst>
                </a:hlinkClick>
              </a:rPr>
              <a:t>GPL</a:t>
            </a:r>
            <a:r>
              <a:rPr lang="en-US" altLang="en-US" sz="2000" dirty="0">
                <a:latin typeface="Arial" panose="020B0604020202020204" pitchFamily="34" charset="0"/>
                <a:ea typeface="ＭＳ Ｐゴシック" panose="020B0600070205080204" pitchFamily="34" charset="-128"/>
              </a:rPr>
              <a:t>) – Optimize gif files</a:t>
            </a:r>
          </a:p>
          <a:p>
            <a:r>
              <a:rPr lang="en-US" altLang="en-US" sz="2000" dirty="0">
                <a:latin typeface="Arial" panose="020B0604020202020204" pitchFamily="34" charset="0"/>
                <a:ea typeface="ＭＳ Ｐゴシック" panose="020B0600070205080204" pitchFamily="34" charset="-128"/>
                <a:hlinkClick r:id="rId13">
                  <a:extLst>
                    <a:ext uri="{A12FA001-AC4F-418D-AE19-62706E023703}">
                      <ahyp:hlinkClr xmlns:ahyp="http://schemas.microsoft.com/office/drawing/2018/hyperlinkcolor" val="tx"/>
                    </a:ext>
                  </a:extLst>
                </a:hlinkClick>
              </a:rPr>
              <a:t>Jpegoptim</a:t>
            </a:r>
            <a:r>
              <a:rPr lang="en-US" altLang="en-US" sz="2000" dirty="0">
                <a:latin typeface="Arial" panose="020B0604020202020204" pitchFamily="34" charset="0"/>
                <a:ea typeface="ＭＳ Ｐゴシック" panose="020B0600070205080204" pitchFamily="34" charset="-128"/>
              </a:rPr>
              <a:t> (</a:t>
            </a:r>
            <a:r>
              <a:rPr lang="en-US" altLang="en-US" sz="2000" dirty="0">
                <a:latin typeface="Arial" panose="020B0604020202020204" pitchFamily="34" charset="0"/>
                <a:ea typeface="ＭＳ Ｐゴシック" panose="020B0600070205080204" pitchFamily="34" charset="-128"/>
                <a:hlinkClick r:id="rId12" tooltip="GNU General Public License">
                  <a:extLst>
                    <a:ext uri="{A12FA001-AC4F-418D-AE19-62706E023703}">
                      <ahyp:hlinkClr xmlns:ahyp="http://schemas.microsoft.com/office/drawing/2018/hyperlinkcolor" val="tx"/>
                    </a:ext>
                  </a:extLst>
                </a:hlinkClick>
              </a:rPr>
              <a:t>GPL</a:t>
            </a:r>
            <a:r>
              <a:rPr lang="en-US" altLang="en-US" sz="2000" dirty="0">
                <a:latin typeface="Arial" panose="020B0604020202020204" pitchFamily="34" charset="0"/>
                <a:ea typeface="ＭＳ Ｐゴシック" panose="020B0600070205080204" pitchFamily="34" charset="-128"/>
              </a:rPr>
              <a:t>) – Optimize jpeg files</a:t>
            </a:r>
          </a:p>
          <a:p>
            <a:endParaRPr lang="en-US" altLang="en-US" sz="2800" dirty="0">
              <a:ea typeface="ＭＳ Ｐゴシック" panose="020B0600070205080204" pitchFamily="34" charset="-128"/>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05C42F55-C5A3-B54E-96A7-E21E8AB42300}"/>
              </a:ext>
            </a:extLst>
          </p:cNvPr>
          <p:cNvSpPr>
            <a:spLocks noGrp="1" noChangeArrowheads="1"/>
          </p:cNvSpPr>
          <p:nvPr>
            <p:ph type="title"/>
          </p:nvPr>
        </p:nvSpPr>
        <p:spPr>
          <a:xfrm>
            <a:off x="685800" y="609600"/>
            <a:ext cx="7772400" cy="838200"/>
          </a:xfrm>
        </p:spPr>
        <p:txBody>
          <a:bodyPr/>
          <a:lstStyle/>
          <a:p>
            <a:r>
              <a:rPr lang="en-US" altLang="en-US">
                <a:ea typeface="ＭＳ Ｐゴシック" panose="020B0600070205080204" pitchFamily="34" charset="-128"/>
              </a:rPr>
              <a:t>Image Structure types</a:t>
            </a:r>
          </a:p>
        </p:txBody>
      </p:sp>
      <p:sp>
        <p:nvSpPr>
          <p:cNvPr id="91138" name="TextBox 2">
            <a:extLst>
              <a:ext uri="{FF2B5EF4-FFF2-40B4-BE49-F238E27FC236}">
                <a16:creationId xmlns:a16="http://schemas.microsoft.com/office/drawing/2014/main" id="{2785637C-62A1-5142-812E-92521B1CA8E5}"/>
              </a:ext>
            </a:extLst>
          </p:cNvPr>
          <p:cNvSpPr txBox="1">
            <a:spLocks noChangeArrowheads="1"/>
          </p:cNvSpPr>
          <p:nvPr/>
        </p:nvSpPr>
        <p:spPr bwMode="auto">
          <a:xfrm>
            <a:off x="695325" y="2057400"/>
            <a:ext cx="76200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000" b="1" dirty="0">
                <a:latin typeface="Arial" panose="020B0604020202020204" pitchFamily="34" charset="0"/>
              </a:rPr>
              <a:t>Raster Graphics</a:t>
            </a:r>
          </a:p>
          <a:p>
            <a:pPr>
              <a:spcBef>
                <a:spcPct val="0"/>
              </a:spcBef>
              <a:buFontTx/>
              <a:buNone/>
            </a:pPr>
            <a:r>
              <a:rPr lang="en-US" altLang="en-US" sz="2000" dirty="0">
                <a:latin typeface="Arial" panose="020B0604020202020204" pitchFamily="34" charset="0"/>
              </a:rPr>
              <a:t>This is a bitmap image or a dot matrix structure represented by a grid of pixels</a:t>
            </a:r>
          </a:p>
          <a:p>
            <a:pPr>
              <a:spcBef>
                <a:spcPct val="0"/>
              </a:spcBef>
              <a:buFontTx/>
              <a:buNone/>
            </a:pPr>
            <a:endParaRPr lang="en-US" altLang="en-US" sz="2000" dirty="0">
              <a:latin typeface="Arial" panose="020B0604020202020204" pitchFamily="34" charset="0"/>
            </a:endParaRPr>
          </a:p>
          <a:p>
            <a:pPr>
              <a:spcBef>
                <a:spcPct val="0"/>
              </a:spcBef>
              <a:buFontTx/>
              <a:buNone/>
            </a:pPr>
            <a:endParaRPr lang="en-US" altLang="en-US" sz="2000" dirty="0">
              <a:latin typeface="Arial" panose="020B0604020202020204" pitchFamily="34" charset="0"/>
            </a:endParaRPr>
          </a:p>
          <a:p>
            <a:pPr>
              <a:spcBef>
                <a:spcPct val="0"/>
              </a:spcBef>
              <a:buFontTx/>
              <a:buNone/>
            </a:pPr>
            <a:r>
              <a:rPr lang="en-US" altLang="en-US" sz="2000" b="1" dirty="0">
                <a:latin typeface="Arial" panose="020B0604020202020204" pitchFamily="34" charset="0"/>
              </a:rPr>
              <a:t>Vector Graphics</a:t>
            </a:r>
          </a:p>
          <a:p>
            <a:pPr>
              <a:spcBef>
                <a:spcPct val="0"/>
              </a:spcBef>
              <a:buFontTx/>
              <a:buNone/>
            </a:pPr>
            <a:r>
              <a:rPr lang="en-US" altLang="en-US" sz="2000" dirty="0">
                <a:latin typeface="Arial" panose="020B0604020202020204" pitchFamily="34" charset="0"/>
              </a:rPr>
              <a:t>Vector graphics images are images that are defined in terms of 2D points, connect by lone and curves to form polygons and other shapes</a:t>
            </a:r>
          </a:p>
          <a:p>
            <a:pPr>
              <a:spcBef>
                <a:spcPct val="0"/>
              </a:spcBef>
              <a:buFontTx/>
              <a:buNone/>
            </a:pPr>
            <a:endParaRPr lang="en-US" altLang="en-US" sz="2000" dirty="0">
              <a:latin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72F8931B-4B66-E745-AE0B-03CBC57EADC8}"/>
              </a:ext>
            </a:extLst>
          </p:cNvPr>
          <p:cNvSpPr>
            <a:spLocks noGrp="1" noChangeArrowheads="1"/>
          </p:cNvSpPr>
          <p:nvPr>
            <p:ph type="title"/>
          </p:nvPr>
        </p:nvSpPr>
        <p:spPr>
          <a:xfrm>
            <a:off x="555625" y="17463"/>
            <a:ext cx="7772400" cy="1143000"/>
          </a:xfrm>
        </p:spPr>
        <p:txBody>
          <a:bodyPr/>
          <a:lstStyle/>
          <a:p>
            <a:r>
              <a:rPr lang="en-US" altLang="en-US">
                <a:ea typeface="ＭＳ Ｐゴシック" panose="020B0600070205080204" pitchFamily="34" charset="-128"/>
              </a:rPr>
              <a:t>Vector Image file formats</a:t>
            </a:r>
          </a:p>
        </p:txBody>
      </p:sp>
      <p:sp>
        <p:nvSpPr>
          <p:cNvPr id="92162" name="TextBox 3">
            <a:extLst>
              <a:ext uri="{FF2B5EF4-FFF2-40B4-BE49-F238E27FC236}">
                <a16:creationId xmlns:a16="http://schemas.microsoft.com/office/drawing/2014/main" id="{F888A388-ADEE-064C-9A0E-429C974B3781}"/>
              </a:ext>
            </a:extLst>
          </p:cNvPr>
          <p:cNvSpPr txBox="1">
            <a:spLocks noChangeArrowheads="1"/>
          </p:cNvSpPr>
          <p:nvPr/>
        </p:nvSpPr>
        <p:spPr bwMode="auto">
          <a:xfrm>
            <a:off x="460375" y="2057400"/>
            <a:ext cx="7848600" cy="435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r>
              <a:rPr lang="en-US" altLang="en-US" sz="2800">
                <a:latin typeface="Arial" panose="020B0604020202020204" pitchFamily="34" charset="0"/>
              </a:rPr>
              <a:t> EPS (Adobe Encapsulated Postscript)</a:t>
            </a:r>
          </a:p>
          <a:p>
            <a:pPr>
              <a:spcBef>
                <a:spcPct val="0"/>
              </a:spcBef>
              <a:spcAft>
                <a:spcPts val="600"/>
              </a:spcAft>
            </a:pPr>
            <a:r>
              <a:rPr lang="en-US" altLang="en-US" sz="2800">
                <a:latin typeface="Arial" panose="020B0604020202020204" pitchFamily="34" charset="0"/>
              </a:rPr>
              <a:t> AI (Adobe Illustrator)</a:t>
            </a:r>
          </a:p>
          <a:p>
            <a:pPr>
              <a:spcBef>
                <a:spcPct val="0"/>
              </a:spcBef>
              <a:spcAft>
                <a:spcPts val="600"/>
              </a:spcAft>
            </a:pPr>
            <a:r>
              <a:rPr lang="en-US" altLang="en-US" sz="2800">
                <a:latin typeface="Arial" panose="020B0604020202020204" pitchFamily="34" charset="0"/>
              </a:rPr>
              <a:t> PDF  (Portable Document format</a:t>
            </a:r>
          </a:p>
          <a:p>
            <a:pPr>
              <a:spcBef>
                <a:spcPct val="0"/>
              </a:spcBef>
              <a:spcAft>
                <a:spcPts val="600"/>
              </a:spcAft>
            </a:pPr>
            <a:r>
              <a:rPr lang="en-US" altLang="en-US" sz="2800">
                <a:latin typeface="Arial" panose="020B0604020202020204" pitchFamily="34" charset="0"/>
              </a:rPr>
              <a:t> SVG – W3C standard vector image format (Scalable Vector Graphics)  (Inscape and Corel Draw)</a:t>
            </a:r>
          </a:p>
          <a:p>
            <a:pPr>
              <a:spcBef>
                <a:spcPct val="0"/>
              </a:spcBef>
              <a:spcAft>
                <a:spcPts val="600"/>
              </a:spcAft>
            </a:pPr>
            <a:r>
              <a:rPr lang="en-US" altLang="en-US" sz="2800">
                <a:latin typeface="Arial" panose="020B0604020202020204" pitchFamily="34" charset="0"/>
              </a:rPr>
              <a:t> DXF – Drawing eXchange Format (CAD format from Autodesk)</a:t>
            </a:r>
          </a:p>
          <a:p>
            <a:pPr>
              <a:spcBef>
                <a:spcPct val="0"/>
              </a:spcBef>
              <a:spcAft>
                <a:spcPts val="600"/>
              </a:spcAft>
            </a:pPr>
            <a:endParaRPr lang="en-US" altLang="en-US" sz="2800">
              <a:latin typeface="Arial" panose="020B0604020202020204" pitchFamily="34" charset="0"/>
            </a:endParaRPr>
          </a:p>
        </p:txBody>
      </p:sp>
      <p:sp>
        <p:nvSpPr>
          <p:cNvPr id="92163" name="TextBox 1">
            <a:extLst>
              <a:ext uri="{FF2B5EF4-FFF2-40B4-BE49-F238E27FC236}">
                <a16:creationId xmlns:a16="http://schemas.microsoft.com/office/drawing/2014/main" id="{09B4E053-0278-FA4A-8550-0BB6859084C2}"/>
              </a:ext>
            </a:extLst>
          </p:cNvPr>
          <p:cNvSpPr txBox="1">
            <a:spLocks noChangeArrowheads="1"/>
          </p:cNvSpPr>
          <p:nvPr/>
        </p:nvSpPr>
        <p:spPr bwMode="auto">
          <a:xfrm>
            <a:off x="528638" y="1190625"/>
            <a:ext cx="79025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Vector graphics images are images that are defined in terms of 2D points, connect by lone and curves to form polygons and other shapes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024AA381-7000-FE4B-93A8-EBF1A2479158}"/>
              </a:ext>
            </a:extLst>
          </p:cNvPr>
          <p:cNvSpPr>
            <a:spLocks noGrp="1" noChangeArrowheads="1"/>
          </p:cNvSpPr>
          <p:nvPr>
            <p:ph type="title"/>
          </p:nvPr>
        </p:nvSpPr>
        <p:spPr>
          <a:xfrm>
            <a:off x="282575" y="228600"/>
            <a:ext cx="8153400" cy="838200"/>
          </a:xfrm>
        </p:spPr>
        <p:txBody>
          <a:bodyPr/>
          <a:lstStyle/>
          <a:p>
            <a:r>
              <a:rPr lang="en-US" altLang="en-US" sz="3600">
                <a:ea typeface="ＭＳ Ｐゴシック" panose="020B0600070205080204" pitchFamily="34" charset="-128"/>
              </a:rPr>
              <a:t>A vector image (e.g. Corel Xara Designer)</a:t>
            </a:r>
          </a:p>
        </p:txBody>
      </p:sp>
      <p:pic>
        <p:nvPicPr>
          <p:cNvPr id="94210" name="Picture 3">
            <a:extLst>
              <a:ext uri="{FF2B5EF4-FFF2-40B4-BE49-F238E27FC236}">
                <a16:creationId xmlns:a16="http://schemas.microsoft.com/office/drawing/2014/main" id="{7479F528-6150-CD4D-A41F-48803ABAE3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2575" y="1295400"/>
            <a:ext cx="36576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Box 1">
            <a:extLst>
              <a:ext uri="{FF2B5EF4-FFF2-40B4-BE49-F238E27FC236}">
                <a16:creationId xmlns:a16="http://schemas.microsoft.com/office/drawing/2014/main" id="{B89B6518-E0C9-254C-A275-852BFB76FA7F}"/>
              </a:ext>
            </a:extLst>
          </p:cNvPr>
          <p:cNvSpPr txBox="1">
            <a:spLocks noChangeArrowheads="1"/>
          </p:cNvSpPr>
          <p:nvPr/>
        </p:nvSpPr>
        <p:spPr bwMode="auto">
          <a:xfrm>
            <a:off x="5105400" y="1828800"/>
            <a:ext cx="33528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In a vectored image, every component is editable – whereas in most other images, unless it is composed of multiple layers, then editing that image is quite difficult.</a:t>
            </a:r>
          </a:p>
          <a:p>
            <a:pPr>
              <a:spcBef>
                <a:spcPct val="0"/>
              </a:spcBef>
              <a:buFontTx/>
              <a:buNone/>
            </a:pPr>
            <a:endParaRPr lang="en-US" altLang="en-US" sz="1600">
              <a:latin typeface="Arial" panose="020B0604020202020204" pitchFamily="34" charset="0"/>
            </a:endParaRPr>
          </a:p>
          <a:p>
            <a:pPr>
              <a:spcBef>
                <a:spcPct val="0"/>
              </a:spcBef>
              <a:buFontTx/>
              <a:buNone/>
            </a:pPr>
            <a:r>
              <a:rPr lang="en-US" altLang="en-US" sz="1600">
                <a:latin typeface="Arial" panose="020B0604020202020204" pitchFamily="34" charset="0"/>
              </a:rPr>
              <a:t>When you magnify a vector image, you do not lose resolution.</a:t>
            </a:r>
          </a:p>
          <a:p>
            <a:pPr>
              <a:spcBef>
                <a:spcPct val="0"/>
              </a:spcBef>
              <a:buFontTx/>
              <a:buNone/>
            </a:pPr>
            <a:endParaRPr lang="en-US" altLang="en-US" sz="1600">
              <a:latin typeface="Arial" panose="020B0604020202020204" pitchFamily="34" charset="0"/>
            </a:endParaRPr>
          </a:p>
          <a:p>
            <a:pPr>
              <a:spcBef>
                <a:spcPct val="0"/>
              </a:spcBef>
              <a:buFontTx/>
              <a:buNone/>
            </a:pPr>
            <a:r>
              <a:rPr lang="en-US" altLang="en-US" sz="1600">
                <a:latin typeface="Arial" panose="020B0604020202020204" pitchFamily="34" charset="0"/>
              </a:rPr>
              <a:t>Biological images formats will not be vector images.</a:t>
            </a:r>
          </a:p>
          <a:p>
            <a:pPr>
              <a:spcBef>
                <a:spcPct val="0"/>
              </a:spcBef>
              <a:buFontTx/>
              <a:buNone/>
            </a:pPr>
            <a:endParaRPr lang="en-US" altLang="en-US" sz="1600">
              <a:latin typeface="Arial" panose="020B0604020202020204" pitchFamily="34" charset="0"/>
            </a:endParaRPr>
          </a:p>
        </p:txBody>
      </p:sp>
      <p:sp>
        <p:nvSpPr>
          <p:cNvPr id="94212" name="TextBox 2">
            <a:extLst>
              <a:ext uri="{FF2B5EF4-FFF2-40B4-BE49-F238E27FC236}">
                <a16:creationId xmlns:a16="http://schemas.microsoft.com/office/drawing/2014/main" id="{FDA0932B-4A8C-6C4B-9650-3D7B43845266}"/>
              </a:ext>
            </a:extLst>
          </p:cNvPr>
          <p:cNvSpPr txBox="1">
            <a:spLocks noChangeArrowheads="1"/>
          </p:cNvSpPr>
          <p:nvPr/>
        </p:nvSpPr>
        <p:spPr bwMode="auto">
          <a:xfrm>
            <a:off x="5334000" y="4706938"/>
            <a:ext cx="2616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i="1">
                <a:solidFill>
                  <a:srgbClr val="0070C0"/>
                </a:solidFill>
                <a:latin typeface="Arial" panose="020B0604020202020204" pitchFamily="34" charset="0"/>
              </a:rPr>
              <a:t>https://www.magix.com/us/</a:t>
            </a:r>
          </a:p>
        </p:txBody>
      </p:sp>
      <p:pic>
        <p:nvPicPr>
          <p:cNvPr id="94213" name="Picture 1">
            <a:extLst>
              <a:ext uri="{FF2B5EF4-FFF2-40B4-BE49-F238E27FC236}">
                <a16:creationId xmlns:a16="http://schemas.microsoft.com/office/drawing/2014/main" id="{99DC960F-CD6B-0E40-9036-6F8BEB258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069" y="2971799"/>
            <a:ext cx="3262868" cy="335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431EA475-20CD-7A4F-8AF0-3E1CACE2FF52}"/>
              </a:ext>
            </a:extLst>
          </p:cNvPr>
          <p:cNvSpPr>
            <a:spLocks noGrp="1" noChangeArrowheads="1"/>
          </p:cNvSpPr>
          <p:nvPr>
            <p:ph type="title"/>
          </p:nvPr>
        </p:nvSpPr>
        <p:spPr>
          <a:xfrm>
            <a:off x="644525" y="131763"/>
            <a:ext cx="7772400" cy="390525"/>
          </a:xfrm>
        </p:spPr>
        <p:txBody>
          <a:bodyPr/>
          <a:lstStyle/>
          <a:p>
            <a:r>
              <a:rPr lang="en-US" altLang="en-US" sz="4000">
                <a:ea typeface="ＭＳ Ｐゴシック" panose="020B0600070205080204" pitchFamily="34" charset="-128"/>
              </a:rPr>
              <a:t>Vector Vs Bitmap images</a:t>
            </a:r>
          </a:p>
        </p:txBody>
      </p:sp>
      <p:pic>
        <p:nvPicPr>
          <p:cNvPr id="95234" name="Picture 2">
            <a:extLst>
              <a:ext uri="{FF2B5EF4-FFF2-40B4-BE49-F238E27FC236}">
                <a16:creationId xmlns:a16="http://schemas.microsoft.com/office/drawing/2014/main" id="{88239347-638F-0A47-A82E-C36D5FFA9A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913" y="1600200"/>
            <a:ext cx="396875"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3">
            <a:extLst>
              <a:ext uri="{FF2B5EF4-FFF2-40B4-BE49-F238E27FC236}">
                <a16:creationId xmlns:a16="http://schemas.microsoft.com/office/drawing/2014/main" id="{C2EE9085-FA62-5947-B230-D26A8D5458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0038" y="1855787"/>
            <a:ext cx="6350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4">
            <a:extLst>
              <a:ext uri="{FF2B5EF4-FFF2-40B4-BE49-F238E27FC236}">
                <a16:creationId xmlns:a16="http://schemas.microsoft.com/office/drawing/2014/main" id="{9EBA6D5F-0B66-184C-BE82-B8C01241A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75" y="2189162"/>
            <a:ext cx="11715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5">
            <a:extLst>
              <a:ext uri="{FF2B5EF4-FFF2-40B4-BE49-F238E27FC236}">
                <a16:creationId xmlns:a16="http://schemas.microsoft.com/office/drawing/2014/main" id="{A84B6D07-45C0-0745-A6F5-7716CC02B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0188" y="2770187"/>
            <a:ext cx="1709737"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6">
            <a:extLst>
              <a:ext uri="{FF2B5EF4-FFF2-40B4-BE49-F238E27FC236}">
                <a16:creationId xmlns:a16="http://schemas.microsoft.com/office/drawing/2014/main" id="{BFEEAD33-2EA6-274B-B58E-5989BC8A27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0188" y="3616325"/>
            <a:ext cx="2557462"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Picture 7">
            <a:extLst>
              <a:ext uri="{FF2B5EF4-FFF2-40B4-BE49-F238E27FC236}">
                <a16:creationId xmlns:a16="http://schemas.microsoft.com/office/drawing/2014/main" id="{A38F1FDA-E606-FF40-B1A7-B8DF86CFB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675" y="4725987"/>
            <a:ext cx="3844925"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0" name="Picture 8">
            <a:extLst>
              <a:ext uri="{FF2B5EF4-FFF2-40B4-BE49-F238E27FC236}">
                <a16:creationId xmlns:a16="http://schemas.microsoft.com/office/drawing/2014/main" id="{068C9FB4-9754-3349-BF96-9F89E192C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38" y="1447800"/>
            <a:ext cx="396875"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1" name="Picture 9">
            <a:extLst>
              <a:ext uri="{FF2B5EF4-FFF2-40B4-BE49-F238E27FC236}">
                <a16:creationId xmlns:a16="http://schemas.microsoft.com/office/drawing/2014/main" id="{AB9C9E64-BFE7-EA40-B440-56EFF7B239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38" y="1682750"/>
            <a:ext cx="5969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2" name="Picture 10">
            <a:extLst>
              <a:ext uri="{FF2B5EF4-FFF2-40B4-BE49-F238E27FC236}">
                <a16:creationId xmlns:a16="http://schemas.microsoft.com/office/drawing/2014/main" id="{368C41BF-35A3-8742-96FA-960BF8E4D4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38" y="1981200"/>
            <a:ext cx="10541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3" name="Picture 12">
            <a:extLst>
              <a:ext uri="{FF2B5EF4-FFF2-40B4-BE49-F238E27FC236}">
                <a16:creationId xmlns:a16="http://schemas.microsoft.com/office/drawing/2014/main" id="{0F05C7CD-C712-DD45-AAC4-CDF3B2F9B0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381250"/>
            <a:ext cx="2476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4" name="Picture 14">
            <a:extLst>
              <a:ext uri="{FF2B5EF4-FFF2-40B4-BE49-F238E27FC236}">
                <a16:creationId xmlns:a16="http://schemas.microsoft.com/office/drawing/2014/main" id="{68FA5828-BE45-3E4A-A5DC-E20379B491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306763"/>
            <a:ext cx="37719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5" name="Picture 16">
            <a:extLst>
              <a:ext uri="{FF2B5EF4-FFF2-40B4-BE49-F238E27FC236}">
                <a16:creationId xmlns:a16="http://schemas.microsoft.com/office/drawing/2014/main" id="{BB3DF50A-E6D3-7041-BF3E-B2C281AB32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 y="4724400"/>
            <a:ext cx="47625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6" name="TextBox 17">
            <a:extLst>
              <a:ext uri="{FF2B5EF4-FFF2-40B4-BE49-F238E27FC236}">
                <a16:creationId xmlns:a16="http://schemas.microsoft.com/office/drawing/2014/main" id="{2065DFF6-C3A6-9D4F-9A9C-B3FB7962D8C5}"/>
              </a:ext>
            </a:extLst>
          </p:cNvPr>
          <p:cNvSpPr txBox="1">
            <a:spLocks noChangeArrowheads="1"/>
          </p:cNvSpPr>
          <p:nvPr/>
        </p:nvSpPr>
        <p:spPr bwMode="auto">
          <a:xfrm>
            <a:off x="190500" y="939323"/>
            <a:ext cx="2101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dirty="0">
                <a:solidFill>
                  <a:srgbClr val="FF0000"/>
                </a:solidFill>
                <a:latin typeface="Arial" panose="020B0604020202020204" pitchFamily="34" charset="0"/>
              </a:rPr>
              <a:t>Vector Image</a:t>
            </a:r>
          </a:p>
        </p:txBody>
      </p:sp>
      <p:sp>
        <p:nvSpPr>
          <p:cNvPr id="95247" name="TextBox 18">
            <a:extLst>
              <a:ext uri="{FF2B5EF4-FFF2-40B4-BE49-F238E27FC236}">
                <a16:creationId xmlns:a16="http://schemas.microsoft.com/office/drawing/2014/main" id="{97F03A45-3628-8B43-8FFF-BE000069B638}"/>
              </a:ext>
            </a:extLst>
          </p:cNvPr>
          <p:cNvSpPr txBox="1">
            <a:spLocks noChangeArrowheads="1"/>
          </p:cNvSpPr>
          <p:nvPr/>
        </p:nvSpPr>
        <p:spPr bwMode="auto">
          <a:xfrm>
            <a:off x="5665787" y="938878"/>
            <a:ext cx="22018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dirty="0">
                <a:solidFill>
                  <a:srgbClr val="FF0000"/>
                </a:solidFill>
                <a:latin typeface="Arial" panose="020B0604020202020204" pitchFamily="34" charset="0"/>
              </a:rPr>
              <a:t>Bitmap Image</a:t>
            </a:r>
          </a:p>
        </p:txBody>
      </p:sp>
      <p:sp>
        <p:nvSpPr>
          <p:cNvPr id="95248" name="TextBox 19">
            <a:extLst>
              <a:ext uri="{FF2B5EF4-FFF2-40B4-BE49-F238E27FC236}">
                <a16:creationId xmlns:a16="http://schemas.microsoft.com/office/drawing/2014/main" id="{96FB207D-AD2D-AB48-9CBE-AD9279B20680}"/>
              </a:ext>
            </a:extLst>
          </p:cNvPr>
          <p:cNvSpPr txBox="1">
            <a:spLocks noChangeArrowheads="1"/>
          </p:cNvSpPr>
          <p:nvPr/>
        </p:nvSpPr>
        <p:spPr bwMode="auto">
          <a:xfrm>
            <a:off x="1903413" y="660400"/>
            <a:ext cx="5086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Loss of resolution with magnification in bitmap images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F56E2-4B93-F045-9556-7F757E80EE9A}"/>
              </a:ext>
            </a:extLst>
          </p:cNvPr>
          <p:cNvSpPr>
            <a:spLocks noGrp="1"/>
          </p:cNvSpPr>
          <p:nvPr>
            <p:ph type="title"/>
          </p:nvPr>
        </p:nvSpPr>
        <p:spPr>
          <a:xfrm>
            <a:off x="412750" y="-76200"/>
            <a:ext cx="8458200" cy="609600"/>
          </a:xfrm>
        </p:spPr>
        <p:txBody>
          <a:bodyPr/>
          <a:lstStyle/>
          <a:p>
            <a:r>
              <a:rPr lang="en-US" sz="2800" dirty="0"/>
              <a:t>Understanding image structure has larger implications….</a:t>
            </a:r>
          </a:p>
        </p:txBody>
      </p:sp>
      <p:pic>
        <p:nvPicPr>
          <p:cNvPr id="4" name="Picture 3">
            <a:extLst>
              <a:ext uri="{FF2B5EF4-FFF2-40B4-BE49-F238E27FC236}">
                <a16:creationId xmlns:a16="http://schemas.microsoft.com/office/drawing/2014/main" id="{EC0CBF0A-4900-1049-AD44-66995C64C7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914400"/>
            <a:ext cx="6235700" cy="5638800"/>
          </a:xfrm>
          <a:prstGeom prst="rect">
            <a:avLst/>
          </a:prstGeom>
        </p:spPr>
      </p:pic>
      <p:sp>
        <p:nvSpPr>
          <p:cNvPr id="5" name="TextBox 4">
            <a:extLst>
              <a:ext uri="{FF2B5EF4-FFF2-40B4-BE49-F238E27FC236}">
                <a16:creationId xmlns:a16="http://schemas.microsoft.com/office/drawing/2014/main" id="{4A75348D-6468-3C45-9D6C-2C0FFDD1A6B0}"/>
              </a:ext>
            </a:extLst>
          </p:cNvPr>
          <p:cNvSpPr txBox="1"/>
          <p:nvPr/>
        </p:nvSpPr>
        <p:spPr>
          <a:xfrm>
            <a:off x="1711537" y="509183"/>
            <a:ext cx="5720925" cy="338554"/>
          </a:xfrm>
          <a:prstGeom prst="rect">
            <a:avLst/>
          </a:prstGeom>
          <a:noFill/>
        </p:spPr>
        <p:txBody>
          <a:bodyPr wrap="none" rtlCol="0">
            <a:spAutoFit/>
          </a:bodyPr>
          <a:lstStyle/>
          <a:p>
            <a:r>
              <a:rPr lang="en-US" dirty="0">
                <a:solidFill>
                  <a:srgbClr val="FF0000"/>
                </a:solidFill>
              </a:rPr>
              <a:t>We will discuss fraud in imaging in a later lecture in this class</a:t>
            </a:r>
          </a:p>
        </p:txBody>
      </p:sp>
    </p:spTree>
    <p:extLst>
      <p:ext uri="{BB962C8B-B14F-4D97-AF65-F5344CB8AC3E}">
        <p14:creationId xmlns:p14="http://schemas.microsoft.com/office/powerpoint/2010/main" val="769433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2">
            <a:extLst>
              <a:ext uri="{FF2B5EF4-FFF2-40B4-BE49-F238E27FC236}">
                <a16:creationId xmlns:a16="http://schemas.microsoft.com/office/drawing/2014/main" id="{E075AD4D-F7F8-094E-BDCD-8385CBA53D80}"/>
              </a:ext>
            </a:extLst>
          </p:cNvPr>
          <p:cNvSpPr txBox="1">
            <a:spLocks noChangeArrowheads="1"/>
          </p:cNvSpPr>
          <p:nvPr/>
        </p:nvSpPr>
        <p:spPr bwMode="auto">
          <a:xfrm>
            <a:off x="266700" y="2590800"/>
            <a:ext cx="86106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r>
              <a:rPr lang="en-US" altLang="en-US" sz="2000" dirty="0">
                <a:latin typeface="Arial" panose="020B0604020202020204" pitchFamily="34" charset="0"/>
              </a:rPr>
              <a:t>For most purposes, a </a:t>
            </a:r>
            <a:r>
              <a:rPr lang="en-US" altLang="en-US" sz="2000" i="1" dirty="0">
                <a:latin typeface="Arial" panose="020B0604020202020204" pitchFamily="34" charset="0"/>
              </a:rPr>
              <a:t>one-to-one</a:t>
            </a:r>
            <a:r>
              <a:rPr lang="en-US" altLang="en-US" sz="2000" dirty="0">
                <a:latin typeface="Arial" panose="020B0604020202020204" pitchFamily="34" charset="0"/>
              </a:rPr>
              <a:t> mapping of pixels to data values is most useful, but the internal representation of the data values may be different for different file formats.</a:t>
            </a:r>
          </a:p>
          <a:p>
            <a:pPr>
              <a:spcBef>
                <a:spcPct val="0"/>
              </a:spcBef>
              <a:spcAft>
                <a:spcPts val="600"/>
              </a:spcAft>
            </a:pPr>
            <a:endParaRPr lang="en-US" altLang="en-US" sz="2000" dirty="0">
              <a:latin typeface="Arial" panose="020B0604020202020204" pitchFamily="34" charset="0"/>
            </a:endParaRPr>
          </a:p>
          <a:p>
            <a:pPr>
              <a:spcBef>
                <a:spcPct val="0"/>
              </a:spcBef>
              <a:spcAft>
                <a:spcPts val="600"/>
              </a:spcAft>
            </a:pPr>
            <a:r>
              <a:rPr lang="en-US" altLang="en-US" sz="2000" dirty="0">
                <a:latin typeface="Arial" panose="020B0604020202020204" pitchFamily="34" charset="0"/>
              </a:rPr>
              <a:t> Files can be either compressed, or not, and compression can be either lossy or not.  For scientific analysis lossy compression is unacceptable; it may be useful for overview presentations.</a:t>
            </a:r>
          </a:p>
          <a:p>
            <a:pPr>
              <a:spcBef>
                <a:spcPct val="0"/>
              </a:spcBef>
              <a:spcAft>
                <a:spcPts val="600"/>
              </a:spcAft>
            </a:pPr>
            <a:endParaRPr lang="en-US" altLang="en-US" sz="2000" dirty="0">
              <a:latin typeface="Arial" panose="020B0604020202020204" pitchFamily="34" charset="0"/>
            </a:endParaRPr>
          </a:p>
          <a:p>
            <a:pPr>
              <a:spcBef>
                <a:spcPct val="0"/>
              </a:spcBef>
            </a:pPr>
            <a:r>
              <a:rPr lang="en-US" altLang="en-US" sz="2000" dirty="0">
                <a:latin typeface="Arial" panose="020B0604020202020204" pitchFamily="34" charset="0"/>
              </a:rPr>
              <a:t>Image manipulation can take place before image acquisition, during image acquisition, on the digital data, or during recreation of an output image.</a:t>
            </a:r>
          </a:p>
        </p:txBody>
      </p:sp>
      <p:sp>
        <p:nvSpPr>
          <p:cNvPr id="14338" name="Text Box 3">
            <a:extLst>
              <a:ext uri="{FF2B5EF4-FFF2-40B4-BE49-F238E27FC236}">
                <a16:creationId xmlns:a16="http://schemas.microsoft.com/office/drawing/2014/main" id="{8107BADF-C3B1-4B47-98A9-15FD2A3591AE}"/>
              </a:ext>
            </a:extLst>
          </p:cNvPr>
          <p:cNvSpPr txBox="1">
            <a:spLocks noChangeArrowheads="1"/>
          </p:cNvSpPr>
          <p:nvPr/>
        </p:nvSpPr>
        <p:spPr bwMode="auto">
          <a:xfrm>
            <a:off x="609600" y="228600"/>
            <a:ext cx="8763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spcAft>
                <a:spcPts val="600"/>
              </a:spcAft>
              <a:buFontTx/>
              <a:buNone/>
            </a:pPr>
            <a:r>
              <a:rPr lang="en-US" altLang="en-US" sz="4400">
                <a:solidFill>
                  <a:srgbClr val="0066FF"/>
                </a:solidFill>
                <a:latin typeface="Arial" panose="020B0604020202020204" pitchFamily="34" charset="0"/>
              </a:rPr>
              <a:t>What is image manipulation?</a:t>
            </a:r>
          </a:p>
        </p:txBody>
      </p:sp>
      <p:sp>
        <p:nvSpPr>
          <p:cNvPr id="14339" name="Rectangle 4">
            <a:extLst>
              <a:ext uri="{FF2B5EF4-FFF2-40B4-BE49-F238E27FC236}">
                <a16:creationId xmlns:a16="http://schemas.microsoft.com/office/drawing/2014/main" id="{3CF02885-5C4F-4342-A2FA-FA8B46FE9C20}"/>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endParaRPr lang="en-US" altLang="en-US" sz="2000" i="1"/>
          </a:p>
        </p:txBody>
      </p:sp>
      <p:sp>
        <p:nvSpPr>
          <p:cNvPr id="2" name="TextBox 1">
            <a:extLst>
              <a:ext uri="{FF2B5EF4-FFF2-40B4-BE49-F238E27FC236}">
                <a16:creationId xmlns:a16="http://schemas.microsoft.com/office/drawing/2014/main" id="{3A24C764-13C9-C64D-A679-14AFDC9967F5}"/>
              </a:ext>
            </a:extLst>
          </p:cNvPr>
          <p:cNvSpPr txBox="1"/>
          <p:nvPr/>
        </p:nvSpPr>
        <p:spPr>
          <a:xfrm>
            <a:off x="609600" y="1371600"/>
            <a:ext cx="8254068" cy="830997"/>
          </a:xfrm>
          <a:prstGeom prst="rect">
            <a:avLst/>
          </a:prstGeom>
          <a:noFill/>
        </p:spPr>
        <p:txBody>
          <a:bodyPr wrap="square" rtlCol="0">
            <a:spAutoFit/>
          </a:bodyPr>
          <a:lstStyle/>
          <a:p>
            <a:pPr algn="ctr"/>
            <a:r>
              <a:rPr lang="en-US" b="1" dirty="0">
                <a:solidFill>
                  <a:srgbClr val="FF0000"/>
                </a:solidFill>
              </a:rPr>
              <a:t>Manipulation of Digital Images Should only be Performed on a Copy of the Unprocessed Image Data File (Always Keep the Original Data File Safe and Unchanged!) </a:t>
            </a:r>
            <a:endParaRPr lang="en-US" dirty="0">
              <a:solidFill>
                <a:srgbClr val="FF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6E30D201-5990-FF43-BBBA-074269998B2E}"/>
              </a:ext>
            </a:extLst>
          </p:cNvPr>
          <p:cNvSpPr>
            <a:spLocks noGrp="1" noChangeArrowheads="1"/>
          </p:cNvSpPr>
          <p:nvPr>
            <p:ph type="title"/>
          </p:nvPr>
        </p:nvSpPr>
        <p:spPr>
          <a:xfrm>
            <a:off x="533400" y="0"/>
            <a:ext cx="7772400" cy="1143000"/>
          </a:xfrm>
        </p:spPr>
        <p:txBody>
          <a:bodyPr/>
          <a:lstStyle/>
          <a:p>
            <a:r>
              <a:rPr lang="en-US" altLang="en-US">
                <a:ea typeface="ＭＳ Ｐゴシック" panose="020B0600070205080204" pitchFamily="34" charset="-128"/>
              </a:rPr>
              <a:t>Summary</a:t>
            </a:r>
          </a:p>
        </p:txBody>
      </p:sp>
      <p:sp>
        <p:nvSpPr>
          <p:cNvPr id="96258" name="Rectangle 3">
            <a:extLst>
              <a:ext uri="{FF2B5EF4-FFF2-40B4-BE49-F238E27FC236}">
                <a16:creationId xmlns:a16="http://schemas.microsoft.com/office/drawing/2014/main" id="{15FA3998-E98C-CC4F-8A17-8DA8E0CC212D}"/>
              </a:ext>
            </a:extLst>
          </p:cNvPr>
          <p:cNvSpPr>
            <a:spLocks noGrp="1" noChangeArrowheads="1"/>
          </p:cNvSpPr>
          <p:nvPr>
            <p:ph type="body" idx="1"/>
          </p:nvPr>
        </p:nvSpPr>
        <p:spPr>
          <a:xfrm>
            <a:off x="609600" y="1676400"/>
            <a:ext cx="7772400" cy="4114800"/>
          </a:xfrm>
        </p:spPr>
        <p:txBody>
          <a:bodyPr/>
          <a:lstStyle/>
          <a:p>
            <a:r>
              <a:rPr lang="en-US" altLang="en-US">
                <a:ea typeface="ＭＳ Ｐゴシック" panose="020B0600070205080204" pitchFamily="34" charset="-128"/>
              </a:rPr>
              <a:t>Structure of data files</a:t>
            </a:r>
          </a:p>
          <a:p>
            <a:r>
              <a:rPr lang="en-US" altLang="en-US">
                <a:ea typeface="ＭＳ Ｐゴシック" panose="020B0600070205080204" pitchFamily="34" charset="-128"/>
              </a:rPr>
              <a:t>Image manipulation</a:t>
            </a:r>
          </a:p>
          <a:p>
            <a:r>
              <a:rPr lang="en-US" altLang="en-US">
                <a:ea typeface="ＭＳ Ｐゴシック" panose="020B0600070205080204" pitchFamily="34" charset="-128"/>
              </a:rPr>
              <a:t>Different Kernels</a:t>
            </a:r>
          </a:p>
          <a:p>
            <a:r>
              <a:rPr lang="en-US" altLang="en-US">
                <a:ea typeface="ＭＳ Ｐゴシック" panose="020B0600070205080204" pitchFamily="34" charset="-128"/>
              </a:rPr>
              <a:t>Filters to modify images</a:t>
            </a:r>
          </a:p>
          <a:p>
            <a:r>
              <a:rPr lang="en-US" altLang="en-US">
                <a:ea typeface="ＭＳ Ｐゴシック" panose="020B0600070205080204" pitchFamily="34" charset="-128"/>
              </a:rPr>
              <a:t>Lossy and Lossless compression</a:t>
            </a:r>
          </a:p>
          <a:p>
            <a:r>
              <a:rPr lang="en-US" altLang="en-US">
                <a:ea typeface="ＭＳ Ｐゴシック" panose="020B0600070205080204" pitchFamily="34" charset="-128"/>
              </a:rPr>
              <a:t>Difference between Vector Graphics and Bitmap graphics</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96259" name="Rectangle 4">
            <a:extLst>
              <a:ext uri="{FF2B5EF4-FFF2-40B4-BE49-F238E27FC236}">
                <a16:creationId xmlns:a16="http://schemas.microsoft.com/office/drawing/2014/main" id="{7F584361-4C69-6E43-9207-61566231899A}"/>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endParaRPr lang="en-US" altLang="en-US" sz="2000" i="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grid">
            <a:extLst>
              <a:ext uri="{FF2B5EF4-FFF2-40B4-BE49-F238E27FC236}">
                <a16:creationId xmlns:a16="http://schemas.microsoft.com/office/drawing/2014/main" id="{32A98B15-7936-8D41-B6B4-AF1CDF085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0294"/>
          <a:stretch>
            <a:fillRect/>
          </a:stretch>
        </p:blipFill>
        <p:spPr bwMode="auto">
          <a:xfrm>
            <a:off x="533400" y="1066800"/>
            <a:ext cx="8229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 Box 3">
            <a:extLst>
              <a:ext uri="{FF2B5EF4-FFF2-40B4-BE49-F238E27FC236}">
                <a16:creationId xmlns:a16="http://schemas.microsoft.com/office/drawing/2014/main" id="{A9FD6B5C-EE73-E846-9A33-F51EE5464561}"/>
              </a:ext>
            </a:extLst>
          </p:cNvPr>
          <p:cNvSpPr txBox="1">
            <a:spLocks noChangeArrowheads="1"/>
          </p:cNvSpPr>
          <p:nvPr/>
        </p:nvSpPr>
        <p:spPr bwMode="auto">
          <a:xfrm>
            <a:off x="7162800" y="1905000"/>
            <a:ext cx="150653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b="1">
                <a:solidFill>
                  <a:schemeClr val="accent2"/>
                </a:solidFill>
                <a:latin typeface="Arial" panose="020B0604020202020204" pitchFamily="34" charset="0"/>
              </a:rPr>
              <a:t>8 bits provide</a:t>
            </a:r>
          </a:p>
          <a:p>
            <a:pPr>
              <a:spcBef>
                <a:spcPct val="0"/>
              </a:spcBef>
              <a:spcAft>
                <a:spcPts val="600"/>
              </a:spcAft>
              <a:buFontTx/>
              <a:buNone/>
            </a:pPr>
            <a:r>
              <a:rPr lang="en-US" altLang="en-US" sz="1600" b="1">
                <a:solidFill>
                  <a:schemeClr val="accent2"/>
                </a:solidFill>
                <a:latin typeface="Arial" panose="020B0604020202020204" pitchFamily="34" charset="0"/>
              </a:rPr>
              <a:t>256 possible</a:t>
            </a:r>
          </a:p>
          <a:p>
            <a:pPr>
              <a:spcBef>
                <a:spcPct val="0"/>
              </a:spcBef>
              <a:spcAft>
                <a:spcPts val="600"/>
              </a:spcAft>
              <a:buFontTx/>
              <a:buNone/>
            </a:pPr>
            <a:r>
              <a:rPr lang="en-US" altLang="en-US" sz="1600" b="1">
                <a:solidFill>
                  <a:schemeClr val="accent2"/>
                </a:solidFill>
                <a:latin typeface="Arial" panose="020B0604020202020204" pitchFamily="34" charset="0"/>
              </a:rPr>
              <a:t>gray levels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096640BF-374F-0844-AF64-A9BFE50476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810260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Box 2">
            <a:extLst>
              <a:ext uri="{FF2B5EF4-FFF2-40B4-BE49-F238E27FC236}">
                <a16:creationId xmlns:a16="http://schemas.microsoft.com/office/drawing/2014/main" id="{885D4FD2-ECAE-D643-87D6-7DE9AEAD5D35}"/>
              </a:ext>
            </a:extLst>
          </p:cNvPr>
          <p:cNvSpPr txBox="1">
            <a:spLocks noChangeArrowheads="1"/>
          </p:cNvSpPr>
          <p:nvPr/>
        </p:nvSpPr>
        <p:spPr bwMode="auto">
          <a:xfrm>
            <a:off x="4419600" y="5943600"/>
            <a:ext cx="43799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solidFill>
                  <a:srgbClr val="4242F0"/>
                </a:solidFill>
                <a:latin typeface="Arial" panose="020B0604020202020204" pitchFamily="34" charset="0"/>
              </a:rPr>
              <a:t>SiliconMentor/computer-science-thesis-in-digital-image-processing</a:t>
            </a:r>
          </a:p>
        </p:txBody>
      </p:sp>
      <p:pic>
        <p:nvPicPr>
          <p:cNvPr id="18435" name="Picture 3">
            <a:extLst>
              <a:ext uri="{FF2B5EF4-FFF2-40B4-BE49-F238E27FC236}">
                <a16:creationId xmlns:a16="http://schemas.microsoft.com/office/drawing/2014/main" id="{7C5367BA-32AB-7F4B-AFEB-E102B6ED9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828800"/>
            <a:ext cx="10874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DCFPMN1_g">
            <a:extLst>
              <a:ext uri="{FF2B5EF4-FFF2-40B4-BE49-F238E27FC236}">
                <a16:creationId xmlns:a16="http://schemas.microsoft.com/office/drawing/2014/main" id="{78C573C3-02DE-F849-87B6-694EEBBCE9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50" t="10294" r="13879" b="7353"/>
          <a:stretch>
            <a:fillRect/>
          </a:stretch>
        </p:blipFill>
        <p:spPr bwMode="auto">
          <a:xfrm>
            <a:off x="2362200" y="1828800"/>
            <a:ext cx="3886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ext Box 3">
            <a:extLst>
              <a:ext uri="{FF2B5EF4-FFF2-40B4-BE49-F238E27FC236}">
                <a16:creationId xmlns:a16="http://schemas.microsoft.com/office/drawing/2014/main" id="{B76FCD6E-91C5-EB43-A856-BCF3838DAB4D}"/>
              </a:ext>
            </a:extLst>
          </p:cNvPr>
          <p:cNvSpPr txBox="1">
            <a:spLocks noChangeArrowheads="1"/>
          </p:cNvSpPr>
          <p:nvPr/>
        </p:nvSpPr>
        <p:spPr bwMode="auto">
          <a:xfrm>
            <a:off x="381000" y="457200"/>
            <a:ext cx="8151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2400">
                <a:latin typeface="Arial" panose="020B0604020202020204" pitchFamily="34" charset="0"/>
              </a:rPr>
              <a:t>How does this translate from an image into an image map?</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DCFPMN1_g">
            <a:extLst>
              <a:ext uri="{FF2B5EF4-FFF2-40B4-BE49-F238E27FC236}">
                <a16:creationId xmlns:a16="http://schemas.microsoft.com/office/drawing/2014/main" id="{935DE86C-0D8A-BF40-84DB-CB5C8DCE5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50" t="10294" r="13879" b="7353"/>
          <a:stretch>
            <a:fillRect/>
          </a:stretch>
        </p:blipFill>
        <p:spPr bwMode="auto">
          <a:xfrm>
            <a:off x="76200" y="1295400"/>
            <a:ext cx="3886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 Box 3">
            <a:extLst>
              <a:ext uri="{FF2B5EF4-FFF2-40B4-BE49-F238E27FC236}">
                <a16:creationId xmlns:a16="http://schemas.microsoft.com/office/drawing/2014/main" id="{9022DF81-C023-E34D-8009-F2D8EC25E1AD}"/>
              </a:ext>
            </a:extLst>
          </p:cNvPr>
          <p:cNvSpPr txBox="1">
            <a:spLocks noChangeArrowheads="1"/>
          </p:cNvSpPr>
          <p:nvPr/>
        </p:nvSpPr>
        <p:spPr bwMode="auto">
          <a:xfrm>
            <a:off x="457200" y="228600"/>
            <a:ext cx="8151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2400">
                <a:latin typeface="Arial" panose="020B0604020202020204" pitchFamily="34" charset="0"/>
              </a:rPr>
              <a:t>How does this translate from an image into an image map?</a:t>
            </a:r>
          </a:p>
        </p:txBody>
      </p:sp>
      <p:sp>
        <p:nvSpPr>
          <p:cNvPr id="21507" name="Rectangle 4">
            <a:extLst>
              <a:ext uri="{FF2B5EF4-FFF2-40B4-BE49-F238E27FC236}">
                <a16:creationId xmlns:a16="http://schemas.microsoft.com/office/drawing/2014/main" id="{A9F30CDF-5BAA-594E-A3CC-09B8518C6EBE}"/>
              </a:ext>
            </a:extLst>
          </p:cNvPr>
          <p:cNvSpPr>
            <a:spLocks noChangeArrowheads="1"/>
          </p:cNvSpPr>
          <p:nvPr/>
        </p:nvSpPr>
        <p:spPr bwMode="auto">
          <a:xfrm>
            <a:off x="76200" y="1295400"/>
            <a:ext cx="3886200" cy="4267200"/>
          </a:xfrm>
          <a:prstGeom prst="rect">
            <a:avLst/>
          </a:prstGeom>
          <a:solidFill>
            <a:srgbClr val="F8F8F8">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08" name="Line 5">
            <a:extLst>
              <a:ext uri="{FF2B5EF4-FFF2-40B4-BE49-F238E27FC236}">
                <a16:creationId xmlns:a16="http://schemas.microsoft.com/office/drawing/2014/main" id="{1EE46979-D4E2-0245-A060-3A63490F6CA6}"/>
              </a:ext>
            </a:extLst>
          </p:cNvPr>
          <p:cNvSpPr>
            <a:spLocks noChangeShapeType="1"/>
          </p:cNvSpPr>
          <p:nvPr/>
        </p:nvSpPr>
        <p:spPr bwMode="auto">
          <a:xfrm>
            <a:off x="76200" y="1193800"/>
            <a:ext cx="3886200" cy="0"/>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1509" name="Line 6">
            <a:extLst>
              <a:ext uri="{FF2B5EF4-FFF2-40B4-BE49-F238E27FC236}">
                <a16:creationId xmlns:a16="http://schemas.microsoft.com/office/drawing/2014/main" id="{D7F4844B-8528-4142-AA6E-4CAC54345CFC}"/>
              </a:ext>
            </a:extLst>
          </p:cNvPr>
          <p:cNvSpPr>
            <a:spLocks noChangeShapeType="1"/>
          </p:cNvSpPr>
          <p:nvPr/>
        </p:nvSpPr>
        <p:spPr bwMode="auto">
          <a:xfrm flipV="1">
            <a:off x="4064000" y="1295400"/>
            <a:ext cx="0" cy="4267200"/>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1510" name="Text Box 7">
            <a:extLst>
              <a:ext uri="{FF2B5EF4-FFF2-40B4-BE49-F238E27FC236}">
                <a16:creationId xmlns:a16="http://schemas.microsoft.com/office/drawing/2014/main" id="{574AD0B9-151E-D141-8DD0-327EE9B02AC6}"/>
              </a:ext>
            </a:extLst>
          </p:cNvPr>
          <p:cNvSpPr txBox="1">
            <a:spLocks noChangeArrowheads="1"/>
          </p:cNvSpPr>
          <p:nvPr/>
        </p:nvSpPr>
        <p:spPr bwMode="auto">
          <a:xfrm>
            <a:off x="1828800" y="838200"/>
            <a:ext cx="522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512</a:t>
            </a:r>
          </a:p>
        </p:txBody>
      </p:sp>
      <p:sp>
        <p:nvSpPr>
          <p:cNvPr id="21511" name="Text Box 8">
            <a:extLst>
              <a:ext uri="{FF2B5EF4-FFF2-40B4-BE49-F238E27FC236}">
                <a16:creationId xmlns:a16="http://schemas.microsoft.com/office/drawing/2014/main" id="{9A24FC10-AC30-CC47-95C6-8FDC31FBED88}"/>
              </a:ext>
            </a:extLst>
          </p:cNvPr>
          <p:cNvSpPr txBox="1">
            <a:spLocks noChangeArrowheads="1"/>
          </p:cNvSpPr>
          <p:nvPr/>
        </p:nvSpPr>
        <p:spPr bwMode="auto">
          <a:xfrm>
            <a:off x="4114800" y="3124200"/>
            <a:ext cx="522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512</a:t>
            </a:r>
          </a:p>
        </p:txBody>
      </p:sp>
      <p:sp>
        <p:nvSpPr>
          <p:cNvPr id="21512" name="Rectangle 9">
            <a:extLst>
              <a:ext uri="{FF2B5EF4-FFF2-40B4-BE49-F238E27FC236}">
                <a16:creationId xmlns:a16="http://schemas.microsoft.com/office/drawing/2014/main" id="{79BE90EA-F22B-9243-97C1-A258EDCAD8D9}"/>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endParaRPr lang="en-US" altLang="en-US" sz="2000" i="1"/>
          </a:p>
        </p:txBody>
      </p:sp>
      <p:pic>
        <p:nvPicPr>
          <p:cNvPr id="21513" name="Picture 10" descr="DCFPMN1_g">
            <a:extLst>
              <a:ext uri="{FF2B5EF4-FFF2-40B4-BE49-F238E27FC236}">
                <a16:creationId xmlns:a16="http://schemas.microsoft.com/office/drawing/2014/main" id="{305EE083-2E34-E84D-9A6F-15C6E925F6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50" t="10294" r="13879" b="7353"/>
          <a:stretch>
            <a:fillRect/>
          </a:stretch>
        </p:blipFill>
        <p:spPr bwMode="auto">
          <a:xfrm>
            <a:off x="4811713" y="1295400"/>
            <a:ext cx="3886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Rectangle 11">
            <a:extLst>
              <a:ext uri="{FF2B5EF4-FFF2-40B4-BE49-F238E27FC236}">
                <a16:creationId xmlns:a16="http://schemas.microsoft.com/office/drawing/2014/main" id="{5DF57C7A-E06A-3F45-8161-5C61EAD06C1B}"/>
              </a:ext>
            </a:extLst>
          </p:cNvPr>
          <p:cNvSpPr>
            <a:spLocks noChangeArrowheads="1"/>
          </p:cNvSpPr>
          <p:nvPr/>
        </p:nvSpPr>
        <p:spPr bwMode="auto">
          <a:xfrm>
            <a:off x="4811713" y="1295400"/>
            <a:ext cx="3886200" cy="4267200"/>
          </a:xfrm>
          <a:prstGeom prst="rect">
            <a:avLst/>
          </a:prstGeom>
          <a:solidFill>
            <a:srgbClr val="F8F8F8">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15" name="Line 12">
            <a:extLst>
              <a:ext uri="{FF2B5EF4-FFF2-40B4-BE49-F238E27FC236}">
                <a16:creationId xmlns:a16="http://schemas.microsoft.com/office/drawing/2014/main" id="{B9188889-1EC9-5B40-BDC0-A9051EFB6548}"/>
              </a:ext>
            </a:extLst>
          </p:cNvPr>
          <p:cNvSpPr>
            <a:spLocks noChangeShapeType="1"/>
          </p:cNvSpPr>
          <p:nvPr/>
        </p:nvSpPr>
        <p:spPr bwMode="auto">
          <a:xfrm>
            <a:off x="4811713" y="1193800"/>
            <a:ext cx="3886200" cy="0"/>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1516" name="Line 13">
            <a:extLst>
              <a:ext uri="{FF2B5EF4-FFF2-40B4-BE49-F238E27FC236}">
                <a16:creationId xmlns:a16="http://schemas.microsoft.com/office/drawing/2014/main" id="{6F4FE73D-9471-E341-A95D-191AD5A47991}"/>
              </a:ext>
            </a:extLst>
          </p:cNvPr>
          <p:cNvSpPr>
            <a:spLocks noChangeShapeType="1"/>
          </p:cNvSpPr>
          <p:nvPr/>
        </p:nvSpPr>
        <p:spPr bwMode="auto">
          <a:xfrm flipV="1">
            <a:off x="8799513" y="1295400"/>
            <a:ext cx="0" cy="4267200"/>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1517" name="Text Box 14">
            <a:extLst>
              <a:ext uri="{FF2B5EF4-FFF2-40B4-BE49-F238E27FC236}">
                <a16:creationId xmlns:a16="http://schemas.microsoft.com/office/drawing/2014/main" id="{084DEC83-7860-4641-B2D9-0AC32E0D96B3}"/>
              </a:ext>
            </a:extLst>
          </p:cNvPr>
          <p:cNvSpPr txBox="1">
            <a:spLocks noChangeArrowheads="1"/>
          </p:cNvSpPr>
          <p:nvPr/>
        </p:nvSpPr>
        <p:spPr bwMode="auto">
          <a:xfrm>
            <a:off x="6564313" y="838200"/>
            <a:ext cx="5222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512</a:t>
            </a:r>
          </a:p>
        </p:txBody>
      </p:sp>
      <p:sp>
        <p:nvSpPr>
          <p:cNvPr id="21518" name="Text Box 15">
            <a:extLst>
              <a:ext uri="{FF2B5EF4-FFF2-40B4-BE49-F238E27FC236}">
                <a16:creationId xmlns:a16="http://schemas.microsoft.com/office/drawing/2014/main" id="{1F15532E-7479-654D-A071-D4D4880C5DCB}"/>
              </a:ext>
            </a:extLst>
          </p:cNvPr>
          <p:cNvSpPr txBox="1">
            <a:spLocks noChangeArrowheads="1"/>
          </p:cNvSpPr>
          <p:nvPr/>
        </p:nvSpPr>
        <p:spPr bwMode="auto">
          <a:xfrm>
            <a:off x="8697913" y="3200400"/>
            <a:ext cx="5222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512</a:t>
            </a:r>
          </a:p>
        </p:txBody>
      </p:sp>
      <p:sp>
        <p:nvSpPr>
          <p:cNvPr id="21519" name="Rectangle 16">
            <a:extLst>
              <a:ext uri="{FF2B5EF4-FFF2-40B4-BE49-F238E27FC236}">
                <a16:creationId xmlns:a16="http://schemas.microsoft.com/office/drawing/2014/main" id="{0BFCA549-D43D-0B40-ADBB-060C0379A78D}"/>
              </a:ext>
            </a:extLst>
          </p:cNvPr>
          <p:cNvSpPr>
            <a:spLocks noChangeArrowheads="1"/>
          </p:cNvSpPr>
          <p:nvPr/>
        </p:nvSpPr>
        <p:spPr bwMode="auto">
          <a:xfrm>
            <a:off x="4811713" y="38862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20" name="Rectangle 17">
            <a:extLst>
              <a:ext uri="{FF2B5EF4-FFF2-40B4-BE49-F238E27FC236}">
                <a16:creationId xmlns:a16="http://schemas.microsoft.com/office/drawing/2014/main" id="{A5546635-063B-E146-9F3B-09A55E6423FB}"/>
              </a:ext>
            </a:extLst>
          </p:cNvPr>
          <p:cNvSpPr>
            <a:spLocks noChangeArrowheads="1"/>
          </p:cNvSpPr>
          <p:nvPr/>
        </p:nvSpPr>
        <p:spPr bwMode="auto">
          <a:xfrm>
            <a:off x="4811713" y="37338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21" name="Rectangle 18">
            <a:extLst>
              <a:ext uri="{FF2B5EF4-FFF2-40B4-BE49-F238E27FC236}">
                <a16:creationId xmlns:a16="http://schemas.microsoft.com/office/drawing/2014/main" id="{AD66C568-29F7-7B40-A69C-127ED8B70032}"/>
              </a:ext>
            </a:extLst>
          </p:cNvPr>
          <p:cNvSpPr>
            <a:spLocks noChangeArrowheads="1"/>
          </p:cNvSpPr>
          <p:nvPr/>
        </p:nvSpPr>
        <p:spPr bwMode="auto">
          <a:xfrm>
            <a:off x="4811713" y="35814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22" name="Rectangle 19">
            <a:extLst>
              <a:ext uri="{FF2B5EF4-FFF2-40B4-BE49-F238E27FC236}">
                <a16:creationId xmlns:a16="http://schemas.microsoft.com/office/drawing/2014/main" id="{C8E5AF34-BE4F-0941-96B3-851782B32923}"/>
              </a:ext>
            </a:extLst>
          </p:cNvPr>
          <p:cNvSpPr>
            <a:spLocks noChangeArrowheads="1"/>
          </p:cNvSpPr>
          <p:nvPr/>
        </p:nvSpPr>
        <p:spPr bwMode="auto">
          <a:xfrm>
            <a:off x="4811713" y="34290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23" name="Rectangle 20">
            <a:extLst>
              <a:ext uri="{FF2B5EF4-FFF2-40B4-BE49-F238E27FC236}">
                <a16:creationId xmlns:a16="http://schemas.microsoft.com/office/drawing/2014/main" id="{5F4CC2E3-4E4B-CF47-9F57-62E16B438078}"/>
              </a:ext>
            </a:extLst>
          </p:cNvPr>
          <p:cNvSpPr>
            <a:spLocks noChangeArrowheads="1"/>
          </p:cNvSpPr>
          <p:nvPr/>
        </p:nvSpPr>
        <p:spPr bwMode="auto">
          <a:xfrm>
            <a:off x="4811713" y="32766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24" name="Rectangle 21">
            <a:extLst>
              <a:ext uri="{FF2B5EF4-FFF2-40B4-BE49-F238E27FC236}">
                <a16:creationId xmlns:a16="http://schemas.microsoft.com/office/drawing/2014/main" id="{3A7E03F0-705C-2440-B524-5D7839AC4A8D}"/>
              </a:ext>
            </a:extLst>
          </p:cNvPr>
          <p:cNvSpPr>
            <a:spLocks noChangeArrowheads="1"/>
          </p:cNvSpPr>
          <p:nvPr/>
        </p:nvSpPr>
        <p:spPr bwMode="auto">
          <a:xfrm rot="5400000">
            <a:off x="2754313" y="33528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25" name="Rectangle 22">
            <a:extLst>
              <a:ext uri="{FF2B5EF4-FFF2-40B4-BE49-F238E27FC236}">
                <a16:creationId xmlns:a16="http://schemas.microsoft.com/office/drawing/2014/main" id="{593EB850-AACD-9248-AE03-A3AA1B183A68}"/>
              </a:ext>
            </a:extLst>
          </p:cNvPr>
          <p:cNvSpPr>
            <a:spLocks noChangeArrowheads="1"/>
          </p:cNvSpPr>
          <p:nvPr/>
        </p:nvSpPr>
        <p:spPr bwMode="auto">
          <a:xfrm rot="5400000">
            <a:off x="2906713" y="33528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26" name="Rectangle 23">
            <a:extLst>
              <a:ext uri="{FF2B5EF4-FFF2-40B4-BE49-F238E27FC236}">
                <a16:creationId xmlns:a16="http://schemas.microsoft.com/office/drawing/2014/main" id="{BD7916A7-A346-894C-A891-E479CB8A3B07}"/>
              </a:ext>
            </a:extLst>
          </p:cNvPr>
          <p:cNvSpPr>
            <a:spLocks noChangeArrowheads="1"/>
          </p:cNvSpPr>
          <p:nvPr/>
        </p:nvSpPr>
        <p:spPr bwMode="auto">
          <a:xfrm rot="5400000">
            <a:off x="3059113" y="33528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27" name="Rectangle 24">
            <a:extLst>
              <a:ext uri="{FF2B5EF4-FFF2-40B4-BE49-F238E27FC236}">
                <a16:creationId xmlns:a16="http://schemas.microsoft.com/office/drawing/2014/main" id="{C911DFD3-C272-DC4A-9495-01E06E1AA0B9}"/>
              </a:ext>
            </a:extLst>
          </p:cNvPr>
          <p:cNvSpPr>
            <a:spLocks noChangeArrowheads="1"/>
          </p:cNvSpPr>
          <p:nvPr/>
        </p:nvSpPr>
        <p:spPr bwMode="auto">
          <a:xfrm rot="5400000">
            <a:off x="3211513" y="33528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28" name="Rectangle 25">
            <a:extLst>
              <a:ext uri="{FF2B5EF4-FFF2-40B4-BE49-F238E27FC236}">
                <a16:creationId xmlns:a16="http://schemas.microsoft.com/office/drawing/2014/main" id="{F997954A-6AAD-CC41-A036-10B0867268D7}"/>
              </a:ext>
            </a:extLst>
          </p:cNvPr>
          <p:cNvSpPr>
            <a:spLocks noChangeArrowheads="1"/>
          </p:cNvSpPr>
          <p:nvPr/>
        </p:nvSpPr>
        <p:spPr bwMode="auto">
          <a:xfrm rot="5400000">
            <a:off x="3363913" y="33528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29" name="Rectangle 26">
            <a:extLst>
              <a:ext uri="{FF2B5EF4-FFF2-40B4-BE49-F238E27FC236}">
                <a16:creationId xmlns:a16="http://schemas.microsoft.com/office/drawing/2014/main" id="{DFB0AFAD-6D9F-B446-A04C-260F799562A3}"/>
              </a:ext>
            </a:extLst>
          </p:cNvPr>
          <p:cNvSpPr>
            <a:spLocks noChangeArrowheads="1"/>
          </p:cNvSpPr>
          <p:nvPr/>
        </p:nvSpPr>
        <p:spPr bwMode="auto">
          <a:xfrm rot="5400000">
            <a:off x="3516313" y="33528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30" name="Rectangle 27">
            <a:extLst>
              <a:ext uri="{FF2B5EF4-FFF2-40B4-BE49-F238E27FC236}">
                <a16:creationId xmlns:a16="http://schemas.microsoft.com/office/drawing/2014/main" id="{64D415CC-1AE4-C34F-95EB-E0A3507FBA97}"/>
              </a:ext>
            </a:extLst>
          </p:cNvPr>
          <p:cNvSpPr>
            <a:spLocks noChangeArrowheads="1"/>
          </p:cNvSpPr>
          <p:nvPr/>
        </p:nvSpPr>
        <p:spPr bwMode="auto">
          <a:xfrm rot="5400000">
            <a:off x="3668713" y="33528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31" name="Rectangle 28">
            <a:extLst>
              <a:ext uri="{FF2B5EF4-FFF2-40B4-BE49-F238E27FC236}">
                <a16:creationId xmlns:a16="http://schemas.microsoft.com/office/drawing/2014/main" id="{CF3A94DA-3EC1-DD42-B0D4-E2D81B258D0C}"/>
              </a:ext>
            </a:extLst>
          </p:cNvPr>
          <p:cNvSpPr>
            <a:spLocks noChangeArrowheads="1"/>
          </p:cNvSpPr>
          <p:nvPr/>
        </p:nvSpPr>
        <p:spPr bwMode="auto">
          <a:xfrm rot="5400000">
            <a:off x="3821113" y="33528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32" name="Rectangle 29">
            <a:extLst>
              <a:ext uri="{FF2B5EF4-FFF2-40B4-BE49-F238E27FC236}">
                <a16:creationId xmlns:a16="http://schemas.microsoft.com/office/drawing/2014/main" id="{90224C99-CDB9-9D49-8356-4426B3115540}"/>
              </a:ext>
            </a:extLst>
          </p:cNvPr>
          <p:cNvSpPr>
            <a:spLocks noChangeArrowheads="1"/>
          </p:cNvSpPr>
          <p:nvPr/>
        </p:nvSpPr>
        <p:spPr bwMode="auto">
          <a:xfrm rot="5400000">
            <a:off x="3973513" y="33528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33" name="Rectangle 30">
            <a:extLst>
              <a:ext uri="{FF2B5EF4-FFF2-40B4-BE49-F238E27FC236}">
                <a16:creationId xmlns:a16="http://schemas.microsoft.com/office/drawing/2014/main" id="{3755515B-55A6-0143-9EAC-ADB77C60128D}"/>
              </a:ext>
            </a:extLst>
          </p:cNvPr>
          <p:cNvSpPr>
            <a:spLocks noChangeArrowheads="1"/>
          </p:cNvSpPr>
          <p:nvPr/>
        </p:nvSpPr>
        <p:spPr bwMode="auto">
          <a:xfrm rot="5400000">
            <a:off x="4125913" y="33528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34" name="Rectangle 31">
            <a:extLst>
              <a:ext uri="{FF2B5EF4-FFF2-40B4-BE49-F238E27FC236}">
                <a16:creationId xmlns:a16="http://schemas.microsoft.com/office/drawing/2014/main" id="{0BDA4D3D-991B-8048-A738-FA0BAD3186C6}"/>
              </a:ext>
            </a:extLst>
          </p:cNvPr>
          <p:cNvSpPr>
            <a:spLocks noChangeArrowheads="1"/>
          </p:cNvSpPr>
          <p:nvPr/>
        </p:nvSpPr>
        <p:spPr bwMode="auto">
          <a:xfrm rot="5400000">
            <a:off x="4278313" y="33528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35" name="Rectangle 32">
            <a:extLst>
              <a:ext uri="{FF2B5EF4-FFF2-40B4-BE49-F238E27FC236}">
                <a16:creationId xmlns:a16="http://schemas.microsoft.com/office/drawing/2014/main" id="{0DBAF712-4212-7C41-ACDB-5E638B15584F}"/>
              </a:ext>
            </a:extLst>
          </p:cNvPr>
          <p:cNvSpPr>
            <a:spLocks noChangeArrowheads="1"/>
          </p:cNvSpPr>
          <p:nvPr/>
        </p:nvSpPr>
        <p:spPr bwMode="auto">
          <a:xfrm rot="5400000">
            <a:off x="4430713" y="33528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36" name="Rectangle 33">
            <a:extLst>
              <a:ext uri="{FF2B5EF4-FFF2-40B4-BE49-F238E27FC236}">
                <a16:creationId xmlns:a16="http://schemas.microsoft.com/office/drawing/2014/main" id="{DEB9530B-E2A9-4A41-B238-4130986DC5FE}"/>
              </a:ext>
            </a:extLst>
          </p:cNvPr>
          <p:cNvSpPr>
            <a:spLocks noChangeArrowheads="1"/>
          </p:cNvSpPr>
          <p:nvPr/>
        </p:nvSpPr>
        <p:spPr bwMode="auto">
          <a:xfrm>
            <a:off x="4811713" y="46482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37" name="Rectangle 34">
            <a:extLst>
              <a:ext uri="{FF2B5EF4-FFF2-40B4-BE49-F238E27FC236}">
                <a16:creationId xmlns:a16="http://schemas.microsoft.com/office/drawing/2014/main" id="{BD991A73-010A-8748-A0EB-461CF4C16293}"/>
              </a:ext>
            </a:extLst>
          </p:cNvPr>
          <p:cNvSpPr>
            <a:spLocks noChangeArrowheads="1"/>
          </p:cNvSpPr>
          <p:nvPr/>
        </p:nvSpPr>
        <p:spPr bwMode="auto">
          <a:xfrm>
            <a:off x="4811713" y="44958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38" name="Rectangle 35">
            <a:extLst>
              <a:ext uri="{FF2B5EF4-FFF2-40B4-BE49-F238E27FC236}">
                <a16:creationId xmlns:a16="http://schemas.microsoft.com/office/drawing/2014/main" id="{DCFEC094-7C3E-D043-BB82-2F4AA25AF324}"/>
              </a:ext>
            </a:extLst>
          </p:cNvPr>
          <p:cNvSpPr>
            <a:spLocks noChangeArrowheads="1"/>
          </p:cNvSpPr>
          <p:nvPr/>
        </p:nvSpPr>
        <p:spPr bwMode="auto">
          <a:xfrm>
            <a:off x="4811713" y="43434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39" name="Rectangle 36">
            <a:extLst>
              <a:ext uri="{FF2B5EF4-FFF2-40B4-BE49-F238E27FC236}">
                <a16:creationId xmlns:a16="http://schemas.microsoft.com/office/drawing/2014/main" id="{36827DB4-CFDD-DD4C-920A-6787F396901C}"/>
              </a:ext>
            </a:extLst>
          </p:cNvPr>
          <p:cNvSpPr>
            <a:spLocks noChangeArrowheads="1"/>
          </p:cNvSpPr>
          <p:nvPr/>
        </p:nvSpPr>
        <p:spPr bwMode="auto">
          <a:xfrm>
            <a:off x="4811713" y="41910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40" name="Rectangle 37">
            <a:extLst>
              <a:ext uri="{FF2B5EF4-FFF2-40B4-BE49-F238E27FC236}">
                <a16:creationId xmlns:a16="http://schemas.microsoft.com/office/drawing/2014/main" id="{875A93DE-6974-024A-A56C-F32C1456AA3C}"/>
              </a:ext>
            </a:extLst>
          </p:cNvPr>
          <p:cNvSpPr>
            <a:spLocks noChangeArrowheads="1"/>
          </p:cNvSpPr>
          <p:nvPr/>
        </p:nvSpPr>
        <p:spPr bwMode="auto">
          <a:xfrm>
            <a:off x="4811713" y="40386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41" name="TextBox 1">
            <a:extLst>
              <a:ext uri="{FF2B5EF4-FFF2-40B4-BE49-F238E27FC236}">
                <a16:creationId xmlns:a16="http://schemas.microsoft.com/office/drawing/2014/main" id="{27DD8C29-F729-B244-A56B-9B9ACF2D74CC}"/>
              </a:ext>
            </a:extLst>
          </p:cNvPr>
          <p:cNvSpPr txBox="1">
            <a:spLocks noChangeArrowheads="1"/>
          </p:cNvSpPr>
          <p:nvPr/>
        </p:nvSpPr>
        <p:spPr bwMode="auto">
          <a:xfrm>
            <a:off x="190500" y="5638800"/>
            <a:ext cx="8763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2400">
                <a:latin typeface="Arial" panose="020B0604020202020204" pitchFamily="34" charset="0"/>
              </a:rPr>
              <a:t>An image need only be </a:t>
            </a:r>
            <a:r>
              <a:rPr lang="en-US" altLang="en-US" sz="2400">
                <a:solidFill>
                  <a:srgbClr val="FF0000"/>
                </a:solidFill>
                <a:latin typeface="Arial" panose="020B0604020202020204" pitchFamily="34" charset="0"/>
              </a:rPr>
              <a:t>parsimonius,</a:t>
            </a:r>
            <a:r>
              <a:rPr lang="en-US" altLang="en-US" sz="2400">
                <a:latin typeface="Arial" panose="020B0604020202020204" pitchFamily="34" charset="0"/>
              </a:rPr>
              <a:t> i.e., it only needs to show what is necessary to provide the expected image. </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ts val="600"/>
          </a:spcAft>
          <a:buClrTx/>
          <a:buSzTx/>
          <a:buFontTx/>
          <a:buChar char="•"/>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ts val="600"/>
          </a:spcAft>
          <a:buClrTx/>
          <a:buSzTx/>
          <a:buFontTx/>
          <a:buChar char="•"/>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1182</TotalTime>
  <Words>2507</Words>
  <Application>Microsoft Macintosh PowerPoint</Application>
  <PresentationFormat>On-screen Show (4:3)</PresentationFormat>
  <Paragraphs>303</Paragraphs>
  <Slides>50</Slides>
  <Notes>40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5" baseType="lpstr">
      <vt:lpstr>AbadiMT-CondensedExtraBold</vt:lpstr>
      <vt:lpstr>Arial</vt:lpstr>
      <vt:lpstr>Times New Roman</vt:lpstr>
      <vt:lpstr>Blank Presentation</vt:lpstr>
      <vt:lpstr>Worksheet</vt:lpstr>
      <vt:lpstr>BMS 524 - “Introduction to Confocal Microscopy and Image Analysis”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Pixels in an image</vt:lpstr>
      <vt:lpstr>Image size</vt:lpstr>
      <vt:lpstr>Quality vs File size</vt:lpstr>
      <vt:lpstr>PowerPoint Presentation</vt:lpstr>
      <vt:lpstr>PowerPoint Presentation</vt:lpstr>
      <vt:lpstr>Image Compression</vt:lpstr>
      <vt:lpstr>PowerPoint Presentation</vt:lpstr>
      <vt:lpstr>PowerPoint Presentation</vt:lpstr>
      <vt:lpstr>PowerPoint Presentation</vt:lpstr>
      <vt:lpstr>PowerPoint Presentation</vt:lpstr>
      <vt:lpstr>PowerPoint Presentation</vt:lpstr>
      <vt:lpstr>Original Image</vt:lpstr>
      <vt:lpstr>Contrast enhanced image</vt:lpstr>
      <vt:lpstr>Both images</vt:lpstr>
      <vt:lpstr>PowerPoint Presentation</vt:lpstr>
      <vt:lpstr>Smoothing</vt:lpstr>
      <vt:lpstr>PowerPoint Presentation</vt:lpstr>
      <vt:lpstr>Smoothing</vt:lpstr>
      <vt:lpstr>Sharpening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Comparing Images</vt:lpstr>
      <vt:lpstr>It depends on what the purpose is of your image as to the resolution needed</vt:lpstr>
      <vt:lpstr>What are you loosing?</vt:lpstr>
      <vt:lpstr>Lossy &amp; Lossless Compression</vt:lpstr>
      <vt:lpstr>Some image formats (Lossy)</vt:lpstr>
      <vt:lpstr>Lossless Formats</vt:lpstr>
      <vt:lpstr>Image Structure types</vt:lpstr>
      <vt:lpstr>Vector Image file formats</vt:lpstr>
      <vt:lpstr>A vector image (e.g. Corel Xara Designer)</vt:lpstr>
      <vt:lpstr>Vector Vs Bitmap images</vt:lpstr>
      <vt:lpstr>Understanding image structure has larger implications….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524 - “Introduction to Confocal Microscopy and Image Analysis” </dc:title>
  <dc:creator>J.Paul Robinson</dc:creator>
  <cp:keywords>3-Lect-3-Kelley</cp:keywords>
  <cp:lastModifiedBy>Robinson, Joseph Paul</cp:lastModifiedBy>
  <cp:revision>73</cp:revision>
  <cp:lastPrinted>2019-01-30T16:13:10Z</cp:lastPrinted>
  <dcterms:created xsi:type="dcterms:W3CDTF">2018-01-22T03:18:34Z</dcterms:created>
  <dcterms:modified xsi:type="dcterms:W3CDTF">2021-02-17T14:12:58Z</dcterms:modified>
</cp:coreProperties>
</file>