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2" r:id="rId3"/>
  </p:sldMasterIdLst>
  <p:notesMasterIdLst>
    <p:notesMasterId r:id="rId107"/>
  </p:notesMasterIdLst>
  <p:handoutMasterIdLst>
    <p:handoutMasterId r:id="rId108"/>
  </p:handoutMasterIdLst>
  <p:sldIdLst>
    <p:sldId id="289" r:id="rId4"/>
    <p:sldId id="405" r:id="rId5"/>
    <p:sldId id="258" r:id="rId6"/>
    <p:sldId id="352" r:id="rId7"/>
    <p:sldId id="411" r:id="rId8"/>
    <p:sldId id="409" r:id="rId9"/>
    <p:sldId id="410" r:id="rId10"/>
    <p:sldId id="408" r:id="rId11"/>
    <p:sldId id="412" r:id="rId12"/>
    <p:sldId id="362" r:id="rId13"/>
    <p:sldId id="413" r:id="rId14"/>
    <p:sldId id="414" r:id="rId15"/>
    <p:sldId id="354" r:id="rId16"/>
    <p:sldId id="415" r:id="rId17"/>
    <p:sldId id="423" r:id="rId18"/>
    <p:sldId id="420" r:id="rId19"/>
    <p:sldId id="424" r:id="rId20"/>
    <p:sldId id="355" r:id="rId21"/>
    <p:sldId id="356" r:id="rId22"/>
    <p:sldId id="357" r:id="rId23"/>
    <p:sldId id="358" r:id="rId24"/>
    <p:sldId id="403" r:id="rId25"/>
    <p:sldId id="433" r:id="rId26"/>
    <p:sldId id="425" r:id="rId27"/>
    <p:sldId id="434" r:id="rId28"/>
    <p:sldId id="435" r:id="rId29"/>
    <p:sldId id="359" r:id="rId30"/>
    <p:sldId id="436" r:id="rId31"/>
    <p:sldId id="431" r:id="rId32"/>
    <p:sldId id="429" r:id="rId33"/>
    <p:sldId id="432" r:id="rId34"/>
    <p:sldId id="304" r:id="rId35"/>
    <p:sldId id="430" r:id="rId36"/>
    <p:sldId id="437" r:id="rId37"/>
    <p:sldId id="438" r:id="rId38"/>
    <p:sldId id="439" r:id="rId39"/>
    <p:sldId id="427" r:id="rId40"/>
    <p:sldId id="428" r:id="rId41"/>
    <p:sldId id="440" r:id="rId42"/>
    <p:sldId id="441" r:id="rId43"/>
    <p:sldId id="416" r:id="rId44"/>
    <p:sldId id="417" r:id="rId45"/>
    <p:sldId id="316" r:id="rId46"/>
    <p:sldId id="442" r:id="rId47"/>
    <p:sldId id="418" r:id="rId48"/>
    <p:sldId id="419" r:id="rId49"/>
    <p:sldId id="264" r:id="rId50"/>
    <p:sldId id="305" r:id="rId51"/>
    <p:sldId id="443" r:id="rId52"/>
    <p:sldId id="444" r:id="rId53"/>
    <p:sldId id="445" r:id="rId54"/>
    <p:sldId id="446" r:id="rId55"/>
    <p:sldId id="447" r:id="rId56"/>
    <p:sldId id="448" r:id="rId57"/>
    <p:sldId id="449" r:id="rId58"/>
    <p:sldId id="294" r:id="rId59"/>
    <p:sldId id="450" r:id="rId60"/>
    <p:sldId id="287" r:id="rId61"/>
    <p:sldId id="451" r:id="rId62"/>
    <p:sldId id="452" r:id="rId63"/>
    <p:sldId id="453" r:id="rId64"/>
    <p:sldId id="322" r:id="rId65"/>
    <p:sldId id="300" r:id="rId66"/>
    <p:sldId id="454" r:id="rId67"/>
    <p:sldId id="455" r:id="rId68"/>
    <p:sldId id="302" r:id="rId69"/>
    <p:sldId id="347" r:id="rId70"/>
    <p:sldId id="456" r:id="rId71"/>
    <p:sldId id="457" r:id="rId72"/>
    <p:sldId id="458" r:id="rId73"/>
    <p:sldId id="459" r:id="rId74"/>
    <p:sldId id="265" r:id="rId75"/>
    <p:sldId id="278" r:id="rId76"/>
    <p:sldId id="324" r:id="rId77"/>
    <p:sldId id="279" r:id="rId78"/>
    <p:sldId id="325" r:id="rId79"/>
    <p:sldId id="460" r:id="rId80"/>
    <p:sldId id="326" r:id="rId81"/>
    <p:sldId id="328" r:id="rId82"/>
    <p:sldId id="461" r:id="rId83"/>
    <p:sldId id="462" r:id="rId84"/>
    <p:sldId id="463" r:id="rId85"/>
    <p:sldId id="329" r:id="rId86"/>
    <p:sldId id="334" r:id="rId87"/>
    <p:sldId id="317" r:id="rId88"/>
    <p:sldId id="318" r:id="rId89"/>
    <p:sldId id="327" r:id="rId90"/>
    <p:sldId id="335" r:id="rId91"/>
    <p:sldId id="336" r:id="rId92"/>
    <p:sldId id="365" r:id="rId93"/>
    <p:sldId id="313" r:id="rId94"/>
    <p:sldId id="320" r:id="rId95"/>
    <p:sldId id="464" r:id="rId96"/>
    <p:sldId id="342" r:id="rId97"/>
    <p:sldId id="390" r:id="rId98"/>
    <p:sldId id="364" r:id="rId99"/>
    <p:sldId id="363" r:id="rId100"/>
    <p:sldId id="465" r:id="rId101"/>
    <p:sldId id="339" r:id="rId102"/>
    <p:sldId id="341" r:id="rId103"/>
    <p:sldId id="404" r:id="rId104"/>
    <p:sldId id="277" r:id="rId105"/>
    <p:sldId id="402" r:id="rId106"/>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74"/>
    <p:restoredTop sz="94854"/>
  </p:normalViewPr>
  <p:slideViewPr>
    <p:cSldViewPr snapToGrid="0">
      <p:cViewPr varScale="1">
        <p:scale>
          <a:sx n="190" d="100"/>
          <a:sy n="190" d="100"/>
        </p:scale>
        <p:origin x="15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handoutMaster" Target="handoutMasters/handout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image" Target="../media/image19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1187450" y="701675"/>
            <a:ext cx="463391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2</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901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1182688" y="698500"/>
            <a:ext cx="4646612"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1182688" y="698500"/>
            <a:ext cx="4646612"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1181100" y="696913"/>
            <a:ext cx="46482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1182688" y="698500"/>
            <a:ext cx="4646612"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1182688" y="698500"/>
            <a:ext cx="4646612"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1181100" y="696913"/>
            <a:ext cx="46482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1182688" y="698500"/>
            <a:ext cx="4646612"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1182688" y="698500"/>
            <a:ext cx="4646612"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1182688" y="698500"/>
            <a:ext cx="4646612"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1182688" y="698500"/>
            <a:ext cx="4646612"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1182688" y="698500"/>
            <a:ext cx="4646612"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1182688" y="696913"/>
            <a:ext cx="46482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92</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94</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1182688" y="698500"/>
            <a:ext cx="4646612"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1225550" y="733425"/>
            <a:ext cx="456088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iCyte </a:t>
            </a:r>
            <a:r>
              <a:rPr lang="en-US" altLang="en-US">
                <a:solidFill>
                  <a:srgbClr val="FFFF00"/>
                </a:solidFill>
                <a:ea typeface="ＭＳ Ｐゴシック" panose="020B0600070205080204" pitchFamily="34" charset="-128"/>
              </a:rPr>
              <a:t>Automated Imaging Cytometer is designed for </a:t>
            </a:r>
            <a:r>
              <a:rPr lang="en-US" altLang="en-US" b="1" u="sng">
                <a:solidFill>
                  <a:srgbClr val="FFFF00"/>
                </a:solidFill>
                <a:ea typeface="ＭＳ Ｐゴシック" panose="020B0600070205080204" pitchFamily="34" charset="-128"/>
              </a:rPr>
              <a:t>automated analysis</a:t>
            </a:r>
            <a:r>
              <a:rPr lang="en-US" altLang="en-US">
                <a:solidFill>
                  <a:srgbClr val="FFFF00"/>
                </a:solidFill>
                <a:ea typeface="ＭＳ Ｐゴシック" panose="020B0600070205080204" pitchFamily="34" charset="-128"/>
              </a:rPr>
              <a:t>. With </a:t>
            </a:r>
            <a:r>
              <a:rPr lang="en-US" altLang="en-US" b="1" u="sng">
                <a:solidFill>
                  <a:srgbClr val="FFFF00"/>
                </a:solidFill>
                <a:ea typeface="ＭＳ Ｐゴシック" panose="020B0600070205080204" pitchFamily="34" charset="-128"/>
              </a:rPr>
              <a:t>no </a:t>
            </a:r>
            <a:r>
              <a:rPr lang="en-US" altLang="en-US" b="1" u="sng">
                <a:ea typeface="ＭＳ Ｐゴシック" panose="020B0600070205080204" pitchFamily="34" charset="-128"/>
              </a:rPr>
              <a:t>microscope</a:t>
            </a:r>
            <a:r>
              <a:rPr lang="en-US" altLang="en-US">
                <a:ea typeface="ＭＳ Ｐゴシック" panose="020B0600070205080204" pitchFamily="34" charset="-128"/>
              </a:rPr>
              <a:t> oculars or viewing optics, it </a:t>
            </a:r>
            <a:r>
              <a:rPr lang="en-US" altLang="en-US" b="1" u="sng">
                <a:ea typeface="ＭＳ Ｐゴシック" panose="020B0600070205080204" pitchFamily="34" charset="-128"/>
              </a:rPr>
              <a:t>relies</a:t>
            </a:r>
            <a:r>
              <a:rPr lang="en-US" altLang="en-US">
                <a:ea typeface="ＭＳ Ｐゴシック" panose="020B0600070205080204" pitchFamily="34" charset="-128"/>
              </a:rPr>
              <a:t> on </a:t>
            </a:r>
            <a:r>
              <a:rPr lang="en-US" altLang="en-US" b="1" u="sng">
                <a:ea typeface="ＭＳ Ｐゴシック" panose="020B0600070205080204" pitchFamily="34" charset="-128"/>
              </a:rPr>
              <a:t>laser scan imaging</a:t>
            </a:r>
            <a:r>
              <a:rPr lang="en-US" altLang="en-US">
                <a:ea typeface="ＭＳ Ｐゴシック" panose="020B0600070205080204" pitchFamily="34" charset="-128"/>
              </a:rPr>
              <a:t> to visualize cells during analysis. Further, iCyte has an </a:t>
            </a:r>
            <a:r>
              <a:rPr lang="en-US" altLang="en-US" b="1" u="sng">
                <a:ea typeface="ＭＳ Ｐゴシック" panose="020B0600070205080204" pitchFamily="34" charset="-128"/>
              </a:rPr>
              <a:t>auto-focus</a:t>
            </a:r>
            <a:r>
              <a:rPr lang="en-US" altLang="en-US">
                <a:ea typeface="ＭＳ Ｐゴシック" panose="020B0600070205080204" pitchFamily="34" charset="-128"/>
              </a:rPr>
              <a:t> capability that makes </a:t>
            </a:r>
            <a:r>
              <a:rPr lang="en-US" altLang="en-US" b="1" u="sng">
                <a:ea typeface="ＭＳ Ｐゴシック" panose="020B0600070205080204" pitchFamily="34" charset="-128"/>
              </a:rPr>
              <a:t>walk-away operation</a:t>
            </a:r>
            <a:r>
              <a:rPr lang="en-US" altLang="en-US">
                <a:ea typeface="ＭＳ Ｐゴシック" panose="020B0600070205080204" pitchFamily="34" charset="-128"/>
              </a:rPr>
              <a:t> a possibility. An </a:t>
            </a:r>
            <a:r>
              <a:rPr lang="en-US" altLang="en-US" b="1" u="sng">
                <a:ea typeface="ＭＳ Ｐゴシック" panose="020B0600070205080204" pitchFamily="34" charset="-128"/>
              </a:rPr>
              <a:t>optional robotic autoloader</a:t>
            </a:r>
            <a:r>
              <a:rPr lang="en-US" altLang="en-US">
                <a:ea typeface="ＭＳ Ｐゴシック" panose="020B0600070205080204" pitchFamily="34" charset="-128"/>
              </a:rPr>
              <a:t> is available.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61CE605-E818-0741-A06D-C65FA9CCA231}"/>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EBA642F7-8EB2-444A-A327-F71AAB9F8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1993-2021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latin typeface="Times New Roman" charset="0"/>
                <a:ea typeface="ＭＳ Ｐゴシック"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latin typeface="Times New Roman" charset="0"/>
                <a:ea typeface="ＭＳ Ｐゴシック"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latin typeface="Times New Roman" charset="0"/>
                <a:ea typeface="ＭＳ Ｐゴシック" charset="-128"/>
              </a:defRPr>
            </a:lvl1pPr>
          </a:lstStyle>
          <a:p>
            <a:pPr>
              <a:defRPr/>
            </a:pPr>
            <a:fld id="{E3546C72-C39A-6B4C-925E-49C07FFA92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ＭＳ Ｐゴシック" charset="0"/>
          <a:cs typeface="+mj-cs"/>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1993-2019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02.jpeg"/><Relationship Id="rId13" Type="http://schemas.openxmlformats.org/officeDocument/2006/relationships/oleObject" Target="../embeddings/oleObject1.bin"/><Relationship Id="rId18" Type="http://schemas.openxmlformats.org/officeDocument/2006/relationships/image" Target="../media/image197.png"/><Relationship Id="rId3" Type="http://schemas.openxmlformats.org/officeDocument/2006/relationships/notesSlide" Target="../notesSlides/notesSlide86.xml"/><Relationship Id="rId7" Type="http://schemas.openxmlformats.org/officeDocument/2006/relationships/image" Target="../media/image201.png"/><Relationship Id="rId12" Type="http://schemas.openxmlformats.org/officeDocument/2006/relationships/image" Target="../media/image206.jpeg"/><Relationship Id="rId17"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196.png"/><Relationship Id="rId1" Type="http://schemas.openxmlformats.org/officeDocument/2006/relationships/vmlDrawing" Target="../drawings/vmlDrawing2.vml"/><Relationship Id="rId6" Type="http://schemas.openxmlformats.org/officeDocument/2006/relationships/image" Target="../media/image200.png"/><Relationship Id="rId11" Type="http://schemas.openxmlformats.org/officeDocument/2006/relationships/image" Target="../media/image205.jpeg"/><Relationship Id="rId5" Type="http://schemas.openxmlformats.org/officeDocument/2006/relationships/image" Target="../media/image199.jpeg"/><Relationship Id="rId15" Type="http://schemas.openxmlformats.org/officeDocument/2006/relationships/oleObject" Target="../embeddings/oleObject2.bin"/><Relationship Id="rId10" Type="http://schemas.openxmlformats.org/officeDocument/2006/relationships/image" Target="../media/image204.emf"/><Relationship Id="rId4" Type="http://schemas.openxmlformats.org/officeDocument/2006/relationships/image" Target="../media/image198.jpeg"/><Relationship Id="rId9" Type="http://schemas.openxmlformats.org/officeDocument/2006/relationships/image" Target="../media/image203.emf"/><Relationship Id="rId14" Type="http://schemas.openxmlformats.org/officeDocument/2006/relationships/image" Target="../media/image195.png"/></Relationships>
</file>

<file path=ppt/slides/_rels/slide101.xml.rels><?xml version="1.0" encoding="UTF-8" standalone="yes"?>
<Relationships xmlns="http://schemas.openxmlformats.org/package/2006/relationships"><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image" Target="../media/image207.jpg"/><Relationship Id="rId1" Type="http://schemas.openxmlformats.org/officeDocument/2006/relationships/slideLayout" Target="../slideLayouts/slideLayout2.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24.png"/><Relationship Id="rId5" Type="http://schemas.openxmlformats.org/officeDocument/2006/relationships/hyperlink" Target="https://en.wikipedia.org/wiki/City_of_Westminster" TargetMode="External"/><Relationship Id="rId10" Type="http://schemas.openxmlformats.org/officeDocument/2006/relationships/image" Target="../media/image23.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jstor.org/stable/101288?Search=yes&amp;resultItemClick=true&amp;searchText=au%3A&amp;searchText=%22Mr.+Hook%22&amp;searchUri=%2Faction%2FdoBasicSearch%3Fsi%3D1%26amp%3BQuery%3Dau%253A%2522Mr.%2BHook%2522&amp;ab_segments=0%2Fbasic_SYC-4802%2Ftest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jstor.org/publisher/rs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en.wikipedia.org/wiki/Rhodiu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1.tiff"/><Relationship Id="rId4" Type="http://schemas.openxmlformats.org/officeDocument/2006/relationships/image" Target="../media/image100.tiff"/></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06.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7.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5.png"/><Relationship Id="rId4" Type="http://schemas.openxmlformats.org/officeDocument/2006/relationships/hyperlink" Target="http://en.wikipedia.org/wiki/Heliocentric"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tiff"/><Relationship Id="rId5" Type="http://schemas.openxmlformats.org/officeDocument/2006/relationships/image" Target="../media/image116.pn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21.png"/><Relationship Id="rId7" Type="http://schemas.openxmlformats.org/officeDocument/2006/relationships/hyperlink" Target="http://en.wikipedia.org/wiki/March_31"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5.pn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slideLayout" Target="../slideLayouts/slideLayout17.xml"/><Relationship Id="rId7" Type="http://schemas.openxmlformats.org/officeDocument/2006/relationships/image" Target="../media/image128.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27.jpeg"/><Relationship Id="rId11" Type="http://schemas.openxmlformats.org/officeDocument/2006/relationships/image" Target="../media/image132.pn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notesSlide" Target="../notesSlides/notesSlide66.xml"/><Relationship Id="rId9" Type="http://schemas.openxmlformats.org/officeDocument/2006/relationships/image" Target="../media/image130.jpe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35.pn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17.xml"/><Relationship Id="rId5" Type="http://schemas.openxmlformats.org/officeDocument/2006/relationships/image" Target="../media/image140.jpeg"/><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hyperlink" Target="https://en.wikipedia.org/wiki/Microscope" TargetMode="External"/><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hyperlink" Target="https://en.wikipedia.org/wiki/Optical_axis" TargetMode="External"/><Relationship Id="rId5" Type="http://schemas.openxmlformats.org/officeDocument/2006/relationships/image" Target="../media/image142.png"/><Relationship Id="rId4" Type="http://schemas.openxmlformats.org/officeDocument/2006/relationships/hyperlink" Target="http://www.microscopy.fsu.edu/optics/timeline/people/nomarski.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141.jpeg"/></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4.xml"/><Relationship Id="rId1" Type="http://schemas.openxmlformats.org/officeDocument/2006/relationships/slideLayout" Target="../slideLayouts/slideLayout17.xml"/><Relationship Id="rId5" Type="http://schemas.openxmlformats.org/officeDocument/2006/relationships/image" Target="../media/image155.jpeg"/><Relationship Id="rId4" Type="http://schemas.openxmlformats.org/officeDocument/2006/relationships/image" Target="../media/image154.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157.png"/></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60.jpeg"/><Relationship Id="rId4" Type="http://schemas.openxmlformats.org/officeDocument/2006/relationships/image" Target="../media/image159.jpeg"/></Relationships>
</file>

<file path=ppt/slides/_rels/slide8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64.jpeg"/><Relationship Id="rId5" Type="http://schemas.openxmlformats.org/officeDocument/2006/relationships/image" Target="../media/image163.jpeg"/><Relationship Id="rId10" Type="http://schemas.openxmlformats.org/officeDocument/2006/relationships/image" Target="../media/image155.jpeg"/><Relationship Id="rId4" Type="http://schemas.openxmlformats.org/officeDocument/2006/relationships/image" Target="../media/image162.jpeg"/><Relationship Id="rId9" Type="http://schemas.openxmlformats.org/officeDocument/2006/relationships/image" Target="../media/image167.jpeg"/></Relationships>
</file>

<file path=ppt/slides/_rels/slide89.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55.jpeg"/><Relationship Id="rId4" Type="http://schemas.openxmlformats.org/officeDocument/2006/relationships/image" Target="../media/image169.jpeg"/><Relationship Id="rId9" Type="http://schemas.openxmlformats.org/officeDocument/2006/relationships/image" Target="../media/image17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3.xml.rels><?xml version="1.0" encoding="UTF-8" standalone="yes"?>
<Relationships xmlns="http://schemas.openxmlformats.org/package/2006/relationships"><Relationship Id="rId3" Type="http://schemas.openxmlformats.org/officeDocument/2006/relationships/image" Target="../media/image181.tiff"/><Relationship Id="rId2" Type="http://schemas.openxmlformats.org/officeDocument/2006/relationships/image" Target="../media/image180.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9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slideLayout" Target="../slideLayouts/slideLayout2.xml"/><Relationship Id="rId7" Type="http://schemas.openxmlformats.org/officeDocument/2006/relationships/image" Target="../media/image188.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7.emf"/><Relationship Id="rId5" Type="http://schemas.openxmlformats.org/officeDocument/2006/relationships/image" Target="../media/image186.png"/><Relationship Id="rId4" Type="http://schemas.openxmlformats.org/officeDocument/2006/relationships/notesSlide" Target="../notesSlides/notesSlide84.xml"/></Relationships>
</file>

<file path=ppt/slides/_rels/slide98.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image" Target="../media/image190.tiff"/><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tiff"/></Relationships>
</file>

<file path=ppt/slides/_rels/slide99.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1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650875" y="1157288"/>
            <a:ext cx="7772400" cy="1143000"/>
          </a:xfrm>
        </p:spPr>
        <p:txBody>
          <a:bodyPr/>
          <a:lstStyle/>
          <a:p>
            <a:pPr>
              <a:defRPr/>
            </a:pPr>
            <a:r>
              <a:rPr lang="en-US" altLang="en-US" sz="4400" b="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755650" y="2606675"/>
            <a:ext cx="7772400" cy="1701800"/>
          </a:xfrm>
        </p:spPr>
        <p:txBody>
          <a:bodyPr/>
          <a:lstStyle/>
          <a:p>
            <a:pPr algn="ctr">
              <a:lnSpc>
                <a:spcPct val="90000"/>
              </a:lnSpc>
              <a:buFontTx/>
              <a:buNone/>
            </a:pPr>
            <a:br>
              <a:rPr lang="en-US" altLang="en-US" sz="1800" b="1">
                <a:solidFill>
                  <a:schemeClr val="tx2"/>
                </a:solidFill>
                <a:ea typeface="ＭＳ Ｐゴシック" panose="020B0600070205080204" pitchFamily="34" charset="-128"/>
              </a:rPr>
            </a:br>
            <a:r>
              <a:rPr lang="en-US" altLang="en-US" sz="2000">
                <a:solidFill>
                  <a:schemeClr val="tx2"/>
                </a:solidFill>
                <a:ea typeface="ＭＳ Ｐゴシック" panose="020B0600070205080204" pitchFamily="34" charset="-128"/>
              </a:rPr>
              <a:t>J. Paul Robinson, Ph.D.</a:t>
            </a:r>
          </a:p>
          <a:p>
            <a:pPr algn="ctr">
              <a:lnSpc>
                <a:spcPct val="90000"/>
              </a:lnSpc>
              <a:buFontTx/>
              <a:buNone/>
            </a:pPr>
            <a:r>
              <a:rPr lang="en-US" altLang="en-US" sz="2000">
                <a:solidFill>
                  <a:schemeClr val="tx2"/>
                </a:solidFill>
                <a:ea typeface="ＭＳ Ｐゴシック" panose="020B0600070205080204" pitchFamily="34" charset="-128"/>
              </a:rPr>
              <a:t>SVM Professor of Cytomics &amp; Prof. Biomedical Engineering</a:t>
            </a:r>
          </a:p>
          <a:p>
            <a:pPr algn="ctr">
              <a:lnSpc>
                <a:spcPct val="90000"/>
              </a:lnSpc>
              <a:buFontTx/>
              <a:buNone/>
            </a:pPr>
            <a:r>
              <a:rPr lang="en-US" altLang="en-US" sz="2000">
                <a:solidFill>
                  <a:schemeClr val="tx2"/>
                </a:solidFill>
                <a:ea typeface="ＭＳ Ｐゴシック" panose="020B0600070205080204" pitchFamily="34" charset="-128"/>
              </a:rPr>
              <a:t>Director, Purdue University Cytometry Laboratories</a:t>
            </a:r>
            <a:br>
              <a:rPr lang="en-US" altLang="en-US" sz="2000" b="1">
                <a:solidFill>
                  <a:schemeClr val="tx2"/>
                </a:solidFill>
                <a:ea typeface="ＭＳ Ｐゴシック" panose="020B0600070205080204" pitchFamily="34" charset="-128"/>
              </a:rPr>
            </a:br>
            <a:br>
              <a:rPr lang="en-US" altLang="en-US" sz="2800" b="1">
                <a:solidFill>
                  <a:schemeClr val="tx2"/>
                </a:solidFill>
                <a:ea typeface="ＭＳ Ｐゴシック" panose="020B0600070205080204" pitchFamily="34" charset="-128"/>
              </a:rPr>
            </a:br>
            <a:endParaRPr lang="en-US" altLang="en-US" sz="1400" b="1">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3894138" y="616743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a:ea typeface="+mn-ea"/>
              </a:rPr>
              <a:t>UPDATED January2021</a:t>
            </a:r>
            <a:endParaRPr lang="en-US" altLang="en-US" sz="1200" dirty="0">
              <a:ea typeface="+mn-ea"/>
            </a:endParaRPr>
          </a:p>
        </p:txBody>
      </p:sp>
      <p:pic>
        <p:nvPicPr>
          <p:cNvPr id="16388" name="Picture 7" descr="a-0064">
            <a:extLst>
              <a:ext uri="{FF2B5EF4-FFF2-40B4-BE49-F238E27FC236}">
                <a16:creationId xmlns:a16="http://schemas.microsoft.com/office/drawing/2014/main" id="{CEC76AE8-1DDE-1640-9666-7E25C42954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100" y="6034088"/>
            <a:ext cx="16367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3390900" y="423863"/>
            <a:ext cx="2736850" cy="46196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a:ea typeface="+mn-ea"/>
              </a:rPr>
              <a:t>BMS 524 - Lecture 1</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1168400" y="4122738"/>
            <a:ext cx="693896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800" b="1" i="0">
                <a:solidFill>
                  <a:schemeClr val="accent2"/>
                </a:solidFill>
                <a:latin typeface="Arial" panose="020B0604020202020204" pitchFamily="34" charset="0"/>
              </a:rPr>
              <a:t>Notice:</a:t>
            </a:r>
            <a:r>
              <a:rPr lang="en-US" altLang="en-US" sz="18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800" i="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963"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0" y="0"/>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50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5913" y="4403725"/>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5265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75263"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9063" y="704850"/>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0"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2438400" y="2436813"/>
            <a:ext cx="3114675" cy="4022725"/>
            <a:chOff x="696" y="624"/>
            <a:chExt cx="2208" cy="2534"/>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spid="_x0000_s131290" name="CorelPhotoPaint.Image.7" r:id="rId13" imgW="3225800" imgH="3206750" progId="CorelPhotoPaint.Image.7">
                    <p:embed/>
                  </p:oleObj>
                </mc:Choice>
                <mc:Fallback>
                  <p:oleObj name="CorelPhotoPaint.Image.7" r:id="rId13" imgW="3225800" imgH="3206750" progId="CorelPhotoPaint.Image.7">
                    <p:embed/>
                    <p:pic>
                      <p:nvPicPr>
                        <p:cNvPr id="0" name="Object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spid="_x0000_s131291" name="CorelPhotoPaint.Image.7" r:id="rId15" imgW="3270250" imgH="3263900" progId="CorelPhotoPaint.Image.7">
                    <p:embed/>
                  </p:oleObj>
                </mc:Choice>
                <mc:Fallback>
                  <p:oleObj name="CorelPhotoPaint.Image.7" r:id="rId15" imgW="3270250" imgH="3263900" progId="CorelPhotoPaint.Image.7">
                    <p:embed/>
                    <p:pic>
                      <p:nvPicPr>
                        <p:cNvPr id="0" name="Object 33"/>
                        <p:cNvPicPr>
                          <a:picLocks noChangeAspect="1" noChangeArrowheads="1"/>
                        </p:cNvPicPr>
                        <p:nvPr/>
                      </p:nvPicPr>
                      <p:blipFill>
                        <a:blip r:embed="rId16">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2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spid="_x0000_s131292" name="CorelPhotoPaint.Image.7" r:id="rId17" imgW="3308350" imgH="3568700" progId="CorelPhotoPaint.Image.7">
                    <p:embed/>
                  </p:oleObj>
                </mc:Choice>
                <mc:Fallback>
                  <p:oleObj name="CorelPhotoPaint.Image.7" r:id="rId17" imgW="3308350" imgH="3568700" progId="CorelPhotoPaint.Image.7">
                    <p:embed/>
                    <p:pic>
                      <p:nvPicPr>
                        <p:cNvPr id="0" name="Object 37"/>
                        <p:cNvPicPr>
                          <a:picLocks noChangeAspect="1" noChangeArrowheads="1"/>
                        </p:cNvPicPr>
                        <p:nvPr/>
                      </p:nvPicPr>
                      <p:blipFill>
                        <a:blip r:embed="rId18">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ransition advClick="0" advTm="95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990600" y="0"/>
            <a:ext cx="7364413" cy="1143000"/>
          </a:xfrm>
        </p:spPr>
        <p:txBody>
          <a:bodyPr/>
          <a:lstStyle/>
          <a:p>
            <a:r>
              <a:rPr lang="en-US" dirty="0"/>
              <a:t>Other </a:t>
            </a:r>
            <a:r>
              <a:rPr lang="en-US" dirty="0" err="1"/>
              <a:t>Miscroscopies</a:t>
            </a:r>
            <a:endParaRPr lang="en-US" dirty="0"/>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a:t>
            </a:r>
            <a:r>
              <a:rPr lang="en-US" sz="1800" dirty="0" err="1"/>
              <a:t>photoswitchable</a:t>
            </a:r>
            <a:r>
              <a:rPr lang="en-US" sz="1800" dirty="0"/>
              <a:t>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685799" y="869603"/>
            <a:ext cx="7772399" cy="954107"/>
          </a:xfrm>
          <a:prstGeom prst="rect">
            <a:avLst/>
          </a:prstGeom>
        </p:spPr>
        <p:txBody>
          <a:bodyPr wrap="square">
            <a:spAutoFit/>
          </a:bodyPr>
          <a:lstStyle/>
          <a:p>
            <a:r>
              <a:rPr lang="en-US" b="0" i="0" u="none" strike="noStrike" dirty="0">
                <a:solidFill>
                  <a:srgbClr val="333333"/>
                </a:solidFill>
                <a:effectLst/>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2741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5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7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7882" y="4677832"/>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96016" y="4743476"/>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7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6637865" y="4158446"/>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2434359" y="2882445"/>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3652783" y="2882445"/>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5430781" y="2916841"/>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746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757238" y="1300163"/>
            <a:ext cx="7772400" cy="4114800"/>
          </a:xfrm>
        </p:spPr>
        <p:txBody>
          <a:bodyPr/>
          <a:lstStyle/>
          <a:p>
            <a:r>
              <a:rPr lang="en-US" altLang="en-US" sz="2400">
                <a:ea typeface="ＭＳ Ｐゴシック" panose="020B0600070205080204" pitchFamily="34" charset="-128"/>
              </a:rPr>
              <a:t>Microscopes have developed over the past 400 years</a:t>
            </a:r>
          </a:p>
          <a:p>
            <a:r>
              <a:rPr lang="en-US" altLang="en-US" sz="2400">
                <a:ea typeface="ＭＳ Ｐゴシック" panose="020B0600070205080204" pitchFamily="34" charset="-128"/>
              </a:rPr>
              <a:t>Achromatic aberration, Spherical aberration</a:t>
            </a:r>
          </a:p>
          <a:p>
            <a:r>
              <a:rPr lang="en-US" altLang="en-US" sz="2400">
                <a:ea typeface="ＭＳ Ｐゴシック" panose="020B0600070205080204" pitchFamily="34" charset="-128"/>
              </a:rPr>
              <a:t>Köhler illumination</a:t>
            </a:r>
          </a:p>
          <a:p>
            <a:r>
              <a:rPr lang="en-US" altLang="en-US" sz="2400">
                <a:ea typeface="ＭＳ Ｐゴシック" panose="020B0600070205080204" pitchFamily="34" charset="-128"/>
              </a:rPr>
              <a:t>Refraction, absorption, dispersion, 			diffraction </a:t>
            </a:r>
          </a:p>
          <a:p>
            <a:r>
              <a:rPr lang="en-US" altLang="en-US" sz="2400">
                <a:ea typeface="ＭＳ Ｐゴシック" panose="020B0600070205080204" pitchFamily="34" charset="-128"/>
              </a:rPr>
              <a:t>Magnification </a:t>
            </a:r>
          </a:p>
          <a:p>
            <a:r>
              <a:rPr lang="en-US" altLang="en-US" sz="2400">
                <a:ea typeface="ＭＳ Ｐゴシック" panose="020B0600070205080204" pitchFamily="34" charset="-128"/>
              </a:rPr>
              <a:t>Upright and inverted microscopes</a:t>
            </a:r>
          </a:p>
          <a:p>
            <a:r>
              <a:rPr lang="en-US" altLang="en-US" sz="2400">
                <a:ea typeface="ＭＳ Ｐゴシック" panose="020B0600070205080204" pitchFamily="34" charset="-128"/>
              </a:rPr>
              <a:t>Optical Designs - 160 mm and infinity optics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D4875E72-091A-5149-BE33-1BFAAD589D38}"/>
              </a:ext>
            </a:extLst>
          </p:cNvPr>
          <p:cNvSpPr>
            <a:spLocks noGrp="1"/>
          </p:cNvSpPr>
          <p:nvPr>
            <p:ph type="dt" sz="quarter" idx="4294967295"/>
          </p:nvPr>
        </p:nvSpPr>
        <p:spPr bwMode="auto">
          <a:xfrm>
            <a:off x="0" y="6683375"/>
            <a:ext cx="2133600" cy="174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fld id="{A5290ECC-44EC-CF45-BB17-3D36948DA55F}" type="datetime12">
              <a:rPr lang="en-US" altLang="en-US" sz="1000">
                <a:latin typeface="Arial" panose="020B0604020202020204" pitchFamily="34" charset="0"/>
              </a:rPr>
              <a:pPr eaLnBrk="1" hangingPunct="1">
                <a:spcBef>
                  <a:spcPct val="0"/>
                </a:spcBef>
                <a:buSzTx/>
                <a:buFontTx/>
                <a:buNone/>
              </a:pPr>
              <a:t>9:20 AM</a:t>
            </a:fld>
            <a:endParaRPr lang="en-US" altLang="en-US" sz="1000">
              <a:latin typeface="Arial" panose="020B0604020202020204" pitchFamily="34" charset="0"/>
            </a:endParaRPr>
          </a:p>
        </p:txBody>
      </p:sp>
      <p:sp>
        <p:nvSpPr>
          <p:cNvPr id="63491" name="Rectangle 2">
            <a:extLst>
              <a:ext uri="{FF2B5EF4-FFF2-40B4-BE49-F238E27FC236}">
                <a16:creationId xmlns:a16="http://schemas.microsoft.com/office/drawing/2014/main" id="{6A89ACED-83FD-EE49-97F8-C7F1D79B3964}"/>
              </a:ext>
            </a:extLst>
          </p:cNvPr>
          <p:cNvSpPr>
            <a:spLocks noGrp="1" noChangeArrowheads="1"/>
          </p:cNvSpPr>
          <p:nvPr>
            <p:ph type="title"/>
          </p:nvPr>
        </p:nvSpPr>
        <p:spPr>
          <a:xfrm>
            <a:off x="746125" y="184150"/>
            <a:ext cx="7772400" cy="1143000"/>
          </a:xfrm>
        </p:spPr>
        <p:txBody>
          <a:bodyPr/>
          <a:lstStyle/>
          <a:p>
            <a:pPr eaLnBrk="1" hangingPunct="1">
              <a:defRPr/>
            </a:pPr>
            <a:r>
              <a:rPr lang="en-US" altLang="en-US">
                <a:ea typeface="+mj-ea"/>
              </a:rPr>
              <a:t>Summary Lecture 1</a:t>
            </a:r>
          </a:p>
        </p:txBody>
      </p:sp>
      <p:sp>
        <p:nvSpPr>
          <p:cNvPr id="63492" name="Rectangle 3">
            <a:extLst>
              <a:ext uri="{FF2B5EF4-FFF2-40B4-BE49-F238E27FC236}">
                <a16:creationId xmlns:a16="http://schemas.microsoft.com/office/drawing/2014/main" id="{E767C0BE-9412-7D4F-BF9A-95509C09C54D}"/>
              </a:ext>
            </a:extLst>
          </p:cNvPr>
          <p:cNvSpPr>
            <a:spLocks noGrp="1" noChangeArrowheads="1"/>
          </p:cNvSpPr>
          <p:nvPr>
            <p:ph type="body" idx="1"/>
          </p:nvPr>
        </p:nvSpPr>
        <p:spPr>
          <a:xfrm>
            <a:off x="787400" y="1371600"/>
            <a:ext cx="7772400" cy="4114800"/>
          </a:xfrm>
        </p:spPr>
        <p:txBody>
          <a:bodyPr/>
          <a:lstStyle/>
          <a:p>
            <a:pPr eaLnBrk="1" hangingPunct="1">
              <a:defRPr/>
            </a:pPr>
            <a:r>
              <a:rPr lang="en-US" altLang="en-US" sz="2400">
                <a:ea typeface="+mn-ea"/>
              </a:rPr>
              <a:t>Historical context of discovery of microscopes</a:t>
            </a:r>
          </a:p>
          <a:p>
            <a:pPr eaLnBrk="1" hangingPunct="1">
              <a:defRPr/>
            </a:pPr>
            <a:r>
              <a:rPr lang="en-US" altLang="en-US" sz="2400">
                <a:ea typeface="+mn-ea"/>
              </a:rPr>
              <a:t>The major players in microscopy</a:t>
            </a:r>
          </a:p>
          <a:p>
            <a:pPr eaLnBrk="1" hangingPunct="1">
              <a:defRPr/>
            </a:pPr>
            <a:r>
              <a:rPr lang="en-US" altLang="en-US" sz="2400">
                <a:ea typeface="+mn-ea"/>
              </a:rPr>
              <a:t>Variety of imaging tools developed to focus on specific problems</a:t>
            </a:r>
          </a:p>
          <a:p>
            <a:pPr eaLnBrk="1" hangingPunct="1">
              <a:defRPr/>
            </a:pPr>
            <a:r>
              <a:rPr lang="en-US" altLang="en-US" sz="2400">
                <a:ea typeface="+mn-ea"/>
              </a:rPr>
              <a:t>New inventions for high resolution imaging</a:t>
            </a:r>
          </a:p>
          <a:p>
            <a:pPr eaLnBrk="1" hangingPunct="1">
              <a:defRPr/>
            </a:pPr>
            <a:r>
              <a:rPr lang="en-US" altLang="en-US" sz="2400">
                <a:ea typeface="+mn-ea"/>
              </a:rPr>
              <a:t>Linking automated microscopy to image processing</a:t>
            </a:r>
          </a:p>
        </p:txBody>
      </p:sp>
      <p:sp>
        <p:nvSpPr>
          <p:cNvPr id="63493" name="Text Box 4">
            <a:extLst>
              <a:ext uri="{FF2B5EF4-FFF2-40B4-BE49-F238E27FC236}">
                <a16:creationId xmlns:a16="http://schemas.microsoft.com/office/drawing/2014/main" id="{26E0699D-357E-DB46-B6B1-BAAD127E05FF}"/>
              </a:ext>
            </a:extLst>
          </p:cNvPr>
          <p:cNvSpPr txBox="1">
            <a:spLocks noChangeArrowheads="1"/>
          </p:cNvSpPr>
          <p:nvPr/>
        </p:nvSpPr>
        <p:spPr bwMode="auto">
          <a:xfrm>
            <a:off x="3006725" y="5556250"/>
            <a:ext cx="37163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5542E0"/>
                </a:solidFill>
                <a:ea typeface="+mn-ea"/>
              </a:rPr>
              <a:t>http://tinyurl.com/2dr5p </a:t>
            </a:r>
          </a:p>
        </p:txBody>
      </p:sp>
      <p:sp>
        <p:nvSpPr>
          <p:cNvPr id="135173" name="Rectangle 5">
            <a:extLst>
              <a:ext uri="{FF2B5EF4-FFF2-40B4-BE49-F238E27FC236}">
                <a16:creationId xmlns:a16="http://schemas.microsoft.com/office/drawing/2014/main" id="{17726A76-2AAC-624A-841A-2BA55C7C0EA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92505" y="197811"/>
            <a:ext cx="6224588" cy="750888"/>
          </a:xfrm>
        </p:spPr>
        <p:txBody>
          <a:bodyPr/>
          <a:lstStyle/>
          <a:p>
            <a:pPr>
              <a:defRPr/>
            </a:pPr>
            <a:r>
              <a:rPr lang="en-US" altLang="en-US" dirty="0">
                <a:ea typeface="+mj-ea"/>
              </a:rPr>
              <a:t>Marcello Malpighi (1628-1694)</a:t>
            </a:r>
            <a:br>
              <a:rPr lang="en-US" altLang="en-US" dirty="0">
                <a:ea typeface="+mj-ea"/>
              </a:rPr>
            </a:br>
            <a:r>
              <a:rPr lang="en-US" altLang="en-US" dirty="0">
                <a:ea typeface="+mj-ea"/>
              </a:rPr>
              <a:t>University of Bologna</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120754" y="3623265"/>
            <a:ext cx="5620597"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a:t>
            </a:r>
            <a:r>
              <a:rPr lang="en-US" altLang="en-US" sz="1800" dirty="0" err="1">
                <a:ea typeface="ＭＳ Ｐゴシック" panose="020B0600070205080204" pitchFamily="34" charset="-128"/>
              </a:rPr>
              <a:t>microscopists</a:t>
            </a:r>
            <a:r>
              <a:rPr lang="en-US" altLang="en-US" sz="1800" dirty="0">
                <a:ea typeface="ＭＳ Ｐゴシック" panose="020B0600070205080204" pitchFamily="34" charset="-128"/>
              </a:rPr>
              <a:t>,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0144" y="4010800"/>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8169275" y="1374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7966075" y="15113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6224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607" y="395288"/>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5361563" y="3006725"/>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421" y="996280"/>
            <a:ext cx="3922579" cy="2485698"/>
          </a:xfrm>
          <a:prstGeom prst="rect">
            <a:avLst/>
          </a:prstGeom>
        </p:spPr>
      </p:pic>
    </p:spTree>
    <p:extLst>
      <p:ext uri="{BB962C8B-B14F-4D97-AF65-F5344CB8AC3E}">
        <p14:creationId xmlns:p14="http://schemas.microsoft.com/office/powerpoint/2010/main" val="20255968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5924884" y="6445249"/>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5780162" y="6247772"/>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2169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115128" y="966788"/>
            <a:ext cx="452513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65008" y="-176212"/>
            <a:ext cx="4291594" cy="1143000"/>
          </a:xfrm>
        </p:spPr>
        <p:txBody>
          <a:bodyPr/>
          <a:lstStyle/>
          <a:p>
            <a:r>
              <a:rPr lang="en-US" altLang="en-US" b="0" dirty="0">
                <a:solidFill>
                  <a:schemeClr val="tx1"/>
                </a:solidFill>
              </a:rPr>
              <a:t>Robert Hooke (1635-1703)</a:t>
            </a:r>
            <a:br>
              <a:rPr lang="en-US" altLang="en-US" b="0" dirty="0">
                <a:solidFill>
                  <a:schemeClr val="tx1"/>
                </a:solidFill>
              </a:rPr>
            </a:br>
            <a:r>
              <a:rPr lang="en-US" altLang="en-US" b="0" dirty="0">
                <a:solidFill>
                  <a:schemeClr val="tx1"/>
                </a:solidFill>
              </a:rPr>
              <a:t>(often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7789" y="393651"/>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141778" y="3466207"/>
            <a:ext cx="2719449" cy="738664"/>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4906905" y="3267387"/>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258066" y="4442169"/>
            <a:ext cx="7718590" cy="1200329"/>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spTree>
    <p:extLst>
      <p:ext uri="{BB962C8B-B14F-4D97-AF65-F5344CB8AC3E}">
        <p14:creationId xmlns:p14="http://schemas.microsoft.com/office/powerpoint/2010/main" val="167943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0" y="0"/>
            <a:ext cx="3752850" cy="1143000"/>
          </a:xfrm>
        </p:spPr>
        <p:txBody>
          <a:bodyPr/>
          <a:lstStyle/>
          <a:p>
            <a:r>
              <a:rPr lang="en-US" altLang="en-US" sz="180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6396038" y="1981200"/>
            <a:ext cx="2062162" cy="3413125"/>
          </a:xfrm>
        </p:spPr>
        <p:txBody>
          <a:bodyPr/>
          <a:lstStyle/>
          <a:p>
            <a:endParaRPr lang="en-US" altLang="en-US">
              <a:ea typeface="ＭＳ Ｐゴシック" panose="020B0600070205080204" pitchFamily="34" charset="-128"/>
            </a:endParaRPr>
          </a:p>
        </p:txBody>
      </p:sp>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6338" y="439738"/>
            <a:ext cx="3797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702919" y="6488964"/>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6461125" y="6234113"/>
            <a:ext cx="1127125" cy="3365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ea typeface="+mn-ea"/>
              </a:rPr>
              <a:t>Photo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5669756" y="6535738"/>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sp>
        <p:nvSpPr>
          <p:cNvPr id="17" name="TextBox 16">
            <a:extLst>
              <a:ext uri="{FF2B5EF4-FFF2-40B4-BE49-F238E27FC236}">
                <a16:creationId xmlns:a16="http://schemas.microsoft.com/office/drawing/2014/main" id="{9D6CE946-9852-7E4E-8DD8-44F91197AA4F}"/>
              </a:ext>
            </a:extLst>
          </p:cNvPr>
          <p:cNvSpPr txBox="1"/>
          <p:nvPr/>
        </p:nvSpPr>
        <p:spPr>
          <a:xfrm>
            <a:off x="-22124" y="1020763"/>
            <a:ext cx="3774974" cy="2246769"/>
          </a:xfrm>
          <a:prstGeom prst="rect">
            <a:avLst/>
          </a:prstGeom>
          <a:noFill/>
        </p:spPr>
        <p:txBody>
          <a:bodyPr wrap="square" rtlCol="0">
            <a:spAutoFit/>
          </a:bodyPr>
          <a:lstStyle/>
          <a:p>
            <a:pPr marL="285750" indent="-285750">
              <a:buFont typeface="Arial" panose="020B0604020202020204" pitchFamily="34" charset="0"/>
              <a:buChar char="•"/>
            </a:pPr>
            <a:r>
              <a:rPr lang="en-US" altLang="en-US" sz="1400" dirty="0"/>
              <a:t>Was an architect in London, England</a:t>
            </a:r>
          </a:p>
          <a:p>
            <a:pPr marL="285750" indent="-285750">
              <a:buFont typeface="Arial" panose="020B0604020202020204" pitchFamily="34" charset="0"/>
              <a:buChar char="•"/>
            </a:pPr>
            <a:r>
              <a:rPr lang="en-US" altLang="en-US" sz="1400" dirty="0"/>
              <a:t>Robert Hooke was Robert Boyle’s laboratory Assistant at Oxford university (1655-1662)</a:t>
            </a:r>
          </a:p>
          <a:p>
            <a:pPr marL="285750" indent="-285750">
              <a:buFont typeface="Arial" panose="020B0604020202020204" pitchFamily="34" charset="0"/>
              <a:buChar char="•"/>
            </a:pPr>
            <a:r>
              <a:rPr lang="en-US" altLang="en-US" sz="1400" i="0" dirty="0"/>
              <a:t>Built vacuum pumps for Boyle</a:t>
            </a:r>
          </a:p>
          <a:p>
            <a:pPr marL="285750" indent="-285750">
              <a:buFont typeface="Arial" panose="020B0604020202020204" pitchFamily="34" charset="0"/>
              <a:buChar char="•"/>
            </a:pPr>
            <a:r>
              <a:rPr lang="en-US" altLang="en-US" sz="1400" i="0" dirty="0"/>
              <a:t>Built early reflecting telescopes (Gregorian)</a:t>
            </a:r>
          </a:p>
          <a:p>
            <a:pPr marL="285750" indent="-285750">
              <a:buFont typeface="Arial" panose="020B0604020202020204" pitchFamily="34" charset="0"/>
              <a:buChar char="•"/>
            </a:pPr>
            <a:r>
              <a:rPr lang="en-US" sz="1400" i="0" dirty="0"/>
              <a:t>first to suggest that matter expands when heated</a:t>
            </a:r>
          </a:p>
          <a:p>
            <a:pPr marL="285750" indent="-285750">
              <a:buFont typeface="Arial" panose="020B0604020202020204" pitchFamily="34" charset="0"/>
              <a:buChar char="•"/>
            </a:pPr>
            <a:r>
              <a:rPr lang="en-US" sz="14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5711542" y="3687762"/>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915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1949451" y="200342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60" y="200342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9713" y="200342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78582" y="5303002"/>
            <a:ext cx="669519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357981" y="789072"/>
            <a:ext cx="7441406"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6589713" y="6192838"/>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08081" y="71437"/>
            <a:ext cx="7322475"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469107" y="3655140"/>
            <a:ext cx="744140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663"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5700156"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47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4189810" y="3359478"/>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69215" y="164683"/>
            <a:ext cx="7726217"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40482" y="4991036"/>
            <a:ext cx="803671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t>Hooke was the “Curator of Experiments” to the Royal Society. In such a position it was his  responsibility to demonstrate that  many ideas sent in to the Society, were accurate. This gave him a lot of power, but little time to do his own experiments apparently. It also created friction with </a:t>
            </a:r>
            <a:r>
              <a:rPr lang="en-US" sz="1800" i="0" dirty="0" err="1"/>
              <a:t>Issac</a:t>
            </a:r>
            <a:r>
              <a:rPr lang="en-US" sz="1800" i="0" dirty="0"/>
              <a:t> Newton who was at Cambridge University – the main competitor to Oxford University!</a:t>
            </a:r>
            <a:endParaRPr lang="en-US" altLang="en-US" sz="3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182" y="1130704"/>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020763"/>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p:txBody>
          <a:bodyPr/>
          <a:lstStyle/>
          <a:p>
            <a:r>
              <a:rPr lang="en-US" dirty="0"/>
              <a:t>“Robert Hook”</a:t>
            </a:r>
          </a:p>
        </p:txBody>
      </p:sp>
      <p:sp>
        <p:nvSpPr>
          <p:cNvPr id="3" name="Content Placeholder 2">
            <a:extLst>
              <a:ext uri="{FF2B5EF4-FFF2-40B4-BE49-F238E27FC236}">
                <a16:creationId xmlns:a16="http://schemas.microsoft.com/office/drawing/2014/main" id="{F1309D24-4B93-9844-B4F1-64E598734F91}"/>
              </a:ext>
            </a:extLst>
          </p:cNvPr>
          <p:cNvSpPr>
            <a:spLocks noGrp="1"/>
          </p:cNvSpPr>
          <p:nvPr>
            <p:ph idx="1"/>
          </p:nvPr>
        </p:nvSpPr>
        <p:spPr>
          <a:xfrm>
            <a:off x="4001335" y="2211635"/>
            <a:ext cx="3573572" cy="2476005"/>
          </a:xfrm>
        </p:spPr>
        <p:txBody>
          <a:bodyPr/>
          <a:lstStyle/>
          <a:p>
            <a:r>
              <a:rPr lang="en-US" sz="1800" b="1" u="sng" dirty="0">
                <a:hlinkClick r:id="rId2"/>
              </a:rPr>
              <a:t>A Contrivance to Make the Picture of Any Thing Appear on a Wall, Cub-Board, or within a Picture-Frame, &amp;c. in the Midst of a Light Room in the Day-Time; Or in the Night-Time in Any Room That is Enlightned with a Considerable Number of Candles; Devised and Communicated by the Ingenious Mr. Hook, as Follows</a:t>
            </a:r>
            <a:endParaRPr lang="en-US" sz="1800" b="1" dirty="0"/>
          </a:p>
          <a:p>
            <a:endParaRPr lang="en-US" sz="1800" dirty="0"/>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510" y="1036122"/>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8169275" y="15462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188140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0" y="0"/>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271463" y="796925"/>
            <a:ext cx="7370762" cy="2808288"/>
          </a:xfrm>
          <a:ln w="12699">
            <a:solidFill>
              <a:srgbClr val="000000"/>
            </a:solidFill>
            <a:miter lim="800000"/>
            <a:headEnd/>
            <a:tailEnd/>
          </a:ln>
        </p:spPr>
        <p:txBody>
          <a:bodyPr/>
          <a:lstStyle/>
          <a:p>
            <a:pPr lvl="1">
              <a:lnSpc>
                <a:spcPct val="90000"/>
              </a:lnSpc>
              <a:buFontTx/>
              <a:buNone/>
            </a:pPr>
            <a:r>
              <a:rPr lang="en-US" altLang="en-US" sz="2400" b="1" i="1">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a:ea typeface="ＭＳ Ｐゴシック" panose="020B0600070205080204" pitchFamily="34" charset="-128"/>
              </a:rPr>
              <a:t>   </a:t>
            </a:r>
            <a:r>
              <a:rPr lang="en-US" altLang="ja-JP" sz="2400" i="1">
                <a:ea typeface="ＭＳ Ｐゴシック" panose="020B0600070205080204" pitchFamily="34" charset="-128"/>
              </a:rPr>
              <a:t>Robert Hooke</a:t>
            </a:r>
            <a:endParaRPr lang="en-US" altLang="en-US" sz="1400" i="1">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8169275"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444500" y="3832225"/>
            <a:ext cx="7424738"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solidFill>
                  <a:schemeClr val="hlink"/>
                </a:solidFill>
              </a:rPr>
              <a:t>Note: this is the famous Robert Hooke quote that is in every textbook, quoted in every manuscript….</a:t>
            </a:r>
          </a:p>
          <a:p>
            <a:pPr>
              <a:spcBef>
                <a:spcPct val="0"/>
              </a:spcBef>
              <a:buSzTx/>
              <a:buFontTx/>
              <a:buNone/>
            </a:pPr>
            <a:r>
              <a:rPr lang="en-US" altLang="en-US" sz="2400">
                <a:solidFill>
                  <a:schemeClr val="hlink"/>
                </a:solidFill>
              </a:rPr>
              <a:t>But it is actually not a direct quote – it is a classic quote that one person used and everyone else then quotes…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24993" y="3072525"/>
            <a:ext cx="7364413" cy="1143000"/>
          </a:xfrm>
        </p:spPr>
        <p:txBody>
          <a:bodyPr/>
          <a:lstStyle/>
          <a:p>
            <a:r>
              <a:rPr lang="en-US" altLang="en-US" dirty="0"/>
              <a:t>Learning Objectives - Lecture 1</a:t>
            </a:r>
          </a:p>
        </p:txBody>
      </p:sp>
      <p:sp>
        <p:nvSpPr>
          <p:cNvPr id="4099" name="Content Placeholder 2"/>
          <p:cNvSpPr>
            <a:spLocks noGrp="1"/>
          </p:cNvSpPr>
          <p:nvPr>
            <p:ph idx="1"/>
          </p:nvPr>
        </p:nvSpPr>
        <p:spPr>
          <a:xfrm>
            <a:off x="609600" y="4279875"/>
            <a:ext cx="7772400" cy="1816125"/>
          </a:xfrm>
        </p:spPr>
        <p:txBody>
          <a:bodyPr/>
          <a:lstStyle/>
          <a:p>
            <a:r>
              <a:rPr lang="en-US" altLang="en-US" sz="2000" dirty="0"/>
              <a:t>Understand the invention process of microscopy over several centuries</a:t>
            </a:r>
          </a:p>
          <a:p>
            <a:r>
              <a:rPr lang="en-US" altLang="en-US" sz="2000" dirty="0"/>
              <a:t>Learn why each inventor had to change the technology</a:t>
            </a:r>
          </a:p>
          <a:p>
            <a:r>
              <a:rPr lang="en-US" altLang="en-US" sz="2000" dirty="0"/>
              <a:t>Discovery why new algorithms changed the process of microscopy</a:t>
            </a:r>
          </a:p>
          <a:p>
            <a:r>
              <a:rPr lang="en-US" altLang="en-US" sz="2000" dirty="0"/>
              <a:t>See how these discoveries impact how we use technology today</a:t>
            </a:r>
          </a:p>
        </p:txBody>
      </p:sp>
      <p:sp>
        <p:nvSpPr>
          <p:cNvPr id="4100" name="Date Placeholder 3"/>
          <p:cNvSpPr>
            <a:spLocks noGrp="1"/>
          </p:cNvSpPr>
          <p:nvPr>
            <p:ph type="dt" sz="quarter" idx="10"/>
          </p:nvPr>
        </p:nvSpPr>
        <p:spPr bwMode="auto">
          <a:xfrm>
            <a:off x="0" y="66198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9:19 AM</a:t>
            </a:fld>
            <a:endParaRPr lang="en-US" altLang="en-US" sz="1000"/>
          </a:p>
        </p:txBody>
      </p:sp>
      <p:sp>
        <p:nvSpPr>
          <p:cNvPr id="3" name="TextBox 2">
            <a:extLst>
              <a:ext uri="{FF2B5EF4-FFF2-40B4-BE49-F238E27FC236}">
                <a16:creationId xmlns:a16="http://schemas.microsoft.com/office/drawing/2014/main" id="{324C9C3A-DAD9-6D4E-B68B-318FBCC7B8E2}"/>
              </a:ext>
            </a:extLst>
          </p:cNvPr>
          <p:cNvSpPr txBox="1"/>
          <p:nvPr/>
        </p:nvSpPr>
        <p:spPr>
          <a:xfrm>
            <a:off x="824993" y="691379"/>
            <a:ext cx="7653600" cy="1938992"/>
          </a:xfrm>
          <a:prstGeom prst="rect">
            <a:avLst/>
          </a:prstGeom>
          <a:noFill/>
        </p:spPr>
        <p:txBody>
          <a:bodyPr wrap="square" rtlCol="0">
            <a:spAutoFit/>
          </a:bodyPr>
          <a:lstStyle/>
          <a:p>
            <a:pPr algn="ctr"/>
            <a:r>
              <a:rPr lang="en-US" sz="2000" dirty="0"/>
              <a:t>Goals and Evaluation</a:t>
            </a:r>
          </a:p>
          <a:p>
            <a:r>
              <a:rPr lang="en-US" sz="2000" dirty="0"/>
              <a:t>1CR class – goal is to provide a basis for understanding the basics of microscopy, and the nature of images and their correct usage.</a:t>
            </a:r>
          </a:p>
          <a:p>
            <a:endParaRPr lang="en-US" sz="2000" dirty="0"/>
          </a:p>
          <a:p>
            <a:r>
              <a:rPr lang="en-US" sz="2000" dirty="0"/>
              <a:t>Evaluation will be based on a take home exam at the end of the semester.</a:t>
            </a:r>
          </a:p>
          <a:p>
            <a:endParaRPr lang="en-US" sz="2000" dirty="0"/>
          </a:p>
        </p:txBody>
      </p:sp>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6238"/>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3924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7204075"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1477963" y="2855913"/>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2894013" y="5005388"/>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4724400"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1417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1427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8" y="1254125"/>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4063" y="1301750"/>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1643063" y="5724525"/>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5405438" y="5673725"/>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3489" y="572328"/>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8656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8797925"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44450" y="5468938"/>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7654925" y="5349875"/>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66255" y="93518"/>
            <a:ext cx="7034645" cy="1143000"/>
          </a:xfrm>
        </p:spPr>
        <p:txBody>
          <a:bodyPr/>
          <a:lstStyle/>
          <a:p>
            <a:r>
              <a:rPr lang="en-US" sz="20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280570" y="1211263"/>
            <a:ext cx="7326948"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8126846"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8231621"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8023659"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8014134"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8015721"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8017309"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8031596"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8028421"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166255" y="4327295"/>
            <a:ext cx="7833404" cy="2062103"/>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276069" y="3932093"/>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0" y="0"/>
            <a:ext cx="8458200"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8" y="835231"/>
            <a:ext cx="9144000" cy="5603367"/>
          </a:xfrm>
          <a:prstGeom prst="rect">
            <a:avLst/>
          </a:prstGeom>
        </p:spPr>
      </p:pic>
    </p:spTree>
    <p:extLst>
      <p:ext uri="{BB962C8B-B14F-4D97-AF65-F5344CB8AC3E}">
        <p14:creationId xmlns:p14="http://schemas.microsoft.com/office/powerpoint/2010/main" val="68070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8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93874" y="1020763"/>
            <a:ext cx="5451140" cy="23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200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1365" y="731837"/>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5716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5532" y="3515963"/>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339977" y="832902"/>
            <a:ext cx="73009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561975" y="0"/>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spid="43075" r:id="rId2" imgW="6096000" imgH="3867150"/>
        </mc:Choice>
        <mc:Fallback>
          <p:control r:id="rId2"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975" y="699517"/>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2865751" y="1060993"/>
            <a:ext cx="4966975" cy="317009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180975" y="4472663"/>
            <a:ext cx="7680315" cy="2031325"/>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2974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3596" y="2428785"/>
            <a:ext cx="4657567" cy="2858572"/>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082" y="731838"/>
            <a:ext cx="3220494"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3909" y="372380"/>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801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1270000" y="1547813"/>
            <a:ext cx="6550025" cy="3289300"/>
          </a:xfrm>
        </p:spPr>
        <p:txBody>
          <a:bodyPr/>
          <a:lstStyle/>
          <a:p>
            <a:pPr marL="0" indent="0">
              <a:buFontTx/>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8963" y="490538"/>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112821" y="5700980"/>
            <a:ext cx="6315218" cy="954107"/>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5348577" y="6178034"/>
            <a:ext cx="2649249" cy="600164"/>
          </a:xfrm>
          <a:prstGeom prst="rect">
            <a:avLst/>
          </a:prstGeom>
        </p:spPr>
        <p:txBody>
          <a:bodyPr wrap="square">
            <a:spAutoFit/>
          </a:bodyPr>
          <a:lstStyle/>
          <a:p>
            <a:r>
              <a:rPr lang="en-US" sz="1100" dirty="0">
                <a:solidFill>
                  <a:srgbClr val="333333"/>
                </a:solidFill>
                <a:latin typeface="Arial" panose="020B0604020202020204" pitchFamily="34" charset="0"/>
              </a:rPr>
              <a:t>Philosophical Transactions (1683-1775)</a:t>
            </a:r>
            <a:endParaRPr lang="en-US" sz="1100" i="0" dirty="0">
              <a:solidFill>
                <a:srgbClr val="333333"/>
              </a:solidFill>
              <a:latin typeface="Arial" panose="020B0604020202020204" pitchFamily="34" charset="0"/>
            </a:endParaRPr>
          </a:p>
          <a:p>
            <a:r>
              <a:rPr lang="en-US" sz="1100" i="0" dirty="0">
                <a:solidFill>
                  <a:srgbClr val="333333"/>
                </a:solidFill>
                <a:latin typeface="Arial" panose="020B0604020202020204" pitchFamily="34" charset="0"/>
              </a:rPr>
              <a:t>Vol. 18 (1694), pp. 194-200 (9 pages)</a:t>
            </a:r>
          </a:p>
          <a:p>
            <a:r>
              <a:rPr lang="en-US" sz="1100" i="0" dirty="0">
                <a:solidFill>
                  <a:srgbClr val="4B5555"/>
                </a:solidFill>
                <a:latin typeface="Arial" panose="020B0604020202020204" pitchFamily="34" charset="0"/>
              </a:rPr>
              <a:t>Published by: </a:t>
            </a:r>
            <a:r>
              <a:rPr lang="en-US" sz="1100" i="0" u="sng" dirty="0">
                <a:solidFill>
                  <a:srgbClr val="006179"/>
                </a:solidFill>
                <a:latin typeface="Arial" panose="020B0604020202020204" pitchFamily="34" charset="0"/>
                <a:hlinkClick r:id="rId4"/>
              </a:rPr>
              <a:t>Royal Society</a:t>
            </a:r>
            <a:endParaRPr lang="en-US" sz="1100" b="0" i="0" u="none" strike="noStrike" dirty="0">
              <a:solidFill>
                <a:srgbClr val="4B5555"/>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659" y="949081"/>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8899" y="585487"/>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8074535" y="13498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204683" y="-259528"/>
            <a:ext cx="6239106" cy="991366"/>
          </a:xfrm>
        </p:spPr>
        <p:txBody>
          <a:bodyPr/>
          <a:lstStyle/>
          <a:p>
            <a:r>
              <a:rPr lang="en-US" sz="2400"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5579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b="0" i="0" u="none" strike="noStrike" dirty="0">
              <a:solidFill>
                <a:srgbClr val="4B5555"/>
              </a:solidFill>
              <a:effectLst/>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06" y="397026"/>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6435" y="1192902"/>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435"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8169275" y="17367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40" y="4575233"/>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22275" y="0"/>
            <a:ext cx="6016625" cy="606425"/>
          </a:xfrm>
        </p:spPr>
        <p:txBody>
          <a:bodyPr/>
          <a:lstStyle/>
          <a:p>
            <a:pPr>
              <a:defRPr/>
            </a:pPr>
            <a:r>
              <a:rPr lang="en-US" altLang="en-US">
                <a:ea typeface="+mj-ea"/>
              </a:rPr>
              <a:t>Guiseppe Campani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3836988" y="660400"/>
            <a:ext cx="3441700" cy="5292725"/>
          </a:xfrm>
        </p:spPr>
        <p:txBody>
          <a:bodyPr/>
          <a:lstStyle/>
          <a:p>
            <a:r>
              <a:rPr lang="en-US" altLang="en-US" sz="1600">
                <a:ea typeface="ＭＳ Ｐゴシック" panose="020B0600070205080204" pitchFamily="34" charset="-128"/>
              </a:rPr>
              <a:t>Back: Italian compound microscopes - 1670</a:t>
            </a:r>
          </a:p>
          <a:p>
            <a:r>
              <a:rPr lang="en-US" altLang="en-US" sz="1600">
                <a:ea typeface="ＭＳ Ｐゴシック" panose="020B0600070205080204" pitchFamily="34" charset="-128"/>
              </a:rPr>
              <a:t>Italian Compound microscopes</a:t>
            </a:r>
          </a:p>
          <a:p>
            <a:r>
              <a:rPr lang="en-US" altLang="en-US" sz="1600">
                <a:ea typeface="ＭＳ Ｐゴシック" panose="020B0600070205080204" pitchFamily="34" charset="-128"/>
              </a:rPr>
              <a:t>Back: 1670 (probably Campani)</a:t>
            </a:r>
          </a:p>
          <a:p>
            <a:r>
              <a:rPr lang="en-US" altLang="en-US" sz="160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a:ea typeface="ＭＳ Ｐゴシック" panose="020B0600070205080204" pitchFamily="34" charset="-128"/>
              </a:rPr>
              <a:t>Front: </a:t>
            </a:r>
            <a:r>
              <a:rPr lang="en-US" altLang="en-US" sz="1600" b="1">
                <a:ea typeface="ＭＳ Ｐゴシック" panose="020B0600070205080204" pitchFamily="34" charset="-128"/>
              </a:rPr>
              <a:t>Guiseppe Campani,</a:t>
            </a:r>
            <a:r>
              <a:rPr lang="en-US" altLang="en-US" sz="1600">
                <a:ea typeface="ＭＳ Ｐゴシック" panose="020B0600070205080204" pitchFamily="34" charset="-128"/>
              </a:rPr>
              <a:t> Rome - 1690 - Campani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5488"/>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8169275" y="190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1685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976" y="4012239"/>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506" y="930274"/>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720654" y="5549881"/>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Tree>
    <p:extLst>
      <p:ext uri="{BB962C8B-B14F-4D97-AF65-F5344CB8AC3E}">
        <p14:creationId xmlns:p14="http://schemas.microsoft.com/office/powerpoint/2010/main" val="260448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256512"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102" y="223550"/>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319811" y="704398"/>
            <a:ext cx="5821963" cy="707886"/>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06" y="1412726"/>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6071" y="2881992"/>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005692" y="1440295"/>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6560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6095" y="895193"/>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114300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212713" y="5239464"/>
            <a:ext cx="8057586" cy="1223248"/>
          </a:xfrm>
        </p:spPr>
        <p:txBody>
          <a:bodyPr/>
          <a:lstStyle/>
          <a:p>
            <a:r>
              <a:rPr lang="en-US" sz="1600" dirty="0"/>
              <a:t>In 1668 built the first practical reflecting telescope</a:t>
            </a:r>
          </a:p>
          <a:p>
            <a:r>
              <a:rPr lang="en-US" sz="1600" dirty="0"/>
              <a:t>\In 1687 </a:t>
            </a:r>
            <a:r>
              <a:rPr lang="en-US" sz="1600" dirty="0" err="1"/>
              <a:t>Nwton</a:t>
            </a:r>
            <a:r>
              <a:rPr lang="en-US" sz="1600" dirty="0"/>
              <a:t>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074"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6594" y="3633409"/>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4217"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048" y="324853"/>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083"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470" y="676139"/>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5388476" y="6364745"/>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782191" y="5157094"/>
            <a:ext cx="6941127" cy="1169551"/>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endParaRPr lang="en-US" sz="1400" b="1" u="none" strike="noStrike" dirty="0">
              <a:solidFill>
                <a:schemeClr val="accent5">
                  <a:lumMod val="50000"/>
                </a:schemeClr>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08" y="731837"/>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397" y="434682"/>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8169275" y="19034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6909" y="1134466"/>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253" y="990303"/>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88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0" y="131763"/>
            <a:ext cx="6008194" cy="946150"/>
          </a:xfrm>
        </p:spPr>
        <p:txBody>
          <a:bodyPr/>
          <a:lstStyle/>
          <a:p>
            <a:pPr>
              <a:defRPr/>
            </a:pPr>
            <a:r>
              <a:rPr lang="en-US" altLang="en-US" dirty="0">
                <a:ea typeface="+mj-ea"/>
              </a:rPr>
              <a:t>Edmund Culpeper</a:t>
            </a:r>
            <a:br>
              <a:rPr lang="en-US" altLang="en-US" dirty="0">
                <a:ea typeface="+mj-ea"/>
              </a:rPr>
            </a:b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8223"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8166100" y="21669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7970838" y="23098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340518"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2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5696034" y="6550725"/>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273854" y="1350646"/>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3737209" y="5686141"/>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Tree>
    <p:extLst>
      <p:ext uri="{BB962C8B-B14F-4D97-AF65-F5344CB8AC3E}">
        <p14:creationId xmlns:p14="http://schemas.microsoft.com/office/powerpoint/2010/main" val="32627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0" y="0"/>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412750" y="1068388"/>
            <a:ext cx="3759200"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8229600" y="420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412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435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4233277" y="2135188"/>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4345989"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932496" y="5318440"/>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277405" y="3638293"/>
            <a:ext cx="7453426"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277405" y="1268413"/>
            <a:ext cx="5710790" cy="236988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5220963" y="2870897"/>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192022" y="1181413"/>
            <a:ext cx="5849358" cy="1015663"/>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710"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313485" y="3720741"/>
            <a:ext cx="7417118" cy="1015663"/>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3054350" y="4407156"/>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6623" y="503536"/>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87325" y="1654175"/>
            <a:ext cx="644228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0" y="0"/>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481013" y="1238250"/>
            <a:ext cx="6707187"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8162925" y="25749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7975600" y="2703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926268" y="3360737"/>
            <a:ext cx="4138232"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141288" y="914400"/>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556381" y="3573662"/>
            <a:ext cx="4138232"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34" y="1052512"/>
            <a:ext cx="3129221" cy="475297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3362305" y="1037569"/>
            <a:ext cx="2724228" cy="224676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 out.. </a:t>
            </a:r>
          </a:p>
        </p:txBody>
      </p:sp>
    </p:spTree>
    <p:extLst>
      <p:ext uri="{BB962C8B-B14F-4D97-AF65-F5344CB8AC3E}">
        <p14:creationId xmlns:p14="http://schemas.microsoft.com/office/powerpoint/2010/main" val="125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2932" y="570706"/>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5477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546283" y="3719834"/>
            <a:ext cx="7242787" cy="2554545"/>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089" y="1111137"/>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5438" y="1733550"/>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0"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414338" y="754063"/>
            <a:ext cx="6584950" cy="4114800"/>
          </a:xfrm>
        </p:spPr>
        <p:txBody>
          <a:bodyPr/>
          <a:lstStyle/>
          <a:p>
            <a:pPr>
              <a:spcBef>
                <a:spcPts val="500"/>
              </a:spcBef>
              <a:spcAft>
                <a:spcPts val="500"/>
              </a:spcAft>
            </a:pPr>
            <a:r>
              <a:rPr lang="en-US" altLang="en-US" sz="1800" b="1">
                <a:ea typeface="ＭＳ Ｐゴシック" panose="020B0600070205080204" pitchFamily="34" charset="-128"/>
              </a:rPr>
              <a:t>George Adams Sr.</a:t>
            </a:r>
            <a:r>
              <a:rPr lang="en-US" altLang="en-US" sz="180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4673600" y="3636963"/>
            <a:ext cx="31366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55564" y="1901825"/>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1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2876550" y="0"/>
            <a:ext cx="4714875" cy="1143000"/>
          </a:xfrm>
        </p:spPr>
        <p:txBody>
          <a:bodyPr/>
          <a:lstStyle/>
          <a:p>
            <a:pPr>
              <a:defRPr/>
            </a:pPr>
            <a:r>
              <a:rPr lang="en-US" altLang="en-US">
                <a:ea typeface="+mj-ea"/>
              </a:rPr>
              <a:t>George Adams</a:t>
            </a:r>
            <a:r>
              <a:rPr lang="en-US" altLang="en-US" sz="2000">
                <a:ea typeface="+mj-ea"/>
              </a:rPr>
              <a:t> </a:t>
            </a:r>
            <a:br>
              <a:rPr lang="en-US" altLang="en-US" sz="2000">
                <a:ea typeface="+mj-ea"/>
              </a:rPr>
            </a:br>
            <a:r>
              <a:rPr lang="en-US" altLang="en-US" sz="200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443288" y="1981200"/>
            <a:ext cx="3454400"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38" y="0"/>
            <a:ext cx="29527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3246438" y="619283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0"/>
            <a:ext cx="657225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95016" y="2894013"/>
            <a:ext cx="7892815"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36208" y="308769"/>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24757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13645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134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13645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15232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14438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14915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14597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15391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15073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15867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15550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342825" y="32273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15232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14915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7334" y="827459"/>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178649" y="804966"/>
            <a:ext cx="3015813" cy="1815882"/>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35718"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5" y="1354138"/>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197849"/>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234436" y="905204"/>
            <a:ext cx="6347059" cy="1323439"/>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1956" y="3028950"/>
            <a:ext cx="2717800" cy="2768600"/>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22792" y="258772"/>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3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140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8029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8027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8029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8045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8037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8042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8039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8047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8043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8051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8048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23595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8045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8042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8552" y="2130424"/>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5457126" y="6531868"/>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1986998" y="5980838"/>
            <a:ext cx="6104489" cy="584775"/>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0"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077" y="2467462"/>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6721" y="276596"/>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100947" y="611579"/>
            <a:ext cx="5949537" cy="1754326"/>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818325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807212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8070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807212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808800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808006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808482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808165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808958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808641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809435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809117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8278500"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808800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808482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396523" y="5502762"/>
            <a:ext cx="7681953"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
        <p:nvSpPr>
          <p:cNvPr id="4" name="Oval 3">
            <a:extLst>
              <a:ext uri="{FF2B5EF4-FFF2-40B4-BE49-F238E27FC236}">
                <a16:creationId xmlns:a16="http://schemas.microsoft.com/office/drawing/2014/main" id="{A9EB49A8-530C-AF46-B5AE-81F160503F9A}"/>
              </a:ext>
            </a:extLst>
          </p:cNvPr>
          <p:cNvSpPr/>
          <p:nvPr/>
        </p:nvSpPr>
        <p:spPr bwMode="auto">
          <a:xfrm>
            <a:off x="6454588" y="3812241"/>
            <a:ext cx="1028700" cy="1062318"/>
          </a:xfrm>
          <a:prstGeom prst="ellipse">
            <a:avLst/>
          </a:prstGeom>
          <a:solidFill>
            <a:srgbClr val="FF0000"/>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1866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821888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810776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8106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810776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812363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811569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812046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811728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812522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812204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812998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812681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8314135" y="32273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812363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812046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178129" y="1368"/>
            <a:ext cx="6008914" cy="1143000"/>
          </a:xfrm>
        </p:spPr>
        <p:txBody>
          <a:bodyPr/>
          <a:lstStyle/>
          <a:p>
            <a:r>
              <a:rPr lang="en-US" dirty="0"/>
              <a:t>Sir David Brewster, Feb 11, 1815</a:t>
            </a:r>
            <a:br>
              <a:rPr lang="en-US" dirty="0"/>
            </a:br>
            <a:r>
              <a:rPr lang="en-US" dirty="0"/>
              <a:t>“Brewster’s Angle”</a:t>
            </a:r>
          </a:p>
        </p:txBody>
      </p:sp>
      <p:sp>
        <p:nvSpPr>
          <p:cNvPr id="3" name="Content Placeholder 2">
            <a:extLst>
              <a:ext uri="{FF2B5EF4-FFF2-40B4-BE49-F238E27FC236}">
                <a16:creationId xmlns:a16="http://schemas.microsoft.com/office/drawing/2014/main" id="{E4B9CDC5-B8BB-6149-B33C-D0C8EB6BF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90" y="1064308"/>
            <a:ext cx="3944178" cy="5439679"/>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126" y="3316877"/>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0290" y="341147"/>
            <a:ext cx="918884" cy="1225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7773" y="761024"/>
            <a:ext cx="2327743" cy="2513288"/>
          </a:xfrm>
          <a:prstGeom prst="rect">
            <a:avLst/>
          </a:prstGeom>
        </p:spPr>
      </p:pic>
    </p:spTree>
    <p:extLst>
      <p:ext uri="{BB962C8B-B14F-4D97-AF65-F5344CB8AC3E}">
        <p14:creationId xmlns:p14="http://schemas.microsoft.com/office/powerpoint/2010/main" val="347386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90297" y="310896"/>
            <a:ext cx="6053328" cy="762000"/>
          </a:xfrm>
        </p:spPr>
        <p:txBody>
          <a:bodyPr/>
          <a:lstStyle/>
          <a:p>
            <a:r>
              <a:rPr lang="en-US" dirty="0"/>
              <a:t>Sir David Brewster </a:t>
            </a:r>
            <a:br>
              <a:rPr lang="en-US" dirty="0"/>
            </a:br>
            <a:r>
              <a:rPr lang="en-US" dirty="0"/>
              <a:t>Monochromatic Light Microscope</a:t>
            </a:r>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7863840"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7644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6143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5879593"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445121" y="1386084"/>
            <a:ext cx="3614815" cy="4893647"/>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0" y="0"/>
            <a:ext cx="659080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4030" y="688768"/>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7038048" y="1835675"/>
            <a:ext cx="1711922" cy="3693319"/>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479802" y="192087"/>
            <a:ext cx="8671302" cy="576263"/>
          </a:xfrm>
        </p:spPr>
        <p:txBody>
          <a:bodyPr/>
          <a:lstStyle/>
          <a:p>
            <a:pPr>
              <a:defRPr/>
            </a:pPr>
            <a:r>
              <a:rPr lang="en-US" altLang="en-US" dirty="0">
                <a:ea typeface="+mj-ea"/>
              </a:rPr>
              <a:t>Giovanni Battista Amici (</a:t>
            </a:r>
            <a:r>
              <a:rPr lang="en-US" altLang="en-US" dirty="0">
                <a:ea typeface="ＭＳ Ｐゴシック" panose="020B0600070205080204" pitchFamily="34" charset="-128"/>
              </a:rPr>
              <a:t>“</a:t>
            </a:r>
            <a:r>
              <a:rPr lang="en-US" altLang="ja-JP" dirty="0">
                <a:solidFill>
                  <a:schemeClr val="hlink"/>
                </a:solidFill>
                <a:ea typeface="ＭＳ Ｐゴシック" panose="020B0600070205080204" pitchFamily="34" charset="-128"/>
              </a:rPr>
              <a:t>water immersion</a:t>
            </a:r>
            <a:r>
              <a:rPr lang="en-US" altLang="en-US" dirty="0">
                <a:ea typeface="ＭＳ Ｐゴシック" panose="020B0600070205080204" pitchFamily="34" charset="-128"/>
              </a:rPr>
              <a:t>”</a:t>
            </a:r>
            <a:r>
              <a:rPr lang="en-US" altLang="ja-JP"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322263" y="833438"/>
            <a:ext cx="7062787" cy="411480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793750" y="2430463"/>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4976813" y="2509838"/>
            <a:ext cx="2187575" cy="3819525"/>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7953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7953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7969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7966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7962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8159750" y="3271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7966075" y="34051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0" y="0"/>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436" y="1141227"/>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4967041"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7141" y="2508156"/>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193"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0" y="760413"/>
            <a:ext cx="736441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528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17975" y="2293938"/>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965200" y="5662613"/>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4983163" y="61833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289446" y="4428331"/>
            <a:ext cx="7364413"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71" y="1173162"/>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329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418316" y="4231481"/>
            <a:ext cx="734614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066" y="645602"/>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2308324"/>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spTree>
    <p:extLst>
      <p:ext uri="{BB962C8B-B14F-4D97-AF65-F5344CB8AC3E}">
        <p14:creationId xmlns:p14="http://schemas.microsoft.com/office/powerpoint/2010/main" val="1185714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94133" y="1482725"/>
            <a:ext cx="6857870"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887" y="418888"/>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94133" y="82443"/>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137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8042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8045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8048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8040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8047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8050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8042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8032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8034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8036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8050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8043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8043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8039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8039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8036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226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3529148" y="2736946"/>
            <a:ext cx="4120454" cy="2174684"/>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420879" y="1029335"/>
            <a:ext cx="6264070" cy="1477328"/>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456139" y="2736946"/>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484061" y="5436554"/>
            <a:ext cx="7525004"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0" y="0"/>
            <a:ext cx="6430963" cy="895350"/>
          </a:xfrm>
        </p:spPr>
        <p:txBody>
          <a:bodyPr/>
          <a:lstStyle/>
          <a:p>
            <a:pPr>
              <a:defRPr/>
            </a:pPr>
            <a:r>
              <a:rPr lang="en-US" altLang="en-US" dirty="0">
                <a:ea typeface="+mj-ea"/>
              </a:rPr>
              <a:t>Carl Zeiss </a:t>
            </a:r>
            <a:r>
              <a:rPr lang="en-US" altLang="en-US" sz="2400" dirty="0">
                <a:ea typeface="+mj-ea"/>
              </a:rPr>
              <a:t>1816-1888 (</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266700" y="971550"/>
            <a:ext cx="5638800"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8153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7970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4875" y="288925"/>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5983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5346700" y="5656263"/>
            <a:ext cx="2376488"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ea typeface="+mn-ea"/>
              </a:rPr>
              <a:t>Zeiss student microscope 1880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0" y="0"/>
            <a:ext cx="6151563" cy="823913"/>
          </a:xfrm>
        </p:spPr>
        <p:txBody>
          <a:bodyPr/>
          <a:lstStyle/>
          <a:p>
            <a:pPr>
              <a:defRPr/>
            </a:pPr>
            <a:r>
              <a:rPr lang="en-US" altLang="en-US">
                <a:ea typeface="+mj-ea"/>
              </a:rPr>
              <a:t>Pasteur - 1860</a:t>
            </a:r>
          </a:p>
        </p:txBody>
      </p:sp>
      <p:sp>
        <p:nvSpPr>
          <p:cNvPr id="69634" name="Rectangle 3">
            <a:extLst>
              <a:ext uri="{FF2B5EF4-FFF2-40B4-BE49-F238E27FC236}">
                <a16:creationId xmlns:a16="http://schemas.microsoft.com/office/drawing/2014/main" id="{682B4EF3-3CC4-1D45-9011-75D2C1D79F17}"/>
              </a:ext>
            </a:extLst>
          </p:cNvPr>
          <p:cNvSpPr>
            <a:spLocks noGrp="1" noChangeArrowheads="1"/>
          </p:cNvSpPr>
          <p:nvPr>
            <p:ph type="body" idx="1"/>
          </p:nvPr>
        </p:nvSpPr>
        <p:spPr>
          <a:xfrm>
            <a:off x="685800" y="1981200"/>
            <a:ext cx="7772400" cy="1138238"/>
          </a:xfrm>
        </p:spPr>
        <p:txBody>
          <a:bodyPr/>
          <a:lstStyle/>
          <a:p>
            <a:endParaRPr lang="en-US" altLang="en-US">
              <a:ea typeface="ＭＳ Ｐゴシック" panose="020B0600070205080204" pitchFamily="34" charset="-128"/>
            </a:endParaRP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38" y="876300"/>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1300"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242888" y="5313363"/>
            <a:ext cx="7305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a:t>Louis Pasteur – his microscope was made in Paris by Nachet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8153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7967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5426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595313" y="3810000"/>
            <a:ext cx="33718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Photos: </a:t>
            </a:r>
            <a:r>
              <a:rPr lang="en-US" altLang="en-US" sz="900">
                <a:latin typeface="Arial" charset="0"/>
                <a:ea typeface="Times New Roman" charset="0"/>
                <a:cs typeface="Times New Roman" charset="0"/>
              </a:rPr>
              <a:t>taken in London Science Museum by </a:t>
            </a:r>
            <a:r>
              <a:rPr lang="en-US" altLang="en-US" sz="900">
                <a:latin typeface="Arial" charset="0"/>
                <a:ea typeface="+mn-ea"/>
              </a:rPr>
              <a:t>J. Paul Robinson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664"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456390" y="644052"/>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337235" y="2278698"/>
            <a:ext cx="4336366" cy="4431983"/>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1804" y="2225675"/>
            <a:ext cx="2914805" cy="236378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223661" y="1068910"/>
            <a:ext cx="6540416" cy="1477328"/>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spTree>
    <p:extLst>
      <p:ext uri="{BB962C8B-B14F-4D97-AF65-F5344CB8AC3E}">
        <p14:creationId xmlns:p14="http://schemas.microsoft.com/office/powerpoint/2010/main" val="335383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1925" y="682399"/>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2308" y="2155825"/>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381802" y="3143024"/>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0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4002088" y="5568950"/>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4090988" y="1344613"/>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0"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0"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4249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4191000"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0"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1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0"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228908" y="1384527"/>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5644949" y="2154011"/>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3"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180974" y="3727450"/>
            <a:ext cx="7346147" cy="3978275"/>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t>
            </a:r>
            <a:r>
              <a:rPr lang="en-US" altLang="en-US" sz="1400" dirty="0" err="1">
                <a:ea typeface="ＭＳ Ｐゴシック" panose="020B0600070205080204" pitchFamily="34" charset="-128"/>
              </a:rPr>
              <a:t>anglicised</a:t>
            </a:r>
            <a:r>
              <a:rPr lang="en-US" altLang="en-US" sz="1400" dirty="0">
                <a:ea typeface="ＭＳ Ｐゴシック" panose="020B0600070205080204" pitchFamily="34" charset="-128"/>
              </a:rPr>
              <a:t>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157341" y="706787"/>
            <a:ext cx="1927225" cy="1323439"/>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4" y="636588"/>
            <a:ext cx="3964803" cy="2944812"/>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35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6985" y="311061"/>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0742" y="3130550"/>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739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744222" y="5062086"/>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0" y="0"/>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2245" y="751114"/>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8153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7966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0067" y="249238"/>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303" y="2378075"/>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5486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53988"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2738"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3271838" y="6176963"/>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5788" y="2522538"/>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10287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0" y="754063"/>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3179763"/>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611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390143" y="6088856"/>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858045"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1252538" y="5334000"/>
            <a:ext cx="6638925"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1862138"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4775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childTnLst>
        </p:cTn>
      </p:par>
    </p:tnLst>
    <p:bldLst>
      <p:bldP spid="169986" grpId="0"/>
      <p:bldP spid="169987" grpId="0"/>
      <p:bldP spid="169988" grpId="0"/>
      <p:bldP spid="16998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790575" y="257175"/>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866118" y="3130550"/>
            <a:ext cx="6263447" cy="2974068"/>
            <a:chOff x="689" y="519"/>
            <a:chExt cx="4955" cy="3246"/>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2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357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0"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207963" y="5902325"/>
            <a:ext cx="7340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713" y="16129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90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47913" y="30686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713" y="29924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01788"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5278438"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8153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0" y="585788"/>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0" y="-161925"/>
            <a:ext cx="4608513" cy="1143000"/>
          </a:xfrm>
        </p:spPr>
        <p:txBody>
          <a:bodyPr/>
          <a:lstStyle/>
          <a:p>
            <a:r>
              <a:rPr lang="en-US" altLang="en-US" sz="2400">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439"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8153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4918870"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3126"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1247"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4908125" y="4488810"/>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206375"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0688" y="3009900"/>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1803713"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369888" y="1236663"/>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77788" y="2324100"/>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212725" y="5676900"/>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2854325"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3830638" y="2344738"/>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711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1160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3395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1500188"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2041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8153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7972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4275"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0" y="0"/>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418275"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7972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19062"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45966" y="3177935"/>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31260" y="1606659"/>
            <a:ext cx="6188565" cy="1323439"/>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a:t>
            </a:r>
            <a:r>
              <a:rPr lang="en-US" altLang="en-US" sz="1600" i="0" dirty="0" err="1"/>
              <a:t>telecope</a:t>
            </a:r>
            <a:r>
              <a:rPr lang="en-US" altLang="en-US" sz="1600" i="0" dirty="0"/>
              <a:t>!)</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1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90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306614"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Additional Information and Image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http://</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micro.magnet.fsu.edu</a:t>
            </a:r>
            <a:r>
              <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rPr>
              <a:t>/optics/timeline/people/</a:t>
            </a:r>
            <a:r>
              <a:rPr kumimoji="0" lang="en-US" altLang="en-US" sz="900" b="0" i="1" u="none" strike="noStrike" kern="1200" cap="none" spc="0" normalizeH="0" baseline="0" noProof="0" dirty="0" err="1">
                <a:ln>
                  <a:noFill/>
                </a:ln>
                <a:solidFill>
                  <a:srgbClr val="3333CC"/>
                </a:solidFill>
                <a:effectLst/>
                <a:uLnTx/>
                <a:uFillTx/>
                <a:latin typeface="Times New Roman" charset="0"/>
                <a:ea typeface="ＭＳ Ｐゴシック" panose="020B0600070205080204" pitchFamily="34" charset="-128"/>
                <a:cs typeface="+mn-cs"/>
              </a:rPr>
              <a:t>nomarski.html</a:t>
            </a:r>
            <a:endParaRPr kumimoji="0" lang="en-US" altLang="en-US" sz="900" b="0" i="1" u="none" strike="noStrike" kern="1200" cap="none" spc="0" normalizeH="0" baseline="0" noProof="0" dirty="0">
              <a:ln>
                <a:noFill/>
              </a:ln>
              <a:solidFill>
                <a:srgbClr val="3333CC"/>
              </a:solidFill>
              <a:effectLst/>
              <a:uLnTx/>
              <a:uFillTx/>
              <a:latin typeface="Times New Roman" charset="0"/>
              <a:ea typeface="ＭＳ Ｐゴシック" panose="020B0600070205080204" pitchFamily="34" charset="-128"/>
              <a:cs typeface="+mn-cs"/>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8158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8063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8066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8069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8062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8068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8071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8063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8054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8055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8057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8071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8065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8065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8060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8060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8057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8247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8054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8062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8058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8055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8063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8060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8057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8063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8060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0509" y="3518127"/>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5447933" y="6257767"/>
            <a:ext cx="2547492"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https://</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en.wikipedia.org</a:t>
            </a:r>
            <a:r>
              <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/wiki/</a:t>
            </a:r>
            <a:r>
              <a:rPr kumimoji="0" lang="en-US" sz="1000" b="0" i="1" u="none" strike="noStrike" kern="1200" cap="none" spc="0" normalizeH="0" baseline="0" noProof="0" dirty="0" err="1">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rPr>
              <a:t>Nomarski_prism</a:t>
            </a:r>
            <a:endParaRPr kumimoji="0" lang="en-US" sz="1000" b="0" i="1" u="none" strike="noStrike" kern="1200" cap="none" spc="0" normalizeH="0" baseline="0" noProof="0" dirty="0">
              <a:ln>
                <a:noFill/>
              </a:ln>
              <a:solidFill>
                <a:srgbClr val="B7C6FE">
                  <a:lumMod val="50000"/>
                </a:srgbClr>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293106" y="3497927"/>
            <a:ext cx="3994993"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first prism is identical to Wollaston Prism. The second wedge of the prism is modified by cutting the crystal so that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6" tooltip="Optical axis"/>
              </a:rPr>
              <a:t>optical axis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oriented obliquely with respect to the flat surface of the prism. The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Nomarski</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modification causes the light rays to come to a focal point outside the body of the prism, and allows greater flexibility so that when setting up the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hlinkClick r:id="rId7" tooltip="Microscope"/>
              </a:rPr>
              <a:t>microscope</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the prism can be actively focused.</a:t>
            </a:r>
            <a:endPar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04177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71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7966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Palatino Linotype" charset="0"/>
                <a:ea typeface="ＭＳ Ｐゴシック" panose="020B0600070205080204" pitchFamily="34" charset="-128"/>
                <a:cs typeface="+mn-cs"/>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7966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7962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7966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7372"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7630" y="3119965"/>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 y="0"/>
            <a:ext cx="4940300" cy="1079500"/>
          </a:xfrm>
        </p:spPr>
        <p:txBody>
          <a:bodyPr/>
          <a:lstStyle/>
          <a:p>
            <a:pPr eaLnBrk="1" hangingPunct="1">
              <a:defRPr/>
            </a:pPr>
            <a:r>
              <a:rPr lang="en-US" altLang="en-US" sz="2000" b="1" dirty="0">
                <a:solidFill>
                  <a:srgbClr val="000000"/>
                </a:solidFill>
                <a:ea typeface="+mj-ea"/>
              </a:rPr>
              <a:t>Marvin Lee Minsky (1927-2016)</a:t>
            </a:r>
            <a:br>
              <a:rPr lang="en-US" altLang="en-US" sz="2000" b="1" dirty="0">
                <a:solidFill>
                  <a:srgbClr val="000000"/>
                </a:solidFill>
                <a:ea typeface="+mj-ea"/>
              </a:rPr>
            </a:br>
            <a:r>
              <a:rPr lang="en-US" altLang="en-US" sz="2000" b="1"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7863"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8153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7972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1625"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4940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5786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707" y="808492"/>
            <a:ext cx="2101850" cy="2101850"/>
          </a:xfrm>
          <a:prstGeom prst="rect">
            <a:avLst/>
          </a:prstGeom>
        </p:spPr>
      </p:pic>
    </p:spTree>
    <p:extLst>
      <p:ext uri="{BB962C8B-B14F-4D97-AF65-F5344CB8AC3E}">
        <p14:creationId xmlns:p14="http://schemas.microsoft.com/office/powerpoint/2010/main" val="2267865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84150"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939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82875" y="13589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8153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7972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9138"/>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0" y="5670550"/>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79675" y="2366963"/>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5770563"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409575"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533400" y="282575"/>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smtClean="0"/>
              <a:t>9:20 AM</a:t>
            </a:fld>
            <a:endParaRPr lang="en-US" altLang="en-US" sz="1400"/>
          </a:p>
        </p:txBody>
      </p:sp>
      <p:sp>
        <p:nvSpPr>
          <p:cNvPr id="51203" name="Footer Placeholder 3">
            <a:extLst>
              <a:ext uri="{FF2B5EF4-FFF2-40B4-BE49-F238E27FC236}">
                <a16:creationId xmlns:a16="http://schemas.microsoft.com/office/drawing/2014/main" id="{CDE5B866-3D33-B243-B5DF-9F0633A66428}"/>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smtClean="0"/>
              <a:pPr>
                <a:spcBef>
                  <a:spcPct val="0"/>
                </a:spcBef>
                <a:buFontTx/>
                <a:buNone/>
              </a:pPr>
              <a:t>85</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371600" y="1028700"/>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533400" y="163513"/>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smtClean="0"/>
              <a:t>9:20 AM</a:t>
            </a:fld>
            <a:endParaRPr lang="en-US" altLang="en-US" sz="1400"/>
          </a:p>
        </p:txBody>
      </p:sp>
      <p:sp>
        <p:nvSpPr>
          <p:cNvPr id="52227" name="Footer Placeholder 3">
            <a:extLst>
              <a:ext uri="{FF2B5EF4-FFF2-40B4-BE49-F238E27FC236}">
                <a16:creationId xmlns:a16="http://schemas.microsoft.com/office/drawing/2014/main" id="{F1E8CB02-93FA-1C4A-B4FF-2010A753E441}"/>
              </a:ext>
            </a:extLst>
          </p:cNvPr>
          <p:cNvSpPr>
            <a:spLocks noGrp="1"/>
          </p:cNvSpPr>
          <p:nvPr>
            <p:ph type="ftr" sz="quarter" idx="4294967295"/>
          </p:nvPr>
        </p:nvSpPr>
        <p:spPr>
          <a:xfrm>
            <a:off x="533400" y="6629400"/>
            <a:ext cx="4876800" cy="457200"/>
          </a:xfrm>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t>© 1990-2020 J. Paul Robinson, Purdue University</a:t>
            </a:r>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smtClean="0"/>
              <a:pPr>
                <a:spcBef>
                  <a:spcPct val="0"/>
                </a:spcBef>
                <a:buFontTx/>
                <a:buNone/>
              </a:pPr>
              <a:t>86</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4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7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319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3313113" y="1360488"/>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236538"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1698625"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3902075"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8000"/>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1592263" y="596900"/>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4" cstate="screen">
            <a:lum bright="38000"/>
            <a:extLst>
              <a:ext uri="{28A0092B-C50C-407E-A947-70E740481C1C}">
                <a14:useLocalDpi xmlns:a14="http://schemas.microsoft.com/office/drawing/2010/main"/>
              </a:ext>
            </a:extLst>
          </a:blip>
          <a:srcRect/>
          <a:stretch>
            <a:fillRect/>
          </a:stretch>
        </p:blipFill>
        <p:spPr bwMode="auto">
          <a:xfrm>
            <a:off x="0" y="779463"/>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0" y="2286000"/>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4718050" y="676275"/>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5200650" y="3125788"/>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3657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7800"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1739900"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2976563"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47000"/>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301625"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296863"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3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5284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874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68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3929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3500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5499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0" y="114300"/>
            <a:ext cx="6189506" cy="551405"/>
          </a:xfrm>
        </p:spPr>
        <p:txBody>
          <a:bodyPr/>
          <a:lstStyle/>
          <a:p>
            <a:r>
              <a:rPr lang="en-US" sz="2400"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3975797" y="812318"/>
            <a:ext cx="2569864" cy="1586384"/>
          </a:xfrm>
        </p:spPr>
        <p:txBody>
          <a:bodyPr/>
          <a:lstStyle/>
          <a:p>
            <a:r>
              <a:rPr lang="en-US" sz="2000" dirty="0"/>
              <a:t>Studied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46" y="812318"/>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661"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6059156"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051"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6322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542" y="3612381"/>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4831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561" y="3984411"/>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909561" y="3680433"/>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2562330" y="4220308"/>
            <a:ext cx="1709122" cy="523220"/>
          </a:xfrm>
          <a:prstGeom prst="rect">
            <a:avLst/>
          </a:prstGeom>
          <a:noFill/>
        </p:spPr>
        <p:txBody>
          <a:bodyPr wrap="none" rtlCol="0">
            <a:spAutoFit/>
          </a:bodyPr>
          <a:lstStyle/>
          <a:p>
            <a:r>
              <a:rPr lang="en-US" dirty="0"/>
              <a:t>Published </a:t>
            </a:r>
          </a:p>
        </p:txBody>
      </p:sp>
    </p:spTree>
    <p:extLst>
      <p:ext uri="{BB962C8B-B14F-4D97-AF65-F5344CB8AC3E}">
        <p14:creationId xmlns:p14="http://schemas.microsoft.com/office/powerpoint/2010/main" val="284442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36525" y="0"/>
            <a:ext cx="5029200" cy="609600"/>
          </a:xfrm>
        </p:spPr>
        <p:txBody>
          <a:bodyPr/>
          <a:lstStyle/>
          <a:p>
            <a:pPr eaLnBrk="1" hangingPunct="1">
              <a:defRPr/>
            </a:pPr>
            <a:r>
              <a:rPr lang="en-US" altLang="en-US" sz="1400" b="1">
                <a:solidFill>
                  <a:srgbClr val="000000"/>
                </a:solidFill>
                <a:ea typeface="+mj-ea"/>
              </a:rPr>
              <a:t>Johan Sebastiaan (Bas) Ploem</a:t>
            </a: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533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3913" y="914400"/>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401638" y="4867275"/>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5546725" y="2232025"/>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93825"/>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95263" y="3255963"/>
            <a:ext cx="30638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76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4856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5537200" y="1927225"/>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4910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7637463" y="196850"/>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5938" y="4445000"/>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0" y="0"/>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88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5100" y="5883275"/>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42863" y="6583363"/>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9:20 AM</a:t>
            </a:fld>
            <a:endParaRPr lang="en-US" altLang="en-US"/>
          </a:p>
        </p:txBody>
      </p:sp>
      <p:sp>
        <p:nvSpPr>
          <p:cNvPr id="37892" name="Slide Number Placeholder 5"/>
          <p:cNvSpPr>
            <a:spLocks noGrp="1"/>
          </p:cNvSpPr>
          <p:nvPr>
            <p:ph type="sldNum" sz="quarter" idx="12"/>
          </p:nvPr>
        </p:nvSpPr>
        <p:spPr bwMode="auto">
          <a:xfrm>
            <a:off x="5918200" y="648970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92</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311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789" y="5078656"/>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5615" y="2051818"/>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42863" y="6583363"/>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9:20 AM</a:t>
            </a:fld>
            <a:endParaRPr lang="en-US"/>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5918200"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93</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3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177"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909637" y="5035739"/>
            <a:ext cx="3978718" cy="369332"/>
          </a:xfrm>
          <a:prstGeom prst="rect">
            <a:avLst/>
          </a:prstGeom>
          <a:noFill/>
        </p:spPr>
        <p:txBody>
          <a:bodyPr wrap="none" rtlCol="0">
            <a:spAutoFit/>
          </a:bodyPr>
          <a:lstStyle/>
          <a:p>
            <a:r>
              <a:rPr lang="en-US"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42863" y="6583363"/>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9:20 AM</a:t>
            </a:fld>
            <a:endParaRPr lang="en-US" altLang="en-US"/>
          </a:p>
        </p:txBody>
      </p:sp>
      <p:sp>
        <p:nvSpPr>
          <p:cNvPr id="37892" name="Slide Number Placeholder 5"/>
          <p:cNvSpPr>
            <a:spLocks noGrp="1"/>
          </p:cNvSpPr>
          <p:nvPr>
            <p:ph type="sldNum" sz="quarter" idx="12"/>
          </p:nvPr>
        </p:nvSpPr>
        <p:spPr bwMode="auto">
          <a:xfrm>
            <a:off x="5918200" y="648970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94</a:t>
            </a:fld>
            <a:endParaRPr lang="en-US" altLang="en-US">
              <a:latin typeface="Comic Sans MS" pitchFamily="66" charset="0"/>
            </a:endParaRPr>
          </a:p>
        </p:txBody>
      </p:sp>
      <p:sp>
        <p:nvSpPr>
          <p:cNvPr id="37893" name="Rectangle 2"/>
          <p:cNvSpPr>
            <a:spLocks noGrp="1" noChangeArrowheads="1"/>
          </p:cNvSpPr>
          <p:nvPr>
            <p:ph type="title"/>
          </p:nvPr>
        </p:nvSpPr>
        <p:spPr>
          <a:xfrm>
            <a:off x="577850" y="220663"/>
            <a:ext cx="7772400" cy="452437"/>
          </a:xfrm>
        </p:spPr>
        <p:txBody>
          <a:bodyPr/>
          <a:lstStyle/>
          <a:p>
            <a:r>
              <a:rPr lang="en-US" altLang="en-US" sz="2800" dirty="0"/>
              <a:t>Marylou Ingram and Automated Imaging</a:t>
            </a:r>
          </a:p>
        </p:txBody>
      </p:sp>
      <p:sp>
        <p:nvSpPr>
          <p:cNvPr id="37894" name="Rectangle 3"/>
          <p:cNvSpPr>
            <a:spLocks noGrp="1" noChangeArrowheads="1"/>
          </p:cNvSpPr>
          <p:nvPr>
            <p:ph type="body" idx="1"/>
          </p:nvPr>
        </p:nvSpPr>
        <p:spPr>
          <a:xfrm>
            <a:off x="153106" y="979487"/>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1021644"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7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850" y="4144524"/>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595489" y="5521534"/>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a:t>
            </a:r>
            <a:r>
              <a:rPr lang="en-US" altLang="en-US" sz="900" i="1" dirty="0">
                <a:latin typeface="+mn-lt"/>
              </a:rPr>
              <a:t>Preparation of Cytologic Material for Automatic Scanning Machines</a:t>
            </a:r>
            <a:r>
              <a:rPr lang="en-US" altLang="en-US" sz="900" dirty="0">
                <a:latin typeface="+mn-lt"/>
              </a:rPr>
              <a:t>"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a:t>
            </a:r>
            <a:r>
              <a:rPr lang="en-US" altLang="en-US" sz="900" i="1" dirty="0">
                <a:latin typeface="+mn-lt"/>
              </a:rPr>
              <a:t>Field Trial of the </a:t>
            </a:r>
            <a:r>
              <a:rPr lang="en-US" altLang="en-US" sz="900" i="1" dirty="0" err="1">
                <a:latin typeface="+mn-lt"/>
              </a:rPr>
              <a:t>Cytoanalyzer</a:t>
            </a:r>
            <a:r>
              <a:rPr lang="en-US" altLang="en-US" sz="900" i="1" dirty="0">
                <a:latin typeface="+mn-lt"/>
              </a:rPr>
              <a:t>; 1186 Specimens Analyzed</a:t>
            </a:r>
            <a:r>
              <a:rPr lang="en-US" altLang="en-US" sz="900" dirty="0">
                <a:latin typeface="+mn-lt"/>
              </a:rPr>
              <a:t>"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0"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295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841726" y="5636081"/>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0259" y="197375"/>
            <a:ext cx="4383741" cy="6210300"/>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0" y="0"/>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941388" y="6262688"/>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3825"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288925" y="865188"/>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8153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7962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5497512" y="1528762"/>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5196031"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050" y="3770312"/>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08228" y="944350"/>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2731696" y="944350"/>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2647196" y="2538531"/>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6131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6036415"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6036415" y="3216690"/>
            <a:ext cx="2466074" cy="523220"/>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7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201613"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2707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6038850"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8153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7972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723</TotalTime>
  <Pages>23</Pages>
  <Words>8091</Words>
  <Application>Microsoft Macintosh PowerPoint</Application>
  <PresentationFormat>On-screen Show (4:3)</PresentationFormat>
  <Paragraphs>620</Paragraphs>
  <Slides>103</Slides>
  <Notes>88</Notes>
  <HiddenSlides>0</HiddenSlides>
  <MMClips>6</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103</vt:i4>
      </vt:variant>
    </vt:vector>
  </HeadingPairs>
  <TitlesOfParts>
    <vt:vector size="119" baseType="lpstr">
      <vt:lpstr>Arial Unicode MS</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myslides</vt:lpstr>
      <vt:lpstr>1_Confoc</vt:lpstr>
      <vt:lpstr>CorelPhotoPaint.Image.7</vt:lpstr>
      <vt:lpstr>Historical Review of Microscopic Imaging</vt:lpstr>
      <vt:lpstr>Learning Objectives - Lecture 1</vt:lpstr>
      <vt:lpstr>Introduction</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 University of Bologna</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Kamenstsky’s work at IBM and Character recognition</vt:lpstr>
      <vt:lpstr>Kamenstky explains how IBM became involved with pathology</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Miscroscopies</vt:lpstr>
      <vt:lpstr>Conclusion</vt:lpstr>
      <vt:lpstr>Summary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Robinson, Joseph Paul</cp:lastModifiedBy>
  <cp:revision>60</cp:revision>
  <cp:lastPrinted>2019-10-19T23:09:31Z</cp:lastPrinted>
  <dcterms:created xsi:type="dcterms:W3CDTF">2018-01-10T15:24:41Z</dcterms:created>
  <dcterms:modified xsi:type="dcterms:W3CDTF">2021-01-20T18:04:15Z</dcterms:modified>
</cp:coreProperties>
</file>