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5"/>
  </p:notesMasterIdLst>
  <p:handoutMasterIdLst>
    <p:handoutMasterId r:id="rId26"/>
  </p:handoutMasterIdLst>
  <p:sldIdLst>
    <p:sldId id="280" r:id="rId2"/>
    <p:sldId id="281" r:id="rId3"/>
    <p:sldId id="291" r:id="rId4"/>
    <p:sldId id="284" r:id="rId5"/>
    <p:sldId id="301" r:id="rId6"/>
    <p:sldId id="285" r:id="rId7"/>
    <p:sldId id="295" r:id="rId8"/>
    <p:sldId id="296" r:id="rId9"/>
    <p:sldId id="293" r:id="rId10"/>
    <p:sldId id="283" r:id="rId11"/>
    <p:sldId id="294" r:id="rId12"/>
    <p:sldId id="292" r:id="rId13"/>
    <p:sldId id="302" r:id="rId14"/>
    <p:sldId id="287" r:id="rId15"/>
    <p:sldId id="300" r:id="rId16"/>
    <p:sldId id="303" r:id="rId17"/>
    <p:sldId id="289" r:id="rId18"/>
    <p:sldId id="288" r:id="rId19"/>
    <p:sldId id="290" r:id="rId20"/>
    <p:sldId id="297" r:id="rId21"/>
    <p:sldId id="298" r:id="rId22"/>
    <p:sldId id="304" r:id="rId23"/>
    <p:sldId id="256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5" autoAdjust="0"/>
    <p:restoredTop sz="94772" autoAdjust="0"/>
  </p:normalViewPr>
  <p:slideViewPr>
    <p:cSldViewPr showGuides="1">
      <p:cViewPr>
        <p:scale>
          <a:sx n="70" d="100"/>
          <a:sy n="70" d="100"/>
        </p:scale>
        <p:origin x="-1200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A9C13-AA8A-47F9-9061-25901A7D145B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10611-4C53-4385-8A9F-2333A90B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55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13E9AD-8AF3-482D-A175-A3DF925ED7CC}" type="datetimeFigureOut">
              <a:rPr lang="en-US" smtClean="0"/>
              <a:t>1/30/2014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D8CD91-3093-42CE-9F7E-47AE7D6C4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63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67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03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43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F45C4-C8A3-4588-80A7-8B31132AB4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0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50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41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38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60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74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68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00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71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51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0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42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9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32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9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CD91-3093-42CE-9F7E-47AE7D6C47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33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33C4-02B4-46D1-82F4-D9326EB54544}" type="datetime1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20820-61C7-4504-A03C-15B17469834B}" type="datetime1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ED195-5DEE-4099-A106-49B127C07897}" type="datetime1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65FFC3-B302-40CF-A75D-169DFDAA7429}" type="datetime1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374D00-5D88-4C51-83B3-93A59BF3E8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3A7C-F0D1-4B64-AC64-9947D7680FDE}" type="datetime1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A59A-1889-46DB-A1D7-CA9E5F49D288}" type="datetime1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3B9-5624-4C66-8E4B-50A2BA17D82B}" type="datetime1">
              <a:rPr lang="en-US" smtClean="0"/>
              <a:t>1/30/2014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0FC7-BF8B-4949-A7D0-F55D62BE5AE0}" type="datetime1">
              <a:rPr lang="en-US" smtClean="0"/>
              <a:t>1/30/2014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E8A9-98B9-4850-BB3A-9EC150B42A76}" type="datetime1">
              <a:rPr lang="en-US" smtClean="0"/>
              <a:t>1/30/2014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C7811-613F-4608-9A36-E73F9F5DFD55}" type="datetime1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DB93-9031-4869-A266-20581416931A}" type="datetime1">
              <a:rPr lang="en-US" smtClean="0"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630" y="188966"/>
            <a:ext cx="683697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6621BC2-C106-4AAC-A47D-8FFDB87CD691}" type="datetime1">
              <a:rPr lang="en-US" smtClean="0"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C374D00-5D88-4C51-83B3-93A59BF3E8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781" y="345253"/>
            <a:ext cx="1241630" cy="600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946204"/>
            <a:ext cx="1776395" cy="5921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tiff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382000" cy="655320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Reagent Free</a:t>
            </a:r>
            <a:br>
              <a:rPr lang="en-US" sz="3600" dirty="0" smtClean="0"/>
            </a:br>
            <a:r>
              <a:rPr lang="en-US" sz="3600" dirty="0" smtClean="0"/>
              <a:t>Advances in Scatter and Analysis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t>1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43839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J. Paul Robinson</a:t>
            </a:r>
          </a:p>
          <a:p>
            <a:pPr algn="ctr"/>
            <a:r>
              <a:rPr lang="en-US" sz="3200" dirty="0" err="1" smtClean="0"/>
              <a:t>Euiwon</a:t>
            </a:r>
            <a:r>
              <a:rPr lang="en-US" sz="3200" dirty="0" smtClean="0"/>
              <a:t> Bae, Bartek Rajwa</a:t>
            </a:r>
          </a:p>
          <a:p>
            <a:pPr algn="ctr"/>
            <a:r>
              <a:rPr lang="en-US" sz="3200" dirty="0" err="1"/>
              <a:t>Arun</a:t>
            </a:r>
            <a:r>
              <a:rPr lang="en-US" sz="3200" dirty="0"/>
              <a:t> </a:t>
            </a:r>
            <a:r>
              <a:rPr lang="en-US" sz="3200" dirty="0" err="1"/>
              <a:t>Bhunia</a:t>
            </a:r>
            <a:r>
              <a:rPr lang="en-US" sz="3200" dirty="0"/>
              <a:t>, </a:t>
            </a:r>
            <a:r>
              <a:rPr lang="en-US" sz="3200" dirty="0" smtClean="0"/>
              <a:t>&amp; E. Dan </a:t>
            </a:r>
            <a:r>
              <a:rPr lang="en-US" sz="3200" dirty="0" err="1" smtClean="0"/>
              <a:t>Hirleman</a:t>
            </a:r>
            <a:endParaRPr lang="en-US" sz="3200" dirty="0" smtClean="0"/>
          </a:p>
          <a:p>
            <a:pPr algn="ctr"/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38600"/>
            <a:ext cx="67818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</a:t>
            </a:r>
            <a:endParaRPr lang="en-US" dirty="0"/>
          </a:p>
        </p:txBody>
      </p:sp>
      <p:pic>
        <p:nvPicPr>
          <p:cNvPr id="5" name="slide 10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3123" y="6227197"/>
            <a:ext cx="609600" cy="60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 descr="C:\image database Related\Bardot materials\george paoli\time based studi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6" y="4732707"/>
            <a:ext cx="3456604" cy="212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image database Related\Bardot materials\IMG_31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07758"/>
            <a:ext cx="4961187" cy="37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image database Related\Bardot machines - scatter instruments\automation\automation-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0" y="1730084"/>
            <a:ext cx="3445105" cy="257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1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1000">
        <p:fade/>
      </p:transition>
    </mc:Choice>
    <mc:Fallback xmlns="">
      <p:transition spd="med" advClick="0" advTm="5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 Developed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6" y="1997656"/>
            <a:ext cx="1600200" cy="264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image database Related\Bardot machines - scatter instruments\qc plat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03743"/>
            <a:ext cx="1690777" cy="156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image database Related\Bardot machines - scatter instruments\new instruments\QC plat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03743"/>
            <a:ext cx="3242424" cy="116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41" y="3735518"/>
            <a:ext cx="2456302" cy="155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image database Related\Bardot machines - scatter instruments\automation\colonies - 113-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20078"/>
            <a:ext cx="1852351" cy="28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9387"/>
            <a:ext cx="2029278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image database Related\Bardot materials\george paoli\time based studi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67038"/>
            <a:ext cx="2036410" cy="125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3077" y="1351325"/>
            <a:ext cx="225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Efficiency</a:t>
            </a:r>
          </a:p>
          <a:p>
            <a:r>
              <a:rPr lang="en-US" b="1" dirty="0" smtClean="0"/>
              <a:t>“Traveling Salesman”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-13027" y="4580149"/>
            <a:ext cx="229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Dual plate holders in</a:t>
            </a:r>
          </a:p>
          <a:p>
            <a:r>
              <a:rPr lang="en-US" b="1" dirty="0" smtClean="0"/>
              <a:t>All bench instruments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38941" y="1306197"/>
            <a:ext cx="521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Calibration Plates for Round and Rectangular Plates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29868" y="3376353"/>
            <a:ext cx="336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Automated Calibration Software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56734" y="2950746"/>
            <a:ext cx="286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colony  # with Report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74451" y="5302705"/>
            <a:ext cx="347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Plate Sieve – Time based Analysis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Portable Instrument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194" name="Picture 2" descr="C:\image database Related\Bardot machines - scatter instruments\Baby bardot\Prototype II\midified baby bardot with controller-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555" y="170213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image database Related\Bardot machines - scatter instruments\Baby bardot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44" y="1787710"/>
            <a:ext cx="2810383" cy="186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image database Related\Bardot machines - scatter instruments\Baby bardot\UMX-26 controll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37979"/>
            <a:ext cx="1905000" cy="179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image database Related\Bardot machines - scatter instruments\Baby bardot\version 1 of babysm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860917"/>
            <a:ext cx="2819400" cy="23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image database Related\Bardot machines - scatter instruments\Baby bardot\Newst baby bardot march 2013\IMG_3858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2" y="4191000"/>
            <a:ext cx="371051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4931" y="1397337"/>
            <a:ext cx="109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Version 1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33698" y="1405719"/>
            <a:ext cx="187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Version 2 - model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0" y="1362922"/>
            <a:ext cx="115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Version 2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42996" y="3821668"/>
            <a:ext cx="109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Version 3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4164495"/>
            <a:ext cx="413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Version 3 new controller &amp; in Travel Case</a:t>
            </a:r>
            <a:endParaRPr lang="en-US" b="1" dirty="0"/>
          </a:p>
        </p:txBody>
      </p:sp>
      <p:pic>
        <p:nvPicPr>
          <p:cNvPr id="15" name="Picture 2" descr="C:\image database Related\Bardot materials\new design\travel case-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611" y="4724400"/>
            <a:ext cx="2182944" cy="16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image database Related\Bardot machines - scatter instruments\new instruments\windows tablet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4470"/>
          <a:stretch/>
        </p:blipFill>
        <p:spPr bwMode="auto">
          <a:xfrm>
            <a:off x="3281936" y="4164495"/>
            <a:ext cx="1566186" cy="11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Imaging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62611" cy="1066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 HDR or not, that is the question? Can something be done about it? Sure, just click a button!!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51" name="Picture 3" descr="C:\image database Related\Bardot machines - scatter instruments\New software features\BacBu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39" y="2140676"/>
            <a:ext cx="7686261" cy="470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image database Related\Bardot machines - scatter instruments\New software features\BacBuster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6"/>
            <a:ext cx="3976076" cy="4571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000625" y="4838700"/>
            <a:ext cx="3810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066925" y="3495675"/>
            <a:ext cx="1771650" cy="1898623"/>
          </a:xfrm>
          <a:custGeom>
            <a:avLst/>
            <a:gdLst>
              <a:gd name="connsiteX0" fmla="*/ 1343025 w 1771650"/>
              <a:gd name="connsiteY0" fmla="*/ 200025 h 1898623"/>
              <a:gd name="connsiteX1" fmla="*/ 952500 w 1771650"/>
              <a:gd name="connsiteY1" fmla="*/ 28575 h 1898623"/>
              <a:gd name="connsiteX2" fmla="*/ 895350 w 1771650"/>
              <a:gd name="connsiteY2" fmla="*/ 19050 h 1898623"/>
              <a:gd name="connsiteX3" fmla="*/ 866775 w 1771650"/>
              <a:gd name="connsiteY3" fmla="*/ 9525 h 1898623"/>
              <a:gd name="connsiteX4" fmla="*/ 819150 w 1771650"/>
              <a:gd name="connsiteY4" fmla="*/ 0 h 1898623"/>
              <a:gd name="connsiteX5" fmla="*/ 447675 w 1771650"/>
              <a:gd name="connsiteY5" fmla="*/ 76200 h 1898623"/>
              <a:gd name="connsiteX6" fmla="*/ 409575 w 1771650"/>
              <a:gd name="connsiteY6" fmla="*/ 95250 h 1898623"/>
              <a:gd name="connsiteX7" fmla="*/ 342900 w 1771650"/>
              <a:gd name="connsiteY7" fmla="*/ 133350 h 1898623"/>
              <a:gd name="connsiteX8" fmla="*/ 257175 w 1771650"/>
              <a:gd name="connsiteY8" fmla="*/ 200025 h 1898623"/>
              <a:gd name="connsiteX9" fmla="*/ 190500 w 1771650"/>
              <a:gd name="connsiteY9" fmla="*/ 257175 h 1898623"/>
              <a:gd name="connsiteX10" fmla="*/ 142875 w 1771650"/>
              <a:gd name="connsiteY10" fmla="*/ 333375 h 1898623"/>
              <a:gd name="connsiteX11" fmla="*/ 95250 w 1771650"/>
              <a:gd name="connsiteY11" fmla="*/ 390525 h 1898623"/>
              <a:gd name="connsiteX12" fmla="*/ 85725 w 1771650"/>
              <a:gd name="connsiteY12" fmla="*/ 419100 h 1898623"/>
              <a:gd name="connsiteX13" fmla="*/ 28575 w 1771650"/>
              <a:gd name="connsiteY13" fmla="*/ 533400 h 1898623"/>
              <a:gd name="connsiteX14" fmla="*/ 0 w 1771650"/>
              <a:gd name="connsiteY14" fmla="*/ 685800 h 1898623"/>
              <a:gd name="connsiteX15" fmla="*/ 9525 w 1771650"/>
              <a:gd name="connsiteY15" fmla="*/ 866775 h 1898623"/>
              <a:gd name="connsiteX16" fmla="*/ 142875 w 1771650"/>
              <a:gd name="connsiteY16" fmla="*/ 1152525 h 1898623"/>
              <a:gd name="connsiteX17" fmla="*/ 209550 w 1771650"/>
              <a:gd name="connsiteY17" fmla="*/ 1238250 h 1898623"/>
              <a:gd name="connsiteX18" fmla="*/ 285750 w 1771650"/>
              <a:gd name="connsiteY18" fmla="*/ 1304925 h 1898623"/>
              <a:gd name="connsiteX19" fmla="*/ 342900 w 1771650"/>
              <a:gd name="connsiteY19" fmla="*/ 1390650 h 1898623"/>
              <a:gd name="connsiteX20" fmla="*/ 428625 w 1771650"/>
              <a:gd name="connsiteY20" fmla="*/ 1495425 h 1898623"/>
              <a:gd name="connsiteX21" fmla="*/ 561975 w 1771650"/>
              <a:gd name="connsiteY21" fmla="*/ 1695450 h 1898623"/>
              <a:gd name="connsiteX22" fmla="*/ 742950 w 1771650"/>
              <a:gd name="connsiteY22" fmla="*/ 1800225 h 1898623"/>
              <a:gd name="connsiteX23" fmla="*/ 904875 w 1771650"/>
              <a:gd name="connsiteY23" fmla="*/ 1866900 h 1898623"/>
              <a:gd name="connsiteX24" fmla="*/ 1181100 w 1771650"/>
              <a:gd name="connsiteY24" fmla="*/ 1895475 h 1898623"/>
              <a:gd name="connsiteX25" fmla="*/ 1619250 w 1771650"/>
              <a:gd name="connsiteY25" fmla="*/ 1809750 h 1898623"/>
              <a:gd name="connsiteX26" fmla="*/ 1704975 w 1771650"/>
              <a:gd name="connsiteY26" fmla="*/ 1676400 h 1898623"/>
              <a:gd name="connsiteX27" fmla="*/ 1771650 w 1771650"/>
              <a:gd name="connsiteY27" fmla="*/ 1285875 h 1898623"/>
              <a:gd name="connsiteX28" fmla="*/ 1743075 w 1771650"/>
              <a:gd name="connsiteY28" fmla="*/ 1076325 h 1898623"/>
              <a:gd name="connsiteX29" fmla="*/ 1457325 w 1771650"/>
              <a:gd name="connsiteY29" fmla="*/ 476250 h 1898623"/>
              <a:gd name="connsiteX30" fmla="*/ 1285875 w 1771650"/>
              <a:gd name="connsiteY30" fmla="*/ 266700 h 1898623"/>
              <a:gd name="connsiteX31" fmla="*/ 1257300 w 1771650"/>
              <a:gd name="connsiteY31" fmla="*/ 238125 h 1898623"/>
              <a:gd name="connsiteX32" fmla="*/ 1200150 w 1771650"/>
              <a:gd name="connsiteY32" fmla="*/ 200025 h 1898623"/>
              <a:gd name="connsiteX33" fmla="*/ 1085850 w 1771650"/>
              <a:gd name="connsiteY33" fmla="*/ 142875 h 1898623"/>
              <a:gd name="connsiteX34" fmla="*/ 1057275 w 1771650"/>
              <a:gd name="connsiteY34" fmla="*/ 123825 h 189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71650" h="1898623">
                <a:moveTo>
                  <a:pt x="1343025" y="200025"/>
                </a:moveTo>
                <a:cubicBezTo>
                  <a:pt x="1181627" y="110360"/>
                  <a:pt x="1219848" y="127072"/>
                  <a:pt x="952500" y="28575"/>
                </a:cubicBezTo>
                <a:cubicBezTo>
                  <a:pt x="934378" y="21898"/>
                  <a:pt x="914203" y="23240"/>
                  <a:pt x="895350" y="19050"/>
                </a:cubicBezTo>
                <a:cubicBezTo>
                  <a:pt x="885549" y="16872"/>
                  <a:pt x="876515" y="11960"/>
                  <a:pt x="866775" y="9525"/>
                </a:cubicBezTo>
                <a:cubicBezTo>
                  <a:pt x="851069" y="5598"/>
                  <a:pt x="835025" y="3175"/>
                  <a:pt x="819150" y="0"/>
                </a:cubicBezTo>
                <a:cubicBezTo>
                  <a:pt x="695325" y="25400"/>
                  <a:pt x="570793" y="47568"/>
                  <a:pt x="447675" y="76200"/>
                </a:cubicBezTo>
                <a:cubicBezTo>
                  <a:pt x="433845" y="79416"/>
                  <a:pt x="422040" y="88451"/>
                  <a:pt x="409575" y="95250"/>
                </a:cubicBezTo>
                <a:cubicBezTo>
                  <a:pt x="387103" y="107507"/>
                  <a:pt x="363994" y="118848"/>
                  <a:pt x="342900" y="133350"/>
                </a:cubicBezTo>
                <a:cubicBezTo>
                  <a:pt x="313069" y="153859"/>
                  <a:pt x="285271" y="177197"/>
                  <a:pt x="257175" y="200025"/>
                </a:cubicBezTo>
                <a:cubicBezTo>
                  <a:pt x="234457" y="218484"/>
                  <a:pt x="209550" y="234950"/>
                  <a:pt x="190500" y="257175"/>
                </a:cubicBezTo>
                <a:cubicBezTo>
                  <a:pt x="171007" y="279917"/>
                  <a:pt x="160285" y="309001"/>
                  <a:pt x="142875" y="333375"/>
                </a:cubicBezTo>
                <a:cubicBezTo>
                  <a:pt x="128462" y="353554"/>
                  <a:pt x="111125" y="371475"/>
                  <a:pt x="95250" y="390525"/>
                </a:cubicBezTo>
                <a:cubicBezTo>
                  <a:pt x="92075" y="400050"/>
                  <a:pt x="90215" y="410120"/>
                  <a:pt x="85725" y="419100"/>
                </a:cubicBezTo>
                <a:cubicBezTo>
                  <a:pt x="53150" y="484250"/>
                  <a:pt x="53419" y="453900"/>
                  <a:pt x="28575" y="533400"/>
                </a:cubicBezTo>
                <a:cubicBezTo>
                  <a:pt x="12838" y="583758"/>
                  <a:pt x="7388" y="634081"/>
                  <a:pt x="0" y="685800"/>
                </a:cubicBezTo>
                <a:cubicBezTo>
                  <a:pt x="3175" y="746125"/>
                  <a:pt x="1541" y="806896"/>
                  <a:pt x="9525" y="866775"/>
                </a:cubicBezTo>
                <a:cubicBezTo>
                  <a:pt x="23612" y="972428"/>
                  <a:pt x="81837" y="1068011"/>
                  <a:pt x="142875" y="1152525"/>
                </a:cubicBezTo>
                <a:cubicBezTo>
                  <a:pt x="164070" y="1181872"/>
                  <a:pt x="184791" y="1211840"/>
                  <a:pt x="209550" y="1238250"/>
                </a:cubicBezTo>
                <a:cubicBezTo>
                  <a:pt x="232634" y="1262872"/>
                  <a:pt x="263525" y="1279525"/>
                  <a:pt x="285750" y="1304925"/>
                </a:cubicBezTo>
                <a:cubicBezTo>
                  <a:pt x="308365" y="1330771"/>
                  <a:pt x="322294" y="1363176"/>
                  <a:pt x="342900" y="1390650"/>
                </a:cubicBezTo>
                <a:cubicBezTo>
                  <a:pt x="369975" y="1426750"/>
                  <a:pt x="403204" y="1458141"/>
                  <a:pt x="428625" y="1495425"/>
                </a:cubicBezTo>
                <a:cubicBezTo>
                  <a:pt x="501192" y="1601856"/>
                  <a:pt x="465066" y="1603925"/>
                  <a:pt x="561975" y="1695450"/>
                </a:cubicBezTo>
                <a:cubicBezTo>
                  <a:pt x="635133" y="1764544"/>
                  <a:pt x="660304" y="1758902"/>
                  <a:pt x="742950" y="1800225"/>
                </a:cubicBezTo>
                <a:cubicBezTo>
                  <a:pt x="832337" y="1844918"/>
                  <a:pt x="757124" y="1832804"/>
                  <a:pt x="904875" y="1866900"/>
                </a:cubicBezTo>
                <a:cubicBezTo>
                  <a:pt x="988725" y="1886250"/>
                  <a:pt x="1096270" y="1889820"/>
                  <a:pt x="1181100" y="1895475"/>
                </a:cubicBezTo>
                <a:cubicBezTo>
                  <a:pt x="1353943" y="1890074"/>
                  <a:pt x="1489875" y="1933500"/>
                  <a:pt x="1619250" y="1809750"/>
                </a:cubicBezTo>
                <a:cubicBezTo>
                  <a:pt x="1657436" y="1773224"/>
                  <a:pt x="1676400" y="1720850"/>
                  <a:pt x="1704975" y="1676400"/>
                </a:cubicBezTo>
                <a:cubicBezTo>
                  <a:pt x="1775238" y="1395346"/>
                  <a:pt x="1757513" y="1526210"/>
                  <a:pt x="1771650" y="1285875"/>
                </a:cubicBezTo>
                <a:cubicBezTo>
                  <a:pt x="1762125" y="1216025"/>
                  <a:pt x="1757517" y="1145326"/>
                  <a:pt x="1743075" y="1076325"/>
                </a:cubicBezTo>
                <a:cubicBezTo>
                  <a:pt x="1697059" y="856472"/>
                  <a:pt x="1602215" y="653338"/>
                  <a:pt x="1457325" y="476250"/>
                </a:cubicBezTo>
                <a:cubicBezTo>
                  <a:pt x="1400175" y="406400"/>
                  <a:pt x="1349692" y="330517"/>
                  <a:pt x="1285875" y="266700"/>
                </a:cubicBezTo>
                <a:cubicBezTo>
                  <a:pt x="1276350" y="257175"/>
                  <a:pt x="1267933" y="246395"/>
                  <a:pt x="1257300" y="238125"/>
                </a:cubicBezTo>
                <a:cubicBezTo>
                  <a:pt x="1239228" y="224069"/>
                  <a:pt x="1219649" y="212024"/>
                  <a:pt x="1200150" y="200025"/>
                </a:cubicBezTo>
                <a:cubicBezTo>
                  <a:pt x="1057054" y="111966"/>
                  <a:pt x="1198371" y="199136"/>
                  <a:pt x="1085850" y="142875"/>
                </a:cubicBezTo>
                <a:cubicBezTo>
                  <a:pt x="1075611" y="137755"/>
                  <a:pt x="1057275" y="123825"/>
                  <a:pt x="1057275" y="1238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Colony Differentiator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147" name="Picture 3" descr="C:\image database Related\Bardot materials\plate photos\colonies beef high res-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28625" y="2943225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image database Related\Bardot materials\plate photos\high res colonies-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0531" y="3429518"/>
            <a:ext cx="3278496" cy="24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image database Related\Bardot materials\plate photos\round mixed bee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82" y="1268787"/>
            <a:ext cx="4520236" cy="432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9823" y="6298202"/>
            <a:ext cx="7583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Problem: How many “types” of colonies are on this plate?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image database Related\Bardot materials\software features\histogram based on colony diame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07502"/>
            <a:ext cx="2881399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74" y="3527126"/>
            <a:ext cx="3321326" cy="265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28" y="666532"/>
            <a:ext cx="2412748" cy="3749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rc 3"/>
          <p:cNvSpPr/>
          <p:nvPr/>
        </p:nvSpPr>
        <p:spPr>
          <a:xfrm>
            <a:off x="2247328" y="1601188"/>
            <a:ext cx="6019800" cy="3254468"/>
          </a:xfrm>
          <a:prstGeom prst="arc">
            <a:avLst>
              <a:gd name="adj1" fmla="val 16200000"/>
              <a:gd name="adj2" fmla="val 215351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4" idx="2"/>
          </p:cNvCxnSpPr>
          <p:nvPr/>
        </p:nvCxnSpPr>
        <p:spPr>
          <a:xfrm>
            <a:off x="8265296" y="3171657"/>
            <a:ext cx="1832" cy="1683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3695128" y="2439388"/>
            <a:ext cx="3200400" cy="2743200"/>
          </a:xfrm>
          <a:prstGeom prst="arc">
            <a:avLst>
              <a:gd name="adj1" fmla="val 16200000"/>
              <a:gd name="adj2" fmla="val 215101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2933128" y="3014664"/>
            <a:ext cx="3352800" cy="2743200"/>
          </a:xfrm>
          <a:prstGeom prst="arc">
            <a:avLst>
              <a:gd name="adj1" fmla="val 16200000"/>
              <a:gd name="adj2" fmla="val 215101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image database Related\Bardot machines - scatter instruments\New software features\histograms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28" y="3527126"/>
            <a:ext cx="3200400" cy="15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74248" y="1416522"/>
            <a:ext cx="285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primary groups of colonies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67500" y="560908"/>
            <a:ext cx="1447800" cy="9398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19900" y="976232"/>
            <a:ext cx="113728" cy="1180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54491" y="950489"/>
            <a:ext cx="152400" cy="1438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58100" y="925121"/>
            <a:ext cx="228600" cy="211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72165"/>
            <a:ext cx="2409124" cy="3743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8195" y="334691"/>
            <a:ext cx="258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Hamburger mixed culture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64625" y="345168"/>
            <a:ext cx="180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Reduced data set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403921"/>
            <a:ext cx="4672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Colony Differentiator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555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050" name="Picture 2" descr="C:\image database Related\Bardot materials\software features\plat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19844"/>
            <a:ext cx="2854657" cy="28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image database Related\Bardot materials\software features\plat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05" y="457200"/>
            <a:ext cx="2855863" cy="27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image database Related\Bardot materials\software features\plat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2793632" cy="27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image database Related\Bardot materials\software features\plat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19844"/>
            <a:ext cx="2789998" cy="28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image database Related\Bardot materials\software features\plate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8" y="4019844"/>
            <a:ext cx="2832698" cy="28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71735"/>
            <a:ext cx="1897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Original plate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71734"/>
            <a:ext cx="284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Colony Differentiator</a:t>
            </a:r>
            <a:endParaRPr lang="en-US" sz="2400" b="1" dirty="0"/>
          </a:p>
        </p:txBody>
      </p:sp>
      <p:pic>
        <p:nvPicPr>
          <p:cNvPr id="2055" name="Picture 7" descr="C:\image database Related\Bardot materials\software features\colony differentiato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65" y="1509926"/>
            <a:ext cx="9144000" cy="38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6142798" y="6553200"/>
            <a:ext cx="181802" cy="152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81914" y="1801504"/>
            <a:ext cx="5513919" cy="1037230"/>
            <a:chOff x="381914" y="1801504"/>
            <a:chExt cx="5513919" cy="1037230"/>
          </a:xfrm>
        </p:grpSpPr>
        <p:sp>
          <p:nvSpPr>
            <p:cNvPr id="7" name="Freeform 6"/>
            <p:cNvSpPr/>
            <p:nvPr/>
          </p:nvSpPr>
          <p:spPr>
            <a:xfrm>
              <a:off x="381914" y="1801504"/>
              <a:ext cx="2088331" cy="1023583"/>
            </a:xfrm>
            <a:custGeom>
              <a:avLst/>
              <a:gdLst>
                <a:gd name="connsiteX0" fmla="*/ 805441 w 2088331"/>
                <a:gd name="connsiteY0" fmla="*/ 286603 h 1023583"/>
                <a:gd name="connsiteX1" fmla="*/ 737202 w 2088331"/>
                <a:gd name="connsiteY1" fmla="*/ 259308 h 1023583"/>
                <a:gd name="connsiteX2" fmla="*/ 641668 w 2088331"/>
                <a:gd name="connsiteY2" fmla="*/ 232012 h 1023583"/>
                <a:gd name="connsiteX3" fmla="*/ 505190 w 2088331"/>
                <a:gd name="connsiteY3" fmla="*/ 191069 h 1023583"/>
                <a:gd name="connsiteX4" fmla="*/ 218587 w 2088331"/>
                <a:gd name="connsiteY4" fmla="*/ 191069 h 1023583"/>
                <a:gd name="connsiteX5" fmla="*/ 123053 w 2088331"/>
                <a:gd name="connsiteY5" fmla="*/ 245660 h 1023583"/>
                <a:gd name="connsiteX6" fmla="*/ 27519 w 2088331"/>
                <a:gd name="connsiteY6" fmla="*/ 368490 h 1023583"/>
                <a:gd name="connsiteX7" fmla="*/ 223 w 2088331"/>
                <a:gd name="connsiteY7" fmla="*/ 450377 h 1023583"/>
                <a:gd name="connsiteX8" fmla="*/ 13871 w 2088331"/>
                <a:gd name="connsiteY8" fmla="*/ 600502 h 1023583"/>
                <a:gd name="connsiteX9" fmla="*/ 54814 w 2088331"/>
                <a:gd name="connsiteY9" fmla="*/ 655093 h 1023583"/>
                <a:gd name="connsiteX10" fmla="*/ 177644 w 2088331"/>
                <a:gd name="connsiteY10" fmla="*/ 750627 h 1023583"/>
                <a:gd name="connsiteX11" fmla="*/ 218587 w 2088331"/>
                <a:gd name="connsiteY11" fmla="*/ 777923 h 1023583"/>
                <a:gd name="connsiteX12" fmla="*/ 273179 w 2088331"/>
                <a:gd name="connsiteY12" fmla="*/ 791571 h 1023583"/>
                <a:gd name="connsiteX13" fmla="*/ 355065 w 2088331"/>
                <a:gd name="connsiteY13" fmla="*/ 818866 h 1023583"/>
                <a:gd name="connsiteX14" fmla="*/ 436952 w 2088331"/>
                <a:gd name="connsiteY14" fmla="*/ 859809 h 1023583"/>
                <a:gd name="connsiteX15" fmla="*/ 709907 w 2088331"/>
                <a:gd name="connsiteY15" fmla="*/ 941696 h 1023583"/>
                <a:gd name="connsiteX16" fmla="*/ 819089 w 2088331"/>
                <a:gd name="connsiteY16" fmla="*/ 982639 h 1023583"/>
                <a:gd name="connsiteX17" fmla="*/ 914623 w 2088331"/>
                <a:gd name="connsiteY17" fmla="*/ 996287 h 1023583"/>
                <a:gd name="connsiteX18" fmla="*/ 1092044 w 2088331"/>
                <a:gd name="connsiteY18" fmla="*/ 1023583 h 1023583"/>
                <a:gd name="connsiteX19" fmla="*/ 1692546 w 2088331"/>
                <a:gd name="connsiteY19" fmla="*/ 968992 h 1023583"/>
                <a:gd name="connsiteX20" fmla="*/ 1774432 w 2088331"/>
                <a:gd name="connsiteY20" fmla="*/ 941696 h 1023583"/>
                <a:gd name="connsiteX21" fmla="*/ 1842671 w 2088331"/>
                <a:gd name="connsiteY21" fmla="*/ 900753 h 1023583"/>
                <a:gd name="connsiteX22" fmla="*/ 1924558 w 2088331"/>
                <a:gd name="connsiteY22" fmla="*/ 873457 h 1023583"/>
                <a:gd name="connsiteX23" fmla="*/ 2006444 w 2088331"/>
                <a:gd name="connsiteY23" fmla="*/ 818866 h 1023583"/>
                <a:gd name="connsiteX24" fmla="*/ 2047387 w 2088331"/>
                <a:gd name="connsiteY24" fmla="*/ 791571 h 1023583"/>
                <a:gd name="connsiteX25" fmla="*/ 2088331 w 2088331"/>
                <a:gd name="connsiteY25" fmla="*/ 736980 h 1023583"/>
                <a:gd name="connsiteX26" fmla="*/ 2033740 w 2088331"/>
                <a:gd name="connsiteY26" fmla="*/ 532263 h 1023583"/>
                <a:gd name="connsiteX27" fmla="*/ 1965501 w 2088331"/>
                <a:gd name="connsiteY27" fmla="*/ 464024 h 1023583"/>
                <a:gd name="connsiteX28" fmla="*/ 1815376 w 2088331"/>
                <a:gd name="connsiteY28" fmla="*/ 341195 h 1023583"/>
                <a:gd name="connsiteX29" fmla="*/ 1637955 w 2088331"/>
                <a:gd name="connsiteY29" fmla="*/ 218365 h 1023583"/>
                <a:gd name="connsiteX30" fmla="*/ 1556068 w 2088331"/>
                <a:gd name="connsiteY30" fmla="*/ 163774 h 1023583"/>
                <a:gd name="connsiteX31" fmla="*/ 1460534 w 2088331"/>
                <a:gd name="connsiteY31" fmla="*/ 122830 h 1023583"/>
                <a:gd name="connsiteX32" fmla="*/ 1364999 w 2088331"/>
                <a:gd name="connsiteY32" fmla="*/ 68239 h 1023583"/>
                <a:gd name="connsiteX33" fmla="*/ 1242170 w 2088331"/>
                <a:gd name="connsiteY33" fmla="*/ 40944 h 1023583"/>
                <a:gd name="connsiteX34" fmla="*/ 996510 w 2088331"/>
                <a:gd name="connsiteY34" fmla="*/ 0 h 1023583"/>
                <a:gd name="connsiteX35" fmla="*/ 245883 w 2088331"/>
                <a:gd name="connsiteY35" fmla="*/ 13648 h 1023583"/>
                <a:gd name="connsiteX36" fmla="*/ 191292 w 2088331"/>
                <a:gd name="connsiteY36" fmla="*/ 95535 h 102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88331" h="1023583">
                  <a:moveTo>
                    <a:pt x="805441" y="286603"/>
                  </a:moveTo>
                  <a:cubicBezTo>
                    <a:pt x="782695" y="277505"/>
                    <a:pt x="760443" y="267055"/>
                    <a:pt x="737202" y="259308"/>
                  </a:cubicBezTo>
                  <a:cubicBezTo>
                    <a:pt x="705783" y="248835"/>
                    <a:pt x="672418" y="244312"/>
                    <a:pt x="641668" y="232012"/>
                  </a:cubicBezTo>
                  <a:cubicBezTo>
                    <a:pt x="503745" y="176843"/>
                    <a:pt x="754666" y="226709"/>
                    <a:pt x="505190" y="191069"/>
                  </a:cubicBezTo>
                  <a:cubicBezTo>
                    <a:pt x="394290" y="154101"/>
                    <a:pt x="433876" y="161711"/>
                    <a:pt x="218587" y="191069"/>
                  </a:cubicBezTo>
                  <a:cubicBezTo>
                    <a:pt x="196821" y="194037"/>
                    <a:pt x="142632" y="232607"/>
                    <a:pt x="123053" y="245660"/>
                  </a:cubicBezTo>
                  <a:cubicBezTo>
                    <a:pt x="57756" y="343606"/>
                    <a:pt x="91659" y="304350"/>
                    <a:pt x="27519" y="368490"/>
                  </a:cubicBezTo>
                  <a:cubicBezTo>
                    <a:pt x="18420" y="395786"/>
                    <a:pt x="-2382" y="421723"/>
                    <a:pt x="223" y="450377"/>
                  </a:cubicBezTo>
                  <a:cubicBezTo>
                    <a:pt x="4772" y="500419"/>
                    <a:pt x="924" y="551951"/>
                    <a:pt x="13871" y="600502"/>
                  </a:cubicBezTo>
                  <a:cubicBezTo>
                    <a:pt x="19732" y="622480"/>
                    <a:pt x="38047" y="639723"/>
                    <a:pt x="54814" y="655093"/>
                  </a:cubicBezTo>
                  <a:cubicBezTo>
                    <a:pt x="93050" y="690142"/>
                    <a:pt x="134486" y="721855"/>
                    <a:pt x="177644" y="750627"/>
                  </a:cubicBezTo>
                  <a:cubicBezTo>
                    <a:pt x="191292" y="759726"/>
                    <a:pt x="203511" y="771462"/>
                    <a:pt x="218587" y="777923"/>
                  </a:cubicBezTo>
                  <a:cubicBezTo>
                    <a:pt x="235828" y="785312"/>
                    <a:pt x="255213" y="786181"/>
                    <a:pt x="273179" y="791571"/>
                  </a:cubicBezTo>
                  <a:cubicBezTo>
                    <a:pt x="300737" y="799838"/>
                    <a:pt x="328506" y="807800"/>
                    <a:pt x="355065" y="818866"/>
                  </a:cubicBezTo>
                  <a:cubicBezTo>
                    <a:pt x="383235" y="830603"/>
                    <a:pt x="408782" y="848071"/>
                    <a:pt x="436952" y="859809"/>
                  </a:cubicBezTo>
                  <a:cubicBezTo>
                    <a:pt x="495850" y="884350"/>
                    <a:pt x="688763" y="933767"/>
                    <a:pt x="709907" y="941696"/>
                  </a:cubicBezTo>
                  <a:cubicBezTo>
                    <a:pt x="746301" y="955344"/>
                    <a:pt x="781533" y="972624"/>
                    <a:pt x="819089" y="982639"/>
                  </a:cubicBezTo>
                  <a:cubicBezTo>
                    <a:pt x="850171" y="990927"/>
                    <a:pt x="882829" y="991396"/>
                    <a:pt x="914623" y="996287"/>
                  </a:cubicBezTo>
                  <a:cubicBezTo>
                    <a:pt x="1160793" y="1034160"/>
                    <a:pt x="815028" y="984008"/>
                    <a:pt x="1092044" y="1023583"/>
                  </a:cubicBezTo>
                  <a:cubicBezTo>
                    <a:pt x="1516428" y="1000643"/>
                    <a:pt x="1457259" y="1041388"/>
                    <a:pt x="1692546" y="968992"/>
                  </a:cubicBezTo>
                  <a:cubicBezTo>
                    <a:pt x="1720046" y="960531"/>
                    <a:pt x="1748239" y="953602"/>
                    <a:pt x="1774432" y="941696"/>
                  </a:cubicBezTo>
                  <a:cubicBezTo>
                    <a:pt x="1798581" y="930719"/>
                    <a:pt x="1818522" y="911730"/>
                    <a:pt x="1842671" y="900753"/>
                  </a:cubicBezTo>
                  <a:cubicBezTo>
                    <a:pt x="1868864" y="888847"/>
                    <a:pt x="1898823" y="886324"/>
                    <a:pt x="1924558" y="873457"/>
                  </a:cubicBezTo>
                  <a:cubicBezTo>
                    <a:pt x="1953900" y="858786"/>
                    <a:pt x="1979149" y="837063"/>
                    <a:pt x="2006444" y="818866"/>
                  </a:cubicBezTo>
                  <a:cubicBezTo>
                    <a:pt x="2020092" y="809768"/>
                    <a:pt x="2037545" y="804693"/>
                    <a:pt x="2047387" y="791571"/>
                  </a:cubicBezTo>
                  <a:lnTo>
                    <a:pt x="2088331" y="736980"/>
                  </a:lnTo>
                  <a:cubicBezTo>
                    <a:pt x="2070134" y="668741"/>
                    <a:pt x="2062721" y="596666"/>
                    <a:pt x="2033740" y="532263"/>
                  </a:cubicBezTo>
                  <a:cubicBezTo>
                    <a:pt x="2020539" y="502928"/>
                    <a:pt x="1989710" y="485207"/>
                    <a:pt x="1965501" y="464024"/>
                  </a:cubicBezTo>
                  <a:cubicBezTo>
                    <a:pt x="1916842" y="421447"/>
                    <a:pt x="1868536" y="377998"/>
                    <a:pt x="1815376" y="341195"/>
                  </a:cubicBezTo>
                  <a:lnTo>
                    <a:pt x="1637955" y="218365"/>
                  </a:lnTo>
                  <a:cubicBezTo>
                    <a:pt x="1610881" y="199840"/>
                    <a:pt x="1586221" y="176697"/>
                    <a:pt x="1556068" y="163774"/>
                  </a:cubicBezTo>
                  <a:cubicBezTo>
                    <a:pt x="1524223" y="150126"/>
                    <a:pt x="1491522" y="138324"/>
                    <a:pt x="1460534" y="122830"/>
                  </a:cubicBezTo>
                  <a:cubicBezTo>
                    <a:pt x="1427729" y="106427"/>
                    <a:pt x="1399341" y="81117"/>
                    <a:pt x="1364999" y="68239"/>
                  </a:cubicBezTo>
                  <a:cubicBezTo>
                    <a:pt x="1325728" y="53512"/>
                    <a:pt x="1282997" y="50550"/>
                    <a:pt x="1242170" y="40944"/>
                  </a:cubicBezTo>
                  <a:cubicBezTo>
                    <a:pt x="1071941" y="890"/>
                    <a:pt x="1190658" y="19415"/>
                    <a:pt x="996510" y="0"/>
                  </a:cubicBezTo>
                  <a:cubicBezTo>
                    <a:pt x="746301" y="4549"/>
                    <a:pt x="495810" y="940"/>
                    <a:pt x="245883" y="13648"/>
                  </a:cubicBezTo>
                  <a:cubicBezTo>
                    <a:pt x="175016" y="17251"/>
                    <a:pt x="191292" y="49069"/>
                    <a:pt x="191292" y="95535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564874" y="1842448"/>
              <a:ext cx="1543102" cy="772715"/>
            </a:xfrm>
            <a:custGeom>
              <a:avLst/>
              <a:gdLst>
                <a:gd name="connsiteX0" fmla="*/ 1352033 w 1543102"/>
                <a:gd name="connsiteY0" fmla="*/ 177421 h 772715"/>
                <a:gd name="connsiteX1" fmla="*/ 1065430 w 1543102"/>
                <a:gd name="connsiteY1" fmla="*/ 81886 h 772715"/>
                <a:gd name="connsiteX2" fmla="*/ 983544 w 1543102"/>
                <a:gd name="connsiteY2" fmla="*/ 54591 h 772715"/>
                <a:gd name="connsiteX3" fmla="*/ 915305 w 1543102"/>
                <a:gd name="connsiteY3" fmla="*/ 27295 h 772715"/>
                <a:gd name="connsiteX4" fmla="*/ 792475 w 1543102"/>
                <a:gd name="connsiteY4" fmla="*/ 0 h 772715"/>
                <a:gd name="connsiteX5" fmla="*/ 410338 w 1543102"/>
                <a:gd name="connsiteY5" fmla="*/ 13648 h 772715"/>
                <a:gd name="connsiteX6" fmla="*/ 355747 w 1543102"/>
                <a:gd name="connsiteY6" fmla="*/ 27295 h 772715"/>
                <a:gd name="connsiteX7" fmla="*/ 287508 w 1543102"/>
                <a:gd name="connsiteY7" fmla="*/ 40943 h 772715"/>
                <a:gd name="connsiteX8" fmla="*/ 205622 w 1543102"/>
                <a:gd name="connsiteY8" fmla="*/ 54591 h 772715"/>
                <a:gd name="connsiteX9" fmla="*/ 164678 w 1543102"/>
                <a:gd name="connsiteY9" fmla="*/ 68239 h 772715"/>
                <a:gd name="connsiteX10" fmla="*/ 69144 w 1543102"/>
                <a:gd name="connsiteY10" fmla="*/ 95534 h 772715"/>
                <a:gd name="connsiteX11" fmla="*/ 41848 w 1543102"/>
                <a:gd name="connsiteY11" fmla="*/ 150125 h 772715"/>
                <a:gd name="connsiteX12" fmla="*/ 28201 w 1543102"/>
                <a:gd name="connsiteY12" fmla="*/ 204716 h 772715"/>
                <a:gd name="connsiteX13" fmla="*/ 14553 w 1543102"/>
                <a:gd name="connsiteY13" fmla="*/ 245659 h 772715"/>
                <a:gd name="connsiteX14" fmla="*/ 69144 w 1543102"/>
                <a:gd name="connsiteY14" fmla="*/ 559558 h 772715"/>
                <a:gd name="connsiteX15" fmla="*/ 110087 w 1543102"/>
                <a:gd name="connsiteY15" fmla="*/ 573206 h 772715"/>
                <a:gd name="connsiteX16" fmla="*/ 219269 w 1543102"/>
                <a:gd name="connsiteY16" fmla="*/ 627797 h 772715"/>
                <a:gd name="connsiteX17" fmla="*/ 260213 w 1543102"/>
                <a:gd name="connsiteY17" fmla="*/ 655092 h 772715"/>
                <a:gd name="connsiteX18" fmla="*/ 301156 w 1543102"/>
                <a:gd name="connsiteY18" fmla="*/ 668740 h 772715"/>
                <a:gd name="connsiteX19" fmla="*/ 396690 w 1543102"/>
                <a:gd name="connsiteY19" fmla="*/ 696036 h 772715"/>
                <a:gd name="connsiteX20" fmla="*/ 451281 w 1543102"/>
                <a:gd name="connsiteY20" fmla="*/ 723331 h 772715"/>
                <a:gd name="connsiteX21" fmla="*/ 724236 w 1543102"/>
                <a:gd name="connsiteY21" fmla="*/ 750627 h 772715"/>
                <a:gd name="connsiteX22" fmla="*/ 1147317 w 1543102"/>
                <a:gd name="connsiteY22" fmla="*/ 750627 h 772715"/>
                <a:gd name="connsiteX23" fmla="*/ 1188260 w 1543102"/>
                <a:gd name="connsiteY23" fmla="*/ 736979 h 772715"/>
                <a:gd name="connsiteX24" fmla="*/ 1365681 w 1543102"/>
                <a:gd name="connsiteY24" fmla="*/ 627797 h 772715"/>
                <a:gd name="connsiteX25" fmla="*/ 1406625 w 1543102"/>
                <a:gd name="connsiteY25" fmla="*/ 614149 h 772715"/>
                <a:gd name="connsiteX26" fmla="*/ 1447568 w 1543102"/>
                <a:gd name="connsiteY26" fmla="*/ 573206 h 772715"/>
                <a:gd name="connsiteX27" fmla="*/ 1502159 w 1543102"/>
                <a:gd name="connsiteY27" fmla="*/ 532262 h 772715"/>
                <a:gd name="connsiteX28" fmla="*/ 1543102 w 1543102"/>
                <a:gd name="connsiteY28" fmla="*/ 477671 h 772715"/>
                <a:gd name="connsiteX29" fmla="*/ 1515807 w 1543102"/>
                <a:gd name="connsiteY29" fmla="*/ 313898 h 772715"/>
                <a:gd name="connsiteX30" fmla="*/ 1433920 w 1543102"/>
                <a:gd name="connsiteY30" fmla="*/ 245659 h 772715"/>
                <a:gd name="connsiteX31" fmla="*/ 1338386 w 1543102"/>
                <a:gd name="connsiteY31" fmla="*/ 191068 h 772715"/>
                <a:gd name="connsiteX32" fmla="*/ 1242851 w 1543102"/>
                <a:gd name="connsiteY32" fmla="*/ 122830 h 772715"/>
                <a:gd name="connsiteX33" fmla="*/ 1174613 w 1543102"/>
                <a:gd name="connsiteY33" fmla="*/ 54591 h 77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43102" h="772715">
                  <a:moveTo>
                    <a:pt x="1352033" y="177421"/>
                  </a:moveTo>
                  <a:cubicBezTo>
                    <a:pt x="1136685" y="146656"/>
                    <a:pt x="1396395" y="192206"/>
                    <a:pt x="1065430" y="81886"/>
                  </a:cubicBezTo>
                  <a:cubicBezTo>
                    <a:pt x="1038135" y="72788"/>
                    <a:pt x="1010584" y="64424"/>
                    <a:pt x="983544" y="54591"/>
                  </a:cubicBezTo>
                  <a:cubicBezTo>
                    <a:pt x="960520" y="46219"/>
                    <a:pt x="938861" y="34025"/>
                    <a:pt x="915305" y="27295"/>
                  </a:cubicBezTo>
                  <a:cubicBezTo>
                    <a:pt x="874977" y="15773"/>
                    <a:pt x="833418" y="9098"/>
                    <a:pt x="792475" y="0"/>
                  </a:cubicBezTo>
                  <a:cubicBezTo>
                    <a:pt x="665096" y="4549"/>
                    <a:pt x="537550" y="5697"/>
                    <a:pt x="410338" y="13648"/>
                  </a:cubicBezTo>
                  <a:cubicBezTo>
                    <a:pt x="391618" y="14818"/>
                    <a:pt x="374057" y="23226"/>
                    <a:pt x="355747" y="27295"/>
                  </a:cubicBezTo>
                  <a:cubicBezTo>
                    <a:pt x="333103" y="32327"/>
                    <a:pt x="310331" y="36793"/>
                    <a:pt x="287508" y="40943"/>
                  </a:cubicBezTo>
                  <a:cubicBezTo>
                    <a:pt x="260283" y="45893"/>
                    <a:pt x="232635" y="48588"/>
                    <a:pt x="205622" y="54591"/>
                  </a:cubicBezTo>
                  <a:cubicBezTo>
                    <a:pt x="191578" y="57712"/>
                    <a:pt x="178511" y="64287"/>
                    <a:pt x="164678" y="68239"/>
                  </a:cubicBezTo>
                  <a:cubicBezTo>
                    <a:pt x="44728" y="102510"/>
                    <a:pt x="167305" y="62813"/>
                    <a:pt x="69144" y="95534"/>
                  </a:cubicBezTo>
                  <a:cubicBezTo>
                    <a:pt x="60045" y="113731"/>
                    <a:pt x="48992" y="131075"/>
                    <a:pt x="41848" y="150125"/>
                  </a:cubicBezTo>
                  <a:cubicBezTo>
                    <a:pt x="35262" y="167688"/>
                    <a:pt x="33354" y="186681"/>
                    <a:pt x="28201" y="204716"/>
                  </a:cubicBezTo>
                  <a:cubicBezTo>
                    <a:pt x="24249" y="218548"/>
                    <a:pt x="19102" y="232011"/>
                    <a:pt x="14553" y="245659"/>
                  </a:cubicBezTo>
                  <a:cubicBezTo>
                    <a:pt x="23267" y="428660"/>
                    <a:pt x="-50398" y="499786"/>
                    <a:pt x="69144" y="559558"/>
                  </a:cubicBezTo>
                  <a:cubicBezTo>
                    <a:pt x="82011" y="565992"/>
                    <a:pt x="96439" y="568657"/>
                    <a:pt x="110087" y="573206"/>
                  </a:cubicBezTo>
                  <a:cubicBezTo>
                    <a:pt x="231326" y="664134"/>
                    <a:pt x="100026" y="576694"/>
                    <a:pt x="219269" y="627797"/>
                  </a:cubicBezTo>
                  <a:cubicBezTo>
                    <a:pt x="234345" y="634258"/>
                    <a:pt x="245542" y="647757"/>
                    <a:pt x="260213" y="655092"/>
                  </a:cubicBezTo>
                  <a:cubicBezTo>
                    <a:pt x="273080" y="661526"/>
                    <a:pt x="287377" y="664606"/>
                    <a:pt x="301156" y="668740"/>
                  </a:cubicBezTo>
                  <a:cubicBezTo>
                    <a:pt x="332878" y="678257"/>
                    <a:pt x="365565" y="684718"/>
                    <a:pt x="396690" y="696036"/>
                  </a:cubicBezTo>
                  <a:cubicBezTo>
                    <a:pt x="415810" y="702989"/>
                    <a:pt x="431980" y="716897"/>
                    <a:pt x="451281" y="723331"/>
                  </a:cubicBezTo>
                  <a:cubicBezTo>
                    <a:pt x="518933" y="745882"/>
                    <a:pt x="695820" y="748733"/>
                    <a:pt x="724236" y="750627"/>
                  </a:cubicBezTo>
                  <a:cubicBezTo>
                    <a:pt x="900142" y="785806"/>
                    <a:pt x="812171" y="773740"/>
                    <a:pt x="1147317" y="750627"/>
                  </a:cubicBezTo>
                  <a:cubicBezTo>
                    <a:pt x="1161669" y="749637"/>
                    <a:pt x="1175393" y="743413"/>
                    <a:pt x="1188260" y="736979"/>
                  </a:cubicBezTo>
                  <a:cubicBezTo>
                    <a:pt x="1250610" y="705804"/>
                    <a:pt x="1303331" y="658972"/>
                    <a:pt x="1365681" y="627797"/>
                  </a:cubicBezTo>
                  <a:cubicBezTo>
                    <a:pt x="1378548" y="621363"/>
                    <a:pt x="1392977" y="618698"/>
                    <a:pt x="1406625" y="614149"/>
                  </a:cubicBezTo>
                  <a:cubicBezTo>
                    <a:pt x="1420273" y="600501"/>
                    <a:pt x="1432914" y="585767"/>
                    <a:pt x="1447568" y="573206"/>
                  </a:cubicBezTo>
                  <a:cubicBezTo>
                    <a:pt x="1464838" y="558403"/>
                    <a:pt x="1486075" y="548346"/>
                    <a:pt x="1502159" y="532262"/>
                  </a:cubicBezTo>
                  <a:cubicBezTo>
                    <a:pt x="1518243" y="516178"/>
                    <a:pt x="1529454" y="495868"/>
                    <a:pt x="1543102" y="477671"/>
                  </a:cubicBezTo>
                  <a:cubicBezTo>
                    <a:pt x="1534004" y="423080"/>
                    <a:pt x="1539372" y="363974"/>
                    <a:pt x="1515807" y="313898"/>
                  </a:cubicBezTo>
                  <a:cubicBezTo>
                    <a:pt x="1500678" y="281749"/>
                    <a:pt x="1461966" y="267473"/>
                    <a:pt x="1433920" y="245659"/>
                  </a:cubicBezTo>
                  <a:cubicBezTo>
                    <a:pt x="1288878" y="132849"/>
                    <a:pt x="1515771" y="317771"/>
                    <a:pt x="1338386" y="191068"/>
                  </a:cubicBezTo>
                  <a:cubicBezTo>
                    <a:pt x="1209290" y="98857"/>
                    <a:pt x="1392461" y="197633"/>
                    <a:pt x="1242851" y="122830"/>
                  </a:cubicBezTo>
                  <a:lnTo>
                    <a:pt x="1174613" y="54591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3998794" y="1869743"/>
              <a:ext cx="1897039" cy="968991"/>
            </a:xfrm>
            <a:custGeom>
              <a:avLst/>
              <a:gdLst>
                <a:gd name="connsiteX0" fmla="*/ 1692322 w 1897039"/>
                <a:gd name="connsiteY0" fmla="*/ 232012 h 968991"/>
                <a:gd name="connsiteX1" fmla="*/ 1487606 w 1897039"/>
                <a:gd name="connsiteY1" fmla="*/ 191069 h 968991"/>
                <a:gd name="connsiteX2" fmla="*/ 1296537 w 1897039"/>
                <a:gd name="connsiteY2" fmla="*/ 122830 h 968991"/>
                <a:gd name="connsiteX3" fmla="*/ 1201003 w 1897039"/>
                <a:gd name="connsiteY3" fmla="*/ 81887 h 968991"/>
                <a:gd name="connsiteX4" fmla="*/ 982639 w 1897039"/>
                <a:gd name="connsiteY4" fmla="*/ 27296 h 968991"/>
                <a:gd name="connsiteX5" fmla="*/ 696036 w 1897039"/>
                <a:gd name="connsiteY5" fmla="*/ 0 h 968991"/>
                <a:gd name="connsiteX6" fmla="*/ 450376 w 1897039"/>
                <a:gd name="connsiteY6" fmla="*/ 13648 h 968991"/>
                <a:gd name="connsiteX7" fmla="*/ 409433 w 1897039"/>
                <a:gd name="connsiteY7" fmla="*/ 27296 h 968991"/>
                <a:gd name="connsiteX8" fmla="*/ 286603 w 1897039"/>
                <a:gd name="connsiteY8" fmla="*/ 81887 h 968991"/>
                <a:gd name="connsiteX9" fmla="*/ 218364 w 1897039"/>
                <a:gd name="connsiteY9" fmla="*/ 122830 h 968991"/>
                <a:gd name="connsiteX10" fmla="*/ 177421 w 1897039"/>
                <a:gd name="connsiteY10" fmla="*/ 150126 h 968991"/>
                <a:gd name="connsiteX11" fmla="*/ 109182 w 1897039"/>
                <a:gd name="connsiteY11" fmla="*/ 177421 h 968991"/>
                <a:gd name="connsiteX12" fmla="*/ 13648 w 1897039"/>
                <a:gd name="connsiteY12" fmla="*/ 232012 h 968991"/>
                <a:gd name="connsiteX13" fmla="*/ 0 w 1897039"/>
                <a:gd name="connsiteY13" fmla="*/ 272956 h 968991"/>
                <a:gd name="connsiteX14" fmla="*/ 13648 w 1897039"/>
                <a:gd name="connsiteY14" fmla="*/ 491320 h 968991"/>
                <a:gd name="connsiteX15" fmla="*/ 27296 w 1897039"/>
                <a:gd name="connsiteY15" fmla="*/ 532263 h 968991"/>
                <a:gd name="connsiteX16" fmla="*/ 54591 w 1897039"/>
                <a:gd name="connsiteY16" fmla="*/ 600502 h 968991"/>
                <a:gd name="connsiteX17" fmla="*/ 122830 w 1897039"/>
                <a:gd name="connsiteY17" fmla="*/ 709684 h 968991"/>
                <a:gd name="connsiteX18" fmla="*/ 204716 w 1897039"/>
                <a:gd name="connsiteY18" fmla="*/ 805218 h 968991"/>
                <a:gd name="connsiteX19" fmla="*/ 259307 w 1897039"/>
                <a:gd name="connsiteY19" fmla="*/ 818866 h 968991"/>
                <a:gd name="connsiteX20" fmla="*/ 300251 w 1897039"/>
                <a:gd name="connsiteY20" fmla="*/ 859809 h 968991"/>
                <a:gd name="connsiteX21" fmla="*/ 409433 w 1897039"/>
                <a:gd name="connsiteY21" fmla="*/ 900753 h 968991"/>
                <a:gd name="connsiteX22" fmla="*/ 450376 w 1897039"/>
                <a:gd name="connsiteY22" fmla="*/ 914400 h 968991"/>
                <a:gd name="connsiteX23" fmla="*/ 518615 w 1897039"/>
                <a:gd name="connsiteY23" fmla="*/ 941696 h 968991"/>
                <a:gd name="connsiteX24" fmla="*/ 750627 w 1897039"/>
                <a:gd name="connsiteY24" fmla="*/ 968991 h 968991"/>
                <a:gd name="connsiteX25" fmla="*/ 1119116 w 1897039"/>
                <a:gd name="connsiteY25" fmla="*/ 955344 h 968991"/>
                <a:gd name="connsiteX26" fmla="*/ 1201003 w 1897039"/>
                <a:gd name="connsiteY26" fmla="*/ 928048 h 968991"/>
                <a:gd name="connsiteX27" fmla="*/ 1378424 w 1897039"/>
                <a:gd name="connsiteY27" fmla="*/ 887105 h 968991"/>
                <a:gd name="connsiteX28" fmla="*/ 1542197 w 1897039"/>
                <a:gd name="connsiteY28" fmla="*/ 832514 h 968991"/>
                <a:gd name="connsiteX29" fmla="*/ 1624084 w 1897039"/>
                <a:gd name="connsiteY29" fmla="*/ 805218 h 968991"/>
                <a:gd name="connsiteX30" fmla="*/ 1678675 w 1897039"/>
                <a:gd name="connsiteY30" fmla="*/ 764275 h 968991"/>
                <a:gd name="connsiteX31" fmla="*/ 1746913 w 1897039"/>
                <a:gd name="connsiteY31" fmla="*/ 750627 h 968991"/>
                <a:gd name="connsiteX32" fmla="*/ 1828800 w 1897039"/>
                <a:gd name="connsiteY32" fmla="*/ 655093 h 968991"/>
                <a:gd name="connsiteX33" fmla="*/ 1897039 w 1897039"/>
                <a:gd name="connsiteY33" fmla="*/ 532263 h 968991"/>
                <a:gd name="connsiteX34" fmla="*/ 1856096 w 1897039"/>
                <a:gd name="connsiteY34" fmla="*/ 313899 h 968991"/>
                <a:gd name="connsiteX35" fmla="*/ 1815152 w 1897039"/>
                <a:gd name="connsiteY35" fmla="*/ 272956 h 968991"/>
                <a:gd name="connsiteX36" fmla="*/ 1760561 w 1897039"/>
                <a:gd name="connsiteY36" fmla="*/ 177421 h 968991"/>
                <a:gd name="connsiteX37" fmla="*/ 1746913 w 1897039"/>
                <a:gd name="connsiteY37" fmla="*/ 136478 h 968991"/>
                <a:gd name="connsiteX38" fmla="*/ 1610436 w 1897039"/>
                <a:gd name="connsiteY38" fmla="*/ 27296 h 968991"/>
                <a:gd name="connsiteX39" fmla="*/ 1528549 w 1897039"/>
                <a:gd name="connsiteY39" fmla="*/ 27296 h 96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897039" h="968991">
                  <a:moveTo>
                    <a:pt x="1692322" y="232012"/>
                  </a:moveTo>
                  <a:cubicBezTo>
                    <a:pt x="1624083" y="218364"/>
                    <a:pt x="1555304" y="207188"/>
                    <a:pt x="1487606" y="191069"/>
                  </a:cubicBezTo>
                  <a:cubicBezTo>
                    <a:pt x="1454267" y="183131"/>
                    <a:pt x="1317261" y="131119"/>
                    <a:pt x="1296537" y="122830"/>
                  </a:cubicBezTo>
                  <a:cubicBezTo>
                    <a:pt x="1264369" y="109963"/>
                    <a:pt x="1234148" y="91975"/>
                    <a:pt x="1201003" y="81887"/>
                  </a:cubicBezTo>
                  <a:cubicBezTo>
                    <a:pt x="1129226" y="60042"/>
                    <a:pt x="1057088" y="36602"/>
                    <a:pt x="982639" y="27296"/>
                  </a:cubicBezTo>
                  <a:cubicBezTo>
                    <a:pt x="814600" y="6291"/>
                    <a:pt x="910026" y="16461"/>
                    <a:pt x="696036" y="0"/>
                  </a:cubicBezTo>
                  <a:cubicBezTo>
                    <a:pt x="614149" y="4549"/>
                    <a:pt x="532019" y="5872"/>
                    <a:pt x="450376" y="13648"/>
                  </a:cubicBezTo>
                  <a:cubicBezTo>
                    <a:pt x="436055" y="15012"/>
                    <a:pt x="422903" y="22245"/>
                    <a:pt x="409433" y="27296"/>
                  </a:cubicBezTo>
                  <a:cubicBezTo>
                    <a:pt x="362705" y="44819"/>
                    <a:pt x="329555" y="58025"/>
                    <a:pt x="286603" y="81887"/>
                  </a:cubicBezTo>
                  <a:cubicBezTo>
                    <a:pt x="263415" y="94769"/>
                    <a:pt x="240858" y="108771"/>
                    <a:pt x="218364" y="122830"/>
                  </a:cubicBezTo>
                  <a:cubicBezTo>
                    <a:pt x="204455" y="131523"/>
                    <a:pt x="192092" y="142791"/>
                    <a:pt x="177421" y="150126"/>
                  </a:cubicBezTo>
                  <a:cubicBezTo>
                    <a:pt x="155509" y="161082"/>
                    <a:pt x="131569" y="167471"/>
                    <a:pt x="109182" y="177421"/>
                  </a:cubicBezTo>
                  <a:cubicBezTo>
                    <a:pt x="57239" y="200507"/>
                    <a:pt x="57556" y="202740"/>
                    <a:pt x="13648" y="232012"/>
                  </a:cubicBezTo>
                  <a:cubicBezTo>
                    <a:pt x="9099" y="245660"/>
                    <a:pt x="0" y="258570"/>
                    <a:pt x="0" y="272956"/>
                  </a:cubicBezTo>
                  <a:cubicBezTo>
                    <a:pt x="0" y="345886"/>
                    <a:pt x="6013" y="418791"/>
                    <a:pt x="13648" y="491320"/>
                  </a:cubicBezTo>
                  <a:cubicBezTo>
                    <a:pt x="15154" y="505627"/>
                    <a:pt x="22245" y="518793"/>
                    <a:pt x="27296" y="532263"/>
                  </a:cubicBezTo>
                  <a:cubicBezTo>
                    <a:pt x="35898" y="555202"/>
                    <a:pt x="43635" y="578590"/>
                    <a:pt x="54591" y="600502"/>
                  </a:cubicBezTo>
                  <a:cubicBezTo>
                    <a:pt x="65220" y="621760"/>
                    <a:pt x="104782" y="684418"/>
                    <a:pt x="122830" y="709684"/>
                  </a:cubicBezTo>
                  <a:cubicBezTo>
                    <a:pt x="136366" y="728634"/>
                    <a:pt x="180771" y="791535"/>
                    <a:pt x="204716" y="805218"/>
                  </a:cubicBezTo>
                  <a:cubicBezTo>
                    <a:pt x="221002" y="814524"/>
                    <a:pt x="241110" y="814317"/>
                    <a:pt x="259307" y="818866"/>
                  </a:cubicBezTo>
                  <a:cubicBezTo>
                    <a:pt x="272955" y="832514"/>
                    <a:pt x="284545" y="848591"/>
                    <a:pt x="300251" y="859809"/>
                  </a:cubicBezTo>
                  <a:cubicBezTo>
                    <a:pt x="342654" y="890097"/>
                    <a:pt x="361809" y="887146"/>
                    <a:pt x="409433" y="900753"/>
                  </a:cubicBezTo>
                  <a:cubicBezTo>
                    <a:pt x="423265" y="904705"/>
                    <a:pt x="436906" y="909349"/>
                    <a:pt x="450376" y="914400"/>
                  </a:cubicBezTo>
                  <a:cubicBezTo>
                    <a:pt x="473315" y="923002"/>
                    <a:pt x="494980" y="935250"/>
                    <a:pt x="518615" y="941696"/>
                  </a:cubicBezTo>
                  <a:cubicBezTo>
                    <a:pt x="573389" y="956635"/>
                    <a:pt x="712177" y="965496"/>
                    <a:pt x="750627" y="968991"/>
                  </a:cubicBezTo>
                  <a:cubicBezTo>
                    <a:pt x="873457" y="964442"/>
                    <a:pt x="996707" y="966472"/>
                    <a:pt x="1119116" y="955344"/>
                  </a:cubicBezTo>
                  <a:cubicBezTo>
                    <a:pt x="1147770" y="952739"/>
                    <a:pt x="1173503" y="936509"/>
                    <a:pt x="1201003" y="928048"/>
                  </a:cubicBezTo>
                  <a:cubicBezTo>
                    <a:pt x="1304106" y="896324"/>
                    <a:pt x="1279776" y="903546"/>
                    <a:pt x="1378424" y="887105"/>
                  </a:cubicBezTo>
                  <a:lnTo>
                    <a:pt x="1542197" y="832514"/>
                  </a:lnTo>
                  <a:lnTo>
                    <a:pt x="1624084" y="805218"/>
                  </a:lnTo>
                  <a:cubicBezTo>
                    <a:pt x="1642281" y="791570"/>
                    <a:pt x="1657889" y="773513"/>
                    <a:pt x="1678675" y="764275"/>
                  </a:cubicBezTo>
                  <a:cubicBezTo>
                    <a:pt x="1699872" y="754854"/>
                    <a:pt x="1726636" y="761892"/>
                    <a:pt x="1746913" y="750627"/>
                  </a:cubicBezTo>
                  <a:cubicBezTo>
                    <a:pt x="1785992" y="728916"/>
                    <a:pt x="1804510" y="689100"/>
                    <a:pt x="1828800" y="655093"/>
                  </a:cubicBezTo>
                  <a:cubicBezTo>
                    <a:pt x="1887815" y="572472"/>
                    <a:pt x="1857663" y="630702"/>
                    <a:pt x="1897039" y="532263"/>
                  </a:cubicBezTo>
                  <a:cubicBezTo>
                    <a:pt x="1883391" y="459475"/>
                    <a:pt x="1878397" y="384518"/>
                    <a:pt x="1856096" y="313899"/>
                  </a:cubicBezTo>
                  <a:cubicBezTo>
                    <a:pt x="1850284" y="295494"/>
                    <a:pt x="1824728" y="289714"/>
                    <a:pt x="1815152" y="272956"/>
                  </a:cubicBezTo>
                  <a:cubicBezTo>
                    <a:pt x="1741837" y="144653"/>
                    <a:pt x="1871350" y="288207"/>
                    <a:pt x="1760561" y="177421"/>
                  </a:cubicBezTo>
                  <a:cubicBezTo>
                    <a:pt x="1756012" y="163773"/>
                    <a:pt x="1755745" y="147834"/>
                    <a:pt x="1746913" y="136478"/>
                  </a:cubicBezTo>
                  <a:cubicBezTo>
                    <a:pt x="1722696" y="105342"/>
                    <a:pt x="1661577" y="37524"/>
                    <a:pt x="1610436" y="27296"/>
                  </a:cubicBezTo>
                  <a:cubicBezTo>
                    <a:pt x="1583670" y="21943"/>
                    <a:pt x="1555845" y="27296"/>
                    <a:pt x="1528549" y="27296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34123" y="353051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22732" y="363488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43486" y="361217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105400"/>
          </a:xfrm>
        </p:spPr>
        <p:txBody>
          <a:bodyPr>
            <a:normAutofit/>
          </a:bodyPr>
          <a:lstStyle/>
          <a:p>
            <a:r>
              <a:rPr lang="en-US" b="1" dirty="0" smtClean="0"/>
              <a:t>Micro Colonies </a:t>
            </a:r>
            <a:r>
              <a:rPr lang="en-US" dirty="0" smtClean="0"/>
              <a:t>– as small as 50 microns – may be possible to analyze data within 3-4 hours</a:t>
            </a:r>
          </a:p>
          <a:p>
            <a:pPr marL="457200" lvl="1" indent="0">
              <a:buNone/>
            </a:pPr>
            <a:r>
              <a:rPr lang="en-US" b="1" dirty="0" smtClean="0"/>
              <a:t>Requirements: </a:t>
            </a:r>
          </a:p>
          <a:p>
            <a:pPr lvl="1"/>
            <a:r>
              <a:rPr lang="en-US" dirty="0" smtClean="0"/>
              <a:t>High resolution optical system</a:t>
            </a:r>
          </a:p>
          <a:p>
            <a:pPr lvl="1"/>
            <a:r>
              <a:rPr lang="en-US" dirty="0" smtClean="0"/>
              <a:t>new approaches of colony illumination</a:t>
            </a:r>
          </a:p>
          <a:p>
            <a:pPr lvl="1"/>
            <a:r>
              <a:rPr lang="en-US" dirty="0" smtClean="0"/>
              <a:t>New centering algorithms</a:t>
            </a:r>
          </a:p>
          <a:p>
            <a:pPr lvl="1"/>
            <a:r>
              <a:rPr lang="en-US" dirty="0" smtClean="0"/>
              <a:t>Different camera system</a:t>
            </a:r>
          </a:p>
          <a:p>
            <a:pPr lvl="1"/>
            <a:r>
              <a:rPr lang="en-US" dirty="0" smtClean="0"/>
              <a:t>Alternative analytical toolsets – both hardware and software</a:t>
            </a:r>
          </a:p>
          <a:p>
            <a:r>
              <a:rPr lang="en-US" b="1" dirty="0" smtClean="0"/>
              <a:t>Combination analytical techniques</a:t>
            </a:r>
          </a:p>
          <a:p>
            <a:pPr lvl="1"/>
            <a:r>
              <a:rPr lang="en-US" dirty="0" smtClean="0"/>
              <a:t>Raman &amp; Scatter (Preliminary studies already performed)</a:t>
            </a:r>
          </a:p>
          <a:p>
            <a:pPr lvl="1"/>
            <a:r>
              <a:rPr lang="en-US" dirty="0" smtClean="0"/>
              <a:t>Scatter and morphology (preliminary studies)</a:t>
            </a:r>
          </a:p>
          <a:p>
            <a:pPr lvl="1"/>
            <a:r>
              <a:rPr lang="en-US" dirty="0" smtClean="0"/>
              <a:t>Backscatter, and forward scatter (Preliminary studies)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630" y="289196"/>
            <a:ext cx="6455970" cy="1111664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dirty="0" smtClean="0"/>
              <a:t>Understanding what </a:t>
            </a:r>
            <a:r>
              <a:rPr lang="en-US" dirty="0"/>
              <a:t>s</a:t>
            </a:r>
            <a:r>
              <a:rPr lang="en-US" dirty="0" smtClean="0"/>
              <a:t>catter really means</a:t>
            </a:r>
            <a:endParaRPr lang="en-US" dirty="0"/>
          </a:p>
        </p:txBody>
      </p:sp>
      <p:pic>
        <p:nvPicPr>
          <p:cNvPr id="6" name="bacteria growi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2188" y="1600200"/>
            <a:ext cx="4341812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530824"/>
            <a:ext cx="41976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Growing colonies from single</a:t>
            </a:r>
          </a:p>
          <a:p>
            <a:r>
              <a:rPr lang="en-US" sz="2400" b="1" dirty="0"/>
              <a:t>o</a:t>
            </a:r>
            <a:r>
              <a:rPr lang="en-US" sz="2400" b="1" dirty="0" smtClean="0"/>
              <a:t>rganisms to determine total</a:t>
            </a:r>
          </a:p>
          <a:p>
            <a:r>
              <a:rPr lang="en-US" sz="2400" b="1" dirty="0"/>
              <a:t>n</a:t>
            </a:r>
            <a:r>
              <a:rPr lang="en-US" sz="2400" b="1" dirty="0" smtClean="0"/>
              <a:t>umber for analytical support.</a:t>
            </a:r>
          </a:p>
          <a:p>
            <a:r>
              <a:rPr lang="en-US" sz="2400" b="1" dirty="0" smtClean="0"/>
              <a:t>These data will be important as we try to better define what are the fundamental components that impact the light scatter patterns we are trying to understand.</a:t>
            </a:r>
            <a:endParaRPr lang="en-US" sz="2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53200" y="1905000"/>
            <a:ext cx="381000" cy="381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57800" y="1530824"/>
            <a:ext cx="237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micro colony forming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57800" y="5486400"/>
            <a:ext cx="533400" cy="304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56555" y="5638800"/>
            <a:ext cx="1482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From a single</a:t>
            </a:r>
          </a:p>
          <a:p>
            <a:r>
              <a:rPr lang="en-US" b="1" dirty="0" smtClean="0"/>
              <a:t>organism</a:t>
            </a:r>
            <a:endParaRPr lang="en-US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8001000" y="5943600"/>
            <a:ext cx="381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1540" y="560413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</a:t>
            </a:r>
            <a:r>
              <a:rPr lang="en-US" dirty="0"/>
              <a:t>O</a:t>
            </a:r>
            <a:r>
              <a:rPr lang="en-US" dirty="0" smtClean="0"/>
              <a:t>rganism Colonies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839313" cy="310073"/>
          </a:xfrm>
        </p:spPr>
        <p:txBody>
          <a:bodyPr/>
          <a:lstStyle/>
          <a:p>
            <a:fld id="{5C374D00-5D88-4C51-83B3-93A59BF3E88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 descr="E:\micro colonies\Ecoli-jpr\34569-#4-1ul-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466"/>
            <a:ext cx="2973683" cy="222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micro colonies\Ecoli-jpr\34569-#4-1ul-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27" y="1519466"/>
            <a:ext cx="2925460" cy="21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micro colonies\Ecoli-jpr\34569-#3-5ul-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90" y="1504681"/>
            <a:ext cx="2949310" cy="220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micro colonies\Ecoli-jpr\34569-#3-1ul-4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6015"/>
            <a:ext cx="2969794" cy="221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micro colonies\Ecoli-jpr\34569-#3-1ul-2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27" y="4312690"/>
            <a:ext cx="2973683" cy="222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micro colonies\Ecoli-jpr\34569-#2-5ul-4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89" y="4303677"/>
            <a:ext cx="2957729" cy="220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6822" y="3769574"/>
            <a:ext cx="6638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 colony formed by 3 organisms (</a:t>
            </a:r>
            <a:r>
              <a:rPr lang="en-US" sz="2800" b="1" i="1" dirty="0" err="1" smtClean="0"/>
              <a:t>S.aureus</a:t>
            </a:r>
            <a:r>
              <a:rPr lang="en-US" sz="2800" b="1" i="1" dirty="0" smtClean="0"/>
              <a:t>)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6790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Over the past several years: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We have developed all the analytical software, classification routines and data management that has driven discovery using light scatter technology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We have designed 3 different models of hardware used for light scattering analysis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We created the algorithms for classification and identification of organisms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We developed a master database concept that manages data, creates classifiers, save profiles and drives the identification process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We have developed new label free approaches to rapid organism identification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We have recently developed a unique technology that we believe has the possibility of enormous benefit.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t>2</a:t>
            </a:fld>
            <a:endParaRPr lang="en-US"/>
          </a:p>
        </p:txBody>
      </p:sp>
      <p:pic>
        <p:nvPicPr>
          <p:cNvPr id="5" name="slid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42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Colony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 colony formed by a single organism (</a:t>
            </a:r>
            <a:r>
              <a:rPr lang="en-US" sz="3200" b="1" i="1" dirty="0" err="1" smtClean="0"/>
              <a:t>S.aureus</a:t>
            </a:r>
            <a:r>
              <a:rPr lang="en-US" sz="3200" b="1" dirty="0" smtClean="0"/>
              <a:t>) 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170" name="Picture 2" descr="E:\micro colonies\Ecoli-jpr\34578-#4-1ul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2473325" cy="18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micro colonies\Ecoli-jpr\34578-#4-1ul-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50" y="2209800"/>
            <a:ext cx="2473324" cy="18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micro colonies\Ecoli-jpr\34578-#4-1ul-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209800"/>
            <a:ext cx="2473325" cy="18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micro colonies\Ecoli-jpr\34578-#3-1ul-4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71962"/>
            <a:ext cx="2543396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&amp;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team of </a:t>
            </a:r>
            <a:r>
              <a:rPr lang="en-US" dirty="0" err="1" smtClean="0"/>
              <a:t>Euiwon</a:t>
            </a:r>
            <a:r>
              <a:rPr lang="en-US" dirty="0" smtClean="0"/>
              <a:t> Bae, Bartek Rajwa, Jennie Sturgis, Cheryl Holdman, </a:t>
            </a:r>
            <a:r>
              <a:rPr lang="en-US" dirty="0"/>
              <a:t>V</a:t>
            </a:r>
            <a:r>
              <a:rPr lang="en-US" dirty="0" smtClean="0"/>
              <a:t>alery Patsekin have a combination of skills that drive our common goals</a:t>
            </a:r>
          </a:p>
          <a:p>
            <a:r>
              <a:rPr lang="en-US" smtClean="0"/>
              <a:t>We </a:t>
            </a:r>
            <a:r>
              <a:rPr lang="en-US" dirty="0" smtClean="0"/>
              <a:t>have designed and built several different toolsets that have the ability to rapidly identify pathogenic organisms</a:t>
            </a:r>
          </a:p>
          <a:p>
            <a:r>
              <a:rPr lang="en-US" dirty="0" smtClean="0"/>
              <a:t>We have integrated advanced algorithms into easy to use software and reliable hardware</a:t>
            </a:r>
          </a:p>
          <a:p>
            <a:r>
              <a:rPr lang="en-US" dirty="0" smtClean="0"/>
              <a:t>We have developed a strong data base system for data management</a:t>
            </a:r>
          </a:p>
          <a:p>
            <a:r>
              <a:rPr lang="en-US" dirty="0" smtClean="0"/>
              <a:t>New approaches have identified some outstanding opportunities not yet capitalized on un light scatter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 smtClean="0"/>
              <a:t>Acknowledgements</a:t>
            </a:r>
          </a:p>
          <a:p>
            <a:r>
              <a:rPr lang="en-US" dirty="0" smtClean="0"/>
              <a:t>Valery Patsekin </a:t>
            </a:r>
          </a:p>
          <a:p>
            <a:r>
              <a:rPr lang="en-US" dirty="0" err="1" smtClean="0"/>
              <a:t>Euiwon</a:t>
            </a:r>
            <a:r>
              <a:rPr lang="en-US" dirty="0" smtClean="0"/>
              <a:t> Bae</a:t>
            </a:r>
          </a:p>
          <a:p>
            <a:r>
              <a:rPr lang="en-US" dirty="0" smtClean="0"/>
              <a:t>Bartek Rajwa</a:t>
            </a:r>
          </a:p>
          <a:p>
            <a:r>
              <a:rPr lang="en-US" dirty="0" smtClean="0"/>
              <a:t>Jennie Sturgis</a:t>
            </a:r>
          </a:p>
          <a:p>
            <a:r>
              <a:rPr lang="en-US" dirty="0" smtClean="0"/>
              <a:t>Cheryl Holdman</a:t>
            </a:r>
          </a:p>
          <a:p>
            <a:r>
              <a:rPr lang="en-US" dirty="0" smtClean="0"/>
              <a:t>Kathy Ragheb</a:t>
            </a:r>
          </a:p>
          <a:p>
            <a:r>
              <a:rPr lang="en-US" dirty="0" smtClean="0"/>
              <a:t>Esther Foo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1999" y="5715000"/>
            <a:ext cx="334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Funding: </a:t>
            </a:r>
            <a:r>
              <a:rPr lang="en-US" dirty="0" smtClean="0"/>
              <a:t>USDA, CFSE, NIH, PUCL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682083"/>
          </a:xfrm>
        </p:spPr>
        <p:txBody>
          <a:bodyPr/>
          <a:lstStyle/>
          <a:p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81000"/>
            <a:ext cx="4724400" cy="5788369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962399" y="4392168"/>
            <a:ext cx="1219200" cy="365125"/>
          </a:xfrm>
        </p:spPr>
        <p:txBody>
          <a:bodyPr>
            <a:normAutofit/>
          </a:bodyPr>
          <a:lstStyle/>
          <a:p>
            <a:fld id="{5C374D00-5D88-4C51-83B3-93A59BF3E8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to PUCL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PUCL Environment</a:t>
            </a:r>
          </a:p>
          <a:p>
            <a:r>
              <a:rPr lang="en-US" dirty="0" smtClean="0"/>
              <a:t>Biomedical Engineering combined with Microbial laboratory</a:t>
            </a:r>
          </a:p>
          <a:p>
            <a:r>
              <a:rPr lang="en-US" dirty="0" smtClean="0"/>
              <a:t>Combination of engineering in hardware design and manufacturing ability</a:t>
            </a:r>
          </a:p>
          <a:p>
            <a:r>
              <a:rPr lang="en-US" dirty="0" smtClean="0"/>
              <a:t>Advanced software development team linked to instrument design</a:t>
            </a:r>
          </a:p>
          <a:p>
            <a:r>
              <a:rPr lang="en-US" dirty="0" smtClean="0"/>
              <a:t>Informatics capability in developing advanced classification algorithms with capacity to integrate these into easily accessible software platforms</a:t>
            </a:r>
          </a:p>
          <a:p>
            <a:r>
              <a:rPr lang="en-US" dirty="0" smtClean="0"/>
              <a:t>Automation capacity in sample preparation, as well as high throughput robotically driven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slide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052" y="6196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Instrument History</a:t>
            </a:r>
            <a:endParaRPr lang="en-US" dirty="0"/>
          </a:p>
        </p:txBody>
      </p:sp>
      <p:pic>
        <p:nvPicPr>
          <p:cNvPr id="8" name="slide 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6160239"/>
            <a:ext cx="609600" cy="60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C:\image database Related\Bardot machines - scatter instruments\BARDOT_1 Creation Date (iptc) 2007-10-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43" y="1452349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image database Related\Bardot machines - scatter instruments\BARDOT_2-Creation Date (iptc) 2009-05-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95" y="13335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61084" y="3790591"/>
            <a:ext cx="313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V2-Creation Date: </a:t>
            </a:r>
            <a:r>
              <a:rPr lang="en-US" dirty="0"/>
              <a:t>2009-05-27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962400"/>
            <a:ext cx="410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BARDOT V1 </a:t>
            </a:r>
            <a:r>
              <a:rPr lang="en-US" dirty="0"/>
              <a:t>Creation Date </a:t>
            </a:r>
            <a:r>
              <a:rPr lang="en-US" dirty="0" smtClean="0"/>
              <a:t> </a:t>
            </a:r>
            <a:r>
              <a:rPr lang="en-US" dirty="0"/>
              <a:t>2007-10-18</a:t>
            </a:r>
          </a:p>
        </p:txBody>
      </p:sp>
      <p:pic>
        <p:nvPicPr>
          <p:cNvPr id="2052" name="Picture 4" descr="C:\image database Related\Bardot machines - scatter instruments\new instruments\Version 3-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6" b="8988"/>
          <a:stretch/>
        </p:blipFill>
        <p:spPr bwMode="auto">
          <a:xfrm>
            <a:off x="228600" y="4326710"/>
            <a:ext cx="3180522" cy="198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2182" y="6368534"/>
            <a:ext cx="313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 Creation Date: </a:t>
            </a:r>
            <a:r>
              <a:rPr lang="en-US" dirty="0"/>
              <a:t>2009-09-11</a:t>
            </a:r>
          </a:p>
        </p:txBody>
      </p:sp>
      <p:pic>
        <p:nvPicPr>
          <p:cNvPr id="2055" name="Picture 7" descr="C:\image database Related\scatter materials\PathogenScan2-orig sc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3809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image database Related\Bardot machines - scatter instruments\new instruments\current instrument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84" y="4387333"/>
            <a:ext cx="2739916" cy="20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280395" y="6465039"/>
            <a:ext cx="253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V3 Creation </a:t>
            </a:r>
            <a:r>
              <a:rPr lang="en-US" dirty="0"/>
              <a:t>Date </a:t>
            </a:r>
            <a:r>
              <a:rPr lang="en-US" dirty="0" smtClean="0"/>
              <a:t>: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4500"/>
              </a:lnSpc>
            </a:pPr>
            <a:r>
              <a:rPr lang="en-US" dirty="0" smtClean="0"/>
              <a:t>Some background on </a:t>
            </a:r>
            <a:r>
              <a:rPr lang="en-US" smtClean="0"/>
              <a:t>Scatter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image database Related\Bardot materials\papers published\biosenso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233">
            <a:off x="3557476" y="1388601"/>
            <a:ext cx="4426031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:\image database Related\Bardot materials\papers published\portable un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474">
            <a:off x="5181601" y="1422235"/>
            <a:ext cx="35115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image database Related\Bardot materials\papers published\jbo pap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28" y="2438400"/>
            <a:ext cx="4032250" cy="341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image database Related\Bardot materials\papers published\dunda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5318">
            <a:off x="3508237" y="3533298"/>
            <a:ext cx="4101493" cy="31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image database Related\Bardot materials\papers published\reviews of sci ins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7524">
            <a:off x="5309618" y="3190002"/>
            <a:ext cx="3990331" cy="338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10" y="1502960"/>
            <a:ext cx="3695890" cy="375484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9 Instruments Manufactured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West </a:t>
            </a:r>
            <a:r>
              <a:rPr lang="en-US" dirty="0"/>
              <a:t>V</a:t>
            </a:r>
            <a:r>
              <a:rPr lang="en-US" dirty="0" smtClean="0"/>
              <a:t>irginia University Medical School (1)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Battelle Labs, Ohio (1)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Univ. California Merced (1)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USDA (Portable Instrument) (3</a:t>
            </a:r>
            <a:r>
              <a:rPr lang="en-US" baseline="30000" dirty="0" smtClean="0"/>
              <a:t>rd</a:t>
            </a:r>
            <a:r>
              <a:rPr lang="en-US" dirty="0" smtClean="0"/>
              <a:t> of 3 prototypes)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PUCL laboratories (4)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Modified existing instruments (2)</a:t>
            </a:r>
          </a:p>
          <a:p>
            <a:endParaRPr lang="en-US" dirty="0"/>
          </a:p>
        </p:txBody>
      </p:sp>
      <p:pic>
        <p:nvPicPr>
          <p:cNvPr id="7" name="slide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" y="5857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478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Created several </a:t>
            </a:r>
            <a:r>
              <a:rPr lang="en-US" b="1" dirty="0" err="1" smtClean="0"/>
              <a:t>Youtube</a:t>
            </a:r>
            <a:r>
              <a:rPr lang="en-US" b="1" dirty="0" smtClean="0"/>
              <a:t> Videos to show capacity of Technology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 descr="C:\image database Related\Bardot materials\video icons\baby bard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706">
            <a:off x="4610994" y="2499754"/>
            <a:ext cx="4064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image database Related\Bardot materials\video icons\baby bug buster preliminar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527">
            <a:off x="219677" y="2349132"/>
            <a:ext cx="4235450" cy="257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image database Related\Bardot materials\video icons\automat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2238">
            <a:off x="2030688" y="4104971"/>
            <a:ext cx="3536872" cy="216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</a:t>
            </a:r>
            <a:r>
              <a:rPr lang="en-US" dirty="0" err="1"/>
              <a:t>B</a:t>
            </a:r>
            <a:r>
              <a:rPr lang="en-US" dirty="0" err="1" smtClean="0"/>
              <a:t>enchtop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 descr="C:\image database Related\Bardot machines - scatter instruments\new instruments\PUCL instrument\current instrument top 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14" y="1687773"/>
            <a:ext cx="456857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029200" y="2590800"/>
            <a:ext cx="236220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91400" y="3009900"/>
            <a:ext cx="1238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</a:t>
            </a:r>
          </a:p>
          <a:p>
            <a:r>
              <a:rPr lang="en-US" b="1" dirty="0" smtClean="0"/>
              <a:t>Controllers</a:t>
            </a:r>
          </a:p>
          <a:p>
            <a:r>
              <a:rPr lang="en-US" b="1" dirty="0" smtClean="0"/>
              <a:t>(All USB)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581400"/>
            <a:ext cx="1344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</a:t>
            </a:r>
          </a:p>
          <a:p>
            <a:r>
              <a:rPr lang="en-US" b="1" dirty="0"/>
              <a:t>p</a:t>
            </a:r>
            <a:r>
              <a:rPr lang="en-US" b="1" dirty="0" smtClean="0"/>
              <a:t>late loader</a:t>
            </a:r>
          </a:p>
          <a:p>
            <a:r>
              <a:rPr lang="en-US" b="1" dirty="0"/>
              <a:t>w</a:t>
            </a:r>
            <a:r>
              <a:rPr lang="en-US" b="1" dirty="0" smtClean="0"/>
              <a:t>ith dual </a:t>
            </a:r>
          </a:p>
          <a:p>
            <a:r>
              <a:rPr lang="en-US" b="1" dirty="0" smtClean="0"/>
              <a:t>capacity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47800" y="3810000"/>
            <a:ext cx="19050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71332" y="2590800"/>
            <a:ext cx="1232764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271364" y="4419600"/>
            <a:ext cx="234863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558351" y="5181600"/>
            <a:ext cx="2680649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54071" y="5181600"/>
            <a:ext cx="2335189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109564" y="2362200"/>
            <a:ext cx="1129436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20001" y="4181564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Light Source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297830" y="6001434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camera  mount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34871" y="474996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lens mount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410424" y="4934634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base plate design</a:t>
            </a:r>
            <a:endParaRPr lang="en-US" b="1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291567" y="5448300"/>
            <a:ext cx="1129436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12615" y="2115234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USB Hub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671332" y="6090144"/>
            <a:ext cx="1235239" cy="2344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09600" y="5884206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plate holder/</a:t>
            </a:r>
          </a:p>
          <a:p>
            <a:r>
              <a:rPr lang="en-US" b="1" dirty="0"/>
              <a:t>r</a:t>
            </a:r>
            <a:r>
              <a:rPr lang="en-US" b="1" dirty="0" smtClean="0"/>
              <a:t>elease</a:t>
            </a:r>
            <a:endParaRPr lang="en-US" b="1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898675" y="1687773"/>
            <a:ext cx="1129436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28110" y="1440807"/>
            <a:ext cx="1963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Single USB  cable to computer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3467" y="1280278"/>
            <a:ext cx="2474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Every Part Auto Cad for </a:t>
            </a:r>
          </a:p>
          <a:p>
            <a:r>
              <a:rPr lang="en-US" b="1" dirty="0" smtClean="0"/>
              <a:t>CNC manufacture</a:t>
            </a:r>
            <a:endParaRPr lang="en-US" b="1" dirty="0"/>
          </a:p>
        </p:txBody>
      </p:sp>
      <p:pic>
        <p:nvPicPr>
          <p:cNvPr id="3" name="slide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283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599"/>
            <a:ext cx="4267200" cy="4495801"/>
          </a:xfrm>
        </p:spPr>
        <p:txBody>
          <a:bodyPr/>
          <a:lstStyle/>
          <a:p>
            <a:r>
              <a:rPr lang="en-US" dirty="0" smtClean="0"/>
              <a:t>Original Automated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74D00-5D88-4C51-83B3-93A59BF3E88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9800"/>
            <a:ext cx="3538794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image database Related\Bardot machines - scatter instruments\automation\automation-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65" y="2590800"/>
            <a:ext cx="438341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7397" y="1752599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Integrated unit on commercial robotic Incubator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19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vate-modifed2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elevate-modifed2</Template>
  <TotalTime>5285</TotalTime>
  <Words>751</Words>
  <Application>Microsoft Office PowerPoint</Application>
  <PresentationFormat>On-screen Show (4:3)</PresentationFormat>
  <Paragraphs>170</Paragraphs>
  <Slides>23</Slides>
  <Notes>23</Notes>
  <HiddenSlides>1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elevate-modifed2</vt:lpstr>
      <vt:lpstr> Reagent Free Advances in Scatter and Analysis </vt:lpstr>
      <vt:lpstr>Overview</vt:lpstr>
      <vt:lpstr>Background to PUCL Lab</vt:lpstr>
      <vt:lpstr>Brief Instrument History</vt:lpstr>
      <vt:lpstr>Some background on Scatter Technology</vt:lpstr>
      <vt:lpstr>Productivity</vt:lpstr>
      <vt:lpstr>Publicity</vt:lpstr>
      <vt:lpstr>Latest Benchtop Detector</vt:lpstr>
      <vt:lpstr>Automation</vt:lpstr>
      <vt:lpstr>Automation</vt:lpstr>
      <vt:lpstr>Key Features Developed</vt:lpstr>
      <vt:lpstr>Portable Instrument</vt:lpstr>
      <vt:lpstr>Dual Imaging Mode</vt:lpstr>
      <vt:lpstr>Colony Differentiator</vt:lpstr>
      <vt:lpstr>PowerPoint Presentation</vt:lpstr>
      <vt:lpstr>PowerPoint Presentation</vt:lpstr>
      <vt:lpstr>Future opportunities</vt:lpstr>
      <vt:lpstr>Understanding what scatter really means</vt:lpstr>
      <vt:lpstr>Multiple Organism Colonies</vt:lpstr>
      <vt:lpstr>Micro Colony Growth</vt:lpstr>
      <vt:lpstr>Conclusion &amp; 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 Paul Robinson</dc:title>
  <dc:creator>JPaul Robinson</dc:creator>
  <cp:lastModifiedBy>JPaul Robinson</cp:lastModifiedBy>
  <cp:revision>73</cp:revision>
  <cp:lastPrinted>2013-12-04T04:02:28Z</cp:lastPrinted>
  <dcterms:created xsi:type="dcterms:W3CDTF">2014-01-24T16:12:13Z</dcterms:created>
  <dcterms:modified xsi:type="dcterms:W3CDTF">2014-01-30T13:40:29Z</dcterms:modified>
</cp:coreProperties>
</file>