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6" r:id="rId4"/>
    <p:sldId id="274" r:id="rId5"/>
    <p:sldId id="272" r:id="rId6"/>
    <p:sldId id="268" r:id="rId7"/>
    <p:sldId id="278" r:id="rId8"/>
    <p:sldId id="279" r:id="rId9"/>
    <p:sldId id="277" r:id="rId10"/>
    <p:sldId id="271" r:id="rId11"/>
    <p:sldId id="267" r:id="rId12"/>
    <p:sldId id="270" r:id="rId13"/>
    <p:sldId id="265" r:id="rId14"/>
    <p:sldId id="275" r:id="rId15"/>
    <p:sldId id="273" r:id="rId16"/>
    <p:sldId id="276" r:id="rId17"/>
    <p:sldId id="258" r:id="rId18"/>
    <p:sldId id="260" r:id="rId19"/>
    <p:sldId id="261" r:id="rId20"/>
    <p:sldId id="259" r:id="rId21"/>
    <p:sldId id="264" r:id="rId22"/>
    <p:sldId id="262" r:id="rId23"/>
    <p:sldId id="280" r:id="rId24"/>
    <p:sldId id="281" r:id="rId25"/>
    <p:sldId id="282" r:id="rId26"/>
    <p:sldId id="2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17"/>
    <p:restoredTop sz="95801"/>
  </p:normalViewPr>
  <p:slideViewPr>
    <p:cSldViewPr snapToGrid="0">
      <p:cViewPr varScale="1">
        <p:scale>
          <a:sx n="107" d="100"/>
          <a:sy n="107" d="100"/>
        </p:scale>
        <p:origin x="3456" y="1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F539-2800-2B83-511E-449A33468C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361ABD-C99E-C63D-04CC-06D30CFF9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4B4028-062F-F016-E98E-29CB8A6B91EA}"/>
              </a:ext>
            </a:extLst>
          </p:cNvPr>
          <p:cNvSpPr>
            <a:spLocks noGrp="1"/>
          </p:cNvSpPr>
          <p:nvPr>
            <p:ph type="dt" sz="half" idx="10"/>
          </p:nvPr>
        </p:nvSpPr>
        <p:spPr/>
        <p:txBody>
          <a:bodyPr/>
          <a:lstStyle/>
          <a:p>
            <a:fld id="{B914DA3B-7534-F648-BB94-95E3A0BB4D72}" type="datetimeFigureOut">
              <a:rPr lang="en-US" smtClean="0"/>
              <a:t>2/19/23</a:t>
            </a:fld>
            <a:endParaRPr lang="en-US"/>
          </a:p>
        </p:txBody>
      </p:sp>
      <p:sp>
        <p:nvSpPr>
          <p:cNvPr id="5" name="Footer Placeholder 4">
            <a:extLst>
              <a:ext uri="{FF2B5EF4-FFF2-40B4-BE49-F238E27FC236}">
                <a16:creationId xmlns:a16="http://schemas.microsoft.com/office/drawing/2014/main" id="{0D485C30-D7F4-BD06-7903-11FEB2BC1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DE650-31E1-2823-62D3-7B48E1A27F60}"/>
              </a:ext>
            </a:extLst>
          </p:cNvPr>
          <p:cNvSpPr>
            <a:spLocks noGrp="1"/>
          </p:cNvSpPr>
          <p:nvPr>
            <p:ph type="sldNum" sz="quarter" idx="12"/>
          </p:nvPr>
        </p:nvSpPr>
        <p:spPr/>
        <p:txBody>
          <a:bodyPr/>
          <a:lstStyle/>
          <a:p>
            <a:fld id="{1C964787-C730-1C46-847B-09E4D866605D}" type="slidenum">
              <a:rPr lang="en-US" smtClean="0"/>
              <a:t>‹#›</a:t>
            </a:fld>
            <a:endParaRPr lang="en-US"/>
          </a:p>
        </p:txBody>
      </p:sp>
    </p:spTree>
    <p:extLst>
      <p:ext uri="{BB962C8B-B14F-4D97-AF65-F5344CB8AC3E}">
        <p14:creationId xmlns:p14="http://schemas.microsoft.com/office/powerpoint/2010/main" val="335384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83F27-D46C-792D-E81F-1B2C8E457A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853043-10DB-AA5C-3348-FA8AA2DA02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60F1E-08A2-0499-FDA0-9C8ED2BDEC87}"/>
              </a:ext>
            </a:extLst>
          </p:cNvPr>
          <p:cNvSpPr>
            <a:spLocks noGrp="1"/>
          </p:cNvSpPr>
          <p:nvPr>
            <p:ph type="dt" sz="half" idx="10"/>
          </p:nvPr>
        </p:nvSpPr>
        <p:spPr/>
        <p:txBody>
          <a:bodyPr/>
          <a:lstStyle/>
          <a:p>
            <a:fld id="{B914DA3B-7534-F648-BB94-95E3A0BB4D72}" type="datetimeFigureOut">
              <a:rPr lang="en-US" smtClean="0"/>
              <a:t>2/19/23</a:t>
            </a:fld>
            <a:endParaRPr lang="en-US"/>
          </a:p>
        </p:txBody>
      </p:sp>
      <p:sp>
        <p:nvSpPr>
          <p:cNvPr id="5" name="Footer Placeholder 4">
            <a:extLst>
              <a:ext uri="{FF2B5EF4-FFF2-40B4-BE49-F238E27FC236}">
                <a16:creationId xmlns:a16="http://schemas.microsoft.com/office/drawing/2014/main" id="{1F1B7E22-9444-6BEE-FB40-273D2C622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6AF86-1254-FAA3-BA58-397A6EE482A0}"/>
              </a:ext>
            </a:extLst>
          </p:cNvPr>
          <p:cNvSpPr>
            <a:spLocks noGrp="1"/>
          </p:cNvSpPr>
          <p:nvPr>
            <p:ph type="sldNum" sz="quarter" idx="12"/>
          </p:nvPr>
        </p:nvSpPr>
        <p:spPr/>
        <p:txBody>
          <a:bodyPr/>
          <a:lstStyle/>
          <a:p>
            <a:fld id="{1C964787-C730-1C46-847B-09E4D866605D}" type="slidenum">
              <a:rPr lang="en-US" smtClean="0"/>
              <a:t>‹#›</a:t>
            </a:fld>
            <a:endParaRPr lang="en-US"/>
          </a:p>
        </p:txBody>
      </p:sp>
    </p:spTree>
    <p:extLst>
      <p:ext uri="{BB962C8B-B14F-4D97-AF65-F5344CB8AC3E}">
        <p14:creationId xmlns:p14="http://schemas.microsoft.com/office/powerpoint/2010/main" val="1975797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B1C68B-98D5-3B1F-846E-CA9EC30146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862A8-D3B9-8356-30AA-059CBEDC19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A9D8E-5E89-664B-EDE3-FBBD9C00C53D}"/>
              </a:ext>
            </a:extLst>
          </p:cNvPr>
          <p:cNvSpPr>
            <a:spLocks noGrp="1"/>
          </p:cNvSpPr>
          <p:nvPr>
            <p:ph type="dt" sz="half" idx="10"/>
          </p:nvPr>
        </p:nvSpPr>
        <p:spPr/>
        <p:txBody>
          <a:bodyPr/>
          <a:lstStyle/>
          <a:p>
            <a:fld id="{B914DA3B-7534-F648-BB94-95E3A0BB4D72}" type="datetimeFigureOut">
              <a:rPr lang="en-US" smtClean="0"/>
              <a:t>2/19/23</a:t>
            </a:fld>
            <a:endParaRPr lang="en-US"/>
          </a:p>
        </p:txBody>
      </p:sp>
      <p:sp>
        <p:nvSpPr>
          <p:cNvPr id="5" name="Footer Placeholder 4">
            <a:extLst>
              <a:ext uri="{FF2B5EF4-FFF2-40B4-BE49-F238E27FC236}">
                <a16:creationId xmlns:a16="http://schemas.microsoft.com/office/drawing/2014/main" id="{BE9BE22B-9922-D728-E63A-58A680F6E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D842F-9111-30DD-0634-11CB45D921FD}"/>
              </a:ext>
            </a:extLst>
          </p:cNvPr>
          <p:cNvSpPr>
            <a:spLocks noGrp="1"/>
          </p:cNvSpPr>
          <p:nvPr>
            <p:ph type="sldNum" sz="quarter" idx="12"/>
          </p:nvPr>
        </p:nvSpPr>
        <p:spPr/>
        <p:txBody>
          <a:bodyPr/>
          <a:lstStyle/>
          <a:p>
            <a:fld id="{1C964787-C730-1C46-847B-09E4D866605D}" type="slidenum">
              <a:rPr lang="en-US" smtClean="0"/>
              <a:t>‹#›</a:t>
            </a:fld>
            <a:endParaRPr lang="en-US"/>
          </a:p>
        </p:txBody>
      </p:sp>
    </p:spTree>
    <p:extLst>
      <p:ext uri="{BB962C8B-B14F-4D97-AF65-F5344CB8AC3E}">
        <p14:creationId xmlns:p14="http://schemas.microsoft.com/office/powerpoint/2010/main" val="369818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32B7-F575-5580-2A73-967B2069D9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CB3FA1-CD0C-E0EB-EF65-8D6D44A5EA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E623F-3239-08B2-BB0A-E699E75569CD}"/>
              </a:ext>
            </a:extLst>
          </p:cNvPr>
          <p:cNvSpPr>
            <a:spLocks noGrp="1"/>
          </p:cNvSpPr>
          <p:nvPr>
            <p:ph type="dt" sz="half" idx="10"/>
          </p:nvPr>
        </p:nvSpPr>
        <p:spPr/>
        <p:txBody>
          <a:bodyPr/>
          <a:lstStyle/>
          <a:p>
            <a:fld id="{B914DA3B-7534-F648-BB94-95E3A0BB4D72}" type="datetimeFigureOut">
              <a:rPr lang="en-US" smtClean="0"/>
              <a:t>2/19/23</a:t>
            </a:fld>
            <a:endParaRPr lang="en-US"/>
          </a:p>
        </p:txBody>
      </p:sp>
      <p:sp>
        <p:nvSpPr>
          <p:cNvPr id="5" name="Footer Placeholder 4">
            <a:extLst>
              <a:ext uri="{FF2B5EF4-FFF2-40B4-BE49-F238E27FC236}">
                <a16:creationId xmlns:a16="http://schemas.microsoft.com/office/drawing/2014/main" id="{22618A67-DBDF-3DF0-6511-0824BAD5C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2E2A8-B9A9-488F-12F9-2770D6EC5EA8}"/>
              </a:ext>
            </a:extLst>
          </p:cNvPr>
          <p:cNvSpPr>
            <a:spLocks noGrp="1"/>
          </p:cNvSpPr>
          <p:nvPr>
            <p:ph type="sldNum" sz="quarter" idx="12"/>
          </p:nvPr>
        </p:nvSpPr>
        <p:spPr/>
        <p:txBody>
          <a:bodyPr/>
          <a:lstStyle/>
          <a:p>
            <a:fld id="{1C964787-C730-1C46-847B-09E4D866605D}" type="slidenum">
              <a:rPr lang="en-US" smtClean="0"/>
              <a:t>‹#›</a:t>
            </a:fld>
            <a:endParaRPr lang="en-US"/>
          </a:p>
        </p:txBody>
      </p:sp>
    </p:spTree>
    <p:extLst>
      <p:ext uri="{BB962C8B-B14F-4D97-AF65-F5344CB8AC3E}">
        <p14:creationId xmlns:p14="http://schemas.microsoft.com/office/powerpoint/2010/main" val="1503324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E004-D1E5-9B31-8E0D-97F94038C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FAB551-02FD-3D13-0798-0A92DE265F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A92AC-BD2E-45DC-B811-C8BE20A78B3C}"/>
              </a:ext>
            </a:extLst>
          </p:cNvPr>
          <p:cNvSpPr>
            <a:spLocks noGrp="1"/>
          </p:cNvSpPr>
          <p:nvPr>
            <p:ph type="dt" sz="half" idx="10"/>
          </p:nvPr>
        </p:nvSpPr>
        <p:spPr/>
        <p:txBody>
          <a:bodyPr/>
          <a:lstStyle/>
          <a:p>
            <a:fld id="{B914DA3B-7534-F648-BB94-95E3A0BB4D72}" type="datetimeFigureOut">
              <a:rPr lang="en-US" smtClean="0"/>
              <a:t>2/19/23</a:t>
            </a:fld>
            <a:endParaRPr lang="en-US"/>
          </a:p>
        </p:txBody>
      </p:sp>
      <p:sp>
        <p:nvSpPr>
          <p:cNvPr id="5" name="Footer Placeholder 4">
            <a:extLst>
              <a:ext uri="{FF2B5EF4-FFF2-40B4-BE49-F238E27FC236}">
                <a16:creationId xmlns:a16="http://schemas.microsoft.com/office/drawing/2014/main" id="{231E0D1E-4930-2D64-BF8A-0FDA0AF08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CE7F5-074B-C004-92B0-D484E3B5ADD7}"/>
              </a:ext>
            </a:extLst>
          </p:cNvPr>
          <p:cNvSpPr>
            <a:spLocks noGrp="1"/>
          </p:cNvSpPr>
          <p:nvPr>
            <p:ph type="sldNum" sz="quarter" idx="12"/>
          </p:nvPr>
        </p:nvSpPr>
        <p:spPr/>
        <p:txBody>
          <a:bodyPr/>
          <a:lstStyle/>
          <a:p>
            <a:fld id="{1C964787-C730-1C46-847B-09E4D866605D}" type="slidenum">
              <a:rPr lang="en-US" smtClean="0"/>
              <a:t>‹#›</a:t>
            </a:fld>
            <a:endParaRPr lang="en-US"/>
          </a:p>
        </p:txBody>
      </p:sp>
    </p:spTree>
    <p:extLst>
      <p:ext uri="{BB962C8B-B14F-4D97-AF65-F5344CB8AC3E}">
        <p14:creationId xmlns:p14="http://schemas.microsoft.com/office/powerpoint/2010/main" val="1748950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D8F6-3AEC-F3B9-E897-99C4D1E0FE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AF1005-F94B-00A3-44CF-18EA729678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019E4-252C-DFA6-84D2-04F5E32E9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F10B1F-F24E-BFA4-289A-0161BB2C5C26}"/>
              </a:ext>
            </a:extLst>
          </p:cNvPr>
          <p:cNvSpPr>
            <a:spLocks noGrp="1"/>
          </p:cNvSpPr>
          <p:nvPr>
            <p:ph type="dt" sz="half" idx="10"/>
          </p:nvPr>
        </p:nvSpPr>
        <p:spPr/>
        <p:txBody>
          <a:bodyPr/>
          <a:lstStyle/>
          <a:p>
            <a:fld id="{B914DA3B-7534-F648-BB94-95E3A0BB4D72}" type="datetimeFigureOut">
              <a:rPr lang="en-US" smtClean="0"/>
              <a:t>2/19/23</a:t>
            </a:fld>
            <a:endParaRPr lang="en-US"/>
          </a:p>
        </p:txBody>
      </p:sp>
      <p:sp>
        <p:nvSpPr>
          <p:cNvPr id="6" name="Footer Placeholder 5">
            <a:extLst>
              <a:ext uri="{FF2B5EF4-FFF2-40B4-BE49-F238E27FC236}">
                <a16:creationId xmlns:a16="http://schemas.microsoft.com/office/drawing/2014/main" id="{96D1D07C-4A65-393A-2D20-1CFD67C1BD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F589F-6597-C821-5907-0BA43DA3FD62}"/>
              </a:ext>
            </a:extLst>
          </p:cNvPr>
          <p:cNvSpPr>
            <a:spLocks noGrp="1"/>
          </p:cNvSpPr>
          <p:nvPr>
            <p:ph type="sldNum" sz="quarter" idx="12"/>
          </p:nvPr>
        </p:nvSpPr>
        <p:spPr/>
        <p:txBody>
          <a:bodyPr/>
          <a:lstStyle/>
          <a:p>
            <a:fld id="{1C964787-C730-1C46-847B-09E4D866605D}" type="slidenum">
              <a:rPr lang="en-US" smtClean="0"/>
              <a:t>‹#›</a:t>
            </a:fld>
            <a:endParaRPr lang="en-US"/>
          </a:p>
        </p:txBody>
      </p:sp>
    </p:spTree>
    <p:extLst>
      <p:ext uri="{BB962C8B-B14F-4D97-AF65-F5344CB8AC3E}">
        <p14:creationId xmlns:p14="http://schemas.microsoft.com/office/powerpoint/2010/main" val="591879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D8C2-0197-1492-9A66-A40EFF2F66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90750D-2F06-DABA-E24D-62ADCF427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5033AF-1B69-9EF8-E82B-2A51558347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0B9447-61D5-E356-07CD-0D4D4F837A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AACDE4-DEB6-7A3C-6405-094FD74F70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3DAA7-ED6E-7BA2-06A8-6AA071D656A2}"/>
              </a:ext>
            </a:extLst>
          </p:cNvPr>
          <p:cNvSpPr>
            <a:spLocks noGrp="1"/>
          </p:cNvSpPr>
          <p:nvPr>
            <p:ph type="dt" sz="half" idx="10"/>
          </p:nvPr>
        </p:nvSpPr>
        <p:spPr/>
        <p:txBody>
          <a:bodyPr/>
          <a:lstStyle/>
          <a:p>
            <a:fld id="{B914DA3B-7534-F648-BB94-95E3A0BB4D72}" type="datetimeFigureOut">
              <a:rPr lang="en-US" smtClean="0"/>
              <a:t>2/19/23</a:t>
            </a:fld>
            <a:endParaRPr lang="en-US"/>
          </a:p>
        </p:txBody>
      </p:sp>
      <p:sp>
        <p:nvSpPr>
          <p:cNvPr id="8" name="Footer Placeholder 7">
            <a:extLst>
              <a:ext uri="{FF2B5EF4-FFF2-40B4-BE49-F238E27FC236}">
                <a16:creationId xmlns:a16="http://schemas.microsoft.com/office/drawing/2014/main" id="{75434124-66A8-98B4-DB95-9CAF3C87BE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7C8E9E-78CC-4558-8EFF-FEB9CCFEEC63}"/>
              </a:ext>
            </a:extLst>
          </p:cNvPr>
          <p:cNvSpPr>
            <a:spLocks noGrp="1"/>
          </p:cNvSpPr>
          <p:nvPr>
            <p:ph type="sldNum" sz="quarter" idx="12"/>
          </p:nvPr>
        </p:nvSpPr>
        <p:spPr/>
        <p:txBody>
          <a:bodyPr/>
          <a:lstStyle/>
          <a:p>
            <a:fld id="{1C964787-C730-1C46-847B-09E4D866605D}" type="slidenum">
              <a:rPr lang="en-US" smtClean="0"/>
              <a:t>‹#›</a:t>
            </a:fld>
            <a:endParaRPr lang="en-US"/>
          </a:p>
        </p:txBody>
      </p:sp>
    </p:spTree>
    <p:extLst>
      <p:ext uri="{BB962C8B-B14F-4D97-AF65-F5344CB8AC3E}">
        <p14:creationId xmlns:p14="http://schemas.microsoft.com/office/powerpoint/2010/main" val="294802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5FD12-CE39-B4F3-7981-F068477F96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902554-761D-FCB6-1411-139C8611FF59}"/>
              </a:ext>
            </a:extLst>
          </p:cNvPr>
          <p:cNvSpPr>
            <a:spLocks noGrp="1"/>
          </p:cNvSpPr>
          <p:nvPr>
            <p:ph type="dt" sz="half" idx="10"/>
          </p:nvPr>
        </p:nvSpPr>
        <p:spPr/>
        <p:txBody>
          <a:bodyPr/>
          <a:lstStyle/>
          <a:p>
            <a:fld id="{B914DA3B-7534-F648-BB94-95E3A0BB4D72}" type="datetimeFigureOut">
              <a:rPr lang="en-US" smtClean="0"/>
              <a:t>2/19/23</a:t>
            </a:fld>
            <a:endParaRPr lang="en-US"/>
          </a:p>
        </p:txBody>
      </p:sp>
      <p:sp>
        <p:nvSpPr>
          <p:cNvPr id="4" name="Footer Placeholder 3">
            <a:extLst>
              <a:ext uri="{FF2B5EF4-FFF2-40B4-BE49-F238E27FC236}">
                <a16:creationId xmlns:a16="http://schemas.microsoft.com/office/drawing/2014/main" id="{74C3EF05-3F86-A7E8-2C36-760DA68ECA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AB7F26-2CCF-EB5F-FD29-C969229BA3AD}"/>
              </a:ext>
            </a:extLst>
          </p:cNvPr>
          <p:cNvSpPr>
            <a:spLocks noGrp="1"/>
          </p:cNvSpPr>
          <p:nvPr>
            <p:ph type="sldNum" sz="quarter" idx="12"/>
          </p:nvPr>
        </p:nvSpPr>
        <p:spPr/>
        <p:txBody>
          <a:bodyPr/>
          <a:lstStyle/>
          <a:p>
            <a:fld id="{1C964787-C730-1C46-847B-09E4D866605D}" type="slidenum">
              <a:rPr lang="en-US" smtClean="0"/>
              <a:t>‹#›</a:t>
            </a:fld>
            <a:endParaRPr lang="en-US"/>
          </a:p>
        </p:txBody>
      </p:sp>
    </p:spTree>
    <p:extLst>
      <p:ext uri="{BB962C8B-B14F-4D97-AF65-F5344CB8AC3E}">
        <p14:creationId xmlns:p14="http://schemas.microsoft.com/office/powerpoint/2010/main" val="1138809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99ED68-9496-0EE5-5191-BF0BBC00D44A}"/>
              </a:ext>
            </a:extLst>
          </p:cNvPr>
          <p:cNvSpPr>
            <a:spLocks noGrp="1"/>
          </p:cNvSpPr>
          <p:nvPr>
            <p:ph type="dt" sz="half" idx="10"/>
          </p:nvPr>
        </p:nvSpPr>
        <p:spPr/>
        <p:txBody>
          <a:bodyPr/>
          <a:lstStyle/>
          <a:p>
            <a:fld id="{B914DA3B-7534-F648-BB94-95E3A0BB4D72}" type="datetimeFigureOut">
              <a:rPr lang="en-US" smtClean="0"/>
              <a:t>2/19/23</a:t>
            </a:fld>
            <a:endParaRPr lang="en-US"/>
          </a:p>
        </p:txBody>
      </p:sp>
      <p:sp>
        <p:nvSpPr>
          <p:cNvPr id="3" name="Footer Placeholder 2">
            <a:extLst>
              <a:ext uri="{FF2B5EF4-FFF2-40B4-BE49-F238E27FC236}">
                <a16:creationId xmlns:a16="http://schemas.microsoft.com/office/drawing/2014/main" id="{0C876154-D341-2FF7-D65C-433725AEB2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CF9F2C-8EB8-3AC2-031E-28AA9D19237F}"/>
              </a:ext>
            </a:extLst>
          </p:cNvPr>
          <p:cNvSpPr>
            <a:spLocks noGrp="1"/>
          </p:cNvSpPr>
          <p:nvPr>
            <p:ph type="sldNum" sz="quarter" idx="12"/>
          </p:nvPr>
        </p:nvSpPr>
        <p:spPr/>
        <p:txBody>
          <a:bodyPr/>
          <a:lstStyle/>
          <a:p>
            <a:fld id="{1C964787-C730-1C46-847B-09E4D866605D}" type="slidenum">
              <a:rPr lang="en-US" smtClean="0"/>
              <a:t>‹#›</a:t>
            </a:fld>
            <a:endParaRPr lang="en-US"/>
          </a:p>
        </p:txBody>
      </p:sp>
    </p:spTree>
    <p:extLst>
      <p:ext uri="{BB962C8B-B14F-4D97-AF65-F5344CB8AC3E}">
        <p14:creationId xmlns:p14="http://schemas.microsoft.com/office/powerpoint/2010/main" val="230320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1CA7-F076-2CB7-509F-6A2834021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B00F32-436C-3A69-EED6-0D985F9E93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56377C-A1B5-D1CD-587B-B6D4AC8A4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63D8C-6E7F-F19C-1D97-C975B35BD5CC}"/>
              </a:ext>
            </a:extLst>
          </p:cNvPr>
          <p:cNvSpPr>
            <a:spLocks noGrp="1"/>
          </p:cNvSpPr>
          <p:nvPr>
            <p:ph type="dt" sz="half" idx="10"/>
          </p:nvPr>
        </p:nvSpPr>
        <p:spPr/>
        <p:txBody>
          <a:bodyPr/>
          <a:lstStyle/>
          <a:p>
            <a:fld id="{B914DA3B-7534-F648-BB94-95E3A0BB4D72}" type="datetimeFigureOut">
              <a:rPr lang="en-US" smtClean="0"/>
              <a:t>2/19/23</a:t>
            </a:fld>
            <a:endParaRPr lang="en-US"/>
          </a:p>
        </p:txBody>
      </p:sp>
      <p:sp>
        <p:nvSpPr>
          <p:cNvPr id="6" name="Footer Placeholder 5">
            <a:extLst>
              <a:ext uri="{FF2B5EF4-FFF2-40B4-BE49-F238E27FC236}">
                <a16:creationId xmlns:a16="http://schemas.microsoft.com/office/drawing/2014/main" id="{21E5A9AD-6938-6685-40B9-E8994B1D4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32374-D7AA-8B2B-38F6-642AD61E51D2}"/>
              </a:ext>
            </a:extLst>
          </p:cNvPr>
          <p:cNvSpPr>
            <a:spLocks noGrp="1"/>
          </p:cNvSpPr>
          <p:nvPr>
            <p:ph type="sldNum" sz="quarter" idx="12"/>
          </p:nvPr>
        </p:nvSpPr>
        <p:spPr/>
        <p:txBody>
          <a:bodyPr/>
          <a:lstStyle/>
          <a:p>
            <a:fld id="{1C964787-C730-1C46-847B-09E4D866605D}" type="slidenum">
              <a:rPr lang="en-US" smtClean="0"/>
              <a:t>‹#›</a:t>
            </a:fld>
            <a:endParaRPr lang="en-US"/>
          </a:p>
        </p:txBody>
      </p:sp>
    </p:spTree>
    <p:extLst>
      <p:ext uri="{BB962C8B-B14F-4D97-AF65-F5344CB8AC3E}">
        <p14:creationId xmlns:p14="http://schemas.microsoft.com/office/powerpoint/2010/main" val="1754340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98CC-A22E-EB5D-80C6-EBFFB67793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5516B-7BB2-367E-9932-EA920589B7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8557F3-3152-349A-7CE3-0F622521C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8A883B-8D1B-4590-E46D-81C217E4E462}"/>
              </a:ext>
            </a:extLst>
          </p:cNvPr>
          <p:cNvSpPr>
            <a:spLocks noGrp="1"/>
          </p:cNvSpPr>
          <p:nvPr>
            <p:ph type="dt" sz="half" idx="10"/>
          </p:nvPr>
        </p:nvSpPr>
        <p:spPr/>
        <p:txBody>
          <a:bodyPr/>
          <a:lstStyle/>
          <a:p>
            <a:fld id="{B914DA3B-7534-F648-BB94-95E3A0BB4D72}" type="datetimeFigureOut">
              <a:rPr lang="en-US" smtClean="0"/>
              <a:t>2/19/23</a:t>
            </a:fld>
            <a:endParaRPr lang="en-US"/>
          </a:p>
        </p:txBody>
      </p:sp>
      <p:sp>
        <p:nvSpPr>
          <p:cNvPr id="6" name="Footer Placeholder 5">
            <a:extLst>
              <a:ext uri="{FF2B5EF4-FFF2-40B4-BE49-F238E27FC236}">
                <a16:creationId xmlns:a16="http://schemas.microsoft.com/office/drawing/2014/main" id="{DC6ECD4A-05D0-94E0-5650-608EE9D3E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BF4E4-E79A-092F-6AA4-9765A6249200}"/>
              </a:ext>
            </a:extLst>
          </p:cNvPr>
          <p:cNvSpPr>
            <a:spLocks noGrp="1"/>
          </p:cNvSpPr>
          <p:nvPr>
            <p:ph type="sldNum" sz="quarter" idx="12"/>
          </p:nvPr>
        </p:nvSpPr>
        <p:spPr/>
        <p:txBody>
          <a:bodyPr/>
          <a:lstStyle/>
          <a:p>
            <a:fld id="{1C964787-C730-1C46-847B-09E4D866605D}" type="slidenum">
              <a:rPr lang="en-US" smtClean="0"/>
              <a:t>‹#›</a:t>
            </a:fld>
            <a:endParaRPr lang="en-US"/>
          </a:p>
        </p:txBody>
      </p:sp>
    </p:spTree>
    <p:extLst>
      <p:ext uri="{BB962C8B-B14F-4D97-AF65-F5344CB8AC3E}">
        <p14:creationId xmlns:p14="http://schemas.microsoft.com/office/powerpoint/2010/main" val="2857853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79D18C-42BB-6CF8-3B0A-A01F5DCF14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B6AB1B-66E4-5CD4-1886-DE5A940028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6F9A6-3368-FCCF-CE36-CF47427AA3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4DA3B-7534-F648-BB94-95E3A0BB4D72}" type="datetimeFigureOut">
              <a:rPr lang="en-US" smtClean="0"/>
              <a:t>2/19/23</a:t>
            </a:fld>
            <a:endParaRPr lang="en-US"/>
          </a:p>
        </p:txBody>
      </p:sp>
      <p:sp>
        <p:nvSpPr>
          <p:cNvPr id="5" name="Footer Placeholder 4">
            <a:extLst>
              <a:ext uri="{FF2B5EF4-FFF2-40B4-BE49-F238E27FC236}">
                <a16:creationId xmlns:a16="http://schemas.microsoft.com/office/drawing/2014/main" id="{9C0B8143-3A8F-6A0D-AA1E-57797045C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0B779A-60AC-60B0-7C6A-4E16DBA32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64787-C730-1C46-847B-09E4D866605D}" type="slidenum">
              <a:rPr lang="en-US" smtClean="0"/>
              <a:t>‹#›</a:t>
            </a:fld>
            <a:endParaRPr lang="en-US"/>
          </a:p>
        </p:txBody>
      </p:sp>
      <p:pic>
        <p:nvPicPr>
          <p:cNvPr id="7" name="Picture 6">
            <a:extLst>
              <a:ext uri="{FF2B5EF4-FFF2-40B4-BE49-F238E27FC236}">
                <a16:creationId xmlns:a16="http://schemas.microsoft.com/office/drawing/2014/main" id="{7E6A543C-7B08-B7EE-8234-EA0D30D0DE6E}"/>
              </a:ext>
            </a:extLst>
          </p:cNvPr>
          <p:cNvPicPr>
            <a:picLocks noChangeAspect="1"/>
          </p:cNvPicPr>
          <p:nvPr userDrawn="1"/>
        </p:nvPicPr>
        <p:blipFill>
          <a:blip r:embed="rId13"/>
          <a:stretch>
            <a:fillRect/>
          </a:stretch>
        </p:blipFill>
        <p:spPr>
          <a:xfrm>
            <a:off x="0" y="6054587"/>
            <a:ext cx="519128" cy="803413"/>
          </a:xfrm>
          <a:prstGeom prst="rect">
            <a:avLst/>
          </a:prstGeom>
        </p:spPr>
      </p:pic>
    </p:spTree>
    <p:extLst>
      <p:ext uri="{BB962C8B-B14F-4D97-AF65-F5344CB8AC3E}">
        <p14:creationId xmlns:p14="http://schemas.microsoft.com/office/powerpoint/2010/main" val="3934774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app.explore.agilent.com/e/er?s=1107300821&amp;lid=7915&amp;elqTrackId=041f3068550144e8a1c2ee0c8a230eb1&amp;elq=00000000000000000000000000000000&amp;elqaid=4996&amp;elqat=2"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95B7B-E219-B336-8890-C768AFC3038C}"/>
              </a:ext>
            </a:extLst>
          </p:cNvPr>
          <p:cNvSpPr>
            <a:spLocks noGrp="1"/>
          </p:cNvSpPr>
          <p:nvPr>
            <p:ph type="ctrTitle"/>
          </p:nvPr>
        </p:nvSpPr>
        <p:spPr>
          <a:xfrm>
            <a:off x="1369621" y="406400"/>
            <a:ext cx="9144000" cy="2387600"/>
          </a:xfrm>
        </p:spPr>
        <p:txBody>
          <a:bodyPr/>
          <a:lstStyle/>
          <a:p>
            <a:r>
              <a:rPr lang="en-US" dirty="0"/>
              <a:t>State of Flow Cytometry</a:t>
            </a:r>
            <a:br>
              <a:rPr lang="en-US" dirty="0"/>
            </a:br>
            <a:r>
              <a:rPr lang="en-US" dirty="0"/>
              <a:t>2023</a:t>
            </a:r>
          </a:p>
        </p:txBody>
      </p:sp>
      <p:sp>
        <p:nvSpPr>
          <p:cNvPr id="3" name="Subtitle 2">
            <a:extLst>
              <a:ext uri="{FF2B5EF4-FFF2-40B4-BE49-F238E27FC236}">
                <a16:creationId xmlns:a16="http://schemas.microsoft.com/office/drawing/2014/main" id="{24BCF556-BE1F-883E-7F08-1FB0951FF398}"/>
              </a:ext>
            </a:extLst>
          </p:cNvPr>
          <p:cNvSpPr>
            <a:spLocks noGrp="1"/>
          </p:cNvSpPr>
          <p:nvPr>
            <p:ph type="subTitle" idx="1"/>
          </p:nvPr>
        </p:nvSpPr>
        <p:spPr/>
        <p:txBody>
          <a:bodyPr>
            <a:normAutofit fontScale="77500" lnSpcReduction="20000"/>
          </a:bodyPr>
          <a:lstStyle/>
          <a:p>
            <a:r>
              <a:rPr lang="en-US" dirty="0"/>
              <a:t>SLAS Meeting, </a:t>
            </a:r>
          </a:p>
          <a:p>
            <a:r>
              <a:rPr lang="en-US" dirty="0"/>
              <a:t>San Diego, </a:t>
            </a:r>
          </a:p>
          <a:p>
            <a:r>
              <a:rPr lang="en-US" dirty="0"/>
              <a:t>February 2023</a:t>
            </a:r>
          </a:p>
          <a:p>
            <a:endParaRPr lang="en-US" dirty="0"/>
          </a:p>
          <a:p>
            <a:r>
              <a:rPr lang="en-US" dirty="0"/>
              <a:t>J. Paul Robinson</a:t>
            </a:r>
          </a:p>
        </p:txBody>
      </p:sp>
      <p:sp>
        <p:nvSpPr>
          <p:cNvPr id="4" name="TextBox 3">
            <a:extLst>
              <a:ext uri="{FF2B5EF4-FFF2-40B4-BE49-F238E27FC236}">
                <a16:creationId xmlns:a16="http://schemas.microsoft.com/office/drawing/2014/main" id="{39D71C6E-2EC0-1BB0-8FD8-8CA2C45679CC}"/>
              </a:ext>
            </a:extLst>
          </p:cNvPr>
          <p:cNvSpPr txBox="1"/>
          <p:nvPr/>
        </p:nvSpPr>
        <p:spPr>
          <a:xfrm>
            <a:off x="1369621" y="5745893"/>
            <a:ext cx="10509663" cy="923330"/>
          </a:xfrm>
          <a:prstGeom prst="rect">
            <a:avLst/>
          </a:prstGeom>
          <a:noFill/>
        </p:spPr>
        <p:txBody>
          <a:bodyPr wrap="square" rtlCol="0">
            <a:spAutoFit/>
          </a:bodyPr>
          <a:lstStyle/>
          <a:p>
            <a:r>
              <a:rPr lang="en-US" b="1" dirty="0"/>
              <a:t>Note: </a:t>
            </a:r>
            <a:r>
              <a:rPr lang="en-US" dirty="0"/>
              <a:t>these slides represent my personal view of the cytometry world. I may have</a:t>
            </a:r>
          </a:p>
          <a:p>
            <a:r>
              <a:rPr lang="en-US" dirty="0"/>
              <a:t>missed some issues and the viewer should be aware that this is not a complete list of what is currently available and should make your own judgements of the accuracy of this information. </a:t>
            </a:r>
          </a:p>
        </p:txBody>
      </p:sp>
    </p:spTree>
    <p:extLst>
      <p:ext uri="{BB962C8B-B14F-4D97-AF65-F5344CB8AC3E}">
        <p14:creationId xmlns:p14="http://schemas.microsoft.com/office/powerpoint/2010/main" val="1772186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27A82A-C572-2947-9435-91AF6B528938}"/>
              </a:ext>
            </a:extLst>
          </p:cNvPr>
          <p:cNvPicPr>
            <a:picLocks noGrp="1" noChangeAspect="1"/>
          </p:cNvPicPr>
          <p:nvPr>
            <p:ph idx="1"/>
          </p:nvPr>
        </p:nvPicPr>
        <p:blipFill>
          <a:blip r:embed="rId2"/>
          <a:stretch>
            <a:fillRect/>
          </a:stretch>
        </p:blipFill>
        <p:spPr>
          <a:xfrm>
            <a:off x="0" y="3712521"/>
            <a:ext cx="3452446" cy="2396318"/>
          </a:xfrm>
        </p:spPr>
      </p:pic>
      <p:pic>
        <p:nvPicPr>
          <p:cNvPr id="4" name="Picture 3">
            <a:extLst>
              <a:ext uri="{FF2B5EF4-FFF2-40B4-BE49-F238E27FC236}">
                <a16:creationId xmlns:a16="http://schemas.microsoft.com/office/drawing/2014/main" id="{DB702CB5-BA93-7540-A23D-74F5B6963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35" y="390800"/>
            <a:ext cx="1943357" cy="681177"/>
          </a:xfrm>
          <a:prstGeom prst="rect">
            <a:avLst/>
          </a:prstGeom>
        </p:spPr>
      </p:pic>
      <p:sp>
        <p:nvSpPr>
          <p:cNvPr id="7" name="TextBox 6">
            <a:extLst>
              <a:ext uri="{FF2B5EF4-FFF2-40B4-BE49-F238E27FC236}">
                <a16:creationId xmlns:a16="http://schemas.microsoft.com/office/drawing/2014/main" id="{CD919867-7FAE-974D-AF64-BB670EDBD4D1}"/>
              </a:ext>
            </a:extLst>
          </p:cNvPr>
          <p:cNvSpPr txBox="1"/>
          <p:nvPr/>
        </p:nvSpPr>
        <p:spPr>
          <a:xfrm>
            <a:off x="180235" y="1678126"/>
            <a:ext cx="3902668" cy="2062103"/>
          </a:xfrm>
          <a:prstGeom prst="rect">
            <a:avLst/>
          </a:prstGeom>
          <a:noFill/>
        </p:spPr>
        <p:txBody>
          <a:bodyPr wrap="square" rtlCol="0">
            <a:spAutoFit/>
          </a:bodyPr>
          <a:lstStyle/>
          <a:p>
            <a:r>
              <a:rPr lang="en-US" sz="3200" dirty="0"/>
              <a:t>25 year old </a:t>
            </a:r>
            <a:r>
              <a:rPr lang="en-US" sz="3200" dirty="0" err="1"/>
              <a:t>Partec</a:t>
            </a:r>
            <a:r>
              <a:rPr lang="en-US" sz="3200" dirty="0"/>
              <a:t> technology </a:t>
            </a:r>
          </a:p>
          <a:p>
            <a:r>
              <a:rPr lang="en-US" sz="3200" dirty="0"/>
              <a:t>Have developed a new 10 color analyzer</a:t>
            </a:r>
          </a:p>
        </p:txBody>
      </p:sp>
      <p:pic>
        <p:nvPicPr>
          <p:cNvPr id="8" name="Picture 2" descr="XF-1600">
            <a:extLst>
              <a:ext uri="{FF2B5EF4-FFF2-40B4-BE49-F238E27FC236}">
                <a16:creationId xmlns:a16="http://schemas.microsoft.com/office/drawing/2014/main" id="{01978D3F-8FD6-ED91-6CC9-0ADDF2D66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7017" y="3581400"/>
            <a:ext cx="3174748" cy="31747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1EBE83-8B93-B63E-E4C9-E4C9816DC3F3}"/>
              </a:ext>
            </a:extLst>
          </p:cNvPr>
          <p:cNvSpPr txBox="1"/>
          <p:nvPr/>
        </p:nvSpPr>
        <p:spPr>
          <a:xfrm>
            <a:off x="4082903" y="702645"/>
            <a:ext cx="7743402" cy="400110"/>
          </a:xfrm>
          <a:prstGeom prst="rect">
            <a:avLst/>
          </a:prstGeom>
          <a:noFill/>
        </p:spPr>
        <p:txBody>
          <a:bodyPr wrap="none" rtlCol="0">
            <a:spAutoFit/>
          </a:bodyPr>
          <a:lstStyle/>
          <a:p>
            <a:r>
              <a:rPr lang="en-US" sz="2000" b="1" dirty="0"/>
              <a:t>Sysmex America Launches XF-1600™: New Automated Flow Cytometer </a:t>
            </a:r>
          </a:p>
        </p:txBody>
      </p:sp>
      <p:sp>
        <p:nvSpPr>
          <p:cNvPr id="10" name="TextBox 9">
            <a:extLst>
              <a:ext uri="{FF2B5EF4-FFF2-40B4-BE49-F238E27FC236}">
                <a16:creationId xmlns:a16="http://schemas.microsoft.com/office/drawing/2014/main" id="{BB3936F5-3A23-BAEF-4953-21AAD7C02905}"/>
              </a:ext>
            </a:extLst>
          </p:cNvPr>
          <p:cNvSpPr txBox="1"/>
          <p:nvPr/>
        </p:nvSpPr>
        <p:spPr>
          <a:xfrm>
            <a:off x="4805916" y="1935126"/>
            <a:ext cx="5150641" cy="369332"/>
          </a:xfrm>
          <a:prstGeom prst="rect">
            <a:avLst/>
          </a:prstGeom>
          <a:noFill/>
        </p:spPr>
        <p:txBody>
          <a:bodyPr wrap="none" rtlCol="0">
            <a:spAutoFit/>
          </a:bodyPr>
          <a:lstStyle/>
          <a:p>
            <a:r>
              <a:rPr lang="en-US" dirty="0"/>
              <a:t>Together with an automation station for sample prep</a:t>
            </a:r>
          </a:p>
        </p:txBody>
      </p:sp>
      <p:pic>
        <p:nvPicPr>
          <p:cNvPr id="11" name="Picture 10">
            <a:extLst>
              <a:ext uri="{FF2B5EF4-FFF2-40B4-BE49-F238E27FC236}">
                <a16:creationId xmlns:a16="http://schemas.microsoft.com/office/drawing/2014/main" id="{1F1E30F2-CE6E-EF6D-5EC1-2BCDE7845FE4}"/>
              </a:ext>
            </a:extLst>
          </p:cNvPr>
          <p:cNvPicPr>
            <a:picLocks noChangeAspect="1"/>
          </p:cNvPicPr>
          <p:nvPr/>
        </p:nvPicPr>
        <p:blipFill>
          <a:blip r:embed="rId5"/>
          <a:stretch>
            <a:fillRect/>
          </a:stretch>
        </p:blipFill>
        <p:spPr>
          <a:xfrm>
            <a:off x="4082903" y="3144586"/>
            <a:ext cx="4445248" cy="3552139"/>
          </a:xfrm>
          <a:prstGeom prst="rect">
            <a:avLst/>
          </a:prstGeom>
        </p:spPr>
      </p:pic>
      <p:pic>
        <p:nvPicPr>
          <p:cNvPr id="12" name="Picture 11">
            <a:extLst>
              <a:ext uri="{FF2B5EF4-FFF2-40B4-BE49-F238E27FC236}">
                <a16:creationId xmlns:a16="http://schemas.microsoft.com/office/drawing/2014/main" id="{6CF4A905-68B2-AD68-A178-7DD344B41D90}"/>
              </a:ext>
            </a:extLst>
          </p:cNvPr>
          <p:cNvPicPr>
            <a:picLocks noChangeAspect="1"/>
          </p:cNvPicPr>
          <p:nvPr/>
        </p:nvPicPr>
        <p:blipFill>
          <a:blip r:embed="rId6"/>
          <a:stretch>
            <a:fillRect/>
          </a:stretch>
        </p:blipFill>
        <p:spPr>
          <a:xfrm>
            <a:off x="10424391" y="2537668"/>
            <a:ext cx="1461973" cy="1477864"/>
          </a:xfrm>
          <a:prstGeom prst="rect">
            <a:avLst/>
          </a:prstGeom>
        </p:spPr>
      </p:pic>
    </p:spTree>
    <p:extLst>
      <p:ext uri="{BB962C8B-B14F-4D97-AF65-F5344CB8AC3E}">
        <p14:creationId xmlns:p14="http://schemas.microsoft.com/office/powerpoint/2010/main" val="3803578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69B0950-A34D-51D3-0A4A-11993808F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200" y="1749425"/>
            <a:ext cx="4113849" cy="335915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F873BA3A-1DF5-F927-2E13-D0B3F1F7847D}"/>
              </a:ext>
            </a:extLst>
          </p:cNvPr>
          <p:cNvPicPr>
            <a:picLocks noGrp="1" noChangeAspect="1"/>
          </p:cNvPicPr>
          <p:nvPr>
            <p:ph idx="1"/>
          </p:nvPr>
        </p:nvPicPr>
        <p:blipFill>
          <a:blip r:embed="rId3"/>
          <a:stretch>
            <a:fillRect/>
          </a:stretch>
        </p:blipFill>
        <p:spPr>
          <a:xfrm>
            <a:off x="774700" y="292894"/>
            <a:ext cx="2540000" cy="787400"/>
          </a:xfrm>
        </p:spPr>
      </p:pic>
      <p:pic>
        <p:nvPicPr>
          <p:cNvPr id="7" name="Picture 6">
            <a:extLst>
              <a:ext uri="{FF2B5EF4-FFF2-40B4-BE49-F238E27FC236}">
                <a16:creationId xmlns:a16="http://schemas.microsoft.com/office/drawing/2014/main" id="{9CDD688D-922F-5D9E-D0CD-E35949ECC0B1}"/>
              </a:ext>
            </a:extLst>
          </p:cNvPr>
          <p:cNvPicPr>
            <a:picLocks noChangeAspect="1"/>
          </p:cNvPicPr>
          <p:nvPr/>
        </p:nvPicPr>
        <p:blipFill>
          <a:blip r:embed="rId4"/>
          <a:stretch>
            <a:fillRect/>
          </a:stretch>
        </p:blipFill>
        <p:spPr>
          <a:xfrm>
            <a:off x="162997" y="1196449"/>
            <a:ext cx="4144406" cy="3359150"/>
          </a:xfrm>
          <a:prstGeom prst="rect">
            <a:avLst/>
          </a:prstGeom>
        </p:spPr>
      </p:pic>
      <p:sp>
        <p:nvSpPr>
          <p:cNvPr id="8" name="TextBox 7">
            <a:extLst>
              <a:ext uri="{FF2B5EF4-FFF2-40B4-BE49-F238E27FC236}">
                <a16:creationId xmlns:a16="http://schemas.microsoft.com/office/drawing/2014/main" id="{56501940-6683-8A2F-8B30-95590EB1E8E7}"/>
              </a:ext>
            </a:extLst>
          </p:cNvPr>
          <p:cNvSpPr txBox="1"/>
          <p:nvPr/>
        </p:nvSpPr>
        <p:spPr>
          <a:xfrm>
            <a:off x="4076700" y="309280"/>
            <a:ext cx="7493000" cy="954107"/>
          </a:xfrm>
          <a:prstGeom prst="rect">
            <a:avLst/>
          </a:prstGeom>
          <a:noFill/>
        </p:spPr>
        <p:txBody>
          <a:bodyPr wrap="square" rtlCol="0">
            <a:spAutoFit/>
          </a:bodyPr>
          <a:lstStyle/>
          <a:p>
            <a:r>
              <a:rPr lang="en-US" sz="2800" b="1" dirty="0"/>
              <a:t>Up to Two Lasers and Nine Colors</a:t>
            </a:r>
          </a:p>
          <a:p>
            <a:r>
              <a:rPr lang="en-US" sz="2800" dirty="0"/>
              <a:t>disposable microfluidic cartridges.</a:t>
            </a:r>
          </a:p>
        </p:txBody>
      </p:sp>
      <p:pic>
        <p:nvPicPr>
          <p:cNvPr id="10" name="Picture 9">
            <a:extLst>
              <a:ext uri="{FF2B5EF4-FFF2-40B4-BE49-F238E27FC236}">
                <a16:creationId xmlns:a16="http://schemas.microsoft.com/office/drawing/2014/main" id="{7F2D362E-32BE-8FF8-C340-0B883303B92A}"/>
              </a:ext>
            </a:extLst>
          </p:cNvPr>
          <p:cNvPicPr>
            <a:picLocks noChangeAspect="1"/>
          </p:cNvPicPr>
          <p:nvPr/>
        </p:nvPicPr>
        <p:blipFill>
          <a:blip r:embed="rId5"/>
          <a:stretch>
            <a:fillRect/>
          </a:stretch>
        </p:blipFill>
        <p:spPr>
          <a:xfrm>
            <a:off x="4624903" y="1353914"/>
            <a:ext cx="3560096" cy="2354486"/>
          </a:xfrm>
          <a:prstGeom prst="rect">
            <a:avLst/>
          </a:prstGeom>
        </p:spPr>
      </p:pic>
      <p:sp>
        <p:nvSpPr>
          <p:cNvPr id="11" name="TextBox 10">
            <a:extLst>
              <a:ext uri="{FF2B5EF4-FFF2-40B4-BE49-F238E27FC236}">
                <a16:creationId xmlns:a16="http://schemas.microsoft.com/office/drawing/2014/main" id="{9A626FA5-FDA5-F0AF-25C9-2503198FFDA2}"/>
              </a:ext>
            </a:extLst>
          </p:cNvPr>
          <p:cNvSpPr txBox="1"/>
          <p:nvPr/>
        </p:nvSpPr>
        <p:spPr>
          <a:xfrm>
            <a:off x="774700" y="5222954"/>
            <a:ext cx="9931400" cy="1200329"/>
          </a:xfrm>
          <a:prstGeom prst="rect">
            <a:avLst/>
          </a:prstGeom>
          <a:noFill/>
        </p:spPr>
        <p:txBody>
          <a:bodyPr wrap="square" rtlCol="0">
            <a:spAutoFit/>
          </a:bodyPr>
          <a:lstStyle/>
          <a:p>
            <a:r>
              <a:rPr lang="en-US" dirty="0"/>
              <a:t>The new WOLF G2 instrument has significantly expanded the capabilities of gentle benchtop microfluidic cell sorting with two lasers and up to nine colors, while maintaining simple workflows for either bulk sorting or single-cell dispensing. Single-cell sorting can be completed in 96- or 384-well plates when using the WOLF G2 in conjunction with the N1 Single-Cell Dispenser.</a:t>
            </a:r>
          </a:p>
        </p:txBody>
      </p:sp>
    </p:spTree>
    <p:extLst>
      <p:ext uri="{BB962C8B-B14F-4D97-AF65-F5344CB8AC3E}">
        <p14:creationId xmlns:p14="http://schemas.microsoft.com/office/powerpoint/2010/main" val="1607466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5BB4DA-1337-2145-A302-1CFB5B3F712B}"/>
              </a:ext>
            </a:extLst>
          </p:cNvPr>
          <p:cNvSpPr>
            <a:spLocks noGrp="1"/>
          </p:cNvSpPr>
          <p:nvPr>
            <p:ph idx="1"/>
          </p:nvPr>
        </p:nvSpPr>
        <p:spPr>
          <a:xfrm>
            <a:off x="932329" y="3694767"/>
            <a:ext cx="10515600" cy="4351338"/>
          </a:xfrm>
        </p:spPr>
        <p:txBody>
          <a:bodyPr>
            <a:normAutofit/>
          </a:bodyPr>
          <a:lstStyle/>
          <a:p>
            <a:r>
              <a:rPr lang="en-US" sz="3600" dirty="0"/>
              <a:t>Purchased </a:t>
            </a:r>
            <a:r>
              <a:rPr lang="en-US" sz="3600" dirty="0" err="1"/>
              <a:t>Intellicyt</a:t>
            </a:r>
            <a:endParaRPr lang="en-US" sz="3600" dirty="0"/>
          </a:p>
          <a:p>
            <a:r>
              <a:rPr lang="en-US" sz="3600" dirty="0" err="1"/>
              <a:t>Intelicyt</a:t>
            </a:r>
            <a:r>
              <a:rPr lang="en-US" sz="3600" dirty="0"/>
              <a:t> moved from </a:t>
            </a:r>
            <a:r>
              <a:rPr lang="en-US" sz="3600" dirty="0" err="1"/>
              <a:t>Accuri</a:t>
            </a:r>
            <a:r>
              <a:rPr lang="en-US" sz="3600" dirty="0"/>
              <a:t> to ACEA cytometers</a:t>
            </a:r>
            <a:br>
              <a:rPr lang="en-US" sz="3600" dirty="0"/>
            </a:br>
            <a:r>
              <a:rPr lang="en-US" sz="3600" dirty="0"/>
              <a:t>ACEA was sold to Agilent </a:t>
            </a:r>
          </a:p>
          <a:p>
            <a:r>
              <a:rPr lang="en-US" sz="3600" dirty="0" err="1"/>
              <a:t>Incucyte</a:t>
            </a:r>
            <a:r>
              <a:rPr lang="en-US" sz="3600" dirty="0"/>
              <a:t> Live-Cell Analysis very competitive market</a:t>
            </a:r>
          </a:p>
          <a:p>
            <a:r>
              <a:rPr lang="en-US" sz="3600" dirty="0"/>
              <a:t>Market is almost exclusively pharma</a:t>
            </a:r>
          </a:p>
        </p:txBody>
      </p:sp>
      <p:pic>
        <p:nvPicPr>
          <p:cNvPr id="4" name="Picture 3">
            <a:extLst>
              <a:ext uri="{FF2B5EF4-FFF2-40B4-BE49-F238E27FC236}">
                <a16:creationId xmlns:a16="http://schemas.microsoft.com/office/drawing/2014/main" id="{319E0BD3-7DFA-F84B-A2FA-EBD40D6F4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78" y="394554"/>
            <a:ext cx="2134772" cy="572965"/>
          </a:xfrm>
          <a:prstGeom prst="rect">
            <a:avLst/>
          </a:prstGeom>
        </p:spPr>
      </p:pic>
      <p:pic>
        <p:nvPicPr>
          <p:cNvPr id="7" name="Picture 6">
            <a:extLst>
              <a:ext uri="{FF2B5EF4-FFF2-40B4-BE49-F238E27FC236}">
                <a16:creationId xmlns:a16="http://schemas.microsoft.com/office/drawing/2014/main" id="{E8497FB6-5CF1-3BD4-F60F-DE2A7B79ED26}"/>
              </a:ext>
            </a:extLst>
          </p:cNvPr>
          <p:cNvPicPr>
            <a:picLocks noChangeAspect="1"/>
          </p:cNvPicPr>
          <p:nvPr/>
        </p:nvPicPr>
        <p:blipFill>
          <a:blip r:embed="rId3"/>
          <a:stretch>
            <a:fillRect/>
          </a:stretch>
        </p:blipFill>
        <p:spPr>
          <a:xfrm>
            <a:off x="6611470" y="408001"/>
            <a:ext cx="5181600" cy="2959100"/>
          </a:xfrm>
          <a:prstGeom prst="rect">
            <a:avLst/>
          </a:prstGeom>
        </p:spPr>
      </p:pic>
    </p:spTree>
    <p:extLst>
      <p:ext uri="{BB962C8B-B14F-4D97-AF65-F5344CB8AC3E}">
        <p14:creationId xmlns:p14="http://schemas.microsoft.com/office/powerpoint/2010/main" val="3605016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B590-6D50-9542-53CB-0233C043F3F9}"/>
              </a:ext>
            </a:extLst>
          </p:cNvPr>
          <p:cNvSpPr>
            <a:spLocks noGrp="1"/>
          </p:cNvSpPr>
          <p:nvPr>
            <p:ph type="title"/>
          </p:nvPr>
        </p:nvSpPr>
        <p:spPr/>
        <p:txBody>
          <a:bodyPr/>
          <a:lstStyle/>
          <a:p>
            <a:r>
              <a:rPr lang="en-US" dirty="0">
                <a:solidFill>
                  <a:srgbClr val="FF0000"/>
                </a:solidFill>
              </a:rPr>
              <a:t>Spectral Cytometers</a:t>
            </a:r>
          </a:p>
        </p:txBody>
      </p:sp>
      <p:sp>
        <p:nvSpPr>
          <p:cNvPr id="3" name="Content Placeholder 2">
            <a:extLst>
              <a:ext uri="{FF2B5EF4-FFF2-40B4-BE49-F238E27FC236}">
                <a16:creationId xmlns:a16="http://schemas.microsoft.com/office/drawing/2014/main" id="{4A213F50-56C8-CD80-CD1A-937D10842F35}"/>
              </a:ext>
            </a:extLst>
          </p:cNvPr>
          <p:cNvSpPr>
            <a:spLocks noGrp="1"/>
          </p:cNvSpPr>
          <p:nvPr>
            <p:ph idx="1"/>
          </p:nvPr>
        </p:nvSpPr>
        <p:spPr>
          <a:xfrm>
            <a:off x="838200" y="1825625"/>
            <a:ext cx="11353800" cy="4351338"/>
          </a:xfrm>
        </p:spPr>
        <p:txBody>
          <a:bodyPr/>
          <a:lstStyle/>
          <a:p>
            <a:pPr algn="l"/>
            <a:r>
              <a:rPr lang="en-US" sz="3600" b="1" dirty="0"/>
              <a:t>SONY	</a:t>
            </a:r>
            <a:r>
              <a:rPr lang="en-US" sz="3600" dirty="0"/>
              <a:t>Sony SH8000 and ID7000	</a:t>
            </a:r>
            <a:endParaRPr lang="en-US" sz="3600" b="1" dirty="0"/>
          </a:p>
          <a:p>
            <a:pPr algn="l"/>
            <a:r>
              <a:rPr lang="en-US" sz="3600" b="1" dirty="0"/>
              <a:t>Cytek	</a:t>
            </a:r>
            <a:r>
              <a:rPr lang="en-US" sz="3600" dirty="0"/>
              <a:t>Cytek Northern Lights &amp; Aurora and Aurora CS</a:t>
            </a:r>
          </a:p>
          <a:p>
            <a:pPr algn="l"/>
            <a:r>
              <a:rPr lang="en-US" sz="3600" b="1" dirty="0"/>
              <a:t>Becton Dickinson  </a:t>
            </a:r>
            <a:r>
              <a:rPr lang="en-US" sz="3600" dirty="0"/>
              <a:t>A5 SE</a:t>
            </a:r>
            <a:endParaRPr lang="en-US" sz="3600" b="1" dirty="0"/>
          </a:p>
          <a:p>
            <a:pPr algn="l"/>
            <a:r>
              <a:rPr lang="en-US" sz="3600" b="1" dirty="0" err="1"/>
              <a:t>ThermoFisher</a:t>
            </a:r>
            <a:r>
              <a:rPr lang="en-US" sz="3600" b="1" dirty="0"/>
              <a:t>	</a:t>
            </a:r>
            <a:r>
              <a:rPr lang="en-US" sz="3600" dirty="0"/>
              <a:t>Bigfoot</a:t>
            </a:r>
            <a:endParaRPr lang="en-US" sz="3600" b="1" dirty="0"/>
          </a:p>
          <a:p>
            <a:endParaRPr lang="en-US" dirty="0"/>
          </a:p>
        </p:txBody>
      </p:sp>
    </p:spTree>
    <p:extLst>
      <p:ext uri="{BB962C8B-B14F-4D97-AF65-F5344CB8AC3E}">
        <p14:creationId xmlns:p14="http://schemas.microsoft.com/office/powerpoint/2010/main" val="1080830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DEADCC-A262-E3CC-2B47-50C47D71B660}"/>
              </a:ext>
            </a:extLst>
          </p:cNvPr>
          <p:cNvPicPr>
            <a:picLocks noGrp="1" noChangeAspect="1"/>
          </p:cNvPicPr>
          <p:nvPr>
            <p:ph idx="1"/>
          </p:nvPr>
        </p:nvPicPr>
        <p:blipFill>
          <a:blip r:embed="rId2"/>
          <a:stretch>
            <a:fillRect/>
          </a:stretch>
        </p:blipFill>
        <p:spPr>
          <a:xfrm>
            <a:off x="354724" y="218610"/>
            <a:ext cx="6545723" cy="3114729"/>
          </a:xfrm>
        </p:spPr>
      </p:pic>
      <p:sp>
        <p:nvSpPr>
          <p:cNvPr id="6" name="TextBox 5">
            <a:extLst>
              <a:ext uri="{FF2B5EF4-FFF2-40B4-BE49-F238E27FC236}">
                <a16:creationId xmlns:a16="http://schemas.microsoft.com/office/drawing/2014/main" id="{666C6EBF-6D64-525C-00A1-B71B011B24DC}"/>
              </a:ext>
            </a:extLst>
          </p:cNvPr>
          <p:cNvSpPr txBox="1"/>
          <p:nvPr/>
        </p:nvSpPr>
        <p:spPr>
          <a:xfrm>
            <a:off x="8257408" y="1137563"/>
            <a:ext cx="3426373" cy="5355312"/>
          </a:xfrm>
          <a:prstGeom prst="rect">
            <a:avLst/>
          </a:prstGeom>
          <a:noFill/>
        </p:spPr>
        <p:txBody>
          <a:bodyPr wrap="square" rtlCol="0">
            <a:spAutoFit/>
          </a:bodyPr>
          <a:lstStyle/>
          <a:p>
            <a:pPr marL="0" marR="0">
              <a:spcBef>
                <a:spcPts val="0"/>
              </a:spcBef>
              <a:spcAft>
                <a:spcPts val="0"/>
              </a:spcAft>
            </a:pPr>
            <a:r>
              <a:rPr lang="en-US" sz="1800" b="1" dirty="0">
                <a:solidFill>
                  <a:srgbClr val="000000"/>
                </a:solidFill>
                <a:effectLst/>
                <a:latin typeface="Times" pitchFamily="2" charset="0"/>
                <a:ea typeface="Calibri" panose="020F0502020204030204" pitchFamily="34" charset="0"/>
                <a:cs typeface="Times" pitchFamily="2" charset="0"/>
              </a:rPr>
              <a:t>Main Features:</a:t>
            </a:r>
            <a:r>
              <a:rPr lang="en-US" sz="1800" dirty="0">
                <a:solidFill>
                  <a:srgbClr val="000000"/>
                </a:solidFill>
                <a:effectLst/>
                <a:latin typeface="Times" pitchFamily="2" charset="0"/>
                <a:ea typeface="Calibri" panose="020F0502020204030204" pitchFamily="34" charset="0"/>
                <a:cs typeface="Times" pitchFamily="2" charset="0"/>
              </a:rPr>
              <a:t> The LE-ID7000 series (hereinafter referred to as the ID7000) is a spectral analysis type cell analyzer. Equipped with up to seven lasers and more than 180 channel photodetectors, it can acquire high-accuracy spectral data from various fluorochromes, and supports multi-color analysis of 44 or more colors. The software supports a spectral reference library that greatly improves the workflow for multicolor experiments, by eliminating complicated single-stain acquisition and fluorescence compensation. The unit also incorporates event rate detection and automatic shutdown functions.</a:t>
            </a:r>
            <a:endParaRPr lang="en-US" sz="1800" dirty="0">
              <a:effectLst/>
              <a:latin typeface="Times" pitchFamily="2"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E6AFE41-CF3C-7EA3-EC22-3C1CD50E2C28}"/>
              </a:ext>
            </a:extLst>
          </p:cNvPr>
          <p:cNvPicPr>
            <a:picLocks noChangeAspect="1"/>
          </p:cNvPicPr>
          <p:nvPr/>
        </p:nvPicPr>
        <p:blipFill>
          <a:blip r:embed="rId3"/>
          <a:stretch>
            <a:fillRect/>
          </a:stretch>
        </p:blipFill>
        <p:spPr>
          <a:xfrm>
            <a:off x="1479998" y="4537075"/>
            <a:ext cx="1803400" cy="1955800"/>
          </a:xfrm>
          <a:prstGeom prst="rect">
            <a:avLst/>
          </a:prstGeom>
        </p:spPr>
      </p:pic>
      <p:pic>
        <p:nvPicPr>
          <p:cNvPr id="10" name="Picture 9">
            <a:extLst>
              <a:ext uri="{FF2B5EF4-FFF2-40B4-BE49-F238E27FC236}">
                <a16:creationId xmlns:a16="http://schemas.microsoft.com/office/drawing/2014/main" id="{5406E831-D9C5-FFE9-556F-E11A900184E6}"/>
              </a:ext>
            </a:extLst>
          </p:cNvPr>
          <p:cNvPicPr>
            <a:picLocks noChangeAspect="1"/>
          </p:cNvPicPr>
          <p:nvPr/>
        </p:nvPicPr>
        <p:blipFill>
          <a:blip r:embed="rId4"/>
          <a:stretch>
            <a:fillRect/>
          </a:stretch>
        </p:blipFill>
        <p:spPr>
          <a:xfrm>
            <a:off x="3352801" y="3515395"/>
            <a:ext cx="4415860" cy="3187540"/>
          </a:xfrm>
          <a:prstGeom prst="rect">
            <a:avLst/>
          </a:prstGeom>
        </p:spPr>
      </p:pic>
      <p:pic>
        <p:nvPicPr>
          <p:cNvPr id="11" name="Content Placeholder 4">
            <a:extLst>
              <a:ext uri="{FF2B5EF4-FFF2-40B4-BE49-F238E27FC236}">
                <a16:creationId xmlns:a16="http://schemas.microsoft.com/office/drawing/2014/main" id="{12E618D6-16FE-C80E-7F06-2FCAFF8B34B9}"/>
              </a:ext>
            </a:extLst>
          </p:cNvPr>
          <p:cNvPicPr>
            <a:picLocks noChangeAspect="1"/>
          </p:cNvPicPr>
          <p:nvPr/>
        </p:nvPicPr>
        <p:blipFill>
          <a:blip r:embed="rId5"/>
          <a:stretch>
            <a:fillRect/>
          </a:stretch>
        </p:blipFill>
        <p:spPr>
          <a:xfrm>
            <a:off x="249161" y="2766921"/>
            <a:ext cx="1677276" cy="2096595"/>
          </a:xfrm>
          <a:prstGeom prst="rect">
            <a:avLst/>
          </a:prstGeom>
        </p:spPr>
      </p:pic>
      <p:sp>
        <p:nvSpPr>
          <p:cNvPr id="4" name="TextBox 3">
            <a:extLst>
              <a:ext uri="{FF2B5EF4-FFF2-40B4-BE49-F238E27FC236}">
                <a16:creationId xmlns:a16="http://schemas.microsoft.com/office/drawing/2014/main" id="{FA90441B-5D93-FF71-5AD9-0D46E6FAAE31}"/>
              </a:ext>
            </a:extLst>
          </p:cNvPr>
          <p:cNvSpPr txBox="1"/>
          <p:nvPr/>
        </p:nvSpPr>
        <p:spPr>
          <a:xfrm>
            <a:off x="3772145" y="5711171"/>
            <a:ext cx="639919" cy="369332"/>
          </a:xfrm>
          <a:prstGeom prst="rect">
            <a:avLst/>
          </a:prstGeom>
          <a:noFill/>
        </p:spPr>
        <p:txBody>
          <a:bodyPr wrap="none" rtlCol="0">
            <a:spAutoFit/>
          </a:bodyPr>
          <a:lstStyle/>
          <a:p>
            <a:r>
              <a:rPr lang="en-US" dirty="0"/>
              <a:t>$28k</a:t>
            </a:r>
          </a:p>
        </p:txBody>
      </p:sp>
      <p:sp>
        <p:nvSpPr>
          <p:cNvPr id="7" name="TextBox 6">
            <a:extLst>
              <a:ext uri="{FF2B5EF4-FFF2-40B4-BE49-F238E27FC236}">
                <a16:creationId xmlns:a16="http://schemas.microsoft.com/office/drawing/2014/main" id="{5A8F8AA1-7175-D841-67A8-1F4487FB799B}"/>
              </a:ext>
            </a:extLst>
          </p:cNvPr>
          <p:cNvSpPr txBox="1"/>
          <p:nvPr/>
        </p:nvSpPr>
        <p:spPr>
          <a:xfrm>
            <a:off x="6580487" y="3630552"/>
            <a:ext cx="639919" cy="369332"/>
          </a:xfrm>
          <a:prstGeom prst="rect">
            <a:avLst/>
          </a:prstGeom>
          <a:noFill/>
        </p:spPr>
        <p:txBody>
          <a:bodyPr wrap="none" rtlCol="0">
            <a:spAutoFit/>
          </a:bodyPr>
          <a:lstStyle/>
          <a:p>
            <a:r>
              <a:rPr lang="en-US" dirty="0"/>
              <a:t>$30k</a:t>
            </a:r>
          </a:p>
        </p:txBody>
      </p:sp>
      <p:sp>
        <p:nvSpPr>
          <p:cNvPr id="9" name="Footer Placeholder 8">
            <a:extLst>
              <a:ext uri="{FF2B5EF4-FFF2-40B4-BE49-F238E27FC236}">
                <a16:creationId xmlns:a16="http://schemas.microsoft.com/office/drawing/2014/main" id="{383883C8-2DA6-4CB6-93FE-11D16B03A966}"/>
              </a:ext>
            </a:extLst>
          </p:cNvPr>
          <p:cNvSpPr>
            <a:spLocks noGrp="1"/>
          </p:cNvSpPr>
          <p:nvPr>
            <p:ph type="ftr" sz="quarter" idx="11"/>
          </p:nvPr>
        </p:nvSpPr>
        <p:spPr/>
        <p:txBody>
          <a:bodyPr/>
          <a:lstStyle/>
          <a:p>
            <a:r>
              <a:rPr lang="en-US"/>
              <a:t>Filename: Competitive Instruments.pptx  [CONFIDENTIAL MIFTEK]</a:t>
            </a:r>
          </a:p>
        </p:txBody>
      </p:sp>
      <p:sp>
        <p:nvSpPr>
          <p:cNvPr id="12" name="Slide Number Placeholder 11">
            <a:extLst>
              <a:ext uri="{FF2B5EF4-FFF2-40B4-BE49-F238E27FC236}">
                <a16:creationId xmlns:a16="http://schemas.microsoft.com/office/drawing/2014/main" id="{429B233D-53E0-F325-A090-ECDC9C02C80F}"/>
              </a:ext>
            </a:extLst>
          </p:cNvPr>
          <p:cNvSpPr>
            <a:spLocks noGrp="1"/>
          </p:cNvSpPr>
          <p:nvPr>
            <p:ph type="sldNum" sz="quarter" idx="12"/>
          </p:nvPr>
        </p:nvSpPr>
        <p:spPr/>
        <p:txBody>
          <a:bodyPr/>
          <a:lstStyle/>
          <a:p>
            <a:fld id="{3DC73AC1-26E5-0F49-A70F-974DCE1876C6}" type="slidenum">
              <a:rPr lang="en-US" smtClean="0"/>
              <a:t>14</a:t>
            </a:fld>
            <a:endParaRPr lang="en-US"/>
          </a:p>
        </p:txBody>
      </p:sp>
      <p:sp>
        <p:nvSpPr>
          <p:cNvPr id="15" name="TextBox 14">
            <a:extLst>
              <a:ext uri="{FF2B5EF4-FFF2-40B4-BE49-F238E27FC236}">
                <a16:creationId xmlns:a16="http://schemas.microsoft.com/office/drawing/2014/main" id="{D589C6F9-3465-4219-D632-0D2580FA0E66}"/>
              </a:ext>
            </a:extLst>
          </p:cNvPr>
          <p:cNvSpPr txBox="1"/>
          <p:nvPr/>
        </p:nvSpPr>
        <p:spPr>
          <a:xfrm>
            <a:off x="3997815" y="200070"/>
            <a:ext cx="1260281" cy="646331"/>
          </a:xfrm>
          <a:prstGeom prst="rect">
            <a:avLst/>
          </a:prstGeom>
          <a:noFill/>
        </p:spPr>
        <p:txBody>
          <a:bodyPr wrap="none" rtlCol="0">
            <a:spAutoFit/>
          </a:bodyPr>
          <a:lstStyle/>
          <a:p>
            <a:r>
              <a:rPr lang="en-US" sz="3600" b="1" dirty="0"/>
              <a:t>SONY</a:t>
            </a:r>
          </a:p>
        </p:txBody>
      </p:sp>
    </p:spTree>
    <p:extLst>
      <p:ext uri="{BB962C8B-B14F-4D97-AF65-F5344CB8AC3E}">
        <p14:creationId xmlns:p14="http://schemas.microsoft.com/office/powerpoint/2010/main" val="3930013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D05A9F3-B185-9E44-B589-BBEC69717B30}"/>
              </a:ext>
            </a:extLst>
          </p:cNvPr>
          <p:cNvPicPr>
            <a:picLocks noGrp="1" noChangeAspect="1"/>
          </p:cNvPicPr>
          <p:nvPr>
            <p:ph idx="1"/>
          </p:nvPr>
        </p:nvPicPr>
        <p:blipFill>
          <a:blip r:embed="rId2"/>
          <a:stretch>
            <a:fillRect/>
          </a:stretch>
        </p:blipFill>
        <p:spPr>
          <a:xfrm>
            <a:off x="360555" y="1198571"/>
            <a:ext cx="10490200" cy="1384300"/>
          </a:xfrm>
        </p:spPr>
      </p:pic>
      <p:pic>
        <p:nvPicPr>
          <p:cNvPr id="11" name="Picture 10">
            <a:extLst>
              <a:ext uri="{FF2B5EF4-FFF2-40B4-BE49-F238E27FC236}">
                <a16:creationId xmlns:a16="http://schemas.microsoft.com/office/drawing/2014/main" id="{45535ED5-877E-2D4E-A0EC-DB48CC3E2005}"/>
              </a:ext>
            </a:extLst>
          </p:cNvPr>
          <p:cNvPicPr>
            <a:picLocks noChangeAspect="1"/>
          </p:cNvPicPr>
          <p:nvPr/>
        </p:nvPicPr>
        <p:blipFill>
          <a:blip r:embed="rId3"/>
          <a:stretch>
            <a:fillRect/>
          </a:stretch>
        </p:blipFill>
        <p:spPr>
          <a:xfrm>
            <a:off x="6580909" y="5064240"/>
            <a:ext cx="5352510" cy="1677392"/>
          </a:xfrm>
          <a:prstGeom prst="rect">
            <a:avLst/>
          </a:prstGeom>
        </p:spPr>
      </p:pic>
      <p:pic>
        <p:nvPicPr>
          <p:cNvPr id="12" name="Picture 2" descr="translation missing: en.genreal.logo.label">
            <a:extLst>
              <a:ext uri="{FF2B5EF4-FFF2-40B4-BE49-F238E27FC236}">
                <a16:creationId xmlns:a16="http://schemas.microsoft.com/office/drawing/2014/main" id="{3527E3BA-A170-6F45-ADDE-0054ABEE8DC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85322" y="496106"/>
            <a:ext cx="2517931" cy="7681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B969A-A3E0-1F85-C8F4-50330F9679A1}"/>
              </a:ext>
            </a:extLst>
          </p:cNvPr>
          <p:cNvPicPr>
            <a:picLocks noChangeAspect="1"/>
          </p:cNvPicPr>
          <p:nvPr/>
        </p:nvPicPr>
        <p:blipFill>
          <a:blip r:embed="rId5"/>
          <a:stretch>
            <a:fillRect/>
          </a:stretch>
        </p:blipFill>
        <p:spPr>
          <a:xfrm>
            <a:off x="1632528" y="2582871"/>
            <a:ext cx="3452091" cy="3187203"/>
          </a:xfrm>
          <a:prstGeom prst="rect">
            <a:avLst/>
          </a:prstGeom>
        </p:spPr>
      </p:pic>
      <p:pic>
        <p:nvPicPr>
          <p:cNvPr id="8" name="Picture 7">
            <a:extLst>
              <a:ext uri="{FF2B5EF4-FFF2-40B4-BE49-F238E27FC236}">
                <a16:creationId xmlns:a16="http://schemas.microsoft.com/office/drawing/2014/main" id="{AFB5F511-D24B-6DC1-371E-444A17AFD141}"/>
              </a:ext>
            </a:extLst>
          </p:cNvPr>
          <p:cNvPicPr>
            <a:picLocks noChangeAspect="1"/>
          </p:cNvPicPr>
          <p:nvPr/>
        </p:nvPicPr>
        <p:blipFill>
          <a:blip r:embed="rId6"/>
          <a:stretch>
            <a:fillRect/>
          </a:stretch>
        </p:blipFill>
        <p:spPr>
          <a:xfrm>
            <a:off x="8511309" y="2001937"/>
            <a:ext cx="3320136" cy="3054525"/>
          </a:xfrm>
          <a:prstGeom prst="rect">
            <a:avLst/>
          </a:prstGeom>
        </p:spPr>
      </p:pic>
      <p:sp>
        <p:nvSpPr>
          <p:cNvPr id="10" name="TextBox 9">
            <a:extLst>
              <a:ext uri="{FF2B5EF4-FFF2-40B4-BE49-F238E27FC236}">
                <a16:creationId xmlns:a16="http://schemas.microsoft.com/office/drawing/2014/main" id="{058FACCE-DCD3-F89B-C507-CAC8C4630E1D}"/>
              </a:ext>
            </a:extLst>
          </p:cNvPr>
          <p:cNvSpPr txBox="1"/>
          <p:nvPr/>
        </p:nvSpPr>
        <p:spPr>
          <a:xfrm>
            <a:off x="836932" y="6177228"/>
            <a:ext cx="5259068" cy="369332"/>
          </a:xfrm>
          <a:prstGeom prst="rect">
            <a:avLst/>
          </a:prstGeom>
          <a:noFill/>
        </p:spPr>
        <p:txBody>
          <a:bodyPr wrap="none" rtlCol="0">
            <a:spAutoFit/>
          </a:bodyPr>
          <a:lstStyle/>
          <a:p>
            <a:r>
              <a:rPr lang="en-US" dirty="0"/>
              <a:t>Recently purchased Luminex flow cytometry port folio</a:t>
            </a:r>
          </a:p>
        </p:txBody>
      </p:sp>
    </p:spTree>
    <p:extLst>
      <p:ext uri="{BB962C8B-B14F-4D97-AF65-F5344CB8AC3E}">
        <p14:creationId xmlns:p14="http://schemas.microsoft.com/office/powerpoint/2010/main" val="3266197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4F817-49F4-CCD0-8D71-734411A3572A}"/>
              </a:ext>
            </a:extLst>
          </p:cNvPr>
          <p:cNvSpPr>
            <a:spLocks noGrp="1"/>
          </p:cNvSpPr>
          <p:nvPr>
            <p:ph type="title"/>
          </p:nvPr>
        </p:nvSpPr>
        <p:spPr>
          <a:xfrm>
            <a:off x="0" y="-216516"/>
            <a:ext cx="10515600" cy="1325563"/>
          </a:xfrm>
        </p:spPr>
        <p:txBody>
          <a:bodyPr/>
          <a:lstStyle/>
          <a:p>
            <a:r>
              <a:rPr lang="en-US" dirty="0" err="1"/>
              <a:t>ThermoFisher</a:t>
            </a:r>
            <a:endParaRPr lang="en-US" dirty="0"/>
          </a:p>
        </p:txBody>
      </p:sp>
      <p:sp>
        <p:nvSpPr>
          <p:cNvPr id="4" name="TextBox 3">
            <a:extLst>
              <a:ext uri="{FF2B5EF4-FFF2-40B4-BE49-F238E27FC236}">
                <a16:creationId xmlns:a16="http://schemas.microsoft.com/office/drawing/2014/main" id="{D78D5489-2D62-08C2-B093-C601F3636307}"/>
              </a:ext>
            </a:extLst>
          </p:cNvPr>
          <p:cNvSpPr txBox="1"/>
          <p:nvPr/>
        </p:nvSpPr>
        <p:spPr>
          <a:xfrm>
            <a:off x="185084" y="785881"/>
            <a:ext cx="7620099" cy="646331"/>
          </a:xfrm>
          <a:prstGeom prst="rect">
            <a:avLst/>
          </a:prstGeom>
          <a:noFill/>
        </p:spPr>
        <p:txBody>
          <a:bodyPr wrap="none" rtlCol="0">
            <a:spAutoFit/>
          </a:bodyPr>
          <a:lstStyle/>
          <a:p>
            <a:r>
              <a:rPr lang="en-US" sz="3600" dirty="0"/>
              <a:t>Bigfoot – 60 PMT, 9 laser spectral sorter</a:t>
            </a:r>
          </a:p>
        </p:txBody>
      </p:sp>
      <p:pic>
        <p:nvPicPr>
          <p:cNvPr id="6" name="Picture 5">
            <a:extLst>
              <a:ext uri="{FF2B5EF4-FFF2-40B4-BE49-F238E27FC236}">
                <a16:creationId xmlns:a16="http://schemas.microsoft.com/office/drawing/2014/main" id="{2111FD73-4738-6E5E-0B9C-5A03B265677F}"/>
              </a:ext>
            </a:extLst>
          </p:cNvPr>
          <p:cNvPicPr>
            <a:picLocks noChangeAspect="1"/>
          </p:cNvPicPr>
          <p:nvPr/>
        </p:nvPicPr>
        <p:blipFill>
          <a:blip r:embed="rId2"/>
          <a:stretch>
            <a:fillRect/>
          </a:stretch>
        </p:blipFill>
        <p:spPr>
          <a:xfrm>
            <a:off x="0" y="1340432"/>
            <a:ext cx="4099325" cy="3868737"/>
          </a:xfrm>
          <a:prstGeom prst="rect">
            <a:avLst/>
          </a:prstGeom>
        </p:spPr>
      </p:pic>
      <p:pic>
        <p:nvPicPr>
          <p:cNvPr id="8" name="Picture 7">
            <a:extLst>
              <a:ext uri="{FF2B5EF4-FFF2-40B4-BE49-F238E27FC236}">
                <a16:creationId xmlns:a16="http://schemas.microsoft.com/office/drawing/2014/main" id="{8EA64200-3125-8947-4E47-271664AE1C5E}"/>
              </a:ext>
            </a:extLst>
          </p:cNvPr>
          <p:cNvPicPr>
            <a:picLocks noChangeAspect="1"/>
          </p:cNvPicPr>
          <p:nvPr/>
        </p:nvPicPr>
        <p:blipFill>
          <a:blip r:embed="rId3"/>
          <a:stretch>
            <a:fillRect/>
          </a:stretch>
        </p:blipFill>
        <p:spPr>
          <a:xfrm>
            <a:off x="8925361" y="764115"/>
            <a:ext cx="3081555" cy="3448050"/>
          </a:xfrm>
          <a:prstGeom prst="rect">
            <a:avLst/>
          </a:prstGeom>
        </p:spPr>
      </p:pic>
      <p:pic>
        <p:nvPicPr>
          <p:cNvPr id="10" name="Picture 9">
            <a:extLst>
              <a:ext uri="{FF2B5EF4-FFF2-40B4-BE49-F238E27FC236}">
                <a16:creationId xmlns:a16="http://schemas.microsoft.com/office/drawing/2014/main" id="{EB431D9D-0087-62B6-3A3A-93B3F27B2B6D}"/>
              </a:ext>
            </a:extLst>
          </p:cNvPr>
          <p:cNvPicPr>
            <a:picLocks noChangeAspect="1"/>
          </p:cNvPicPr>
          <p:nvPr/>
        </p:nvPicPr>
        <p:blipFill>
          <a:blip r:embed="rId4"/>
          <a:stretch>
            <a:fillRect/>
          </a:stretch>
        </p:blipFill>
        <p:spPr>
          <a:xfrm rot="5400000">
            <a:off x="3750648" y="2064022"/>
            <a:ext cx="5291668" cy="3968751"/>
          </a:xfrm>
          <a:prstGeom prst="rect">
            <a:avLst/>
          </a:prstGeom>
        </p:spPr>
      </p:pic>
      <p:sp>
        <p:nvSpPr>
          <p:cNvPr id="5" name="Footer Placeholder 4">
            <a:extLst>
              <a:ext uri="{FF2B5EF4-FFF2-40B4-BE49-F238E27FC236}">
                <a16:creationId xmlns:a16="http://schemas.microsoft.com/office/drawing/2014/main" id="{E2FD78CF-69DA-6107-D527-55C68BFCFE8D}"/>
              </a:ext>
            </a:extLst>
          </p:cNvPr>
          <p:cNvSpPr>
            <a:spLocks noGrp="1"/>
          </p:cNvSpPr>
          <p:nvPr>
            <p:ph type="ftr" sz="quarter" idx="11"/>
          </p:nvPr>
        </p:nvSpPr>
        <p:spPr>
          <a:xfrm>
            <a:off x="-1005840" y="6518788"/>
            <a:ext cx="6263640" cy="405374"/>
          </a:xfrm>
        </p:spPr>
        <p:txBody>
          <a:bodyPr/>
          <a:lstStyle/>
          <a:p>
            <a:r>
              <a:rPr lang="en-US" dirty="0"/>
              <a:t>Filename: Competitive </a:t>
            </a:r>
            <a:r>
              <a:rPr lang="en-US" dirty="0" err="1"/>
              <a:t>Instruments.pptx</a:t>
            </a:r>
            <a:r>
              <a:rPr lang="en-US" dirty="0"/>
              <a:t>  [CONFIDENTIAL MIFTEK]</a:t>
            </a:r>
          </a:p>
        </p:txBody>
      </p:sp>
      <p:sp>
        <p:nvSpPr>
          <p:cNvPr id="7" name="Slide Number Placeholder 6">
            <a:extLst>
              <a:ext uri="{FF2B5EF4-FFF2-40B4-BE49-F238E27FC236}">
                <a16:creationId xmlns:a16="http://schemas.microsoft.com/office/drawing/2014/main" id="{2C76F138-EB02-B8AB-D2AE-B23679CED0E3}"/>
              </a:ext>
            </a:extLst>
          </p:cNvPr>
          <p:cNvSpPr>
            <a:spLocks noGrp="1"/>
          </p:cNvSpPr>
          <p:nvPr>
            <p:ph type="sldNum" sz="quarter" idx="12"/>
          </p:nvPr>
        </p:nvSpPr>
        <p:spPr/>
        <p:txBody>
          <a:bodyPr/>
          <a:lstStyle/>
          <a:p>
            <a:fld id="{3DC73AC1-26E5-0F49-A70F-974DCE1876C6}" type="slidenum">
              <a:rPr lang="en-US" smtClean="0"/>
              <a:t>16</a:t>
            </a:fld>
            <a:endParaRPr lang="en-US"/>
          </a:p>
        </p:txBody>
      </p:sp>
      <p:sp>
        <p:nvSpPr>
          <p:cNvPr id="9" name="TextBox 8">
            <a:extLst>
              <a:ext uri="{FF2B5EF4-FFF2-40B4-BE49-F238E27FC236}">
                <a16:creationId xmlns:a16="http://schemas.microsoft.com/office/drawing/2014/main" id="{70BEC519-E95A-8F5E-2B48-404F42CB4AEF}"/>
              </a:ext>
            </a:extLst>
          </p:cNvPr>
          <p:cNvSpPr txBox="1"/>
          <p:nvPr/>
        </p:nvSpPr>
        <p:spPr>
          <a:xfrm>
            <a:off x="8901771" y="4212165"/>
            <a:ext cx="3105145" cy="584775"/>
          </a:xfrm>
          <a:prstGeom prst="rect">
            <a:avLst/>
          </a:prstGeom>
          <a:noFill/>
        </p:spPr>
        <p:txBody>
          <a:bodyPr wrap="none" rtlCol="0">
            <a:spAutoFit/>
          </a:bodyPr>
          <a:lstStyle/>
          <a:p>
            <a:r>
              <a:rPr lang="en-US" sz="3200" dirty="0"/>
              <a:t>Lots of filters…..!!</a:t>
            </a:r>
          </a:p>
        </p:txBody>
      </p:sp>
    </p:spTree>
    <p:extLst>
      <p:ext uri="{BB962C8B-B14F-4D97-AF65-F5344CB8AC3E}">
        <p14:creationId xmlns:p14="http://schemas.microsoft.com/office/powerpoint/2010/main" val="2886089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B4C4-81EE-9FA2-82DA-7474DFDC5944}"/>
              </a:ext>
            </a:extLst>
          </p:cNvPr>
          <p:cNvSpPr>
            <a:spLocks noGrp="1"/>
          </p:cNvSpPr>
          <p:nvPr>
            <p:ph type="title"/>
          </p:nvPr>
        </p:nvSpPr>
        <p:spPr/>
        <p:txBody>
          <a:bodyPr/>
          <a:lstStyle/>
          <a:p>
            <a:r>
              <a:rPr lang="en-US" dirty="0"/>
              <a:t>Fluorescent Probe Status</a:t>
            </a:r>
          </a:p>
        </p:txBody>
      </p:sp>
      <p:sp>
        <p:nvSpPr>
          <p:cNvPr id="3" name="Content Placeholder 2">
            <a:extLst>
              <a:ext uri="{FF2B5EF4-FFF2-40B4-BE49-F238E27FC236}">
                <a16:creationId xmlns:a16="http://schemas.microsoft.com/office/drawing/2014/main" id="{A4E5BA19-1680-2EA6-48E4-27A5FE1AA16B}"/>
              </a:ext>
            </a:extLst>
          </p:cNvPr>
          <p:cNvSpPr>
            <a:spLocks noGrp="1"/>
          </p:cNvSpPr>
          <p:nvPr>
            <p:ph idx="1"/>
          </p:nvPr>
        </p:nvSpPr>
        <p:spPr>
          <a:xfrm>
            <a:off x="838200" y="1825625"/>
            <a:ext cx="5733585" cy="2218551"/>
          </a:xfrm>
        </p:spPr>
        <p:txBody>
          <a:bodyPr/>
          <a:lstStyle/>
          <a:p>
            <a:r>
              <a:rPr lang="en-US" dirty="0"/>
              <a:t>Reagents available</a:t>
            </a:r>
          </a:p>
          <a:p>
            <a:r>
              <a:rPr lang="en-US" dirty="0"/>
              <a:t>Companies making dyes</a:t>
            </a:r>
          </a:p>
          <a:p>
            <a:pPr marL="0" indent="0">
              <a:buNone/>
            </a:pPr>
            <a:endParaRPr lang="en-US" dirty="0"/>
          </a:p>
        </p:txBody>
      </p:sp>
    </p:spTree>
    <p:extLst>
      <p:ext uri="{BB962C8B-B14F-4D97-AF65-F5344CB8AC3E}">
        <p14:creationId xmlns:p14="http://schemas.microsoft.com/office/powerpoint/2010/main" val="23924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A2FE-EA7A-6363-5D02-B597DFD1F6C9}"/>
              </a:ext>
            </a:extLst>
          </p:cNvPr>
          <p:cNvSpPr>
            <a:spLocks noGrp="1"/>
          </p:cNvSpPr>
          <p:nvPr>
            <p:ph type="title"/>
          </p:nvPr>
        </p:nvSpPr>
        <p:spPr/>
        <p:txBody>
          <a:bodyPr/>
          <a:lstStyle/>
          <a:p>
            <a:r>
              <a:rPr lang="en-US" dirty="0"/>
              <a:t>Calibration Beads</a:t>
            </a:r>
          </a:p>
        </p:txBody>
      </p:sp>
      <p:sp>
        <p:nvSpPr>
          <p:cNvPr id="3" name="Content Placeholder 2">
            <a:extLst>
              <a:ext uri="{FF2B5EF4-FFF2-40B4-BE49-F238E27FC236}">
                <a16:creationId xmlns:a16="http://schemas.microsoft.com/office/drawing/2014/main" id="{B1478622-B6E1-371B-8897-F05E1A5B499F}"/>
              </a:ext>
            </a:extLst>
          </p:cNvPr>
          <p:cNvSpPr>
            <a:spLocks noGrp="1"/>
          </p:cNvSpPr>
          <p:nvPr>
            <p:ph idx="1"/>
          </p:nvPr>
        </p:nvSpPr>
        <p:spPr/>
        <p:txBody>
          <a:bodyPr/>
          <a:lstStyle/>
          <a:p>
            <a:r>
              <a:rPr lang="en-US" dirty="0"/>
              <a:t>Types of beads</a:t>
            </a:r>
          </a:p>
          <a:p>
            <a:r>
              <a:rPr lang="en-US" dirty="0"/>
              <a:t>Companies making beads </a:t>
            </a:r>
          </a:p>
        </p:txBody>
      </p:sp>
    </p:spTree>
    <p:extLst>
      <p:ext uri="{BB962C8B-B14F-4D97-AF65-F5344CB8AC3E}">
        <p14:creationId xmlns:p14="http://schemas.microsoft.com/office/powerpoint/2010/main" val="446166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4B213-F5FE-56A6-0B2A-99AEB5D06516}"/>
              </a:ext>
            </a:extLst>
          </p:cNvPr>
          <p:cNvSpPr>
            <a:spLocks noGrp="1"/>
          </p:cNvSpPr>
          <p:nvPr>
            <p:ph type="title"/>
          </p:nvPr>
        </p:nvSpPr>
        <p:spPr/>
        <p:txBody>
          <a:bodyPr/>
          <a:lstStyle/>
          <a:p>
            <a:r>
              <a:rPr lang="en-US" dirty="0"/>
              <a:t>Computational Tools</a:t>
            </a:r>
          </a:p>
        </p:txBody>
      </p:sp>
      <p:sp>
        <p:nvSpPr>
          <p:cNvPr id="3" name="Content Placeholder 2">
            <a:extLst>
              <a:ext uri="{FF2B5EF4-FFF2-40B4-BE49-F238E27FC236}">
                <a16:creationId xmlns:a16="http://schemas.microsoft.com/office/drawing/2014/main" id="{F8E43166-B220-7ADE-B6D6-62A99A12049A}"/>
              </a:ext>
            </a:extLst>
          </p:cNvPr>
          <p:cNvSpPr>
            <a:spLocks noGrp="1"/>
          </p:cNvSpPr>
          <p:nvPr>
            <p:ph idx="1"/>
          </p:nvPr>
        </p:nvSpPr>
        <p:spPr/>
        <p:txBody>
          <a:bodyPr/>
          <a:lstStyle/>
          <a:p>
            <a:r>
              <a:rPr lang="en-US" dirty="0"/>
              <a:t>Software packages</a:t>
            </a:r>
          </a:p>
          <a:p>
            <a:r>
              <a:rPr lang="en-US" dirty="0"/>
              <a:t>Companies Involved</a:t>
            </a:r>
          </a:p>
          <a:p>
            <a:endParaRPr lang="en-US" dirty="0"/>
          </a:p>
        </p:txBody>
      </p:sp>
    </p:spTree>
    <p:extLst>
      <p:ext uri="{BB962C8B-B14F-4D97-AF65-F5344CB8AC3E}">
        <p14:creationId xmlns:p14="http://schemas.microsoft.com/office/powerpoint/2010/main" val="40878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62C7-6DC3-D541-76FE-217FC98EE0F8}"/>
              </a:ext>
            </a:extLst>
          </p:cNvPr>
          <p:cNvSpPr>
            <a:spLocks noGrp="1"/>
          </p:cNvSpPr>
          <p:nvPr>
            <p:ph type="title"/>
          </p:nvPr>
        </p:nvSpPr>
        <p:spPr/>
        <p:txBody>
          <a:bodyPr/>
          <a:lstStyle/>
          <a:p>
            <a:r>
              <a:rPr lang="en-US" dirty="0"/>
              <a:t>Technology Status</a:t>
            </a:r>
          </a:p>
        </p:txBody>
      </p:sp>
      <p:sp>
        <p:nvSpPr>
          <p:cNvPr id="3" name="Content Placeholder 2">
            <a:extLst>
              <a:ext uri="{FF2B5EF4-FFF2-40B4-BE49-F238E27FC236}">
                <a16:creationId xmlns:a16="http://schemas.microsoft.com/office/drawing/2014/main" id="{F246249D-0F19-BC4B-1D88-75C6B356E5ED}"/>
              </a:ext>
            </a:extLst>
          </p:cNvPr>
          <p:cNvSpPr>
            <a:spLocks noGrp="1"/>
          </p:cNvSpPr>
          <p:nvPr>
            <p:ph idx="1"/>
          </p:nvPr>
        </p:nvSpPr>
        <p:spPr>
          <a:xfrm>
            <a:off x="712076" y="1820917"/>
            <a:ext cx="10515600" cy="3216166"/>
          </a:xfrm>
        </p:spPr>
        <p:txBody>
          <a:bodyPr/>
          <a:lstStyle/>
          <a:p>
            <a:pPr marL="0" indent="0">
              <a:buNone/>
            </a:pPr>
            <a:r>
              <a:rPr lang="en-US" dirty="0"/>
              <a:t>Instrument types</a:t>
            </a:r>
          </a:p>
          <a:p>
            <a:r>
              <a:rPr lang="en-US" dirty="0"/>
              <a:t>Analyzers</a:t>
            </a:r>
          </a:p>
          <a:p>
            <a:pPr lvl="1"/>
            <a:r>
              <a:rPr lang="en-US" dirty="0"/>
              <a:t>Polychromatic</a:t>
            </a:r>
          </a:p>
          <a:p>
            <a:pPr lvl="1"/>
            <a:r>
              <a:rPr lang="en-US" dirty="0"/>
              <a:t>Spectral</a:t>
            </a:r>
          </a:p>
          <a:p>
            <a:r>
              <a:rPr lang="en-US" dirty="0"/>
              <a:t>Sorters</a:t>
            </a:r>
          </a:p>
          <a:p>
            <a:r>
              <a:rPr lang="en-US" dirty="0"/>
              <a:t>Specialty Instruments</a:t>
            </a:r>
          </a:p>
        </p:txBody>
      </p:sp>
    </p:spTree>
    <p:extLst>
      <p:ext uri="{BB962C8B-B14F-4D97-AF65-F5344CB8AC3E}">
        <p14:creationId xmlns:p14="http://schemas.microsoft.com/office/powerpoint/2010/main" val="2197518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A28E-C9DB-12D4-F276-5AD49EDF5F9A}"/>
              </a:ext>
            </a:extLst>
          </p:cNvPr>
          <p:cNvSpPr>
            <a:spLocks noGrp="1"/>
          </p:cNvSpPr>
          <p:nvPr>
            <p:ph type="title"/>
          </p:nvPr>
        </p:nvSpPr>
        <p:spPr/>
        <p:txBody>
          <a:bodyPr/>
          <a:lstStyle/>
          <a:p>
            <a:r>
              <a:rPr lang="en-US" dirty="0"/>
              <a:t>Assay Status</a:t>
            </a:r>
          </a:p>
        </p:txBody>
      </p:sp>
      <p:sp>
        <p:nvSpPr>
          <p:cNvPr id="3" name="Content Placeholder 2">
            <a:extLst>
              <a:ext uri="{FF2B5EF4-FFF2-40B4-BE49-F238E27FC236}">
                <a16:creationId xmlns:a16="http://schemas.microsoft.com/office/drawing/2014/main" id="{41D0BA15-9805-864B-E09B-9320BDE6D94A}"/>
              </a:ext>
            </a:extLst>
          </p:cNvPr>
          <p:cNvSpPr>
            <a:spLocks noGrp="1"/>
          </p:cNvSpPr>
          <p:nvPr>
            <p:ph idx="1"/>
          </p:nvPr>
        </p:nvSpPr>
        <p:spPr>
          <a:xfrm>
            <a:off x="585952" y="1690688"/>
            <a:ext cx="4148667" cy="4351338"/>
          </a:xfrm>
          <a:ln>
            <a:solidFill>
              <a:schemeClr val="bg1">
                <a:lumMod val="65000"/>
              </a:schemeClr>
            </a:solidFill>
          </a:ln>
        </p:spPr>
        <p:txBody>
          <a:bodyPr>
            <a:normAutofit lnSpcReduction="10000"/>
          </a:bodyPr>
          <a:lstStyle/>
          <a:p>
            <a:r>
              <a:rPr lang="en-US" dirty="0"/>
              <a:t>Immunophenotyping</a:t>
            </a:r>
          </a:p>
          <a:p>
            <a:r>
              <a:rPr lang="en-US" dirty="0"/>
              <a:t>DNA Analysis</a:t>
            </a:r>
          </a:p>
          <a:p>
            <a:r>
              <a:rPr lang="en-US" dirty="0"/>
              <a:t>Small Particle Analysis</a:t>
            </a:r>
          </a:p>
          <a:p>
            <a:r>
              <a:rPr lang="en-US" dirty="0"/>
              <a:t>Clinical Diagnostics</a:t>
            </a:r>
          </a:p>
          <a:p>
            <a:r>
              <a:rPr lang="en-US" dirty="0"/>
              <a:t>Functional Studies</a:t>
            </a:r>
          </a:p>
          <a:p>
            <a:r>
              <a:rPr lang="en-US" dirty="0"/>
              <a:t>Cytokines Studies</a:t>
            </a:r>
          </a:p>
          <a:p>
            <a:r>
              <a:rPr lang="en-US" dirty="0"/>
              <a:t>Plant Cytometry</a:t>
            </a:r>
          </a:p>
          <a:p>
            <a:r>
              <a:rPr lang="en-US" dirty="0"/>
              <a:t>Cell Sorting</a:t>
            </a:r>
          </a:p>
          <a:p>
            <a:r>
              <a:rPr lang="en-US" dirty="0"/>
              <a:t>Water quality analysis</a:t>
            </a:r>
          </a:p>
        </p:txBody>
      </p:sp>
      <p:sp>
        <p:nvSpPr>
          <p:cNvPr id="4" name="TextBox 3">
            <a:extLst>
              <a:ext uri="{FF2B5EF4-FFF2-40B4-BE49-F238E27FC236}">
                <a16:creationId xmlns:a16="http://schemas.microsoft.com/office/drawing/2014/main" id="{62495315-EF50-AEB3-E329-BB1F6D80D2AF}"/>
              </a:ext>
            </a:extLst>
          </p:cNvPr>
          <p:cNvSpPr txBox="1"/>
          <p:nvPr/>
        </p:nvSpPr>
        <p:spPr>
          <a:xfrm>
            <a:off x="6711149" y="1690688"/>
            <a:ext cx="4545430" cy="4524315"/>
          </a:xfrm>
          <a:prstGeom prst="rect">
            <a:avLst/>
          </a:prstGeom>
          <a:noFill/>
          <a:ln>
            <a:solidFill>
              <a:schemeClr val="bg1">
                <a:lumMod val="65000"/>
              </a:schemeClr>
            </a:solidFill>
          </a:ln>
        </p:spPr>
        <p:txBody>
          <a:bodyPr wrap="square" rtlCol="0">
            <a:spAutoFit/>
          </a:bodyPr>
          <a:lstStyle/>
          <a:p>
            <a:pPr marL="285750" indent="-285750">
              <a:buFont typeface="Arial" panose="020B0604020202020204" pitchFamily="34" charset="0"/>
              <a:buChar char="•"/>
            </a:pPr>
            <a:r>
              <a:rPr lang="en-US" sz="2400" dirty="0"/>
              <a:t>Cell Cycle &amp; Cell Proliferation</a:t>
            </a:r>
          </a:p>
          <a:p>
            <a:pPr marL="285750" indent="-285750">
              <a:buFont typeface="Arial" panose="020B0604020202020204" pitchFamily="34" charset="0"/>
              <a:buChar char="•"/>
            </a:pPr>
            <a:r>
              <a:rPr lang="en-US" sz="2400" dirty="0"/>
              <a:t>Cell Signaling</a:t>
            </a:r>
          </a:p>
          <a:p>
            <a:pPr marL="285750" indent="-285750">
              <a:buFont typeface="Arial" panose="020B0604020202020204" pitchFamily="34" charset="0"/>
              <a:buChar char="•"/>
            </a:pPr>
            <a:r>
              <a:rPr lang="en-US" sz="2400" dirty="0"/>
              <a:t>Immuno-checkpoint analysis</a:t>
            </a:r>
          </a:p>
          <a:p>
            <a:pPr marL="285750" indent="-285750">
              <a:buFont typeface="Arial" panose="020B0604020202020204" pitchFamily="34" charset="0"/>
              <a:buChar char="•"/>
            </a:pPr>
            <a:r>
              <a:rPr lang="en-US" sz="2400" dirty="0"/>
              <a:t>Invitro toxicity</a:t>
            </a:r>
          </a:p>
          <a:p>
            <a:pPr marL="285750" indent="-285750">
              <a:buFont typeface="Arial" panose="020B0604020202020204" pitchFamily="34" charset="0"/>
              <a:buChar char="•"/>
            </a:pPr>
            <a:r>
              <a:rPr lang="en-US" sz="2400" dirty="0"/>
              <a:t>Apoptosis</a:t>
            </a:r>
          </a:p>
          <a:p>
            <a:pPr marL="285750" indent="-285750">
              <a:buFont typeface="Arial" panose="020B0604020202020204" pitchFamily="34" charset="0"/>
              <a:buChar char="•"/>
            </a:pPr>
            <a:r>
              <a:rPr lang="en-US" sz="2400" dirty="0"/>
              <a:t>Transfection &amp; Cell Viability</a:t>
            </a:r>
          </a:p>
          <a:p>
            <a:pPr marL="285750" indent="-285750">
              <a:buFont typeface="Arial" panose="020B0604020202020204" pitchFamily="34" charset="0"/>
              <a:buChar char="•"/>
            </a:pPr>
            <a:r>
              <a:rPr lang="en-US" sz="2400" dirty="0"/>
              <a:t>Cancer/immuno-oncology</a:t>
            </a:r>
          </a:p>
          <a:p>
            <a:pPr marL="285750" indent="-285750">
              <a:buFont typeface="Arial" panose="020B0604020202020204" pitchFamily="34" charset="0"/>
              <a:buChar char="•"/>
            </a:pPr>
            <a:r>
              <a:rPr lang="en-US" sz="2400" dirty="0"/>
              <a:t>Hematology/Malignancies</a:t>
            </a:r>
          </a:p>
          <a:p>
            <a:pPr marL="285750" indent="-285750">
              <a:buFont typeface="Arial" panose="020B0604020202020204" pitchFamily="34" charset="0"/>
              <a:buChar char="•"/>
            </a:pPr>
            <a:r>
              <a:rPr lang="en-US" sz="2400" dirty="0"/>
              <a:t>Infections and Autoimmunity</a:t>
            </a:r>
          </a:p>
          <a:p>
            <a:pPr marL="285750" indent="-285750">
              <a:buFont typeface="Arial" panose="020B0604020202020204" pitchFamily="34" charset="0"/>
              <a:buChar char="•"/>
            </a:pPr>
            <a:r>
              <a:rPr lang="en-US" sz="2400" dirty="0"/>
              <a:t>Organ Transplantation</a:t>
            </a:r>
          </a:p>
          <a:p>
            <a:pPr marL="285750" indent="-285750">
              <a:buFont typeface="Arial" panose="020B0604020202020204" pitchFamily="34" charset="0"/>
              <a:buChar char="•"/>
            </a:pPr>
            <a:r>
              <a:rPr lang="en-US" sz="2400" dirty="0"/>
              <a:t>Pharmaceutical Applications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4135871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160A0-D15F-DA65-AC9C-EA5C12CA1B30}"/>
              </a:ext>
            </a:extLst>
          </p:cNvPr>
          <p:cNvSpPr>
            <a:spLocks noGrp="1"/>
          </p:cNvSpPr>
          <p:nvPr>
            <p:ph type="title"/>
          </p:nvPr>
        </p:nvSpPr>
        <p:spPr/>
        <p:txBody>
          <a:bodyPr/>
          <a:lstStyle/>
          <a:p>
            <a:r>
              <a:rPr lang="en-US" dirty="0"/>
              <a:t>Opportunities</a:t>
            </a:r>
          </a:p>
        </p:txBody>
      </p:sp>
      <p:sp>
        <p:nvSpPr>
          <p:cNvPr id="3" name="Content Placeholder 2">
            <a:extLst>
              <a:ext uri="{FF2B5EF4-FFF2-40B4-BE49-F238E27FC236}">
                <a16:creationId xmlns:a16="http://schemas.microsoft.com/office/drawing/2014/main" id="{D1684E02-3D5A-6644-4033-54BE38FEC043}"/>
              </a:ext>
            </a:extLst>
          </p:cNvPr>
          <p:cNvSpPr>
            <a:spLocks noGrp="1"/>
          </p:cNvSpPr>
          <p:nvPr>
            <p:ph idx="1"/>
          </p:nvPr>
        </p:nvSpPr>
        <p:spPr/>
        <p:txBody>
          <a:bodyPr/>
          <a:lstStyle/>
          <a:p>
            <a:r>
              <a:rPr lang="en-US" dirty="0"/>
              <a:t>Workflow Automation</a:t>
            </a:r>
          </a:p>
          <a:p>
            <a:r>
              <a:rPr lang="en-US" dirty="0"/>
              <a:t>Cell Therapy</a:t>
            </a:r>
          </a:p>
          <a:p>
            <a:r>
              <a:rPr lang="en-US" dirty="0"/>
              <a:t>New technologies may open unused approaches</a:t>
            </a:r>
          </a:p>
        </p:txBody>
      </p:sp>
    </p:spTree>
    <p:extLst>
      <p:ext uri="{BB962C8B-B14F-4D97-AF65-F5344CB8AC3E}">
        <p14:creationId xmlns:p14="http://schemas.microsoft.com/office/powerpoint/2010/main" val="417594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9CC867-597C-8947-54E5-761314B2E2E5}"/>
              </a:ext>
            </a:extLst>
          </p:cNvPr>
          <p:cNvPicPr>
            <a:picLocks noChangeAspect="1"/>
          </p:cNvPicPr>
          <p:nvPr/>
        </p:nvPicPr>
        <p:blipFill>
          <a:blip r:embed="rId2"/>
          <a:stretch>
            <a:fillRect/>
          </a:stretch>
        </p:blipFill>
        <p:spPr>
          <a:xfrm>
            <a:off x="3008971" y="4694550"/>
            <a:ext cx="7772400" cy="2043652"/>
          </a:xfrm>
          <a:prstGeom prst="rect">
            <a:avLst/>
          </a:prstGeom>
        </p:spPr>
      </p:pic>
      <p:sp>
        <p:nvSpPr>
          <p:cNvPr id="2" name="Title 1">
            <a:extLst>
              <a:ext uri="{FF2B5EF4-FFF2-40B4-BE49-F238E27FC236}">
                <a16:creationId xmlns:a16="http://schemas.microsoft.com/office/drawing/2014/main" id="{8CBB8FA9-F07D-3923-55BB-8C00578EF399}"/>
              </a:ext>
            </a:extLst>
          </p:cNvPr>
          <p:cNvSpPr>
            <a:spLocks noGrp="1"/>
          </p:cNvSpPr>
          <p:nvPr>
            <p:ph type="title"/>
          </p:nvPr>
        </p:nvSpPr>
        <p:spPr>
          <a:xfrm>
            <a:off x="265771" y="119798"/>
            <a:ext cx="10515600" cy="668221"/>
          </a:xfrm>
        </p:spPr>
        <p:txBody>
          <a:bodyPr>
            <a:normAutofit fontScale="90000"/>
          </a:bodyPr>
          <a:lstStyle/>
          <a:p>
            <a:r>
              <a:rPr lang="en-US" dirty="0"/>
              <a:t>Business Aspects</a:t>
            </a:r>
          </a:p>
        </p:txBody>
      </p:sp>
      <p:sp>
        <p:nvSpPr>
          <p:cNvPr id="3" name="Content Placeholder 2">
            <a:extLst>
              <a:ext uri="{FF2B5EF4-FFF2-40B4-BE49-F238E27FC236}">
                <a16:creationId xmlns:a16="http://schemas.microsoft.com/office/drawing/2014/main" id="{CB68D665-84AE-3EFC-975F-B8BFA6F37C42}"/>
              </a:ext>
            </a:extLst>
          </p:cNvPr>
          <p:cNvSpPr>
            <a:spLocks noGrp="1"/>
          </p:cNvSpPr>
          <p:nvPr>
            <p:ph idx="1"/>
          </p:nvPr>
        </p:nvSpPr>
        <p:spPr>
          <a:xfrm>
            <a:off x="838199" y="788019"/>
            <a:ext cx="10716491" cy="1474953"/>
          </a:xfrm>
        </p:spPr>
        <p:txBody>
          <a:bodyPr>
            <a:normAutofit/>
          </a:bodyPr>
          <a:lstStyle/>
          <a:p>
            <a:r>
              <a:rPr lang="en-US" sz="2400" dirty="0"/>
              <a:t>Market Overview</a:t>
            </a:r>
          </a:p>
          <a:p>
            <a:r>
              <a:rPr lang="en-US" sz="2400" dirty="0"/>
              <a:t>Patent Space  (109 Patents in Flow cytometry space 2019-22)</a:t>
            </a:r>
          </a:p>
          <a:p>
            <a:r>
              <a:rPr lang="en-US" sz="2400" dirty="0"/>
              <a:t>Market Share of companies</a:t>
            </a:r>
          </a:p>
        </p:txBody>
      </p:sp>
      <p:pic>
        <p:nvPicPr>
          <p:cNvPr id="5" name="Picture 4">
            <a:extLst>
              <a:ext uri="{FF2B5EF4-FFF2-40B4-BE49-F238E27FC236}">
                <a16:creationId xmlns:a16="http://schemas.microsoft.com/office/drawing/2014/main" id="{0469F7B2-E4DB-5DE0-B575-354BDA9F6741}"/>
              </a:ext>
            </a:extLst>
          </p:cNvPr>
          <p:cNvPicPr>
            <a:picLocks noChangeAspect="1"/>
          </p:cNvPicPr>
          <p:nvPr/>
        </p:nvPicPr>
        <p:blipFill>
          <a:blip r:embed="rId3"/>
          <a:stretch>
            <a:fillRect/>
          </a:stretch>
        </p:blipFill>
        <p:spPr>
          <a:xfrm>
            <a:off x="1952646" y="1990807"/>
            <a:ext cx="9405113" cy="2876385"/>
          </a:xfrm>
          <a:prstGeom prst="rect">
            <a:avLst/>
          </a:prstGeom>
        </p:spPr>
      </p:pic>
    </p:spTree>
    <p:extLst>
      <p:ext uri="{BB962C8B-B14F-4D97-AF65-F5344CB8AC3E}">
        <p14:creationId xmlns:p14="http://schemas.microsoft.com/office/powerpoint/2010/main" val="3945202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A9CAC-166A-970F-F5FA-ED4141B8ED2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C8F587A-3D53-FEB6-EF0F-95F131FBBF5C}"/>
              </a:ext>
            </a:extLst>
          </p:cNvPr>
          <p:cNvPicPr>
            <a:picLocks noChangeAspect="1"/>
          </p:cNvPicPr>
          <p:nvPr/>
        </p:nvPicPr>
        <p:blipFill>
          <a:blip r:embed="rId2"/>
          <a:stretch>
            <a:fillRect/>
          </a:stretch>
        </p:blipFill>
        <p:spPr>
          <a:xfrm>
            <a:off x="2124117" y="1027906"/>
            <a:ext cx="7772400" cy="2216052"/>
          </a:xfrm>
          <a:prstGeom prst="rect">
            <a:avLst/>
          </a:prstGeom>
        </p:spPr>
      </p:pic>
      <p:pic>
        <p:nvPicPr>
          <p:cNvPr id="7" name="Picture 6">
            <a:extLst>
              <a:ext uri="{FF2B5EF4-FFF2-40B4-BE49-F238E27FC236}">
                <a16:creationId xmlns:a16="http://schemas.microsoft.com/office/drawing/2014/main" id="{74EB466A-4D96-2EBE-7D2A-58D3F1C3B0B4}"/>
              </a:ext>
            </a:extLst>
          </p:cNvPr>
          <p:cNvPicPr>
            <a:picLocks noChangeAspect="1"/>
          </p:cNvPicPr>
          <p:nvPr/>
        </p:nvPicPr>
        <p:blipFill>
          <a:blip r:embed="rId3"/>
          <a:stretch>
            <a:fillRect/>
          </a:stretch>
        </p:blipFill>
        <p:spPr>
          <a:xfrm>
            <a:off x="2124117" y="3540652"/>
            <a:ext cx="7772400" cy="2952223"/>
          </a:xfrm>
          <a:prstGeom prst="rect">
            <a:avLst/>
          </a:prstGeom>
        </p:spPr>
      </p:pic>
    </p:spTree>
    <p:extLst>
      <p:ext uri="{BB962C8B-B14F-4D97-AF65-F5344CB8AC3E}">
        <p14:creationId xmlns:p14="http://schemas.microsoft.com/office/powerpoint/2010/main" val="1399907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B1C2-BD59-6D6D-C145-5BEB275BC67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12B64C3-6F72-AF62-3642-CE2D2D563C9B}"/>
              </a:ext>
            </a:extLst>
          </p:cNvPr>
          <p:cNvPicPr>
            <a:picLocks noChangeAspect="1"/>
          </p:cNvPicPr>
          <p:nvPr/>
        </p:nvPicPr>
        <p:blipFill>
          <a:blip r:embed="rId2"/>
          <a:stretch>
            <a:fillRect/>
          </a:stretch>
        </p:blipFill>
        <p:spPr>
          <a:xfrm>
            <a:off x="482046" y="0"/>
            <a:ext cx="5613954" cy="6858000"/>
          </a:xfrm>
          <a:prstGeom prst="rect">
            <a:avLst/>
          </a:prstGeom>
        </p:spPr>
      </p:pic>
      <p:pic>
        <p:nvPicPr>
          <p:cNvPr id="7" name="Picture 6">
            <a:extLst>
              <a:ext uri="{FF2B5EF4-FFF2-40B4-BE49-F238E27FC236}">
                <a16:creationId xmlns:a16="http://schemas.microsoft.com/office/drawing/2014/main" id="{BD213573-BB7E-737D-5408-A96FD1061DAB}"/>
              </a:ext>
            </a:extLst>
          </p:cNvPr>
          <p:cNvPicPr>
            <a:picLocks noChangeAspect="1"/>
          </p:cNvPicPr>
          <p:nvPr/>
        </p:nvPicPr>
        <p:blipFill>
          <a:blip r:embed="rId3"/>
          <a:stretch>
            <a:fillRect/>
          </a:stretch>
        </p:blipFill>
        <p:spPr>
          <a:xfrm>
            <a:off x="6096000" y="-4473"/>
            <a:ext cx="5908462" cy="5044214"/>
          </a:xfrm>
          <a:prstGeom prst="rect">
            <a:avLst/>
          </a:prstGeom>
        </p:spPr>
      </p:pic>
    </p:spTree>
    <p:extLst>
      <p:ext uri="{BB962C8B-B14F-4D97-AF65-F5344CB8AC3E}">
        <p14:creationId xmlns:p14="http://schemas.microsoft.com/office/powerpoint/2010/main" val="3945228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EDDB-15BE-2A87-AB6C-3B6C36F45AC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D741F9B-709B-2EE9-4042-D5A2898A08BD}"/>
              </a:ext>
            </a:extLst>
          </p:cNvPr>
          <p:cNvPicPr>
            <a:picLocks noGrp="1" noChangeAspect="1"/>
          </p:cNvPicPr>
          <p:nvPr>
            <p:ph idx="1"/>
          </p:nvPr>
        </p:nvPicPr>
        <p:blipFill>
          <a:blip r:embed="rId2"/>
          <a:stretch>
            <a:fillRect/>
          </a:stretch>
        </p:blipFill>
        <p:spPr>
          <a:xfrm>
            <a:off x="1835730" y="1845068"/>
            <a:ext cx="9759122" cy="4279106"/>
          </a:xfrm>
        </p:spPr>
      </p:pic>
    </p:spTree>
    <p:extLst>
      <p:ext uri="{BB962C8B-B14F-4D97-AF65-F5344CB8AC3E}">
        <p14:creationId xmlns:p14="http://schemas.microsoft.com/office/powerpoint/2010/main" val="787743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08F9E-0042-F8DF-C569-B4A73F60B89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99B6F6B-8A33-F242-C50F-E9D5116387F7}"/>
              </a:ext>
            </a:extLst>
          </p:cNvPr>
          <p:cNvSpPr>
            <a:spLocks noGrp="1"/>
          </p:cNvSpPr>
          <p:nvPr>
            <p:ph idx="1"/>
          </p:nvPr>
        </p:nvSpPr>
        <p:spPr>
          <a:xfrm>
            <a:off x="838200" y="1825625"/>
            <a:ext cx="10515600" cy="3245139"/>
          </a:xfrm>
        </p:spPr>
        <p:txBody>
          <a:bodyPr/>
          <a:lstStyle/>
          <a:p>
            <a:r>
              <a:rPr lang="en-US" dirty="0"/>
              <a:t>The field is growing at a good pace</a:t>
            </a:r>
          </a:p>
          <a:p>
            <a:r>
              <a:rPr lang="en-US" dirty="0"/>
              <a:t>New technologies are likely to emerge over the next 2 years</a:t>
            </a:r>
          </a:p>
          <a:p>
            <a:r>
              <a:rPr lang="en-US" dirty="0"/>
              <a:t>Polychromatic cytometry will remain for some years, but it will eventually be reduced in impact</a:t>
            </a:r>
          </a:p>
          <a:p>
            <a:r>
              <a:rPr lang="en-US" dirty="0"/>
              <a:t>Spectral cytometry will become the predominant technology</a:t>
            </a:r>
          </a:p>
        </p:txBody>
      </p:sp>
    </p:spTree>
    <p:extLst>
      <p:ext uri="{BB962C8B-B14F-4D97-AF65-F5344CB8AC3E}">
        <p14:creationId xmlns:p14="http://schemas.microsoft.com/office/powerpoint/2010/main" val="3440484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CDFA-6173-0AC0-2436-4761DA8C880F}"/>
              </a:ext>
            </a:extLst>
          </p:cNvPr>
          <p:cNvSpPr>
            <a:spLocks noGrp="1"/>
          </p:cNvSpPr>
          <p:nvPr>
            <p:ph type="title"/>
          </p:nvPr>
        </p:nvSpPr>
        <p:spPr/>
        <p:txBody>
          <a:bodyPr/>
          <a:lstStyle/>
          <a:p>
            <a:r>
              <a:rPr lang="en-US" dirty="0"/>
              <a:t>Polychromatic Flow Cytometers</a:t>
            </a:r>
          </a:p>
        </p:txBody>
      </p:sp>
      <p:sp>
        <p:nvSpPr>
          <p:cNvPr id="5" name="TextBox 4">
            <a:extLst>
              <a:ext uri="{FF2B5EF4-FFF2-40B4-BE49-F238E27FC236}">
                <a16:creationId xmlns:a16="http://schemas.microsoft.com/office/drawing/2014/main" id="{287DEAA3-D587-77F9-A427-009CE9F77581}"/>
              </a:ext>
            </a:extLst>
          </p:cNvPr>
          <p:cNvSpPr txBox="1"/>
          <p:nvPr/>
        </p:nvSpPr>
        <p:spPr>
          <a:xfrm>
            <a:off x="838200" y="1367410"/>
            <a:ext cx="10093842" cy="4832092"/>
          </a:xfrm>
          <a:prstGeom prst="rect">
            <a:avLst/>
          </a:prstGeom>
          <a:noFill/>
        </p:spPr>
        <p:txBody>
          <a:bodyPr wrap="square">
            <a:spAutoFit/>
          </a:bodyPr>
          <a:lstStyle/>
          <a:p>
            <a:pPr algn="l"/>
            <a:r>
              <a:rPr lang="en-US" sz="2800" b="1" dirty="0"/>
              <a:t>Becton Dickinson </a:t>
            </a:r>
            <a:r>
              <a:rPr lang="en-US" sz="2800" dirty="0"/>
              <a:t>Many instruments 	</a:t>
            </a:r>
          </a:p>
          <a:p>
            <a:pPr algn="l"/>
            <a:r>
              <a:rPr lang="en-US" sz="2800" b="1" dirty="0" err="1"/>
              <a:t>ThermoFisher</a:t>
            </a:r>
            <a:r>
              <a:rPr lang="en-US" sz="2800" b="1" dirty="0"/>
              <a:t>	</a:t>
            </a:r>
            <a:r>
              <a:rPr lang="en-US" sz="2800" dirty="0"/>
              <a:t>Bigfoot, Attune, Attune </a:t>
            </a:r>
            <a:r>
              <a:rPr lang="en-US" sz="2800" dirty="0" err="1"/>
              <a:t>Cytopic</a:t>
            </a:r>
            <a:endParaRPr lang="en-US" sz="2800" dirty="0"/>
          </a:p>
          <a:p>
            <a:pPr algn="l"/>
            <a:r>
              <a:rPr lang="en-US" sz="2800" b="1" dirty="0"/>
              <a:t>Beckman Coulter	</a:t>
            </a:r>
            <a:r>
              <a:rPr lang="en-US" sz="2800" dirty="0" err="1"/>
              <a:t>CytoFlex</a:t>
            </a:r>
            <a:r>
              <a:rPr lang="en-US" sz="2800" dirty="0"/>
              <a:t>, </a:t>
            </a:r>
            <a:r>
              <a:rPr lang="en-US" sz="2800" dirty="0" err="1"/>
              <a:t>Cytoflex</a:t>
            </a:r>
            <a:r>
              <a:rPr lang="en-US" sz="2800" dirty="0"/>
              <a:t> CS</a:t>
            </a:r>
          </a:p>
          <a:p>
            <a:pPr algn="l"/>
            <a:r>
              <a:rPr lang="en-US" sz="2800" dirty="0" err="1"/>
              <a:t>Stratedigm</a:t>
            </a:r>
            <a:r>
              <a:rPr lang="en-US" sz="2800" dirty="0"/>
              <a:t>	several analyzers</a:t>
            </a:r>
          </a:p>
          <a:p>
            <a:pPr algn="l"/>
            <a:r>
              <a:rPr lang="en-US" sz="2800" dirty="0"/>
              <a:t>Sysmex	</a:t>
            </a:r>
            <a:r>
              <a:rPr lang="en-US" sz="2800" dirty="0" err="1"/>
              <a:t>Partec</a:t>
            </a:r>
            <a:r>
              <a:rPr lang="en-US" sz="2800" dirty="0"/>
              <a:t> and new analyzer</a:t>
            </a:r>
          </a:p>
          <a:p>
            <a:pPr algn="l"/>
            <a:r>
              <a:rPr lang="en-US" sz="2800" dirty="0" err="1"/>
              <a:t>Cytonome</a:t>
            </a:r>
            <a:r>
              <a:rPr lang="en-US" sz="2800" dirty="0"/>
              <a:t>	Sorters</a:t>
            </a:r>
          </a:p>
          <a:p>
            <a:pPr algn="l"/>
            <a:r>
              <a:rPr lang="en-US" sz="2800" dirty="0" err="1"/>
              <a:t>Nanoselect</a:t>
            </a:r>
            <a:r>
              <a:rPr lang="en-US" sz="2800" dirty="0"/>
              <a:t>	Sorter</a:t>
            </a:r>
          </a:p>
          <a:p>
            <a:pPr algn="l"/>
            <a:r>
              <a:rPr lang="en-US" sz="2800" dirty="0"/>
              <a:t>Agilent	(</a:t>
            </a:r>
            <a:r>
              <a:rPr lang="en-US" sz="2800" dirty="0" err="1"/>
              <a:t>Acea</a:t>
            </a:r>
            <a:r>
              <a:rPr lang="en-US" sz="2800" dirty="0"/>
              <a:t>) range</a:t>
            </a:r>
          </a:p>
          <a:p>
            <a:pPr algn="l"/>
            <a:r>
              <a:rPr lang="en-US" sz="2800" dirty="0"/>
              <a:t>Sartorius	High </a:t>
            </a:r>
            <a:r>
              <a:rPr lang="en-US" sz="2800" dirty="0" err="1"/>
              <a:t>Throughtput</a:t>
            </a:r>
            <a:r>
              <a:rPr lang="en-US" sz="2800" dirty="0"/>
              <a:t> system </a:t>
            </a:r>
          </a:p>
          <a:p>
            <a:pPr algn="l"/>
            <a:r>
              <a:rPr lang="en-US" sz="2800" dirty="0" err="1"/>
              <a:t>BioRad</a:t>
            </a:r>
            <a:r>
              <a:rPr lang="en-US" sz="2800" dirty="0"/>
              <a:t> 	several instruments including S3 sorter</a:t>
            </a:r>
          </a:p>
          <a:p>
            <a:pPr algn="l"/>
            <a:r>
              <a:rPr lang="en-US" sz="2800" dirty="0"/>
              <a:t>Luminex 	(flow range purchased by Cytek)</a:t>
            </a:r>
          </a:p>
        </p:txBody>
      </p:sp>
    </p:spTree>
    <p:extLst>
      <p:ext uri="{BB962C8B-B14F-4D97-AF65-F5344CB8AC3E}">
        <p14:creationId xmlns:p14="http://schemas.microsoft.com/office/powerpoint/2010/main" val="3617961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B174A66E-1967-7047-9521-15F644283456}"/>
              </a:ext>
            </a:extLst>
          </p:cNvPr>
          <p:cNvPicPr>
            <a:picLocks noChangeAspect="1"/>
          </p:cNvPicPr>
          <p:nvPr/>
        </p:nvPicPr>
        <p:blipFill>
          <a:blip r:embed="rId2"/>
          <a:stretch>
            <a:fillRect/>
          </a:stretch>
        </p:blipFill>
        <p:spPr>
          <a:xfrm>
            <a:off x="321993" y="1143550"/>
            <a:ext cx="4447309" cy="2668385"/>
          </a:xfrm>
          <a:prstGeom prst="rect">
            <a:avLst/>
          </a:prstGeom>
        </p:spPr>
      </p:pic>
      <p:pic>
        <p:nvPicPr>
          <p:cNvPr id="5" name="Content Placeholder 4">
            <a:extLst>
              <a:ext uri="{FF2B5EF4-FFF2-40B4-BE49-F238E27FC236}">
                <a16:creationId xmlns:a16="http://schemas.microsoft.com/office/drawing/2014/main" id="{F5FD6D16-1C83-B84E-BD2C-1B8BA41A029D}"/>
              </a:ext>
            </a:extLst>
          </p:cNvPr>
          <p:cNvPicPr>
            <a:picLocks noGrp="1" noChangeAspect="1"/>
          </p:cNvPicPr>
          <p:nvPr>
            <p:ph idx="1"/>
          </p:nvPr>
        </p:nvPicPr>
        <p:blipFill>
          <a:blip r:embed="rId3"/>
          <a:stretch>
            <a:fillRect/>
          </a:stretch>
        </p:blipFill>
        <p:spPr>
          <a:xfrm>
            <a:off x="6588416" y="372867"/>
            <a:ext cx="4889573" cy="2672845"/>
          </a:xfrm>
        </p:spPr>
      </p:pic>
      <p:pic>
        <p:nvPicPr>
          <p:cNvPr id="7" name="Picture 6" descr="GlobalGiving - Becton Dickinson">
            <a:extLst>
              <a:ext uri="{FF2B5EF4-FFF2-40B4-BE49-F238E27FC236}">
                <a16:creationId xmlns:a16="http://schemas.microsoft.com/office/drawing/2014/main" id="{9425E54B-76B0-4942-8D96-762EE885723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716682" y="85714"/>
            <a:ext cx="1318116" cy="574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02021F6-4E9D-9858-AB4C-1FB1C8DA5534}"/>
              </a:ext>
            </a:extLst>
          </p:cNvPr>
          <p:cNvPicPr>
            <a:picLocks noChangeAspect="1"/>
          </p:cNvPicPr>
          <p:nvPr/>
        </p:nvPicPr>
        <p:blipFill>
          <a:blip r:embed="rId5"/>
          <a:stretch>
            <a:fillRect/>
          </a:stretch>
        </p:blipFill>
        <p:spPr>
          <a:xfrm>
            <a:off x="58938" y="3718807"/>
            <a:ext cx="2204687" cy="1407375"/>
          </a:xfrm>
          <a:prstGeom prst="rect">
            <a:avLst/>
          </a:prstGeom>
        </p:spPr>
      </p:pic>
      <p:pic>
        <p:nvPicPr>
          <p:cNvPr id="13" name="Picture 12">
            <a:extLst>
              <a:ext uri="{FF2B5EF4-FFF2-40B4-BE49-F238E27FC236}">
                <a16:creationId xmlns:a16="http://schemas.microsoft.com/office/drawing/2014/main" id="{A042C981-3D3F-6136-E36C-083F97178016}"/>
              </a:ext>
            </a:extLst>
          </p:cNvPr>
          <p:cNvPicPr>
            <a:picLocks noChangeAspect="1"/>
          </p:cNvPicPr>
          <p:nvPr/>
        </p:nvPicPr>
        <p:blipFill>
          <a:blip r:embed="rId6"/>
          <a:stretch>
            <a:fillRect/>
          </a:stretch>
        </p:blipFill>
        <p:spPr>
          <a:xfrm>
            <a:off x="2632084" y="3739039"/>
            <a:ext cx="1511630" cy="1387143"/>
          </a:xfrm>
          <a:prstGeom prst="rect">
            <a:avLst/>
          </a:prstGeom>
        </p:spPr>
      </p:pic>
      <p:sp>
        <p:nvSpPr>
          <p:cNvPr id="14" name="TextBox 13">
            <a:extLst>
              <a:ext uri="{FF2B5EF4-FFF2-40B4-BE49-F238E27FC236}">
                <a16:creationId xmlns:a16="http://schemas.microsoft.com/office/drawing/2014/main" id="{1DA982C9-6898-C0EE-FB58-3B69B3C8716C}"/>
              </a:ext>
            </a:extLst>
          </p:cNvPr>
          <p:cNvSpPr txBox="1"/>
          <p:nvPr/>
        </p:nvSpPr>
        <p:spPr>
          <a:xfrm>
            <a:off x="3712731" y="3753154"/>
            <a:ext cx="1309974" cy="430887"/>
          </a:xfrm>
          <a:prstGeom prst="rect">
            <a:avLst/>
          </a:prstGeom>
          <a:noFill/>
        </p:spPr>
        <p:txBody>
          <a:bodyPr wrap="none" rtlCol="0">
            <a:spAutoFit/>
          </a:bodyPr>
          <a:lstStyle/>
          <a:p>
            <a:r>
              <a:rPr lang="en-US" sz="1100" dirty="0" err="1"/>
              <a:t>Multipmics</a:t>
            </a:r>
            <a:r>
              <a:rPr lang="en-US" sz="1100" dirty="0"/>
              <a:t> systems</a:t>
            </a:r>
          </a:p>
          <a:p>
            <a:r>
              <a:rPr lang="en-US" sz="1100" dirty="0"/>
              <a:t>Rhapsody</a:t>
            </a:r>
          </a:p>
        </p:txBody>
      </p:sp>
      <p:pic>
        <p:nvPicPr>
          <p:cNvPr id="16" name="Picture 15">
            <a:extLst>
              <a:ext uri="{FF2B5EF4-FFF2-40B4-BE49-F238E27FC236}">
                <a16:creationId xmlns:a16="http://schemas.microsoft.com/office/drawing/2014/main" id="{99C65873-6A35-E13B-B137-87DA10F6AD0A}"/>
              </a:ext>
            </a:extLst>
          </p:cNvPr>
          <p:cNvPicPr>
            <a:picLocks noChangeAspect="1"/>
          </p:cNvPicPr>
          <p:nvPr/>
        </p:nvPicPr>
        <p:blipFill>
          <a:blip r:embed="rId7"/>
          <a:stretch>
            <a:fillRect/>
          </a:stretch>
        </p:blipFill>
        <p:spPr>
          <a:xfrm>
            <a:off x="6588416" y="3464612"/>
            <a:ext cx="4951398" cy="1557482"/>
          </a:xfrm>
          <a:prstGeom prst="rect">
            <a:avLst/>
          </a:prstGeom>
        </p:spPr>
      </p:pic>
      <p:pic>
        <p:nvPicPr>
          <p:cNvPr id="18" name="Picture 17">
            <a:extLst>
              <a:ext uri="{FF2B5EF4-FFF2-40B4-BE49-F238E27FC236}">
                <a16:creationId xmlns:a16="http://schemas.microsoft.com/office/drawing/2014/main" id="{49A45C04-11E7-65D7-67D1-993AD2696E52}"/>
              </a:ext>
            </a:extLst>
          </p:cNvPr>
          <p:cNvPicPr>
            <a:picLocks noChangeAspect="1"/>
          </p:cNvPicPr>
          <p:nvPr/>
        </p:nvPicPr>
        <p:blipFill>
          <a:blip r:embed="rId8"/>
          <a:stretch>
            <a:fillRect/>
          </a:stretch>
        </p:blipFill>
        <p:spPr>
          <a:xfrm>
            <a:off x="6914340" y="5379273"/>
            <a:ext cx="5066286" cy="1453394"/>
          </a:xfrm>
          <a:prstGeom prst="rect">
            <a:avLst/>
          </a:prstGeom>
        </p:spPr>
      </p:pic>
      <p:pic>
        <p:nvPicPr>
          <p:cNvPr id="20" name="Picture 19">
            <a:extLst>
              <a:ext uri="{FF2B5EF4-FFF2-40B4-BE49-F238E27FC236}">
                <a16:creationId xmlns:a16="http://schemas.microsoft.com/office/drawing/2014/main" id="{DBEB5A9C-AF54-2C66-B467-FF4D758DB17E}"/>
              </a:ext>
            </a:extLst>
          </p:cNvPr>
          <p:cNvPicPr>
            <a:picLocks noChangeAspect="1"/>
          </p:cNvPicPr>
          <p:nvPr/>
        </p:nvPicPr>
        <p:blipFill>
          <a:blip r:embed="rId9"/>
          <a:stretch>
            <a:fillRect/>
          </a:stretch>
        </p:blipFill>
        <p:spPr>
          <a:xfrm>
            <a:off x="1704136" y="5379273"/>
            <a:ext cx="4552552" cy="1407375"/>
          </a:xfrm>
          <a:prstGeom prst="rect">
            <a:avLst/>
          </a:prstGeom>
        </p:spPr>
      </p:pic>
      <p:sp>
        <p:nvSpPr>
          <p:cNvPr id="21" name="TextBox 20">
            <a:extLst>
              <a:ext uri="{FF2B5EF4-FFF2-40B4-BE49-F238E27FC236}">
                <a16:creationId xmlns:a16="http://schemas.microsoft.com/office/drawing/2014/main" id="{18978313-6C42-D1C6-DC08-A31F8ED4C64D}"/>
              </a:ext>
            </a:extLst>
          </p:cNvPr>
          <p:cNvSpPr txBox="1"/>
          <p:nvPr/>
        </p:nvSpPr>
        <p:spPr>
          <a:xfrm>
            <a:off x="2032000" y="5140297"/>
            <a:ext cx="1789080" cy="369332"/>
          </a:xfrm>
          <a:prstGeom prst="rect">
            <a:avLst/>
          </a:prstGeom>
          <a:noFill/>
        </p:spPr>
        <p:txBody>
          <a:bodyPr wrap="none" rtlCol="0">
            <a:spAutoFit/>
          </a:bodyPr>
          <a:lstStyle/>
          <a:p>
            <a:r>
              <a:rPr lang="en-US" dirty="0"/>
              <a:t>Clinical Analyzers</a:t>
            </a:r>
          </a:p>
        </p:txBody>
      </p:sp>
      <p:sp>
        <p:nvSpPr>
          <p:cNvPr id="22" name="TextBox 21">
            <a:extLst>
              <a:ext uri="{FF2B5EF4-FFF2-40B4-BE49-F238E27FC236}">
                <a16:creationId xmlns:a16="http://schemas.microsoft.com/office/drawing/2014/main" id="{C689DEF4-A1E2-8D4D-C733-22354D46D8E7}"/>
              </a:ext>
            </a:extLst>
          </p:cNvPr>
          <p:cNvSpPr txBox="1"/>
          <p:nvPr/>
        </p:nvSpPr>
        <p:spPr>
          <a:xfrm>
            <a:off x="8076953" y="3106751"/>
            <a:ext cx="1974323" cy="369332"/>
          </a:xfrm>
          <a:prstGeom prst="rect">
            <a:avLst/>
          </a:prstGeom>
          <a:noFill/>
        </p:spPr>
        <p:txBody>
          <a:bodyPr wrap="none" rtlCol="0">
            <a:spAutoFit/>
          </a:bodyPr>
          <a:lstStyle/>
          <a:p>
            <a:r>
              <a:rPr lang="en-US" dirty="0"/>
              <a:t>Research Analyzers</a:t>
            </a:r>
          </a:p>
        </p:txBody>
      </p:sp>
      <p:sp>
        <p:nvSpPr>
          <p:cNvPr id="24" name="TextBox 23">
            <a:extLst>
              <a:ext uri="{FF2B5EF4-FFF2-40B4-BE49-F238E27FC236}">
                <a16:creationId xmlns:a16="http://schemas.microsoft.com/office/drawing/2014/main" id="{DCBCCA46-EFBE-D490-7B52-837DC85C20AC}"/>
              </a:ext>
            </a:extLst>
          </p:cNvPr>
          <p:cNvSpPr txBox="1"/>
          <p:nvPr/>
        </p:nvSpPr>
        <p:spPr>
          <a:xfrm>
            <a:off x="8185677" y="5060813"/>
            <a:ext cx="1749710" cy="369332"/>
          </a:xfrm>
          <a:prstGeom prst="rect">
            <a:avLst/>
          </a:prstGeom>
          <a:noFill/>
        </p:spPr>
        <p:txBody>
          <a:bodyPr wrap="none" rtlCol="0">
            <a:spAutoFit/>
          </a:bodyPr>
          <a:lstStyle/>
          <a:p>
            <a:r>
              <a:rPr lang="en-US" dirty="0"/>
              <a:t>Research Sorters</a:t>
            </a:r>
          </a:p>
        </p:txBody>
      </p:sp>
    </p:spTree>
    <p:extLst>
      <p:ext uri="{BB962C8B-B14F-4D97-AF65-F5344CB8AC3E}">
        <p14:creationId xmlns:p14="http://schemas.microsoft.com/office/powerpoint/2010/main" val="2711892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900432A-4159-4940-BCEF-DE99024E855E}"/>
              </a:ext>
            </a:extLst>
          </p:cNvPr>
          <p:cNvSpPr txBox="1"/>
          <p:nvPr/>
        </p:nvSpPr>
        <p:spPr>
          <a:xfrm>
            <a:off x="532098" y="1442213"/>
            <a:ext cx="4742958" cy="2554545"/>
          </a:xfrm>
          <a:prstGeom prst="rect">
            <a:avLst/>
          </a:prstGeom>
          <a:noFill/>
        </p:spPr>
        <p:txBody>
          <a:bodyPr wrap="square" rtlCol="0">
            <a:spAutoFit/>
          </a:bodyPr>
          <a:lstStyle/>
          <a:p>
            <a:r>
              <a:rPr lang="en-US" sz="3200" dirty="0" err="1"/>
              <a:t>CytoFlex</a:t>
            </a:r>
            <a:r>
              <a:rPr lang="en-US" sz="3200" dirty="0"/>
              <a:t> is their primary analysis instrument. The larger sorters are being replaced by the </a:t>
            </a:r>
            <a:r>
              <a:rPr lang="en-US" sz="3200" dirty="0" err="1"/>
              <a:t>cytoFlex</a:t>
            </a:r>
            <a:r>
              <a:rPr lang="en-US" sz="3200" dirty="0"/>
              <a:t> SRT</a:t>
            </a:r>
          </a:p>
        </p:txBody>
      </p:sp>
      <p:pic>
        <p:nvPicPr>
          <p:cNvPr id="15" name="Picture 2" descr="Beckman Coulter Diagnostics | Beckman Coulter">
            <a:extLst>
              <a:ext uri="{FF2B5EF4-FFF2-40B4-BE49-F238E27FC236}">
                <a16:creationId xmlns:a16="http://schemas.microsoft.com/office/drawing/2014/main" id="{80D81C0A-997D-2546-933A-519242652D6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71489" y="225029"/>
            <a:ext cx="1582506" cy="7224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7C06AF9-6FBE-AF49-B376-E4103F85AA33}"/>
              </a:ext>
            </a:extLst>
          </p:cNvPr>
          <p:cNvPicPr>
            <a:picLocks noChangeAspect="1"/>
          </p:cNvPicPr>
          <p:nvPr/>
        </p:nvPicPr>
        <p:blipFill>
          <a:blip r:embed="rId3"/>
          <a:stretch>
            <a:fillRect/>
          </a:stretch>
        </p:blipFill>
        <p:spPr>
          <a:xfrm>
            <a:off x="7503974" y="3996758"/>
            <a:ext cx="4502465" cy="2783342"/>
          </a:xfrm>
          <a:prstGeom prst="rect">
            <a:avLst/>
          </a:prstGeom>
        </p:spPr>
      </p:pic>
      <p:sp>
        <p:nvSpPr>
          <p:cNvPr id="14" name="TextBox 13">
            <a:extLst>
              <a:ext uri="{FF2B5EF4-FFF2-40B4-BE49-F238E27FC236}">
                <a16:creationId xmlns:a16="http://schemas.microsoft.com/office/drawing/2014/main" id="{1E48A516-891B-0649-8C05-20DEDE721F08}"/>
              </a:ext>
            </a:extLst>
          </p:cNvPr>
          <p:cNvSpPr txBox="1"/>
          <p:nvPr/>
        </p:nvSpPr>
        <p:spPr>
          <a:xfrm>
            <a:off x="10091073" y="3437135"/>
            <a:ext cx="1373709" cy="646331"/>
          </a:xfrm>
          <a:prstGeom prst="rect">
            <a:avLst/>
          </a:prstGeom>
          <a:noFill/>
        </p:spPr>
        <p:txBody>
          <a:bodyPr wrap="none" rtlCol="0">
            <a:spAutoFit/>
          </a:bodyPr>
          <a:lstStyle/>
          <a:p>
            <a:r>
              <a:rPr lang="en-US" dirty="0" err="1"/>
              <a:t>CytoFlex</a:t>
            </a:r>
            <a:r>
              <a:rPr lang="en-US" dirty="0"/>
              <a:t> SRT</a:t>
            </a:r>
          </a:p>
          <a:p>
            <a:r>
              <a:rPr lang="en-US" dirty="0"/>
              <a:t>Sorter</a:t>
            </a:r>
          </a:p>
        </p:txBody>
      </p:sp>
      <p:pic>
        <p:nvPicPr>
          <p:cNvPr id="11" name="Picture 10">
            <a:extLst>
              <a:ext uri="{FF2B5EF4-FFF2-40B4-BE49-F238E27FC236}">
                <a16:creationId xmlns:a16="http://schemas.microsoft.com/office/drawing/2014/main" id="{FFDEFBF9-D2E8-0D34-A51B-03CD1BF28F66}"/>
              </a:ext>
            </a:extLst>
          </p:cNvPr>
          <p:cNvPicPr>
            <a:picLocks noChangeAspect="1"/>
          </p:cNvPicPr>
          <p:nvPr/>
        </p:nvPicPr>
        <p:blipFill>
          <a:blip r:embed="rId4"/>
          <a:stretch>
            <a:fillRect/>
          </a:stretch>
        </p:blipFill>
        <p:spPr>
          <a:xfrm>
            <a:off x="7258735" y="278984"/>
            <a:ext cx="4183991" cy="3150016"/>
          </a:xfrm>
          <a:prstGeom prst="rect">
            <a:avLst/>
          </a:prstGeom>
        </p:spPr>
      </p:pic>
      <p:sp>
        <p:nvSpPr>
          <p:cNvPr id="16" name="TextBox 15">
            <a:extLst>
              <a:ext uri="{FF2B5EF4-FFF2-40B4-BE49-F238E27FC236}">
                <a16:creationId xmlns:a16="http://schemas.microsoft.com/office/drawing/2014/main" id="{EE60769F-9A4D-4ECA-3B5F-34DC23F34F58}"/>
              </a:ext>
            </a:extLst>
          </p:cNvPr>
          <p:cNvSpPr txBox="1"/>
          <p:nvPr/>
        </p:nvSpPr>
        <p:spPr>
          <a:xfrm>
            <a:off x="1118162" y="3704070"/>
            <a:ext cx="4977838" cy="369332"/>
          </a:xfrm>
          <a:prstGeom prst="rect">
            <a:avLst/>
          </a:prstGeom>
          <a:noFill/>
        </p:spPr>
        <p:txBody>
          <a:bodyPr wrap="none" rtlCol="0">
            <a:spAutoFit/>
          </a:bodyPr>
          <a:lstStyle/>
          <a:p>
            <a:r>
              <a:rPr lang="en-US" dirty="0"/>
              <a:t>Large Clinical Market and Antibody/reagent market</a:t>
            </a:r>
          </a:p>
        </p:txBody>
      </p:sp>
      <p:pic>
        <p:nvPicPr>
          <p:cNvPr id="24" name="Picture 23">
            <a:extLst>
              <a:ext uri="{FF2B5EF4-FFF2-40B4-BE49-F238E27FC236}">
                <a16:creationId xmlns:a16="http://schemas.microsoft.com/office/drawing/2014/main" id="{2E8FE2C3-476A-FCF6-AAAA-96FEDF6F725A}"/>
              </a:ext>
            </a:extLst>
          </p:cNvPr>
          <p:cNvPicPr>
            <a:picLocks noChangeAspect="1"/>
          </p:cNvPicPr>
          <p:nvPr/>
        </p:nvPicPr>
        <p:blipFill>
          <a:blip r:embed="rId5"/>
          <a:stretch>
            <a:fillRect/>
          </a:stretch>
        </p:blipFill>
        <p:spPr>
          <a:xfrm>
            <a:off x="4331347" y="3996758"/>
            <a:ext cx="3059545" cy="2736749"/>
          </a:xfrm>
          <a:prstGeom prst="rect">
            <a:avLst/>
          </a:prstGeom>
        </p:spPr>
      </p:pic>
      <p:pic>
        <p:nvPicPr>
          <p:cNvPr id="26" name="Picture 25">
            <a:extLst>
              <a:ext uri="{FF2B5EF4-FFF2-40B4-BE49-F238E27FC236}">
                <a16:creationId xmlns:a16="http://schemas.microsoft.com/office/drawing/2014/main" id="{D9E8960A-090F-D9C1-CBFB-221E123C87B9}"/>
              </a:ext>
            </a:extLst>
          </p:cNvPr>
          <p:cNvPicPr>
            <a:picLocks noChangeAspect="1"/>
          </p:cNvPicPr>
          <p:nvPr/>
        </p:nvPicPr>
        <p:blipFill>
          <a:blip r:embed="rId6"/>
          <a:stretch>
            <a:fillRect/>
          </a:stretch>
        </p:blipFill>
        <p:spPr>
          <a:xfrm>
            <a:off x="1118162" y="4172894"/>
            <a:ext cx="2698565" cy="2685106"/>
          </a:xfrm>
          <a:prstGeom prst="rect">
            <a:avLst/>
          </a:prstGeom>
        </p:spPr>
      </p:pic>
    </p:spTree>
    <p:extLst>
      <p:ext uri="{BB962C8B-B14F-4D97-AF65-F5344CB8AC3E}">
        <p14:creationId xmlns:p14="http://schemas.microsoft.com/office/powerpoint/2010/main" val="2588984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13E88-2BE7-404C-AF66-F917E5439F32}"/>
              </a:ext>
            </a:extLst>
          </p:cNvPr>
          <p:cNvSpPr>
            <a:spLocks noGrp="1"/>
          </p:cNvSpPr>
          <p:nvPr>
            <p:ph idx="1"/>
          </p:nvPr>
        </p:nvSpPr>
        <p:spPr>
          <a:xfrm>
            <a:off x="670774" y="988499"/>
            <a:ext cx="10515600" cy="1510003"/>
          </a:xfrm>
        </p:spPr>
        <p:txBody>
          <a:bodyPr>
            <a:normAutofit fontScale="92500"/>
          </a:bodyPr>
          <a:lstStyle/>
          <a:p>
            <a:r>
              <a:rPr lang="en-US" dirty="0"/>
              <a:t>The developed the Attune, then the Attune NXT</a:t>
            </a:r>
          </a:p>
          <a:p>
            <a:r>
              <a:rPr lang="en-US" dirty="0"/>
              <a:t>The created a sort of imaging Attune </a:t>
            </a:r>
            <a:r>
              <a:rPr lang="en-US" b="1" dirty="0" err="1"/>
              <a:t>CytPix</a:t>
            </a:r>
            <a:r>
              <a:rPr lang="en-US" b="1" dirty="0"/>
              <a:t> high-speed brightfield camera</a:t>
            </a:r>
            <a:r>
              <a:rPr lang="en-US" dirty="0"/>
              <a:t> </a:t>
            </a:r>
          </a:p>
          <a:p>
            <a:pPr marL="0" indent="0">
              <a:buNone/>
            </a:pPr>
            <a:r>
              <a:rPr lang="en-US" b="1" dirty="0"/>
              <a:t>high-speed brightfield camera</a:t>
            </a:r>
            <a:r>
              <a:rPr lang="en-US" dirty="0"/>
              <a:t> </a:t>
            </a:r>
            <a:endParaRPr lang="en-US" b="1" dirty="0"/>
          </a:p>
          <a:p>
            <a:pPr marL="0" indent="0">
              <a:buNone/>
            </a:pPr>
            <a:endParaRPr lang="en-US" b="1" dirty="0"/>
          </a:p>
          <a:p>
            <a:pPr marL="0" indent="0">
              <a:buNone/>
            </a:pPr>
            <a:endParaRPr lang="en-US" dirty="0"/>
          </a:p>
        </p:txBody>
      </p:sp>
      <p:pic>
        <p:nvPicPr>
          <p:cNvPr id="1026" name="Picture 2" descr=" Invitrogen Attune CytPix Flow Cytometer and CytKick MAX Autosampler">
            <a:extLst>
              <a:ext uri="{FF2B5EF4-FFF2-40B4-BE49-F238E27FC236}">
                <a16:creationId xmlns:a16="http://schemas.microsoft.com/office/drawing/2014/main" id="{257411AC-1891-804A-B43C-BEFA8AEFD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99" y="2540447"/>
            <a:ext cx="6727748" cy="3638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536AE1-0D5F-B849-80D3-C61BAA9A199C}"/>
              </a:ext>
            </a:extLst>
          </p:cNvPr>
          <p:cNvSpPr txBox="1"/>
          <p:nvPr/>
        </p:nvSpPr>
        <p:spPr>
          <a:xfrm>
            <a:off x="6268001" y="2302728"/>
            <a:ext cx="5447763" cy="2862322"/>
          </a:xfrm>
          <a:prstGeom prst="rect">
            <a:avLst/>
          </a:prstGeom>
          <a:noFill/>
        </p:spPr>
        <p:txBody>
          <a:bodyPr wrap="square" rtlCol="0">
            <a:spAutoFit/>
          </a:bodyPr>
          <a:lstStyle/>
          <a:p>
            <a:pPr marL="342900" indent="-342900">
              <a:buFont typeface="+mj-lt"/>
              <a:buAutoNum type="arabicPeriod"/>
            </a:pPr>
            <a:r>
              <a:rPr lang="en-US" dirty="0"/>
              <a:t>Evaluation: Does not give users any significant advantage</a:t>
            </a:r>
          </a:p>
          <a:p>
            <a:pPr marL="342900" indent="-342900">
              <a:buFont typeface="+mj-lt"/>
              <a:buAutoNum type="arabicPeriod"/>
            </a:pPr>
            <a:r>
              <a:rPr lang="en-US" dirty="0"/>
              <a:t>Locks in Thermo into this platform that cannot survive in the long term</a:t>
            </a:r>
          </a:p>
          <a:p>
            <a:pPr marL="342900" indent="-342900">
              <a:buFont typeface="+mj-lt"/>
              <a:buAutoNum type="arabicPeriod"/>
            </a:pPr>
            <a:r>
              <a:rPr lang="en-US" dirty="0"/>
              <a:t>They have separated their spectral sorting group and their ”high technology” flow group – they are going to try to develop a spectral flow cytometer but likely to take 2-3 years and then will only be an instrument similar to current technologies</a:t>
            </a:r>
          </a:p>
          <a:p>
            <a:endParaRPr lang="en-US" dirty="0"/>
          </a:p>
        </p:txBody>
      </p:sp>
      <p:pic>
        <p:nvPicPr>
          <p:cNvPr id="6" name="Picture 5">
            <a:extLst>
              <a:ext uri="{FF2B5EF4-FFF2-40B4-BE49-F238E27FC236}">
                <a16:creationId xmlns:a16="http://schemas.microsoft.com/office/drawing/2014/main" id="{C22E8332-7C02-8545-B894-4A34C0734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21" y="283686"/>
            <a:ext cx="2253442" cy="576774"/>
          </a:xfrm>
          <a:prstGeom prst="rect">
            <a:avLst/>
          </a:prstGeom>
        </p:spPr>
      </p:pic>
    </p:spTree>
    <p:extLst>
      <p:ext uri="{BB962C8B-B14F-4D97-AF65-F5344CB8AC3E}">
        <p14:creationId xmlns:p14="http://schemas.microsoft.com/office/powerpoint/2010/main" val="372675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3AF0EC-5AA6-6B20-7C20-42D0EF966D11}"/>
              </a:ext>
            </a:extLst>
          </p:cNvPr>
          <p:cNvPicPr>
            <a:picLocks noGrp="1" noChangeAspect="1"/>
          </p:cNvPicPr>
          <p:nvPr>
            <p:ph idx="1"/>
          </p:nvPr>
        </p:nvPicPr>
        <p:blipFill>
          <a:blip r:embed="rId2"/>
          <a:stretch>
            <a:fillRect/>
          </a:stretch>
        </p:blipFill>
        <p:spPr>
          <a:xfrm>
            <a:off x="329453" y="126206"/>
            <a:ext cx="1905000" cy="901700"/>
          </a:xfrm>
        </p:spPr>
      </p:pic>
      <p:pic>
        <p:nvPicPr>
          <p:cNvPr id="7" name="Picture 6">
            <a:extLst>
              <a:ext uri="{FF2B5EF4-FFF2-40B4-BE49-F238E27FC236}">
                <a16:creationId xmlns:a16="http://schemas.microsoft.com/office/drawing/2014/main" id="{3151C105-42F4-3514-C3B7-90D2C299AA42}"/>
              </a:ext>
            </a:extLst>
          </p:cNvPr>
          <p:cNvPicPr>
            <a:picLocks noChangeAspect="1"/>
          </p:cNvPicPr>
          <p:nvPr/>
        </p:nvPicPr>
        <p:blipFill>
          <a:blip r:embed="rId3"/>
          <a:stretch>
            <a:fillRect/>
          </a:stretch>
        </p:blipFill>
        <p:spPr>
          <a:xfrm>
            <a:off x="519000" y="1260119"/>
            <a:ext cx="8895510" cy="5597881"/>
          </a:xfrm>
          <a:prstGeom prst="rect">
            <a:avLst/>
          </a:prstGeom>
        </p:spPr>
      </p:pic>
      <p:pic>
        <p:nvPicPr>
          <p:cNvPr id="9" name="Picture 8">
            <a:extLst>
              <a:ext uri="{FF2B5EF4-FFF2-40B4-BE49-F238E27FC236}">
                <a16:creationId xmlns:a16="http://schemas.microsoft.com/office/drawing/2014/main" id="{5452CD23-C3B5-5127-E07C-AEF8F5AECB04}"/>
              </a:ext>
            </a:extLst>
          </p:cNvPr>
          <p:cNvPicPr>
            <a:picLocks noChangeAspect="1"/>
          </p:cNvPicPr>
          <p:nvPr/>
        </p:nvPicPr>
        <p:blipFill>
          <a:blip r:embed="rId4"/>
          <a:stretch>
            <a:fillRect/>
          </a:stretch>
        </p:blipFill>
        <p:spPr>
          <a:xfrm>
            <a:off x="3398518" y="4182036"/>
            <a:ext cx="8600741" cy="2205318"/>
          </a:xfrm>
          <a:prstGeom prst="rect">
            <a:avLst/>
          </a:prstGeom>
        </p:spPr>
      </p:pic>
      <p:pic>
        <p:nvPicPr>
          <p:cNvPr id="10" name="Picture 2">
            <a:extLst>
              <a:ext uri="{FF2B5EF4-FFF2-40B4-BE49-F238E27FC236}">
                <a16:creationId xmlns:a16="http://schemas.microsoft.com/office/drawing/2014/main" id="{51A192EE-2792-B9E0-1C54-F32FA0518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5813" y="166479"/>
            <a:ext cx="2463446" cy="17228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1566E14D-A659-D3A6-9E2E-D08B29AD64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1160" y="1889332"/>
            <a:ext cx="2660840" cy="18609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2E0C270-FCE1-1EDE-BD12-630E75E28849}"/>
              </a:ext>
            </a:extLst>
          </p:cNvPr>
          <p:cNvSpPr txBox="1"/>
          <p:nvPr/>
        </p:nvSpPr>
        <p:spPr>
          <a:xfrm>
            <a:off x="9566462" y="3791492"/>
            <a:ext cx="2625538" cy="430887"/>
          </a:xfrm>
          <a:prstGeom prst="rect">
            <a:avLst/>
          </a:prstGeom>
          <a:noFill/>
        </p:spPr>
        <p:txBody>
          <a:bodyPr wrap="square">
            <a:spAutoFit/>
          </a:bodyPr>
          <a:lstStyle/>
          <a:p>
            <a:r>
              <a:rPr lang="en-US" sz="1100" dirty="0">
                <a:effectLst/>
                <a:hlinkClick r:id="rId7"/>
              </a:rPr>
              <a:t>Agilent xCELLigence Real-Time Cell Analysis </a:t>
            </a:r>
            <a:endParaRPr lang="en-US" sz="1100" dirty="0"/>
          </a:p>
        </p:txBody>
      </p:sp>
      <p:sp>
        <p:nvSpPr>
          <p:cNvPr id="14" name="TextBox 13">
            <a:extLst>
              <a:ext uri="{FF2B5EF4-FFF2-40B4-BE49-F238E27FC236}">
                <a16:creationId xmlns:a16="http://schemas.microsoft.com/office/drawing/2014/main" id="{2E9D1C7D-44BA-846D-BB2B-A8218D1DC5D0}"/>
              </a:ext>
            </a:extLst>
          </p:cNvPr>
          <p:cNvSpPr txBox="1"/>
          <p:nvPr/>
        </p:nvSpPr>
        <p:spPr>
          <a:xfrm>
            <a:off x="3052482" y="215153"/>
            <a:ext cx="1967333" cy="369332"/>
          </a:xfrm>
          <a:prstGeom prst="rect">
            <a:avLst/>
          </a:prstGeom>
          <a:noFill/>
        </p:spPr>
        <p:txBody>
          <a:bodyPr wrap="none" rtlCol="0">
            <a:spAutoFit/>
          </a:bodyPr>
          <a:lstStyle/>
          <a:p>
            <a:r>
              <a:rPr lang="en-US" dirty="0"/>
              <a:t>(</a:t>
            </a:r>
            <a:r>
              <a:rPr lang="en-US" dirty="0" err="1"/>
              <a:t>Acea</a:t>
            </a:r>
            <a:r>
              <a:rPr lang="en-US" dirty="0"/>
              <a:t> Instruments)</a:t>
            </a:r>
          </a:p>
        </p:txBody>
      </p:sp>
    </p:spTree>
    <p:extLst>
      <p:ext uri="{BB962C8B-B14F-4D97-AF65-F5344CB8AC3E}">
        <p14:creationId xmlns:p14="http://schemas.microsoft.com/office/powerpoint/2010/main" val="940205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07E2CC-2242-77C9-9FF8-8F53EC70E04E}"/>
              </a:ext>
            </a:extLst>
          </p:cNvPr>
          <p:cNvPicPr>
            <a:picLocks noGrp="1" noChangeAspect="1"/>
          </p:cNvPicPr>
          <p:nvPr>
            <p:ph idx="1"/>
          </p:nvPr>
        </p:nvPicPr>
        <p:blipFill>
          <a:blip r:embed="rId2"/>
          <a:stretch>
            <a:fillRect/>
          </a:stretch>
        </p:blipFill>
        <p:spPr>
          <a:xfrm>
            <a:off x="249278" y="151046"/>
            <a:ext cx="3682119" cy="1325563"/>
          </a:xfrm>
        </p:spPr>
      </p:pic>
      <p:pic>
        <p:nvPicPr>
          <p:cNvPr id="6" name="Picture 5">
            <a:extLst>
              <a:ext uri="{FF2B5EF4-FFF2-40B4-BE49-F238E27FC236}">
                <a16:creationId xmlns:a16="http://schemas.microsoft.com/office/drawing/2014/main" id="{E33A1CE2-B30E-B8C3-C340-7CE32D5F04C8}"/>
              </a:ext>
            </a:extLst>
          </p:cNvPr>
          <p:cNvPicPr>
            <a:picLocks noChangeAspect="1"/>
          </p:cNvPicPr>
          <p:nvPr/>
        </p:nvPicPr>
        <p:blipFill>
          <a:blip r:embed="rId3"/>
          <a:stretch>
            <a:fillRect/>
          </a:stretch>
        </p:blipFill>
        <p:spPr>
          <a:xfrm>
            <a:off x="4545105" y="586955"/>
            <a:ext cx="7144871" cy="2710631"/>
          </a:xfrm>
          <a:prstGeom prst="rect">
            <a:avLst/>
          </a:prstGeom>
        </p:spPr>
      </p:pic>
      <p:pic>
        <p:nvPicPr>
          <p:cNvPr id="8" name="Picture 7">
            <a:extLst>
              <a:ext uri="{FF2B5EF4-FFF2-40B4-BE49-F238E27FC236}">
                <a16:creationId xmlns:a16="http://schemas.microsoft.com/office/drawing/2014/main" id="{3F70D826-38B5-DC05-655B-8AD40C2CD396}"/>
              </a:ext>
            </a:extLst>
          </p:cNvPr>
          <p:cNvPicPr>
            <a:picLocks noChangeAspect="1"/>
          </p:cNvPicPr>
          <p:nvPr/>
        </p:nvPicPr>
        <p:blipFill>
          <a:blip r:embed="rId4"/>
          <a:stretch>
            <a:fillRect/>
          </a:stretch>
        </p:blipFill>
        <p:spPr>
          <a:xfrm>
            <a:off x="3291541" y="3776756"/>
            <a:ext cx="7772400" cy="2751364"/>
          </a:xfrm>
          <a:prstGeom prst="rect">
            <a:avLst/>
          </a:prstGeom>
        </p:spPr>
      </p:pic>
    </p:spTree>
    <p:extLst>
      <p:ext uri="{BB962C8B-B14F-4D97-AF65-F5344CB8AC3E}">
        <p14:creationId xmlns:p14="http://schemas.microsoft.com/office/powerpoint/2010/main" val="455416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2ABDB29-6C0C-FFC5-496B-8FC696F222BC}"/>
              </a:ext>
            </a:extLst>
          </p:cNvPr>
          <p:cNvPicPr>
            <a:picLocks noGrp="1" noChangeAspect="1"/>
          </p:cNvPicPr>
          <p:nvPr>
            <p:ph idx="1"/>
          </p:nvPr>
        </p:nvPicPr>
        <p:blipFill>
          <a:blip r:embed="rId2"/>
          <a:stretch>
            <a:fillRect/>
          </a:stretch>
        </p:blipFill>
        <p:spPr>
          <a:xfrm>
            <a:off x="508500" y="1368425"/>
            <a:ext cx="7212600" cy="4351338"/>
          </a:xfrm>
        </p:spPr>
      </p:pic>
      <p:pic>
        <p:nvPicPr>
          <p:cNvPr id="7" name="Picture 6">
            <a:extLst>
              <a:ext uri="{FF2B5EF4-FFF2-40B4-BE49-F238E27FC236}">
                <a16:creationId xmlns:a16="http://schemas.microsoft.com/office/drawing/2014/main" id="{CD1F9D80-EEC8-A03C-21FC-AECDDE3524F9}"/>
              </a:ext>
            </a:extLst>
          </p:cNvPr>
          <p:cNvPicPr>
            <a:picLocks noChangeAspect="1"/>
          </p:cNvPicPr>
          <p:nvPr/>
        </p:nvPicPr>
        <p:blipFill>
          <a:blip r:embed="rId3"/>
          <a:stretch>
            <a:fillRect/>
          </a:stretch>
        </p:blipFill>
        <p:spPr>
          <a:xfrm>
            <a:off x="8050800" y="1216025"/>
            <a:ext cx="3733800" cy="2489200"/>
          </a:xfrm>
          <a:prstGeom prst="rect">
            <a:avLst/>
          </a:prstGeom>
        </p:spPr>
      </p:pic>
      <p:pic>
        <p:nvPicPr>
          <p:cNvPr id="9" name="Picture 8">
            <a:extLst>
              <a:ext uri="{FF2B5EF4-FFF2-40B4-BE49-F238E27FC236}">
                <a16:creationId xmlns:a16="http://schemas.microsoft.com/office/drawing/2014/main" id="{B8BC5825-4459-E20E-AE33-FE865C4079F5}"/>
              </a:ext>
            </a:extLst>
          </p:cNvPr>
          <p:cNvPicPr>
            <a:picLocks noChangeAspect="1"/>
          </p:cNvPicPr>
          <p:nvPr/>
        </p:nvPicPr>
        <p:blipFill>
          <a:blip r:embed="rId4"/>
          <a:stretch>
            <a:fillRect/>
          </a:stretch>
        </p:blipFill>
        <p:spPr>
          <a:xfrm>
            <a:off x="266700" y="47625"/>
            <a:ext cx="4267200" cy="1104900"/>
          </a:xfrm>
          <a:prstGeom prst="rect">
            <a:avLst/>
          </a:prstGeom>
        </p:spPr>
      </p:pic>
    </p:spTree>
    <p:extLst>
      <p:ext uri="{BB962C8B-B14F-4D97-AF65-F5344CB8AC3E}">
        <p14:creationId xmlns:p14="http://schemas.microsoft.com/office/powerpoint/2010/main" val="2375801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1634</TotalTime>
  <Words>717</Words>
  <Application>Microsoft Macintosh PowerPoint</Application>
  <PresentationFormat>Widescreen</PresentationFormat>
  <Paragraphs>115</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vt:lpstr>
      <vt:lpstr>Office Theme</vt:lpstr>
      <vt:lpstr>State of Flow Cytometry 2023</vt:lpstr>
      <vt:lpstr>Technology Status</vt:lpstr>
      <vt:lpstr>Polychromatic Flow Cytometers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Spectral Cytometers</vt:lpstr>
      <vt:lpstr>PowerPoint Presentation</vt:lpstr>
      <vt:lpstr>PowerPoint Presentation</vt:lpstr>
      <vt:lpstr>ThermoFisher</vt:lpstr>
      <vt:lpstr>Fluorescent Probe Status</vt:lpstr>
      <vt:lpstr>Calibration Beads</vt:lpstr>
      <vt:lpstr>Computational Tools</vt:lpstr>
      <vt:lpstr>Assay Status</vt:lpstr>
      <vt:lpstr>Opportunities</vt:lpstr>
      <vt:lpstr>Business Aspects</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Flow Cytometry 2023</dc:title>
  <dc:creator>Robinson, Joseph Paul</dc:creator>
  <cp:lastModifiedBy>Robinson, Joseph Paul</cp:lastModifiedBy>
  <cp:revision>39</cp:revision>
  <dcterms:created xsi:type="dcterms:W3CDTF">2023-01-22T15:31:31Z</dcterms:created>
  <dcterms:modified xsi:type="dcterms:W3CDTF">2023-02-19T22:29:51Z</dcterms:modified>
</cp:coreProperties>
</file>