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4"/>
    <p:sldMasterId id="2147483657" r:id="rId5"/>
    <p:sldMasterId id="2147483665" r:id="rId6"/>
  </p:sldMasterIdLst>
  <p:notesMasterIdLst>
    <p:notesMasterId r:id="rId64"/>
  </p:notesMasterIdLst>
  <p:sldIdLst>
    <p:sldId id="302" r:id="rId7"/>
    <p:sldId id="669" r:id="rId8"/>
    <p:sldId id="673" r:id="rId9"/>
    <p:sldId id="586" r:id="rId10"/>
    <p:sldId id="670" r:id="rId11"/>
    <p:sldId id="682" r:id="rId12"/>
    <p:sldId id="566" r:id="rId13"/>
    <p:sldId id="675" r:id="rId14"/>
    <p:sldId id="567" r:id="rId15"/>
    <p:sldId id="674" r:id="rId16"/>
    <p:sldId id="591" r:id="rId17"/>
    <p:sldId id="568" r:id="rId18"/>
    <p:sldId id="619" r:id="rId19"/>
    <p:sldId id="577" r:id="rId20"/>
    <p:sldId id="659" r:id="rId21"/>
    <p:sldId id="640" r:id="rId22"/>
    <p:sldId id="576" r:id="rId23"/>
    <p:sldId id="573" r:id="rId24"/>
    <p:sldId id="638" r:id="rId25"/>
    <p:sldId id="668" r:id="rId26"/>
    <p:sldId id="652" r:id="rId27"/>
    <p:sldId id="642" r:id="rId28"/>
    <p:sldId id="581" r:id="rId29"/>
    <p:sldId id="582" r:id="rId30"/>
    <p:sldId id="583" r:id="rId31"/>
    <p:sldId id="676" r:id="rId32"/>
    <p:sldId id="589" r:id="rId33"/>
    <p:sldId id="657" r:id="rId34"/>
    <p:sldId id="585" r:id="rId35"/>
    <p:sldId id="654" r:id="rId36"/>
    <p:sldId id="647" r:id="rId37"/>
    <p:sldId id="593" r:id="rId38"/>
    <p:sldId id="596" r:id="rId39"/>
    <p:sldId id="598" r:id="rId40"/>
    <p:sldId id="620" r:id="rId41"/>
    <p:sldId id="600" r:id="rId42"/>
    <p:sldId id="603" r:id="rId43"/>
    <p:sldId id="677" r:id="rId44"/>
    <p:sldId id="681" r:id="rId45"/>
    <p:sldId id="678" r:id="rId46"/>
    <p:sldId id="679" r:id="rId47"/>
    <p:sldId id="680" r:id="rId48"/>
    <p:sldId id="11508" r:id="rId49"/>
    <p:sldId id="11507" r:id="rId50"/>
    <p:sldId id="4705" r:id="rId51"/>
    <p:sldId id="4594" r:id="rId52"/>
    <p:sldId id="11506" r:id="rId53"/>
    <p:sldId id="4588" r:id="rId54"/>
    <p:sldId id="11502" r:id="rId55"/>
    <p:sldId id="11505" r:id="rId56"/>
    <p:sldId id="2867" r:id="rId57"/>
    <p:sldId id="683" r:id="rId58"/>
    <p:sldId id="684" r:id="rId59"/>
    <p:sldId id="685" r:id="rId60"/>
    <p:sldId id="686" r:id="rId61"/>
    <p:sldId id="687" r:id="rId62"/>
    <p:sldId id="67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BD4"/>
    <a:srgbClr val="FDB714"/>
    <a:srgbClr val="F26929"/>
    <a:srgbClr val="C634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26"/>
    <p:restoredTop sz="94847"/>
  </p:normalViewPr>
  <p:slideViewPr>
    <p:cSldViewPr snapToGrid="0" snapToObjects="1">
      <p:cViewPr varScale="1">
        <p:scale>
          <a:sx n="114" d="100"/>
          <a:sy n="114" d="100"/>
        </p:scale>
        <p:origin x="464"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rts/_rels/chart1.xml.rels><?xml version="1.0" encoding="UTF-8" standalone="yes"?>
<Relationships xmlns="http://schemas.openxmlformats.org/package/2006/relationships"><Relationship Id="rId1" Type="http://schemas.openxmlformats.org/officeDocument/2006/relationships/oleObject" Target="file:///F:\K_CYTOF\Resultats\Manips%20X%20valid&#176;%20HV\CyTOF\CLP25082014C.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K_CYTOF\Resultats\Manips%20X%20valid&#176;%20HV\CyTOF\CLP25082014C.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dLbls>
          <c:showLegendKey val="0"/>
          <c:showVal val="0"/>
          <c:showCatName val="0"/>
          <c:showSerName val="0"/>
          <c:showPercent val="0"/>
          <c:showBubbleSize val="0"/>
        </c:dLbls>
        <c:axId val="-1998708000"/>
        <c:axId val="-2037696688"/>
      </c:scatterChart>
      <c:valAx>
        <c:axId val="-1998708000"/>
        <c:scaling>
          <c:orientation val="minMax"/>
        </c:scaling>
        <c:delete val="0"/>
        <c:axPos val="b"/>
        <c:numFmt formatCode="General" sourceLinked="1"/>
        <c:majorTickMark val="out"/>
        <c:minorTickMark val="none"/>
        <c:tickLblPos val="nextTo"/>
        <c:crossAx val="-2037696688"/>
        <c:crosses val="autoZero"/>
        <c:crossBetween val="midCat"/>
      </c:valAx>
      <c:valAx>
        <c:axId val="-2037696688"/>
        <c:scaling>
          <c:orientation val="minMax"/>
        </c:scaling>
        <c:delete val="0"/>
        <c:axPos val="l"/>
        <c:numFmt formatCode="General" sourceLinked="1"/>
        <c:majorTickMark val="out"/>
        <c:minorTickMark val="none"/>
        <c:tickLblPos val="nextTo"/>
        <c:crossAx val="-1998708000"/>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dPt>
            <c:idx val="11"/>
            <c:marker>
              <c:spPr>
                <a:solidFill>
                  <a:srgbClr val="C00000"/>
                </a:solidFill>
              </c:spPr>
            </c:marker>
            <c:bubble3D val="0"/>
            <c:extLst>
              <c:ext xmlns:c16="http://schemas.microsoft.com/office/drawing/2014/chart" uri="{C3380CC4-5D6E-409C-BE32-E72D297353CC}">
                <c16:uniqueId val="{00000000-0F2C-CB41-A2F6-9A750DF068B3}"/>
              </c:ext>
            </c:extLst>
          </c:dPt>
          <c:dPt>
            <c:idx val="16"/>
            <c:marker>
              <c:spPr>
                <a:solidFill>
                  <a:srgbClr val="FF0000"/>
                </a:solidFill>
              </c:spPr>
            </c:marker>
            <c:bubble3D val="0"/>
            <c:extLst>
              <c:ext xmlns:c16="http://schemas.microsoft.com/office/drawing/2014/chart" uri="{C3380CC4-5D6E-409C-BE32-E72D297353CC}">
                <c16:uniqueId val="{00000001-0F2C-CB41-A2F6-9A750DF068B3}"/>
              </c:ext>
            </c:extLst>
          </c:dPt>
          <c:dPt>
            <c:idx val="17"/>
            <c:marker>
              <c:spPr>
                <a:solidFill>
                  <a:srgbClr val="FF0000"/>
                </a:solidFill>
              </c:spPr>
            </c:marker>
            <c:bubble3D val="0"/>
            <c:extLst>
              <c:ext xmlns:c16="http://schemas.microsoft.com/office/drawing/2014/chart" uri="{C3380CC4-5D6E-409C-BE32-E72D297353CC}">
                <c16:uniqueId val="{00000002-0F2C-CB41-A2F6-9A750DF068B3}"/>
              </c:ext>
            </c:extLst>
          </c:dPt>
          <c:dPt>
            <c:idx val="19"/>
            <c:marker>
              <c:spPr>
                <a:solidFill>
                  <a:srgbClr val="FF0000"/>
                </a:solidFill>
              </c:spPr>
            </c:marker>
            <c:bubble3D val="0"/>
            <c:extLst>
              <c:ext xmlns:c16="http://schemas.microsoft.com/office/drawing/2014/chart" uri="{C3380CC4-5D6E-409C-BE32-E72D297353CC}">
                <c16:uniqueId val="{00000003-0F2C-CB41-A2F6-9A750DF068B3}"/>
              </c:ext>
            </c:extLst>
          </c:dPt>
          <c:dPt>
            <c:idx val="26"/>
            <c:marker>
              <c:spPr>
                <a:solidFill>
                  <a:srgbClr val="C00000"/>
                </a:solidFill>
              </c:spPr>
            </c:marker>
            <c:bubble3D val="0"/>
            <c:extLst>
              <c:ext xmlns:c16="http://schemas.microsoft.com/office/drawing/2014/chart" uri="{C3380CC4-5D6E-409C-BE32-E72D297353CC}">
                <c16:uniqueId val="{00000004-0F2C-CB41-A2F6-9A750DF068B3}"/>
              </c:ext>
            </c:extLst>
          </c:dPt>
          <c:trendline>
            <c:trendlineType val="linear"/>
            <c:dispRSqr val="1"/>
            <c:dispEq val="0"/>
            <c:trendlineLbl>
              <c:layout>
                <c:manualLayout>
                  <c:x val="-5.8982340583223297E-2"/>
                  <c:y val="-8.50124215756453E-2"/>
                </c:manualLayout>
              </c:layout>
              <c:numFmt formatCode="General" sourceLinked="0"/>
              <c:txPr>
                <a:bodyPr/>
                <a:lstStyle/>
                <a:p>
                  <a:pPr>
                    <a:defRPr sz="1600" b="1"/>
                  </a:pPr>
                  <a:endParaRPr lang="en-US"/>
                </a:p>
              </c:txPr>
            </c:trendlineLbl>
          </c:trendline>
          <c:xVal>
            <c:numRef>
              <c:f>'r² modifs gating'!$B$2:$B$29</c:f>
              <c:numCache>
                <c:formatCode>General</c:formatCode>
                <c:ptCount val="28"/>
                <c:pt idx="0">
                  <c:v>98.8</c:v>
                </c:pt>
                <c:pt idx="1">
                  <c:v>58.3</c:v>
                </c:pt>
                <c:pt idx="2">
                  <c:v>31</c:v>
                </c:pt>
                <c:pt idx="3">
                  <c:v>2.1</c:v>
                </c:pt>
                <c:pt idx="4">
                  <c:v>97.8</c:v>
                </c:pt>
                <c:pt idx="5">
                  <c:v>1.2</c:v>
                </c:pt>
                <c:pt idx="6">
                  <c:v>65.3</c:v>
                </c:pt>
                <c:pt idx="7">
                  <c:v>60.1</c:v>
                </c:pt>
                <c:pt idx="8">
                  <c:v>22.6</c:v>
                </c:pt>
                <c:pt idx="9">
                  <c:v>43.4</c:v>
                </c:pt>
                <c:pt idx="12">
                  <c:v>33.700000000000003</c:v>
                </c:pt>
                <c:pt idx="13">
                  <c:v>50.3</c:v>
                </c:pt>
                <c:pt idx="14">
                  <c:v>4.8</c:v>
                </c:pt>
                <c:pt idx="15">
                  <c:v>7</c:v>
                </c:pt>
                <c:pt idx="16">
                  <c:v>20.7</c:v>
                </c:pt>
                <c:pt idx="17">
                  <c:v>43.2</c:v>
                </c:pt>
                <c:pt idx="18">
                  <c:v>7</c:v>
                </c:pt>
                <c:pt idx="19">
                  <c:v>24.8</c:v>
                </c:pt>
                <c:pt idx="20">
                  <c:v>12.4</c:v>
                </c:pt>
                <c:pt idx="21">
                  <c:v>53.5</c:v>
                </c:pt>
                <c:pt idx="22">
                  <c:v>15.6</c:v>
                </c:pt>
                <c:pt idx="23">
                  <c:v>6.9</c:v>
                </c:pt>
                <c:pt idx="24">
                  <c:v>66.900175131348533</c:v>
                </c:pt>
                <c:pt idx="25">
                  <c:v>68.014059753954299</c:v>
                </c:pt>
                <c:pt idx="26">
                  <c:v>31.985940246045679</c:v>
                </c:pt>
                <c:pt idx="27">
                  <c:v>33.099824868651467</c:v>
                </c:pt>
              </c:numCache>
            </c:numRef>
          </c:xVal>
          <c:yVal>
            <c:numRef>
              <c:f>'r² modifs gating'!$C$2:$C$29</c:f>
              <c:numCache>
                <c:formatCode>General</c:formatCode>
                <c:ptCount val="28"/>
                <c:pt idx="0">
                  <c:v>98.44</c:v>
                </c:pt>
                <c:pt idx="1">
                  <c:v>54</c:v>
                </c:pt>
                <c:pt idx="2">
                  <c:v>27.28</c:v>
                </c:pt>
                <c:pt idx="3">
                  <c:v>2.61</c:v>
                </c:pt>
                <c:pt idx="4">
                  <c:v>97.1</c:v>
                </c:pt>
                <c:pt idx="5">
                  <c:v>1.24</c:v>
                </c:pt>
                <c:pt idx="6">
                  <c:v>64.459999999999994</c:v>
                </c:pt>
                <c:pt idx="7">
                  <c:v>57.44</c:v>
                </c:pt>
                <c:pt idx="8">
                  <c:v>25.18</c:v>
                </c:pt>
                <c:pt idx="9">
                  <c:v>44.3</c:v>
                </c:pt>
                <c:pt idx="12">
                  <c:v>32.14</c:v>
                </c:pt>
                <c:pt idx="13">
                  <c:v>57.71</c:v>
                </c:pt>
                <c:pt idx="14">
                  <c:v>6.56</c:v>
                </c:pt>
                <c:pt idx="15">
                  <c:v>7.1199999999999974</c:v>
                </c:pt>
                <c:pt idx="16">
                  <c:v>23.87</c:v>
                </c:pt>
                <c:pt idx="17">
                  <c:v>46.79</c:v>
                </c:pt>
                <c:pt idx="18">
                  <c:v>6.97</c:v>
                </c:pt>
                <c:pt idx="19">
                  <c:v>14.29</c:v>
                </c:pt>
                <c:pt idx="20">
                  <c:v>13.09</c:v>
                </c:pt>
                <c:pt idx="21">
                  <c:v>55.45</c:v>
                </c:pt>
                <c:pt idx="22">
                  <c:v>12.91</c:v>
                </c:pt>
                <c:pt idx="23">
                  <c:v>3.27</c:v>
                </c:pt>
                <c:pt idx="24">
                  <c:v>69.501306620209064</c:v>
                </c:pt>
                <c:pt idx="25">
                  <c:v>69.501306620209064</c:v>
                </c:pt>
                <c:pt idx="26">
                  <c:v>30.498693379790911</c:v>
                </c:pt>
                <c:pt idx="27">
                  <c:v>30.498693379790911</c:v>
                </c:pt>
              </c:numCache>
            </c:numRef>
          </c:yVal>
          <c:smooth val="0"/>
          <c:extLst>
            <c:ext xmlns:c16="http://schemas.microsoft.com/office/drawing/2014/chart" uri="{C3380CC4-5D6E-409C-BE32-E72D297353CC}">
              <c16:uniqueId val="{00000006-0F2C-CB41-A2F6-9A750DF068B3}"/>
            </c:ext>
          </c:extLst>
        </c:ser>
        <c:dLbls>
          <c:showLegendKey val="0"/>
          <c:showVal val="0"/>
          <c:showCatName val="0"/>
          <c:showSerName val="0"/>
          <c:showPercent val="0"/>
          <c:showBubbleSize val="0"/>
        </c:dLbls>
        <c:axId val="-2032410016"/>
        <c:axId val="-2032287392"/>
      </c:scatterChart>
      <c:valAx>
        <c:axId val="-2032410016"/>
        <c:scaling>
          <c:orientation val="minMax"/>
        </c:scaling>
        <c:delete val="0"/>
        <c:axPos val="b"/>
        <c:numFmt formatCode="General" sourceLinked="1"/>
        <c:majorTickMark val="out"/>
        <c:minorTickMark val="none"/>
        <c:tickLblPos val="nextTo"/>
        <c:crossAx val="-2032287392"/>
        <c:crosses val="autoZero"/>
        <c:crossBetween val="midCat"/>
      </c:valAx>
      <c:valAx>
        <c:axId val="-2032287392"/>
        <c:scaling>
          <c:orientation val="minMax"/>
        </c:scaling>
        <c:delete val="0"/>
        <c:axPos val="l"/>
        <c:numFmt formatCode="General" sourceLinked="1"/>
        <c:majorTickMark val="out"/>
        <c:minorTickMark val="none"/>
        <c:tickLblPos val="nextTo"/>
        <c:crossAx val="-2032410016"/>
        <c:crosses val="autoZero"/>
        <c:crossBetween val="midCat"/>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5DD77B-3393-42C1-B23F-F962A934391A}" type="doc">
      <dgm:prSet loTypeId="urn:microsoft.com/office/officeart/2005/8/layout/radial3" loCatId="relationship" qsTypeId="urn:microsoft.com/office/officeart/2005/8/quickstyle/simple1" qsCatId="simple" csTypeId="urn:microsoft.com/office/officeart/2005/8/colors/colorful1" csCatId="colorful" phldr="1"/>
      <dgm:spPr/>
      <dgm:t>
        <a:bodyPr/>
        <a:lstStyle/>
        <a:p>
          <a:endParaRPr lang="en-US"/>
        </a:p>
      </dgm:t>
    </dgm:pt>
    <dgm:pt modelId="{0CE1727B-4ACA-4AF9-8D2F-E48CF2B9034E}">
      <dgm:prSet phldrT="[Texte]" custT="1"/>
      <dgm:spPr/>
      <dgm:t>
        <a:bodyPr/>
        <a:lstStyle/>
        <a:p>
          <a:r>
            <a:rPr lang="en-US" sz="2000" b="1" dirty="0">
              <a:solidFill>
                <a:schemeClr val="accent2"/>
              </a:solidFill>
            </a:rPr>
            <a:t>Variations</a:t>
          </a:r>
          <a:endParaRPr lang="en-US" sz="2300" b="1" dirty="0">
            <a:solidFill>
              <a:schemeClr val="accent2"/>
            </a:solidFill>
          </a:endParaRPr>
        </a:p>
      </dgm:t>
    </dgm:pt>
    <dgm:pt modelId="{E469EA49-CA5E-40EE-8F18-66660CD11B06}" type="parTrans" cxnId="{07B7B5B9-38B7-4EF9-ADFD-229644E4AD13}">
      <dgm:prSet/>
      <dgm:spPr/>
      <dgm:t>
        <a:bodyPr/>
        <a:lstStyle/>
        <a:p>
          <a:endParaRPr lang="en-US" b="1">
            <a:solidFill>
              <a:schemeClr val="tx1">
                <a:lumMod val="50000"/>
                <a:lumOff val="50000"/>
              </a:schemeClr>
            </a:solidFill>
          </a:endParaRPr>
        </a:p>
      </dgm:t>
    </dgm:pt>
    <dgm:pt modelId="{2248B3B3-D71C-46DC-8C69-F8D94FB04E96}" type="sibTrans" cxnId="{07B7B5B9-38B7-4EF9-ADFD-229644E4AD13}">
      <dgm:prSet/>
      <dgm:spPr/>
      <dgm:t>
        <a:bodyPr/>
        <a:lstStyle/>
        <a:p>
          <a:endParaRPr lang="en-US" b="1">
            <a:solidFill>
              <a:schemeClr val="tx1">
                <a:lumMod val="50000"/>
                <a:lumOff val="50000"/>
              </a:schemeClr>
            </a:solidFill>
          </a:endParaRPr>
        </a:p>
      </dgm:t>
    </dgm:pt>
    <dgm:pt modelId="{F9EDED0C-6648-467A-BFBA-E85A096CBCFA}">
      <dgm:prSet phldrT="[Texte]"/>
      <dgm:spPr/>
      <dgm:t>
        <a:bodyPr/>
        <a:lstStyle/>
        <a:p>
          <a:r>
            <a:rPr lang="en-US" b="1" dirty="0">
              <a:solidFill>
                <a:schemeClr val="accent3">
                  <a:lumMod val="50000"/>
                </a:schemeClr>
              </a:solidFill>
            </a:rPr>
            <a:t>Operator</a:t>
          </a:r>
        </a:p>
      </dgm:t>
    </dgm:pt>
    <dgm:pt modelId="{D8429AC2-0D08-4C32-844B-92FF365359F0}" type="parTrans" cxnId="{69FD4F1C-3193-4C62-8A5A-31E05A39F3F0}">
      <dgm:prSet/>
      <dgm:spPr/>
      <dgm:t>
        <a:bodyPr/>
        <a:lstStyle/>
        <a:p>
          <a:endParaRPr lang="en-US" b="1">
            <a:solidFill>
              <a:schemeClr val="tx1">
                <a:lumMod val="50000"/>
                <a:lumOff val="50000"/>
              </a:schemeClr>
            </a:solidFill>
          </a:endParaRPr>
        </a:p>
      </dgm:t>
    </dgm:pt>
    <dgm:pt modelId="{A68035C9-7884-4AE3-955B-1B23D8144E6C}" type="sibTrans" cxnId="{69FD4F1C-3193-4C62-8A5A-31E05A39F3F0}">
      <dgm:prSet/>
      <dgm:spPr/>
      <dgm:t>
        <a:bodyPr/>
        <a:lstStyle/>
        <a:p>
          <a:endParaRPr lang="en-US" b="1">
            <a:solidFill>
              <a:schemeClr val="tx1">
                <a:lumMod val="50000"/>
                <a:lumOff val="50000"/>
              </a:schemeClr>
            </a:solidFill>
          </a:endParaRPr>
        </a:p>
      </dgm:t>
    </dgm:pt>
    <dgm:pt modelId="{00BCD29D-5E7D-42B7-A319-835A1B18D950}">
      <dgm:prSet phldrT="[Texte]"/>
      <dgm:spPr/>
      <dgm:t>
        <a:bodyPr/>
        <a:lstStyle/>
        <a:p>
          <a:r>
            <a:rPr lang="en-US" b="1" dirty="0">
              <a:solidFill>
                <a:schemeClr val="accent4">
                  <a:lumMod val="50000"/>
                </a:schemeClr>
              </a:solidFill>
            </a:rPr>
            <a:t>Reagents</a:t>
          </a:r>
        </a:p>
      </dgm:t>
    </dgm:pt>
    <dgm:pt modelId="{EBAB3DE9-F4B9-423B-AD04-4B30ABC144A4}" type="parTrans" cxnId="{D0F7CD95-1F10-49C4-BC78-3DEB336E86DB}">
      <dgm:prSet/>
      <dgm:spPr/>
      <dgm:t>
        <a:bodyPr/>
        <a:lstStyle/>
        <a:p>
          <a:endParaRPr lang="en-US" b="1">
            <a:solidFill>
              <a:schemeClr val="tx1">
                <a:lumMod val="50000"/>
                <a:lumOff val="50000"/>
              </a:schemeClr>
            </a:solidFill>
          </a:endParaRPr>
        </a:p>
      </dgm:t>
    </dgm:pt>
    <dgm:pt modelId="{4CAB57DC-0DE3-43BC-B22F-A2586DE85C42}" type="sibTrans" cxnId="{D0F7CD95-1F10-49C4-BC78-3DEB336E86DB}">
      <dgm:prSet/>
      <dgm:spPr/>
      <dgm:t>
        <a:bodyPr/>
        <a:lstStyle/>
        <a:p>
          <a:endParaRPr lang="en-US" b="1">
            <a:solidFill>
              <a:schemeClr val="tx1">
                <a:lumMod val="50000"/>
                <a:lumOff val="50000"/>
              </a:schemeClr>
            </a:solidFill>
          </a:endParaRPr>
        </a:p>
      </dgm:t>
    </dgm:pt>
    <dgm:pt modelId="{C6176B32-74B2-49B2-BB5F-A61238B429A9}">
      <dgm:prSet phldrT="[Texte]"/>
      <dgm:spPr/>
      <dgm:t>
        <a:bodyPr/>
        <a:lstStyle/>
        <a:p>
          <a:r>
            <a:rPr lang="en-US" b="1" dirty="0">
              <a:solidFill>
                <a:schemeClr val="tx2"/>
              </a:solidFill>
            </a:rPr>
            <a:t>Instrument</a:t>
          </a:r>
        </a:p>
      </dgm:t>
    </dgm:pt>
    <dgm:pt modelId="{6C398A92-77F8-4F13-A534-781DFC696D94}" type="parTrans" cxnId="{5924686E-8813-4D22-AF56-FF95F7583243}">
      <dgm:prSet/>
      <dgm:spPr/>
      <dgm:t>
        <a:bodyPr/>
        <a:lstStyle/>
        <a:p>
          <a:endParaRPr lang="en-US" b="1">
            <a:solidFill>
              <a:schemeClr val="tx1">
                <a:lumMod val="50000"/>
                <a:lumOff val="50000"/>
              </a:schemeClr>
            </a:solidFill>
          </a:endParaRPr>
        </a:p>
      </dgm:t>
    </dgm:pt>
    <dgm:pt modelId="{088DCF05-E0D4-488A-B409-1874026C8EDF}" type="sibTrans" cxnId="{5924686E-8813-4D22-AF56-FF95F7583243}">
      <dgm:prSet/>
      <dgm:spPr/>
      <dgm:t>
        <a:bodyPr/>
        <a:lstStyle/>
        <a:p>
          <a:endParaRPr lang="en-US" b="1">
            <a:solidFill>
              <a:schemeClr val="tx1">
                <a:lumMod val="50000"/>
                <a:lumOff val="50000"/>
              </a:schemeClr>
            </a:solidFill>
          </a:endParaRPr>
        </a:p>
      </dgm:t>
    </dgm:pt>
    <dgm:pt modelId="{23B69390-9DFE-4DE1-AB90-FDA4F94A9D43}">
      <dgm:prSet phldrT="[Texte]"/>
      <dgm:spPr/>
      <dgm:t>
        <a:bodyPr/>
        <a:lstStyle/>
        <a:p>
          <a:r>
            <a:rPr lang="en-US" b="1" dirty="0">
              <a:solidFill>
                <a:schemeClr val="accent6">
                  <a:lumMod val="75000"/>
                </a:schemeClr>
              </a:solidFill>
            </a:rPr>
            <a:t>Data Analysis</a:t>
          </a:r>
        </a:p>
      </dgm:t>
    </dgm:pt>
    <dgm:pt modelId="{47694E9A-93B5-4284-8CED-9BE51349182B}" type="parTrans" cxnId="{8DB0D8EB-807F-4DA6-BB93-73DE73EC3EBE}">
      <dgm:prSet/>
      <dgm:spPr/>
      <dgm:t>
        <a:bodyPr/>
        <a:lstStyle/>
        <a:p>
          <a:endParaRPr lang="en-US" b="1">
            <a:solidFill>
              <a:schemeClr val="tx1">
                <a:lumMod val="50000"/>
                <a:lumOff val="50000"/>
              </a:schemeClr>
            </a:solidFill>
          </a:endParaRPr>
        </a:p>
      </dgm:t>
    </dgm:pt>
    <dgm:pt modelId="{D8BA23D6-32C1-4F2F-A88E-1A99D30ACAFE}" type="sibTrans" cxnId="{8DB0D8EB-807F-4DA6-BB93-73DE73EC3EBE}">
      <dgm:prSet/>
      <dgm:spPr/>
      <dgm:t>
        <a:bodyPr/>
        <a:lstStyle/>
        <a:p>
          <a:endParaRPr lang="en-US" b="1">
            <a:solidFill>
              <a:schemeClr val="tx1">
                <a:lumMod val="50000"/>
                <a:lumOff val="50000"/>
              </a:schemeClr>
            </a:solidFill>
          </a:endParaRPr>
        </a:p>
      </dgm:t>
    </dgm:pt>
    <dgm:pt modelId="{3B6C2A2F-7624-45BB-81AA-9530138C53D3}" type="pres">
      <dgm:prSet presAssocID="{435DD77B-3393-42C1-B23F-F962A934391A}" presName="composite" presStyleCnt="0">
        <dgm:presLayoutVars>
          <dgm:chMax val="1"/>
          <dgm:dir/>
          <dgm:resizeHandles val="exact"/>
        </dgm:presLayoutVars>
      </dgm:prSet>
      <dgm:spPr/>
    </dgm:pt>
    <dgm:pt modelId="{A53AC3E2-4689-4B0F-8AB4-F048C80CD194}" type="pres">
      <dgm:prSet presAssocID="{435DD77B-3393-42C1-B23F-F962A934391A}" presName="radial" presStyleCnt="0">
        <dgm:presLayoutVars>
          <dgm:animLvl val="ctr"/>
        </dgm:presLayoutVars>
      </dgm:prSet>
      <dgm:spPr/>
    </dgm:pt>
    <dgm:pt modelId="{10267C0E-7186-4948-A3EF-2D0E0622E02F}" type="pres">
      <dgm:prSet presAssocID="{0CE1727B-4ACA-4AF9-8D2F-E48CF2B9034E}" presName="centerShape" presStyleLbl="vennNode1" presStyleIdx="0" presStyleCnt="5" custScaleX="80953" custScaleY="77239"/>
      <dgm:spPr/>
    </dgm:pt>
    <dgm:pt modelId="{9F2E0BA3-CE03-45BE-8730-32C38B9E428E}" type="pres">
      <dgm:prSet presAssocID="{F9EDED0C-6648-467A-BFBA-E85A096CBCFA}" presName="node" presStyleLbl="vennNode1" presStyleIdx="1" presStyleCnt="5" custScaleX="144182" custScaleY="140522">
        <dgm:presLayoutVars>
          <dgm:bulletEnabled val="1"/>
        </dgm:presLayoutVars>
      </dgm:prSet>
      <dgm:spPr/>
    </dgm:pt>
    <dgm:pt modelId="{BEDD95F8-FD9C-488E-9502-B257199A9EDA}" type="pres">
      <dgm:prSet presAssocID="{00BCD29D-5E7D-42B7-A319-835A1B18D950}" presName="node" presStyleLbl="vennNode1" presStyleIdx="2" presStyleCnt="5" custScaleX="144182" custScaleY="140522">
        <dgm:presLayoutVars>
          <dgm:bulletEnabled val="1"/>
        </dgm:presLayoutVars>
      </dgm:prSet>
      <dgm:spPr/>
    </dgm:pt>
    <dgm:pt modelId="{391CE0EB-B115-47CB-A95C-519F7ECA2114}" type="pres">
      <dgm:prSet presAssocID="{C6176B32-74B2-49B2-BB5F-A61238B429A9}" presName="node" presStyleLbl="vennNode1" presStyleIdx="3" presStyleCnt="5" custScaleX="144182" custScaleY="140522">
        <dgm:presLayoutVars>
          <dgm:bulletEnabled val="1"/>
        </dgm:presLayoutVars>
      </dgm:prSet>
      <dgm:spPr/>
    </dgm:pt>
    <dgm:pt modelId="{5858A944-5C25-4723-8208-E7A9E0875711}" type="pres">
      <dgm:prSet presAssocID="{23B69390-9DFE-4DE1-AB90-FDA4F94A9D43}" presName="node" presStyleLbl="vennNode1" presStyleIdx="4" presStyleCnt="5" custScaleX="144182" custScaleY="140522">
        <dgm:presLayoutVars>
          <dgm:bulletEnabled val="1"/>
        </dgm:presLayoutVars>
      </dgm:prSet>
      <dgm:spPr/>
    </dgm:pt>
  </dgm:ptLst>
  <dgm:cxnLst>
    <dgm:cxn modelId="{69FD4F1C-3193-4C62-8A5A-31E05A39F3F0}" srcId="{0CE1727B-4ACA-4AF9-8D2F-E48CF2B9034E}" destId="{F9EDED0C-6648-467A-BFBA-E85A096CBCFA}" srcOrd="0" destOrd="0" parTransId="{D8429AC2-0D08-4C32-844B-92FF365359F0}" sibTransId="{A68035C9-7884-4AE3-955B-1B23D8144E6C}"/>
    <dgm:cxn modelId="{67020838-7DB3-41C6-AC1E-216A61DC61C3}" type="presOf" srcId="{C6176B32-74B2-49B2-BB5F-A61238B429A9}" destId="{391CE0EB-B115-47CB-A95C-519F7ECA2114}" srcOrd="0" destOrd="0" presId="urn:microsoft.com/office/officeart/2005/8/layout/radial3"/>
    <dgm:cxn modelId="{25F87F40-31C9-44BB-8757-D05E19F13336}" type="presOf" srcId="{00BCD29D-5E7D-42B7-A319-835A1B18D950}" destId="{BEDD95F8-FD9C-488E-9502-B257199A9EDA}" srcOrd="0" destOrd="0" presId="urn:microsoft.com/office/officeart/2005/8/layout/radial3"/>
    <dgm:cxn modelId="{5924686E-8813-4D22-AF56-FF95F7583243}" srcId="{0CE1727B-4ACA-4AF9-8D2F-E48CF2B9034E}" destId="{C6176B32-74B2-49B2-BB5F-A61238B429A9}" srcOrd="2" destOrd="0" parTransId="{6C398A92-77F8-4F13-A534-781DFC696D94}" sibTransId="{088DCF05-E0D4-488A-B409-1874026C8EDF}"/>
    <dgm:cxn modelId="{93384089-A47C-4840-9808-701C0509B8FD}" type="presOf" srcId="{F9EDED0C-6648-467A-BFBA-E85A096CBCFA}" destId="{9F2E0BA3-CE03-45BE-8730-32C38B9E428E}" srcOrd="0" destOrd="0" presId="urn:microsoft.com/office/officeart/2005/8/layout/radial3"/>
    <dgm:cxn modelId="{D0F7CD95-1F10-49C4-BC78-3DEB336E86DB}" srcId="{0CE1727B-4ACA-4AF9-8D2F-E48CF2B9034E}" destId="{00BCD29D-5E7D-42B7-A319-835A1B18D950}" srcOrd="1" destOrd="0" parTransId="{EBAB3DE9-F4B9-423B-AD04-4B30ABC144A4}" sibTransId="{4CAB57DC-0DE3-43BC-B22F-A2586DE85C42}"/>
    <dgm:cxn modelId="{3041F5A3-EBB1-40D2-8440-9514CCEE7B83}" type="presOf" srcId="{435DD77B-3393-42C1-B23F-F962A934391A}" destId="{3B6C2A2F-7624-45BB-81AA-9530138C53D3}" srcOrd="0" destOrd="0" presId="urn:microsoft.com/office/officeart/2005/8/layout/radial3"/>
    <dgm:cxn modelId="{07B7B5B9-38B7-4EF9-ADFD-229644E4AD13}" srcId="{435DD77B-3393-42C1-B23F-F962A934391A}" destId="{0CE1727B-4ACA-4AF9-8D2F-E48CF2B9034E}" srcOrd="0" destOrd="0" parTransId="{E469EA49-CA5E-40EE-8F18-66660CD11B06}" sibTransId="{2248B3B3-D71C-46DC-8C69-F8D94FB04E96}"/>
    <dgm:cxn modelId="{046029DA-7D18-4A1D-B63C-A2FF2E99E87C}" type="presOf" srcId="{0CE1727B-4ACA-4AF9-8D2F-E48CF2B9034E}" destId="{10267C0E-7186-4948-A3EF-2D0E0622E02F}" srcOrd="0" destOrd="0" presId="urn:microsoft.com/office/officeart/2005/8/layout/radial3"/>
    <dgm:cxn modelId="{8DB0D8EB-807F-4DA6-BB93-73DE73EC3EBE}" srcId="{0CE1727B-4ACA-4AF9-8D2F-E48CF2B9034E}" destId="{23B69390-9DFE-4DE1-AB90-FDA4F94A9D43}" srcOrd="3" destOrd="0" parTransId="{47694E9A-93B5-4284-8CED-9BE51349182B}" sibTransId="{D8BA23D6-32C1-4F2F-A88E-1A99D30ACAFE}"/>
    <dgm:cxn modelId="{853ADCEC-908C-4EBE-B1ED-37289F2935D5}" type="presOf" srcId="{23B69390-9DFE-4DE1-AB90-FDA4F94A9D43}" destId="{5858A944-5C25-4723-8208-E7A9E0875711}" srcOrd="0" destOrd="0" presId="urn:microsoft.com/office/officeart/2005/8/layout/radial3"/>
    <dgm:cxn modelId="{0CE124CC-5D3E-470D-B1DF-B1241422D3B3}" type="presParOf" srcId="{3B6C2A2F-7624-45BB-81AA-9530138C53D3}" destId="{A53AC3E2-4689-4B0F-8AB4-F048C80CD194}" srcOrd="0" destOrd="0" presId="urn:microsoft.com/office/officeart/2005/8/layout/radial3"/>
    <dgm:cxn modelId="{2A107838-350A-4730-AFA5-3DF52E2E7D31}" type="presParOf" srcId="{A53AC3E2-4689-4B0F-8AB4-F048C80CD194}" destId="{10267C0E-7186-4948-A3EF-2D0E0622E02F}" srcOrd="0" destOrd="0" presId="urn:microsoft.com/office/officeart/2005/8/layout/radial3"/>
    <dgm:cxn modelId="{16B6A2B3-E544-40AA-84F3-2AD17D370657}" type="presParOf" srcId="{A53AC3E2-4689-4B0F-8AB4-F048C80CD194}" destId="{9F2E0BA3-CE03-45BE-8730-32C38B9E428E}" srcOrd="1" destOrd="0" presId="urn:microsoft.com/office/officeart/2005/8/layout/radial3"/>
    <dgm:cxn modelId="{27C9D283-D6C1-4B24-8200-B6D175E1AA28}" type="presParOf" srcId="{A53AC3E2-4689-4B0F-8AB4-F048C80CD194}" destId="{BEDD95F8-FD9C-488E-9502-B257199A9EDA}" srcOrd="2" destOrd="0" presId="urn:microsoft.com/office/officeart/2005/8/layout/radial3"/>
    <dgm:cxn modelId="{6F4EBA49-3D83-412F-901A-06E21DA94434}" type="presParOf" srcId="{A53AC3E2-4689-4B0F-8AB4-F048C80CD194}" destId="{391CE0EB-B115-47CB-A95C-519F7ECA2114}" srcOrd="3" destOrd="0" presId="urn:microsoft.com/office/officeart/2005/8/layout/radial3"/>
    <dgm:cxn modelId="{E04B5A33-2CA0-4D2B-9663-D9AE62BC8CDE}" type="presParOf" srcId="{A53AC3E2-4689-4B0F-8AB4-F048C80CD194}" destId="{5858A944-5C25-4723-8208-E7A9E0875711}"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67C0E-7186-4948-A3EF-2D0E0622E02F}">
      <dsp:nvSpPr>
        <dsp:cNvPr id="0" name=""/>
        <dsp:cNvSpPr/>
      </dsp:nvSpPr>
      <dsp:spPr>
        <a:xfrm>
          <a:off x="1971284" y="1072080"/>
          <a:ext cx="1684507" cy="1607224"/>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2"/>
              </a:solidFill>
            </a:rPr>
            <a:t>Variations</a:t>
          </a:r>
          <a:endParaRPr lang="en-US" sz="2300" b="1" kern="1200" dirty="0">
            <a:solidFill>
              <a:schemeClr val="accent2"/>
            </a:solidFill>
          </a:endParaRPr>
        </a:p>
      </dsp:txBody>
      <dsp:txXfrm>
        <a:off x="2217974" y="1307453"/>
        <a:ext cx="1191127" cy="1136478"/>
      </dsp:txXfrm>
    </dsp:sp>
    <dsp:sp modelId="{9F2E0BA3-CE03-45BE-8730-32C38B9E428E}">
      <dsp:nvSpPr>
        <dsp:cNvPr id="0" name=""/>
        <dsp:cNvSpPr/>
      </dsp:nvSpPr>
      <dsp:spPr>
        <a:xfrm>
          <a:off x="2063487" y="-210428"/>
          <a:ext cx="1500102" cy="1462023"/>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accent3">
                  <a:lumMod val="50000"/>
                </a:schemeClr>
              </a:solidFill>
            </a:rPr>
            <a:t>Operator</a:t>
          </a:r>
        </a:p>
      </dsp:txBody>
      <dsp:txXfrm>
        <a:off x="2283172" y="3680"/>
        <a:ext cx="1060732" cy="1033807"/>
      </dsp:txXfrm>
    </dsp:sp>
    <dsp:sp modelId="{BEDD95F8-FD9C-488E-9502-B257199A9EDA}">
      <dsp:nvSpPr>
        <dsp:cNvPr id="0" name=""/>
        <dsp:cNvSpPr/>
      </dsp:nvSpPr>
      <dsp:spPr>
        <a:xfrm>
          <a:off x="3418596" y="1144680"/>
          <a:ext cx="1500102" cy="1462023"/>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accent4">
                  <a:lumMod val="50000"/>
                </a:schemeClr>
              </a:solidFill>
            </a:rPr>
            <a:t>Reagents</a:t>
          </a:r>
        </a:p>
      </dsp:txBody>
      <dsp:txXfrm>
        <a:off x="3638281" y="1358788"/>
        <a:ext cx="1060732" cy="1033807"/>
      </dsp:txXfrm>
    </dsp:sp>
    <dsp:sp modelId="{391CE0EB-B115-47CB-A95C-519F7ECA2114}">
      <dsp:nvSpPr>
        <dsp:cNvPr id="0" name=""/>
        <dsp:cNvSpPr/>
      </dsp:nvSpPr>
      <dsp:spPr>
        <a:xfrm>
          <a:off x="2063487" y="2499790"/>
          <a:ext cx="1500102" cy="1462023"/>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2"/>
              </a:solidFill>
            </a:rPr>
            <a:t>Instrument</a:t>
          </a:r>
        </a:p>
      </dsp:txBody>
      <dsp:txXfrm>
        <a:off x="2283172" y="2713898"/>
        <a:ext cx="1060732" cy="1033807"/>
      </dsp:txXfrm>
    </dsp:sp>
    <dsp:sp modelId="{5858A944-5C25-4723-8208-E7A9E0875711}">
      <dsp:nvSpPr>
        <dsp:cNvPr id="0" name=""/>
        <dsp:cNvSpPr/>
      </dsp:nvSpPr>
      <dsp:spPr>
        <a:xfrm>
          <a:off x="708377" y="1144680"/>
          <a:ext cx="1500102" cy="1462023"/>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accent6">
                  <a:lumMod val="75000"/>
                </a:schemeClr>
              </a:solidFill>
            </a:rPr>
            <a:t>Data Analysis</a:t>
          </a:r>
        </a:p>
      </dsp:txBody>
      <dsp:txXfrm>
        <a:off x="928062" y="1358788"/>
        <a:ext cx="1060732" cy="1033807"/>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6AAA8-D7FB-EC4D-BA91-8B300B0686BB}" type="datetimeFigureOut">
              <a:rPr lang="en-US" smtClean="0"/>
              <a:t>2/12/23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7F144E-2FA6-B542-95D2-8F49A89C039D}" type="slidenum">
              <a:rPr lang="en-US" smtClean="0"/>
              <a:t>‹#›</a:t>
            </a:fld>
            <a:endParaRPr lang="en-US"/>
          </a:p>
        </p:txBody>
      </p:sp>
    </p:spTree>
    <p:extLst>
      <p:ext uri="{BB962C8B-B14F-4D97-AF65-F5344CB8AC3E}">
        <p14:creationId xmlns:p14="http://schemas.microsoft.com/office/powerpoint/2010/main" val="512224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CyTOF</a:t>
            </a:r>
            <a:r>
              <a:rPr lang="en-US" dirty="0"/>
              <a:t> uses different elements as tags, versus fluorochromes in flow cytometry.  These isotope tags can be attached to probes such as antibodies, intercalators, and other probes to measure a variety of intra- and extracellular </a:t>
            </a:r>
            <a:r>
              <a:rPr lang="en-US" dirty="0" err="1"/>
              <a:t>moeities</a:t>
            </a:r>
            <a:r>
              <a:rPr lang="en-US" dirty="0"/>
              <a:t>. </a:t>
            </a:r>
          </a:p>
          <a:p>
            <a:endParaRPr lang="en-US" dirty="0"/>
          </a:p>
          <a:p>
            <a:pPr defTabSz="891357">
              <a:defRPr/>
            </a:pPr>
            <a:r>
              <a:rPr lang="en-US" dirty="0"/>
              <a:t>The periodic table shows each element with lines that represent isotopic forms of that element. Our current isotope tags are highlighted in pink. Other isotopes that have been reported in the literature are in green.</a:t>
            </a:r>
          </a:p>
          <a:p>
            <a:endParaRPr lang="en-US" dirty="0"/>
          </a:p>
          <a:p>
            <a:r>
              <a:rPr lang="en-US" dirty="0"/>
              <a:t>Our isotope tags are primarily from the lanthanide series, also known as the rare earth elements. The primary advantages of using rare-earth metals are they are not found endogenously in biological samples, are readily available, and have similar chemical properties. </a:t>
            </a:r>
          </a:p>
          <a:p>
            <a:endParaRPr lang="en-US" dirty="0"/>
          </a:p>
        </p:txBody>
      </p:sp>
      <p:sp>
        <p:nvSpPr>
          <p:cNvPr id="4" name="Slide Number Placeholder 3"/>
          <p:cNvSpPr>
            <a:spLocks noGrp="1"/>
          </p:cNvSpPr>
          <p:nvPr>
            <p:ph type="sldNum" sz="quarter" idx="5"/>
          </p:nvPr>
        </p:nvSpPr>
        <p:spPr/>
        <p:txBody>
          <a:bodyPr/>
          <a:lstStyle/>
          <a:p>
            <a:fld id="{147F144E-2FA6-B542-95D2-8F49A89C039D}" type="slidenum">
              <a:rPr lang="en-US" smtClean="0"/>
              <a:t>10</a:t>
            </a:fld>
            <a:endParaRPr lang="en-US"/>
          </a:p>
        </p:txBody>
      </p:sp>
    </p:spTree>
    <p:extLst>
      <p:ext uri="{BB962C8B-B14F-4D97-AF65-F5344CB8AC3E}">
        <p14:creationId xmlns:p14="http://schemas.microsoft.com/office/powerpoint/2010/main" val="3899188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7F6337-41E4-4E6E-98D7-C04955953F54}" type="slidenum">
              <a:rPr lang="en-US" smtClean="0"/>
              <a:t>23</a:t>
            </a:fld>
            <a:endParaRPr lang="en-US"/>
          </a:p>
        </p:txBody>
      </p:sp>
    </p:spTree>
    <p:extLst>
      <p:ext uri="{BB962C8B-B14F-4D97-AF65-F5344CB8AC3E}">
        <p14:creationId xmlns:p14="http://schemas.microsoft.com/office/powerpoint/2010/main" val="779478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BBD690-5250-458D-B68A-2A67107016AB}" type="slidenum">
              <a:rPr lang="fr-FR" smtClean="0"/>
              <a:t>32</a:t>
            </a:fld>
            <a:endParaRPr lang="fr-FR"/>
          </a:p>
        </p:txBody>
      </p:sp>
    </p:spTree>
    <p:extLst>
      <p:ext uri="{BB962C8B-B14F-4D97-AF65-F5344CB8AC3E}">
        <p14:creationId xmlns:p14="http://schemas.microsoft.com/office/powerpoint/2010/main" val="2567245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This graphic helps explain how the imaging step in the Hyperion Imaging System </a:t>
            </a:r>
            <a:r>
              <a:rPr lang="en-US" sz="1200" kern="1200" err="1">
                <a:solidFill>
                  <a:schemeClr val="tx1"/>
                </a:solidFill>
                <a:effectLst/>
                <a:latin typeface="+mn-lt"/>
                <a:ea typeface="+mn-ea"/>
                <a:cs typeface="+mn-cs"/>
              </a:rPr>
              <a:t>works.The</a:t>
            </a:r>
            <a:r>
              <a:rPr lang="en-US" sz="1200" kern="1200">
                <a:solidFill>
                  <a:schemeClr val="tx1"/>
                </a:solidFill>
                <a:effectLst/>
                <a:latin typeface="+mn-lt"/>
                <a:ea typeface="+mn-ea"/>
                <a:cs typeface="+mn-cs"/>
              </a:rPr>
              <a:t> use of the system is incredibly easy, it’s not even a microscope. You just switch on the machine, place the slide, then select on the slide all the different regions of interest or TMA’s that you want to acquire.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Once this is done, the system will automatically acquire these regions of interest for you. The way this works is a precise laser directs 1 square-micron pulse to collect biological tissue samples that contain the metal-tagged antibodies. The metal tags are ionized, resulting in separate and distinct signals that are sent for detection by time-of-flight technology, the basis of CyTOF mass cytometers. Once the metal tags are detected, the coordinates from each signal are used to produce tissue images at single cell resolution with MCD Viewer software</a:t>
            </a:r>
            <a:r>
              <a:rPr lang="en-US" sz="1200" b="0" i="0" u="none" strike="noStrike" kern="1200" baseline="0">
                <a:solidFill>
                  <a:schemeClr val="tx1"/>
                </a:solidFill>
                <a:latin typeface="+mn-lt"/>
                <a:ea typeface="+mn-ea"/>
                <a:cs typeface="+mn-cs"/>
              </a:rPr>
              <a:t>. This occurs in a single scan as the slide moves and the laser samples along the selected region.</a:t>
            </a:r>
            <a:endParaRPr lang="en-US"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One thing that is important to note is that the region is immediately ready for cell segmentation and analysis after acquisition, and these data sets are incredibly compact making it easy to mange your data analysis. </a:t>
            </a:r>
            <a:r>
              <a:rPr lang="en-US" sz="1200" b="0" i="0" u="none" strike="noStrike" kern="1200" baseline="0">
                <a:solidFill>
                  <a:schemeClr val="tx1"/>
                </a:solidFill>
                <a:latin typeface="+mn-lt"/>
                <a:ea typeface="+mn-ea"/>
                <a:cs typeface="+mn-cs"/>
              </a:rPr>
              <a:t>Now you are ready to view and validate your images and perform segmentation and higher order data analysis.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If there’s a question about speed: a one-millimeter area will take approximately 52 min to image on the Hyperion+ System. This imaging can be done unattended, important for when larger areas may be imaged overnight. </a:t>
            </a:r>
            <a:endParaRPr lang="en-US" sz="12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EE1A2-59BA-40CC-9514-2ED9F2A499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5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EE1A2-59BA-40CC-9514-2ED9F2A499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65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EE1A2-59BA-40CC-9514-2ED9F2A499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938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293849"/>
                </a:solidFill>
                <a:latin typeface="Montserrat" panose="02000505000000020004" pitchFamily="2" charset="0"/>
              </a:rPr>
              <a:t>From sample to insight</a:t>
            </a:r>
          </a:p>
          <a:p>
            <a:endParaRPr lang="en-US" b="0" i="0">
              <a:solidFill>
                <a:srgbClr val="293849"/>
              </a:solidFill>
              <a:effectLst/>
              <a:latin typeface="Montserrat" panose="02000505000000020004" pitchFamily="2" charset="0"/>
            </a:endParaRPr>
          </a:p>
          <a:p>
            <a:r>
              <a:rPr lang="en-US">
                <a:solidFill>
                  <a:srgbClr val="293849"/>
                </a:solidFill>
                <a:latin typeface="Montserrat" panose="02000505000000020004" pitchFamily="2" charset="0"/>
              </a:rPr>
              <a:t>Simplifying workflow</a:t>
            </a:r>
          </a:p>
          <a:p>
            <a:r>
              <a:rPr lang="en-US" b="0" i="0">
                <a:solidFill>
                  <a:srgbClr val="293849"/>
                </a:solidFill>
                <a:effectLst/>
                <a:latin typeface="Montserrat" panose="02000505000000020004" pitchFamily="2" charset="0"/>
              </a:rPr>
              <a:t>high-multiplex panel design and eliminating the impact of tissue autofluorescence by using highly pure metal tags for which signals are separated by mass instead of by wavelength. Incorporating an easy-to-use immunohistochemistry workflow that simultaneously detects many proteins in a single scan, IMC is ideal for uncovering new insights in health and disease and empowering the development of better diagnostics and more effective therapies.</a:t>
            </a:r>
            <a:endParaRPr lang="en-CA"/>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EE1A2-59BA-40CC-9514-2ED9F2A499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854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kern="1200">
                <a:solidFill>
                  <a:schemeClr val="tx1"/>
                </a:solidFill>
                <a:effectLst/>
                <a:latin typeface="+mn-lt"/>
                <a:ea typeface="+mn-ea"/>
                <a:cs typeface="+mn-cs"/>
              </a:rPr>
              <a:t>After a slide stained with a panel of metal conjugated antibodies is loaded into the instrument, a region of interest to image is selected. Then, a laser with a precise 1 micron beam rasters across the tissue. The stained tissue ablated by the laser is then carried by gas to the mass cytometer. The ablated tissue is ionized in a high energy argon plasma. The resulting ions are routed to the time-of-flight chamber where they are measured by a single detector on the basis of mass. Once the metal tag ions are detected, the signals are mapped back to the coordinates of the spot of ablated tissue. This data are used to produce tissue images  at subcellular resolution with MCD Viewer software</a:t>
            </a:r>
            <a:r>
              <a:rPr lang="en-US" sz="1200" b="0" i="0" u="none" strike="noStrike" kern="1200" baseline="0">
                <a:solidFill>
                  <a:schemeClr val="tx1"/>
                </a:solidFill>
                <a:latin typeface="+mn-lt"/>
                <a:ea typeface="+mn-ea"/>
                <a:cs typeface="+mn-cs"/>
              </a:rPr>
              <a:t>. This occurs in a single scan as the slide moves, and the laser samples along the selected region. The Hyperion Imaging System can be run unattended.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&lt;&lt;Speaker notes&gt;&gt;If there’s a question about speed: a one millimeter area will take approximately 1 ½ to 2 hours to image. This imaging can be done unattended, important for when larger areas may be imaged overnight. There is also a slide in the appendix regarding speed. </a:t>
            </a:r>
            <a:endParaRPr lang="en-US" sz="120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E9B3F-1777-9843-B627-77768BA03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345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E9B3F-1777-9843-B627-77768BA035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5050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3A15-2BA6-F94B-B538-787F9FFB3E98}"/>
              </a:ext>
            </a:extLst>
          </p:cNvPr>
          <p:cNvSpPr>
            <a:spLocks noGrp="1"/>
          </p:cNvSpPr>
          <p:nvPr>
            <p:ph type="ctrTitle"/>
          </p:nvPr>
        </p:nvSpPr>
        <p:spPr>
          <a:xfrm>
            <a:off x="455775" y="1959851"/>
            <a:ext cx="4005130" cy="2387600"/>
          </a:xfr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BB94DE9B-1DB3-5248-BFC2-ABEACFA7B794}"/>
              </a:ext>
            </a:extLst>
          </p:cNvPr>
          <p:cNvSpPr>
            <a:spLocks noGrp="1"/>
          </p:cNvSpPr>
          <p:nvPr>
            <p:ph type="subTitle" idx="1"/>
          </p:nvPr>
        </p:nvSpPr>
        <p:spPr>
          <a:xfrm>
            <a:off x="455775" y="4439526"/>
            <a:ext cx="3458199" cy="1655762"/>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88139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239731" y="6439895"/>
            <a:ext cx="3657600" cy="228600"/>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For Research Use Only</a:t>
            </a:r>
          </a:p>
        </p:txBody>
      </p:sp>
      <p:sp>
        <p:nvSpPr>
          <p:cNvPr id="3" name="Slide Number Placeholder 2"/>
          <p:cNvSpPr>
            <a:spLocks noGrp="1"/>
          </p:cNvSpPr>
          <p:nvPr>
            <p:ph type="sldNum" sz="quarter" idx="11"/>
          </p:nvPr>
        </p:nvSpPr>
        <p:spPr/>
        <p:txBody>
          <a:bodyPr/>
          <a:lstStyle/>
          <a:p>
            <a:fld id="{1FDEA59B-8544-4989-8BC7-E2099C830959}" type="slidenum">
              <a:rPr lang="en-US" smtClean="0"/>
              <a:pPr/>
              <a:t>‹#›</a:t>
            </a:fld>
            <a:endParaRPr lang="en-US"/>
          </a:p>
        </p:txBody>
      </p:sp>
    </p:spTree>
    <p:extLst>
      <p:ext uri="{BB962C8B-B14F-4D97-AF65-F5344CB8AC3E}">
        <p14:creationId xmlns:p14="http://schemas.microsoft.com/office/powerpoint/2010/main" val="308517817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Content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C0520-D291-4B2F-9632-DAF429200A37}"/>
              </a:ext>
            </a:extLst>
          </p:cNvPr>
          <p:cNvSpPr>
            <a:spLocks noGrp="1"/>
          </p:cNvSpPr>
          <p:nvPr>
            <p:ph type="title" hasCustomPrompt="1"/>
          </p:nvPr>
        </p:nvSpPr>
        <p:spPr/>
        <p:txBody>
          <a:bodyPr/>
          <a:lstStyle>
            <a:lvl1pPr>
              <a:defRPr lang="en-US" dirty="0" smtClean="0"/>
            </a:lvl1pPr>
          </a:lstStyle>
          <a:p>
            <a:r>
              <a:rPr lang="en-US"/>
              <a:t>CLICK TO EDIT MASTER TITLE</a:t>
            </a:r>
          </a:p>
        </p:txBody>
      </p:sp>
      <p:sp>
        <p:nvSpPr>
          <p:cNvPr id="5" name="Slide Number Placeholder 4">
            <a:extLst>
              <a:ext uri="{FF2B5EF4-FFF2-40B4-BE49-F238E27FC236}">
                <a16:creationId xmlns:a16="http://schemas.microsoft.com/office/drawing/2014/main" id="{52039ACC-1F83-463B-BEC0-CC903B925B7C}"/>
              </a:ext>
            </a:extLst>
          </p:cNvPr>
          <p:cNvSpPr>
            <a:spLocks noGrp="1"/>
          </p:cNvSpPr>
          <p:nvPr>
            <p:ph type="sldNum" sz="quarter" idx="12"/>
          </p:nvPr>
        </p:nvSpPr>
        <p:spPr/>
        <p:txBody>
          <a:bodyPr/>
          <a:lstStyle/>
          <a:p>
            <a:fld id="{5658FC04-3387-4829-B50A-A094E7B084ED}" type="slidenum">
              <a:rPr lang="en-US" smtClean="0"/>
              <a:pPr/>
              <a:t>‹#›</a:t>
            </a:fld>
            <a:endParaRPr lang="en-US"/>
          </a:p>
        </p:txBody>
      </p:sp>
      <p:sp>
        <p:nvSpPr>
          <p:cNvPr id="9" name="Text Placeholder 8">
            <a:extLst>
              <a:ext uri="{FF2B5EF4-FFF2-40B4-BE49-F238E27FC236}">
                <a16:creationId xmlns:a16="http://schemas.microsoft.com/office/drawing/2014/main" id="{981A5915-4808-4F5E-AD3C-E1484C27655B}"/>
              </a:ext>
            </a:extLst>
          </p:cNvPr>
          <p:cNvSpPr>
            <a:spLocks noGrp="1"/>
          </p:cNvSpPr>
          <p:nvPr>
            <p:ph type="body" sz="quarter" idx="13"/>
          </p:nvPr>
        </p:nvSpPr>
        <p:spPr>
          <a:xfrm>
            <a:off x="1187450" y="1490870"/>
            <a:ext cx="10166281" cy="4641574"/>
          </a:xfrm>
        </p:spPr>
        <p:txBody>
          <a:bodyPr/>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F6389B25-9F26-44FC-A6DE-3995EB7B2F2D}"/>
              </a:ext>
            </a:extLst>
          </p:cNvPr>
          <p:cNvSpPr/>
          <p:nvPr userDrawn="1"/>
        </p:nvSpPr>
        <p:spPr>
          <a:xfrm>
            <a:off x="0" y="0"/>
            <a:ext cx="914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70A4F62-855A-43E8-9350-610C47027D7E}"/>
              </a:ext>
            </a:extLst>
          </p:cNvPr>
          <p:cNvSpPr>
            <a:spLocks noGrp="1"/>
          </p:cNvSpPr>
          <p:nvPr>
            <p:ph type="body" sz="quarter" idx="15" hasCustomPrompt="1"/>
          </p:nvPr>
        </p:nvSpPr>
        <p:spPr>
          <a:xfrm rot="16200000">
            <a:off x="-3393595" y="2981804"/>
            <a:ext cx="7508234" cy="1285555"/>
          </a:xfrm>
        </p:spPr>
        <p:txBody>
          <a:bodyPr>
            <a:noAutofit/>
          </a:bodyPr>
          <a:lstStyle>
            <a:lvl1pPr algn="r">
              <a:defRPr lang="en-US" sz="7200" kern="1200" spc="0" baseline="0" dirty="0">
                <a:ln>
                  <a:solidFill>
                    <a:schemeClr val="bg2"/>
                  </a:solidFill>
                </a:ln>
                <a:noFill/>
                <a:latin typeface="+mj-lt"/>
                <a:ea typeface="+mj-ea"/>
                <a:cs typeface="+mj-cs"/>
              </a:defRPr>
            </a:lvl1pPr>
          </a:lstStyle>
          <a:p>
            <a:pPr lvl="0"/>
            <a:r>
              <a:rPr lang="en-US"/>
              <a:t>CLICK TO EDIT</a:t>
            </a:r>
          </a:p>
        </p:txBody>
      </p:sp>
    </p:spTree>
    <p:extLst>
      <p:ext uri="{BB962C8B-B14F-4D97-AF65-F5344CB8AC3E}">
        <p14:creationId xmlns:p14="http://schemas.microsoft.com/office/powerpoint/2010/main" val="3821830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C0520-D291-4B2F-9632-DAF429200A37}"/>
              </a:ext>
            </a:extLst>
          </p:cNvPr>
          <p:cNvSpPr>
            <a:spLocks noGrp="1"/>
          </p:cNvSpPr>
          <p:nvPr>
            <p:ph type="title" hasCustomPrompt="1"/>
          </p:nvPr>
        </p:nvSpPr>
        <p:spPr>
          <a:xfrm>
            <a:off x="1187519" y="355187"/>
            <a:ext cx="9709081" cy="648666"/>
          </a:xfrm>
        </p:spPr>
        <p:txBody>
          <a:bodyPr/>
          <a:lstStyle>
            <a:lvl1pPr>
              <a:defRPr lang="en-US" dirty="0"/>
            </a:lvl1pPr>
          </a:lstStyle>
          <a:p>
            <a:r>
              <a:rPr lang="en-US"/>
              <a:t>CLICK TO EDIT MASTER TITLE</a:t>
            </a:r>
          </a:p>
        </p:txBody>
      </p:sp>
      <p:sp>
        <p:nvSpPr>
          <p:cNvPr id="5" name="Slide Number Placeholder 4">
            <a:extLst>
              <a:ext uri="{FF2B5EF4-FFF2-40B4-BE49-F238E27FC236}">
                <a16:creationId xmlns:a16="http://schemas.microsoft.com/office/drawing/2014/main" id="{52039ACC-1F83-463B-BEC0-CC903B925B7C}"/>
              </a:ext>
            </a:extLst>
          </p:cNvPr>
          <p:cNvSpPr>
            <a:spLocks noGrp="1"/>
          </p:cNvSpPr>
          <p:nvPr>
            <p:ph type="sldNum" sz="quarter" idx="12"/>
          </p:nvPr>
        </p:nvSpPr>
        <p:spPr/>
        <p:txBody>
          <a:bodyPr/>
          <a:lstStyle/>
          <a:p>
            <a:fld id="{5658FC04-3387-4829-B50A-A094E7B084ED}" type="slidenum">
              <a:rPr lang="en-US" smtClean="0"/>
              <a:pPr/>
              <a:t>‹#›</a:t>
            </a:fld>
            <a:endParaRPr lang="en-US"/>
          </a:p>
        </p:txBody>
      </p:sp>
    </p:spTree>
    <p:extLst>
      <p:ext uri="{BB962C8B-B14F-4D97-AF65-F5344CB8AC3E}">
        <p14:creationId xmlns:p14="http://schemas.microsoft.com/office/powerpoint/2010/main" val="2876820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C0520-D291-4B2F-9632-DAF429200A37}"/>
              </a:ext>
            </a:extLst>
          </p:cNvPr>
          <p:cNvSpPr>
            <a:spLocks noGrp="1"/>
          </p:cNvSpPr>
          <p:nvPr>
            <p:ph type="title" hasCustomPrompt="1"/>
          </p:nvPr>
        </p:nvSpPr>
        <p:spPr/>
        <p:txBody>
          <a:bodyPr/>
          <a:lstStyle>
            <a:lvl1pPr>
              <a:defRPr>
                <a:solidFill>
                  <a:schemeClr val="bg1"/>
                </a:solidFill>
              </a:defRPr>
            </a:lvl1pPr>
          </a:lstStyle>
          <a:p>
            <a:r>
              <a:rPr lang="en-US"/>
              <a:t>CLICK TO EDIT MASTER TITLE</a:t>
            </a:r>
          </a:p>
        </p:txBody>
      </p:sp>
      <p:sp>
        <p:nvSpPr>
          <p:cNvPr id="5" name="Slide Number Placeholder 4">
            <a:extLst>
              <a:ext uri="{FF2B5EF4-FFF2-40B4-BE49-F238E27FC236}">
                <a16:creationId xmlns:a16="http://schemas.microsoft.com/office/drawing/2014/main" id="{52039ACC-1F83-463B-BEC0-CC903B925B7C}"/>
              </a:ext>
            </a:extLst>
          </p:cNvPr>
          <p:cNvSpPr>
            <a:spLocks noGrp="1"/>
          </p:cNvSpPr>
          <p:nvPr>
            <p:ph type="sldNum" sz="quarter" idx="12"/>
          </p:nvPr>
        </p:nvSpPr>
        <p:spPr/>
        <p:txBody>
          <a:bodyPr/>
          <a:lstStyle/>
          <a:p>
            <a:fld id="{5658FC04-3387-4829-B50A-A094E7B084ED}" type="slidenum">
              <a:rPr lang="en-US" smtClean="0"/>
              <a:pPr/>
              <a:t>‹#›</a:t>
            </a:fld>
            <a:endParaRPr lang="en-US"/>
          </a:p>
        </p:txBody>
      </p:sp>
      <p:sp>
        <p:nvSpPr>
          <p:cNvPr id="11" name="Rectangle 10">
            <a:extLst>
              <a:ext uri="{FF2B5EF4-FFF2-40B4-BE49-F238E27FC236}">
                <a16:creationId xmlns:a16="http://schemas.microsoft.com/office/drawing/2014/main" id="{F6389B25-9F26-44FC-A6DE-3995EB7B2F2D}"/>
              </a:ext>
            </a:extLst>
          </p:cNvPr>
          <p:cNvSpPr/>
          <p:nvPr userDrawn="1"/>
        </p:nvSpPr>
        <p:spPr>
          <a:xfrm>
            <a:off x="0" y="0"/>
            <a:ext cx="914400" cy="6858000"/>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97A2EEAE-3D08-42C7-8CA1-F3D4043314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2971801" y="2971800"/>
            <a:ext cx="6858000" cy="914400"/>
          </a:xfrm>
          <a:prstGeom prst="rect">
            <a:avLst/>
          </a:prstGeom>
        </p:spPr>
      </p:pic>
      <p:sp>
        <p:nvSpPr>
          <p:cNvPr id="7" name="Footer Placeholder 4">
            <a:extLst>
              <a:ext uri="{FF2B5EF4-FFF2-40B4-BE49-F238E27FC236}">
                <a16:creationId xmlns:a16="http://schemas.microsoft.com/office/drawing/2014/main" id="{05845249-283B-4998-90EF-B13541E67719}"/>
              </a:ext>
            </a:extLst>
          </p:cNvPr>
          <p:cNvSpPr txBox="1">
            <a:spLocks/>
          </p:cNvSpPr>
          <p:nvPr userDrawn="1"/>
        </p:nvSpPr>
        <p:spPr>
          <a:xfrm>
            <a:off x="1193098" y="6501188"/>
            <a:ext cx="4023360" cy="22860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2"/>
                </a:solidFill>
              </a:rPr>
              <a:t>Standard BioTools</a:t>
            </a:r>
            <a:endParaRPr lang="en-US" sz="1200">
              <a:solidFill>
                <a:schemeClr val="bg2"/>
              </a:solidFill>
            </a:endParaRPr>
          </a:p>
        </p:txBody>
      </p:sp>
      <p:cxnSp>
        <p:nvCxnSpPr>
          <p:cNvPr id="8" name="Straight Connector 7">
            <a:extLst>
              <a:ext uri="{FF2B5EF4-FFF2-40B4-BE49-F238E27FC236}">
                <a16:creationId xmlns:a16="http://schemas.microsoft.com/office/drawing/2014/main" id="{C32B5B2B-4474-47A6-8406-A2BB8916F17E}"/>
              </a:ext>
            </a:extLst>
          </p:cNvPr>
          <p:cNvCxnSpPr>
            <a:cxnSpLocks/>
          </p:cNvCxnSpPr>
          <p:nvPr userDrawn="1"/>
        </p:nvCxnSpPr>
        <p:spPr>
          <a:xfrm flipV="1">
            <a:off x="1288152" y="6329680"/>
            <a:ext cx="9418320" cy="546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297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with Tex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C0520-D291-4B2F-9632-DAF429200A37}"/>
              </a:ext>
            </a:extLst>
          </p:cNvPr>
          <p:cNvSpPr>
            <a:spLocks noGrp="1"/>
          </p:cNvSpPr>
          <p:nvPr>
            <p:ph type="title" hasCustomPrompt="1"/>
          </p:nvPr>
        </p:nvSpPr>
        <p:spPr/>
        <p:txBody>
          <a:bodyPr/>
          <a:lstStyle>
            <a:lvl1pPr>
              <a:defRPr>
                <a:solidFill>
                  <a:schemeClr val="bg1"/>
                </a:solidFill>
              </a:defRPr>
            </a:lvl1pPr>
          </a:lstStyle>
          <a:p>
            <a:r>
              <a:rPr lang="en-US"/>
              <a:t>CLICK TO EDIT MASTER TITLE</a:t>
            </a:r>
          </a:p>
        </p:txBody>
      </p:sp>
      <p:sp>
        <p:nvSpPr>
          <p:cNvPr id="5" name="Slide Number Placeholder 4">
            <a:extLst>
              <a:ext uri="{FF2B5EF4-FFF2-40B4-BE49-F238E27FC236}">
                <a16:creationId xmlns:a16="http://schemas.microsoft.com/office/drawing/2014/main" id="{52039ACC-1F83-463B-BEC0-CC903B925B7C}"/>
              </a:ext>
            </a:extLst>
          </p:cNvPr>
          <p:cNvSpPr>
            <a:spLocks noGrp="1"/>
          </p:cNvSpPr>
          <p:nvPr>
            <p:ph type="sldNum" sz="quarter" idx="12"/>
          </p:nvPr>
        </p:nvSpPr>
        <p:spPr/>
        <p:txBody>
          <a:bodyPr/>
          <a:lstStyle/>
          <a:p>
            <a:fld id="{5658FC04-3387-4829-B50A-A094E7B084ED}" type="slidenum">
              <a:rPr lang="en-US" smtClean="0"/>
              <a:pPr/>
              <a:t>‹#›</a:t>
            </a:fld>
            <a:endParaRPr lang="en-US"/>
          </a:p>
        </p:txBody>
      </p:sp>
      <p:sp>
        <p:nvSpPr>
          <p:cNvPr id="11" name="Rectangle 10">
            <a:extLst>
              <a:ext uri="{FF2B5EF4-FFF2-40B4-BE49-F238E27FC236}">
                <a16:creationId xmlns:a16="http://schemas.microsoft.com/office/drawing/2014/main" id="{F6389B25-9F26-44FC-A6DE-3995EB7B2F2D}"/>
              </a:ext>
            </a:extLst>
          </p:cNvPr>
          <p:cNvSpPr/>
          <p:nvPr userDrawn="1"/>
        </p:nvSpPr>
        <p:spPr>
          <a:xfrm>
            <a:off x="0" y="0"/>
            <a:ext cx="914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70A4F62-855A-43E8-9350-610C47027D7E}"/>
              </a:ext>
            </a:extLst>
          </p:cNvPr>
          <p:cNvSpPr>
            <a:spLocks noGrp="1"/>
          </p:cNvSpPr>
          <p:nvPr>
            <p:ph type="body" sz="quarter" idx="15" hasCustomPrompt="1"/>
          </p:nvPr>
        </p:nvSpPr>
        <p:spPr>
          <a:xfrm rot="16200000">
            <a:off x="-3393595" y="2981804"/>
            <a:ext cx="7508234" cy="1285555"/>
          </a:xfrm>
        </p:spPr>
        <p:txBody>
          <a:bodyPr>
            <a:noAutofit/>
          </a:bodyPr>
          <a:lstStyle>
            <a:lvl1pPr algn="r">
              <a:defRPr lang="en-US" sz="7200" kern="1200" spc="0" baseline="0" dirty="0">
                <a:ln>
                  <a:solidFill>
                    <a:schemeClr val="bg2"/>
                  </a:solidFill>
                </a:ln>
                <a:noFill/>
                <a:latin typeface="+mj-lt"/>
                <a:ea typeface="+mj-ea"/>
                <a:cs typeface="+mj-cs"/>
              </a:defRPr>
            </a:lvl1pPr>
          </a:lstStyle>
          <a:p>
            <a:pPr lvl="0"/>
            <a:r>
              <a:rPr lang="en-US"/>
              <a:t>CLICK TO EDIT</a:t>
            </a:r>
          </a:p>
        </p:txBody>
      </p:sp>
      <p:sp>
        <p:nvSpPr>
          <p:cNvPr id="7" name="Footer Placeholder 4">
            <a:extLst>
              <a:ext uri="{FF2B5EF4-FFF2-40B4-BE49-F238E27FC236}">
                <a16:creationId xmlns:a16="http://schemas.microsoft.com/office/drawing/2014/main" id="{7335691D-7B51-4F4D-8803-CCF898FDCC0E}"/>
              </a:ext>
            </a:extLst>
          </p:cNvPr>
          <p:cNvSpPr txBox="1">
            <a:spLocks/>
          </p:cNvSpPr>
          <p:nvPr userDrawn="1"/>
        </p:nvSpPr>
        <p:spPr>
          <a:xfrm>
            <a:off x="1193098" y="6501188"/>
            <a:ext cx="4023360" cy="22860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2"/>
                </a:solidFill>
              </a:rPr>
              <a:t>Standard BioTools</a:t>
            </a:r>
            <a:endParaRPr lang="en-US" sz="1200">
              <a:solidFill>
                <a:schemeClr val="bg2"/>
              </a:solidFill>
            </a:endParaRPr>
          </a:p>
        </p:txBody>
      </p:sp>
      <p:cxnSp>
        <p:nvCxnSpPr>
          <p:cNvPr id="8" name="Straight Connector 7">
            <a:extLst>
              <a:ext uri="{FF2B5EF4-FFF2-40B4-BE49-F238E27FC236}">
                <a16:creationId xmlns:a16="http://schemas.microsoft.com/office/drawing/2014/main" id="{BB1D8D00-B7C4-47AE-A260-76700F346FC3}"/>
              </a:ext>
            </a:extLst>
          </p:cNvPr>
          <p:cNvCxnSpPr>
            <a:cxnSpLocks/>
          </p:cNvCxnSpPr>
          <p:nvPr userDrawn="1"/>
        </p:nvCxnSpPr>
        <p:spPr>
          <a:xfrm flipV="1">
            <a:off x="1288152" y="6329680"/>
            <a:ext cx="9418320" cy="546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2157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95889B54-9E05-4D59-B513-E4FCAEB81602}"/>
              </a:ext>
            </a:extLst>
          </p:cNvPr>
          <p:cNvSpPr>
            <a:spLocks noGrp="1"/>
          </p:cNvSpPr>
          <p:nvPr>
            <p:ph type="body" sz="quarter" idx="14" hasCustomPrompt="1"/>
          </p:nvPr>
        </p:nvSpPr>
        <p:spPr>
          <a:xfrm>
            <a:off x="216815" y="176482"/>
            <a:ext cx="9851204" cy="686548"/>
          </a:xfrm>
        </p:spPr>
        <p:txBody>
          <a:bodyPr>
            <a:normAutofit/>
          </a:bodyPr>
          <a:lstStyle>
            <a:lvl1pPr>
              <a:defRPr lang="en-US" sz="4000" kern="1200" spc="1200" baseline="0" dirty="0">
                <a:solidFill>
                  <a:schemeClr val="accent2"/>
                </a:solidFill>
                <a:latin typeface="+mj-lt"/>
                <a:ea typeface="+mj-ea"/>
                <a:cs typeface="+mj-cs"/>
              </a:defRPr>
            </a:lvl1pPr>
          </a:lstStyle>
          <a:p>
            <a:pPr lvl="0"/>
            <a:r>
              <a:rPr lang="en-US"/>
              <a:t>CLICK TO EDIT</a:t>
            </a:r>
          </a:p>
        </p:txBody>
      </p:sp>
      <p:sp>
        <p:nvSpPr>
          <p:cNvPr id="2" name="Title 1">
            <a:extLst>
              <a:ext uri="{FF2B5EF4-FFF2-40B4-BE49-F238E27FC236}">
                <a16:creationId xmlns:a16="http://schemas.microsoft.com/office/drawing/2014/main" id="{941BA2FF-BB5F-40C8-8D78-C7B63FEE6C35}"/>
              </a:ext>
            </a:extLst>
          </p:cNvPr>
          <p:cNvSpPr>
            <a:spLocks noGrp="1"/>
          </p:cNvSpPr>
          <p:nvPr>
            <p:ph type="ctrTitle" hasCustomPrompt="1"/>
          </p:nvPr>
        </p:nvSpPr>
        <p:spPr>
          <a:xfrm>
            <a:off x="1168692" y="863029"/>
            <a:ext cx="7893978" cy="2235968"/>
          </a:xfrm>
        </p:spPr>
        <p:txBody>
          <a:bodyPr anchor="b">
            <a:normAutofit/>
          </a:bodyPr>
          <a:lstStyle>
            <a:lvl1pPr algn="l">
              <a:defRPr sz="5400" spc="0" baseline="0">
                <a:solidFill>
                  <a:schemeClr val="accent1"/>
                </a:solidFill>
              </a:defRPr>
            </a:lvl1pPr>
          </a:lstStyle>
          <a:p>
            <a:r>
              <a:rPr lang="en-US"/>
              <a:t>CLICK TO EDIT MASTER TITLE</a:t>
            </a:r>
          </a:p>
        </p:txBody>
      </p:sp>
      <p:sp>
        <p:nvSpPr>
          <p:cNvPr id="3" name="Subtitle 2">
            <a:extLst>
              <a:ext uri="{FF2B5EF4-FFF2-40B4-BE49-F238E27FC236}">
                <a16:creationId xmlns:a16="http://schemas.microsoft.com/office/drawing/2014/main" id="{257EAF33-D962-4BB8-8FC2-268E0C98FF5B}"/>
              </a:ext>
            </a:extLst>
          </p:cNvPr>
          <p:cNvSpPr>
            <a:spLocks noGrp="1"/>
          </p:cNvSpPr>
          <p:nvPr>
            <p:ph type="subTitle" idx="1"/>
          </p:nvPr>
        </p:nvSpPr>
        <p:spPr>
          <a:xfrm>
            <a:off x="1198509" y="3119155"/>
            <a:ext cx="6503537" cy="1655762"/>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descr="A picture containing night sky&#10;&#10;Description automatically generated">
            <a:extLst>
              <a:ext uri="{FF2B5EF4-FFF2-40B4-BE49-F238E27FC236}">
                <a16:creationId xmlns:a16="http://schemas.microsoft.com/office/drawing/2014/main" id="{4D533550-3A18-47E5-9950-06F94E435B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760896" y="2876995"/>
            <a:ext cx="6628920" cy="5730663"/>
          </a:xfrm>
          <a:prstGeom prst="rect">
            <a:avLst/>
          </a:prstGeom>
        </p:spPr>
      </p:pic>
      <p:cxnSp>
        <p:nvCxnSpPr>
          <p:cNvPr id="13" name="Straight Connector 12">
            <a:extLst>
              <a:ext uri="{FF2B5EF4-FFF2-40B4-BE49-F238E27FC236}">
                <a16:creationId xmlns:a16="http://schemas.microsoft.com/office/drawing/2014/main" id="{2DFA855A-2FEC-491D-9FF2-EBBE54A2EDA1}"/>
              </a:ext>
            </a:extLst>
          </p:cNvPr>
          <p:cNvCxnSpPr/>
          <p:nvPr userDrawn="1"/>
        </p:nvCxnSpPr>
        <p:spPr>
          <a:xfrm>
            <a:off x="1311518" y="4693920"/>
            <a:ext cx="18288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6" name="Author/Date">
            <a:extLst>
              <a:ext uri="{FF2B5EF4-FFF2-40B4-BE49-F238E27FC236}">
                <a16:creationId xmlns:a16="http://schemas.microsoft.com/office/drawing/2014/main" id="{26C826CD-BE09-45FB-BCCD-4A785909CA0E}"/>
              </a:ext>
            </a:extLst>
          </p:cNvPr>
          <p:cNvSpPr>
            <a:spLocks noGrp="1"/>
          </p:cNvSpPr>
          <p:nvPr>
            <p:ph type="body" sz="quarter" idx="13" hasCustomPrompt="1"/>
          </p:nvPr>
        </p:nvSpPr>
        <p:spPr>
          <a:xfrm>
            <a:off x="1208448" y="4844660"/>
            <a:ext cx="5897587" cy="646331"/>
          </a:xfrm>
        </p:spPr>
        <p:txBody>
          <a:bodyPr wrap="square" anchor="t" anchorCtr="0">
            <a:spAutoFit/>
          </a:bodyPr>
          <a:lstStyle>
            <a:lvl1pPr>
              <a:spcBef>
                <a:spcPts val="0"/>
              </a:spcBef>
              <a:defRPr sz="1800"/>
            </a:lvl1pPr>
          </a:lstStyle>
          <a:p>
            <a:pPr lvl="0"/>
            <a:r>
              <a:rPr lang="en-US"/>
              <a:t>Author (optional)</a:t>
            </a:r>
            <a:br>
              <a:rPr lang="en-US"/>
            </a:br>
            <a:r>
              <a:rPr lang="en-US"/>
              <a:t>Date (optional)</a:t>
            </a:r>
          </a:p>
        </p:txBody>
      </p:sp>
      <p:sp>
        <p:nvSpPr>
          <p:cNvPr id="20" name="Text Placeholder 19">
            <a:extLst>
              <a:ext uri="{FF2B5EF4-FFF2-40B4-BE49-F238E27FC236}">
                <a16:creationId xmlns:a16="http://schemas.microsoft.com/office/drawing/2014/main" id="{9B0503C9-F200-4408-9826-9802F9DFB785}"/>
              </a:ext>
            </a:extLst>
          </p:cNvPr>
          <p:cNvSpPr>
            <a:spLocks noGrp="1"/>
          </p:cNvSpPr>
          <p:nvPr>
            <p:ph type="body" sz="quarter" idx="15" hasCustomPrompt="1"/>
          </p:nvPr>
        </p:nvSpPr>
        <p:spPr>
          <a:xfrm rot="16200000">
            <a:off x="-3393595" y="2981804"/>
            <a:ext cx="7508234" cy="1285555"/>
          </a:xfrm>
        </p:spPr>
        <p:txBody>
          <a:bodyPr>
            <a:noAutofit/>
          </a:bodyPr>
          <a:lstStyle>
            <a:lvl1pPr algn="r">
              <a:defRPr lang="en-US" sz="7200" kern="1200" spc="0" baseline="0" dirty="0">
                <a:ln>
                  <a:solidFill>
                    <a:schemeClr val="tx2"/>
                  </a:solidFill>
                </a:ln>
                <a:noFill/>
                <a:latin typeface="+mj-lt"/>
                <a:ea typeface="+mj-ea"/>
                <a:cs typeface="+mj-cs"/>
              </a:defRPr>
            </a:lvl1pPr>
          </a:lstStyle>
          <a:p>
            <a:pPr lvl="0"/>
            <a:r>
              <a:rPr lang="en-US"/>
              <a:t>CLICK TO EDIT</a:t>
            </a:r>
          </a:p>
        </p:txBody>
      </p:sp>
      <p:sp>
        <p:nvSpPr>
          <p:cNvPr id="9" name="Oval 8">
            <a:extLst>
              <a:ext uri="{FF2B5EF4-FFF2-40B4-BE49-F238E27FC236}">
                <a16:creationId xmlns:a16="http://schemas.microsoft.com/office/drawing/2014/main" id="{75FDFB63-AA0D-48E8-B944-D061FBD61061}"/>
              </a:ext>
            </a:extLst>
          </p:cNvPr>
          <p:cNvSpPr/>
          <p:nvPr userDrawn="1"/>
        </p:nvSpPr>
        <p:spPr>
          <a:xfrm>
            <a:off x="10891512" y="2656323"/>
            <a:ext cx="263592" cy="2635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 name="Footer Placeholder 4">
            <a:extLst>
              <a:ext uri="{FF2B5EF4-FFF2-40B4-BE49-F238E27FC236}">
                <a16:creationId xmlns:a16="http://schemas.microsoft.com/office/drawing/2014/main" id="{7963FD6B-55BC-4A8A-9CB8-88CEEAB84AE6}"/>
              </a:ext>
            </a:extLst>
          </p:cNvPr>
          <p:cNvSpPr txBox="1">
            <a:spLocks/>
          </p:cNvSpPr>
          <p:nvPr userDrawn="1"/>
        </p:nvSpPr>
        <p:spPr>
          <a:xfrm>
            <a:off x="1193098" y="6501188"/>
            <a:ext cx="4023360" cy="22860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accent2"/>
                </a:solidFill>
              </a:rPr>
              <a:t>Standard BioTools</a:t>
            </a:r>
            <a:endParaRPr lang="en-US" sz="1200">
              <a:solidFill>
                <a:schemeClr val="tx2"/>
              </a:solidFill>
            </a:endParaRPr>
          </a:p>
        </p:txBody>
      </p:sp>
      <p:cxnSp>
        <p:nvCxnSpPr>
          <p:cNvPr id="12" name="Straight Connector 11">
            <a:extLst>
              <a:ext uri="{FF2B5EF4-FFF2-40B4-BE49-F238E27FC236}">
                <a16:creationId xmlns:a16="http://schemas.microsoft.com/office/drawing/2014/main" id="{FAB73C5B-A1AC-4266-A4DB-16F53BDF3BCB}"/>
              </a:ext>
            </a:extLst>
          </p:cNvPr>
          <p:cNvCxnSpPr>
            <a:cxnSpLocks/>
          </p:cNvCxnSpPr>
          <p:nvPr userDrawn="1"/>
        </p:nvCxnSpPr>
        <p:spPr>
          <a:xfrm flipV="1">
            <a:off x="1288152" y="6329680"/>
            <a:ext cx="6675120" cy="546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6718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57EAF33-D962-4BB8-8FC2-268E0C98FF5B}"/>
              </a:ext>
            </a:extLst>
          </p:cNvPr>
          <p:cNvSpPr>
            <a:spLocks noGrp="1"/>
          </p:cNvSpPr>
          <p:nvPr>
            <p:ph type="subTitle" idx="1"/>
          </p:nvPr>
        </p:nvSpPr>
        <p:spPr>
          <a:xfrm>
            <a:off x="1198509" y="3119155"/>
            <a:ext cx="6503537" cy="1655762"/>
          </a:xfrm>
        </p:spPr>
        <p:txBody>
          <a:bodyPr>
            <a:normAutofit/>
          </a:bodyPr>
          <a:lstStyle>
            <a:lvl1pPr marL="0" indent="0" algn="l">
              <a:buNone/>
              <a:defRPr sz="280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descr="A picture containing night sky&#10;&#10;Description automatically generated">
            <a:extLst>
              <a:ext uri="{FF2B5EF4-FFF2-40B4-BE49-F238E27FC236}">
                <a16:creationId xmlns:a16="http://schemas.microsoft.com/office/drawing/2014/main" id="{4D533550-3A18-47E5-9950-06F94E435B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760896" y="2876995"/>
            <a:ext cx="6628920" cy="5730663"/>
          </a:xfrm>
          <a:prstGeom prst="rect">
            <a:avLst/>
          </a:prstGeom>
        </p:spPr>
      </p:pic>
      <p:cxnSp>
        <p:nvCxnSpPr>
          <p:cNvPr id="13" name="Straight Connector 12">
            <a:extLst>
              <a:ext uri="{FF2B5EF4-FFF2-40B4-BE49-F238E27FC236}">
                <a16:creationId xmlns:a16="http://schemas.microsoft.com/office/drawing/2014/main" id="{2DFA855A-2FEC-491D-9FF2-EBBE54A2EDA1}"/>
              </a:ext>
            </a:extLst>
          </p:cNvPr>
          <p:cNvCxnSpPr/>
          <p:nvPr userDrawn="1"/>
        </p:nvCxnSpPr>
        <p:spPr>
          <a:xfrm>
            <a:off x="1311518" y="4693920"/>
            <a:ext cx="18288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6" name="Author/Date">
            <a:extLst>
              <a:ext uri="{FF2B5EF4-FFF2-40B4-BE49-F238E27FC236}">
                <a16:creationId xmlns:a16="http://schemas.microsoft.com/office/drawing/2014/main" id="{26C826CD-BE09-45FB-BCCD-4A785909CA0E}"/>
              </a:ext>
            </a:extLst>
          </p:cNvPr>
          <p:cNvSpPr>
            <a:spLocks noGrp="1"/>
          </p:cNvSpPr>
          <p:nvPr>
            <p:ph type="body" sz="quarter" idx="13" hasCustomPrompt="1"/>
          </p:nvPr>
        </p:nvSpPr>
        <p:spPr>
          <a:xfrm>
            <a:off x="1208448" y="4844660"/>
            <a:ext cx="5897587" cy="646331"/>
          </a:xfrm>
        </p:spPr>
        <p:txBody>
          <a:bodyPr wrap="square" anchor="t" anchorCtr="0">
            <a:spAutoFit/>
          </a:bodyPr>
          <a:lstStyle>
            <a:lvl1pPr>
              <a:spcBef>
                <a:spcPts val="0"/>
              </a:spcBef>
              <a:defRPr sz="1800"/>
            </a:lvl1pPr>
          </a:lstStyle>
          <a:p>
            <a:pPr lvl="0"/>
            <a:r>
              <a:rPr lang="en-US"/>
              <a:t>Author (optional)</a:t>
            </a:r>
            <a:br>
              <a:rPr lang="en-US"/>
            </a:br>
            <a:r>
              <a:rPr lang="en-US"/>
              <a:t>Date (optional)</a:t>
            </a:r>
          </a:p>
        </p:txBody>
      </p:sp>
      <p:sp>
        <p:nvSpPr>
          <p:cNvPr id="9" name="Oval 8">
            <a:extLst>
              <a:ext uri="{FF2B5EF4-FFF2-40B4-BE49-F238E27FC236}">
                <a16:creationId xmlns:a16="http://schemas.microsoft.com/office/drawing/2014/main" id="{75FDFB63-AA0D-48E8-B944-D061FBD61061}"/>
              </a:ext>
            </a:extLst>
          </p:cNvPr>
          <p:cNvSpPr/>
          <p:nvPr userDrawn="1"/>
        </p:nvSpPr>
        <p:spPr>
          <a:xfrm>
            <a:off x="10891512" y="2656323"/>
            <a:ext cx="263592" cy="2635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 name="Footer Placeholder 4">
            <a:extLst>
              <a:ext uri="{FF2B5EF4-FFF2-40B4-BE49-F238E27FC236}">
                <a16:creationId xmlns:a16="http://schemas.microsoft.com/office/drawing/2014/main" id="{7963FD6B-55BC-4A8A-9CB8-88CEEAB84AE6}"/>
              </a:ext>
            </a:extLst>
          </p:cNvPr>
          <p:cNvSpPr txBox="1">
            <a:spLocks/>
          </p:cNvSpPr>
          <p:nvPr userDrawn="1"/>
        </p:nvSpPr>
        <p:spPr>
          <a:xfrm>
            <a:off x="1193098" y="6501188"/>
            <a:ext cx="4023360" cy="22860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accent2"/>
                </a:solidFill>
              </a:rPr>
              <a:t>Standard BioTools</a:t>
            </a:r>
            <a:endParaRPr lang="en-US" sz="1200">
              <a:solidFill>
                <a:schemeClr val="tx2"/>
              </a:solidFill>
            </a:endParaRPr>
          </a:p>
        </p:txBody>
      </p:sp>
      <p:cxnSp>
        <p:nvCxnSpPr>
          <p:cNvPr id="12" name="Straight Connector 11">
            <a:extLst>
              <a:ext uri="{FF2B5EF4-FFF2-40B4-BE49-F238E27FC236}">
                <a16:creationId xmlns:a16="http://schemas.microsoft.com/office/drawing/2014/main" id="{FAB73C5B-A1AC-4266-A4DB-16F53BDF3BCB}"/>
              </a:ext>
            </a:extLst>
          </p:cNvPr>
          <p:cNvCxnSpPr>
            <a:cxnSpLocks/>
          </p:cNvCxnSpPr>
          <p:nvPr userDrawn="1"/>
        </p:nvCxnSpPr>
        <p:spPr>
          <a:xfrm flipV="1">
            <a:off x="1288152" y="6329680"/>
            <a:ext cx="6675120" cy="546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72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Break Blu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08E11-F5FD-4FE5-A4A6-37DA3FD17926}"/>
              </a:ext>
            </a:extLst>
          </p:cNvPr>
          <p:cNvSpPr>
            <a:spLocks noGrp="1"/>
          </p:cNvSpPr>
          <p:nvPr>
            <p:ph type="title" hasCustomPrompt="1"/>
          </p:nvPr>
        </p:nvSpPr>
        <p:spPr>
          <a:xfrm>
            <a:off x="1854058" y="2193543"/>
            <a:ext cx="8229742" cy="648666"/>
          </a:xfrm>
        </p:spPr>
        <p:txBody>
          <a:bodyPr>
            <a:noAutofit/>
          </a:bodyPr>
          <a:lstStyle>
            <a:lvl1pPr algn="ctr">
              <a:defRPr lang="en-US" sz="5400" kern="1200" spc="0" baseline="0" dirty="0">
                <a:solidFill>
                  <a:schemeClr val="bg1"/>
                </a:solidFill>
                <a:latin typeface="+mj-lt"/>
                <a:ea typeface="+mn-ea"/>
                <a:cs typeface="+mn-cs"/>
              </a:defRPr>
            </a:lvl1pPr>
          </a:lstStyle>
          <a:p>
            <a:r>
              <a:rPr lang="en-US"/>
              <a:t>Section Break</a:t>
            </a:r>
          </a:p>
        </p:txBody>
      </p:sp>
      <p:sp>
        <p:nvSpPr>
          <p:cNvPr id="12" name="Text Placeholder 19">
            <a:extLst>
              <a:ext uri="{FF2B5EF4-FFF2-40B4-BE49-F238E27FC236}">
                <a16:creationId xmlns:a16="http://schemas.microsoft.com/office/drawing/2014/main" id="{66E46DBD-3384-44A3-B9D3-34265E0B05D0}"/>
              </a:ext>
            </a:extLst>
          </p:cNvPr>
          <p:cNvSpPr>
            <a:spLocks noGrp="1"/>
          </p:cNvSpPr>
          <p:nvPr>
            <p:ph type="body" sz="quarter" idx="15" hasCustomPrompt="1"/>
          </p:nvPr>
        </p:nvSpPr>
        <p:spPr>
          <a:xfrm rot="16200000">
            <a:off x="-3393595" y="2981804"/>
            <a:ext cx="7508234" cy="1285555"/>
          </a:xfrm>
        </p:spPr>
        <p:txBody>
          <a:bodyPr>
            <a:noAutofit/>
          </a:bodyPr>
          <a:lstStyle>
            <a:lvl1pPr algn="r">
              <a:defRPr lang="en-US" sz="7200" kern="1200" spc="0" baseline="0" dirty="0">
                <a:ln>
                  <a:solidFill>
                    <a:schemeClr val="bg2"/>
                  </a:solidFill>
                </a:ln>
                <a:noFill/>
                <a:latin typeface="+mj-lt"/>
                <a:ea typeface="+mj-ea"/>
                <a:cs typeface="+mj-cs"/>
              </a:defRPr>
            </a:lvl1pPr>
          </a:lstStyle>
          <a:p>
            <a:pPr lvl="0"/>
            <a:r>
              <a:rPr lang="en-US"/>
              <a:t>CLICK TO EDIT</a:t>
            </a:r>
          </a:p>
        </p:txBody>
      </p:sp>
      <p:sp>
        <p:nvSpPr>
          <p:cNvPr id="11" name="Text Placeholder 17">
            <a:extLst>
              <a:ext uri="{FF2B5EF4-FFF2-40B4-BE49-F238E27FC236}">
                <a16:creationId xmlns:a16="http://schemas.microsoft.com/office/drawing/2014/main" id="{9D76DF3D-48C0-49E8-A5BA-C6E7CA3C42BC}"/>
              </a:ext>
            </a:extLst>
          </p:cNvPr>
          <p:cNvSpPr>
            <a:spLocks noGrp="1"/>
          </p:cNvSpPr>
          <p:nvPr>
            <p:ph type="body" sz="quarter" idx="14" hasCustomPrompt="1"/>
          </p:nvPr>
        </p:nvSpPr>
        <p:spPr>
          <a:xfrm>
            <a:off x="216815" y="176482"/>
            <a:ext cx="9851204" cy="686548"/>
          </a:xfrm>
        </p:spPr>
        <p:txBody>
          <a:bodyPr>
            <a:normAutofit/>
          </a:bodyPr>
          <a:lstStyle>
            <a:lvl1pPr>
              <a:defRPr lang="en-US" sz="4000" kern="1200" spc="1200" baseline="0" dirty="0">
                <a:solidFill>
                  <a:schemeClr val="bg1"/>
                </a:solidFill>
                <a:latin typeface="+mj-lt"/>
                <a:ea typeface="+mj-ea"/>
                <a:cs typeface="+mj-cs"/>
              </a:defRPr>
            </a:lvl1pPr>
          </a:lstStyle>
          <a:p>
            <a:pPr lvl="0"/>
            <a:r>
              <a:rPr lang="en-US"/>
              <a:t>CLICK TO EDIT</a:t>
            </a:r>
          </a:p>
        </p:txBody>
      </p:sp>
    </p:spTree>
    <p:extLst>
      <p:ext uri="{BB962C8B-B14F-4D97-AF65-F5344CB8AC3E}">
        <p14:creationId xmlns:p14="http://schemas.microsoft.com/office/powerpoint/2010/main" val="2840001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Break Gra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08E11-F5FD-4FE5-A4A6-37DA3FD17926}"/>
              </a:ext>
            </a:extLst>
          </p:cNvPr>
          <p:cNvSpPr>
            <a:spLocks noGrp="1"/>
          </p:cNvSpPr>
          <p:nvPr>
            <p:ph type="title" hasCustomPrompt="1"/>
          </p:nvPr>
        </p:nvSpPr>
        <p:spPr>
          <a:xfrm>
            <a:off x="1854058" y="2193543"/>
            <a:ext cx="8229742" cy="648666"/>
          </a:xfrm>
        </p:spPr>
        <p:txBody>
          <a:bodyPr>
            <a:noAutofit/>
          </a:bodyPr>
          <a:lstStyle>
            <a:lvl1pPr algn="ctr">
              <a:defRPr lang="en-US" sz="5400" kern="1200" spc="0" baseline="0" dirty="0">
                <a:solidFill>
                  <a:schemeClr val="bg1"/>
                </a:solidFill>
                <a:latin typeface="+mj-lt"/>
                <a:ea typeface="+mn-ea"/>
                <a:cs typeface="+mn-cs"/>
              </a:defRPr>
            </a:lvl1pPr>
          </a:lstStyle>
          <a:p>
            <a:r>
              <a:rPr lang="en-US"/>
              <a:t>Section Break</a:t>
            </a:r>
          </a:p>
        </p:txBody>
      </p:sp>
      <p:sp>
        <p:nvSpPr>
          <p:cNvPr id="12" name="Text Placeholder 19">
            <a:extLst>
              <a:ext uri="{FF2B5EF4-FFF2-40B4-BE49-F238E27FC236}">
                <a16:creationId xmlns:a16="http://schemas.microsoft.com/office/drawing/2014/main" id="{66E46DBD-3384-44A3-B9D3-34265E0B05D0}"/>
              </a:ext>
            </a:extLst>
          </p:cNvPr>
          <p:cNvSpPr>
            <a:spLocks noGrp="1"/>
          </p:cNvSpPr>
          <p:nvPr>
            <p:ph type="body" sz="quarter" idx="15" hasCustomPrompt="1"/>
          </p:nvPr>
        </p:nvSpPr>
        <p:spPr>
          <a:xfrm rot="16200000">
            <a:off x="-3393595" y="2981804"/>
            <a:ext cx="7508234" cy="1285555"/>
          </a:xfrm>
        </p:spPr>
        <p:txBody>
          <a:bodyPr>
            <a:noAutofit/>
          </a:bodyPr>
          <a:lstStyle>
            <a:lvl1pPr algn="r">
              <a:defRPr lang="en-US" sz="7200" kern="1200" spc="0" baseline="0" dirty="0">
                <a:ln>
                  <a:solidFill>
                    <a:schemeClr val="accent2"/>
                  </a:solidFill>
                </a:ln>
                <a:noFill/>
                <a:latin typeface="+mj-lt"/>
                <a:ea typeface="+mj-ea"/>
                <a:cs typeface="+mj-cs"/>
              </a:defRPr>
            </a:lvl1pPr>
          </a:lstStyle>
          <a:p>
            <a:pPr lvl="0"/>
            <a:r>
              <a:rPr lang="en-US"/>
              <a:t>CLICK TO EDIT</a:t>
            </a:r>
          </a:p>
        </p:txBody>
      </p:sp>
      <p:pic>
        <p:nvPicPr>
          <p:cNvPr id="13" name="Picture 12" descr="A picture containing night sky&#10;&#10;Description automatically generated">
            <a:extLst>
              <a:ext uri="{FF2B5EF4-FFF2-40B4-BE49-F238E27FC236}">
                <a16:creationId xmlns:a16="http://schemas.microsoft.com/office/drawing/2014/main" id="{274983EA-340F-4460-9E3A-D5C785A280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169" b="13065"/>
          <a:stretch/>
        </p:blipFill>
        <p:spPr>
          <a:xfrm rot="16200000">
            <a:off x="7485946" y="2151945"/>
            <a:ext cx="4430133" cy="4981975"/>
          </a:xfrm>
          <a:prstGeom prst="rect">
            <a:avLst/>
          </a:prstGeom>
        </p:spPr>
      </p:pic>
      <p:sp>
        <p:nvSpPr>
          <p:cNvPr id="11" name="Text Placeholder 17">
            <a:extLst>
              <a:ext uri="{FF2B5EF4-FFF2-40B4-BE49-F238E27FC236}">
                <a16:creationId xmlns:a16="http://schemas.microsoft.com/office/drawing/2014/main" id="{9D76DF3D-48C0-49E8-A5BA-C6E7CA3C42BC}"/>
              </a:ext>
            </a:extLst>
          </p:cNvPr>
          <p:cNvSpPr>
            <a:spLocks noGrp="1"/>
          </p:cNvSpPr>
          <p:nvPr>
            <p:ph type="body" sz="quarter" idx="14" hasCustomPrompt="1"/>
          </p:nvPr>
        </p:nvSpPr>
        <p:spPr>
          <a:xfrm>
            <a:off x="216815" y="176482"/>
            <a:ext cx="9851204" cy="686548"/>
          </a:xfrm>
        </p:spPr>
        <p:txBody>
          <a:bodyPr>
            <a:normAutofit/>
          </a:bodyPr>
          <a:lstStyle>
            <a:lvl1pPr>
              <a:defRPr lang="en-US" sz="4000" kern="1200" spc="1200" baseline="0" dirty="0">
                <a:solidFill>
                  <a:schemeClr val="bg1"/>
                </a:solidFill>
                <a:latin typeface="+mj-lt"/>
                <a:ea typeface="+mj-ea"/>
                <a:cs typeface="+mj-cs"/>
              </a:defRPr>
            </a:lvl1pPr>
          </a:lstStyle>
          <a:p>
            <a:pPr lvl="0"/>
            <a:r>
              <a:rPr lang="en-US"/>
              <a:t>CLICK TO EDIT</a:t>
            </a:r>
          </a:p>
        </p:txBody>
      </p:sp>
      <p:sp>
        <p:nvSpPr>
          <p:cNvPr id="8" name="Oval 7">
            <a:extLst>
              <a:ext uri="{FF2B5EF4-FFF2-40B4-BE49-F238E27FC236}">
                <a16:creationId xmlns:a16="http://schemas.microsoft.com/office/drawing/2014/main" id="{CBFC855B-2B40-4E2E-82A3-0BAE55335ADD}"/>
              </a:ext>
            </a:extLst>
          </p:cNvPr>
          <p:cNvSpPr/>
          <p:nvPr userDrawn="1"/>
        </p:nvSpPr>
        <p:spPr>
          <a:xfrm>
            <a:off x="1908814" y="1347897"/>
            <a:ext cx="186544" cy="1865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 name="Oval 8">
            <a:extLst>
              <a:ext uri="{FF2B5EF4-FFF2-40B4-BE49-F238E27FC236}">
                <a16:creationId xmlns:a16="http://schemas.microsoft.com/office/drawing/2014/main" id="{E30DD75F-1DB1-4F74-8F59-BAE06951EBD3}"/>
              </a:ext>
            </a:extLst>
          </p:cNvPr>
          <p:cNvSpPr/>
          <p:nvPr userDrawn="1"/>
        </p:nvSpPr>
        <p:spPr>
          <a:xfrm>
            <a:off x="3920118" y="5625036"/>
            <a:ext cx="186544" cy="1865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Tree>
    <p:extLst>
      <p:ext uri="{BB962C8B-B14F-4D97-AF65-F5344CB8AC3E}">
        <p14:creationId xmlns:p14="http://schemas.microsoft.com/office/powerpoint/2010/main" val="3448934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slide #1">
    <p:bg>
      <p:bgPr>
        <a:solidFill>
          <a:schemeClr val="accent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0DAAE9F-B4B3-4A65-8A9A-373B76DF66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4077" y="888481"/>
            <a:ext cx="4514686" cy="3347970"/>
          </a:xfrm>
          <a:prstGeom prst="rect">
            <a:avLst/>
          </a:prstGeom>
        </p:spPr>
      </p:pic>
      <p:pic>
        <p:nvPicPr>
          <p:cNvPr id="6" name="Picture 5" descr="A black and white image of a city&#10;&#10;Description automatically generated with low confidence">
            <a:extLst>
              <a:ext uri="{FF2B5EF4-FFF2-40B4-BE49-F238E27FC236}">
                <a16:creationId xmlns:a16="http://schemas.microsoft.com/office/drawing/2014/main" id="{0A86D8D0-662C-4E61-AA95-F72B8C868C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25892"/>
          <a:stretch/>
        </p:blipFill>
        <p:spPr>
          <a:xfrm>
            <a:off x="6377484" y="1070096"/>
            <a:ext cx="5814516" cy="5544414"/>
          </a:xfrm>
          <a:prstGeom prst="rect">
            <a:avLst/>
          </a:prstGeom>
        </p:spPr>
      </p:pic>
      <p:sp>
        <p:nvSpPr>
          <p:cNvPr id="8" name="Oval 7">
            <a:extLst>
              <a:ext uri="{FF2B5EF4-FFF2-40B4-BE49-F238E27FC236}">
                <a16:creationId xmlns:a16="http://schemas.microsoft.com/office/drawing/2014/main" id="{B9C91935-A70F-4571-9136-FD9A1B7CEC59}"/>
              </a:ext>
            </a:extLst>
          </p:cNvPr>
          <p:cNvSpPr/>
          <p:nvPr userDrawn="1"/>
        </p:nvSpPr>
        <p:spPr>
          <a:xfrm>
            <a:off x="724193" y="598922"/>
            <a:ext cx="263592" cy="2635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Tree>
    <p:extLst>
      <p:ext uri="{BB962C8B-B14F-4D97-AF65-F5344CB8AC3E}">
        <p14:creationId xmlns:p14="http://schemas.microsoft.com/office/powerpoint/2010/main" val="2288914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535C6-3E89-A444-AE13-7FE203E66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234D07-530D-5A4B-BB76-084BA5B2690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E98DDF-F2E8-1B46-840F-FF4BDBE4261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07D0FE22-30E9-E34A-89C7-05F941A69068}"/>
              </a:ext>
            </a:extLst>
          </p:cNvPr>
          <p:cNvSpPr>
            <a:spLocks noGrp="1"/>
          </p:cNvSpPr>
          <p:nvPr>
            <p:ph type="ftr" sz="quarter" idx="11"/>
          </p:nvPr>
        </p:nvSpPr>
        <p:spPr/>
        <p:txBody>
          <a:bodyPr/>
          <a:lstStyle/>
          <a:p>
            <a:r>
              <a:rPr lang="en-US"/>
              <a:t>‹#›</a:t>
            </a:r>
          </a:p>
        </p:txBody>
      </p:sp>
      <p:sp>
        <p:nvSpPr>
          <p:cNvPr id="6" name="Slide Number Placeholder 5">
            <a:extLst>
              <a:ext uri="{FF2B5EF4-FFF2-40B4-BE49-F238E27FC236}">
                <a16:creationId xmlns:a16="http://schemas.microsoft.com/office/drawing/2014/main" id="{F1DC9349-42EA-AF46-89C9-5C45B788EB05}"/>
              </a:ext>
            </a:extLst>
          </p:cNvPr>
          <p:cNvSpPr>
            <a:spLocks noGrp="1"/>
          </p:cNvSpPr>
          <p:nvPr>
            <p:ph type="sldNum" sz="quarter" idx="12"/>
          </p:nvPr>
        </p:nvSpPr>
        <p:spPr>
          <a:xfrm>
            <a:off x="8610600" y="6356350"/>
            <a:ext cx="2743200" cy="365125"/>
          </a:xfrm>
          <a:prstGeom prst="rect">
            <a:avLst/>
          </a:prstGeom>
        </p:spPr>
        <p:txBody>
          <a:bodyPr/>
          <a:lstStyle/>
          <a:p>
            <a:fld id="{B533D1DB-020E-3B40-92D7-C3628B3E9A56}" type="slidenum">
              <a:rPr lang="en-US" smtClean="0"/>
              <a:t>‹#›</a:t>
            </a:fld>
            <a:endParaRPr lang="en-US"/>
          </a:p>
        </p:txBody>
      </p:sp>
    </p:spTree>
    <p:extLst>
      <p:ext uri="{BB962C8B-B14F-4D97-AF65-F5344CB8AC3E}">
        <p14:creationId xmlns:p14="http://schemas.microsoft.com/office/powerpoint/2010/main" val="3994082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slide #2">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BCD028-2780-4462-BA2A-DB2E71CED9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36193" y="1044092"/>
            <a:ext cx="4719614" cy="3500008"/>
          </a:xfrm>
          <a:prstGeom prst="rect">
            <a:avLst/>
          </a:prstGeom>
        </p:spPr>
      </p:pic>
      <p:pic>
        <p:nvPicPr>
          <p:cNvPr id="10" name="Picture Placeholder 26" descr="A black and white image of a person's face&#10;&#10;Description automatically generated with medium confidence">
            <a:extLst>
              <a:ext uri="{FF2B5EF4-FFF2-40B4-BE49-F238E27FC236}">
                <a16:creationId xmlns:a16="http://schemas.microsoft.com/office/drawing/2014/main" id="{42611AE8-581F-4993-83F4-814D91E4BA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58" b="-6623"/>
          <a:stretch/>
        </p:blipFill>
        <p:spPr>
          <a:xfrm rot="871799">
            <a:off x="8940799" y="1425304"/>
            <a:ext cx="6502400" cy="5888038"/>
          </a:xfrm>
          <a:prstGeom prst="rect">
            <a:avLst/>
          </a:prstGeom>
          <a:noFill/>
        </p:spPr>
      </p:pic>
      <p:sp>
        <p:nvSpPr>
          <p:cNvPr id="14" name="TextBox 13">
            <a:extLst>
              <a:ext uri="{FF2B5EF4-FFF2-40B4-BE49-F238E27FC236}">
                <a16:creationId xmlns:a16="http://schemas.microsoft.com/office/drawing/2014/main" id="{7E0ED1EC-C596-42C7-BA80-536B5E9F48CB}"/>
              </a:ext>
            </a:extLst>
          </p:cNvPr>
          <p:cNvSpPr txBox="1"/>
          <p:nvPr userDrawn="1"/>
        </p:nvSpPr>
        <p:spPr>
          <a:xfrm>
            <a:off x="3396342" y="4992907"/>
            <a:ext cx="5399316" cy="830997"/>
          </a:xfrm>
          <a:prstGeom prst="rect">
            <a:avLst/>
          </a:prstGeom>
          <a:noFill/>
        </p:spPr>
        <p:txBody>
          <a:bodyPr wrap="square">
            <a:spAutoFit/>
          </a:bodyPr>
          <a:lstStyle/>
          <a:p>
            <a:pPr algn="ctr"/>
            <a:r>
              <a:rPr lang="en-US" sz="2400" b="0">
                <a:solidFill>
                  <a:schemeClr val="bg1"/>
                </a:solidFill>
                <a:effectLst/>
                <a:latin typeface="+mn-lt"/>
              </a:rPr>
              <a:t>Unleashing tools to accelerate breakthroughs in human health</a:t>
            </a:r>
            <a:endParaRPr lang="en-US" sz="2400">
              <a:solidFill>
                <a:schemeClr val="bg1"/>
              </a:solidFill>
              <a:latin typeface="+mn-lt"/>
            </a:endParaRPr>
          </a:p>
        </p:txBody>
      </p:sp>
    </p:spTree>
    <p:extLst>
      <p:ext uri="{BB962C8B-B14F-4D97-AF65-F5344CB8AC3E}">
        <p14:creationId xmlns:p14="http://schemas.microsoft.com/office/powerpoint/2010/main" val="1860602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49356" y="1640610"/>
            <a:ext cx="10972800" cy="4435580"/>
          </a:xfrm>
        </p:spPr>
        <p:txBody>
          <a:bodyPr/>
          <a:lstStyle>
            <a:lvl1pPr>
              <a:defRPr sz="2000"/>
            </a:lvl1pPr>
            <a:lvl2pPr>
              <a:defRPr sz="1800"/>
            </a:lvl2pPr>
            <a:lvl3pPr>
              <a:defRPr sz="18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46402CE7-2975-4491-A340-18414763BC8F}"/>
              </a:ext>
            </a:extLst>
          </p:cNvPr>
          <p:cNvSpPr>
            <a:spLocks noGrp="1"/>
          </p:cNvSpPr>
          <p:nvPr>
            <p:ph type="ftr" sz="quarter" idx="10"/>
          </p:nvPr>
        </p:nvSpPr>
        <p:spPr/>
        <p:txBody>
          <a:bodyPr/>
          <a:lstStyle/>
          <a:p>
            <a:r>
              <a:rPr lang="en-US"/>
              <a:t>For Research Use Only</a:t>
            </a:r>
          </a:p>
        </p:txBody>
      </p:sp>
      <p:sp>
        <p:nvSpPr>
          <p:cNvPr id="5" name="Slide Number Placeholder 4">
            <a:extLst>
              <a:ext uri="{FF2B5EF4-FFF2-40B4-BE49-F238E27FC236}">
                <a16:creationId xmlns:a16="http://schemas.microsoft.com/office/drawing/2014/main" id="{1A104551-8C67-4A78-9B8E-CB37DB70B030}"/>
              </a:ext>
            </a:extLst>
          </p:cNvPr>
          <p:cNvSpPr>
            <a:spLocks noGrp="1"/>
          </p:cNvSpPr>
          <p:nvPr>
            <p:ph type="sldNum" sz="quarter" idx="11"/>
          </p:nvPr>
        </p:nvSpPr>
        <p:spPr/>
        <p:txBody>
          <a:bodyPr/>
          <a:lstStyle/>
          <a:p>
            <a:fld id="{1FDEA59B-8544-4989-8BC7-E2099C830959}" type="slidenum">
              <a:rPr lang="en-US" smtClean="0"/>
              <a:pPr/>
              <a:t>‹#›</a:t>
            </a:fld>
            <a:endParaRPr lang="en-US"/>
          </a:p>
        </p:txBody>
      </p:sp>
      <p:sp>
        <p:nvSpPr>
          <p:cNvPr id="18" name="Title 17">
            <a:extLst>
              <a:ext uri="{FF2B5EF4-FFF2-40B4-BE49-F238E27FC236}">
                <a16:creationId xmlns:a16="http://schemas.microsoft.com/office/drawing/2014/main" id="{D134E89A-C6D0-49F4-A806-05EF7AC8B4F6}"/>
              </a:ext>
            </a:extLst>
          </p:cNvPr>
          <p:cNvSpPr>
            <a:spLocks noGrp="1"/>
          </p:cNvSpPr>
          <p:nvPr>
            <p:ph type="title" hasCustomPrompt="1"/>
          </p:nvPr>
        </p:nvSpPr>
        <p:spPr>
          <a:xfrm>
            <a:off x="649356" y="457200"/>
            <a:ext cx="10972800" cy="914400"/>
          </a:xfrm>
        </p:spPr>
        <p:txBody>
          <a:bodyPr/>
          <a:lstStyle/>
          <a:p>
            <a:r>
              <a:rPr lang="en-US"/>
              <a:t>CLICK TO EDIT MASTER TITLE STYLE</a:t>
            </a:r>
          </a:p>
        </p:txBody>
      </p:sp>
    </p:spTree>
    <p:extLst>
      <p:ext uri="{BB962C8B-B14F-4D97-AF65-F5344CB8AC3E}">
        <p14:creationId xmlns:p14="http://schemas.microsoft.com/office/powerpoint/2010/main" val="3054687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OC">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609600" y="2514600"/>
            <a:ext cx="7315200" cy="3657600"/>
          </a:xfrm>
        </p:spPr>
        <p:txBody>
          <a:bodyPr/>
          <a:lstStyle>
            <a:lvl1pPr marL="0" indent="0">
              <a:buFont typeface="+mj-lt"/>
              <a:buNone/>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1"/>
          <p:cNvSpPr>
            <a:spLocks noGrp="1"/>
          </p:cNvSpPr>
          <p:nvPr>
            <p:ph type="title" hasCustomPrompt="1"/>
          </p:nvPr>
        </p:nvSpPr>
        <p:spPr>
          <a:xfrm>
            <a:off x="609599" y="1290914"/>
            <a:ext cx="9028671" cy="914400"/>
          </a:xfrm>
        </p:spPr>
        <p:txBody>
          <a:bodyPr>
            <a:normAutofit/>
          </a:bodyPr>
          <a:lstStyle>
            <a:lvl1pPr>
              <a:defRPr lang="en-US" sz="2800" kern="1200" spc="1000" baseline="0" dirty="0">
                <a:solidFill>
                  <a:schemeClr val="accent2"/>
                </a:solidFill>
                <a:latin typeface="+mj-lt"/>
                <a:ea typeface="+mj-ea"/>
                <a:cs typeface="+mj-cs"/>
              </a:defRPr>
            </a:lvl1pPr>
          </a:lstStyle>
          <a:p>
            <a:r>
              <a:rPr lang="en-US"/>
              <a:t>CLICK TO EDIT MASTER TITLE STYLE</a:t>
            </a:r>
          </a:p>
        </p:txBody>
      </p:sp>
      <p:sp>
        <p:nvSpPr>
          <p:cNvPr id="2" name="Footer Placeholder 1"/>
          <p:cNvSpPr>
            <a:spLocks noGrp="1"/>
          </p:cNvSpPr>
          <p:nvPr>
            <p:ph type="ftr" sz="quarter" idx="15"/>
          </p:nvPr>
        </p:nvSpPr>
        <p:spPr/>
        <p:txBody>
          <a:bodyPr/>
          <a:lstStyle/>
          <a:p>
            <a:endParaRPr lang="en-US"/>
          </a:p>
        </p:txBody>
      </p:sp>
      <p:sp>
        <p:nvSpPr>
          <p:cNvPr id="3" name="Slide Number Placeholder 2"/>
          <p:cNvSpPr>
            <a:spLocks noGrp="1"/>
          </p:cNvSpPr>
          <p:nvPr>
            <p:ph type="sldNum" sz="quarter" idx="16"/>
          </p:nvPr>
        </p:nvSpPr>
        <p:spPr/>
        <p:txBody>
          <a:bodyPr/>
          <a:lstStyle/>
          <a:p>
            <a:fld id="{1FDEA59B-8544-4989-8BC7-E2099C830959}" type="slidenum">
              <a:rPr lang="en-US" smtClean="0"/>
              <a:pPr/>
              <a:t>‹#›</a:t>
            </a:fld>
            <a:endParaRPr lang="en-US"/>
          </a:p>
        </p:txBody>
      </p:sp>
    </p:spTree>
    <p:extLst>
      <p:ext uri="{BB962C8B-B14F-4D97-AF65-F5344CB8AC3E}">
        <p14:creationId xmlns:p14="http://schemas.microsoft.com/office/powerpoint/2010/main" val="1634797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
        <p:nvSpPr>
          <p:cNvPr id="6" name="Espace réservé du titre 1"/>
          <p:cNvSpPr>
            <a:spLocks noGrp="1"/>
          </p:cNvSpPr>
          <p:nvPr>
            <p:ph type="title"/>
          </p:nvPr>
        </p:nvSpPr>
        <p:spPr>
          <a:xfrm>
            <a:off x="1679509" y="116632"/>
            <a:ext cx="10369152" cy="921337"/>
          </a:xfrm>
          <a:prstGeom prst="rect">
            <a:avLst/>
          </a:prstGeom>
        </p:spPr>
        <p:txBody>
          <a:bodyPr vert="horz" lIns="54000" tIns="36000" rIns="91440" bIns="45720" rtlCol="0" anchor="ctr" anchorCtr="0">
            <a:noAutofit/>
          </a:bodyPr>
          <a:lstStyle>
            <a:lvl1pPr>
              <a:defRPr sz="2000">
                <a:solidFill>
                  <a:schemeClr val="tx1"/>
                </a:solidFill>
              </a:defRPr>
            </a:lvl1pPr>
          </a:lstStyle>
          <a:p>
            <a:r>
              <a:rPr lang="fr-FR" dirty="0"/>
              <a:t>Cliquez pour modifier le style du titre</a:t>
            </a:r>
          </a:p>
        </p:txBody>
      </p:sp>
      <p:sp>
        <p:nvSpPr>
          <p:cNvPr id="5" name="TextBox 4"/>
          <p:cNvSpPr txBox="1"/>
          <p:nvPr userDrawn="1"/>
        </p:nvSpPr>
        <p:spPr>
          <a:xfrm>
            <a:off x="8280245" y="6456752"/>
            <a:ext cx="2933816" cy="430887"/>
          </a:xfrm>
          <a:prstGeom prst="rect">
            <a:avLst/>
          </a:prstGeom>
          <a:noFill/>
        </p:spPr>
        <p:txBody>
          <a:bodyPr wrap="none" rtlCol="0">
            <a:spAutoFit/>
          </a:bodyPr>
          <a:lstStyle/>
          <a:p>
            <a:r>
              <a:rPr lang="en-US" sz="1100" dirty="0"/>
              <a:t>Slides kindly supplied by </a:t>
            </a:r>
            <a:r>
              <a:rPr lang="en-US" sz="1100" dirty="0" err="1"/>
              <a:t>Hervé</a:t>
            </a:r>
            <a:r>
              <a:rPr lang="en-US" sz="1100" dirty="0"/>
              <a:t> </a:t>
            </a:r>
            <a:r>
              <a:rPr lang="en-US" sz="1100" dirty="0" err="1"/>
              <a:t>Luche</a:t>
            </a:r>
            <a:endParaRPr lang="en-US" sz="1100" dirty="0"/>
          </a:p>
          <a:p>
            <a:r>
              <a:rPr lang="en-US" sz="1100" dirty="0"/>
              <a:t>Centre </a:t>
            </a:r>
            <a:r>
              <a:rPr lang="en-US" sz="1100" dirty="0" err="1"/>
              <a:t>d’Immunophenomique</a:t>
            </a:r>
            <a:r>
              <a:rPr lang="en-US" sz="1100" dirty="0"/>
              <a:t> Marseille, France</a:t>
            </a:r>
          </a:p>
        </p:txBody>
      </p:sp>
    </p:spTree>
    <p:extLst>
      <p:ext uri="{BB962C8B-B14F-4D97-AF65-F5344CB8AC3E}">
        <p14:creationId xmlns:p14="http://schemas.microsoft.com/office/powerpoint/2010/main" val="2020089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re et image">
    <p:spTree>
      <p:nvGrpSpPr>
        <p:cNvPr id="1" name=""/>
        <p:cNvGrpSpPr/>
        <p:nvPr/>
      </p:nvGrpSpPr>
      <p:grpSpPr>
        <a:xfrm>
          <a:off x="0" y="0"/>
          <a:ext cx="0" cy="0"/>
          <a:chOff x="0" y="0"/>
          <a:chExt cx="0" cy="0"/>
        </a:xfrm>
      </p:grpSpPr>
      <p:sp>
        <p:nvSpPr>
          <p:cNvPr id="3" name="ZoneTexte 2"/>
          <p:cNvSpPr txBox="1"/>
          <p:nvPr userDrawn="1"/>
        </p:nvSpPr>
        <p:spPr>
          <a:xfrm>
            <a:off x="9690751" y="1105000"/>
            <a:ext cx="1768433" cy="307777"/>
          </a:xfrm>
          <a:prstGeom prst="rect">
            <a:avLst/>
          </a:prstGeom>
          <a:noFill/>
        </p:spPr>
        <p:txBody>
          <a:bodyPr wrap="none" rtlCol="0">
            <a:spAutoFit/>
          </a:bodyPr>
          <a:lstStyle/>
          <a:p>
            <a:r>
              <a:rPr lang="fr-FR" sz="1400" b="1" i="1" dirty="0" err="1">
                <a:solidFill>
                  <a:schemeClr val="tx1"/>
                </a:solidFill>
                <a:latin typeface="Comic Sans MS" pitchFamily="66" charset="0"/>
                <a:cs typeface="Arial" pitchFamily="34" charset="0"/>
              </a:rPr>
              <a:t>Profiling</a:t>
            </a:r>
            <a:r>
              <a:rPr lang="fr-FR" sz="1400" b="1" i="1" dirty="0">
                <a:solidFill>
                  <a:schemeClr val="tx1"/>
                </a:solidFill>
                <a:latin typeface="Comic Sans MS" pitchFamily="66" charset="0"/>
                <a:cs typeface="Arial" pitchFamily="34" charset="0"/>
              </a:rPr>
              <a:t> </a:t>
            </a:r>
            <a:r>
              <a:rPr lang="fr-FR" sz="1400" b="1" i="1" dirty="0" err="1">
                <a:solidFill>
                  <a:schemeClr val="tx1"/>
                </a:solidFill>
                <a:latin typeface="Comic Sans MS" pitchFamily="66" charset="0"/>
                <a:cs typeface="Arial" pitchFamily="34" charset="0"/>
              </a:rPr>
              <a:t>Immunity</a:t>
            </a:r>
            <a:endParaRPr lang="fr-FR" sz="1400" b="1" i="1" dirty="0">
              <a:solidFill>
                <a:schemeClr val="tx1"/>
              </a:solidFill>
              <a:latin typeface="Comic Sans MS" pitchFamily="66" charset="0"/>
              <a:cs typeface="Arial" pitchFamily="34" charset="0"/>
            </a:endParaRPr>
          </a:p>
        </p:txBody>
      </p:sp>
      <p:sp>
        <p:nvSpPr>
          <p:cNvPr id="4" name="Espace réservé du titre 1"/>
          <p:cNvSpPr>
            <a:spLocks noGrp="1"/>
          </p:cNvSpPr>
          <p:nvPr>
            <p:ph type="title"/>
          </p:nvPr>
        </p:nvSpPr>
        <p:spPr>
          <a:xfrm>
            <a:off x="1679509" y="116632"/>
            <a:ext cx="10369152" cy="921337"/>
          </a:xfrm>
          <a:prstGeom prst="rect">
            <a:avLst/>
          </a:prstGeom>
        </p:spPr>
        <p:txBody>
          <a:bodyPr vert="horz" lIns="54000" tIns="36000" rIns="91440" bIns="45720" rtlCol="0" anchor="ctr" anchorCtr="0">
            <a:noAutofit/>
          </a:bodyPr>
          <a:lstStyle>
            <a:lvl1pPr>
              <a:defRPr sz="2000">
                <a:solidFill>
                  <a:schemeClr val="tx1"/>
                </a:solidFill>
              </a:defRPr>
            </a:lvl1pPr>
          </a:lstStyle>
          <a:p>
            <a:r>
              <a:rPr lang="fr-FR" dirty="0"/>
              <a:t>Cliquez pour modifier le style du titre</a:t>
            </a:r>
          </a:p>
        </p:txBody>
      </p:sp>
      <p:pic>
        <p:nvPicPr>
          <p:cNvPr id="6" name="Image 5"/>
          <p:cNvPicPr>
            <a:picLocks noChangeAspect="1"/>
          </p:cNvPicPr>
          <p:nvPr userDrawn="1"/>
        </p:nvPicPr>
        <p:blipFill rotWithShape="1">
          <a:blip r:embed="rId2">
            <a:extLst>
              <a:ext uri="{28A0092B-C50C-407E-A947-70E740481C1C}">
                <a14:useLocalDpi xmlns:a14="http://schemas.microsoft.com/office/drawing/2010/main" val="0"/>
              </a:ext>
            </a:extLst>
          </a:blip>
          <a:srcRect t="25732"/>
          <a:stretch/>
        </p:blipFill>
        <p:spPr>
          <a:xfrm>
            <a:off x="168875" y="1390764"/>
            <a:ext cx="2566752" cy="5106857"/>
          </a:xfrm>
          <a:prstGeom prst="rect">
            <a:avLst/>
          </a:prstGeom>
        </p:spPr>
      </p:pic>
      <p:sp>
        <p:nvSpPr>
          <p:cNvPr id="7" name="TextBox 6"/>
          <p:cNvSpPr txBox="1"/>
          <p:nvPr userDrawn="1"/>
        </p:nvSpPr>
        <p:spPr>
          <a:xfrm>
            <a:off x="8090023" y="6427114"/>
            <a:ext cx="2933816" cy="430887"/>
          </a:xfrm>
          <a:prstGeom prst="rect">
            <a:avLst/>
          </a:prstGeom>
          <a:noFill/>
        </p:spPr>
        <p:txBody>
          <a:bodyPr wrap="none" rtlCol="0">
            <a:spAutoFit/>
          </a:bodyPr>
          <a:lstStyle/>
          <a:p>
            <a:r>
              <a:rPr lang="en-US" sz="1100" dirty="0"/>
              <a:t>Slides kindly supplied by </a:t>
            </a:r>
            <a:r>
              <a:rPr lang="en-US" sz="1100" dirty="0" err="1"/>
              <a:t>Hervé</a:t>
            </a:r>
            <a:r>
              <a:rPr lang="en-US" sz="1100" dirty="0"/>
              <a:t> </a:t>
            </a:r>
            <a:r>
              <a:rPr lang="en-US" sz="1100" dirty="0" err="1"/>
              <a:t>Luche</a:t>
            </a:r>
            <a:endParaRPr lang="en-US" sz="1100" dirty="0"/>
          </a:p>
          <a:p>
            <a:r>
              <a:rPr lang="en-US" sz="1100" dirty="0"/>
              <a:t>Centre </a:t>
            </a:r>
            <a:r>
              <a:rPr lang="en-US" sz="1100" dirty="0" err="1"/>
              <a:t>d’Immunophenomique</a:t>
            </a:r>
            <a:r>
              <a:rPr lang="en-US" sz="1100" dirty="0"/>
              <a:t> Marseille, France</a:t>
            </a:r>
          </a:p>
        </p:txBody>
      </p:sp>
      <p:pic>
        <p:nvPicPr>
          <p:cNvPr id="8" name="Picture 7">
            <a:extLst>
              <a:ext uri="{FF2B5EF4-FFF2-40B4-BE49-F238E27FC236}">
                <a16:creationId xmlns:a16="http://schemas.microsoft.com/office/drawing/2014/main" id="{B085BEBA-9693-9F46-8515-1ECBDABB789E}"/>
              </a:ext>
            </a:extLst>
          </p:cNvPr>
          <p:cNvPicPr>
            <a:picLocks noChangeAspect="1"/>
          </p:cNvPicPr>
          <p:nvPr userDrawn="1"/>
        </p:nvPicPr>
        <p:blipFill rotWithShape="1">
          <a:blip r:embed="rId3"/>
          <a:srcRect t="47362" r="61965"/>
          <a:stretch/>
        </p:blipFill>
        <p:spPr>
          <a:xfrm>
            <a:off x="0" y="6435963"/>
            <a:ext cx="719403" cy="422037"/>
          </a:xfrm>
          <a:prstGeom prst="rect">
            <a:avLst/>
          </a:prstGeom>
        </p:spPr>
      </p:pic>
    </p:spTree>
    <p:extLst>
      <p:ext uri="{BB962C8B-B14F-4D97-AF65-F5344CB8AC3E}">
        <p14:creationId xmlns:p14="http://schemas.microsoft.com/office/powerpoint/2010/main" val="3472766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8"/>
            <a:ext cx="10363200" cy="1470025"/>
          </a:xfrm>
          <a:prstGeom prst="rect">
            <a:avLst/>
          </a:prstGeom>
        </p:spPr>
        <p:txBody>
          <a:bodyPr/>
          <a:lstStyle/>
          <a:p>
            <a:r>
              <a:rPr lang="fr-FR"/>
              <a:t>Modifiez le style du titre</a:t>
            </a:r>
            <a:endParaRPr lang="en-US"/>
          </a:p>
        </p:txBody>
      </p:sp>
      <p:sp>
        <p:nvSpPr>
          <p:cNvPr id="3" name="Sous-titr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fr-FR"/>
              <a:t>Modifiez le style des sous-titres du masque</a:t>
            </a:r>
            <a:endParaRPr lang="en-US"/>
          </a:p>
        </p:txBody>
      </p:sp>
      <p:sp>
        <p:nvSpPr>
          <p:cNvPr id="4" name="Espace réservé de la date 3"/>
          <p:cNvSpPr>
            <a:spLocks noGrp="1"/>
          </p:cNvSpPr>
          <p:nvPr>
            <p:ph type="dt" sz="half" idx="10"/>
          </p:nvPr>
        </p:nvSpPr>
        <p:spPr>
          <a:xfrm>
            <a:off x="609600" y="6356353"/>
            <a:ext cx="2844800" cy="365125"/>
          </a:xfrm>
          <a:prstGeom prst="rect">
            <a:avLst/>
          </a:prstGeom>
        </p:spPr>
        <p:txBody>
          <a:bodyPr/>
          <a:lstStyle/>
          <a:p>
            <a:fld id="{D9A0C28C-2B85-4FED-BD7B-AD955373B050}" type="datetimeFigureOut">
              <a:rPr lang="en-US" smtClean="0"/>
              <a:t>2/12/23</a:t>
            </a:fld>
            <a:endParaRPr lang="en-US"/>
          </a:p>
        </p:txBody>
      </p:sp>
      <p:sp>
        <p:nvSpPr>
          <p:cNvPr id="5" name="Espace réservé du pied de page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Espace réservé du numéro de diapositive 5"/>
          <p:cNvSpPr>
            <a:spLocks noGrp="1"/>
          </p:cNvSpPr>
          <p:nvPr>
            <p:ph type="sldNum" sz="quarter" idx="12"/>
          </p:nvPr>
        </p:nvSpPr>
        <p:spPr>
          <a:xfrm>
            <a:off x="8737600" y="6356353"/>
            <a:ext cx="2844800" cy="365125"/>
          </a:xfrm>
          <a:prstGeom prst="rect">
            <a:avLst/>
          </a:prstGeom>
        </p:spPr>
        <p:txBody>
          <a:bodyPr/>
          <a:lstStyle/>
          <a:p>
            <a:fld id="{589F2450-06C7-4248-AF1C-89575DD89673}" type="slidenum">
              <a:rPr lang="en-US" smtClean="0"/>
              <a:t>‹#›</a:t>
            </a:fld>
            <a:endParaRPr lang="en-US"/>
          </a:p>
        </p:txBody>
      </p:sp>
      <p:pic>
        <p:nvPicPr>
          <p:cNvPr id="8" name="Picture 7">
            <a:extLst>
              <a:ext uri="{FF2B5EF4-FFF2-40B4-BE49-F238E27FC236}">
                <a16:creationId xmlns:a16="http://schemas.microsoft.com/office/drawing/2014/main" id="{9F703A8E-4CC4-0D40-B1AC-7F1D973D1650}"/>
              </a:ext>
            </a:extLst>
          </p:cNvPr>
          <p:cNvPicPr>
            <a:picLocks noChangeAspect="1"/>
          </p:cNvPicPr>
          <p:nvPr userDrawn="1"/>
        </p:nvPicPr>
        <p:blipFill rotWithShape="1">
          <a:blip r:embed="rId2"/>
          <a:srcRect t="47362" r="61965"/>
          <a:stretch/>
        </p:blipFill>
        <p:spPr>
          <a:xfrm>
            <a:off x="0" y="6435963"/>
            <a:ext cx="719403" cy="422037"/>
          </a:xfrm>
          <a:prstGeom prst="rect">
            <a:avLst/>
          </a:prstGeom>
        </p:spPr>
      </p:pic>
    </p:spTree>
    <p:extLst>
      <p:ext uri="{BB962C8B-B14F-4D97-AF65-F5344CB8AC3E}">
        <p14:creationId xmlns:p14="http://schemas.microsoft.com/office/powerpoint/2010/main" val="2009020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6309321"/>
            <a:ext cx="836252" cy="541095"/>
          </a:xfrm>
          <a:prstGeom prst="rect">
            <a:avLst/>
          </a:prstGeom>
        </p:spPr>
      </p:pic>
    </p:spTree>
    <p:extLst>
      <p:ext uri="{BB962C8B-B14F-4D97-AF65-F5344CB8AC3E}">
        <p14:creationId xmlns:p14="http://schemas.microsoft.com/office/powerpoint/2010/main" val="1519227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Content with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C0520-D291-4B2F-9632-DAF429200A37}"/>
              </a:ext>
            </a:extLst>
          </p:cNvPr>
          <p:cNvSpPr>
            <a:spLocks noGrp="1"/>
          </p:cNvSpPr>
          <p:nvPr>
            <p:ph type="title" hasCustomPrompt="1"/>
          </p:nvPr>
        </p:nvSpPr>
        <p:spPr/>
        <p:txBody>
          <a:bodyPr/>
          <a:lstStyle>
            <a:lvl1pPr>
              <a:defRPr lang="en-US" dirty="0"/>
            </a:lvl1pPr>
          </a:lstStyle>
          <a:p>
            <a:r>
              <a:rPr lang="en-US"/>
              <a:t>CLICK TO EDIT MASTER TITLE</a:t>
            </a:r>
          </a:p>
        </p:txBody>
      </p:sp>
      <p:sp>
        <p:nvSpPr>
          <p:cNvPr id="9" name="Text Placeholder 8">
            <a:extLst>
              <a:ext uri="{FF2B5EF4-FFF2-40B4-BE49-F238E27FC236}">
                <a16:creationId xmlns:a16="http://schemas.microsoft.com/office/drawing/2014/main" id="{981A5915-4808-4F5E-AD3C-E1484C27655B}"/>
              </a:ext>
            </a:extLst>
          </p:cNvPr>
          <p:cNvSpPr>
            <a:spLocks noGrp="1"/>
          </p:cNvSpPr>
          <p:nvPr>
            <p:ph type="body" sz="quarter" idx="13"/>
          </p:nvPr>
        </p:nvSpPr>
        <p:spPr>
          <a:xfrm>
            <a:off x="1187450" y="1490870"/>
            <a:ext cx="10166281" cy="4641574"/>
          </a:xfrm>
        </p:spPr>
        <p:txBody>
          <a:bodyPr/>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F6389B25-9F26-44FC-A6DE-3995EB7B2F2D}"/>
              </a:ext>
            </a:extLst>
          </p:cNvPr>
          <p:cNvSpPr/>
          <p:nvPr userDrawn="1"/>
        </p:nvSpPr>
        <p:spPr>
          <a:xfrm>
            <a:off x="0" y="0"/>
            <a:ext cx="914400" cy="6858000"/>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97A2EEAE-3D08-42C7-8CA1-F3D4043314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2971801" y="2971800"/>
            <a:ext cx="6858000" cy="914400"/>
          </a:xfrm>
          <a:prstGeom prst="rect">
            <a:avLst/>
          </a:prstGeom>
        </p:spPr>
      </p:pic>
      <p:sp>
        <p:nvSpPr>
          <p:cNvPr id="3" name="Slide Number Placeholder 2">
            <a:extLst>
              <a:ext uri="{FF2B5EF4-FFF2-40B4-BE49-F238E27FC236}">
                <a16:creationId xmlns:a16="http://schemas.microsoft.com/office/drawing/2014/main" id="{38452DC6-80D1-4F45-B442-B96FBC0CC994}"/>
              </a:ext>
            </a:extLst>
          </p:cNvPr>
          <p:cNvSpPr>
            <a:spLocks noGrp="1"/>
          </p:cNvSpPr>
          <p:nvPr>
            <p:ph type="sldNum" sz="quarter" idx="14"/>
          </p:nvPr>
        </p:nvSpPr>
        <p:spPr/>
        <p:txBody>
          <a:bodyPr/>
          <a:lstStyle/>
          <a:p>
            <a:fld id="{5658FC04-3387-4829-B50A-A094E7B084ED}" type="slidenum">
              <a:rPr lang="en-US" smtClean="0"/>
              <a:pPr/>
              <a:t>‹#›</a:t>
            </a:fld>
            <a:endParaRPr lang="en-US"/>
          </a:p>
        </p:txBody>
      </p:sp>
    </p:spTree>
    <p:extLst>
      <p:ext uri="{BB962C8B-B14F-4D97-AF65-F5344CB8AC3E}">
        <p14:creationId xmlns:p14="http://schemas.microsoft.com/office/powerpoint/2010/main" val="457403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2756" y="347871"/>
            <a:ext cx="10479155" cy="914400"/>
          </a:xfrm>
        </p:spPr>
        <p:txBody>
          <a:bodyPr/>
          <a:lstStyle>
            <a:lvl1pPr>
              <a:defRPr/>
            </a:lvl1pPr>
          </a:lstStyle>
          <a:p>
            <a:r>
              <a:rPr lang="en-US"/>
              <a:t>CLICK TO EDIT MASTER TITLE STYLE</a:t>
            </a:r>
          </a:p>
        </p:txBody>
      </p:sp>
      <p:sp>
        <p:nvSpPr>
          <p:cNvPr id="3" name="Content Placeholder 2"/>
          <p:cNvSpPr>
            <a:spLocks noGrp="1"/>
          </p:cNvSpPr>
          <p:nvPr>
            <p:ph sz="half" idx="1"/>
          </p:nvPr>
        </p:nvSpPr>
        <p:spPr>
          <a:xfrm>
            <a:off x="1182755" y="1640610"/>
            <a:ext cx="5104639" cy="4363874"/>
          </a:xfrm>
        </p:spPr>
        <p:txBody>
          <a:bodyPr/>
          <a:lstStyle>
            <a:lvl1pPr>
              <a:defRPr sz="2000"/>
            </a:lvl1pPr>
            <a:lvl2pPr>
              <a:defRPr sz="2000"/>
            </a:lvl2pPr>
            <a:lvl3pPr>
              <a:defRPr sz="2000"/>
            </a:lvl3pPr>
            <a:lvl4pPr>
              <a:defRPr sz="20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sz="half" idx="13"/>
          </p:nvPr>
        </p:nvSpPr>
        <p:spPr>
          <a:xfrm>
            <a:off x="6500191" y="1640610"/>
            <a:ext cx="5104640" cy="4363874"/>
          </a:xfrm>
        </p:spPr>
        <p:txBody>
          <a:bodyPr/>
          <a:lstStyle>
            <a:lvl1pPr>
              <a:defRPr sz="2000"/>
            </a:lvl1pPr>
            <a:lvl2pPr>
              <a:defRPr sz="2000"/>
            </a:lvl2pPr>
            <a:lvl3pPr>
              <a:defRPr sz="2000"/>
            </a:lvl3pPr>
            <a:lvl4pPr>
              <a:defRPr sz="20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p:cNvSpPr>
            <a:spLocks noGrp="1"/>
          </p:cNvSpPr>
          <p:nvPr>
            <p:ph type="ftr" sz="quarter" idx="14"/>
          </p:nvPr>
        </p:nvSpPr>
        <p:spPr>
          <a:xfrm>
            <a:off x="4239731" y="6439895"/>
            <a:ext cx="3657600" cy="228600"/>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For Research Use Only</a:t>
            </a:r>
          </a:p>
        </p:txBody>
      </p:sp>
      <p:sp>
        <p:nvSpPr>
          <p:cNvPr id="5" name="Slide Number Placeholder 4"/>
          <p:cNvSpPr>
            <a:spLocks noGrp="1"/>
          </p:cNvSpPr>
          <p:nvPr>
            <p:ph type="sldNum" sz="quarter" idx="15"/>
          </p:nvPr>
        </p:nvSpPr>
        <p:spPr/>
        <p:txBody>
          <a:bodyPr/>
          <a:lstStyle/>
          <a:p>
            <a:fld id="{1FDEA59B-8544-4989-8BC7-E2099C830959}" type="slidenum">
              <a:rPr lang="en-US" smtClean="0"/>
              <a:pPr/>
              <a:t>‹#›</a:t>
            </a:fld>
            <a:endParaRPr lang="en-US"/>
          </a:p>
        </p:txBody>
      </p:sp>
    </p:spTree>
    <p:extLst>
      <p:ext uri="{BB962C8B-B14F-4D97-AF65-F5344CB8AC3E}">
        <p14:creationId xmlns:p14="http://schemas.microsoft.com/office/powerpoint/2010/main" val="1370861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7518" y="355187"/>
            <a:ext cx="10607317" cy="648666"/>
          </a:xfrm>
        </p:spPr>
        <p:txBody>
          <a:bodyPr/>
          <a:lstStyle/>
          <a:p>
            <a:r>
              <a:rPr lang="en-US"/>
              <a:t>CLICK TO EDIT MASTER TITLE STYLE</a:t>
            </a:r>
          </a:p>
        </p:txBody>
      </p:sp>
      <p:sp>
        <p:nvSpPr>
          <p:cNvPr id="3" name="Content Placeholder 2"/>
          <p:cNvSpPr>
            <a:spLocks noGrp="1"/>
          </p:cNvSpPr>
          <p:nvPr>
            <p:ph sz="half" idx="1"/>
          </p:nvPr>
        </p:nvSpPr>
        <p:spPr>
          <a:xfrm>
            <a:off x="1196485" y="1640610"/>
            <a:ext cx="3186045" cy="4485553"/>
          </a:xfrm>
        </p:spPr>
        <p:txBody>
          <a:bodyPr>
            <a:normAutofit/>
          </a:bodyPr>
          <a:lstStyle>
            <a:lvl1pPr>
              <a:defRPr sz="2000"/>
            </a:lvl1pPr>
            <a:lvl2pPr>
              <a:defRPr sz="2000"/>
            </a:lvl2pPr>
            <a:lvl3pPr>
              <a:defRPr sz="2000"/>
            </a:lvl3pPr>
            <a:lvl4pPr>
              <a:defRPr sz="20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sz="half" idx="13"/>
          </p:nvPr>
        </p:nvSpPr>
        <p:spPr>
          <a:xfrm>
            <a:off x="4729513" y="1640611"/>
            <a:ext cx="3186045" cy="4485553"/>
          </a:xfrm>
        </p:spPr>
        <p:txBody>
          <a:bodyPr>
            <a:normAutofit/>
          </a:bodyPr>
          <a:lstStyle>
            <a:lvl1pPr>
              <a:defRPr sz="2000"/>
            </a:lvl1pPr>
            <a:lvl2pPr>
              <a:defRPr sz="2000"/>
            </a:lvl2pPr>
            <a:lvl3pPr>
              <a:defRPr sz="2000"/>
            </a:lvl3pPr>
            <a:lvl4pPr>
              <a:defRPr sz="20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p:cNvSpPr>
            <a:spLocks noGrp="1"/>
          </p:cNvSpPr>
          <p:nvPr>
            <p:ph sz="half" idx="14"/>
          </p:nvPr>
        </p:nvSpPr>
        <p:spPr>
          <a:xfrm>
            <a:off x="8262542" y="1640611"/>
            <a:ext cx="3186045" cy="4485553"/>
          </a:xfrm>
        </p:spPr>
        <p:txBody>
          <a:bodyPr>
            <a:normAutofit/>
          </a:bodyPr>
          <a:lstStyle>
            <a:lvl1pPr>
              <a:defRPr sz="2000"/>
            </a:lvl1pPr>
            <a:lvl2pPr>
              <a:defRPr sz="2000"/>
            </a:lvl2pPr>
            <a:lvl3pPr>
              <a:defRPr sz="2000"/>
            </a:lvl3pPr>
            <a:lvl4pPr>
              <a:defRPr sz="20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p:cNvSpPr>
            <a:spLocks noGrp="1"/>
          </p:cNvSpPr>
          <p:nvPr>
            <p:ph type="ftr" sz="quarter" idx="15"/>
          </p:nvPr>
        </p:nvSpPr>
        <p:spPr>
          <a:xfrm>
            <a:off x="4239731" y="6439895"/>
            <a:ext cx="3657600" cy="228600"/>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For Research Use Only</a:t>
            </a:r>
          </a:p>
        </p:txBody>
      </p:sp>
      <p:sp>
        <p:nvSpPr>
          <p:cNvPr id="5" name="Slide Number Placeholder 4"/>
          <p:cNvSpPr>
            <a:spLocks noGrp="1"/>
          </p:cNvSpPr>
          <p:nvPr>
            <p:ph type="sldNum" sz="quarter" idx="16"/>
          </p:nvPr>
        </p:nvSpPr>
        <p:spPr/>
        <p:txBody>
          <a:bodyPr/>
          <a:lstStyle/>
          <a:p>
            <a:fld id="{1FDEA59B-8544-4989-8BC7-E2099C830959}" type="slidenum">
              <a:rPr lang="en-US" smtClean="0"/>
              <a:pPr/>
              <a:t>‹#›</a:t>
            </a:fld>
            <a:endParaRPr lang="en-US"/>
          </a:p>
        </p:txBody>
      </p:sp>
      <p:cxnSp>
        <p:nvCxnSpPr>
          <p:cNvPr id="8" name="Straight Connector 7">
            <a:extLst>
              <a:ext uri="{FF2B5EF4-FFF2-40B4-BE49-F238E27FC236}">
                <a16:creationId xmlns:a16="http://schemas.microsoft.com/office/drawing/2014/main" id="{E598E3D8-0CA0-4068-B599-4B0B7423B3C3}"/>
              </a:ext>
            </a:extLst>
          </p:cNvPr>
          <p:cNvCxnSpPr/>
          <p:nvPr userDrawn="1"/>
        </p:nvCxnSpPr>
        <p:spPr>
          <a:xfrm>
            <a:off x="1292088" y="278296"/>
            <a:ext cx="0" cy="6579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5FC819A-5511-44A7-AFDF-8E3DAE70D93B}"/>
              </a:ext>
            </a:extLst>
          </p:cNvPr>
          <p:cNvCxnSpPr/>
          <p:nvPr userDrawn="1"/>
        </p:nvCxnSpPr>
        <p:spPr>
          <a:xfrm>
            <a:off x="11274288" y="141771"/>
            <a:ext cx="0" cy="6579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8EEF5D9-1B47-47A4-837B-0333E29FD7EB}"/>
              </a:ext>
            </a:extLst>
          </p:cNvPr>
          <p:cNvCxnSpPr/>
          <p:nvPr userDrawn="1"/>
        </p:nvCxnSpPr>
        <p:spPr>
          <a:xfrm>
            <a:off x="636104" y="705679"/>
            <a:ext cx="510871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9461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theme" Target="../theme/theme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68EDA3-7004-724E-90D6-DEC6DED9A26C}"/>
              </a:ext>
            </a:extLst>
          </p:cNvPr>
          <p:cNvSpPr>
            <a:spLocks noGrp="1"/>
          </p:cNvSpPr>
          <p:nvPr>
            <p:ph type="title"/>
          </p:nvPr>
        </p:nvSpPr>
        <p:spPr>
          <a:xfrm>
            <a:off x="429827" y="1109106"/>
            <a:ext cx="4133627" cy="1822102"/>
          </a:xfrm>
          <a:prstGeom prst="rect">
            <a:avLst/>
          </a:prstGeom>
        </p:spPr>
        <p:txBody>
          <a:bodyPr vert="horz" lIns="91440" tIns="45720" rIns="91440" bIns="45720" rtlCol="0" anchor="ctr">
            <a:normAutofit/>
          </a:bodyPr>
          <a:lstStyle/>
          <a:p>
            <a:r>
              <a:rPr lang="en-US" dirty="0"/>
              <a:t>Section Header Goes Here</a:t>
            </a:r>
          </a:p>
        </p:txBody>
      </p:sp>
      <p:pic>
        <p:nvPicPr>
          <p:cNvPr id="16" name="Picture 15">
            <a:extLst>
              <a:ext uri="{FF2B5EF4-FFF2-40B4-BE49-F238E27FC236}">
                <a16:creationId xmlns:a16="http://schemas.microsoft.com/office/drawing/2014/main" id="{EFB831C7-CBCF-BB48-9F23-BCDC7B321C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67563" y="6285233"/>
            <a:ext cx="1270616" cy="327643"/>
          </a:xfrm>
          <a:prstGeom prst="rect">
            <a:avLst/>
          </a:prstGeom>
        </p:spPr>
      </p:pic>
      <p:pic>
        <p:nvPicPr>
          <p:cNvPr id="7" name="Picture 6">
            <a:extLst>
              <a:ext uri="{FF2B5EF4-FFF2-40B4-BE49-F238E27FC236}">
                <a16:creationId xmlns:a16="http://schemas.microsoft.com/office/drawing/2014/main" id="{22792D3B-0F6C-F849-8787-52E6FEF220F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9827" y="6409346"/>
            <a:ext cx="904540" cy="203531"/>
          </a:xfrm>
          <a:prstGeom prst="rect">
            <a:avLst/>
          </a:prstGeom>
        </p:spPr>
      </p:pic>
      <p:pic>
        <p:nvPicPr>
          <p:cNvPr id="4" name="Picture 3">
            <a:extLst>
              <a:ext uri="{FF2B5EF4-FFF2-40B4-BE49-F238E27FC236}">
                <a16:creationId xmlns:a16="http://schemas.microsoft.com/office/drawing/2014/main" id="{D8B519E4-1499-8562-094A-F3E298D01979}"/>
              </a:ext>
            </a:extLst>
          </p:cNvPr>
          <p:cNvPicPr>
            <a:picLocks noChangeAspect="1"/>
          </p:cNvPicPr>
          <p:nvPr userDrawn="1"/>
        </p:nvPicPr>
        <p:blipFill>
          <a:blip r:embed="rId5"/>
          <a:stretch>
            <a:fillRect/>
          </a:stretch>
        </p:blipFill>
        <p:spPr>
          <a:xfrm>
            <a:off x="0" y="6054587"/>
            <a:ext cx="519128" cy="803413"/>
          </a:xfrm>
          <a:prstGeom prst="rect">
            <a:avLst/>
          </a:prstGeom>
        </p:spPr>
      </p:pic>
    </p:spTree>
    <p:extLst>
      <p:ext uri="{BB962C8B-B14F-4D97-AF65-F5344CB8AC3E}">
        <p14:creationId xmlns:p14="http://schemas.microsoft.com/office/powerpoint/2010/main" val="3876612897"/>
      </p:ext>
    </p:extLst>
  </p:cSld>
  <p:clrMap bg1="lt1" tx1="dk1" bg2="lt2" tx2="dk2" accent1="accent1" accent2="accent2" accent3="accent3" accent4="accent4" accent5="accent5" accent6="accent6" hlink="hlink" folHlink="folHlink"/>
  <p:sldLayoutIdLst>
    <p:sldLayoutId id="2147483660" r:id="rId1"/>
  </p:sldLayoutIdLst>
  <p:hf sldNum="0" hd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726358-FEE3-C541-9E0E-5C1ABDE97BA6}"/>
              </a:ext>
            </a:extLst>
          </p:cNvPr>
          <p:cNvSpPr/>
          <p:nvPr userDrawn="1"/>
        </p:nvSpPr>
        <p:spPr>
          <a:xfrm>
            <a:off x="0" y="0"/>
            <a:ext cx="12192000" cy="6383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1943DA0B-CACE-1D47-9FF9-6162F6B62CC5}"/>
              </a:ext>
            </a:extLst>
          </p:cNvPr>
          <p:cNvSpPr>
            <a:spLocks noGrp="1"/>
          </p:cNvSpPr>
          <p:nvPr>
            <p:ph type="title"/>
          </p:nvPr>
        </p:nvSpPr>
        <p:spPr>
          <a:xfrm>
            <a:off x="429827" y="920079"/>
            <a:ext cx="10515600" cy="45527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35D2858D-A47C-0548-B08C-1F36E32CAA54}"/>
              </a:ext>
            </a:extLst>
          </p:cNvPr>
          <p:cNvSpPr>
            <a:spLocks noGrp="1"/>
          </p:cNvSpPr>
          <p:nvPr>
            <p:ph type="body" idx="1"/>
          </p:nvPr>
        </p:nvSpPr>
        <p:spPr>
          <a:xfrm>
            <a:off x="429827" y="1475974"/>
            <a:ext cx="10515600" cy="413079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6D0086E-9146-EC46-8F9C-63D72E8982E8}"/>
              </a:ext>
            </a:extLst>
          </p:cNvPr>
          <p:cNvSpPr>
            <a:spLocks noGrp="1"/>
          </p:cNvSpPr>
          <p:nvPr>
            <p:ph type="ftr" sz="quarter" idx="3"/>
          </p:nvPr>
        </p:nvSpPr>
        <p:spPr>
          <a:xfrm>
            <a:off x="4038600" y="6511969"/>
            <a:ext cx="4114800" cy="223542"/>
          </a:xfrm>
          <a:prstGeom prst="rect">
            <a:avLst/>
          </a:prstGeom>
        </p:spPr>
        <p:txBody>
          <a:bodyPr vert="horz" lIns="91440" tIns="45720" rIns="91440" bIns="45720" rtlCol="0" anchor="ctr"/>
          <a:lstStyle>
            <a:lvl1pPr algn="ctr">
              <a:defRPr sz="1200">
                <a:solidFill>
                  <a:schemeClr val="bg1"/>
                </a:solidFill>
              </a:defRPr>
            </a:lvl1pPr>
          </a:lstStyle>
          <a:p>
            <a:fld id="{88E94964-B3A1-1744-9E4E-4AC552125A0C}" type="slidenum">
              <a:rPr lang="en-US" smtClean="0"/>
              <a:pPr/>
              <a:t>‹#›</a:t>
            </a:fld>
            <a:endParaRPr lang="en-US" dirty="0"/>
          </a:p>
        </p:txBody>
      </p:sp>
      <p:pic>
        <p:nvPicPr>
          <p:cNvPr id="8" name="Picture 7">
            <a:extLst>
              <a:ext uri="{FF2B5EF4-FFF2-40B4-BE49-F238E27FC236}">
                <a16:creationId xmlns:a16="http://schemas.microsoft.com/office/drawing/2014/main" id="{62EF4F13-3E3D-CC4A-B130-DB33C36ED97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938129" y="6484332"/>
            <a:ext cx="900049" cy="232088"/>
          </a:xfrm>
          <a:prstGeom prst="rect">
            <a:avLst/>
          </a:prstGeom>
        </p:spPr>
      </p:pic>
      <p:pic>
        <p:nvPicPr>
          <p:cNvPr id="11" name="Picture 10">
            <a:extLst>
              <a:ext uri="{FF2B5EF4-FFF2-40B4-BE49-F238E27FC236}">
                <a16:creationId xmlns:a16="http://schemas.microsoft.com/office/drawing/2014/main" id="{35EF12E5-5413-8048-BD2A-D5E62F9E42A8}"/>
              </a:ext>
            </a:extLst>
          </p:cNvPr>
          <p:cNvPicPr>
            <a:picLocks noChangeAspect="1"/>
          </p:cNvPicPr>
          <p:nvPr userDrawn="1"/>
        </p:nvPicPr>
        <p:blipFill>
          <a:blip r:embed="rId8"/>
          <a:stretch>
            <a:fillRect/>
          </a:stretch>
        </p:blipFill>
        <p:spPr>
          <a:xfrm>
            <a:off x="429827" y="6505554"/>
            <a:ext cx="2132857" cy="240919"/>
          </a:xfrm>
          <a:prstGeom prst="rect">
            <a:avLst/>
          </a:prstGeom>
        </p:spPr>
      </p:pic>
      <p:pic>
        <p:nvPicPr>
          <p:cNvPr id="4" name="Picture 3">
            <a:extLst>
              <a:ext uri="{FF2B5EF4-FFF2-40B4-BE49-F238E27FC236}">
                <a16:creationId xmlns:a16="http://schemas.microsoft.com/office/drawing/2014/main" id="{D194C7F0-B581-7DCE-DF47-346542653199}"/>
              </a:ext>
            </a:extLst>
          </p:cNvPr>
          <p:cNvPicPr>
            <a:picLocks noChangeAspect="1"/>
          </p:cNvPicPr>
          <p:nvPr userDrawn="1"/>
        </p:nvPicPr>
        <p:blipFill>
          <a:blip r:embed="rId9"/>
          <a:stretch>
            <a:fillRect/>
          </a:stretch>
        </p:blipFill>
        <p:spPr>
          <a:xfrm>
            <a:off x="0" y="6054587"/>
            <a:ext cx="519128" cy="803413"/>
          </a:xfrm>
          <a:prstGeom prst="rect">
            <a:avLst/>
          </a:prstGeom>
        </p:spPr>
      </p:pic>
    </p:spTree>
    <p:extLst>
      <p:ext uri="{BB962C8B-B14F-4D97-AF65-F5344CB8AC3E}">
        <p14:creationId xmlns:p14="http://schemas.microsoft.com/office/powerpoint/2010/main" val="264169547"/>
      </p:ext>
    </p:extLst>
  </p:cSld>
  <p:clrMap bg1="lt1" tx1="dk1" bg2="lt2" tx2="dk2" accent1="accent1" accent2="accent2" accent3="accent3" accent4="accent4" accent5="accent5" accent6="accent6" hlink="hlink" folHlink="folHlink"/>
  <p:sldLayoutIdLst>
    <p:sldLayoutId id="2147483658" r:id="rId1"/>
    <p:sldLayoutId id="2147483661" r:id="rId2"/>
    <p:sldLayoutId id="2147483662" r:id="rId3"/>
    <p:sldLayoutId id="2147483663" r:id="rId4"/>
    <p:sldLayoutId id="2147483664" r:id="rId5"/>
  </p:sldLayoutIdLst>
  <p:hf sldNum="0" hdr="0" dt="0"/>
  <p:txStyles>
    <p:titleStyle>
      <a:lvl1pPr algn="l" defTabSz="914400" rtl="0" eaLnBrk="1" latinLnBrk="0" hangingPunct="1">
        <a:lnSpc>
          <a:spcPct val="90000"/>
        </a:lnSpc>
        <a:spcBef>
          <a:spcPct val="0"/>
        </a:spcBef>
        <a:buNone/>
        <a:defRPr sz="3600" kern="1200">
          <a:solidFill>
            <a:srgbClr val="00BBD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97C85-233A-4D28-A787-E3248AF33F28}"/>
              </a:ext>
            </a:extLst>
          </p:cNvPr>
          <p:cNvSpPr>
            <a:spLocks noGrp="1"/>
          </p:cNvSpPr>
          <p:nvPr>
            <p:ph type="title"/>
          </p:nvPr>
        </p:nvSpPr>
        <p:spPr>
          <a:xfrm>
            <a:off x="1187519" y="355187"/>
            <a:ext cx="10373860" cy="648666"/>
          </a:xfrm>
          <a:prstGeom prst="rect">
            <a:avLst/>
          </a:prstGeom>
        </p:spPr>
        <p:txBody>
          <a:bodyPr vert="horz" lIns="91440" tIns="45720" rIns="91440" bIns="45720" rtlCol="0" anchor="t" anchorCtr="0">
            <a:normAutofit/>
          </a:bodyPr>
          <a:lstStyle/>
          <a:p>
            <a:r>
              <a:rPr lang="en-US"/>
              <a:t>CLICK TO EDIT MASTER TITLE</a:t>
            </a:r>
          </a:p>
        </p:txBody>
      </p:sp>
      <p:sp>
        <p:nvSpPr>
          <p:cNvPr id="3" name="Text Placeholder 2">
            <a:extLst>
              <a:ext uri="{FF2B5EF4-FFF2-40B4-BE49-F238E27FC236}">
                <a16:creationId xmlns:a16="http://schemas.microsoft.com/office/drawing/2014/main" id="{4B36498B-A064-46DB-ADC9-53525431FBBD}"/>
              </a:ext>
            </a:extLst>
          </p:cNvPr>
          <p:cNvSpPr>
            <a:spLocks noGrp="1"/>
          </p:cNvSpPr>
          <p:nvPr>
            <p:ph type="body" idx="1"/>
          </p:nvPr>
        </p:nvSpPr>
        <p:spPr>
          <a:xfrm>
            <a:off x="1187519" y="1495951"/>
            <a:ext cx="10166281" cy="46508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A9120AB-6623-4EEC-B2BA-54CB99918BB8}"/>
              </a:ext>
            </a:extLst>
          </p:cNvPr>
          <p:cNvSpPr>
            <a:spLocks noGrp="1"/>
          </p:cNvSpPr>
          <p:nvPr>
            <p:ph type="sldNum" sz="quarter" idx="4"/>
          </p:nvPr>
        </p:nvSpPr>
        <p:spPr>
          <a:xfrm>
            <a:off x="10584362" y="6356350"/>
            <a:ext cx="1280160" cy="365125"/>
          </a:xfrm>
          <a:prstGeom prst="rect">
            <a:avLst/>
          </a:prstGeom>
        </p:spPr>
        <p:txBody>
          <a:bodyPr vert="horz" lIns="91440" tIns="45720" rIns="91440" bIns="45720" rtlCol="0" anchor="ctr"/>
          <a:lstStyle>
            <a:lvl1pPr algn="l">
              <a:defRPr sz="4400">
                <a:ln>
                  <a:solidFill>
                    <a:schemeClr val="bg2"/>
                  </a:solidFill>
                </a:ln>
                <a:noFill/>
              </a:defRPr>
            </a:lvl1pPr>
          </a:lstStyle>
          <a:p>
            <a:fld id="{5658FC04-3387-4829-B50A-A094E7B084ED}" type="slidenum">
              <a:rPr lang="en-US" smtClean="0"/>
              <a:pPr/>
              <a:t>‹#›</a:t>
            </a:fld>
            <a:endParaRPr lang="en-US"/>
          </a:p>
        </p:txBody>
      </p:sp>
      <p:sp>
        <p:nvSpPr>
          <p:cNvPr id="15" name="Footer Placeholder 4">
            <a:extLst>
              <a:ext uri="{FF2B5EF4-FFF2-40B4-BE49-F238E27FC236}">
                <a16:creationId xmlns:a16="http://schemas.microsoft.com/office/drawing/2014/main" id="{D8833193-9A3F-44E3-9CAC-EDCDBDE0E435}"/>
              </a:ext>
            </a:extLst>
          </p:cNvPr>
          <p:cNvSpPr txBox="1">
            <a:spLocks/>
          </p:cNvSpPr>
          <p:nvPr/>
        </p:nvSpPr>
        <p:spPr>
          <a:xfrm>
            <a:off x="1193098" y="6501188"/>
            <a:ext cx="4023360" cy="22860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accent2"/>
                </a:solidFill>
              </a:rPr>
              <a:t>Standard BioTools</a:t>
            </a:r>
            <a:endParaRPr lang="en-US" sz="1200">
              <a:solidFill>
                <a:schemeClr val="tx2"/>
              </a:solidFill>
            </a:endParaRPr>
          </a:p>
        </p:txBody>
      </p:sp>
      <p:cxnSp>
        <p:nvCxnSpPr>
          <p:cNvPr id="17" name="Straight Connector 16">
            <a:extLst>
              <a:ext uri="{FF2B5EF4-FFF2-40B4-BE49-F238E27FC236}">
                <a16:creationId xmlns:a16="http://schemas.microsoft.com/office/drawing/2014/main" id="{45EA8FD4-8989-4357-99FA-FA219CAC2969}"/>
              </a:ext>
            </a:extLst>
          </p:cNvPr>
          <p:cNvCxnSpPr>
            <a:cxnSpLocks/>
          </p:cNvCxnSpPr>
          <p:nvPr/>
        </p:nvCxnSpPr>
        <p:spPr>
          <a:xfrm flipV="1">
            <a:off x="1288152" y="6329680"/>
            <a:ext cx="9418320" cy="5461"/>
          </a:xfrm>
          <a:prstGeom prst="line">
            <a:avLst/>
          </a:prstGeom>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A344D200-91E9-4A01-8925-F104342BE8B7}"/>
              </a:ext>
            </a:extLst>
          </p:cNvPr>
          <p:cNvSpPr>
            <a:spLocks noGrp="1"/>
          </p:cNvSpPr>
          <p:nvPr>
            <p:ph type="ftr" sz="quarter" idx="3"/>
          </p:nvPr>
        </p:nvSpPr>
        <p:spPr>
          <a:xfrm>
            <a:off x="4038600" y="643440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29483026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hdr="0" ftr="0" dt="0"/>
  <p:txStyles>
    <p:titleStyle>
      <a:lvl1pPr algn="l" defTabSz="914400" rtl="0" eaLnBrk="1" latinLnBrk="0" hangingPunct="1">
        <a:lnSpc>
          <a:spcPct val="90000"/>
        </a:lnSpc>
        <a:spcBef>
          <a:spcPct val="0"/>
        </a:spcBef>
        <a:buNone/>
        <a:defRPr lang="en-US" sz="2800" kern="1200" spc="1000" baseline="0" dirty="0">
          <a:solidFill>
            <a:schemeClr val="accent2"/>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2000" kern="1200">
          <a:solidFill>
            <a:schemeClr val="tx2"/>
          </a:solidFill>
          <a:latin typeface="+mn-lt"/>
          <a:ea typeface="+mn-ea"/>
          <a:cs typeface="+mn-cs"/>
        </a:defRPr>
      </a:lvl1pPr>
      <a:lvl2pPr marL="0"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2pPr>
      <a:lvl3pPr marL="685800"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3pPr>
      <a:lvl4pPr marL="1033272"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4pPr>
      <a:lvl5pPr marL="1376363"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image" Target="../media/image31.emf"/><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image" Target="../media/image33.emf"/></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ncbi-nlm-nih-gov.gate2.inist.fr/pubmed/?term=takahashi+mass+panel+cytometry" TargetMode="External"/><Relationship Id="rId2" Type="http://schemas.openxmlformats.org/officeDocument/2006/relationships/image" Target="../media/image46.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20.png"/><Relationship Id="rId4" Type="http://schemas.openxmlformats.org/officeDocument/2006/relationships/image" Target="../media/image56.png"/><Relationship Id="rId9"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jpeg"/><Relationship Id="rId1" Type="http://schemas.openxmlformats.org/officeDocument/2006/relationships/slideLayout" Target="../slideLayouts/slideLayout3.xml"/><Relationship Id="rId5" Type="http://schemas.openxmlformats.org/officeDocument/2006/relationships/image" Target="../media/image63.emf"/><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jpeg"/><Relationship Id="rId4" Type="http://schemas.openxmlformats.org/officeDocument/2006/relationships/image" Target="../media/image68.png"/><Relationship Id="rId9"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82.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png"/><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emf"/><Relationship Id="rId1" Type="http://schemas.openxmlformats.org/officeDocument/2006/relationships/slideLayout" Target="../slideLayouts/slideLayout3.xml"/><Relationship Id="rId6" Type="http://schemas.openxmlformats.org/officeDocument/2006/relationships/image" Target="../media/image103.emf"/><Relationship Id="rId5" Type="http://schemas.openxmlformats.org/officeDocument/2006/relationships/image" Target="../media/image102.emf"/><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image" Target="../media/image980.png"/><Relationship Id="rId1" Type="http://schemas.openxmlformats.org/officeDocument/2006/relationships/slideLayout" Target="../slideLayouts/slideLayout3.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41.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slideLayout" Target="../slideLayouts/slideLayout3.xml"/><Relationship Id="rId4" Type="http://schemas.openxmlformats.org/officeDocument/2006/relationships/image" Target="../media/image120.emf"/></Relationships>
</file>

<file path=ppt/slides/_rels/slide42.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slideLayout" Target="../slideLayouts/slideLayout3.xml"/><Relationship Id="rId4" Type="http://schemas.openxmlformats.org/officeDocument/2006/relationships/image" Target="../media/image123.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s://www.nature.com/articles/s41586-021-03362-0" TargetMode="External"/><Relationship Id="rId2" Type="http://schemas.openxmlformats.org/officeDocument/2006/relationships/hyperlink" Target="https://pubmed.ncbi.nlm.nih.gov/35020411/" TargetMode="Externa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jpe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s>
</file>

<file path=ppt/slides/_rels/slide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51.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png"/><Relationship Id="rId7" Type="http://schemas.openxmlformats.org/officeDocument/2006/relationships/image" Target="../media/image145.jpe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144.png"/><Relationship Id="rId5" Type="http://schemas.openxmlformats.org/officeDocument/2006/relationships/image" Target="../media/image143.png"/><Relationship Id="rId10" Type="http://schemas.openxmlformats.org/officeDocument/2006/relationships/image" Target="../media/image148.jpeg"/><Relationship Id="rId4" Type="http://schemas.openxmlformats.org/officeDocument/2006/relationships/image" Target="../media/image142.tiff"/><Relationship Id="rId9" Type="http://schemas.openxmlformats.org/officeDocument/2006/relationships/image" Target="../media/image1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6082C712-6066-5146-A935-2368D32082D9}"/>
              </a:ext>
            </a:extLst>
          </p:cNvPr>
          <p:cNvSpPr txBox="1">
            <a:spLocks/>
          </p:cNvSpPr>
          <p:nvPr/>
        </p:nvSpPr>
        <p:spPr>
          <a:xfrm>
            <a:off x="1298723" y="788989"/>
            <a:ext cx="6000750" cy="608013"/>
          </a:xfrm>
          <a:prstGeom prst="rect">
            <a:avLst/>
          </a:prstGeom>
          <a:noFill/>
          <a:ln>
            <a:noFill/>
          </a:ln>
          <a:effectLst/>
          <a:extLst>
            <a:ext uri="{C572A759-6A51-4108-AA02-DFA0A04FC94B}"/>
          </a:extLst>
        </p:spPr>
        <p:txBody>
          <a:bodyPr lIns="81280" tIns="40640" rIns="81280" bIns="40640"/>
          <a:lstStyle/>
          <a:p>
            <a:pPr>
              <a:defRPr/>
            </a:pPr>
            <a:r>
              <a:rPr lang="en-US" sz="3600" b="1" dirty="0">
                <a:solidFill>
                  <a:srgbClr val="00A69C"/>
                </a:solidFill>
                <a:latin typeface="Arial Narrow" charset="0"/>
                <a:ea typeface="ＭＳ 明朝" charset="-128"/>
                <a:cs typeface="Arial" charset="0"/>
              </a:rPr>
              <a:t>Advanced Flow Cytometry</a:t>
            </a:r>
            <a:endParaRPr lang="en-US" sz="1400" dirty="0">
              <a:latin typeface="Cambria" charset="0"/>
              <a:ea typeface="ＭＳ 明朝" charset="-128"/>
              <a:cs typeface="Times New Roman" charset="0"/>
            </a:endParaRPr>
          </a:p>
        </p:txBody>
      </p:sp>
      <p:sp>
        <p:nvSpPr>
          <p:cNvPr id="4" name="Rectangle 3">
            <a:extLst>
              <a:ext uri="{FF2B5EF4-FFF2-40B4-BE49-F238E27FC236}">
                <a16:creationId xmlns:a16="http://schemas.microsoft.com/office/drawing/2014/main" id="{36BB967D-C054-0B42-812E-F132C9B4F1BF}"/>
              </a:ext>
            </a:extLst>
          </p:cNvPr>
          <p:cNvSpPr>
            <a:spLocks noChangeArrowheads="1"/>
          </p:cNvSpPr>
          <p:nvPr/>
        </p:nvSpPr>
        <p:spPr bwMode="auto">
          <a:xfrm>
            <a:off x="1524001" y="379414"/>
            <a:ext cx="163513" cy="409575"/>
          </a:xfrm>
          <a:prstGeom prst="rect">
            <a:avLst/>
          </a:prstGeom>
          <a:noFill/>
          <a:ln>
            <a:noFill/>
          </a:ln>
          <a:effectLst/>
          <a:extLst>
            <a:ext uri="{909E8E84-426E-40dd-AFC4-6F175D3DCCD1}"/>
            <a:ext uri="{91240B29-F687-4f45-9708-019B960494DF}"/>
            <a:ext uri="{AF507438-7753-43e0-B8FC-AC1667EBCBE1}"/>
          </a:extLst>
        </p:spPr>
        <p:txBody>
          <a:bodyPr wrap="none" lIns="81280" tIns="40640" rIns="81280" bIns="40640" anchor="ctr">
            <a:spAutoFit/>
          </a:bodyPr>
          <a:lstStyle/>
          <a:p>
            <a:pPr>
              <a:defRPr/>
            </a:pPr>
            <a:endParaRPr lang="en-US" sz="2133"/>
          </a:p>
        </p:txBody>
      </p:sp>
      <p:sp>
        <p:nvSpPr>
          <p:cNvPr id="7" name="Subtitle 2">
            <a:extLst>
              <a:ext uri="{FF2B5EF4-FFF2-40B4-BE49-F238E27FC236}">
                <a16:creationId xmlns:a16="http://schemas.microsoft.com/office/drawing/2014/main" id="{23BAC17F-763D-EA4F-9F07-B084A924E8D3}"/>
              </a:ext>
            </a:extLst>
          </p:cNvPr>
          <p:cNvSpPr txBox="1">
            <a:spLocks/>
          </p:cNvSpPr>
          <p:nvPr/>
        </p:nvSpPr>
        <p:spPr>
          <a:xfrm>
            <a:off x="1298723" y="1478758"/>
            <a:ext cx="6858000" cy="655637"/>
          </a:xfrm>
          <a:prstGeom prst="rect">
            <a:avLst/>
          </a:prstGeom>
        </p:spPr>
        <p:txBody>
          <a:bodyPr lIns="81280" tIns="40640" rIns="81280" bIns="40640">
            <a:norm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685800" indent="-2286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ts val="1000"/>
              </a:spcBef>
              <a:buNone/>
            </a:pPr>
            <a:r>
              <a:rPr lang="en-US" altLang="en-US" b="1" dirty="0"/>
              <a:t>J. Paul Robinson &amp; John Nolan</a:t>
            </a:r>
          </a:p>
        </p:txBody>
      </p:sp>
    </p:spTree>
    <p:extLst>
      <p:ext uri="{BB962C8B-B14F-4D97-AF65-F5344CB8AC3E}">
        <p14:creationId xmlns:p14="http://schemas.microsoft.com/office/powerpoint/2010/main" val="4066654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6A643-3C5C-6D0B-55C7-61D7423A88BC}"/>
              </a:ext>
            </a:extLst>
          </p:cNvPr>
          <p:cNvSpPr>
            <a:spLocks noGrp="1"/>
          </p:cNvSpPr>
          <p:nvPr>
            <p:ph type="title"/>
          </p:nvPr>
        </p:nvSpPr>
        <p:spPr/>
        <p:txBody>
          <a:bodyPr/>
          <a:lstStyle/>
          <a:p>
            <a:endParaRPr lang="en-US"/>
          </a:p>
        </p:txBody>
      </p:sp>
      <p:grpSp>
        <p:nvGrpSpPr>
          <p:cNvPr id="3" name="Group 2">
            <a:extLst>
              <a:ext uri="{FF2B5EF4-FFF2-40B4-BE49-F238E27FC236}">
                <a16:creationId xmlns:a16="http://schemas.microsoft.com/office/drawing/2014/main" id="{9021AA20-F0F2-FD27-D605-D1DA0FB997B0}"/>
              </a:ext>
            </a:extLst>
          </p:cNvPr>
          <p:cNvGrpSpPr/>
          <p:nvPr/>
        </p:nvGrpSpPr>
        <p:grpSpPr>
          <a:xfrm>
            <a:off x="1257300" y="116632"/>
            <a:ext cx="8787663" cy="5369152"/>
            <a:chOff x="3033833" y="1929327"/>
            <a:chExt cx="5652967" cy="3577238"/>
          </a:xfrm>
        </p:grpSpPr>
        <p:pic>
          <p:nvPicPr>
            <p:cNvPr id="4" name="Picture 3">
              <a:extLst>
                <a:ext uri="{FF2B5EF4-FFF2-40B4-BE49-F238E27FC236}">
                  <a16:creationId xmlns:a16="http://schemas.microsoft.com/office/drawing/2014/main" id="{1F4F9861-D407-9ABD-50B9-A1E2487A0427}"/>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033833" y="1929327"/>
              <a:ext cx="5652967" cy="3577238"/>
            </a:xfrm>
            <a:prstGeom prst="rect">
              <a:avLst/>
            </a:prstGeom>
            <a:noFill/>
            <a:ln w="12700" cmpd="sng">
              <a:noFill/>
              <a:miter lim="800000"/>
              <a:headEnd/>
              <a:tailEnd/>
            </a:ln>
            <a:extLst>
              <a:ext uri="{909E8E84-426E-40dd-AFC4-6F175D3DCCD1}">
                <a14:hiddenFill xmlns="" xmlns:a14="http://schemas.microsoft.com/office/drawing/2010/main" xmlns:lc="http://schemas.openxmlformats.org/drawingml/2006/lockedCanvas">
                  <a:solidFill>
                    <a:schemeClr val="accent1"/>
                  </a:solidFill>
                </a14:hiddenFill>
              </a:ext>
            </a:extLst>
          </p:spPr>
        </p:pic>
        <p:sp>
          <p:nvSpPr>
            <p:cNvPr id="5" name="Rectangle 4">
              <a:extLst>
                <a:ext uri="{FF2B5EF4-FFF2-40B4-BE49-F238E27FC236}">
                  <a16:creationId xmlns:a16="http://schemas.microsoft.com/office/drawing/2014/main" id="{C8DC9B51-8378-97DD-A780-FD45CC0F1F34}"/>
                </a:ext>
              </a:extLst>
            </p:cNvPr>
            <p:cNvSpPr/>
            <p:nvPr/>
          </p:nvSpPr>
          <p:spPr>
            <a:xfrm>
              <a:off x="4935071" y="4721179"/>
              <a:ext cx="3102384" cy="356963"/>
            </a:xfrm>
            <a:prstGeom prst="rect">
              <a:avLst/>
            </a:prstGeom>
            <a:solidFill>
              <a:srgbClr val="E60082">
                <a:alpha val="13000"/>
              </a:srgbClr>
            </a:solidFill>
            <a:ln w="25400" cmpd="sng">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 name="Rectangle 5">
              <a:extLst>
                <a:ext uri="{FF2B5EF4-FFF2-40B4-BE49-F238E27FC236}">
                  <a16:creationId xmlns:a16="http://schemas.microsoft.com/office/drawing/2014/main" id="{01914988-6744-5E5A-BB46-4828C8D14D9B}"/>
                </a:ext>
              </a:extLst>
            </p:cNvPr>
            <p:cNvSpPr/>
            <p:nvPr/>
          </p:nvSpPr>
          <p:spPr>
            <a:xfrm>
              <a:off x="3708552" y="3470298"/>
              <a:ext cx="292637" cy="387402"/>
            </a:xfrm>
            <a:prstGeom prst="rect">
              <a:avLst/>
            </a:prstGeom>
            <a:solidFill>
              <a:schemeClr val="accent3">
                <a:alpha val="13000"/>
              </a:schemeClr>
            </a:solidFill>
            <a:ln w="25400" cmpd="sng">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 name="Rectangle 6">
              <a:extLst>
                <a:ext uri="{FF2B5EF4-FFF2-40B4-BE49-F238E27FC236}">
                  <a16:creationId xmlns:a16="http://schemas.microsoft.com/office/drawing/2014/main" id="{0A82AAE8-B05D-0855-1A50-AF721EBDF581}"/>
                </a:ext>
              </a:extLst>
            </p:cNvPr>
            <p:cNvSpPr/>
            <p:nvPr/>
          </p:nvSpPr>
          <p:spPr>
            <a:xfrm>
              <a:off x="7404257" y="3853132"/>
              <a:ext cx="340382" cy="397055"/>
            </a:xfrm>
            <a:prstGeom prst="rect">
              <a:avLst/>
            </a:prstGeom>
            <a:solidFill>
              <a:srgbClr val="E60082">
                <a:alpha val="13000"/>
              </a:srgbClr>
            </a:solidFill>
            <a:ln w="25400" cmpd="sng">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Rectangle 7">
              <a:extLst>
                <a:ext uri="{FF2B5EF4-FFF2-40B4-BE49-F238E27FC236}">
                  <a16:creationId xmlns:a16="http://schemas.microsoft.com/office/drawing/2014/main" id="{A8B53F72-BD10-B4E0-5F6C-B6458031AB27}"/>
                </a:ext>
              </a:extLst>
            </p:cNvPr>
            <p:cNvSpPr/>
            <p:nvPr/>
          </p:nvSpPr>
          <p:spPr>
            <a:xfrm>
              <a:off x="6469951" y="3479952"/>
              <a:ext cx="318449" cy="377748"/>
            </a:xfrm>
            <a:prstGeom prst="rect">
              <a:avLst/>
            </a:prstGeom>
            <a:solidFill>
              <a:schemeClr val="accent3">
                <a:alpha val="13000"/>
              </a:schemeClr>
            </a:solidFill>
            <a:ln w="25400" cmpd="sng">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Rectangle 8">
              <a:extLst>
                <a:ext uri="{FF2B5EF4-FFF2-40B4-BE49-F238E27FC236}">
                  <a16:creationId xmlns:a16="http://schemas.microsoft.com/office/drawing/2014/main" id="{2771A15A-3690-882C-C4F3-3289D701EC76}"/>
                </a:ext>
              </a:extLst>
            </p:cNvPr>
            <p:cNvSpPr/>
            <p:nvPr/>
          </p:nvSpPr>
          <p:spPr>
            <a:xfrm>
              <a:off x="5556145" y="3479952"/>
              <a:ext cx="621512" cy="377748"/>
            </a:xfrm>
            <a:prstGeom prst="rect">
              <a:avLst/>
            </a:prstGeom>
            <a:solidFill>
              <a:schemeClr val="accent3">
                <a:alpha val="13000"/>
              </a:schemeClr>
            </a:solidFill>
            <a:ln w="25400" cmpd="sng">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accent1"/>
                </a:solidFill>
              </a:endParaRPr>
            </a:p>
          </p:txBody>
        </p:sp>
        <p:sp>
          <p:nvSpPr>
            <p:cNvPr id="10" name="Rectangle 9">
              <a:extLst>
                <a:ext uri="{FF2B5EF4-FFF2-40B4-BE49-F238E27FC236}">
                  <a16:creationId xmlns:a16="http://schemas.microsoft.com/office/drawing/2014/main" id="{93727611-6FED-BBC6-45C9-5198CA8ADE74}"/>
                </a:ext>
              </a:extLst>
            </p:cNvPr>
            <p:cNvSpPr/>
            <p:nvPr/>
          </p:nvSpPr>
          <p:spPr>
            <a:xfrm>
              <a:off x="5553901" y="3851470"/>
              <a:ext cx="623755" cy="397055"/>
            </a:xfrm>
            <a:prstGeom prst="rect">
              <a:avLst/>
            </a:prstGeom>
            <a:solidFill>
              <a:srgbClr val="E60082">
                <a:alpha val="13000"/>
              </a:srgbClr>
            </a:solidFill>
            <a:ln w="25400" cmpd="sng">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 name="Rectangle 10">
              <a:extLst>
                <a:ext uri="{FF2B5EF4-FFF2-40B4-BE49-F238E27FC236}">
                  <a16:creationId xmlns:a16="http://schemas.microsoft.com/office/drawing/2014/main" id="{CF2F482B-EEDD-EC6C-DE6E-60973EBB1938}"/>
                </a:ext>
              </a:extLst>
            </p:cNvPr>
            <p:cNvSpPr/>
            <p:nvPr/>
          </p:nvSpPr>
          <p:spPr>
            <a:xfrm>
              <a:off x="6195912" y="3851470"/>
              <a:ext cx="283167" cy="397055"/>
            </a:xfrm>
            <a:prstGeom prst="rect">
              <a:avLst/>
            </a:prstGeom>
            <a:solidFill>
              <a:schemeClr val="accent5">
                <a:alpha val="30000"/>
              </a:schemeClr>
            </a:solidFill>
            <a:ln w="25400" cmpd="sng">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accent3"/>
                </a:solidFill>
              </a:endParaRPr>
            </a:p>
          </p:txBody>
        </p:sp>
        <p:sp>
          <p:nvSpPr>
            <p:cNvPr id="12" name="Rectangle 11">
              <a:extLst>
                <a:ext uri="{FF2B5EF4-FFF2-40B4-BE49-F238E27FC236}">
                  <a16:creationId xmlns:a16="http://schemas.microsoft.com/office/drawing/2014/main" id="{ED36F67C-B1E8-7D8E-4CDB-DACEA21CEF4D}"/>
                </a:ext>
              </a:extLst>
            </p:cNvPr>
            <p:cNvSpPr/>
            <p:nvPr/>
          </p:nvSpPr>
          <p:spPr>
            <a:xfrm>
              <a:off x="3708552" y="4723037"/>
              <a:ext cx="934568" cy="356963"/>
            </a:xfrm>
            <a:prstGeom prst="rect">
              <a:avLst/>
            </a:prstGeom>
            <a:solidFill>
              <a:srgbClr val="E60082">
                <a:alpha val="13000"/>
              </a:srgbClr>
            </a:solidFill>
            <a:ln w="25400" cmpd="sng">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3" name="Rectangle 12">
              <a:extLst>
                <a:ext uri="{FF2B5EF4-FFF2-40B4-BE49-F238E27FC236}">
                  <a16:creationId xmlns:a16="http://schemas.microsoft.com/office/drawing/2014/main" id="{9688E666-DECF-12DA-0041-16CBDB7BDD9B}"/>
                </a:ext>
              </a:extLst>
            </p:cNvPr>
            <p:cNvSpPr/>
            <p:nvPr/>
          </p:nvSpPr>
          <p:spPr>
            <a:xfrm>
              <a:off x="6186784" y="3479952"/>
              <a:ext cx="283167" cy="397055"/>
            </a:xfrm>
            <a:prstGeom prst="rect">
              <a:avLst/>
            </a:prstGeom>
            <a:solidFill>
              <a:schemeClr val="accent5">
                <a:alpha val="30000"/>
              </a:schemeClr>
            </a:solidFill>
            <a:ln w="25400" cmpd="sng">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accent3"/>
                </a:solidFill>
              </a:endParaRPr>
            </a:p>
          </p:txBody>
        </p:sp>
        <p:sp>
          <p:nvSpPr>
            <p:cNvPr id="14" name="Rectangle 13">
              <a:extLst>
                <a:ext uri="{FF2B5EF4-FFF2-40B4-BE49-F238E27FC236}">
                  <a16:creationId xmlns:a16="http://schemas.microsoft.com/office/drawing/2014/main" id="{2A9AD91A-DEE4-A51A-8FAF-6CD154F1A1B8}"/>
                </a:ext>
              </a:extLst>
            </p:cNvPr>
            <p:cNvSpPr/>
            <p:nvPr/>
          </p:nvSpPr>
          <p:spPr>
            <a:xfrm>
              <a:off x="5253211" y="3470298"/>
              <a:ext cx="283167" cy="397055"/>
            </a:xfrm>
            <a:prstGeom prst="rect">
              <a:avLst/>
            </a:prstGeom>
            <a:solidFill>
              <a:schemeClr val="accent5">
                <a:alpha val="30000"/>
              </a:schemeClr>
            </a:solidFill>
            <a:ln w="25400" cmpd="sng">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accent3"/>
                </a:solidFill>
              </a:endParaRPr>
            </a:p>
          </p:txBody>
        </p:sp>
        <p:sp>
          <p:nvSpPr>
            <p:cNvPr id="15" name="Rectangle 14">
              <a:extLst>
                <a:ext uri="{FF2B5EF4-FFF2-40B4-BE49-F238E27FC236}">
                  <a16:creationId xmlns:a16="http://schemas.microsoft.com/office/drawing/2014/main" id="{C4A67042-CF1C-7DB6-2EA4-01159A5929AD}"/>
                </a:ext>
              </a:extLst>
            </p:cNvPr>
            <p:cNvSpPr/>
            <p:nvPr/>
          </p:nvSpPr>
          <p:spPr>
            <a:xfrm>
              <a:off x="7744639" y="3470298"/>
              <a:ext cx="283167" cy="397055"/>
            </a:xfrm>
            <a:prstGeom prst="rect">
              <a:avLst/>
            </a:prstGeom>
            <a:solidFill>
              <a:schemeClr val="accent5">
                <a:alpha val="30000"/>
              </a:schemeClr>
            </a:solidFill>
            <a:ln w="25400" cmpd="sng">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accent3"/>
                </a:solidFill>
              </a:endParaRPr>
            </a:p>
          </p:txBody>
        </p:sp>
        <p:sp>
          <p:nvSpPr>
            <p:cNvPr id="16" name="Rectangle 15">
              <a:extLst>
                <a:ext uri="{FF2B5EF4-FFF2-40B4-BE49-F238E27FC236}">
                  <a16:creationId xmlns:a16="http://schemas.microsoft.com/office/drawing/2014/main" id="{0ADE645C-2BCB-285C-9FF7-F18B107DC910}"/>
                </a:ext>
              </a:extLst>
            </p:cNvPr>
            <p:cNvSpPr/>
            <p:nvPr/>
          </p:nvSpPr>
          <p:spPr>
            <a:xfrm>
              <a:off x="8027806" y="3475190"/>
              <a:ext cx="316916" cy="392164"/>
            </a:xfrm>
            <a:prstGeom prst="rect">
              <a:avLst/>
            </a:prstGeom>
            <a:solidFill>
              <a:srgbClr val="E60082">
                <a:alpha val="13000"/>
              </a:srgbClr>
            </a:solidFill>
            <a:ln w="25400" cmpd="sng">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 name="Rectangle 16">
              <a:extLst>
                <a:ext uri="{FF2B5EF4-FFF2-40B4-BE49-F238E27FC236}">
                  <a16:creationId xmlns:a16="http://schemas.microsoft.com/office/drawing/2014/main" id="{FB506244-6D36-675E-28FB-155E8BE1B093}"/>
                </a:ext>
              </a:extLst>
            </p:cNvPr>
            <p:cNvSpPr/>
            <p:nvPr/>
          </p:nvSpPr>
          <p:spPr>
            <a:xfrm>
              <a:off x="3708895" y="3851470"/>
              <a:ext cx="292294" cy="387403"/>
            </a:xfrm>
            <a:prstGeom prst="rect">
              <a:avLst/>
            </a:prstGeom>
            <a:solidFill>
              <a:schemeClr val="accent5">
                <a:alpha val="30000"/>
              </a:schemeClr>
            </a:solidFill>
            <a:ln w="25400" cmpd="sng">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accent3"/>
                </a:solidFill>
              </a:endParaRPr>
            </a:p>
          </p:txBody>
        </p:sp>
        <p:sp>
          <p:nvSpPr>
            <p:cNvPr id="18" name="Rectangle 17">
              <a:extLst>
                <a:ext uri="{FF2B5EF4-FFF2-40B4-BE49-F238E27FC236}">
                  <a16:creationId xmlns:a16="http://schemas.microsoft.com/office/drawing/2014/main" id="{626D1404-DDD9-22B1-B0C8-AEE656740CFF}"/>
                </a:ext>
              </a:extLst>
            </p:cNvPr>
            <p:cNvSpPr/>
            <p:nvPr/>
          </p:nvSpPr>
          <p:spPr>
            <a:xfrm>
              <a:off x="6813033" y="3479951"/>
              <a:ext cx="283167" cy="371519"/>
            </a:xfrm>
            <a:prstGeom prst="rect">
              <a:avLst/>
            </a:prstGeom>
            <a:solidFill>
              <a:schemeClr val="accent5">
                <a:alpha val="30000"/>
              </a:schemeClr>
            </a:solidFill>
            <a:ln w="25400" cmpd="sng">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accent3"/>
                </a:solidFill>
              </a:endParaRPr>
            </a:p>
          </p:txBody>
        </p:sp>
        <p:sp>
          <p:nvSpPr>
            <p:cNvPr id="19" name="Rectangle 18">
              <a:extLst>
                <a:ext uri="{FF2B5EF4-FFF2-40B4-BE49-F238E27FC236}">
                  <a16:creationId xmlns:a16="http://schemas.microsoft.com/office/drawing/2014/main" id="{D68CDBEE-55CC-8D50-8D2C-7BE741CD5244}"/>
                </a:ext>
              </a:extLst>
            </p:cNvPr>
            <p:cNvSpPr/>
            <p:nvPr/>
          </p:nvSpPr>
          <p:spPr>
            <a:xfrm>
              <a:off x="4025337" y="3477570"/>
              <a:ext cx="292294" cy="387403"/>
            </a:xfrm>
            <a:prstGeom prst="rect">
              <a:avLst/>
            </a:prstGeom>
            <a:solidFill>
              <a:schemeClr val="accent5">
                <a:alpha val="30000"/>
              </a:schemeClr>
            </a:solidFill>
            <a:ln w="25400" cmpd="sng">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accent3"/>
                </a:solidFill>
              </a:endParaRPr>
            </a:p>
          </p:txBody>
        </p:sp>
        <p:sp>
          <p:nvSpPr>
            <p:cNvPr id="20" name="Rectangle 19">
              <a:extLst>
                <a:ext uri="{FF2B5EF4-FFF2-40B4-BE49-F238E27FC236}">
                  <a16:creationId xmlns:a16="http://schemas.microsoft.com/office/drawing/2014/main" id="{547482A8-D94D-031E-312E-54F69C10C2C1}"/>
                </a:ext>
              </a:extLst>
            </p:cNvPr>
            <p:cNvSpPr/>
            <p:nvPr/>
          </p:nvSpPr>
          <p:spPr>
            <a:xfrm>
              <a:off x="4330136" y="3846716"/>
              <a:ext cx="292294" cy="387403"/>
            </a:xfrm>
            <a:prstGeom prst="rect">
              <a:avLst/>
            </a:prstGeom>
            <a:solidFill>
              <a:schemeClr val="accent5">
                <a:alpha val="30000"/>
              </a:schemeClr>
            </a:solidFill>
            <a:ln w="25400" cmpd="sng">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accent3"/>
                </a:solidFill>
              </a:endParaRPr>
            </a:p>
          </p:txBody>
        </p:sp>
        <p:sp>
          <p:nvSpPr>
            <p:cNvPr id="21" name="Rectangle 20">
              <a:extLst>
                <a:ext uri="{FF2B5EF4-FFF2-40B4-BE49-F238E27FC236}">
                  <a16:creationId xmlns:a16="http://schemas.microsoft.com/office/drawing/2014/main" id="{3D04B8F4-6EE0-17D0-877C-DC8663A30007}"/>
                </a:ext>
              </a:extLst>
            </p:cNvPr>
            <p:cNvSpPr/>
            <p:nvPr/>
          </p:nvSpPr>
          <p:spPr>
            <a:xfrm>
              <a:off x="5252713" y="3851470"/>
              <a:ext cx="283167" cy="397055"/>
            </a:xfrm>
            <a:prstGeom prst="rect">
              <a:avLst/>
            </a:prstGeom>
            <a:solidFill>
              <a:schemeClr val="accent5">
                <a:alpha val="30000"/>
              </a:schemeClr>
            </a:solidFill>
            <a:ln w="25400" cmpd="sng">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accent3"/>
                </a:solidFill>
              </a:endParaRPr>
            </a:p>
          </p:txBody>
        </p:sp>
      </p:grpSp>
      <p:sp>
        <p:nvSpPr>
          <p:cNvPr id="25" name="Rectangle 24">
            <a:extLst>
              <a:ext uri="{FF2B5EF4-FFF2-40B4-BE49-F238E27FC236}">
                <a16:creationId xmlns:a16="http://schemas.microsoft.com/office/drawing/2014/main" id="{C9DCC2D7-9ACB-6B01-8B19-700B94F3D9DB}"/>
              </a:ext>
            </a:extLst>
          </p:cNvPr>
          <p:cNvSpPr/>
          <p:nvPr/>
        </p:nvSpPr>
        <p:spPr>
          <a:xfrm>
            <a:off x="8080110" y="6343650"/>
            <a:ext cx="3292740" cy="80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B070E71-498E-35BE-2496-3548B19BFAA8}"/>
              </a:ext>
            </a:extLst>
          </p:cNvPr>
          <p:cNvSpPr txBox="1"/>
          <p:nvPr/>
        </p:nvSpPr>
        <p:spPr>
          <a:xfrm>
            <a:off x="4021819" y="6425490"/>
            <a:ext cx="3472682" cy="369332"/>
          </a:xfrm>
          <a:prstGeom prst="rect">
            <a:avLst/>
          </a:prstGeom>
          <a:noFill/>
        </p:spPr>
        <p:txBody>
          <a:bodyPr wrap="none" rtlCol="0">
            <a:spAutoFit/>
          </a:bodyPr>
          <a:lstStyle/>
          <a:p>
            <a:r>
              <a:rPr lang="en-US" dirty="0"/>
              <a:t>Slide supplied by Standard </a:t>
            </a:r>
            <a:r>
              <a:rPr lang="en-US" dirty="0" err="1"/>
              <a:t>BioTools</a:t>
            </a:r>
            <a:endParaRPr lang="en-US" dirty="0"/>
          </a:p>
        </p:txBody>
      </p:sp>
      <p:sp>
        <p:nvSpPr>
          <p:cNvPr id="27" name="TextBox 26">
            <a:extLst>
              <a:ext uri="{FF2B5EF4-FFF2-40B4-BE49-F238E27FC236}">
                <a16:creationId xmlns:a16="http://schemas.microsoft.com/office/drawing/2014/main" id="{12091DC0-6E8A-0861-BE79-F5D7EC9C301A}"/>
              </a:ext>
            </a:extLst>
          </p:cNvPr>
          <p:cNvSpPr txBox="1"/>
          <p:nvPr/>
        </p:nvSpPr>
        <p:spPr>
          <a:xfrm>
            <a:off x="3123589" y="5648126"/>
            <a:ext cx="6668107" cy="923330"/>
          </a:xfrm>
          <a:prstGeom prst="rect">
            <a:avLst/>
          </a:prstGeom>
          <a:noFill/>
        </p:spPr>
        <p:txBody>
          <a:bodyPr wrap="none" rtlCol="0">
            <a:spAutoFit/>
          </a:bodyPr>
          <a:lstStyle/>
          <a:p>
            <a:r>
              <a:rPr lang="en-US" dirty="0"/>
              <a:t>Current isotope tags available directly  are highlighted in pink. </a:t>
            </a:r>
          </a:p>
          <a:p>
            <a:r>
              <a:rPr lang="en-US" dirty="0"/>
              <a:t>Other isotopes that have been reported in the literature are in green.</a:t>
            </a:r>
          </a:p>
          <a:p>
            <a:endParaRPr lang="en-US" dirty="0"/>
          </a:p>
        </p:txBody>
      </p:sp>
    </p:spTree>
    <p:extLst>
      <p:ext uri="{BB962C8B-B14F-4D97-AF65-F5344CB8AC3E}">
        <p14:creationId xmlns:p14="http://schemas.microsoft.com/office/powerpoint/2010/main" val="1766504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p:cNvSpPr>
            <a:spLocks noGrp="1"/>
          </p:cNvSpPr>
          <p:nvPr>
            <p:ph type="title"/>
          </p:nvPr>
        </p:nvSpPr>
        <p:spPr>
          <a:xfrm>
            <a:off x="2852466" y="245058"/>
            <a:ext cx="7256190" cy="592926"/>
          </a:xfrm>
        </p:spPr>
        <p:txBody>
          <a:bodyPr/>
          <a:lstStyle/>
          <a:p>
            <a:r>
              <a:rPr lang="fr-FR" sz="2215" dirty="0" err="1"/>
              <a:t>Combined</a:t>
            </a:r>
            <a:r>
              <a:rPr lang="fr-FR" sz="2215" dirty="0"/>
              <a:t> </a:t>
            </a:r>
            <a:r>
              <a:rPr lang="fr-FR" sz="2215" dirty="0" err="1"/>
              <a:t>immuno-phenotyping</a:t>
            </a:r>
            <a:r>
              <a:rPr lang="fr-FR" sz="2215" dirty="0"/>
              <a:t> and </a:t>
            </a:r>
            <a:r>
              <a:rPr lang="fr-FR" sz="2215" dirty="0" err="1"/>
              <a:t>functional</a:t>
            </a:r>
            <a:r>
              <a:rPr lang="fr-FR" sz="2215" dirty="0"/>
              <a:t> workflow</a:t>
            </a:r>
          </a:p>
        </p:txBody>
      </p:sp>
      <p:pic>
        <p:nvPicPr>
          <p:cNvPr id="5" name="Image 4"/>
          <p:cNvPicPr>
            <a:picLocks noChangeAspect="1"/>
          </p:cNvPicPr>
          <p:nvPr/>
        </p:nvPicPr>
        <p:blipFill>
          <a:blip r:embed="rId2"/>
          <a:stretch>
            <a:fillRect/>
          </a:stretch>
        </p:blipFill>
        <p:spPr>
          <a:xfrm>
            <a:off x="4295801" y="1556793"/>
            <a:ext cx="3793389" cy="549269"/>
          </a:xfrm>
          <a:prstGeom prst="rect">
            <a:avLst/>
          </a:prstGeom>
        </p:spPr>
      </p:pic>
      <p:pic>
        <p:nvPicPr>
          <p:cNvPr id="6" name="Image 5"/>
          <p:cNvPicPr>
            <a:picLocks noChangeAspect="1"/>
          </p:cNvPicPr>
          <p:nvPr/>
        </p:nvPicPr>
        <p:blipFill>
          <a:blip r:embed="rId3"/>
          <a:stretch>
            <a:fillRect/>
          </a:stretch>
        </p:blipFill>
        <p:spPr>
          <a:xfrm>
            <a:off x="2954571" y="2448507"/>
            <a:ext cx="1419985" cy="1646247"/>
          </a:xfrm>
          <a:prstGeom prst="rect">
            <a:avLst/>
          </a:prstGeom>
        </p:spPr>
      </p:pic>
      <p:pic>
        <p:nvPicPr>
          <p:cNvPr id="7" name="Image 6"/>
          <p:cNvPicPr>
            <a:picLocks noChangeAspect="1"/>
          </p:cNvPicPr>
          <p:nvPr/>
        </p:nvPicPr>
        <p:blipFill>
          <a:blip r:embed="rId4"/>
          <a:stretch>
            <a:fillRect/>
          </a:stretch>
        </p:blipFill>
        <p:spPr>
          <a:xfrm>
            <a:off x="5342651" y="2330784"/>
            <a:ext cx="1568226" cy="1927122"/>
          </a:xfrm>
          <a:prstGeom prst="rect">
            <a:avLst/>
          </a:prstGeom>
        </p:spPr>
      </p:pic>
      <p:pic>
        <p:nvPicPr>
          <p:cNvPr id="8" name="Image 7"/>
          <p:cNvPicPr>
            <a:picLocks noChangeAspect="1"/>
          </p:cNvPicPr>
          <p:nvPr/>
        </p:nvPicPr>
        <p:blipFill>
          <a:blip r:embed="rId5"/>
          <a:stretch>
            <a:fillRect/>
          </a:stretch>
        </p:blipFill>
        <p:spPr>
          <a:xfrm>
            <a:off x="7569378" y="2350370"/>
            <a:ext cx="2442062" cy="1942727"/>
          </a:xfrm>
          <a:prstGeom prst="rect">
            <a:avLst/>
          </a:prstGeom>
        </p:spPr>
      </p:pic>
      <p:grpSp>
        <p:nvGrpSpPr>
          <p:cNvPr id="13" name="Groupe 12"/>
          <p:cNvGrpSpPr/>
          <p:nvPr/>
        </p:nvGrpSpPr>
        <p:grpSpPr>
          <a:xfrm>
            <a:off x="5143244" y="4293954"/>
            <a:ext cx="4466064" cy="2204063"/>
            <a:chOff x="4232920" y="3967676"/>
            <a:chExt cx="4838236" cy="2387735"/>
          </a:xfrm>
        </p:grpSpPr>
        <p:pic>
          <p:nvPicPr>
            <p:cNvPr id="10" name="Image 9"/>
            <p:cNvPicPr>
              <a:picLocks noChangeAspect="1"/>
            </p:cNvPicPr>
            <p:nvPr/>
          </p:nvPicPr>
          <p:blipFill rotWithShape="1">
            <a:blip r:embed="rId6"/>
            <a:srcRect r="29813"/>
            <a:stretch/>
          </p:blipFill>
          <p:spPr>
            <a:xfrm>
              <a:off x="4232920" y="4825839"/>
              <a:ext cx="2903999" cy="1506616"/>
            </a:xfrm>
            <a:prstGeom prst="rect">
              <a:avLst/>
            </a:prstGeom>
          </p:spPr>
        </p:pic>
        <p:pic>
          <p:nvPicPr>
            <p:cNvPr id="11" name="Image 10"/>
            <p:cNvPicPr>
              <a:picLocks noChangeAspect="1"/>
            </p:cNvPicPr>
            <p:nvPr/>
          </p:nvPicPr>
          <p:blipFill>
            <a:blip r:embed="rId7"/>
            <a:stretch>
              <a:fillRect/>
            </a:stretch>
          </p:blipFill>
          <p:spPr>
            <a:xfrm>
              <a:off x="5497044" y="3967676"/>
              <a:ext cx="2070000" cy="630000"/>
            </a:xfrm>
            <a:prstGeom prst="rect">
              <a:avLst/>
            </a:prstGeom>
          </p:spPr>
        </p:pic>
        <p:pic>
          <p:nvPicPr>
            <p:cNvPr id="12" name="Image 11"/>
            <p:cNvPicPr>
              <a:picLocks noChangeAspect="1"/>
            </p:cNvPicPr>
            <p:nvPr/>
          </p:nvPicPr>
          <p:blipFill>
            <a:blip r:embed="rId8"/>
            <a:stretch>
              <a:fillRect/>
            </a:stretch>
          </p:blipFill>
          <p:spPr>
            <a:xfrm>
              <a:off x="7296873" y="4581128"/>
              <a:ext cx="1774283" cy="1774283"/>
            </a:xfrm>
            <a:prstGeom prst="rect">
              <a:avLst/>
            </a:prstGeom>
          </p:spPr>
        </p:pic>
      </p:grpSp>
    </p:spTree>
    <p:extLst>
      <p:ext uri="{BB962C8B-B14F-4D97-AF65-F5344CB8AC3E}">
        <p14:creationId xmlns:p14="http://schemas.microsoft.com/office/powerpoint/2010/main" val="1321363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316444" y="4437113"/>
            <a:ext cx="2363733" cy="16481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2" name="Titre 1"/>
          <p:cNvSpPr>
            <a:spLocks noGrp="1"/>
          </p:cNvSpPr>
          <p:nvPr>
            <p:ph type="title"/>
          </p:nvPr>
        </p:nvSpPr>
        <p:spPr>
          <a:xfrm>
            <a:off x="2800661" y="118183"/>
            <a:ext cx="7256190" cy="850465"/>
          </a:xfrm>
        </p:spPr>
        <p:txBody>
          <a:bodyPr/>
          <a:lstStyle/>
          <a:p>
            <a:r>
              <a:rPr lang="en-US" sz="2215" dirty="0"/>
              <a:t>Mass cytometry principle</a:t>
            </a:r>
          </a:p>
        </p:txBody>
      </p:sp>
      <p:sp>
        <p:nvSpPr>
          <p:cNvPr id="18" name="Rectangle 17"/>
          <p:cNvSpPr/>
          <p:nvPr/>
        </p:nvSpPr>
        <p:spPr>
          <a:xfrm>
            <a:off x="7662574" y="4418452"/>
            <a:ext cx="2363733" cy="18908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pic>
        <p:nvPicPr>
          <p:cNvPr id="3" name="Picture 2">
            <a:extLst>
              <a:ext uri="{FF2B5EF4-FFF2-40B4-BE49-F238E27FC236}">
                <a16:creationId xmlns:a16="http://schemas.microsoft.com/office/drawing/2014/main" id="{9EB0751C-53CC-AB65-0E7E-AEDBC73B36EA}"/>
              </a:ext>
            </a:extLst>
          </p:cNvPr>
          <p:cNvPicPr>
            <a:picLocks noChangeAspect="1"/>
          </p:cNvPicPr>
          <p:nvPr/>
        </p:nvPicPr>
        <p:blipFill>
          <a:blip r:embed="rId2"/>
          <a:stretch>
            <a:fillRect/>
          </a:stretch>
        </p:blipFill>
        <p:spPr>
          <a:xfrm>
            <a:off x="1878489" y="890579"/>
            <a:ext cx="8435021" cy="5076842"/>
          </a:xfrm>
          <a:prstGeom prst="rect">
            <a:avLst/>
          </a:prstGeom>
        </p:spPr>
      </p:pic>
      <p:sp>
        <p:nvSpPr>
          <p:cNvPr id="4" name="Rectangle 3">
            <a:extLst>
              <a:ext uri="{FF2B5EF4-FFF2-40B4-BE49-F238E27FC236}">
                <a16:creationId xmlns:a16="http://schemas.microsoft.com/office/drawing/2014/main" id="{5FCEB9FD-4DE0-B9AC-2F11-2C0E7E843F5E}"/>
              </a:ext>
            </a:extLst>
          </p:cNvPr>
          <p:cNvSpPr/>
          <p:nvPr/>
        </p:nvSpPr>
        <p:spPr>
          <a:xfrm>
            <a:off x="8080110" y="6343650"/>
            <a:ext cx="3292740" cy="80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3F28438-D745-9152-1941-914C4EA875B8}"/>
              </a:ext>
            </a:extLst>
          </p:cNvPr>
          <p:cNvSpPr txBox="1"/>
          <p:nvPr/>
        </p:nvSpPr>
        <p:spPr>
          <a:xfrm>
            <a:off x="4021819" y="6425490"/>
            <a:ext cx="3472682" cy="369332"/>
          </a:xfrm>
          <a:prstGeom prst="rect">
            <a:avLst/>
          </a:prstGeom>
          <a:noFill/>
        </p:spPr>
        <p:txBody>
          <a:bodyPr wrap="none" rtlCol="0">
            <a:spAutoFit/>
          </a:bodyPr>
          <a:lstStyle/>
          <a:p>
            <a:r>
              <a:rPr lang="en-US" dirty="0"/>
              <a:t>Slide supplied by Standard </a:t>
            </a:r>
            <a:r>
              <a:rPr lang="en-US" dirty="0" err="1"/>
              <a:t>BioTools</a:t>
            </a:r>
            <a:endParaRPr lang="en-US" dirty="0"/>
          </a:p>
        </p:txBody>
      </p:sp>
    </p:spTree>
    <p:extLst>
      <p:ext uri="{BB962C8B-B14F-4D97-AF65-F5344CB8AC3E}">
        <p14:creationId xmlns:p14="http://schemas.microsoft.com/office/powerpoint/2010/main" val="3737984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How does the raw data look like ?</a:t>
            </a:r>
          </a:p>
        </p:txBody>
      </p:sp>
      <p:pic>
        <p:nvPicPr>
          <p:cNvPr id="9218" name="Picture 2" descr="Full-size image (91 K)">
            <a:hlinkClick r:id="" action="ppaction://noaction"/>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592" y="1556793"/>
            <a:ext cx="3238500" cy="483177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162771" y="6611780"/>
            <a:ext cx="8730555" cy="246221"/>
          </a:xfrm>
          <a:prstGeom prst="rect">
            <a:avLst/>
          </a:prstGeom>
        </p:spPr>
        <p:txBody>
          <a:bodyPr wrap="square">
            <a:spAutoFit/>
          </a:bodyPr>
          <a:lstStyle/>
          <a:p>
            <a:r>
              <a:rPr lang="en-US" sz="1000" b="1" dirty="0">
                <a:solidFill>
                  <a:srgbClr val="0000FF"/>
                </a:solidFill>
                <a:latin typeface="Tahoma" pitchFamily="34" charset="0"/>
                <a:ea typeface="Tahoma" pitchFamily="34" charset="0"/>
                <a:cs typeface="Tahoma" pitchFamily="34" charset="0"/>
              </a:rPr>
              <a:t>Newel, Immunity, 2012</a:t>
            </a:r>
          </a:p>
        </p:txBody>
      </p:sp>
      <p:pic>
        <p:nvPicPr>
          <p:cNvPr id="6" name="Picture 2" descr="Full-size image (91 K)">
            <a:hlinkClick r:id="" action="ppaction://noaction"/>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917" t="32270" r="-2281" b="34943"/>
          <a:stretch/>
        </p:blipFill>
        <p:spPr bwMode="auto">
          <a:xfrm>
            <a:off x="6528049" y="2429123"/>
            <a:ext cx="3367757" cy="308711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7176120" y="4725144"/>
            <a:ext cx="36004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90665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215" dirty="0"/>
              <a:t>How to </a:t>
            </a:r>
            <a:r>
              <a:rPr lang="fr-FR" sz="2215" dirty="0" err="1"/>
              <a:t>immuno-phenotype</a:t>
            </a:r>
            <a:r>
              <a:rPr lang="fr-FR" sz="2215" dirty="0"/>
              <a:t> ?</a:t>
            </a:r>
          </a:p>
        </p:txBody>
      </p:sp>
      <p:sp>
        <p:nvSpPr>
          <p:cNvPr id="17" name="Espace réservé du numéro de diapositive 16"/>
          <p:cNvSpPr>
            <a:spLocks noGrp="1"/>
          </p:cNvSpPr>
          <p:nvPr>
            <p:ph type="sldNum" sz="quarter" idx="4294967295"/>
          </p:nvPr>
        </p:nvSpPr>
        <p:spPr>
          <a:xfrm>
            <a:off x="1524000" y="6016625"/>
            <a:ext cx="431800" cy="336550"/>
          </a:xfrm>
          <a:prstGeom prst="rect">
            <a:avLst/>
          </a:prstGeom>
        </p:spPr>
        <p:txBody>
          <a:bodyPr/>
          <a:lstStyle/>
          <a:p>
            <a:fld id="{71B59584-EEF4-4959-8664-9B8A06708FEF}" type="slidenum">
              <a:rPr lang="fr-FR" smtClean="0"/>
              <a:pPr/>
              <a:t>14</a:t>
            </a:fld>
            <a:endParaRPr lang="fr-FR" dirty="0"/>
          </a:p>
        </p:txBody>
      </p:sp>
      <p:graphicFrame>
        <p:nvGraphicFramePr>
          <p:cNvPr id="4" name="Diagramme 3"/>
          <p:cNvGraphicFramePr/>
          <p:nvPr/>
        </p:nvGraphicFramePr>
        <p:xfrm>
          <a:off x="3503713" y="2002946"/>
          <a:ext cx="5627077" cy="37513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oupe 13"/>
          <p:cNvGrpSpPr/>
          <p:nvPr/>
        </p:nvGrpSpPr>
        <p:grpSpPr>
          <a:xfrm>
            <a:off x="2639619" y="1869390"/>
            <a:ext cx="470877" cy="3899695"/>
            <a:chOff x="8362610" y="1689895"/>
            <a:chExt cx="510117" cy="4835449"/>
          </a:xfrm>
        </p:grpSpPr>
        <p:sp>
          <p:nvSpPr>
            <p:cNvPr id="15" name="Rectangle 14"/>
            <p:cNvSpPr/>
            <p:nvPr/>
          </p:nvSpPr>
          <p:spPr>
            <a:xfrm>
              <a:off x="8362610" y="1689895"/>
              <a:ext cx="510117" cy="4835449"/>
            </a:xfrm>
            <a:prstGeom prst="rect">
              <a:avLst/>
            </a:prstGeom>
            <a:solidFill>
              <a:schemeClr val="accent2">
                <a:lumMod val="60000"/>
                <a:lumOff val="4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662"/>
            </a:p>
          </p:txBody>
        </p:sp>
        <p:sp>
          <p:nvSpPr>
            <p:cNvPr id="16" name="ZoneTexte 15"/>
            <p:cNvSpPr txBox="1"/>
            <p:nvPr/>
          </p:nvSpPr>
          <p:spPr>
            <a:xfrm>
              <a:off x="8446740" y="2486836"/>
              <a:ext cx="360040" cy="36031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fr-FR" sz="1662" b="1" dirty="0">
                  <a:solidFill>
                    <a:schemeClr val="bg1"/>
                  </a:solidFill>
                </a:rPr>
                <a:t>NEUTRAL</a:t>
              </a:r>
            </a:p>
            <a:p>
              <a:r>
                <a:rPr lang="fr-FR" sz="1662" b="1" dirty="0">
                  <a:solidFill>
                    <a:schemeClr val="bg1"/>
                  </a:solidFill>
                </a:rPr>
                <a:t>I</a:t>
              </a:r>
            </a:p>
            <a:p>
              <a:r>
                <a:rPr lang="fr-FR" sz="1662" b="1" dirty="0">
                  <a:solidFill>
                    <a:schemeClr val="bg1"/>
                  </a:solidFill>
                </a:rPr>
                <a:t>ZE</a:t>
              </a:r>
            </a:p>
            <a:p>
              <a:endParaRPr lang="fr-FR" sz="1662" b="1" dirty="0">
                <a:solidFill>
                  <a:schemeClr val="bg1"/>
                </a:solidFill>
              </a:endParaRPr>
            </a:p>
          </p:txBody>
        </p:sp>
      </p:grpSp>
    </p:spTree>
    <p:extLst>
      <p:ext uri="{BB962C8B-B14F-4D97-AF65-F5344CB8AC3E}">
        <p14:creationId xmlns:p14="http://schemas.microsoft.com/office/powerpoint/2010/main" val="1464832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500831" y="8512444"/>
            <a:ext cx="6096000" cy="246221"/>
          </a:xfrm>
          <a:prstGeom prst="rect">
            <a:avLst/>
          </a:prstGeom>
        </p:spPr>
        <p:txBody>
          <a:bodyPr>
            <a:spAutoFit/>
          </a:bodyPr>
          <a:lstStyle/>
          <a:p>
            <a:r>
              <a:rPr lang="fr-FR" sz="1000" dirty="0" err="1"/>
              <a:t>Experiment</a:t>
            </a:r>
            <a:r>
              <a:rPr lang="fr-FR" sz="1000" dirty="0"/>
              <a:t>: 13-SE19-TEST-MMK</a:t>
            </a:r>
          </a:p>
        </p:txBody>
      </p:sp>
      <p:grpSp>
        <p:nvGrpSpPr>
          <p:cNvPr id="2" name="Groupe 1"/>
          <p:cNvGrpSpPr/>
          <p:nvPr/>
        </p:nvGrpSpPr>
        <p:grpSpPr>
          <a:xfrm>
            <a:off x="2391717" y="855103"/>
            <a:ext cx="7211234" cy="4568080"/>
            <a:chOff x="1509251" y="1241631"/>
            <a:chExt cx="6555667" cy="4152800"/>
          </a:xfrm>
        </p:grpSpPr>
        <p:pic>
          <p:nvPicPr>
            <p:cNvPr id="2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915" t="3373" b="45021"/>
            <a:stretch/>
          </p:blipFill>
          <p:spPr bwMode="auto">
            <a:xfrm>
              <a:off x="1509251" y="1241631"/>
              <a:ext cx="4563580" cy="15724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060" t="54996" b="3980"/>
            <a:stretch/>
          </p:blipFill>
          <p:spPr bwMode="auto">
            <a:xfrm>
              <a:off x="1509251" y="2753799"/>
              <a:ext cx="4610290" cy="12664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2198" t="55779"/>
            <a:stretch/>
          </p:blipFill>
          <p:spPr bwMode="auto">
            <a:xfrm>
              <a:off x="1509251" y="4049943"/>
              <a:ext cx="4571200" cy="13444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2" name="ZoneTexte 31"/>
            <p:cNvSpPr txBox="1"/>
            <p:nvPr/>
          </p:nvSpPr>
          <p:spPr>
            <a:xfrm>
              <a:off x="6192710" y="1497323"/>
              <a:ext cx="1872208" cy="901645"/>
            </a:xfrm>
            <a:prstGeom prst="rect">
              <a:avLst/>
            </a:prstGeom>
            <a:noFill/>
          </p:spPr>
          <p:txBody>
            <a:bodyPr wrap="square" rtlCol="0">
              <a:spAutoFit/>
            </a:bodyPr>
            <a:lstStyle/>
            <a:p>
              <a:pPr algn="ctr">
                <a:lnSpc>
                  <a:spcPct val="150000"/>
                </a:lnSpc>
              </a:pPr>
              <a:r>
                <a:rPr lang="en-US" sz="1000" dirty="0"/>
                <a:t>1µg of CD45.2-141Nd</a:t>
              </a:r>
            </a:p>
            <a:p>
              <a:pPr algn="ctr">
                <a:lnSpc>
                  <a:spcPct val="150000"/>
                </a:lnSpc>
              </a:pPr>
              <a:r>
                <a:rPr lang="en-US" sz="1000" dirty="0"/>
                <a:t>CD45.2-141Nd-2013JL26</a:t>
              </a:r>
            </a:p>
            <a:p>
              <a:pPr algn="ctr">
                <a:lnSpc>
                  <a:spcPct val="150000"/>
                </a:lnSpc>
              </a:pPr>
              <a:r>
                <a:rPr lang="en-US" sz="1000" dirty="0"/>
                <a:t>61 atoms/</a:t>
              </a:r>
              <a:r>
                <a:rPr lang="en-US" sz="1000" dirty="0" err="1"/>
                <a:t>mAb</a:t>
              </a:r>
              <a:endParaRPr lang="en-US" sz="1000" dirty="0"/>
            </a:p>
            <a:p>
              <a:pPr algn="ctr">
                <a:lnSpc>
                  <a:spcPct val="150000"/>
                </a:lnSpc>
              </a:pPr>
              <a:r>
                <a:rPr lang="en-US" sz="1000" dirty="0"/>
                <a:t>Intensity signal : 63</a:t>
              </a:r>
            </a:p>
          </p:txBody>
        </p:sp>
        <p:sp>
          <p:nvSpPr>
            <p:cNvPr id="33" name="ZoneTexte 32"/>
            <p:cNvSpPr txBox="1"/>
            <p:nvPr/>
          </p:nvSpPr>
          <p:spPr>
            <a:xfrm>
              <a:off x="6191830" y="2876076"/>
              <a:ext cx="1872208" cy="901645"/>
            </a:xfrm>
            <a:prstGeom prst="rect">
              <a:avLst/>
            </a:prstGeom>
            <a:noFill/>
          </p:spPr>
          <p:txBody>
            <a:bodyPr wrap="square" rtlCol="0">
              <a:spAutoFit/>
            </a:bodyPr>
            <a:lstStyle/>
            <a:p>
              <a:pPr algn="ctr">
                <a:lnSpc>
                  <a:spcPct val="150000"/>
                </a:lnSpc>
              </a:pPr>
              <a:r>
                <a:rPr lang="en-US" sz="1000" dirty="0"/>
                <a:t>1µg of CD45.2-156Gd</a:t>
              </a:r>
            </a:p>
            <a:p>
              <a:pPr algn="ctr">
                <a:lnSpc>
                  <a:spcPct val="150000"/>
                </a:lnSpc>
              </a:pPr>
              <a:r>
                <a:rPr lang="en-US" sz="1000" dirty="0"/>
                <a:t>CD45.2-156Gd-2013SE03</a:t>
              </a:r>
            </a:p>
            <a:p>
              <a:pPr algn="ctr">
                <a:lnSpc>
                  <a:spcPct val="150000"/>
                </a:lnSpc>
              </a:pPr>
              <a:r>
                <a:rPr lang="en-US" sz="1000" dirty="0"/>
                <a:t>61 atoms/</a:t>
              </a:r>
              <a:r>
                <a:rPr lang="en-US" sz="1000" dirty="0" err="1"/>
                <a:t>mAb</a:t>
              </a:r>
              <a:endParaRPr lang="en-US" sz="1000" dirty="0"/>
            </a:p>
            <a:p>
              <a:pPr algn="ctr">
                <a:lnSpc>
                  <a:spcPct val="150000"/>
                </a:lnSpc>
              </a:pPr>
              <a:r>
                <a:rPr lang="en-US" sz="1000" dirty="0"/>
                <a:t>Intensity signal : 342</a:t>
              </a:r>
            </a:p>
          </p:txBody>
        </p:sp>
        <p:sp>
          <p:nvSpPr>
            <p:cNvPr id="34" name="ZoneTexte 33"/>
            <p:cNvSpPr txBox="1"/>
            <p:nvPr/>
          </p:nvSpPr>
          <p:spPr>
            <a:xfrm>
              <a:off x="6192710" y="4187413"/>
              <a:ext cx="1872208" cy="901645"/>
            </a:xfrm>
            <a:prstGeom prst="rect">
              <a:avLst/>
            </a:prstGeom>
            <a:noFill/>
          </p:spPr>
          <p:txBody>
            <a:bodyPr wrap="square" rtlCol="0">
              <a:spAutoFit/>
            </a:bodyPr>
            <a:lstStyle/>
            <a:p>
              <a:pPr algn="ctr">
                <a:lnSpc>
                  <a:spcPct val="150000"/>
                </a:lnSpc>
              </a:pPr>
              <a:r>
                <a:rPr lang="en-US" sz="1000" dirty="0"/>
                <a:t>1µg of CD45.2-176Yb</a:t>
              </a:r>
            </a:p>
            <a:p>
              <a:pPr algn="ctr">
                <a:lnSpc>
                  <a:spcPct val="150000"/>
                </a:lnSpc>
              </a:pPr>
              <a:r>
                <a:rPr lang="en-US" sz="1000" dirty="0"/>
                <a:t>CD45.2-176Yb-2013JL05</a:t>
              </a:r>
            </a:p>
            <a:p>
              <a:pPr algn="ctr">
                <a:lnSpc>
                  <a:spcPct val="150000"/>
                </a:lnSpc>
              </a:pPr>
              <a:r>
                <a:rPr lang="en-US" sz="1000" dirty="0"/>
                <a:t>47 atoms/</a:t>
              </a:r>
              <a:r>
                <a:rPr lang="en-US" sz="1000" dirty="0" err="1"/>
                <a:t>mAb</a:t>
              </a:r>
              <a:endParaRPr lang="en-US" sz="1000" dirty="0"/>
            </a:p>
            <a:p>
              <a:pPr algn="ctr">
                <a:lnSpc>
                  <a:spcPct val="150000"/>
                </a:lnSpc>
              </a:pPr>
              <a:r>
                <a:rPr lang="en-US" sz="1000" dirty="0"/>
                <a:t>Intensity signal : 207</a:t>
              </a:r>
            </a:p>
          </p:txBody>
        </p:sp>
        <p:cxnSp>
          <p:nvCxnSpPr>
            <p:cNvPr id="35" name="Connecteur droit 34"/>
            <p:cNvCxnSpPr/>
            <p:nvPr/>
          </p:nvCxnSpPr>
          <p:spPr>
            <a:xfrm flipH="1">
              <a:off x="4569591" y="1437212"/>
              <a:ext cx="36004" cy="3779373"/>
            </a:xfrm>
            <a:prstGeom prst="line">
              <a:avLst/>
            </a:prstGeom>
            <a:ln w="3175">
              <a:solidFill>
                <a:srgbClr val="FF0000"/>
              </a:solidFill>
              <a:prstDash val="dashDot"/>
            </a:ln>
          </p:spPr>
          <p:style>
            <a:lnRef idx="1">
              <a:schemeClr val="accent1"/>
            </a:lnRef>
            <a:fillRef idx="0">
              <a:schemeClr val="accent1"/>
            </a:fillRef>
            <a:effectRef idx="0">
              <a:schemeClr val="accent1"/>
            </a:effectRef>
            <a:fontRef idx="minor">
              <a:schemeClr val="tx1"/>
            </a:fontRef>
          </p:style>
        </p:cxnSp>
      </p:grpSp>
      <p:cxnSp>
        <p:nvCxnSpPr>
          <p:cNvPr id="13" name="Connecteur droit 12"/>
          <p:cNvCxnSpPr/>
          <p:nvPr/>
        </p:nvCxnSpPr>
        <p:spPr>
          <a:xfrm flipH="1">
            <a:off x="7104112" y="1550021"/>
            <a:ext cx="39604" cy="4157310"/>
          </a:xfrm>
          <a:prstGeom prst="line">
            <a:avLst/>
          </a:prstGeom>
          <a:ln w="3175">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14" name="Titre 1"/>
          <p:cNvSpPr txBox="1">
            <a:spLocks/>
          </p:cNvSpPr>
          <p:nvPr/>
        </p:nvSpPr>
        <p:spPr>
          <a:xfrm>
            <a:off x="2021632" y="-89798"/>
            <a:ext cx="7776864" cy="660754"/>
          </a:xfrm>
          <a:prstGeom prst="rect">
            <a:avLst/>
          </a:prstGeom>
        </p:spPr>
        <p:txBody>
          <a:bodyPr anchor="ctr"/>
          <a:lstStyle>
            <a:lvl1pPr algn="ctr" defTabSz="914400" rtl="0" eaLnBrk="1" latinLnBrk="0" hangingPunct="1">
              <a:spcBef>
                <a:spcPct val="0"/>
              </a:spcBef>
              <a:buNone/>
              <a:defRPr sz="2400" kern="1200">
                <a:solidFill>
                  <a:schemeClr val="bg1"/>
                </a:solidFill>
                <a:latin typeface="Tahoma" pitchFamily="34" charset="0"/>
                <a:ea typeface="Tahoma" pitchFamily="34" charset="0"/>
                <a:cs typeface="Tahoma" pitchFamily="34" charset="0"/>
              </a:defRPr>
            </a:lvl1pPr>
          </a:lstStyle>
          <a:p>
            <a:r>
              <a:rPr lang="en-US" dirty="0">
                <a:solidFill>
                  <a:schemeClr val="tx1"/>
                </a:solidFill>
              </a:rPr>
              <a:t>The difference in sensitivity is really minimal</a:t>
            </a:r>
          </a:p>
        </p:txBody>
      </p:sp>
      <p:sp>
        <p:nvSpPr>
          <p:cNvPr id="15" name="Rectangle 14"/>
          <p:cNvSpPr/>
          <p:nvPr/>
        </p:nvSpPr>
        <p:spPr>
          <a:xfrm>
            <a:off x="2021632" y="5533490"/>
            <a:ext cx="8343118" cy="830997"/>
          </a:xfrm>
          <a:prstGeom prst="rect">
            <a:avLst/>
          </a:prstGeom>
        </p:spPr>
        <p:txBody>
          <a:bodyPr wrap="square">
            <a:spAutoFit/>
          </a:bodyPr>
          <a:lstStyle/>
          <a:p>
            <a:r>
              <a:rPr lang="fr-FR" sz="1600" dirty="0" err="1">
                <a:solidFill>
                  <a:srgbClr val="FF0000"/>
                </a:solidFill>
              </a:rPr>
              <a:t>Same</a:t>
            </a:r>
            <a:r>
              <a:rPr lang="fr-FR" sz="1600" dirty="0">
                <a:solidFill>
                  <a:srgbClr val="FF0000"/>
                </a:solidFill>
              </a:rPr>
              <a:t> trend </a:t>
            </a:r>
            <a:r>
              <a:rPr lang="fr-FR" sz="1600" dirty="0" err="1">
                <a:solidFill>
                  <a:srgbClr val="FF0000"/>
                </a:solidFill>
              </a:rPr>
              <a:t>observed</a:t>
            </a:r>
            <a:r>
              <a:rPr lang="fr-FR" sz="1600" dirty="0">
                <a:solidFill>
                  <a:srgbClr val="FF0000"/>
                </a:solidFill>
              </a:rPr>
              <a:t> </a:t>
            </a:r>
            <a:r>
              <a:rPr lang="fr-FR" sz="1600" dirty="0" err="1">
                <a:solidFill>
                  <a:srgbClr val="FF0000"/>
                </a:solidFill>
              </a:rPr>
              <a:t>fitting</a:t>
            </a:r>
            <a:r>
              <a:rPr lang="fr-FR" sz="1600" dirty="0">
                <a:solidFill>
                  <a:srgbClr val="FF0000"/>
                </a:solidFill>
              </a:rPr>
              <a:t> </a:t>
            </a:r>
            <a:r>
              <a:rPr lang="fr-FR" sz="1600" dirty="0" err="1">
                <a:solidFill>
                  <a:srgbClr val="FF0000"/>
                </a:solidFill>
              </a:rPr>
              <a:t>with</a:t>
            </a:r>
            <a:r>
              <a:rPr lang="fr-FR" sz="1600" dirty="0">
                <a:solidFill>
                  <a:srgbClr val="FF0000"/>
                </a:solidFill>
              </a:rPr>
              <a:t> </a:t>
            </a:r>
            <a:r>
              <a:rPr lang="fr-FR" sz="1600" dirty="0" err="1">
                <a:solidFill>
                  <a:srgbClr val="FF0000"/>
                </a:solidFill>
              </a:rPr>
              <a:t>intrument</a:t>
            </a:r>
            <a:r>
              <a:rPr lang="fr-FR" sz="1600" dirty="0">
                <a:solidFill>
                  <a:srgbClr val="FF0000"/>
                </a:solidFill>
              </a:rPr>
              <a:t> </a:t>
            </a:r>
            <a:r>
              <a:rPr lang="fr-FR" sz="1600" dirty="0" err="1">
                <a:solidFill>
                  <a:srgbClr val="FF0000"/>
                </a:solidFill>
              </a:rPr>
              <a:t>sensitivity</a:t>
            </a:r>
            <a:r>
              <a:rPr lang="fr-FR" sz="1600" dirty="0">
                <a:solidFill>
                  <a:srgbClr val="FF0000"/>
                </a:solidFill>
              </a:rPr>
              <a:t> </a:t>
            </a:r>
            <a:r>
              <a:rPr lang="fr-FR" sz="1600" dirty="0" err="1">
                <a:solidFill>
                  <a:srgbClr val="FF0000"/>
                </a:solidFill>
              </a:rPr>
              <a:t>curves</a:t>
            </a:r>
            <a:r>
              <a:rPr lang="fr-FR" sz="1600" dirty="0">
                <a:solidFill>
                  <a:srgbClr val="FF0000"/>
                </a:solidFill>
              </a:rPr>
              <a:t> but </a:t>
            </a:r>
            <a:r>
              <a:rPr lang="fr-FR" sz="1600" dirty="0" err="1">
                <a:solidFill>
                  <a:srgbClr val="FF0000"/>
                </a:solidFill>
              </a:rPr>
              <a:t>this</a:t>
            </a:r>
            <a:r>
              <a:rPr lang="fr-FR" sz="1600" dirty="0">
                <a:solidFill>
                  <a:srgbClr val="FF0000"/>
                </a:solidFill>
              </a:rPr>
              <a:t> has no impact on the </a:t>
            </a:r>
            <a:r>
              <a:rPr lang="fr-FR" sz="1600" dirty="0" err="1">
                <a:solidFill>
                  <a:srgbClr val="FF0000"/>
                </a:solidFill>
              </a:rPr>
              <a:t>frequencies</a:t>
            </a:r>
            <a:r>
              <a:rPr lang="fr-FR" sz="1600" dirty="0">
                <a:solidFill>
                  <a:srgbClr val="FF0000"/>
                </a:solidFill>
              </a:rPr>
              <a:t> </a:t>
            </a:r>
            <a:r>
              <a:rPr lang="fr-FR" sz="1600" dirty="0" err="1">
                <a:solidFill>
                  <a:srgbClr val="FF0000"/>
                </a:solidFill>
              </a:rPr>
              <a:t>observed</a:t>
            </a:r>
            <a:r>
              <a:rPr lang="fr-FR" sz="1600" dirty="0">
                <a:solidFill>
                  <a:srgbClr val="FF0000"/>
                </a:solidFill>
              </a:rPr>
              <a:t>. </a:t>
            </a:r>
            <a:r>
              <a:rPr lang="fr-FR" sz="1600" dirty="0" err="1">
                <a:solidFill>
                  <a:srgbClr val="FF0000"/>
                </a:solidFill>
              </a:rPr>
              <a:t>Even</a:t>
            </a:r>
            <a:r>
              <a:rPr lang="fr-FR" sz="1600" dirty="0">
                <a:solidFill>
                  <a:srgbClr val="FF0000"/>
                </a:solidFill>
              </a:rPr>
              <a:t> in the </a:t>
            </a:r>
            <a:r>
              <a:rPr lang="fr-FR" sz="1600" dirty="0" err="1">
                <a:solidFill>
                  <a:srgbClr val="FF0000"/>
                </a:solidFill>
              </a:rPr>
              <a:t>worst</a:t>
            </a:r>
            <a:r>
              <a:rPr lang="fr-FR" sz="1600" dirty="0">
                <a:solidFill>
                  <a:srgbClr val="FF0000"/>
                </a:solidFill>
              </a:rPr>
              <a:t> </a:t>
            </a:r>
            <a:r>
              <a:rPr lang="fr-FR" sz="1600" dirty="0" err="1">
                <a:solidFill>
                  <a:srgbClr val="FF0000"/>
                </a:solidFill>
              </a:rPr>
              <a:t>combination</a:t>
            </a:r>
            <a:r>
              <a:rPr lang="fr-FR" sz="1600" dirty="0">
                <a:solidFill>
                  <a:srgbClr val="FF0000"/>
                </a:solidFill>
              </a:rPr>
              <a:t>, </a:t>
            </a:r>
            <a:r>
              <a:rPr lang="fr-FR" sz="1600" dirty="0" err="1">
                <a:solidFill>
                  <a:srgbClr val="FF0000"/>
                </a:solidFill>
              </a:rPr>
              <a:t>we</a:t>
            </a:r>
            <a:r>
              <a:rPr lang="fr-FR" sz="1600" dirty="0">
                <a:solidFill>
                  <a:srgbClr val="FF0000"/>
                </a:solidFill>
              </a:rPr>
              <a:t> </a:t>
            </a:r>
            <a:r>
              <a:rPr lang="fr-FR" sz="1600" dirty="0" err="1">
                <a:solidFill>
                  <a:srgbClr val="FF0000"/>
                </a:solidFill>
              </a:rPr>
              <a:t>can</a:t>
            </a:r>
            <a:r>
              <a:rPr lang="fr-FR" sz="1600" dirty="0">
                <a:solidFill>
                  <a:srgbClr val="FF0000"/>
                </a:solidFill>
              </a:rPr>
              <a:t> </a:t>
            </a:r>
            <a:r>
              <a:rPr lang="fr-FR" sz="1600" dirty="0" err="1">
                <a:solidFill>
                  <a:srgbClr val="FF0000"/>
                </a:solidFill>
              </a:rPr>
              <a:t>accurately</a:t>
            </a:r>
            <a:r>
              <a:rPr lang="fr-FR" sz="1600" dirty="0">
                <a:solidFill>
                  <a:srgbClr val="FF0000"/>
                </a:solidFill>
              </a:rPr>
              <a:t> </a:t>
            </a:r>
            <a:r>
              <a:rPr lang="fr-FR" sz="1600" dirty="0" err="1">
                <a:solidFill>
                  <a:srgbClr val="FF0000"/>
                </a:solidFill>
              </a:rPr>
              <a:t>measure</a:t>
            </a:r>
            <a:r>
              <a:rPr lang="fr-FR" sz="1600" dirty="0">
                <a:solidFill>
                  <a:srgbClr val="FF0000"/>
                </a:solidFill>
              </a:rPr>
              <a:t> the </a:t>
            </a:r>
            <a:r>
              <a:rPr lang="fr-FR" sz="1600" dirty="0" err="1">
                <a:solidFill>
                  <a:srgbClr val="FF0000"/>
                </a:solidFill>
              </a:rPr>
              <a:t>cell</a:t>
            </a:r>
            <a:r>
              <a:rPr lang="fr-FR" sz="1600" dirty="0">
                <a:solidFill>
                  <a:srgbClr val="FF0000"/>
                </a:solidFill>
              </a:rPr>
              <a:t> </a:t>
            </a:r>
            <a:r>
              <a:rPr lang="fr-FR" sz="1600" dirty="0" err="1">
                <a:solidFill>
                  <a:srgbClr val="FF0000"/>
                </a:solidFill>
              </a:rPr>
              <a:t>frequency</a:t>
            </a:r>
            <a:r>
              <a:rPr lang="fr-FR" sz="1600" dirty="0">
                <a:solidFill>
                  <a:srgbClr val="FF0000"/>
                </a:solidFill>
              </a:rPr>
              <a:t> of </a:t>
            </a:r>
            <a:r>
              <a:rPr lang="fr-FR" sz="1600" dirty="0" err="1">
                <a:solidFill>
                  <a:srgbClr val="FF0000"/>
                </a:solidFill>
              </a:rPr>
              <a:t>each</a:t>
            </a:r>
            <a:r>
              <a:rPr lang="fr-FR" sz="1600" dirty="0">
                <a:solidFill>
                  <a:srgbClr val="FF0000"/>
                </a:solidFill>
              </a:rPr>
              <a:t> </a:t>
            </a:r>
            <a:r>
              <a:rPr lang="fr-FR" sz="1600" dirty="0" err="1">
                <a:solidFill>
                  <a:srgbClr val="FF0000"/>
                </a:solidFill>
              </a:rPr>
              <a:t>genotype</a:t>
            </a:r>
            <a:endParaRPr lang="fr-FR" sz="1600" dirty="0">
              <a:solidFill>
                <a:srgbClr val="FF0000"/>
              </a:solidFill>
            </a:endParaRPr>
          </a:p>
        </p:txBody>
      </p:sp>
    </p:spTree>
    <p:extLst>
      <p:ext uri="{BB962C8B-B14F-4D97-AF65-F5344CB8AC3E}">
        <p14:creationId xmlns:p14="http://schemas.microsoft.com/office/powerpoint/2010/main" val="993260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215" dirty="0"/>
              <a:t>Implication for panel design</a:t>
            </a:r>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227" t="40239"/>
          <a:stretch/>
        </p:blipFill>
        <p:spPr bwMode="auto">
          <a:xfrm>
            <a:off x="6397702" y="1772817"/>
            <a:ext cx="3706896" cy="3766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32" b="63605"/>
          <a:stretch/>
        </p:blipFill>
        <p:spPr bwMode="auto">
          <a:xfrm>
            <a:off x="2433258" y="2437784"/>
            <a:ext cx="3696868" cy="2775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2165681" y="1488555"/>
            <a:ext cx="7286190" cy="436338"/>
          </a:xfrm>
          <a:prstGeom prst="rect">
            <a:avLst/>
          </a:prstGeom>
        </p:spPr>
        <p:txBody>
          <a:bodyPr wrap="square">
            <a:spAutoFit/>
          </a:bodyPr>
          <a:lstStyle/>
          <a:p>
            <a:pPr marL="263776" indent="-263776">
              <a:lnSpc>
                <a:spcPct val="150000"/>
              </a:lnSpc>
              <a:buFont typeface="Arial" panose="020B0604020202020204" pitchFamily="34" charset="0"/>
              <a:buChar char="•"/>
            </a:pPr>
            <a:r>
              <a:rPr lang="en-US" sz="1662" dirty="0"/>
              <a:t>All metals are not equals in terms of sensitivity</a:t>
            </a:r>
          </a:p>
        </p:txBody>
      </p:sp>
      <p:sp>
        <p:nvSpPr>
          <p:cNvPr id="6" name="Rectangle 5"/>
          <p:cNvSpPr/>
          <p:nvPr/>
        </p:nvSpPr>
        <p:spPr>
          <a:xfrm>
            <a:off x="3327103" y="5686424"/>
            <a:ext cx="6141198" cy="436402"/>
          </a:xfrm>
          <a:prstGeom prst="rect">
            <a:avLst/>
          </a:prstGeom>
          <a:solidFill>
            <a:schemeClr val="accent2">
              <a:lumMod val="20000"/>
              <a:lumOff val="80000"/>
            </a:schemeClr>
          </a:solidFill>
          <a:ln>
            <a:noFill/>
          </a:ln>
        </p:spPr>
        <p:txBody>
          <a:bodyPr wrap="square">
            <a:spAutoFit/>
          </a:bodyPr>
          <a:lstStyle/>
          <a:p>
            <a:pPr algn="ctr">
              <a:lnSpc>
                <a:spcPct val="150000"/>
              </a:lnSpc>
            </a:pPr>
            <a:r>
              <a:rPr lang="en-US" sz="1662" b="1" dirty="0">
                <a:solidFill>
                  <a:schemeClr val="accent2"/>
                </a:solidFill>
              </a:rPr>
              <a:t>As for other cytometry method, panel design is required</a:t>
            </a:r>
          </a:p>
        </p:txBody>
      </p:sp>
      <p:sp>
        <p:nvSpPr>
          <p:cNvPr id="7" name="Rectangle 6"/>
          <p:cNvSpPr/>
          <p:nvPr/>
        </p:nvSpPr>
        <p:spPr>
          <a:xfrm>
            <a:off x="2063553" y="6362014"/>
            <a:ext cx="3288917" cy="262829"/>
          </a:xfrm>
          <a:prstGeom prst="rect">
            <a:avLst/>
          </a:prstGeom>
        </p:spPr>
        <p:txBody>
          <a:bodyPr wrap="square">
            <a:spAutoFit/>
          </a:bodyPr>
          <a:lstStyle/>
          <a:p>
            <a:pPr defTabSz="844083">
              <a:defRPr/>
            </a:pPr>
            <a:r>
              <a:rPr lang="en-US" sz="1108" b="1" kern="0" dirty="0">
                <a:solidFill>
                  <a:schemeClr val="accent2">
                    <a:lumMod val="75000"/>
                  </a:schemeClr>
                </a:solidFill>
                <a:latin typeface="Proxima Nova" panose="020B0604020202020204" charset="0"/>
              </a:rPr>
              <a:t>Tricot </a:t>
            </a:r>
            <a:r>
              <a:rPr lang="en-US" sz="1108" b="1" i="1" kern="0" dirty="0">
                <a:solidFill>
                  <a:schemeClr val="accent2">
                    <a:lumMod val="75000"/>
                  </a:schemeClr>
                </a:solidFill>
                <a:latin typeface="Proxima Nova" panose="020B0604020202020204" charset="0"/>
              </a:rPr>
              <a:t>et al., </a:t>
            </a:r>
            <a:r>
              <a:rPr lang="en-US" sz="1108" b="1" kern="0" dirty="0">
                <a:solidFill>
                  <a:schemeClr val="accent2">
                    <a:lumMod val="75000"/>
                  </a:schemeClr>
                </a:solidFill>
                <a:latin typeface="Proxima Nova" panose="020B0604020202020204" charset="0"/>
              </a:rPr>
              <a:t>Cytometry A (2015)</a:t>
            </a:r>
            <a:endParaRPr lang="en-US" sz="1108" b="1" i="1" kern="0" dirty="0">
              <a:solidFill>
                <a:schemeClr val="accent2">
                  <a:lumMod val="75000"/>
                </a:schemeClr>
              </a:solidFill>
              <a:latin typeface="Proxima Nova" panose="020B0604020202020204" charset="0"/>
            </a:endParaRPr>
          </a:p>
        </p:txBody>
      </p:sp>
    </p:spTree>
    <p:extLst>
      <p:ext uri="{BB962C8B-B14F-4D97-AF65-F5344CB8AC3E}">
        <p14:creationId xmlns:p14="http://schemas.microsoft.com/office/powerpoint/2010/main" val="3759054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pPr algn="ctr"/>
            <a:r>
              <a:rPr lang="en-US" sz="2215" dirty="0"/>
              <a:t>Systematic validation method for new</a:t>
            </a:r>
            <a:br>
              <a:rPr lang="en-US" sz="2215" dirty="0"/>
            </a:br>
            <a:r>
              <a:rPr lang="en-US" sz="2215" dirty="0"/>
              <a:t>antibodies/metal conjugates </a:t>
            </a:r>
          </a:p>
        </p:txBody>
      </p:sp>
      <p:grpSp>
        <p:nvGrpSpPr>
          <p:cNvPr id="24" name="Groupe 23"/>
          <p:cNvGrpSpPr/>
          <p:nvPr/>
        </p:nvGrpSpPr>
        <p:grpSpPr>
          <a:xfrm>
            <a:off x="2286356" y="5360506"/>
            <a:ext cx="8117230" cy="1536047"/>
            <a:chOff x="432734" y="2278942"/>
            <a:chExt cx="8117230" cy="1536047"/>
          </a:xfrm>
        </p:grpSpPr>
        <p:pic>
          <p:nvPicPr>
            <p:cNvPr id="25" name="Image 24"/>
            <p:cNvPicPr>
              <a:picLocks noChangeAspect="1"/>
            </p:cNvPicPr>
            <p:nvPr/>
          </p:nvPicPr>
          <p:blipFill rotWithShape="1">
            <a:blip r:embed="rId2" cstate="print">
              <a:extLst>
                <a:ext uri="{28A0092B-C50C-407E-A947-70E740481C1C}">
                  <a14:useLocalDpi xmlns:a14="http://schemas.microsoft.com/office/drawing/2010/main" val="0"/>
                </a:ext>
              </a:extLst>
            </a:blip>
            <a:srcRect l="8180" t="8116" r="52587" b="78644"/>
            <a:stretch/>
          </p:blipFill>
          <p:spPr>
            <a:xfrm>
              <a:off x="5207157" y="2352632"/>
              <a:ext cx="3342807" cy="1462357"/>
            </a:xfrm>
            <a:prstGeom prst="rect">
              <a:avLst/>
            </a:prstGeom>
          </p:spPr>
        </p:pic>
        <p:sp>
          <p:nvSpPr>
            <p:cNvPr id="27" name="Rectangle 26"/>
            <p:cNvSpPr/>
            <p:nvPr/>
          </p:nvSpPr>
          <p:spPr>
            <a:xfrm>
              <a:off x="432734" y="2278942"/>
              <a:ext cx="4334697" cy="1384995"/>
            </a:xfrm>
            <a:prstGeom prst="rect">
              <a:avLst/>
            </a:prstGeom>
          </p:spPr>
          <p:txBody>
            <a:bodyPr wrap="square">
              <a:spAutoFit/>
            </a:bodyPr>
            <a:lstStyle/>
            <a:p>
              <a:pPr marL="457200" lvl="2">
                <a:lnSpc>
                  <a:spcPct val="150000"/>
                </a:lnSpc>
              </a:pPr>
              <a:r>
                <a:rPr lang="fr-FR" sz="2000" b="1" dirty="0" err="1">
                  <a:solidFill>
                    <a:srgbClr val="0000FF"/>
                  </a:solidFill>
                </a:rPr>
                <a:t>Staining</a:t>
              </a:r>
              <a:r>
                <a:rPr lang="fr-FR" sz="2000" b="1" dirty="0">
                  <a:solidFill>
                    <a:srgbClr val="0000FF"/>
                  </a:solidFill>
                </a:rPr>
                <a:t> </a:t>
              </a:r>
              <a:r>
                <a:rPr lang="fr-FR" sz="2000" b="1" dirty="0" err="1">
                  <a:solidFill>
                    <a:srgbClr val="0000FF"/>
                  </a:solidFill>
                </a:rPr>
                <a:t>intensity</a:t>
              </a:r>
              <a:endParaRPr lang="fr-FR" sz="2000" b="1" dirty="0">
                <a:solidFill>
                  <a:srgbClr val="0000FF"/>
                </a:solidFill>
              </a:endParaRPr>
            </a:p>
            <a:p>
              <a:pPr marL="285750" indent="-285750">
                <a:lnSpc>
                  <a:spcPct val="150000"/>
                </a:lnSpc>
                <a:buFont typeface="Arial" panose="020B0604020202020204" pitchFamily="34" charset="0"/>
                <a:buChar char="•"/>
              </a:pPr>
              <a:r>
                <a:rPr lang="en-US" dirty="0"/>
                <a:t>The stain index in mass cytometry is  less  than conventional fluorescent dyes</a:t>
              </a:r>
            </a:p>
          </p:txBody>
        </p:sp>
      </p:grpSp>
      <p:pic>
        <p:nvPicPr>
          <p:cNvPr id="2" name="Image 1"/>
          <p:cNvPicPr>
            <a:picLocks noChangeAspect="1"/>
          </p:cNvPicPr>
          <p:nvPr/>
        </p:nvPicPr>
        <p:blipFill>
          <a:blip r:embed="rId3"/>
          <a:stretch>
            <a:fillRect/>
          </a:stretch>
        </p:blipFill>
        <p:spPr>
          <a:xfrm>
            <a:off x="2338322" y="1340769"/>
            <a:ext cx="7515356" cy="3907321"/>
          </a:xfrm>
          <a:prstGeom prst="rect">
            <a:avLst/>
          </a:prstGeom>
        </p:spPr>
      </p:pic>
    </p:spTree>
    <p:extLst>
      <p:ext uri="{BB962C8B-B14F-4D97-AF65-F5344CB8AC3E}">
        <p14:creationId xmlns:p14="http://schemas.microsoft.com/office/powerpoint/2010/main" val="291137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prstGeom prst="rect">
            <a:avLst/>
          </a:prstGeom>
        </p:spPr>
        <p:txBody>
          <a:bodyPr/>
          <a:lstStyle/>
          <a:p>
            <a:pPr algn="ctr">
              <a:lnSpc>
                <a:spcPct val="150000"/>
              </a:lnSpc>
            </a:pPr>
            <a:r>
              <a:rPr lang="en-US" sz="2215" dirty="0"/>
              <a:t>Main types of contamination in mass cytometry</a:t>
            </a: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1842"/>
          <a:stretch/>
        </p:blipFill>
        <p:spPr bwMode="auto">
          <a:xfrm>
            <a:off x="2898623" y="1670885"/>
            <a:ext cx="1423964" cy="19738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ZoneTexte 3"/>
          <p:cNvSpPr txBox="1"/>
          <p:nvPr/>
        </p:nvSpPr>
        <p:spPr>
          <a:xfrm>
            <a:off x="2579600" y="2165238"/>
            <a:ext cx="651140" cy="348109"/>
          </a:xfrm>
          <a:prstGeom prst="rect">
            <a:avLst/>
          </a:prstGeom>
          <a:noFill/>
        </p:spPr>
        <p:txBody>
          <a:bodyPr wrap="none" rtlCol="0">
            <a:spAutoFit/>
          </a:bodyPr>
          <a:lstStyle/>
          <a:p>
            <a:r>
              <a:rPr lang="en-US" sz="1662" baseline="30000" dirty="0"/>
              <a:t>146</a:t>
            </a:r>
            <a:r>
              <a:rPr lang="en-US" sz="1662" dirty="0"/>
              <a:t>Nd</a:t>
            </a:r>
          </a:p>
        </p:txBody>
      </p:sp>
      <p:sp>
        <p:nvSpPr>
          <p:cNvPr id="7" name="ZoneTexte 6"/>
          <p:cNvSpPr txBox="1"/>
          <p:nvPr/>
        </p:nvSpPr>
        <p:spPr>
          <a:xfrm>
            <a:off x="3230967" y="1848678"/>
            <a:ext cx="651140" cy="348109"/>
          </a:xfrm>
          <a:prstGeom prst="rect">
            <a:avLst/>
          </a:prstGeom>
          <a:noFill/>
        </p:spPr>
        <p:txBody>
          <a:bodyPr wrap="none" rtlCol="0">
            <a:spAutoFit/>
          </a:bodyPr>
          <a:lstStyle/>
          <a:p>
            <a:r>
              <a:rPr lang="en-US" sz="1662" baseline="30000" dirty="0">
                <a:solidFill>
                  <a:schemeClr val="accent6"/>
                </a:solidFill>
              </a:rPr>
              <a:t>145</a:t>
            </a:r>
            <a:r>
              <a:rPr lang="en-US" sz="1662" dirty="0">
                <a:solidFill>
                  <a:schemeClr val="accent6"/>
                </a:solidFill>
              </a:rPr>
              <a:t>Nd</a:t>
            </a: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694"/>
          <a:stretch/>
        </p:blipFill>
        <p:spPr bwMode="auto">
          <a:xfrm>
            <a:off x="4439817" y="1714113"/>
            <a:ext cx="3656525" cy="19738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ZoneTexte 5"/>
          <p:cNvSpPr txBox="1"/>
          <p:nvPr/>
        </p:nvSpPr>
        <p:spPr>
          <a:xfrm>
            <a:off x="8263037" y="1891360"/>
            <a:ext cx="1845377" cy="1555362"/>
          </a:xfrm>
          <a:prstGeom prst="rect">
            <a:avLst/>
          </a:prstGeom>
          <a:noFill/>
        </p:spPr>
        <p:txBody>
          <a:bodyPr wrap="none" rtlCol="0">
            <a:spAutoFit/>
          </a:bodyPr>
          <a:lstStyle/>
          <a:p>
            <a:pPr marL="263776" indent="-263776">
              <a:lnSpc>
                <a:spcPct val="200000"/>
              </a:lnSpc>
              <a:buFont typeface="Wingdings" panose="05000000000000000000" pitchFamily="2" charset="2"/>
              <a:buChar char="§"/>
            </a:pPr>
            <a:r>
              <a:rPr lang="en-US" sz="1662" b="1" dirty="0">
                <a:solidFill>
                  <a:schemeClr val="accent6"/>
                </a:solidFill>
              </a:rPr>
              <a:t>Impurities (-1)</a:t>
            </a:r>
          </a:p>
          <a:p>
            <a:pPr marL="263776" indent="-263776">
              <a:lnSpc>
                <a:spcPct val="200000"/>
              </a:lnSpc>
              <a:buFont typeface="Wingdings" panose="05000000000000000000" pitchFamily="2" charset="2"/>
              <a:buChar char="§"/>
            </a:pPr>
            <a:r>
              <a:rPr lang="en-US" sz="1662" b="1" dirty="0" err="1">
                <a:solidFill>
                  <a:schemeClr val="accent4"/>
                </a:solidFill>
              </a:rPr>
              <a:t>Abondance</a:t>
            </a:r>
            <a:r>
              <a:rPr lang="en-US" sz="1662" b="1" dirty="0">
                <a:solidFill>
                  <a:schemeClr val="accent4"/>
                </a:solidFill>
              </a:rPr>
              <a:t> (+1)</a:t>
            </a:r>
          </a:p>
          <a:p>
            <a:pPr marL="263776" indent="-263776">
              <a:lnSpc>
                <a:spcPct val="200000"/>
              </a:lnSpc>
              <a:buFont typeface="Wingdings" panose="05000000000000000000" pitchFamily="2" charset="2"/>
              <a:buChar char="§"/>
            </a:pPr>
            <a:r>
              <a:rPr lang="en-US" sz="1662" b="1" dirty="0" err="1">
                <a:solidFill>
                  <a:schemeClr val="tx2">
                    <a:lumMod val="60000"/>
                    <a:lumOff val="40000"/>
                  </a:schemeClr>
                </a:solidFill>
              </a:rPr>
              <a:t>Oxydes</a:t>
            </a:r>
            <a:r>
              <a:rPr lang="en-US" sz="1662" b="1" dirty="0">
                <a:solidFill>
                  <a:schemeClr val="tx2">
                    <a:lumMod val="60000"/>
                    <a:lumOff val="40000"/>
                  </a:schemeClr>
                </a:solidFill>
              </a:rPr>
              <a:t> (+16)</a:t>
            </a:r>
          </a:p>
        </p:txBody>
      </p:sp>
      <p:sp>
        <p:nvSpPr>
          <p:cNvPr id="5" name="Rectangle à coins arrondis 4"/>
          <p:cNvSpPr/>
          <p:nvPr/>
        </p:nvSpPr>
        <p:spPr>
          <a:xfrm>
            <a:off x="2898623" y="3996406"/>
            <a:ext cx="6912768" cy="183585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46" u="sng" dirty="0">
                <a:solidFill>
                  <a:schemeClr val="accent2"/>
                </a:solidFill>
              </a:rPr>
              <a:t>Signal Cross-talks are due to:</a:t>
            </a:r>
          </a:p>
          <a:p>
            <a:pPr marL="263776" indent="-263776">
              <a:lnSpc>
                <a:spcPct val="150000"/>
              </a:lnSpc>
              <a:buFont typeface="Arial" panose="020B0604020202020204" pitchFamily="34" charset="0"/>
              <a:buChar char="•"/>
            </a:pPr>
            <a:r>
              <a:rPr lang="en-US" sz="1846" b="1" dirty="0">
                <a:solidFill>
                  <a:schemeClr val="accent2"/>
                </a:solidFill>
              </a:rPr>
              <a:t>Isotopic impurities</a:t>
            </a:r>
            <a:r>
              <a:rPr lang="en-US" sz="1846" dirty="0">
                <a:solidFill>
                  <a:schemeClr val="accent2"/>
                </a:solidFill>
              </a:rPr>
              <a:t> of</a:t>
            </a:r>
            <a:r>
              <a:rPr lang="en-US" sz="1846" b="1" dirty="0">
                <a:solidFill>
                  <a:schemeClr val="accent2"/>
                </a:solidFill>
              </a:rPr>
              <a:t> </a:t>
            </a:r>
            <a:r>
              <a:rPr lang="en-US" sz="1846" dirty="0">
                <a:solidFill>
                  <a:schemeClr val="accent2"/>
                </a:solidFill>
              </a:rPr>
              <a:t>metals (+ and/or – several Da)</a:t>
            </a:r>
          </a:p>
          <a:p>
            <a:pPr marL="263776" indent="-263776">
              <a:lnSpc>
                <a:spcPct val="150000"/>
              </a:lnSpc>
              <a:buFont typeface="Arial" panose="020B0604020202020204" pitchFamily="34" charset="0"/>
              <a:buChar char="•"/>
            </a:pPr>
            <a:r>
              <a:rPr lang="en-US" sz="1846" b="1" dirty="0">
                <a:solidFill>
                  <a:schemeClr val="accent2"/>
                </a:solidFill>
              </a:rPr>
              <a:t>Abundance sensitivity </a:t>
            </a:r>
            <a:r>
              <a:rPr lang="en-US" sz="1846" dirty="0">
                <a:solidFill>
                  <a:schemeClr val="accent2"/>
                </a:solidFill>
              </a:rPr>
              <a:t>(+ and/or – 1 Da)</a:t>
            </a:r>
          </a:p>
          <a:p>
            <a:pPr marL="263776" indent="-263776">
              <a:lnSpc>
                <a:spcPct val="150000"/>
              </a:lnSpc>
              <a:buFont typeface="Arial" panose="020B0604020202020204" pitchFamily="34" charset="0"/>
              <a:buChar char="•"/>
            </a:pPr>
            <a:r>
              <a:rPr lang="en-US" sz="1846" b="1" dirty="0">
                <a:solidFill>
                  <a:schemeClr val="accent2"/>
                </a:solidFill>
              </a:rPr>
              <a:t>Oxidation</a:t>
            </a:r>
            <a:r>
              <a:rPr lang="en-US" sz="1846" dirty="0">
                <a:solidFill>
                  <a:schemeClr val="accent2"/>
                </a:solidFill>
              </a:rPr>
              <a:t> (+16 Da) of reporter ions during the acquisition</a:t>
            </a:r>
          </a:p>
        </p:txBody>
      </p:sp>
      <p:sp>
        <p:nvSpPr>
          <p:cNvPr id="3" name="ZoneTexte 2"/>
          <p:cNvSpPr txBox="1"/>
          <p:nvPr/>
        </p:nvSpPr>
        <p:spPr>
          <a:xfrm>
            <a:off x="2389935" y="6302467"/>
            <a:ext cx="5472396" cy="369332"/>
          </a:xfrm>
          <a:prstGeom prst="rect">
            <a:avLst/>
          </a:prstGeom>
          <a:noFill/>
        </p:spPr>
        <p:txBody>
          <a:bodyPr wrap="none" rtlCol="0">
            <a:spAutoFit/>
          </a:bodyPr>
          <a:lstStyle/>
          <a:p>
            <a:r>
              <a:rPr lang="fr-FR" dirty="0"/>
              <a:t>Takahashi, </a:t>
            </a:r>
            <a:r>
              <a:rPr lang="fr-FR" dirty="0" err="1"/>
              <a:t>Cytometry</a:t>
            </a:r>
            <a:r>
              <a:rPr lang="fr-FR" dirty="0"/>
              <a:t> Part. A, </a:t>
            </a:r>
            <a:r>
              <a:rPr lang="en-US" dirty="0">
                <a:hlinkClick r:id="rId3" tooltip="Cytometry. Part A : the journal of the International Society for Analytical Cytology."/>
              </a:rPr>
              <a:t>Cytometry A.</a:t>
            </a:r>
            <a:r>
              <a:rPr lang="en-US" dirty="0"/>
              <a:t> 2016 Sep 15</a:t>
            </a:r>
            <a:r>
              <a:rPr lang="fr-FR" dirty="0"/>
              <a:t> </a:t>
            </a:r>
          </a:p>
        </p:txBody>
      </p:sp>
    </p:spTree>
    <p:extLst>
      <p:ext uri="{BB962C8B-B14F-4D97-AF65-F5344CB8AC3E}">
        <p14:creationId xmlns:p14="http://schemas.microsoft.com/office/powerpoint/2010/main" val="212684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indent="228600"/>
            <a:r>
              <a:rPr lang="fr-FR" dirty="0"/>
              <a:t>Cold case: </a:t>
            </a:r>
            <a:r>
              <a:rPr lang="fr-FR" dirty="0" err="1"/>
              <a:t>impurity</a:t>
            </a:r>
            <a:r>
              <a:rPr lang="fr-FR" dirty="0"/>
              <a:t> issue</a:t>
            </a:r>
          </a:p>
        </p:txBody>
      </p:sp>
      <p:pic>
        <p:nvPicPr>
          <p:cNvPr id="4" name="Image 3"/>
          <p:cNvPicPr>
            <a:picLocks noChangeAspect="1"/>
          </p:cNvPicPr>
          <p:nvPr/>
        </p:nvPicPr>
        <p:blipFill>
          <a:blip r:embed="rId2"/>
          <a:stretch>
            <a:fillRect/>
          </a:stretch>
        </p:blipFill>
        <p:spPr>
          <a:xfrm>
            <a:off x="6240016" y="2637482"/>
            <a:ext cx="3867690" cy="3743847"/>
          </a:xfrm>
          <a:prstGeom prst="rect">
            <a:avLst/>
          </a:prstGeom>
        </p:spPr>
      </p:pic>
      <p:pic>
        <p:nvPicPr>
          <p:cNvPr id="5" name="Image 4"/>
          <p:cNvPicPr>
            <a:picLocks noChangeAspect="1"/>
          </p:cNvPicPr>
          <p:nvPr/>
        </p:nvPicPr>
        <p:blipFill>
          <a:blip r:embed="rId3"/>
          <a:stretch>
            <a:fillRect/>
          </a:stretch>
        </p:blipFill>
        <p:spPr>
          <a:xfrm>
            <a:off x="2345153" y="2656534"/>
            <a:ext cx="3877216" cy="3724795"/>
          </a:xfrm>
          <a:prstGeom prst="rect">
            <a:avLst/>
          </a:prstGeom>
        </p:spPr>
      </p:pic>
      <p:sp>
        <p:nvSpPr>
          <p:cNvPr id="6" name="ZoneTexte 5"/>
          <p:cNvSpPr txBox="1"/>
          <p:nvPr/>
        </p:nvSpPr>
        <p:spPr>
          <a:xfrm>
            <a:off x="3791745" y="2195572"/>
            <a:ext cx="1478803" cy="369332"/>
          </a:xfrm>
          <a:prstGeom prst="rect">
            <a:avLst/>
          </a:prstGeom>
          <a:solidFill>
            <a:schemeClr val="accent1">
              <a:lumMod val="20000"/>
              <a:lumOff val="80000"/>
            </a:schemeClr>
          </a:solidFill>
        </p:spPr>
        <p:txBody>
          <a:bodyPr wrap="none" rtlCol="0">
            <a:spAutoFit/>
          </a:bodyPr>
          <a:lstStyle/>
          <a:p>
            <a:r>
              <a:rPr lang="fr-FR" b="1" dirty="0" err="1"/>
              <a:t>Unstimulated</a:t>
            </a:r>
            <a:endParaRPr lang="fr-FR" b="1" dirty="0"/>
          </a:p>
        </p:txBody>
      </p:sp>
      <p:sp>
        <p:nvSpPr>
          <p:cNvPr id="7" name="ZoneTexte 6"/>
          <p:cNvSpPr txBox="1"/>
          <p:nvPr/>
        </p:nvSpPr>
        <p:spPr>
          <a:xfrm>
            <a:off x="7824193" y="2187241"/>
            <a:ext cx="1224887" cy="369332"/>
          </a:xfrm>
          <a:prstGeom prst="rect">
            <a:avLst/>
          </a:prstGeom>
          <a:solidFill>
            <a:schemeClr val="accent2">
              <a:lumMod val="20000"/>
              <a:lumOff val="80000"/>
            </a:schemeClr>
          </a:solidFill>
        </p:spPr>
        <p:txBody>
          <a:bodyPr wrap="none" rtlCol="0">
            <a:spAutoFit/>
          </a:bodyPr>
          <a:lstStyle/>
          <a:p>
            <a:r>
              <a:rPr lang="fr-FR" b="1" dirty="0" err="1"/>
              <a:t>Stimulated</a:t>
            </a:r>
            <a:endParaRPr lang="fr-FR" b="1" dirty="0"/>
          </a:p>
        </p:txBody>
      </p:sp>
      <p:cxnSp>
        <p:nvCxnSpPr>
          <p:cNvPr id="9" name="Connecteur droit avec flèche 8"/>
          <p:cNvCxnSpPr/>
          <p:nvPr/>
        </p:nvCxnSpPr>
        <p:spPr>
          <a:xfrm>
            <a:off x="7248128" y="3993665"/>
            <a:ext cx="43204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2495600" y="1560272"/>
            <a:ext cx="1538498" cy="369332"/>
          </a:xfrm>
          <a:prstGeom prst="rect">
            <a:avLst/>
          </a:prstGeom>
          <a:solidFill>
            <a:schemeClr val="accent4">
              <a:lumMod val="20000"/>
              <a:lumOff val="80000"/>
            </a:schemeClr>
          </a:solidFill>
        </p:spPr>
        <p:txBody>
          <a:bodyPr wrap="none" rtlCol="0">
            <a:spAutoFit/>
          </a:bodyPr>
          <a:lstStyle/>
          <a:p>
            <a:r>
              <a:rPr lang="fr-FR" i="1" dirty="0"/>
              <a:t>Lat</a:t>
            </a:r>
            <a:r>
              <a:rPr lang="fr-FR" i="1" baseline="30000" dirty="0"/>
              <a:t>Y136F</a:t>
            </a:r>
            <a:r>
              <a:rPr lang="fr-FR" dirty="0"/>
              <a:t> CD4 Tc</a:t>
            </a:r>
            <a:endParaRPr lang="fr-FR" i="1" baseline="30000" dirty="0"/>
          </a:p>
        </p:txBody>
      </p:sp>
    </p:spTree>
    <p:extLst>
      <p:ext uri="{BB962C8B-B14F-4D97-AF65-F5344CB8AC3E}">
        <p14:creationId xmlns:p14="http://schemas.microsoft.com/office/powerpoint/2010/main" val="101882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1403648"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12035" y="1650905"/>
            <a:ext cx="10784840" cy="921337"/>
          </a:xfrm>
        </p:spPr>
        <p:txBody>
          <a:bodyPr/>
          <a:lstStyle/>
          <a:p>
            <a:r>
              <a:rPr lang="en-US" sz="2800" b="1" dirty="0"/>
              <a:t>Mass Cytometry </a:t>
            </a:r>
            <a:r>
              <a:rPr lang="mr-IN" sz="2800" b="1" dirty="0"/>
              <a:t>–</a:t>
            </a:r>
            <a:r>
              <a:rPr lang="en-US" sz="2800" b="1" dirty="0"/>
              <a:t> A Technology Impacting Flow Cytometry</a:t>
            </a:r>
          </a:p>
        </p:txBody>
      </p:sp>
      <p:sp>
        <p:nvSpPr>
          <p:cNvPr id="6" name="Subtitle 2"/>
          <p:cNvSpPr txBox="1">
            <a:spLocks/>
          </p:cNvSpPr>
          <p:nvPr/>
        </p:nvSpPr>
        <p:spPr>
          <a:xfrm>
            <a:off x="2791869" y="2845912"/>
            <a:ext cx="7294062" cy="2133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J. Paul Robinson</a:t>
            </a:r>
          </a:p>
          <a:p>
            <a:r>
              <a:rPr lang="en-US" sz="2000" dirty="0"/>
              <a:t>Distinguished Professor of Cytomics</a:t>
            </a:r>
          </a:p>
          <a:p>
            <a:r>
              <a:rPr lang="en-US" sz="2000" dirty="0"/>
              <a:t>Professor of Biomedical Engineering</a:t>
            </a:r>
          </a:p>
          <a:p>
            <a:r>
              <a:rPr lang="en-US" sz="2000" dirty="0"/>
              <a:t>Director, Purdue University Cytometry Laboratories</a:t>
            </a:r>
          </a:p>
        </p:txBody>
      </p:sp>
      <p:sp>
        <p:nvSpPr>
          <p:cNvPr id="8" name="TextBox 7"/>
          <p:cNvSpPr txBox="1"/>
          <p:nvPr/>
        </p:nvSpPr>
        <p:spPr>
          <a:xfrm>
            <a:off x="3854240" y="610232"/>
            <a:ext cx="4342748" cy="584775"/>
          </a:xfrm>
          <a:prstGeom prst="rect">
            <a:avLst/>
          </a:prstGeom>
          <a:noFill/>
        </p:spPr>
        <p:txBody>
          <a:bodyPr wrap="square" rtlCol="0">
            <a:spAutoFit/>
          </a:bodyPr>
          <a:lstStyle/>
          <a:p>
            <a:r>
              <a:rPr lang="en-US" sz="3200" b="1" dirty="0">
                <a:solidFill>
                  <a:prstClr val="black"/>
                </a:solidFill>
                <a:latin typeface="Calibri"/>
              </a:rPr>
              <a:t>Advanced Short Course</a:t>
            </a:r>
          </a:p>
        </p:txBody>
      </p:sp>
      <p:sp>
        <p:nvSpPr>
          <p:cNvPr id="11" name="TextBox 10"/>
          <p:cNvSpPr txBox="1"/>
          <p:nvPr/>
        </p:nvSpPr>
        <p:spPr>
          <a:xfrm>
            <a:off x="3359697" y="5324438"/>
            <a:ext cx="5283498" cy="1200329"/>
          </a:xfrm>
          <a:prstGeom prst="rect">
            <a:avLst/>
          </a:prstGeom>
          <a:noFill/>
        </p:spPr>
        <p:txBody>
          <a:bodyPr wrap="none" rtlCol="0">
            <a:spAutoFit/>
          </a:bodyPr>
          <a:lstStyle/>
          <a:p>
            <a:r>
              <a:rPr lang="en-US" dirty="0"/>
              <a:t>I wish to thank Dr. </a:t>
            </a:r>
            <a:r>
              <a:rPr lang="en-US" dirty="0" err="1"/>
              <a:t>Hervé</a:t>
            </a:r>
            <a:r>
              <a:rPr lang="en-US" dirty="0"/>
              <a:t> </a:t>
            </a:r>
            <a:r>
              <a:rPr lang="en-US" dirty="0" err="1"/>
              <a:t>Luche</a:t>
            </a:r>
            <a:r>
              <a:rPr lang="en-US" dirty="0"/>
              <a:t> from the</a:t>
            </a:r>
          </a:p>
          <a:p>
            <a:r>
              <a:rPr lang="en-US" dirty="0"/>
              <a:t>Centre </a:t>
            </a:r>
            <a:r>
              <a:rPr lang="en-US" dirty="0" err="1"/>
              <a:t>d’Immunophenomique</a:t>
            </a:r>
            <a:r>
              <a:rPr lang="en-US" dirty="0"/>
              <a:t> Marseille, France</a:t>
            </a:r>
          </a:p>
          <a:p>
            <a:r>
              <a:rPr lang="en-US" dirty="0"/>
              <a:t>For providing most of the slides on mass cytometry</a:t>
            </a:r>
          </a:p>
          <a:p>
            <a:r>
              <a:rPr lang="en-US" dirty="0"/>
              <a:t>Additional slides kindly provided by Standard Bio Tools</a:t>
            </a:r>
          </a:p>
        </p:txBody>
      </p:sp>
    </p:spTree>
    <p:extLst>
      <p:ext uri="{BB962C8B-B14F-4D97-AF65-F5344CB8AC3E}">
        <p14:creationId xmlns:p14="http://schemas.microsoft.com/office/powerpoint/2010/main" val="3544752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0462" y="855765"/>
            <a:ext cx="7431076" cy="54617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e 4"/>
          <p:cNvGrpSpPr/>
          <p:nvPr/>
        </p:nvGrpSpPr>
        <p:grpSpPr>
          <a:xfrm>
            <a:off x="1703512" y="3981056"/>
            <a:ext cx="8784976" cy="2383532"/>
            <a:chOff x="-36512" y="4581128"/>
            <a:chExt cx="8784976" cy="209550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581128"/>
              <a:ext cx="7208520" cy="2095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9130" y="4683998"/>
              <a:ext cx="2289334" cy="19697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7" name="Titre 1"/>
          <p:cNvSpPr txBox="1">
            <a:spLocks/>
          </p:cNvSpPr>
          <p:nvPr/>
        </p:nvSpPr>
        <p:spPr>
          <a:xfrm>
            <a:off x="-640080" y="-65572"/>
            <a:ext cx="13862304" cy="921337"/>
          </a:xfrm>
          <a:prstGeom prst="rect">
            <a:avLst/>
          </a:prstGeom>
        </p:spPr>
        <p:txBody>
          <a:bodyPr anchor="ctr"/>
          <a:lstStyle>
            <a:lvl1pPr algn="ctr" defTabSz="914400" rtl="0" eaLnBrk="1" latinLnBrk="0" hangingPunct="1">
              <a:spcBef>
                <a:spcPct val="0"/>
              </a:spcBef>
              <a:buNone/>
              <a:defRPr sz="2400" kern="1200">
                <a:solidFill>
                  <a:schemeClr val="bg1"/>
                </a:solidFill>
                <a:latin typeface="Tahoma" pitchFamily="34" charset="0"/>
                <a:ea typeface="Tahoma" pitchFamily="34" charset="0"/>
                <a:cs typeface="Tahoma" pitchFamily="34" charset="0"/>
              </a:defRPr>
            </a:lvl1pPr>
          </a:lstStyle>
          <a:p>
            <a:r>
              <a:rPr lang="fr-FR" dirty="0" err="1">
                <a:solidFill>
                  <a:schemeClr val="tx1"/>
                </a:solidFill>
              </a:rPr>
              <a:t>Sample</a:t>
            </a:r>
            <a:r>
              <a:rPr lang="fr-FR" dirty="0">
                <a:solidFill>
                  <a:schemeClr val="tx1"/>
                </a:solidFill>
              </a:rPr>
              <a:t> </a:t>
            </a:r>
            <a:r>
              <a:rPr lang="fr-FR" dirty="0" err="1">
                <a:solidFill>
                  <a:schemeClr val="tx1"/>
                </a:solidFill>
              </a:rPr>
              <a:t>preparation</a:t>
            </a:r>
            <a:r>
              <a:rPr lang="fr-FR" dirty="0">
                <a:solidFill>
                  <a:schemeClr val="tx1"/>
                </a:solidFill>
              </a:rPr>
              <a:t> </a:t>
            </a:r>
            <a:r>
              <a:rPr lang="fr-FR" dirty="0" err="1">
                <a:solidFill>
                  <a:schemeClr val="tx1"/>
                </a:solidFill>
              </a:rPr>
              <a:t>is</a:t>
            </a:r>
            <a:r>
              <a:rPr lang="fr-FR" dirty="0">
                <a:solidFill>
                  <a:schemeClr val="tx1"/>
                </a:solidFill>
              </a:rPr>
              <a:t> key: </a:t>
            </a:r>
            <a:r>
              <a:rPr lang="fr-FR" dirty="0" err="1">
                <a:solidFill>
                  <a:schemeClr val="tx1"/>
                </a:solidFill>
              </a:rPr>
              <a:t>Effect</a:t>
            </a:r>
            <a:r>
              <a:rPr lang="fr-FR" dirty="0">
                <a:solidFill>
                  <a:schemeClr val="tx1"/>
                </a:solidFill>
              </a:rPr>
              <a:t> of </a:t>
            </a:r>
            <a:r>
              <a:rPr lang="fr-FR" dirty="0" err="1">
                <a:solidFill>
                  <a:schemeClr val="tx1"/>
                </a:solidFill>
              </a:rPr>
              <a:t>inappropriate</a:t>
            </a:r>
            <a:r>
              <a:rPr lang="fr-FR" dirty="0">
                <a:solidFill>
                  <a:schemeClr val="tx1"/>
                </a:solidFill>
              </a:rPr>
              <a:t> initial fixation</a:t>
            </a:r>
          </a:p>
          <a:p>
            <a:r>
              <a:rPr lang="fr-FR" dirty="0">
                <a:solidFill>
                  <a:schemeClr val="tx1"/>
                </a:solidFill>
              </a:rPr>
              <a:t>for </a:t>
            </a:r>
            <a:r>
              <a:rPr lang="fr-FR" dirty="0" err="1">
                <a:solidFill>
                  <a:schemeClr val="tx1"/>
                </a:solidFill>
              </a:rPr>
              <a:t>intranuclear</a:t>
            </a:r>
            <a:r>
              <a:rPr lang="fr-FR" dirty="0">
                <a:solidFill>
                  <a:schemeClr val="tx1"/>
                </a:solidFill>
              </a:rPr>
              <a:t> </a:t>
            </a:r>
            <a:r>
              <a:rPr lang="fr-FR" dirty="0" err="1">
                <a:solidFill>
                  <a:schemeClr val="tx1"/>
                </a:solidFill>
              </a:rPr>
              <a:t>staining</a:t>
            </a:r>
            <a:endParaRPr lang="fr-FR" dirty="0">
              <a:solidFill>
                <a:schemeClr val="tx1"/>
              </a:solidFill>
            </a:endParaRPr>
          </a:p>
        </p:txBody>
      </p:sp>
    </p:spTree>
    <p:extLst>
      <p:ext uri="{BB962C8B-B14F-4D97-AF65-F5344CB8AC3E}">
        <p14:creationId xmlns:p14="http://schemas.microsoft.com/office/powerpoint/2010/main" val="181239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9509" y="-450296"/>
            <a:ext cx="10369152" cy="921337"/>
          </a:xfrm>
        </p:spPr>
        <p:txBody>
          <a:bodyPr/>
          <a:lstStyle/>
          <a:p>
            <a:endParaRPr lang="fr-FR"/>
          </a:p>
        </p:txBody>
      </p:sp>
      <p:sp>
        <p:nvSpPr>
          <p:cNvPr id="3" name="ZoneTexte 2"/>
          <p:cNvSpPr txBox="1"/>
          <p:nvPr/>
        </p:nvSpPr>
        <p:spPr>
          <a:xfrm>
            <a:off x="2423592" y="701832"/>
            <a:ext cx="7776864" cy="4278094"/>
          </a:xfrm>
          <a:prstGeom prst="rect">
            <a:avLst/>
          </a:prstGeom>
          <a:noFill/>
        </p:spPr>
        <p:txBody>
          <a:bodyPr wrap="square" rtlCol="0">
            <a:spAutoFit/>
          </a:bodyPr>
          <a:lstStyle/>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dirty="0" err="1"/>
              <a:t>Molecules</a:t>
            </a:r>
            <a:r>
              <a:rPr lang="fr-FR" sz="1600" dirty="0"/>
              <a:t> </a:t>
            </a:r>
            <a:r>
              <a:rPr lang="fr-FR" sz="1600" dirty="0" err="1"/>
              <a:t>below</a:t>
            </a:r>
            <a:r>
              <a:rPr lang="fr-FR" sz="1600" dirty="0"/>
              <a:t> 100 </a:t>
            </a:r>
            <a:r>
              <a:rPr lang="fr-FR" sz="1600" dirty="0" err="1"/>
              <a:t>molecules</a:t>
            </a:r>
            <a:r>
              <a:rPr lang="fr-FR" sz="1600" dirty="0"/>
              <a:t>/</a:t>
            </a:r>
            <a:r>
              <a:rPr lang="fr-FR" sz="1600" dirty="0" err="1"/>
              <a:t>cell</a:t>
            </a:r>
            <a:r>
              <a:rPr lang="fr-FR" sz="1600" dirty="0"/>
              <a:t> </a:t>
            </a:r>
            <a:r>
              <a:rPr lang="fr-FR" sz="1600" dirty="0" err="1"/>
              <a:t>cannot</a:t>
            </a:r>
            <a:r>
              <a:rPr lang="fr-FR" sz="1600" dirty="0"/>
              <a:t> </a:t>
            </a:r>
            <a:r>
              <a:rPr lang="fr-FR" sz="1600" dirty="0" err="1"/>
              <a:t>be</a:t>
            </a:r>
            <a:r>
              <a:rPr lang="fr-FR" sz="1600" dirty="0"/>
              <a:t> </a:t>
            </a:r>
            <a:r>
              <a:rPr lang="fr-FR" sz="1600" dirty="0" err="1"/>
              <a:t>identified</a:t>
            </a:r>
            <a:r>
              <a:rPr lang="fr-FR" sz="1600" dirty="0"/>
              <a:t> due to ion </a:t>
            </a:r>
            <a:r>
              <a:rPr lang="fr-FR" sz="1600" dirty="0" err="1"/>
              <a:t>detection</a:t>
            </a:r>
            <a:r>
              <a:rPr lang="fr-FR" sz="1600" dirty="0"/>
              <a:t> </a:t>
            </a:r>
            <a:r>
              <a:rPr lang="fr-FR" sz="1600" dirty="0" err="1"/>
              <a:t>efficiency</a:t>
            </a:r>
            <a:r>
              <a:rPr lang="fr-FR" sz="1600" dirty="0"/>
              <a:t> (1 in 10.000 ion)</a:t>
            </a:r>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dirty="0"/>
              <a:t>30% (CyTOF1) to 60% (</a:t>
            </a:r>
            <a:r>
              <a:rPr lang="fr-FR" sz="1600" dirty="0" err="1"/>
              <a:t>Helios</a:t>
            </a:r>
            <a:r>
              <a:rPr lang="fr-FR" sz="1600" dirty="0"/>
              <a:t>) of the </a:t>
            </a:r>
            <a:r>
              <a:rPr lang="fr-FR" sz="1600" dirty="0" err="1"/>
              <a:t>cells</a:t>
            </a:r>
            <a:r>
              <a:rPr lang="fr-FR" sz="1600" dirty="0"/>
              <a:t> </a:t>
            </a:r>
            <a:r>
              <a:rPr lang="fr-FR" sz="1600" dirty="0" err="1"/>
              <a:t>injected</a:t>
            </a:r>
            <a:r>
              <a:rPr lang="fr-FR" sz="1600" dirty="0"/>
              <a:t> are </a:t>
            </a:r>
            <a:r>
              <a:rPr lang="fr-FR" sz="1600" dirty="0" err="1"/>
              <a:t>actually</a:t>
            </a:r>
            <a:r>
              <a:rPr lang="fr-FR" sz="1600" dirty="0"/>
              <a:t> </a:t>
            </a:r>
            <a:r>
              <a:rPr lang="fr-FR" sz="1600" dirty="0" err="1"/>
              <a:t>acquired</a:t>
            </a:r>
            <a:r>
              <a:rPr lang="fr-FR" sz="1600" dirty="0"/>
              <a:t> by the system</a:t>
            </a:r>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dirty="0"/>
              <a:t>All </a:t>
            </a:r>
            <a:r>
              <a:rPr lang="fr-FR" sz="1600" dirty="0" err="1"/>
              <a:t>metals</a:t>
            </a:r>
            <a:r>
              <a:rPr lang="fr-FR" sz="1600" dirty="0"/>
              <a:t> are not </a:t>
            </a:r>
            <a:r>
              <a:rPr lang="fr-FR" sz="1600" dirty="0" err="1"/>
              <a:t>equals</a:t>
            </a:r>
            <a:r>
              <a:rPr lang="fr-FR" sz="1600" dirty="0"/>
              <a:t> (2-3 X </a:t>
            </a:r>
            <a:r>
              <a:rPr lang="fr-FR" sz="1600" dirty="0" err="1"/>
              <a:t>difference</a:t>
            </a:r>
            <a:r>
              <a:rPr lang="fr-FR" sz="1600" dirty="0"/>
              <a:t> </a:t>
            </a:r>
            <a:r>
              <a:rPr lang="fr-FR" sz="1600" dirty="0" err="1"/>
              <a:t>between</a:t>
            </a:r>
            <a:r>
              <a:rPr lang="fr-FR" sz="1600" dirty="0"/>
              <a:t> </a:t>
            </a:r>
            <a:r>
              <a:rPr lang="fr-FR" sz="1600" dirty="0" err="1"/>
              <a:t>chanels</a:t>
            </a:r>
            <a:r>
              <a:rPr lang="fr-FR" sz="1600" dirty="0"/>
              <a:t>). This </a:t>
            </a:r>
            <a:r>
              <a:rPr lang="fr-FR" sz="1600" dirty="0" err="1"/>
              <a:t>difference</a:t>
            </a:r>
            <a:r>
              <a:rPr lang="fr-FR" sz="1600" dirty="0"/>
              <a:t> in </a:t>
            </a:r>
            <a:r>
              <a:rPr lang="fr-FR" sz="1600" dirty="0" err="1"/>
              <a:t>sensitivity</a:t>
            </a:r>
            <a:r>
              <a:rPr lang="fr-FR" sz="1600" dirty="0"/>
              <a:t> </a:t>
            </a:r>
            <a:r>
              <a:rPr lang="fr-FR" sz="1600" dirty="0" err="1"/>
              <a:t>is</a:t>
            </a:r>
            <a:r>
              <a:rPr lang="fr-FR" sz="1600" dirty="0"/>
              <a:t> not in the </a:t>
            </a:r>
            <a:r>
              <a:rPr lang="fr-FR" sz="1600" dirty="0" err="1"/>
              <a:t>same</a:t>
            </a:r>
            <a:r>
              <a:rPr lang="fr-FR" sz="1600" dirty="0"/>
              <a:t> range </a:t>
            </a:r>
            <a:r>
              <a:rPr lang="fr-FR" sz="1600" dirty="0" err="1"/>
              <a:t>than</a:t>
            </a:r>
            <a:r>
              <a:rPr lang="fr-FR" sz="1600" dirty="0"/>
              <a:t> flow (40-50 X)</a:t>
            </a:r>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dirty="0" err="1"/>
              <a:t>Dynamic</a:t>
            </a:r>
            <a:r>
              <a:rPr lang="fr-FR" sz="1600" dirty="0"/>
              <a:t> range of </a:t>
            </a:r>
            <a:r>
              <a:rPr lang="fr-FR" sz="1600" dirty="0" err="1"/>
              <a:t>measurement</a:t>
            </a:r>
            <a:r>
              <a:rPr lang="fr-FR" sz="1600" dirty="0"/>
              <a:t> </a:t>
            </a:r>
            <a:r>
              <a:rPr lang="fr-FR" sz="1600" dirty="0" err="1"/>
              <a:t>is</a:t>
            </a:r>
            <a:r>
              <a:rPr lang="fr-FR" sz="1600" dirty="0"/>
              <a:t> </a:t>
            </a:r>
            <a:r>
              <a:rPr lang="fr-FR" sz="1600" dirty="0" err="1"/>
              <a:t>smaller</a:t>
            </a:r>
            <a:r>
              <a:rPr lang="fr-FR" sz="1600" dirty="0"/>
              <a:t> </a:t>
            </a:r>
            <a:r>
              <a:rPr lang="fr-FR" sz="1600" dirty="0" err="1"/>
              <a:t>than</a:t>
            </a:r>
            <a:r>
              <a:rPr lang="fr-FR" sz="1600" dirty="0"/>
              <a:t> by </a:t>
            </a:r>
            <a:r>
              <a:rPr lang="fr-FR" sz="1600" dirty="0" err="1"/>
              <a:t>fluoresence</a:t>
            </a:r>
            <a:r>
              <a:rPr lang="fr-FR" sz="1600" dirty="0"/>
              <a:t> flow </a:t>
            </a:r>
            <a:r>
              <a:rPr lang="fr-FR" sz="1600" dirty="0" err="1"/>
              <a:t>cytometry</a:t>
            </a:r>
            <a:endParaRPr lang="fr-FR" sz="1600" dirty="0"/>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dirty="0"/>
              <a:t>No spectral </a:t>
            </a:r>
            <a:r>
              <a:rPr lang="fr-FR" sz="1600" dirty="0" err="1"/>
              <a:t>overlaps</a:t>
            </a:r>
            <a:r>
              <a:rPr lang="fr-FR" sz="1600" dirty="0"/>
              <a:t> but cross-</a:t>
            </a:r>
            <a:r>
              <a:rPr lang="fr-FR" sz="1600" dirty="0" err="1"/>
              <a:t>talks</a:t>
            </a:r>
            <a:r>
              <a:rPr lang="fr-FR" sz="1600" dirty="0"/>
              <a:t> and </a:t>
            </a:r>
            <a:r>
              <a:rPr lang="fr-FR" sz="1600" dirty="0" err="1"/>
              <a:t>impurities</a:t>
            </a:r>
            <a:r>
              <a:rPr lang="fr-FR" sz="1600" dirty="0"/>
              <a:t> </a:t>
            </a:r>
            <a:r>
              <a:rPr lang="fr-FR" sz="1600" dirty="0" err="1"/>
              <a:t>that</a:t>
            </a:r>
            <a:r>
              <a:rPr lang="fr-FR" sz="1600" dirty="0"/>
              <a:t> </a:t>
            </a:r>
            <a:r>
              <a:rPr lang="fr-FR" sz="1600" dirty="0" err="1"/>
              <a:t>can</a:t>
            </a:r>
            <a:r>
              <a:rPr lang="fr-FR" sz="1600" dirty="0"/>
              <a:t> </a:t>
            </a:r>
            <a:r>
              <a:rPr lang="fr-FR" sz="1600" dirty="0" err="1"/>
              <a:t>spoil</a:t>
            </a:r>
            <a:r>
              <a:rPr lang="fr-FR" sz="1600" dirty="0"/>
              <a:t> </a:t>
            </a:r>
            <a:r>
              <a:rPr lang="fr-FR" sz="1600" dirty="0" err="1"/>
              <a:t>your</a:t>
            </a:r>
            <a:r>
              <a:rPr lang="fr-FR" sz="1600" dirty="0"/>
              <a:t> </a:t>
            </a:r>
            <a:r>
              <a:rPr lang="fr-FR" sz="1600" dirty="0" err="1"/>
              <a:t>measured</a:t>
            </a:r>
            <a:r>
              <a:rPr lang="fr-FR" sz="1600" dirty="0"/>
              <a:t> </a:t>
            </a:r>
            <a:r>
              <a:rPr lang="fr-FR" sz="1600" dirty="0" err="1"/>
              <a:t>signals</a:t>
            </a:r>
            <a:r>
              <a:rPr lang="fr-FR" sz="1600" dirty="0"/>
              <a:t> </a:t>
            </a:r>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dirty="0" err="1"/>
              <a:t>Carefully</a:t>
            </a:r>
            <a:r>
              <a:rPr lang="fr-FR" sz="1600" dirty="0"/>
              <a:t> design marker/</a:t>
            </a:r>
            <a:r>
              <a:rPr lang="fr-FR" sz="1600" dirty="0" err="1"/>
              <a:t>metal</a:t>
            </a:r>
            <a:r>
              <a:rPr lang="fr-FR" sz="1600" dirty="0"/>
              <a:t> pair </a:t>
            </a:r>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dirty="0" err="1"/>
              <a:t>Carefully</a:t>
            </a:r>
            <a:r>
              <a:rPr lang="fr-FR" sz="1600" dirty="0"/>
              <a:t> </a:t>
            </a:r>
            <a:r>
              <a:rPr lang="fr-FR" sz="1600" dirty="0" err="1"/>
              <a:t>choose</a:t>
            </a:r>
            <a:r>
              <a:rPr lang="fr-FR" sz="1600" dirty="0"/>
              <a:t> </a:t>
            </a:r>
            <a:r>
              <a:rPr lang="fr-FR" sz="1600" dirty="0" err="1"/>
              <a:t>conjugates</a:t>
            </a:r>
            <a:r>
              <a:rPr lang="fr-FR" sz="1600" dirty="0"/>
              <a:t> </a:t>
            </a:r>
            <a:r>
              <a:rPr lang="fr-FR" sz="1600" dirty="0" err="1"/>
              <a:t>combinations</a:t>
            </a:r>
            <a:r>
              <a:rPr lang="fr-FR" sz="1600" dirty="0"/>
              <a:t> for a </a:t>
            </a:r>
            <a:r>
              <a:rPr lang="fr-FR" sz="1600" dirty="0" err="1"/>
              <a:t>meaningful</a:t>
            </a:r>
            <a:r>
              <a:rPr lang="fr-FR" sz="1600" dirty="0"/>
              <a:t> </a:t>
            </a:r>
            <a:r>
              <a:rPr lang="fr-FR" sz="1600" dirty="0" err="1"/>
              <a:t>analysis</a:t>
            </a:r>
            <a:endParaRPr lang="fr-FR" sz="1600" dirty="0"/>
          </a:p>
          <a:p>
            <a:pPr marL="285750" indent="-285750">
              <a:buFont typeface="Arial" panose="020B0604020202020204" pitchFamily="34" charset="0"/>
              <a:buChar char="•"/>
            </a:pPr>
            <a:endParaRPr lang="fr-FR" sz="1600" dirty="0"/>
          </a:p>
        </p:txBody>
      </p:sp>
      <p:sp>
        <p:nvSpPr>
          <p:cNvPr id="4" name="ZoneTexte 3"/>
          <p:cNvSpPr txBox="1"/>
          <p:nvPr/>
        </p:nvSpPr>
        <p:spPr>
          <a:xfrm>
            <a:off x="2279576" y="4806288"/>
            <a:ext cx="7950318" cy="1338828"/>
          </a:xfrm>
          <a:prstGeom prst="rect">
            <a:avLst/>
          </a:prstGeom>
          <a:solidFill>
            <a:schemeClr val="accent2">
              <a:lumMod val="20000"/>
              <a:lumOff val="80000"/>
            </a:schemeClr>
          </a:solidFill>
        </p:spPr>
        <p:txBody>
          <a:bodyPr wrap="none" rtlCol="0">
            <a:spAutoFit/>
          </a:bodyPr>
          <a:lstStyle/>
          <a:p>
            <a:pPr>
              <a:lnSpc>
                <a:spcPct val="150000"/>
              </a:lnSpc>
            </a:pPr>
            <a:r>
              <a:rPr lang="fr-FR" dirty="0" err="1">
                <a:solidFill>
                  <a:schemeClr val="accent2"/>
                </a:solidFill>
              </a:rPr>
              <a:t>Hudge</a:t>
            </a:r>
            <a:r>
              <a:rPr lang="fr-FR" dirty="0">
                <a:solidFill>
                  <a:schemeClr val="accent2"/>
                </a:solidFill>
              </a:rPr>
              <a:t> </a:t>
            </a:r>
            <a:r>
              <a:rPr lang="fr-FR" dirty="0" err="1">
                <a:solidFill>
                  <a:schemeClr val="accent2"/>
                </a:solidFill>
              </a:rPr>
              <a:t>responsability</a:t>
            </a:r>
            <a:r>
              <a:rPr lang="fr-FR" dirty="0">
                <a:solidFill>
                  <a:schemeClr val="accent2"/>
                </a:solidFill>
              </a:rPr>
              <a:t> in the </a:t>
            </a:r>
            <a:r>
              <a:rPr lang="fr-FR" dirty="0" err="1">
                <a:solidFill>
                  <a:schemeClr val="accent2"/>
                </a:solidFill>
              </a:rPr>
              <a:t>field</a:t>
            </a:r>
            <a:r>
              <a:rPr lang="fr-FR" dirty="0">
                <a:solidFill>
                  <a:schemeClr val="accent2"/>
                </a:solidFill>
              </a:rPr>
              <a:t> of mass </a:t>
            </a:r>
            <a:r>
              <a:rPr lang="fr-FR" dirty="0" err="1">
                <a:solidFill>
                  <a:schemeClr val="accent2"/>
                </a:solidFill>
              </a:rPr>
              <a:t>cytometry</a:t>
            </a:r>
            <a:r>
              <a:rPr lang="fr-FR" dirty="0">
                <a:solidFill>
                  <a:schemeClr val="accent2"/>
                </a:solidFill>
              </a:rPr>
              <a:t> to </a:t>
            </a:r>
            <a:r>
              <a:rPr lang="fr-FR" dirty="0" err="1">
                <a:solidFill>
                  <a:schemeClr val="accent2"/>
                </a:solidFill>
              </a:rPr>
              <a:t>seriously</a:t>
            </a:r>
            <a:r>
              <a:rPr lang="fr-FR" dirty="0">
                <a:solidFill>
                  <a:schemeClr val="accent2"/>
                </a:solidFill>
              </a:rPr>
              <a:t> </a:t>
            </a:r>
            <a:r>
              <a:rPr lang="fr-FR" dirty="0" err="1">
                <a:solidFill>
                  <a:schemeClr val="accent2"/>
                </a:solidFill>
              </a:rPr>
              <a:t>consider</a:t>
            </a:r>
            <a:r>
              <a:rPr lang="fr-FR" dirty="0">
                <a:solidFill>
                  <a:schemeClr val="accent2"/>
                </a:solidFill>
              </a:rPr>
              <a:t> </a:t>
            </a:r>
            <a:r>
              <a:rPr lang="fr-FR" dirty="0" err="1">
                <a:solidFill>
                  <a:schemeClr val="accent2"/>
                </a:solidFill>
              </a:rPr>
              <a:t>this</a:t>
            </a:r>
            <a:r>
              <a:rPr lang="fr-FR" dirty="0">
                <a:solidFill>
                  <a:schemeClr val="accent2"/>
                </a:solidFill>
              </a:rPr>
              <a:t> </a:t>
            </a:r>
            <a:r>
              <a:rPr lang="fr-FR" dirty="0" err="1">
                <a:solidFill>
                  <a:schemeClr val="accent2"/>
                </a:solidFill>
              </a:rPr>
              <a:t>step</a:t>
            </a:r>
            <a:r>
              <a:rPr lang="fr-FR" dirty="0">
                <a:solidFill>
                  <a:schemeClr val="accent2"/>
                </a:solidFill>
              </a:rPr>
              <a:t> :</a:t>
            </a:r>
          </a:p>
          <a:p>
            <a:pPr marL="742950" lvl="1" indent="-285750">
              <a:lnSpc>
                <a:spcPct val="150000"/>
              </a:lnSpc>
              <a:buFont typeface="Arial" panose="020B0604020202020204" pitchFamily="34" charset="0"/>
              <a:buChar char="•"/>
            </a:pPr>
            <a:r>
              <a:rPr lang="fr-FR" dirty="0" err="1">
                <a:solidFill>
                  <a:schemeClr val="accent2"/>
                </a:solidFill>
              </a:rPr>
              <a:t>unprecedented</a:t>
            </a:r>
            <a:r>
              <a:rPr lang="fr-FR" dirty="0">
                <a:solidFill>
                  <a:schemeClr val="accent2"/>
                </a:solidFill>
              </a:rPr>
              <a:t> </a:t>
            </a:r>
            <a:r>
              <a:rPr lang="fr-FR" dirty="0" err="1">
                <a:solidFill>
                  <a:schemeClr val="accent2"/>
                </a:solidFill>
              </a:rPr>
              <a:t>combinations</a:t>
            </a:r>
            <a:r>
              <a:rPr lang="fr-FR" dirty="0">
                <a:solidFill>
                  <a:schemeClr val="accent2"/>
                </a:solidFill>
              </a:rPr>
              <a:t> of cellular marker </a:t>
            </a:r>
            <a:r>
              <a:rPr lang="fr-FR" dirty="0" err="1">
                <a:solidFill>
                  <a:schemeClr val="accent2"/>
                </a:solidFill>
              </a:rPr>
              <a:t>investigated</a:t>
            </a:r>
            <a:r>
              <a:rPr lang="fr-FR" dirty="0">
                <a:solidFill>
                  <a:schemeClr val="accent2"/>
                </a:solidFill>
              </a:rPr>
              <a:t>: QC ?</a:t>
            </a:r>
          </a:p>
          <a:p>
            <a:pPr marL="742950" lvl="1" indent="-285750">
              <a:lnSpc>
                <a:spcPct val="150000"/>
              </a:lnSpc>
              <a:buFont typeface="Arial" panose="020B0604020202020204" pitchFamily="34" charset="0"/>
              <a:buChar char="•"/>
            </a:pPr>
            <a:r>
              <a:rPr lang="fr-FR" dirty="0" err="1">
                <a:solidFill>
                  <a:schemeClr val="accent2"/>
                </a:solidFill>
              </a:rPr>
              <a:t>Unravel</a:t>
            </a:r>
            <a:r>
              <a:rPr lang="fr-FR" dirty="0">
                <a:solidFill>
                  <a:schemeClr val="accent2"/>
                </a:solidFill>
              </a:rPr>
              <a:t> </a:t>
            </a:r>
            <a:r>
              <a:rPr lang="fr-FR" dirty="0" err="1">
                <a:solidFill>
                  <a:schemeClr val="accent2"/>
                </a:solidFill>
              </a:rPr>
              <a:t>heterogeneity</a:t>
            </a:r>
            <a:r>
              <a:rPr lang="fr-FR" dirty="0">
                <a:solidFill>
                  <a:schemeClr val="accent2"/>
                </a:solidFill>
              </a:rPr>
              <a:t> </a:t>
            </a:r>
            <a:r>
              <a:rPr lang="fr-FR" dirty="0" err="1">
                <a:solidFill>
                  <a:schemeClr val="accent2"/>
                </a:solidFill>
              </a:rPr>
              <a:t>that</a:t>
            </a:r>
            <a:r>
              <a:rPr lang="fr-FR" dirty="0">
                <a:solidFill>
                  <a:schemeClr val="accent2"/>
                </a:solidFill>
              </a:rPr>
              <a:t> </a:t>
            </a:r>
            <a:r>
              <a:rPr lang="fr-FR" dirty="0" err="1">
                <a:solidFill>
                  <a:schemeClr val="accent2"/>
                </a:solidFill>
              </a:rPr>
              <a:t>is</a:t>
            </a:r>
            <a:r>
              <a:rPr lang="fr-FR" dirty="0">
                <a:solidFill>
                  <a:schemeClr val="accent2"/>
                </a:solidFill>
              </a:rPr>
              <a:t> real not </a:t>
            </a:r>
            <a:r>
              <a:rPr lang="fr-FR" dirty="0" err="1">
                <a:solidFill>
                  <a:schemeClr val="accent2"/>
                </a:solidFill>
              </a:rPr>
              <a:t>artefactual</a:t>
            </a:r>
            <a:endParaRPr lang="fr-FR" dirty="0">
              <a:solidFill>
                <a:schemeClr val="accent2"/>
              </a:solidFill>
            </a:endParaRPr>
          </a:p>
        </p:txBody>
      </p:sp>
    </p:spTree>
    <p:extLst>
      <p:ext uri="{BB962C8B-B14F-4D97-AF65-F5344CB8AC3E}">
        <p14:creationId xmlns:p14="http://schemas.microsoft.com/office/powerpoint/2010/main" val="2882203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9509" y="-212552"/>
            <a:ext cx="10369152" cy="921337"/>
          </a:xfrm>
        </p:spPr>
        <p:txBody>
          <a:bodyPr/>
          <a:lstStyle/>
          <a:p>
            <a:r>
              <a:rPr lang="fr-FR" dirty="0" err="1"/>
              <a:t>Strategy</a:t>
            </a:r>
            <a:r>
              <a:rPr lang="fr-FR" dirty="0"/>
              <a:t> for </a:t>
            </a:r>
            <a:r>
              <a:rPr lang="fr-FR" dirty="0" err="1"/>
              <a:t>careful</a:t>
            </a:r>
            <a:r>
              <a:rPr lang="fr-FR" dirty="0"/>
              <a:t> panel design</a:t>
            </a:r>
          </a:p>
        </p:txBody>
      </p:sp>
      <p:grpSp>
        <p:nvGrpSpPr>
          <p:cNvPr id="9" name="Groupe 8"/>
          <p:cNvGrpSpPr/>
          <p:nvPr/>
        </p:nvGrpSpPr>
        <p:grpSpPr>
          <a:xfrm>
            <a:off x="6000528" y="1093141"/>
            <a:ext cx="4559969" cy="5248115"/>
            <a:chOff x="804119" y="1460849"/>
            <a:chExt cx="4559969" cy="5248115"/>
          </a:xfrm>
        </p:grpSpPr>
        <p:pic>
          <p:nvPicPr>
            <p:cNvPr id="4" name="Image 3"/>
            <p:cNvPicPr/>
            <p:nvPr/>
          </p:nvPicPr>
          <p:blipFill rotWithShape="1">
            <a:blip r:embed="rId2" cstate="print">
              <a:extLst>
                <a:ext uri="{28A0092B-C50C-407E-A947-70E740481C1C}">
                  <a14:useLocalDpi xmlns:a14="http://schemas.microsoft.com/office/drawing/2010/main" val="0"/>
                </a:ext>
              </a:extLst>
            </a:blip>
            <a:srcRect l="24708" t="6836" r="37058" b="41335"/>
            <a:stretch/>
          </p:blipFill>
          <p:spPr>
            <a:xfrm>
              <a:off x="804119" y="1916832"/>
              <a:ext cx="4559969" cy="4792132"/>
            </a:xfrm>
            <a:prstGeom prst="rect">
              <a:avLst/>
            </a:prstGeom>
          </p:spPr>
        </p:pic>
        <p:sp>
          <p:nvSpPr>
            <p:cNvPr id="5" name="ZoneTexte 4"/>
            <p:cNvSpPr txBox="1"/>
            <p:nvPr/>
          </p:nvSpPr>
          <p:spPr>
            <a:xfrm>
              <a:off x="1115616" y="1484784"/>
              <a:ext cx="689612" cy="369332"/>
            </a:xfrm>
            <a:prstGeom prst="rect">
              <a:avLst/>
            </a:prstGeom>
            <a:solidFill>
              <a:schemeClr val="accent1">
                <a:lumMod val="20000"/>
                <a:lumOff val="80000"/>
              </a:schemeClr>
            </a:solidFill>
          </p:spPr>
          <p:txBody>
            <a:bodyPr wrap="none" rtlCol="0">
              <a:spAutoFit/>
            </a:bodyPr>
            <a:lstStyle/>
            <a:p>
              <a:r>
                <a:rPr lang="fr-FR" b="1" dirty="0"/>
                <a:t>Basal</a:t>
              </a:r>
            </a:p>
          </p:txBody>
        </p:sp>
        <p:sp>
          <p:nvSpPr>
            <p:cNvPr id="6" name="ZoneTexte 5"/>
            <p:cNvSpPr txBox="1"/>
            <p:nvPr/>
          </p:nvSpPr>
          <p:spPr>
            <a:xfrm>
              <a:off x="2051720" y="1460849"/>
              <a:ext cx="1224887" cy="369332"/>
            </a:xfrm>
            <a:prstGeom prst="rect">
              <a:avLst/>
            </a:prstGeom>
            <a:solidFill>
              <a:schemeClr val="accent2">
                <a:lumMod val="20000"/>
                <a:lumOff val="80000"/>
              </a:schemeClr>
            </a:solidFill>
          </p:spPr>
          <p:txBody>
            <a:bodyPr wrap="none" rtlCol="0">
              <a:spAutoFit/>
            </a:bodyPr>
            <a:lstStyle/>
            <a:p>
              <a:r>
                <a:rPr lang="fr-FR" b="1" dirty="0" err="1"/>
                <a:t>Stimulated</a:t>
              </a:r>
              <a:endParaRPr lang="fr-FR" b="1" dirty="0"/>
            </a:p>
          </p:txBody>
        </p:sp>
      </p:grpSp>
      <p:sp>
        <p:nvSpPr>
          <p:cNvPr id="3" name="ZoneTexte 2"/>
          <p:cNvSpPr txBox="1"/>
          <p:nvPr/>
        </p:nvSpPr>
        <p:spPr>
          <a:xfrm>
            <a:off x="2279576" y="1803672"/>
            <a:ext cx="3600400" cy="3416320"/>
          </a:xfrm>
          <a:prstGeom prst="rect">
            <a:avLst/>
          </a:prstGeom>
          <a:noFill/>
        </p:spPr>
        <p:txBody>
          <a:bodyPr wrap="square" rtlCol="0">
            <a:spAutoFit/>
          </a:bodyPr>
          <a:lstStyle/>
          <a:p>
            <a:pPr marL="285750" indent="-285750">
              <a:buFont typeface="Arial" panose="020B0604020202020204" pitchFamily="34" charset="0"/>
              <a:buChar char="•"/>
            </a:pPr>
            <a:r>
              <a:rPr lang="fr-FR" dirty="0" err="1"/>
              <a:t>Validate</a:t>
            </a:r>
            <a:r>
              <a:rPr lang="fr-FR" dirty="0"/>
              <a:t> all </a:t>
            </a:r>
            <a:r>
              <a:rPr lang="fr-FR" dirty="0" err="1"/>
              <a:t>you</a:t>
            </a:r>
            <a:r>
              <a:rPr lang="fr-FR" dirty="0"/>
              <a:t> </a:t>
            </a:r>
            <a:r>
              <a:rPr lang="fr-FR" dirty="0" err="1"/>
              <a:t>protocols</a:t>
            </a:r>
            <a:r>
              <a:rPr lang="fr-FR" dirty="0"/>
              <a:t> by </a:t>
            </a:r>
            <a:r>
              <a:rPr lang="fr-FR" dirty="0" err="1"/>
              <a:t>conventional</a:t>
            </a:r>
            <a:r>
              <a:rPr lang="fr-FR" dirty="0"/>
              <a:t> flow</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err="1"/>
              <a:t>Establish</a:t>
            </a:r>
            <a:r>
              <a:rPr lang="fr-FR" dirty="0"/>
              <a:t> </a:t>
            </a:r>
            <a:r>
              <a:rPr lang="fr-FR" dirty="0" err="1"/>
              <a:t>ranking</a:t>
            </a:r>
            <a:r>
              <a:rPr lang="fr-FR" dirty="0"/>
              <a:t> of marker </a:t>
            </a:r>
            <a:r>
              <a:rPr lang="fr-FR" dirty="0" err="1"/>
              <a:t>you</a:t>
            </a:r>
            <a:r>
              <a:rPr lang="fr-FR" dirty="0"/>
              <a:t> </a:t>
            </a:r>
            <a:r>
              <a:rPr lang="fr-FR" dirty="0" err="1"/>
              <a:t>want</a:t>
            </a:r>
            <a:r>
              <a:rPr lang="fr-FR" dirty="0"/>
              <a:t> to </a:t>
            </a:r>
            <a:r>
              <a:rPr lang="fr-FR" dirty="0" err="1"/>
              <a:t>adress</a:t>
            </a:r>
            <a:r>
              <a:rPr lang="fr-FR" dirty="0"/>
              <a:t> in one chanel</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Use </a:t>
            </a:r>
            <a:r>
              <a:rPr lang="fr-FR" dirty="0" err="1"/>
              <a:t>your</a:t>
            </a:r>
            <a:r>
              <a:rPr lang="fr-FR" dirty="0"/>
              <a:t> mass </a:t>
            </a:r>
            <a:r>
              <a:rPr lang="fr-FR" dirty="0" err="1"/>
              <a:t>response</a:t>
            </a:r>
            <a:r>
              <a:rPr lang="fr-FR" dirty="0"/>
              <a:t> </a:t>
            </a:r>
            <a:r>
              <a:rPr lang="fr-FR" dirty="0" err="1"/>
              <a:t>curve</a:t>
            </a:r>
            <a:r>
              <a:rPr lang="fr-FR" dirty="0"/>
              <a:t> as a normaliser to </a:t>
            </a:r>
            <a:r>
              <a:rPr lang="fr-FR" dirty="0" err="1"/>
              <a:t>predict</a:t>
            </a:r>
            <a:r>
              <a:rPr lang="fr-FR" dirty="0"/>
              <a:t> signal </a:t>
            </a:r>
            <a:r>
              <a:rPr lang="fr-FR" dirty="0" err="1"/>
              <a:t>intensity</a:t>
            </a:r>
            <a:r>
              <a:rPr lang="fr-FR" dirty="0"/>
              <a:t> in a </a:t>
            </a:r>
            <a:r>
              <a:rPr lang="fr-FR" dirty="0" err="1"/>
              <a:t>given</a:t>
            </a:r>
            <a:r>
              <a:rPr lang="fr-FR" dirty="0"/>
              <a:t> chanel</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Use Panel designer </a:t>
            </a:r>
            <a:r>
              <a:rPr lang="fr-FR" dirty="0" err="1"/>
              <a:t>tool</a:t>
            </a:r>
            <a:r>
              <a:rPr lang="fr-FR" dirty="0"/>
              <a:t> to </a:t>
            </a:r>
            <a:r>
              <a:rPr lang="fr-FR" dirty="0" err="1"/>
              <a:t>minimize</a:t>
            </a:r>
            <a:r>
              <a:rPr lang="fr-FR" dirty="0"/>
              <a:t> </a:t>
            </a:r>
            <a:r>
              <a:rPr lang="fr-FR" dirty="0" err="1"/>
              <a:t>crosstalks</a:t>
            </a:r>
            <a:endParaRPr lang="fr-FR" dirty="0"/>
          </a:p>
        </p:txBody>
      </p:sp>
      <p:pic>
        <p:nvPicPr>
          <p:cNvPr id="8" name="Image 7"/>
          <p:cNvPicPr>
            <a:picLocks noChangeAspect="1"/>
          </p:cNvPicPr>
          <p:nvPr/>
        </p:nvPicPr>
        <p:blipFill rotWithShape="1">
          <a:blip r:embed="rId3"/>
          <a:srcRect l="55882"/>
          <a:stretch/>
        </p:blipFill>
        <p:spPr>
          <a:xfrm>
            <a:off x="6193106" y="1311591"/>
            <a:ext cx="3953682" cy="4400482"/>
          </a:xfrm>
          <a:prstGeom prst="rect">
            <a:avLst/>
          </a:prstGeom>
        </p:spPr>
      </p:pic>
      <p:grpSp>
        <p:nvGrpSpPr>
          <p:cNvPr id="12" name="Groupe 11"/>
          <p:cNvGrpSpPr/>
          <p:nvPr/>
        </p:nvGrpSpPr>
        <p:grpSpPr>
          <a:xfrm>
            <a:off x="5807968" y="2163712"/>
            <a:ext cx="4650064" cy="2809946"/>
            <a:chOff x="4283968" y="2492896"/>
            <a:chExt cx="4650064" cy="2809946"/>
          </a:xfrm>
        </p:grpSpPr>
        <p:pic>
          <p:nvPicPr>
            <p:cNvPr id="10" name="Image 9"/>
            <p:cNvPicPr>
              <a:picLocks noChangeAspect="1"/>
            </p:cNvPicPr>
            <p:nvPr/>
          </p:nvPicPr>
          <p:blipFill>
            <a:blip r:embed="rId4"/>
            <a:stretch>
              <a:fillRect/>
            </a:stretch>
          </p:blipFill>
          <p:spPr>
            <a:xfrm>
              <a:off x="4283968" y="2492896"/>
              <a:ext cx="4650064" cy="2809946"/>
            </a:xfrm>
            <a:prstGeom prst="rect">
              <a:avLst/>
            </a:prstGeom>
          </p:spPr>
        </p:pic>
        <p:sp>
          <p:nvSpPr>
            <p:cNvPr id="11" name="Rectangle 10"/>
            <p:cNvSpPr/>
            <p:nvPr/>
          </p:nvSpPr>
          <p:spPr>
            <a:xfrm>
              <a:off x="7504450" y="2876605"/>
              <a:ext cx="144016" cy="22706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26547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2297723" y="1448270"/>
            <a:ext cx="7596554" cy="4177812"/>
          </a:xfrm>
          <a:prstGeom prst="rect">
            <a:avLst/>
          </a:prstGeom>
        </p:spPr>
        <p:txBody>
          <a:bodyPr vert="horz" lIns="84406" tIns="42203" rIns="84406" bIns="42203" rtlCol="0">
            <a:normAutofit/>
          </a:bodyPr>
          <a:lstStyle>
            <a:lvl1pPr marL="342900" indent="-342900" algn="l" defTabSz="914400" rtl="0" eaLnBrk="1" latinLnBrk="0" hangingPunct="1">
              <a:spcBef>
                <a:spcPct val="20000"/>
              </a:spcBef>
              <a:buFont typeface="Arial" pitchFamily="34" charset="0"/>
              <a:buChar char="•"/>
              <a:defRPr sz="3200" kern="1200">
                <a:solidFill>
                  <a:schemeClr val="accent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accent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accent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accent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sz="2954" dirty="0">
              <a:solidFill>
                <a:srgbClr val="000000"/>
              </a:solidFill>
              <a:latin typeface="Calibri"/>
            </a:endParaRPr>
          </a:p>
        </p:txBody>
      </p:sp>
      <p:grpSp>
        <p:nvGrpSpPr>
          <p:cNvPr id="11" name="Group 10"/>
          <p:cNvGrpSpPr/>
          <p:nvPr/>
        </p:nvGrpSpPr>
        <p:grpSpPr>
          <a:xfrm>
            <a:off x="2086709" y="1096578"/>
            <a:ext cx="6360689" cy="5158735"/>
            <a:chOff x="152400" y="1269370"/>
            <a:chExt cx="6890746" cy="5588630"/>
          </a:xfrm>
        </p:grpSpPr>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69370"/>
              <a:ext cx="5571539" cy="55886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TextBox 12"/>
            <p:cNvSpPr txBox="1"/>
            <p:nvPr/>
          </p:nvSpPr>
          <p:spPr>
            <a:xfrm>
              <a:off x="3766547" y="3362686"/>
              <a:ext cx="3276599" cy="1484990"/>
            </a:xfrm>
            <a:prstGeom prst="rect">
              <a:avLst/>
            </a:prstGeom>
            <a:solidFill>
              <a:sysClr val="window" lastClr="FFFFFF"/>
            </a:solidFill>
          </p:spPr>
          <p:txBody>
            <a:bodyPr wrap="square" rtlCol="0">
              <a:spAutoFit/>
            </a:bodyPr>
            <a:lstStyle/>
            <a:p>
              <a:pPr algn="r" defTabSz="844083">
                <a:defRPr/>
              </a:pPr>
              <a:r>
                <a:rPr lang="en-US" sz="2769" b="1" kern="0" dirty="0">
                  <a:solidFill>
                    <a:srgbClr val="333333"/>
                  </a:solidFill>
                  <a:latin typeface="Proxima Nova" panose="020B0604020202020204" charset="0"/>
                </a:rPr>
                <a:t>1983</a:t>
              </a:r>
            </a:p>
            <a:p>
              <a:pPr algn="r" defTabSz="844083">
                <a:defRPr/>
              </a:pPr>
              <a:r>
                <a:rPr lang="en-US" sz="2769" kern="0" dirty="0">
                  <a:solidFill>
                    <a:srgbClr val="F79646">
                      <a:lumMod val="75000"/>
                    </a:srgbClr>
                  </a:solidFill>
                  <a:latin typeface="Proxima Nova" panose="020B0604020202020204" charset="0"/>
                </a:rPr>
                <a:t>Parameters:</a:t>
              </a:r>
              <a:r>
                <a:rPr lang="en-US" sz="2769" kern="0" dirty="0">
                  <a:solidFill>
                    <a:prstClr val="white"/>
                  </a:solidFill>
                  <a:latin typeface="Proxima Nova" panose="020B0604020202020204" charset="0"/>
                </a:rPr>
                <a:t>000</a:t>
              </a:r>
              <a:r>
                <a:rPr lang="en-US" sz="2769" kern="0" dirty="0">
                  <a:solidFill>
                    <a:srgbClr val="F79646">
                      <a:lumMod val="75000"/>
                    </a:srgbClr>
                  </a:solidFill>
                  <a:latin typeface="Proxima Nova" panose="020B0604020202020204" charset="0"/>
                </a:rPr>
                <a:t>4</a:t>
              </a:r>
            </a:p>
            <a:p>
              <a:pPr algn="r" defTabSz="844083">
                <a:defRPr/>
              </a:pPr>
              <a:r>
                <a:rPr lang="en-US" sz="2769" kern="0" dirty="0">
                  <a:solidFill>
                    <a:srgbClr val="F79646">
                      <a:lumMod val="75000"/>
                    </a:srgbClr>
                  </a:solidFill>
                  <a:latin typeface="Proxima Nova" panose="020B0604020202020204" charset="0"/>
                </a:rPr>
                <a:t>Plots:</a:t>
              </a:r>
              <a:r>
                <a:rPr lang="en-US" sz="2769" kern="0" dirty="0">
                  <a:solidFill>
                    <a:prstClr val="white"/>
                  </a:solidFill>
                  <a:latin typeface="Proxima Nova" panose="020B0604020202020204" charset="0"/>
                </a:rPr>
                <a:t>000</a:t>
              </a:r>
              <a:r>
                <a:rPr lang="en-US" sz="2769" kern="0" dirty="0">
                  <a:solidFill>
                    <a:srgbClr val="F79646">
                      <a:lumMod val="75000"/>
                    </a:srgbClr>
                  </a:solidFill>
                  <a:latin typeface="Proxima Nova" panose="020B0604020202020204" charset="0"/>
                </a:rPr>
                <a:t>6</a:t>
              </a:r>
            </a:p>
          </p:txBody>
        </p:sp>
      </p:grpSp>
      <p:grpSp>
        <p:nvGrpSpPr>
          <p:cNvPr id="14" name="Group 13"/>
          <p:cNvGrpSpPr/>
          <p:nvPr/>
        </p:nvGrpSpPr>
        <p:grpSpPr>
          <a:xfrm>
            <a:off x="2086709" y="1096578"/>
            <a:ext cx="6360689" cy="5158735"/>
            <a:chOff x="-237539" y="152400"/>
            <a:chExt cx="6890746" cy="5588630"/>
          </a:xfrm>
        </p:grpSpPr>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539" y="152400"/>
              <a:ext cx="5571539" cy="55886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TextBox 15"/>
            <p:cNvSpPr txBox="1"/>
            <p:nvPr/>
          </p:nvSpPr>
          <p:spPr>
            <a:xfrm>
              <a:off x="3376608" y="2256472"/>
              <a:ext cx="3276599" cy="1484990"/>
            </a:xfrm>
            <a:prstGeom prst="rect">
              <a:avLst/>
            </a:prstGeom>
            <a:solidFill>
              <a:sysClr val="window" lastClr="FFFFFF"/>
            </a:solidFill>
          </p:spPr>
          <p:txBody>
            <a:bodyPr wrap="square" rtlCol="0">
              <a:spAutoFit/>
            </a:bodyPr>
            <a:lstStyle/>
            <a:p>
              <a:pPr algn="r" defTabSz="844083">
                <a:defRPr/>
              </a:pPr>
              <a:r>
                <a:rPr lang="en-US" sz="2769" b="1" kern="0" dirty="0">
                  <a:solidFill>
                    <a:srgbClr val="333333"/>
                  </a:solidFill>
                  <a:latin typeface="Proxima Nova" panose="020B0604020202020204" charset="0"/>
                </a:rPr>
                <a:t>1989</a:t>
              </a:r>
            </a:p>
            <a:p>
              <a:pPr algn="r" defTabSz="844083">
                <a:defRPr/>
              </a:pPr>
              <a:r>
                <a:rPr lang="en-US" sz="2769" kern="0" dirty="0">
                  <a:solidFill>
                    <a:srgbClr val="F79646">
                      <a:lumMod val="75000"/>
                    </a:srgbClr>
                  </a:solidFill>
                  <a:latin typeface="Proxima Nova" panose="020B0604020202020204" charset="0"/>
                </a:rPr>
                <a:t>Parameters:</a:t>
              </a:r>
              <a:r>
                <a:rPr lang="en-US" sz="2769" kern="0" dirty="0">
                  <a:solidFill>
                    <a:prstClr val="white"/>
                  </a:solidFill>
                  <a:latin typeface="Proxima Nova" panose="020B0604020202020204" charset="0"/>
                </a:rPr>
                <a:t>000</a:t>
              </a:r>
              <a:r>
                <a:rPr lang="en-US" sz="2769" kern="0" dirty="0">
                  <a:solidFill>
                    <a:srgbClr val="F79646">
                      <a:lumMod val="75000"/>
                    </a:srgbClr>
                  </a:solidFill>
                  <a:latin typeface="Proxima Nova" panose="020B0604020202020204" charset="0"/>
                </a:rPr>
                <a:t>8</a:t>
              </a:r>
            </a:p>
            <a:p>
              <a:pPr algn="r" defTabSz="844083">
                <a:defRPr/>
              </a:pPr>
              <a:r>
                <a:rPr lang="en-US" sz="2769" kern="0" dirty="0">
                  <a:solidFill>
                    <a:srgbClr val="F79646">
                      <a:lumMod val="75000"/>
                    </a:srgbClr>
                  </a:solidFill>
                  <a:latin typeface="Proxima Nova" panose="020B0604020202020204" charset="0"/>
                </a:rPr>
                <a:t>Plots:</a:t>
              </a:r>
              <a:r>
                <a:rPr lang="en-US" sz="2769" kern="0" dirty="0">
                  <a:solidFill>
                    <a:prstClr val="white"/>
                  </a:solidFill>
                  <a:latin typeface="Proxima Nova" panose="020B0604020202020204" charset="0"/>
                </a:rPr>
                <a:t>00</a:t>
              </a:r>
              <a:r>
                <a:rPr lang="en-US" sz="2769" kern="0" dirty="0">
                  <a:solidFill>
                    <a:srgbClr val="F79646">
                      <a:lumMod val="75000"/>
                    </a:srgbClr>
                  </a:solidFill>
                  <a:latin typeface="Proxima Nova" panose="020B0604020202020204" charset="0"/>
                </a:rPr>
                <a:t>28</a:t>
              </a:r>
            </a:p>
          </p:txBody>
        </p:sp>
      </p:grpSp>
      <p:sp>
        <p:nvSpPr>
          <p:cNvPr id="3" name="AutoShape 2" descr="Résultat de recherche d'images pour &quot;fortessa sorp&quot;"/>
          <p:cNvSpPr>
            <a:spLocks noChangeAspect="1" noChangeArrowheads="1"/>
          </p:cNvSpPr>
          <p:nvPr/>
        </p:nvSpPr>
        <p:spPr bwMode="auto">
          <a:xfrm>
            <a:off x="2019300" y="-162188"/>
            <a:ext cx="281354" cy="28135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84406" tIns="42203" rIns="84406" bIns="42203" numCol="1" anchor="t" anchorCtr="0" compatLnSpc="1">
            <a:prstTxWarp prst="textNoShape">
              <a:avLst/>
            </a:prstTxWarp>
          </a:bodyPr>
          <a:lstStyle/>
          <a:p>
            <a:endParaRPr lang="en-US" sz="1662"/>
          </a:p>
        </p:txBody>
      </p:sp>
      <p:pic>
        <p:nvPicPr>
          <p:cNvPr id="1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6710" y="1096578"/>
            <a:ext cx="5142959" cy="51587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artisticCrisscrossEtching trans="58000" pressure="0"/>
                    </a14:imgEffect>
                  </a14:imgLayer>
                </a14:imgProps>
              </a:ext>
              <a:ext uri="{28A0092B-C50C-407E-A947-70E740481C1C}">
                <a14:useLocalDpi xmlns:a14="http://schemas.microsoft.com/office/drawing/2010/main" val="0"/>
              </a:ext>
            </a:extLst>
          </a:blip>
          <a:srcRect/>
          <a:stretch>
            <a:fillRect/>
          </a:stretch>
        </p:blipFill>
        <p:spPr bwMode="auto">
          <a:xfrm>
            <a:off x="6448739" y="2489357"/>
            <a:ext cx="4034213" cy="3021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9" name="TextBox 18"/>
          <p:cNvSpPr txBox="1"/>
          <p:nvPr/>
        </p:nvSpPr>
        <p:spPr>
          <a:xfrm>
            <a:off x="5422846" y="3038797"/>
            <a:ext cx="3024553" cy="1370760"/>
          </a:xfrm>
          <a:prstGeom prst="rect">
            <a:avLst/>
          </a:prstGeom>
          <a:solidFill>
            <a:sysClr val="window" lastClr="FFFFFF"/>
          </a:solidFill>
        </p:spPr>
        <p:txBody>
          <a:bodyPr wrap="square" rtlCol="0">
            <a:spAutoFit/>
          </a:bodyPr>
          <a:lstStyle/>
          <a:p>
            <a:pPr algn="r" defTabSz="844083">
              <a:defRPr/>
            </a:pPr>
            <a:r>
              <a:rPr lang="en-US" sz="2769" b="1" kern="0" dirty="0">
                <a:solidFill>
                  <a:srgbClr val="333333"/>
                </a:solidFill>
                <a:latin typeface="Proxima Nova" panose="020B0604020202020204" charset="0"/>
              </a:rPr>
              <a:t>2000-2010</a:t>
            </a:r>
          </a:p>
          <a:p>
            <a:pPr algn="r" defTabSz="844083">
              <a:defRPr/>
            </a:pPr>
            <a:r>
              <a:rPr lang="en-US" sz="2769" kern="0" dirty="0">
                <a:solidFill>
                  <a:srgbClr val="F79646">
                    <a:lumMod val="75000"/>
                  </a:srgbClr>
                </a:solidFill>
                <a:latin typeface="Proxima Nova" panose="020B0604020202020204" charset="0"/>
              </a:rPr>
              <a:t>Parameters:</a:t>
            </a:r>
            <a:r>
              <a:rPr lang="en-US" sz="2769" kern="0" dirty="0">
                <a:solidFill>
                  <a:prstClr val="white"/>
                </a:solidFill>
                <a:latin typeface="Proxima Nova" panose="020B0604020202020204" charset="0"/>
              </a:rPr>
              <a:t>00</a:t>
            </a:r>
            <a:r>
              <a:rPr lang="en-US" sz="2769" kern="0" dirty="0">
                <a:solidFill>
                  <a:srgbClr val="F79646">
                    <a:lumMod val="75000"/>
                  </a:srgbClr>
                </a:solidFill>
                <a:latin typeface="Proxima Nova" panose="020B0604020202020204" charset="0"/>
              </a:rPr>
              <a:t>14</a:t>
            </a:r>
          </a:p>
          <a:p>
            <a:pPr algn="r" defTabSz="844083">
              <a:defRPr/>
            </a:pPr>
            <a:r>
              <a:rPr lang="en-US" sz="2769" kern="0" dirty="0">
                <a:solidFill>
                  <a:srgbClr val="F79646">
                    <a:lumMod val="75000"/>
                  </a:srgbClr>
                </a:solidFill>
                <a:latin typeface="Proxima Nova" panose="020B0604020202020204" charset="0"/>
              </a:rPr>
              <a:t>Plots:</a:t>
            </a:r>
            <a:r>
              <a:rPr lang="en-US" sz="2769" kern="0" dirty="0">
                <a:solidFill>
                  <a:prstClr val="white"/>
                </a:solidFill>
                <a:latin typeface="Proxima Nova" panose="020B0604020202020204" charset="0"/>
              </a:rPr>
              <a:t>00</a:t>
            </a:r>
            <a:r>
              <a:rPr lang="en-US" sz="2769" kern="0" dirty="0">
                <a:solidFill>
                  <a:srgbClr val="F79646">
                    <a:lumMod val="75000"/>
                  </a:srgbClr>
                </a:solidFill>
                <a:latin typeface="Proxima Nova" panose="020B0604020202020204" charset="0"/>
              </a:rPr>
              <a:t>91</a:t>
            </a:r>
          </a:p>
        </p:txBody>
      </p:sp>
      <p:grpSp>
        <p:nvGrpSpPr>
          <p:cNvPr id="20" name="Group 19"/>
          <p:cNvGrpSpPr/>
          <p:nvPr/>
        </p:nvGrpSpPr>
        <p:grpSpPr>
          <a:xfrm>
            <a:off x="2033338" y="1075857"/>
            <a:ext cx="6389076" cy="5158735"/>
            <a:chOff x="-237539" y="152400"/>
            <a:chExt cx="6921499" cy="5588630"/>
          </a:xfrm>
        </p:grpSpPr>
        <p:pic>
          <p:nvPicPr>
            <p:cNvPr id="21"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539" y="152400"/>
              <a:ext cx="5571539" cy="55886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2" name="TextBox 21"/>
            <p:cNvSpPr txBox="1"/>
            <p:nvPr/>
          </p:nvSpPr>
          <p:spPr>
            <a:xfrm>
              <a:off x="3407361" y="2273300"/>
              <a:ext cx="3276599" cy="1484990"/>
            </a:xfrm>
            <a:prstGeom prst="rect">
              <a:avLst/>
            </a:prstGeom>
            <a:solidFill>
              <a:sysClr val="window" lastClr="FFFFFF"/>
            </a:solidFill>
          </p:spPr>
          <p:txBody>
            <a:bodyPr wrap="square" rtlCol="0">
              <a:spAutoFit/>
            </a:bodyPr>
            <a:lstStyle/>
            <a:p>
              <a:pPr algn="r" defTabSz="844083">
                <a:defRPr/>
              </a:pPr>
              <a:r>
                <a:rPr lang="en-US" sz="2769" b="1" kern="0" dirty="0">
                  <a:solidFill>
                    <a:srgbClr val="333333"/>
                  </a:solidFill>
                  <a:latin typeface="Proxima Nova" panose="020B0604020202020204" charset="0"/>
                </a:rPr>
                <a:t>2011</a:t>
              </a:r>
            </a:p>
            <a:p>
              <a:pPr algn="r" defTabSz="844083">
                <a:defRPr/>
              </a:pPr>
              <a:r>
                <a:rPr lang="en-US" sz="2769" kern="0" dirty="0">
                  <a:solidFill>
                    <a:srgbClr val="F79646">
                      <a:lumMod val="75000"/>
                    </a:srgbClr>
                  </a:solidFill>
                  <a:latin typeface="Proxima Nova" panose="020B0604020202020204" charset="0"/>
                </a:rPr>
                <a:t>Parameters:</a:t>
              </a:r>
              <a:r>
                <a:rPr lang="en-US" sz="2769" kern="0" dirty="0">
                  <a:solidFill>
                    <a:prstClr val="white"/>
                  </a:solidFill>
                  <a:latin typeface="Proxima Nova" panose="020B0604020202020204" charset="0"/>
                </a:rPr>
                <a:t>00</a:t>
              </a:r>
              <a:r>
                <a:rPr lang="en-US" sz="2769" kern="0" dirty="0">
                  <a:solidFill>
                    <a:srgbClr val="F79646">
                      <a:lumMod val="75000"/>
                    </a:srgbClr>
                  </a:solidFill>
                  <a:latin typeface="Proxima Nova" panose="020B0604020202020204" charset="0"/>
                </a:rPr>
                <a:t>32</a:t>
              </a:r>
            </a:p>
            <a:p>
              <a:pPr algn="r" defTabSz="844083">
                <a:defRPr/>
              </a:pPr>
              <a:r>
                <a:rPr lang="en-US" sz="2769" kern="0" dirty="0">
                  <a:solidFill>
                    <a:srgbClr val="F79646">
                      <a:lumMod val="75000"/>
                    </a:srgbClr>
                  </a:solidFill>
                  <a:latin typeface="Proxima Nova" panose="020B0604020202020204" charset="0"/>
                </a:rPr>
                <a:t>Plots:</a:t>
              </a:r>
              <a:r>
                <a:rPr lang="en-US" sz="2769" kern="0" dirty="0">
                  <a:solidFill>
                    <a:prstClr val="white"/>
                  </a:solidFill>
                  <a:latin typeface="Proxima Nova" panose="020B0604020202020204" charset="0"/>
                </a:rPr>
                <a:t>0</a:t>
              </a:r>
              <a:r>
                <a:rPr lang="en-US" sz="2769" kern="0" dirty="0">
                  <a:solidFill>
                    <a:srgbClr val="F79646">
                      <a:lumMod val="75000"/>
                    </a:srgbClr>
                  </a:solidFill>
                  <a:latin typeface="Proxima Nova" panose="020B0604020202020204" charset="0"/>
                </a:rPr>
                <a:t>496</a:t>
              </a:r>
            </a:p>
          </p:txBody>
        </p:sp>
      </p:grpSp>
      <p:pic>
        <p:nvPicPr>
          <p:cNvPr id="26" name="Image 25"/>
          <p:cNvPicPr>
            <a:picLocks noChangeAspect="1"/>
          </p:cNvPicPr>
          <p:nvPr/>
        </p:nvPicPr>
        <p:blipFill rotWithShape="1">
          <a:blip r:embed="rId9"/>
          <a:srcRect l="17268" t="11511" r="9823" b="7905"/>
          <a:stretch/>
        </p:blipFill>
        <p:spPr>
          <a:xfrm>
            <a:off x="7074492" y="2248303"/>
            <a:ext cx="3056240" cy="3377951"/>
          </a:xfrm>
          <a:prstGeom prst="rect">
            <a:avLst/>
          </a:prstGeom>
          <a:blipFill dpi="0" rotWithShape="1">
            <a:blip r:embed="rId10">
              <a:alphaModFix amt="62000"/>
            </a:blip>
            <a:srcRect/>
            <a:stretch>
              <a:fillRect l="-5326" t="-3457" r="-4834" b="-5922"/>
            </a:stretch>
          </a:blipFill>
        </p:spPr>
      </p:pic>
      <p:sp>
        <p:nvSpPr>
          <p:cNvPr id="25" name="TextBox 21"/>
          <p:cNvSpPr txBox="1"/>
          <p:nvPr/>
        </p:nvSpPr>
        <p:spPr>
          <a:xfrm>
            <a:off x="5372586" y="3038350"/>
            <a:ext cx="3272465" cy="1370760"/>
          </a:xfrm>
          <a:prstGeom prst="rect">
            <a:avLst/>
          </a:prstGeom>
          <a:solidFill>
            <a:sysClr val="window" lastClr="FFFFFF">
              <a:alpha val="50000"/>
            </a:sysClr>
          </a:solidFill>
        </p:spPr>
        <p:txBody>
          <a:bodyPr wrap="square" rtlCol="0">
            <a:spAutoFit/>
          </a:bodyPr>
          <a:lstStyle/>
          <a:p>
            <a:pPr algn="r" defTabSz="844083">
              <a:defRPr/>
            </a:pPr>
            <a:r>
              <a:rPr lang="en-US" sz="2769" b="1" kern="0" dirty="0">
                <a:solidFill>
                  <a:srgbClr val="333333"/>
                </a:solidFill>
                <a:latin typeface="Proxima Nova" panose="020B0604020202020204" charset="0"/>
              </a:rPr>
              <a:t>2016</a:t>
            </a:r>
          </a:p>
          <a:p>
            <a:pPr algn="r" defTabSz="844083">
              <a:defRPr/>
            </a:pPr>
            <a:r>
              <a:rPr lang="en-US" sz="2769" kern="0" dirty="0">
                <a:solidFill>
                  <a:srgbClr val="F79646">
                    <a:lumMod val="75000"/>
                  </a:srgbClr>
                </a:solidFill>
                <a:latin typeface="Proxima Nova" panose="020B0604020202020204" charset="0"/>
              </a:rPr>
              <a:t>Parameters:	40</a:t>
            </a:r>
          </a:p>
          <a:p>
            <a:pPr algn="r" defTabSz="844083">
              <a:defRPr/>
            </a:pPr>
            <a:r>
              <a:rPr lang="en-US" sz="2769" kern="0" dirty="0">
                <a:solidFill>
                  <a:srgbClr val="F79646">
                    <a:lumMod val="75000"/>
                  </a:srgbClr>
                </a:solidFill>
                <a:latin typeface="Proxima Nova" panose="020B0604020202020204" charset="0"/>
              </a:rPr>
              <a:t>Plots:  &gt;600</a:t>
            </a:r>
          </a:p>
        </p:txBody>
      </p:sp>
      <p:sp>
        <p:nvSpPr>
          <p:cNvPr id="2" name="Titre 1"/>
          <p:cNvSpPr>
            <a:spLocks noGrp="1"/>
          </p:cNvSpPr>
          <p:nvPr>
            <p:ph type="title"/>
          </p:nvPr>
        </p:nvSpPr>
        <p:spPr>
          <a:xfrm>
            <a:off x="2733603" y="-179851"/>
            <a:ext cx="7776864" cy="921337"/>
          </a:xfrm>
        </p:spPr>
        <p:txBody>
          <a:bodyPr/>
          <a:lstStyle/>
          <a:p>
            <a:r>
              <a:rPr lang="en-US" dirty="0"/>
              <a:t>How to apprehend the multi-parametric headache</a:t>
            </a:r>
            <a:endParaRPr lang="fr-FR" dirty="0"/>
          </a:p>
        </p:txBody>
      </p:sp>
    </p:spTree>
    <p:extLst>
      <p:ext uri="{BB962C8B-B14F-4D97-AF65-F5344CB8AC3E}">
        <p14:creationId xmlns:p14="http://schemas.microsoft.com/office/powerpoint/2010/main" val="238532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3632" y="-47960"/>
            <a:ext cx="7848872" cy="921337"/>
          </a:xfrm>
        </p:spPr>
        <p:txBody>
          <a:bodyPr/>
          <a:lstStyle/>
          <a:p>
            <a:r>
              <a:rPr lang="fr-FR" sz="2400" dirty="0" err="1">
                <a:latin typeface="+mj-lt"/>
              </a:rPr>
              <a:t>Unsupervised</a:t>
            </a:r>
            <a:r>
              <a:rPr lang="fr-FR" sz="2400" dirty="0">
                <a:latin typeface="+mj-lt"/>
              </a:rPr>
              <a:t> </a:t>
            </a:r>
            <a:r>
              <a:rPr lang="fr-FR" sz="2400" dirty="0" err="1">
                <a:latin typeface="+mj-lt"/>
              </a:rPr>
              <a:t>analysis</a:t>
            </a:r>
            <a:r>
              <a:rPr lang="fr-FR" sz="2400" dirty="0">
                <a:latin typeface="+mj-lt"/>
              </a:rPr>
              <a:t> </a:t>
            </a:r>
            <a:r>
              <a:rPr lang="fr-FR" sz="2400" dirty="0" err="1">
                <a:latin typeface="+mj-lt"/>
              </a:rPr>
              <a:t>methods</a:t>
            </a:r>
            <a:r>
              <a:rPr lang="fr-FR" sz="2400" dirty="0">
                <a:latin typeface="+mj-lt"/>
              </a:rPr>
              <a:t> to </a:t>
            </a:r>
            <a:r>
              <a:rPr lang="fr-FR" sz="2400" dirty="0" err="1">
                <a:latin typeface="+mj-lt"/>
              </a:rPr>
              <a:t>handle</a:t>
            </a:r>
            <a:r>
              <a:rPr lang="fr-FR" sz="2400" dirty="0">
                <a:latin typeface="+mj-lt"/>
              </a:rPr>
              <a:t> </a:t>
            </a:r>
            <a:r>
              <a:rPr lang="fr-FR" sz="2400" dirty="0" err="1">
                <a:latin typeface="+mj-lt"/>
              </a:rPr>
              <a:t>this</a:t>
            </a:r>
            <a:r>
              <a:rPr lang="fr-FR" sz="2400" dirty="0">
                <a:latin typeface="+mj-lt"/>
              </a:rPr>
              <a:t> </a:t>
            </a:r>
            <a:r>
              <a:rPr lang="fr-FR" sz="2400" dirty="0" err="1">
                <a:latin typeface="+mj-lt"/>
              </a:rPr>
              <a:t>amount</a:t>
            </a:r>
            <a:r>
              <a:rPr lang="fr-FR" sz="2400" dirty="0">
                <a:latin typeface="+mj-lt"/>
              </a:rPr>
              <a:t> of data</a:t>
            </a:r>
          </a:p>
        </p:txBody>
      </p:sp>
      <p:grpSp>
        <p:nvGrpSpPr>
          <p:cNvPr id="6" name="Groupe 5"/>
          <p:cNvGrpSpPr/>
          <p:nvPr/>
        </p:nvGrpSpPr>
        <p:grpSpPr>
          <a:xfrm>
            <a:off x="1474640" y="3120393"/>
            <a:ext cx="6392398" cy="3444123"/>
            <a:chOff x="1568624" y="1340768"/>
            <a:chExt cx="7998888" cy="5054014"/>
          </a:xfrm>
        </p:grpSpPr>
        <p:pic>
          <p:nvPicPr>
            <p:cNvPr id="4" name="Picture 1"/>
            <p:cNvPicPr>
              <a:picLocks noChangeAspect="1"/>
            </p:cNvPicPr>
            <p:nvPr/>
          </p:nvPicPr>
          <p:blipFill rotWithShape="1">
            <a:blip r:embed="rId2"/>
            <a:srcRect t="27353"/>
            <a:stretch/>
          </p:blipFill>
          <p:spPr>
            <a:xfrm>
              <a:off x="1568624" y="1340768"/>
              <a:ext cx="6063434" cy="4674609"/>
            </a:xfrm>
            <a:prstGeom prst="rect">
              <a:avLst/>
            </a:prstGeom>
          </p:spPr>
        </p:pic>
        <p:sp>
          <p:nvSpPr>
            <p:cNvPr id="5" name="ZoneTexte 4"/>
            <p:cNvSpPr txBox="1"/>
            <p:nvPr/>
          </p:nvSpPr>
          <p:spPr>
            <a:xfrm>
              <a:off x="2150688" y="6009099"/>
              <a:ext cx="7416824" cy="385683"/>
            </a:xfrm>
            <a:prstGeom prst="rect">
              <a:avLst/>
            </a:prstGeom>
            <a:noFill/>
          </p:spPr>
          <p:txBody>
            <a:bodyPr wrap="square" rtlCol="0">
              <a:spAutoFit/>
            </a:bodyPr>
            <a:lstStyle/>
            <a:p>
              <a:pPr algn="r"/>
              <a:r>
                <a:rPr lang="fr-FR" sz="1108" b="1" dirty="0" err="1">
                  <a:solidFill>
                    <a:schemeClr val="accent2"/>
                  </a:solidFill>
                </a:rPr>
                <a:t>Levine</a:t>
              </a:r>
              <a:r>
                <a:rPr lang="fr-FR" sz="1108" b="1" dirty="0">
                  <a:solidFill>
                    <a:schemeClr val="accent2"/>
                  </a:solidFill>
                </a:rPr>
                <a:t>, </a:t>
              </a:r>
              <a:r>
                <a:rPr lang="fr-FR" sz="1108" b="1" dirty="0" err="1">
                  <a:solidFill>
                    <a:schemeClr val="accent2"/>
                  </a:solidFill>
                </a:rPr>
                <a:t>Cell</a:t>
              </a:r>
              <a:r>
                <a:rPr lang="fr-FR" sz="1108" b="1" dirty="0">
                  <a:solidFill>
                    <a:schemeClr val="accent2"/>
                  </a:solidFill>
                </a:rPr>
                <a:t>, 2015</a:t>
              </a:r>
            </a:p>
          </p:txBody>
        </p:sp>
      </p:grpSp>
      <p:grpSp>
        <p:nvGrpSpPr>
          <p:cNvPr id="18" name="Groupe 17"/>
          <p:cNvGrpSpPr/>
          <p:nvPr/>
        </p:nvGrpSpPr>
        <p:grpSpPr>
          <a:xfrm>
            <a:off x="5306883" y="2374223"/>
            <a:ext cx="5313593" cy="4003909"/>
            <a:chOff x="2129678" y="1159967"/>
            <a:chExt cx="7575850" cy="5197094"/>
          </a:xfrm>
        </p:grpSpPr>
        <p:grpSp>
          <p:nvGrpSpPr>
            <p:cNvPr id="10" name="Groupe 9"/>
            <p:cNvGrpSpPr/>
            <p:nvPr/>
          </p:nvGrpSpPr>
          <p:grpSpPr>
            <a:xfrm>
              <a:off x="2129678" y="1606734"/>
              <a:ext cx="7575850" cy="4750327"/>
              <a:chOff x="2129678" y="1606734"/>
              <a:chExt cx="7575850" cy="4750327"/>
            </a:xfrm>
          </p:grpSpPr>
          <p:pic>
            <p:nvPicPr>
              <p:cNvPr id="8" name="Image 7"/>
              <p:cNvPicPr>
                <a:picLocks noChangeAspect="1"/>
              </p:cNvPicPr>
              <p:nvPr/>
            </p:nvPicPr>
            <p:blipFill>
              <a:blip r:embed="rId3"/>
              <a:stretch>
                <a:fillRect/>
              </a:stretch>
            </p:blipFill>
            <p:spPr>
              <a:xfrm>
                <a:off x="5728620" y="1606734"/>
                <a:ext cx="3976908" cy="4054514"/>
              </a:xfrm>
              <a:prstGeom prst="rect">
                <a:avLst/>
              </a:prstGeom>
            </p:spPr>
          </p:pic>
          <p:sp>
            <p:nvSpPr>
              <p:cNvPr id="9" name="ZoneTexte 8"/>
              <p:cNvSpPr txBox="1"/>
              <p:nvPr/>
            </p:nvSpPr>
            <p:spPr>
              <a:xfrm>
                <a:off x="2129678" y="6015908"/>
                <a:ext cx="7416823" cy="341153"/>
              </a:xfrm>
              <a:prstGeom prst="rect">
                <a:avLst/>
              </a:prstGeom>
              <a:noFill/>
            </p:spPr>
            <p:txBody>
              <a:bodyPr wrap="square" rtlCol="0">
                <a:spAutoFit/>
              </a:bodyPr>
              <a:lstStyle/>
              <a:p>
                <a:pPr algn="r"/>
                <a:r>
                  <a:rPr lang="fr-FR" sz="1108" b="1" dirty="0">
                    <a:solidFill>
                      <a:schemeClr val="accent2"/>
                    </a:solidFill>
                  </a:rPr>
                  <a:t>Cheng, JI, 2015</a:t>
                </a:r>
              </a:p>
            </p:txBody>
          </p:sp>
        </p:grpSp>
        <p:sp>
          <p:nvSpPr>
            <p:cNvPr id="11" name="ZoneTexte 10"/>
            <p:cNvSpPr txBox="1"/>
            <p:nvPr/>
          </p:nvSpPr>
          <p:spPr>
            <a:xfrm>
              <a:off x="7065235" y="1159967"/>
              <a:ext cx="1518016" cy="451847"/>
            </a:xfrm>
            <a:prstGeom prst="rect">
              <a:avLst/>
            </a:prstGeom>
            <a:noFill/>
          </p:spPr>
          <p:txBody>
            <a:bodyPr wrap="none" rtlCol="0">
              <a:spAutoFit/>
            </a:bodyPr>
            <a:lstStyle/>
            <a:p>
              <a:r>
                <a:rPr lang="fr-FR" sz="1662" b="1" dirty="0" err="1">
                  <a:solidFill>
                    <a:schemeClr val="accent2"/>
                  </a:solidFill>
                </a:rPr>
                <a:t>OneSense</a:t>
              </a:r>
              <a:endParaRPr lang="fr-FR" sz="1662" b="1" dirty="0">
                <a:solidFill>
                  <a:schemeClr val="accent2"/>
                </a:solidFill>
              </a:endParaRPr>
            </a:p>
          </p:txBody>
        </p:sp>
      </p:grpSp>
      <p:grpSp>
        <p:nvGrpSpPr>
          <p:cNvPr id="13" name="Groupe 12"/>
          <p:cNvGrpSpPr/>
          <p:nvPr/>
        </p:nvGrpSpPr>
        <p:grpSpPr>
          <a:xfrm>
            <a:off x="1631505" y="941661"/>
            <a:ext cx="3069665" cy="2416304"/>
            <a:chOff x="1568624" y="1256065"/>
            <a:chExt cx="3325470" cy="2617663"/>
          </a:xfrm>
        </p:grpSpPr>
        <p:pic>
          <p:nvPicPr>
            <p:cNvPr id="7" name="Image 6"/>
            <p:cNvPicPr>
              <a:picLocks noChangeAspect="1"/>
            </p:cNvPicPr>
            <p:nvPr/>
          </p:nvPicPr>
          <p:blipFill rotWithShape="1">
            <a:blip r:embed="rId4"/>
            <a:srcRect t="2632" r="45399" b="70010"/>
            <a:stretch/>
          </p:blipFill>
          <p:spPr>
            <a:xfrm>
              <a:off x="1568624" y="1628800"/>
              <a:ext cx="3325470" cy="2244928"/>
            </a:xfrm>
            <a:prstGeom prst="rect">
              <a:avLst/>
            </a:prstGeom>
          </p:spPr>
        </p:pic>
        <p:sp>
          <p:nvSpPr>
            <p:cNvPr id="12" name="ZoneTexte 11"/>
            <p:cNvSpPr txBox="1"/>
            <p:nvPr/>
          </p:nvSpPr>
          <p:spPr>
            <a:xfrm>
              <a:off x="2525951" y="1256065"/>
              <a:ext cx="769655" cy="377118"/>
            </a:xfrm>
            <a:prstGeom prst="rect">
              <a:avLst/>
            </a:prstGeom>
            <a:noFill/>
          </p:spPr>
          <p:txBody>
            <a:bodyPr wrap="none" rtlCol="0">
              <a:spAutoFit/>
            </a:bodyPr>
            <a:lstStyle/>
            <a:p>
              <a:r>
                <a:rPr lang="fr-FR" sz="1662" b="1" dirty="0" err="1">
                  <a:solidFill>
                    <a:schemeClr val="accent2"/>
                  </a:solidFill>
                </a:rPr>
                <a:t>ViSNE</a:t>
              </a:r>
              <a:endParaRPr lang="fr-FR" sz="1662" b="1" dirty="0">
                <a:solidFill>
                  <a:schemeClr val="accent2"/>
                </a:solidFill>
              </a:endParaRPr>
            </a:p>
          </p:txBody>
        </p:sp>
      </p:grpSp>
      <p:grpSp>
        <p:nvGrpSpPr>
          <p:cNvPr id="17" name="Groupe 16"/>
          <p:cNvGrpSpPr/>
          <p:nvPr/>
        </p:nvGrpSpPr>
        <p:grpSpPr>
          <a:xfrm>
            <a:off x="3706716" y="560627"/>
            <a:ext cx="6846299" cy="3925231"/>
            <a:chOff x="2115686" y="2036547"/>
            <a:chExt cx="7416824" cy="4252334"/>
          </a:xfrm>
        </p:grpSpPr>
        <p:pic>
          <p:nvPicPr>
            <p:cNvPr id="14" name="Image 13"/>
            <p:cNvPicPr>
              <a:picLocks noChangeAspect="1"/>
            </p:cNvPicPr>
            <p:nvPr/>
          </p:nvPicPr>
          <p:blipFill>
            <a:blip r:embed="rId5"/>
            <a:stretch>
              <a:fillRect/>
            </a:stretch>
          </p:blipFill>
          <p:spPr>
            <a:xfrm>
              <a:off x="3765560" y="2398731"/>
              <a:ext cx="3580677" cy="2635596"/>
            </a:xfrm>
            <a:prstGeom prst="rect">
              <a:avLst/>
            </a:prstGeom>
          </p:spPr>
        </p:pic>
        <p:sp>
          <p:nvSpPr>
            <p:cNvPr id="15" name="ZoneTexte 14"/>
            <p:cNvSpPr txBox="1"/>
            <p:nvPr/>
          </p:nvSpPr>
          <p:spPr>
            <a:xfrm>
              <a:off x="4805040" y="2036547"/>
              <a:ext cx="1125239" cy="377118"/>
            </a:xfrm>
            <a:prstGeom prst="rect">
              <a:avLst/>
            </a:prstGeom>
            <a:noFill/>
          </p:spPr>
          <p:txBody>
            <a:bodyPr wrap="none" rtlCol="0">
              <a:spAutoFit/>
            </a:bodyPr>
            <a:lstStyle/>
            <a:p>
              <a:r>
                <a:rPr lang="fr-FR" sz="1662" b="1" dirty="0" err="1">
                  <a:solidFill>
                    <a:schemeClr val="accent2"/>
                  </a:solidFill>
                </a:rPr>
                <a:t>FlowSOM</a:t>
              </a:r>
              <a:endParaRPr lang="fr-FR" sz="1662" b="1" dirty="0">
                <a:solidFill>
                  <a:schemeClr val="accent2"/>
                </a:solidFill>
              </a:endParaRPr>
            </a:p>
          </p:txBody>
        </p:sp>
        <p:sp>
          <p:nvSpPr>
            <p:cNvPr id="16" name="ZoneTexte 15"/>
            <p:cNvSpPr txBox="1"/>
            <p:nvPr/>
          </p:nvSpPr>
          <p:spPr>
            <a:xfrm>
              <a:off x="2115686" y="6004150"/>
              <a:ext cx="7416824" cy="284731"/>
            </a:xfrm>
            <a:prstGeom prst="rect">
              <a:avLst/>
            </a:prstGeom>
            <a:noFill/>
          </p:spPr>
          <p:txBody>
            <a:bodyPr wrap="square" rtlCol="0">
              <a:spAutoFit/>
            </a:bodyPr>
            <a:lstStyle/>
            <a:p>
              <a:pPr algn="r"/>
              <a:r>
                <a:rPr lang="fr-FR" sz="1108" b="1" dirty="0">
                  <a:solidFill>
                    <a:schemeClr val="accent2"/>
                  </a:solidFill>
                </a:rPr>
                <a:t>Van </a:t>
              </a:r>
              <a:r>
                <a:rPr lang="fr-FR" sz="1108" b="1" dirty="0" err="1">
                  <a:solidFill>
                    <a:schemeClr val="accent2"/>
                  </a:solidFill>
                </a:rPr>
                <a:t>Gassen</a:t>
              </a:r>
              <a:r>
                <a:rPr lang="fr-FR" sz="1108" b="1" dirty="0">
                  <a:solidFill>
                    <a:schemeClr val="accent2"/>
                  </a:solidFill>
                </a:rPr>
                <a:t>, </a:t>
              </a:r>
              <a:r>
                <a:rPr lang="fr-FR" sz="1108" b="1" dirty="0" err="1">
                  <a:solidFill>
                    <a:schemeClr val="accent2"/>
                  </a:solidFill>
                </a:rPr>
                <a:t>Cytometry</a:t>
              </a:r>
              <a:r>
                <a:rPr lang="fr-FR" sz="1108" b="1" dirty="0">
                  <a:solidFill>
                    <a:schemeClr val="accent2"/>
                  </a:solidFill>
                </a:rPr>
                <a:t>, 2015</a:t>
              </a:r>
            </a:p>
          </p:txBody>
        </p:sp>
      </p:grpSp>
    </p:spTree>
    <p:extLst>
      <p:ext uri="{BB962C8B-B14F-4D97-AF65-F5344CB8AC3E}">
        <p14:creationId xmlns:p14="http://schemas.microsoft.com/office/powerpoint/2010/main" val="3287633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5641" y="144587"/>
            <a:ext cx="5727597" cy="850465"/>
          </a:xfrm>
        </p:spPr>
        <p:txBody>
          <a:bodyPr/>
          <a:lstStyle/>
          <a:p>
            <a:pPr algn="ctr"/>
            <a:r>
              <a:rPr lang="en-US" sz="2215" dirty="0"/>
              <a:t>Concept of analysis pipelines</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06" t="21491" r="1857" b="11404"/>
          <a:stretch/>
        </p:blipFill>
        <p:spPr bwMode="auto">
          <a:xfrm>
            <a:off x="2696881" y="2276872"/>
            <a:ext cx="7079891" cy="28135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0634" y="569819"/>
            <a:ext cx="1512277" cy="4132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ZoneTexte 4"/>
          <p:cNvSpPr txBox="1"/>
          <p:nvPr/>
        </p:nvSpPr>
        <p:spPr>
          <a:xfrm>
            <a:off x="3476942" y="5806063"/>
            <a:ext cx="6846299" cy="262829"/>
          </a:xfrm>
          <a:prstGeom prst="rect">
            <a:avLst/>
          </a:prstGeom>
          <a:noFill/>
        </p:spPr>
        <p:txBody>
          <a:bodyPr wrap="square" rtlCol="0">
            <a:spAutoFit/>
          </a:bodyPr>
          <a:lstStyle/>
          <a:p>
            <a:pPr algn="r"/>
            <a:r>
              <a:rPr lang="fr-FR" sz="1108" b="1" dirty="0" err="1">
                <a:solidFill>
                  <a:schemeClr val="accent2"/>
                </a:solidFill>
              </a:rPr>
              <a:t>Diggins</a:t>
            </a:r>
            <a:r>
              <a:rPr lang="fr-FR" sz="1108" b="1" dirty="0">
                <a:solidFill>
                  <a:schemeClr val="accent2"/>
                </a:solidFill>
              </a:rPr>
              <a:t>, </a:t>
            </a:r>
            <a:r>
              <a:rPr lang="fr-FR" sz="1108" b="1" dirty="0" err="1">
                <a:solidFill>
                  <a:schemeClr val="accent2"/>
                </a:solidFill>
              </a:rPr>
              <a:t>Methods</a:t>
            </a:r>
            <a:r>
              <a:rPr lang="fr-FR" sz="1108" b="1" dirty="0">
                <a:solidFill>
                  <a:schemeClr val="accent2"/>
                </a:solidFill>
              </a:rPr>
              <a:t>, 2015</a:t>
            </a:r>
          </a:p>
        </p:txBody>
      </p:sp>
    </p:spTree>
    <p:extLst>
      <p:ext uri="{BB962C8B-B14F-4D97-AF65-F5344CB8AC3E}">
        <p14:creationId xmlns:p14="http://schemas.microsoft.com/office/powerpoint/2010/main" val="969550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0-31 at 3.33.45 PM.png">
            <a:extLst>
              <a:ext uri="{FF2B5EF4-FFF2-40B4-BE49-F238E27FC236}">
                <a16:creationId xmlns:a16="http://schemas.microsoft.com/office/drawing/2014/main" id="{8B52CDEE-917D-9CAD-D94E-18B31C1AA75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985080" y="4590458"/>
            <a:ext cx="900308" cy="850141"/>
          </a:xfrm>
          <a:prstGeom prst="rect">
            <a:avLst/>
          </a:prstGeom>
          <a:ln>
            <a:solidFill>
              <a:schemeClr val="bg2"/>
            </a:solidFill>
          </a:ln>
        </p:spPr>
      </p:pic>
      <p:pic>
        <p:nvPicPr>
          <p:cNvPr id="4" name="Picture 2">
            <a:extLst>
              <a:ext uri="{FF2B5EF4-FFF2-40B4-BE49-F238E27FC236}">
                <a16:creationId xmlns:a16="http://schemas.microsoft.com/office/drawing/2014/main" id="{25763476-9DE4-FB04-59D2-3C95E228D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156" y="4747409"/>
            <a:ext cx="911527" cy="681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6C3785DB-9C30-9B60-B387-E7438C25B6E3}"/>
              </a:ext>
            </a:extLst>
          </p:cNvPr>
          <p:cNvSpPr/>
          <p:nvPr/>
        </p:nvSpPr>
        <p:spPr>
          <a:xfrm>
            <a:off x="3858081" y="1041713"/>
            <a:ext cx="1097280" cy="1447800"/>
          </a:xfrm>
          <a:prstGeom prst="rect">
            <a:avLst/>
          </a:prstGeom>
          <a:noFill/>
          <a:ln w="254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FA4E49D-AF7B-7B8A-27F5-100AF961DA25}"/>
              </a:ext>
            </a:extLst>
          </p:cNvPr>
          <p:cNvSpPr/>
          <p:nvPr/>
        </p:nvSpPr>
        <p:spPr>
          <a:xfrm>
            <a:off x="5057679" y="1037969"/>
            <a:ext cx="1097280" cy="1447800"/>
          </a:xfrm>
          <a:prstGeom prst="rect">
            <a:avLst/>
          </a:prstGeom>
          <a:noFill/>
          <a:ln w="254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a:extLst>
              <a:ext uri="{FF2B5EF4-FFF2-40B4-BE49-F238E27FC236}">
                <a16:creationId xmlns:a16="http://schemas.microsoft.com/office/drawing/2014/main" id="{6EA2C3DA-1ECC-AC5D-F7D3-D85568E2C1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4015" y="4514255"/>
            <a:ext cx="1071060" cy="1031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a:extLst>
              <a:ext uri="{FF2B5EF4-FFF2-40B4-BE49-F238E27FC236}">
                <a16:creationId xmlns:a16="http://schemas.microsoft.com/office/drawing/2014/main" id="{AFE9CA33-1E6D-C297-321D-503FA6FA43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3867" y="4513015"/>
            <a:ext cx="1019926" cy="1002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a:extLst>
              <a:ext uri="{FF2B5EF4-FFF2-40B4-BE49-F238E27FC236}">
                <a16:creationId xmlns:a16="http://schemas.microsoft.com/office/drawing/2014/main" id="{3E292EEE-9886-9817-9394-8C13C86245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85618" y="1235950"/>
            <a:ext cx="917055" cy="90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8">
            <a:extLst>
              <a:ext uri="{FF2B5EF4-FFF2-40B4-BE49-F238E27FC236}">
                <a16:creationId xmlns:a16="http://schemas.microsoft.com/office/drawing/2014/main" id="{89A45836-1085-BC66-B28E-F99CF059DC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2420" y="1235950"/>
            <a:ext cx="879392"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9">
            <a:extLst>
              <a:ext uri="{FF2B5EF4-FFF2-40B4-BE49-F238E27FC236}">
                <a16:creationId xmlns:a16="http://schemas.microsoft.com/office/drawing/2014/main" id="{8E8DB6FE-9A10-6805-DB29-4227FF3698C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68218" y="2821495"/>
            <a:ext cx="9144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0">
            <a:extLst>
              <a:ext uri="{FF2B5EF4-FFF2-40B4-BE49-F238E27FC236}">
                <a16:creationId xmlns:a16="http://schemas.microsoft.com/office/drawing/2014/main" id="{3E2DBF7D-8E37-D82A-A86E-00BF3521C00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59277" y="2821495"/>
            <a:ext cx="94593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citrus-newsletterimage">
            <a:extLst>
              <a:ext uri="{FF2B5EF4-FFF2-40B4-BE49-F238E27FC236}">
                <a16:creationId xmlns:a16="http://schemas.microsoft.com/office/drawing/2014/main" id="{D7FEB56C-DABF-8D08-07BD-BE87300B3F1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07534" y="2764348"/>
            <a:ext cx="977725" cy="10624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ED38F6A-F1E5-8828-8BB1-6F9BC16B3731}"/>
              </a:ext>
            </a:extLst>
          </p:cNvPr>
          <p:cNvPicPr>
            <a:picLocks noChangeAspect="1"/>
          </p:cNvPicPr>
          <p:nvPr/>
        </p:nvPicPr>
        <p:blipFill>
          <a:blip r:embed="rId11"/>
          <a:stretch>
            <a:fillRect/>
          </a:stretch>
        </p:blipFill>
        <p:spPr>
          <a:xfrm>
            <a:off x="5101948" y="1272105"/>
            <a:ext cx="979533" cy="979533"/>
          </a:xfrm>
          <a:prstGeom prst="rect">
            <a:avLst/>
          </a:prstGeom>
        </p:spPr>
      </p:pic>
      <p:pic>
        <p:nvPicPr>
          <p:cNvPr id="15" name="Picture 14">
            <a:extLst>
              <a:ext uri="{FF2B5EF4-FFF2-40B4-BE49-F238E27FC236}">
                <a16:creationId xmlns:a16="http://schemas.microsoft.com/office/drawing/2014/main" id="{82695372-5823-446A-99E0-F7E802982EF1}"/>
              </a:ext>
            </a:extLst>
          </p:cNvPr>
          <p:cNvPicPr>
            <a:picLocks noChangeAspect="1"/>
          </p:cNvPicPr>
          <p:nvPr/>
        </p:nvPicPr>
        <p:blipFill rotWithShape="1">
          <a:blip r:embed="rId12"/>
          <a:srcRect l="3053" t="5978" r="4586" b="5311"/>
          <a:stretch/>
        </p:blipFill>
        <p:spPr>
          <a:xfrm>
            <a:off x="3932693" y="2843529"/>
            <a:ext cx="990600" cy="892369"/>
          </a:xfrm>
          <a:prstGeom prst="rect">
            <a:avLst/>
          </a:prstGeom>
        </p:spPr>
      </p:pic>
      <p:sp>
        <p:nvSpPr>
          <p:cNvPr id="16" name="TextBox 15">
            <a:extLst>
              <a:ext uri="{FF2B5EF4-FFF2-40B4-BE49-F238E27FC236}">
                <a16:creationId xmlns:a16="http://schemas.microsoft.com/office/drawing/2014/main" id="{5B6293EF-435E-E645-56FC-205FED31F369}"/>
              </a:ext>
            </a:extLst>
          </p:cNvPr>
          <p:cNvSpPr txBox="1"/>
          <p:nvPr/>
        </p:nvSpPr>
        <p:spPr>
          <a:xfrm>
            <a:off x="3766005" y="3842063"/>
            <a:ext cx="914400" cy="914400"/>
          </a:xfrm>
          <a:prstGeom prst="rect">
            <a:avLst/>
          </a:prstGeom>
        </p:spPr>
        <p:txBody>
          <a:bodyPr vert="horz" wrap="none" lIns="91440" tIns="45720" rIns="91440" bIns="45720" rtlCol="0" anchor="t">
            <a:noAutofit/>
          </a:bodyPr>
          <a:lstStyle/>
          <a:p>
            <a:endParaRPr lang="en-US" sz="2000" dirty="0"/>
          </a:p>
        </p:txBody>
      </p:sp>
      <p:sp>
        <p:nvSpPr>
          <p:cNvPr id="17" name="TextBox 16">
            <a:extLst>
              <a:ext uri="{FF2B5EF4-FFF2-40B4-BE49-F238E27FC236}">
                <a16:creationId xmlns:a16="http://schemas.microsoft.com/office/drawing/2014/main" id="{CC038251-6DF2-8D70-3351-495AD9210F33}"/>
              </a:ext>
            </a:extLst>
          </p:cNvPr>
          <p:cNvSpPr txBox="1"/>
          <p:nvPr/>
        </p:nvSpPr>
        <p:spPr>
          <a:xfrm>
            <a:off x="2348116" y="1571369"/>
            <a:ext cx="1189291" cy="270444"/>
          </a:xfrm>
          <a:prstGeom prst="rect">
            <a:avLst/>
          </a:prstGeom>
        </p:spPr>
        <p:txBody>
          <a:bodyPr vert="horz" wrap="none" lIns="91440" tIns="45720" rIns="91440" bIns="45720" rtlCol="0" anchor="t">
            <a:noAutofit/>
          </a:bodyPr>
          <a:lstStyle/>
          <a:p>
            <a:r>
              <a:rPr lang="es-ES" sz="1500" dirty="0"/>
              <a:t>Raw data plots</a:t>
            </a:r>
            <a:endParaRPr lang="en-US" sz="1500" dirty="0"/>
          </a:p>
        </p:txBody>
      </p:sp>
      <p:sp>
        <p:nvSpPr>
          <p:cNvPr id="18" name="TextBox 17">
            <a:extLst>
              <a:ext uri="{FF2B5EF4-FFF2-40B4-BE49-F238E27FC236}">
                <a16:creationId xmlns:a16="http://schemas.microsoft.com/office/drawing/2014/main" id="{53960A00-15F9-46AE-E99D-9D968C970CF9}"/>
              </a:ext>
            </a:extLst>
          </p:cNvPr>
          <p:cNvSpPr txBox="1"/>
          <p:nvPr/>
        </p:nvSpPr>
        <p:spPr>
          <a:xfrm>
            <a:off x="3978034" y="2147424"/>
            <a:ext cx="914400" cy="365844"/>
          </a:xfrm>
          <a:prstGeom prst="rect">
            <a:avLst/>
          </a:prstGeom>
        </p:spPr>
        <p:txBody>
          <a:bodyPr vert="horz" wrap="none" lIns="91440" tIns="45720" rIns="91440" bIns="45720" rtlCol="0" anchor="t">
            <a:noAutofit/>
          </a:bodyPr>
          <a:lstStyle/>
          <a:p>
            <a:r>
              <a:rPr lang="es-ES" sz="1200" dirty="0"/>
              <a:t>Histogram</a:t>
            </a:r>
            <a:endParaRPr lang="en-US" sz="1200" dirty="0"/>
          </a:p>
        </p:txBody>
      </p:sp>
      <p:sp>
        <p:nvSpPr>
          <p:cNvPr id="19" name="TextBox 18">
            <a:extLst>
              <a:ext uri="{FF2B5EF4-FFF2-40B4-BE49-F238E27FC236}">
                <a16:creationId xmlns:a16="http://schemas.microsoft.com/office/drawing/2014/main" id="{9BF141C7-F52B-B86E-53B4-8E8A519F6624}"/>
              </a:ext>
            </a:extLst>
          </p:cNvPr>
          <p:cNvSpPr txBox="1"/>
          <p:nvPr/>
        </p:nvSpPr>
        <p:spPr>
          <a:xfrm>
            <a:off x="5187494" y="2147427"/>
            <a:ext cx="914400" cy="265889"/>
          </a:xfrm>
          <a:prstGeom prst="rect">
            <a:avLst/>
          </a:prstGeom>
        </p:spPr>
        <p:txBody>
          <a:bodyPr vert="horz" wrap="none" lIns="91440" tIns="45720" rIns="91440" bIns="45720" rtlCol="0" anchor="t">
            <a:noAutofit/>
          </a:bodyPr>
          <a:lstStyle/>
          <a:p>
            <a:r>
              <a:rPr lang="es-ES" sz="1200" dirty="0"/>
              <a:t>Biaxial plot</a:t>
            </a:r>
            <a:endParaRPr lang="en-US" sz="1200" dirty="0"/>
          </a:p>
        </p:txBody>
      </p:sp>
      <p:sp>
        <p:nvSpPr>
          <p:cNvPr id="20" name="TextBox 19">
            <a:extLst>
              <a:ext uri="{FF2B5EF4-FFF2-40B4-BE49-F238E27FC236}">
                <a16:creationId xmlns:a16="http://schemas.microsoft.com/office/drawing/2014/main" id="{32A68DE5-0CEE-8563-A943-53B0C7AC5CD8}"/>
              </a:ext>
            </a:extLst>
          </p:cNvPr>
          <p:cNvSpPr txBox="1"/>
          <p:nvPr/>
        </p:nvSpPr>
        <p:spPr>
          <a:xfrm>
            <a:off x="6396955" y="2147427"/>
            <a:ext cx="914400" cy="265889"/>
          </a:xfrm>
          <a:prstGeom prst="rect">
            <a:avLst/>
          </a:prstGeom>
        </p:spPr>
        <p:txBody>
          <a:bodyPr vert="horz" wrap="none" lIns="91440" tIns="45720" rIns="91440" bIns="45720" rtlCol="0" anchor="t">
            <a:noAutofit/>
          </a:bodyPr>
          <a:lstStyle/>
          <a:p>
            <a:r>
              <a:rPr lang="es-ES" sz="1200" dirty="0"/>
              <a:t>3D plot</a:t>
            </a:r>
            <a:endParaRPr lang="en-US" sz="1200" dirty="0"/>
          </a:p>
        </p:txBody>
      </p:sp>
      <p:sp>
        <p:nvSpPr>
          <p:cNvPr id="21" name="Rectangle 20">
            <a:extLst>
              <a:ext uri="{FF2B5EF4-FFF2-40B4-BE49-F238E27FC236}">
                <a16:creationId xmlns:a16="http://schemas.microsoft.com/office/drawing/2014/main" id="{8D38EC68-DA24-59DC-6668-9F26CA1CF9AF}"/>
              </a:ext>
            </a:extLst>
          </p:cNvPr>
          <p:cNvSpPr/>
          <p:nvPr/>
        </p:nvSpPr>
        <p:spPr>
          <a:xfrm>
            <a:off x="6257276" y="1037969"/>
            <a:ext cx="1097280" cy="1447800"/>
          </a:xfrm>
          <a:prstGeom prst="rect">
            <a:avLst/>
          </a:prstGeom>
          <a:noFill/>
          <a:ln w="254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B87843B-2D5B-8FAE-8245-4037B3F22B69}"/>
              </a:ext>
            </a:extLst>
          </p:cNvPr>
          <p:cNvSpPr/>
          <p:nvPr/>
        </p:nvSpPr>
        <p:spPr>
          <a:xfrm>
            <a:off x="3859057" y="2724716"/>
            <a:ext cx="1097280" cy="1447800"/>
          </a:xfrm>
          <a:prstGeom prst="rect">
            <a:avLst/>
          </a:prstGeom>
          <a:noFill/>
          <a:ln w="254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96BB250-47B7-33F6-D4F4-FD2FE99F0A19}"/>
              </a:ext>
            </a:extLst>
          </p:cNvPr>
          <p:cNvSpPr/>
          <p:nvPr/>
        </p:nvSpPr>
        <p:spPr>
          <a:xfrm>
            <a:off x="5058655" y="2720972"/>
            <a:ext cx="1097280" cy="1447800"/>
          </a:xfrm>
          <a:prstGeom prst="rect">
            <a:avLst/>
          </a:prstGeom>
          <a:noFill/>
          <a:ln w="254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C3B3D57-475B-D9B0-70B7-7AE16929CD8D}"/>
              </a:ext>
            </a:extLst>
          </p:cNvPr>
          <p:cNvSpPr/>
          <p:nvPr/>
        </p:nvSpPr>
        <p:spPr>
          <a:xfrm>
            <a:off x="6258252" y="2720972"/>
            <a:ext cx="1097280" cy="1447800"/>
          </a:xfrm>
          <a:prstGeom prst="rect">
            <a:avLst/>
          </a:prstGeom>
          <a:noFill/>
          <a:ln w="254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5CBC68F-9C62-0888-757D-FD1A82E21C74}"/>
              </a:ext>
            </a:extLst>
          </p:cNvPr>
          <p:cNvSpPr/>
          <p:nvPr/>
        </p:nvSpPr>
        <p:spPr>
          <a:xfrm>
            <a:off x="7465498" y="2720972"/>
            <a:ext cx="1097280" cy="1447800"/>
          </a:xfrm>
          <a:prstGeom prst="rect">
            <a:avLst/>
          </a:prstGeom>
          <a:noFill/>
          <a:ln w="254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22101877-3C5B-F4CC-52B2-950758BAAEA4}"/>
              </a:ext>
            </a:extLst>
          </p:cNvPr>
          <p:cNvSpPr txBox="1"/>
          <p:nvPr/>
        </p:nvSpPr>
        <p:spPr>
          <a:xfrm>
            <a:off x="2348116" y="3054720"/>
            <a:ext cx="1487082" cy="851602"/>
          </a:xfrm>
          <a:prstGeom prst="rect">
            <a:avLst/>
          </a:prstGeom>
        </p:spPr>
        <p:txBody>
          <a:bodyPr vert="horz" wrap="square" lIns="91440" tIns="45720" rIns="91440" bIns="45720" rtlCol="0" anchor="t">
            <a:noAutofit/>
          </a:bodyPr>
          <a:lstStyle/>
          <a:p>
            <a:r>
              <a:rPr lang="es-ES" sz="1500" dirty="0"/>
              <a:t>Dimensionality reduction algorithms</a:t>
            </a:r>
          </a:p>
        </p:txBody>
      </p:sp>
      <p:sp>
        <p:nvSpPr>
          <p:cNvPr id="27" name="TextBox 26">
            <a:extLst>
              <a:ext uri="{FF2B5EF4-FFF2-40B4-BE49-F238E27FC236}">
                <a16:creationId xmlns:a16="http://schemas.microsoft.com/office/drawing/2014/main" id="{67612E5E-5085-27B6-B7BE-D2BD54534DC0}"/>
              </a:ext>
            </a:extLst>
          </p:cNvPr>
          <p:cNvSpPr txBox="1"/>
          <p:nvPr/>
        </p:nvSpPr>
        <p:spPr>
          <a:xfrm>
            <a:off x="3912718" y="3740680"/>
            <a:ext cx="914400" cy="365844"/>
          </a:xfrm>
          <a:prstGeom prst="rect">
            <a:avLst/>
          </a:prstGeom>
        </p:spPr>
        <p:txBody>
          <a:bodyPr vert="horz" wrap="none" lIns="91440" tIns="45720" rIns="91440" bIns="45720" rtlCol="0" anchor="t">
            <a:noAutofit/>
          </a:bodyPr>
          <a:lstStyle/>
          <a:p>
            <a:r>
              <a:rPr lang="es-ES" sz="1100" dirty="0"/>
              <a:t>Probability </a:t>
            </a:r>
          </a:p>
          <a:p>
            <a:r>
              <a:rPr lang="es-ES" sz="1100" dirty="0"/>
              <a:t>state modeling</a:t>
            </a:r>
            <a:endParaRPr lang="en-US" sz="1100" dirty="0"/>
          </a:p>
        </p:txBody>
      </p:sp>
      <p:sp>
        <p:nvSpPr>
          <p:cNvPr id="28" name="TextBox 27">
            <a:extLst>
              <a:ext uri="{FF2B5EF4-FFF2-40B4-BE49-F238E27FC236}">
                <a16:creationId xmlns:a16="http://schemas.microsoft.com/office/drawing/2014/main" id="{5B860659-0E27-0457-5290-B07046FB76C3}"/>
              </a:ext>
            </a:extLst>
          </p:cNvPr>
          <p:cNvSpPr txBox="1"/>
          <p:nvPr/>
        </p:nvSpPr>
        <p:spPr>
          <a:xfrm>
            <a:off x="5187494" y="3790661"/>
            <a:ext cx="914400" cy="265889"/>
          </a:xfrm>
          <a:prstGeom prst="rect">
            <a:avLst/>
          </a:prstGeom>
        </p:spPr>
        <p:txBody>
          <a:bodyPr vert="horz" wrap="none" lIns="91440" tIns="45720" rIns="91440" bIns="45720" rtlCol="0" anchor="t">
            <a:noAutofit/>
          </a:bodyPr>
          <a:lstStyle/>
          <a:p>
            <a:r>
              <a:rPr lang="es-ES" sz="1200" dirty="0"/>
              <a:t>SPADE</a:t>
            </a:r>
            <a:endParaRPr lang="en-US" sz="1200" dirty="0"/>
          </a:p>
        </p:txBody>
      </p:sp>
      <p:sp>
        <p:nvSpPr>
          <p:cNvPr id="29" name="TextBox 28">
            <a:extLst>
              <a:ext uri="{FF2B5EF4-FFF2-40B4-BE49-F238E27FC236}">
                <a16:creationId xmlns:a16="http://schemas.microsoft.com/office/drawing/2014/main" id="{45D17547-6DC7-7512-28F4-3DFA1969BE19}"/>
              </a:ext>
            </a:extLst>
          </p:cNvPr>
          <p:cNvSpPr txBox="1"/>
          <p:nvPr/>
        </p:nvSpPr>
        <p:spPr>
          <a:xfrm>
            <a:off x="6396955" y="3790661"/>
            <a:ext cx="914400" cy="265889"/>
          </a:xfrm>
          <a:prstGeom prst="rect">
            <a:avLst/>
          </a:prstGeom>
        </p:spPr>
        <p:txBody>
          <a:bodyPr vert="horz" wrap="none" lIns="91440" tIns="45720" rIns="91440" bIns="45720" rtlCol="0" anchor="t">
            <a:noAutofit/>
          </a:bodyPr>
          <a:lstStyle/>
          <a:p>
            <a:r>
              <a:rPr lang="es-ES" sz="1200" dirty="0"/>
              <a:t>viSNE</a:t>
            </a:r>
            <a:endParaRPr lang="en-US" sz="1200" dirty="0"/>
          </a:p>
        </p:txBody>
      </p:sp>
      <p:sp>
        <p:nvSpPr>
          <p:cNvPr id="30" name="TextBox 29">
            <a:extLst>
              <a:ext uri="{FF2B5EF4-FFF2-40B4-BE49-F238E27FC236}">
                <a16:creationId xmlns:a16="http://schemas.microsoft.com/office/drawing/2014/main" id="{C819B6DA-98BC-45EB-B7A6-EB8E2E0DDEA9}"/>
              </a:ext>
            </a:extLst>
          </p:cNvPr>
          <p:cNvSpPr txBox="1"/>
          <p:nvPr/>
        </p:nvSpPr>
        <p:spPr>
          <a:xfrm>
            <a:off x="7576650" y="3790661"/>
            <a:ext cx="914400" cy="265889"/>
          </a:xfrm>
          <a:prstGeom prst="rect">
            <a:avLst/>
          </a:prstGeom>
        </p:spPr>
        <p:txBody>
          <a:bodyPr vert="horz" wrap="none" lIns="91440" tIns="45720" rIns="91440" bIns="45720" rtlCol="0" anchor="t">
            <a:noAutofit/>
          </a:bodyPr>
          <a:lstStyle/>
          <a:p>
            <a:r>
              <a:rPr lang="es-ES" sz="1200" dirty="0"/>
              <a:t>Citrus</a:t>
            </a:r>
            <a:endParaRPr lang="en-US" sz="1200" dirty="0"/>
          </a:p>
        </p:txBody>
      </p:sp>
      <p:sp>
        <p:nvSpPr>
          <p:cNvPr id="31" name="Rectangle 30">
            <a:extLst>
              <a:ext uri="{FF2B5EF4-FFF2-40B4-BE49-F238E27FC236}">
                <a16:creationId xmlns:a16="http://schemas.microsoft.com/office/drawing/2014/main" id="{5CA27453-9856-730C-5760-4A08DBA1880E}"/>
              </a:ext>
            </a:extLst>
          </p:cNvPr>
          <p:cNvSpPr/>
          <p:nvPr/>
        </p:nvSpPr>
        <p:spPr>
          <a:xfrm>
            <a:off x="3859057" y="4411754"/>
            <a:ext cx="1097280" cy="1447800"/>
          </a:xfrm>
          <a:prstGeom prst="rect">
            <a:avLst/>
          </a:prstGeom>
          <a:noFill/>
          <a:ln w="254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B61D3B2-355A-7AA0-104A-C056270EBB7A}"/>
              </a:ext>
            </a:extLst>
          </p:cNvPr>
          <p:cNvSpPr/>
          <p:nvPr/>
        </p:nvSpPr>
        <p:spPr>
          <a:xfrm>
            <a:off x="5058655" y="4408010"/>
            <a:ext cx="1097280" cy="1447800"/>
          </a:xfrm>
          <a:prstGeom prst="rect">
            <a:avLst/>
          </a:prstGeom>
          <a:noFill/>
          <a:ln w="254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6E6D58FA-2DC9-83D6-BEE9-DBF0CF13594B}"/>
              </a:ext>
            </a:extLst>
          </p:cNvPr>
          <p:cNvSpPr/>
          <p:nvPr/>
        </p:nvSpPr>
        <p:spPr>
          <a:xfrm>
            <a:off x="6258252" y="4408010"/>
            <a:ext cx="1097280" cy="1447800"/>
          </a:xfrm>
          <a:prstGeom prst="rect">
            <a:avLst/>
          </a:prstGeom>
          <a:noFill/>
          <a:ln w="254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40EC4D3-9CD3-7AB9-FA18-85B1F4A3109A}"/>
              </a:ext>
            </a:extLst>
          </p:cNvPr>
          <p:cNvSpPr/>
          <p:nvPr/>
        </p:nvSpPr>
        <p:spPr>
          <a:xfrm>
            <a:off x="7465498" y="4408010"/>
            <a:ext cx="1097280" cy="1447800"/>
          </a:xfrm>
          <a:prstGeom prst="rect">
            <a:avLst/>
          </a:prstGeom>
          <a:noFill/>
          <a:ln w="254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02A7B76C-4172-6640-67AD-7903CE0F6C8F}"/>
              </a:ext>
            </a:extLst>
          </p:cNvPr>
          <p:cNvSpPr/>
          <p:nvPr/>
        </p:nvSpPr>
        <p:spPr>
          <a:xfrm>
            <a:off x="8672744" y="4408010"/>
            <a:ext cx="1097280" cy="1447800"/>
          </a:xfrm>
          <a:prstGeom prst="rect">
            <a:avLst/>
          </a:prstGeom>
          <a:noFill/>
          <a:ln w="254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87FFEF07-42AD-ED69-9DBC-C934796BB5BE}"/>
              </a:ext>
            </a:extLst>
          </p:cNvPr>
          <p:cNvSpPr txBox="1"/>
          <p:nvPr/>
        </p:nvSpPr>
        <p:spPr>
          <a:xfrm>
            <a:off x="2348115" y="4759796"/>
            <a:ext cx="2046541" cy="625627"/>
          </a:xfrm>
          <a:prstGeom prst="rect">
            <a:avLst/>
          </a:prstGeom>
        </p:spPr>
        <p:txBody>
          <a:bodyPr vert="horz" wrap="none" lIns="91440" tIns="45720" rIns="91440" bIns="45720" rtlCol="0" anchor="t">
            <a:noAutofit/>
          </a:bodyPr>
          <a:lstStyle/>
          <a:p>
            <a:r>
              <a:rPr lang="es-ES" sz="1500" dirty="0"/>
              <a:t>Statistics</a:t>
            </a:r>
            <a:endParaRPr lang="en-US" sz="1500" dirty="0"/>
          </a:p>
        </p:txBody>
      </p:sp>
      <p:sp>
        <p:nvSpPr>
          <p:cNvPr id="37" name="TextBox 36">
            <a:extLst>
              <a:ext uri="{FF2B5EF4-FFF2-40B4-BE49-F238E27FC236}">
                <a16:creationId xmlns:a16="http://schemas.microsoft.com/office/drawing/2014/main" id="{F99E9EBC-9B61-AB33-36B6-ED218362315F}"/>
              </a:ext>
            </a:extLst>
          </p:cNvPr>
          <p:cNvSpPr txBox="1"/>
          <p:nvPr/>
        </p:nvSpPr>
        <p:spPr>
          <a:xfrm>
            <a:off x="3978034" y="5505647"/>
            <a:ext cx="914400" cy="266414"/>
          </a:xfrm>
          <a:prstGeom prst="rect">
            <a:avLst/>
          </a:prstGeom>
        </p:spPr>
        <p:txBody>
          <a:bodyPr vert="horz" wrap="none" lIns="91440" tIns="45720" rIns="91440" bIns="45720" rtlCol="0" anchor="t">
            <a:noAutofit/>
          </a:bodyPr>
          <a:lstStyle/>
          <a:p>
            <a:r>
              <a:rPr lang="es-ES" sz="1200" dirty="0"/>
              <a:t>Box plot</a:t>
            </a:r>
            <a:endParaRPr lang="en-US" sz="1200" dirty="0"/>
          </a:p>
        </p:txBody>
      </p:sp>
      <p:sp>
        <p:nvSpPr>
          <p:cNvPr id="38" name="TextBox 37">
            <a:extLst>
              <a:ext uri="{FF2B5EF4-FFF2-40B4-BE49-F238E27FC236}">
                <a16:creationId xmlns:a16="http://schemas.microsoft.com/office/drawing/2014/main" id="{5D5FA9CE-B78C-00E4-A9D7-91455204AB5D}"/>
              </a:ext>
            </a:extLst>
          </p:cNvPr>
          <p:cNvSpPr txBox="1"/>
          <p:nvPr/>
        </p:nvSpPr>
        <p:spPr>
          <a:xfrm>
            <a:off x="5187494" y="5506175"/>
            <a:ext cx="914400" cy="265889"/>
          </a:xfrm>
          <a:prstGeom prst="rect">
            <a:avLst/>
          </a:prstGeom>
        </p:spPr>
        <p:txBody>
          <a:bodyPr vert="horz" wrap="none" lIns="91440" tIns="45720" rIns="91440" bIns="45720" rtlCol="0" anchor="t">
            <a:noAutofit/>
          </a:bodyPr>
          <a:lstStyle/>
          <a:p>
            <a:r>
              <a:rPr lang="es-ES" sz="1200" dirty="0"/>
              <a:t>Heat map</a:t>
            </a:r>
            <a:endParaRPr lang="en-US" sz="1200" dirty="0"/>
          </a:p>
        </p:txBody>
      </p:sp>
      <p:sp>
        <p:nvSpPr>
          <p:cNvPr id="39" name="TextBox 38">
            <a:extLst>
              <a:ext uri="{FF2B5EF4-FFF2-40B4-BE49-F238E27FC236}">
                <a16:creationId xmlns:a16="http://schemas.microsoft.com/office/drawing/2014/main" id="{51DD0245-D065-A55F-D1A2-F48512BE621F}"/>
              </a:ext>
            </a:extLst>
          </p:cNvPr>
          <p:cNvSpPr txBox="1"/>
          <p:nvPr/>
        </p:nvSpPr>
        <p:spPr>
          <a:xfrm>
            <a:off x="6396955" y="5506175"/>
            <a:ext cx="914400" cy="265889"/>
          </a:xfrm>
          <a:prstGeom prst="rect">
            <a:avLst/>
          </a:prstGeom>
        </p:spPr>
        <p:txBody>
          <a:bodyPr vert="horz" wrap="none" lIns="91440" tIns="45720" rIns="91440" bIns="45720" rtlCol="0" anchor="t">
            <a:noAutofit/>
          </a:bodyPr>
          <a:lstStyle/>
          <a:p>
            <a:r>
              <a:rPr lang="es-ES" sz="1200" dirty="0"/>
              <a:t>Network</a:t>
            </a:r>
            <a:endParaRPr lang="en-US" sz="1200" dirty="0"/>
          </a:p>
        </p:txBody>
      </p:sp>
      <p:sp>
        <p:nvSpPr>
          <p:cNvPr id="40" name="TextBox 39">
            <a:extLst>
              <a:ext uri="{FF2B5EF4-FFF2-40B4-BE49-F238E27FC236}">
                <a16:creationId xmlns:a16="http://schemas.microsoft.com/office/drawing/2014/main" id="{3D3DF54E-2656-0781-58F1-EEDB8D6894DD}"/>
              </a:ext>
            </a:extLst>
          </p:cNvPr>
          <p:cNvSpPr txBox="1"/>
          <p:nvPr/>
        </p:nvSpPr>
        <p:spPr>
          <a:xfrm>
            <a:off x="7576650" y="5506175"/>
            <a:ext cx="914400" cy="265889"/>
          </a:xfrm>
          <a:prstGeom prst="rect">
            <a:avLst/>
          </a:prstGeom>
        </p:spPr>
        <p:txBody>
          <a:bodyPr vert="horz" wrap="none" lIns="91440" tIns="45720" rIns="91440" bIns="45720" rtlCol="0" anchor="t">
            <a:noAutofit/>
          </a:bodyPr>
          <a:lstStyle/>
          <a:p>
            <a:r>
              <a:rPr lang="es-ES" sz="1200" dirty="0"/>
              <a:t>Sunburst</a:t>
            </a:r>
            <a:endParaRPr lang="en-US" sz="1200" dirty="0"/>
          </a:p>
        </p:txBody>
      </p:sp>
      <p:sp>
        <p:nvSpPr>
          <p:cNvPr id="41" name="TextBox 40">
            <a:extLst>
              <a:ext uri="{FF2B5EF4-FFF2-40B4-BE49-F238E27FC236}">
                <a16:creationId xmlns:a16="http://schemas.microsoft.com/office/drawing/2014/main" id="{92C4C784-AEEF-2DBB-B759-86B29FE04A60}"/>
              </a:ext>
            </a:extLst>
          </p:cNvPr>
          <p:cNvSpPr txBox="1"/>
          <p:nvPr/>
        </p:nvSpPr>
        <p:spPr>
          <a:xfrm>
            <a:off x="8764184" y="5506175"/>
            <a:ext cx="914400" cy="265889"/>
          </a:xfrm>
          <a:prstGeom prst="rect">
            <a:avLst/>
          </a:prstGeom>
        </p:spPr>
        <p:txBody>
          <a:bodyPr vert="horz" wrap="none" lIns="91440" tIns="45720" rIns="91440" bIns="45720" rtlCol="0" anchor="t">
            <a:noAutofit/>
          </a:bodyPr>
          <a:lstStyle/>
          <a:p>
            <a:r>
              <a:rPr lang="es-ES" sz="1200" dirty="0"/>
              <a:t>Dose curve</a:t>
            </a:r>
            <a:endParaRPr lang="en-US" sz="1200" dirty="0"/>
          </a:p>
        </p:txBody>
      </p:sp>
      <p:grpSp>
        <p:nvGrpSpPr>
          <p:cNvPr id="42" name="Group 41">
            <a:extLst>
              <a:ext uri="{FF2B5EF4-FFF2-40B4-BE49-F238E27FC236}">
                <a16:creationId xmlns:a16="http://schemas.microsoft.com/office/drawing/2014/main" id="{6A44F442-3449-6128-6947-58C768FA5FCD}"/>
              </a:ext>
            </a:extLst>
          </p:cNvPr>
          <p:cNvGrpSpPr/>
          <p:nvPr/>
        </p:nvGrpSpPr>
        <p:grpSpPr>
          <a:xfrm>
            <a:off x="5197568" y="4593242"/>
            <a:ext cx="817507" cy="815082"/>
            <a:chOff x="6637804" y="1533648"/>
            <a:chExt cx="577066" cy="575354"/>
          </a:xfrm>
        </p:grpSpPr>
        <p:grpSp>
          <p:nvGrpSpPr>
            <p:cNvPr id="43" name="Group 42">
              <a:extLst>
                <a:ext uri="{FF2B5EF4-FFF2-40B4-BE49-F238E27FC236}">
                  <a16:creationId xmlns:a16="http://schemas.microsoft.com/office/drawing/2014/main" id="{61ADE00E-FBAA-9F11-80A4-0503425E024F}"/>
                </a:ext>
              </a:extLst>
            </p:cNvPr>
            <p:cNvGrpSpPr/>
            <p:nvPr/>
          </p:nvGrpSpPr>
          <p:grpSpPr>
            <a:xfrm>
              <a:off x="6637804" y="1533778"/>
              <a:ext cx="288533" cy="575224"/>
              <a:chOff x="6637804" y="1533778"/>
              <a:chExt cx="288533" cy="575224"/>
            </a:xfrm>
          </p:grpSpPr>
          <p:sp>
            <p:nvSpPr>
              <p:cNvPr id="53" name="Rectangle 52">
                <a:extLst>
                  <a:ext uri="{FF2B5EF4-FFF2-40B4-BE49-F238E27FC236}">
                    <a16:creationId xmlns:a16="http://schemas.microsoft.com/office/drawing/2014/main" id="{A90A97A4-2B0F-21EB-6893-4304FA03723D}"/>
                  </a:ext>
                </a:extLst>
              </p:cNvPr>
              <p:cNvSpPr>
                <a:spLocks noChangeAspect="1"/>
              </p:cNvSpPr>
              <p:nvPr/>
            </p:nvSpPr>
            <p:spPr>
              <a:xfrm>
                <a:off x="6637804" y="1533778"/>
                <a:ext cx="144000" cy="144000"/>
              </a:xfrm>
              <a:prstGeom prst="rect">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D2BE9D89-7CD8-E666-98E3-616F64F8037F}"/>
                  </a:ext>
                </a:extLst>
              </p:cNvPr>
              <p:cNvSpPr>
                <a:spLocks noChangeAspect="1"/>
              </p:cNvSpPr>
              <p:nvPr/>
            </p:nvSpPr>
            <p:spPr>
              <a:xfrm>
                <a:off x="6637804" y="1677519"/>
                <a:ext cx="144000" cy="144000"/>
              </a:xfrm>
              <a:prstGeom prst="rect">
                <a:avLst/>
              </a:prstGeom>
              <a:solidFill>
                <a:schemeClr val="accent1">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CD6116CB-4C8F-EBB1-89D6-DE60E06F9285}"/>
                  </a:ext>
                </a:extLst>
              </p:cNvPr>
              <p:cNvSpPr>
                <a:spLocks noChangeAspect="1"/>
              </p:cNvSpPr>
              <p:nvPr/>
            </p:nvSpPr>
            <p:spPr>
              <a:xfrm>
                <a:off x="6637804" y="1821260"/>
                <a:ext cx="144000" cy="144000"/>
              </a:xfrm>
              <a:prstGeom prst="rect">
                <a:avLst/>
              </a:prstGeom>
              <a:solidFill>
                <a:schemeClr val="accent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6CE98307-10E0-7167-C3BC-B50B794FEACD}"/>
                  </a:ext>
                </a:extLst>
              </p:cNvPr>
              <p:cNvSpPr>
                <a:spLocks noChangeAspect="1"/>
              </p:cNvSpPr>
              <p:nvPr/>
            </p:nvSpPr>
            <p:spPr>
              <a:xfrm>
                <a:off x="6637804" y="1965002"/>
                <a:ext cx="144000" cy="144000"/>
              </a:xfrm>
              <a:prstGeom prst="rect">
                <a:avLst/>
              </a:prstGeom>
              <a:solidFill>
                <a:schemeClr val="accent6">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47B89C0D-B784-3360-BAA0-15FDE89BBD6A}"/>
                  </a:ext>
                </a:extLst>
              </p:cNvPr>
              <p:cNvSpPr>
                <a:spLocks noChangeAspect="1"/>
              </p:cNvSpPr>
              <p:nvPr/>
            </p:nvSpPr>
            <p:spPr>
              <a:xfrm>
                <a:off x="6782337" y="1533778"/>
                <a:ext cx="144000" cy="1440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69B889FF-7E18-A813-7FEB-E9248C590344}"/>
                  </a:ext>
                </a:extLst>
              </p:cNvPr>
              <p:cNvSpPr>
                <a:spLocks noChangeAspect="1"/>
              </p:cNvSpPr>
              <p:nvPr/>
            </p:nvSpPr>
            <p:spPr>
              <a:xfrm>
                <a:off x="6782337" y="1677519"/>
                <a:ext cx="144000" cy="144000"/>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ED5E20B9-AD33-7FD8-A76F-4FC366B35B49}"/>
                  </a:ext>
                </a:extLst>
              </p:cNvPr>
              <p:cNvSpPr>
                <a:spLocks noChangeAspect="1"/>
              </p:cNvSpPr>
              <p:nvPr/>
            </p:nvSpPr>
            <p:spPr>
              <a:xfrm>
                <a:off x="6782337" y="1821260"/>
                <a:ext cx="144000" cy="144000"/>
              </a:xfrm>
              <a:prstGeom prst="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B33DA404-3AC1-F2CF-957C-765996B196D0}"/>
                  </a:ext>
                </a:extLst>
              </p:cNvPr>
              <p:cNvSpPr>
                <a:spLocks noChangeAspect="1"/>
              </p:cNvSpPr>
              <p:nvPr/>
            </p:nvSpPr>
            <p:spPr>
              <a:xfrm>
                <a:off x="6782337" y="1965002"/>
                <a:ext cx="144000" cy="144000"/>
              </a:xfrm>
              <a:prstGeom prst="rect">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oup 43">
              <a:extLst>
                <a:ext uri="{FF2B5EF4-FFF2-40B4-BE49-F238E27FC236}">
                  <a16:creationId xmlns:a16="http://schemas.microsoft.com/office/drawing/2014/main" id="{BE6CDC02-BE55-1E48-B28B-0F205CF79878}"/>
                </a:ext>
              </a:extLst>
            </p:cNvPr>
            <p:cNvGrpSpPr/>
            <p:nvPr/>
          </p:nvGrpSpPr>
          <p:grpSpPr>
            <a:xfrm>
              <a:off x="6926337" y="1533648"/>
              <a:ext cx="288533" cy="575224"/>
              <a:chOff x="6633042" y="1533778"/>
              <a:chExt cx="288533" cy="575224"/>
            </a:xfrm>
          </p:grpSpPr>
          <p:sp>
            <p:nvSpPr>
              <p:cNvPr id="45" name="Rectangle 44">
                <a:extLst>
                  <a:ext uri="{FF2B5EF4-FFF2-40B4-BE49-F238E27FC236}">
                    <a16:creationId xmlns:a16="http://schemas.microsoft.com/office/drawing/2014/main" id="{51BC5B70-EAC0-FDB0-AD2C-E85A63624498}"/>
                  </a:ext>
                </a:extLst>
              </p:cNvPr>
              <p:cNvSpPr>
                <a:spLocks noChangeAspect="1"/>
              </p:cNvSpPr>
              <p:nvPr/>
            </p:nvSpPr>
            <p:spPr>
              <a:xfrm>
                <a:off x="6633042" y="1533778"/>
                <a:ext cx="144000" cy="144000"/>
              </a:xfrm>
              <a:prstGeom prst="rect">
                <a:avLst/>
              </a:prstGeom>
              <a:solidFill>
                <a:schemeClr val="accent6">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84D3FA8C-BB96-1A9D-DA41-8667010E26F4}"/>
                  </a:ext>
                </a:extLst>
              </p:cNvPr>
              <p:cNvSpPr>
                <a:spLocks noChangeAspect="1"/>
              </p:cNvSpPr>
              <p:nvPr/>
            </p:nvSpPr>
            <p:spPr>
              <a:xfrm>
                <a:off x="6633042" y="1677519"/>
                <a:ext cx="144000" cy="144000"/>
              </a:xfrm>
              <a:prstGeom prst="rect">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A4249408-02AF-4539-4FF1-5DC7FE334650}"/>
                  </a:ext>
                </a:extLst>
              </p:cNvPr>
              <p:cNvSpPr>
                <a:spLocks noChangeAspect="1"/>
              </p:cNvSpPr>
              <p:nvPr/>
            </p:nvSpPr>
            <p:spPr>
              <a:xfrm>
                <a:off x="6633042" y="1821260"/>
                <a:ext cx="144000" cy="144000"/>
              </a:xfrm>
              <a:prstGeom prst="rect">
                <a:avLst/>
              </a:prstGeom>
              <a:solidFill>
                <a:schemeClr val="accent6">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C4D9E0FE-2B71-E59E-AEC2-2CB7C5F6E470}"/>
                  </a:ext>
                </a:extLst>
              </p:cNvPr>
              <p:cNvSpPr>
                <a:spLocks noChangeAspect="1"/>
              </p:cNvSpPr>
              <p:nvPr/>
            </p:nvSpPr>
            <p:spPr>
              <a:xfrm>
                <a:off x="6633042" y="1965002"/>
                <a:ext cx="144000" cy="144000"/>
              </a:xfrm>
              <a:prstGeom prst="rect">
                <a:avLst/>
              </a:prstGeom>
              <a:solidFill>
                <a:schemeClr val="accent6">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88FD83E0-8451-3200-DA56-73DBECD1DB79}"/>
                  </a:ext>
                </a:extLst>
              </p:cNvPr>
              <p:cNvSpPr>
                <a:spLocks noChangeAspect="1"/>
              </p:cNvSpPr>
              <p:nvPr/>
            </p:nvSpPr>
            <p:spPr>
              <a:xfrm>
                <a:off x="6777575" y="1533778"/>
                <a:ext cx="144000" cy="144000"/>
              </a:xfrm>
              <a:prstGeom prst="rect">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55028629-15A7-8307-CD35-20211C4001C2}"/>
                  </a:ext>
                </a:extLst>
              </p:cNvPr>
              <p:cNvSpPr>
                <a:spLocks noChangeAspect="1"/>
              </p:cNvSpPr>
              <p:nvPr/>
            </p:nvSpPr>
            <p:spPr>
              <a:xfrm>
                <a:off x="6777575" y="1677519"/>
                <a:ext cx="144000" cy="144000"/>
              </a:xfrm>
              <a:prstGeom prst="rect">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A2B04A70-2144-A10E-8704-E3421B7E81BA}"/>
                  </a:ext>
                </a:extLst>
              </p:cNvPr>
              <p:cNvSpPr>
                <a:spLocks noChangeAspect="1"/>
              </p:cNvSpPr>
              <p:nvPr/>
            </p:nvSpPr>
            <p:spPr>
              <a:xfrm>
                <a:off x="6777575" y="1821260"/>
                <a:ext cx="144000" cy="144000"/>
              </a:xfrm>
              <a:prstGeom prst="rect">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8E51C249-2E8B-A2C3-A15C-E46CC852657C}"/>
                  </a:ext>
                </a:extLst>
              </p:cNvPr>
              <p:cNvSpPr>
                <a:spLocks noChangeAspect="1"/>
              </p:cNvSpPr>
              <p:nvPr/>
            </p:nvSpPr>
            <p:spPr>
              <a:xfrm>
                <a:off x="6777575" y="1965002"/>
                <a:ext cx="144000" cy="144000"/>
              </a:xfrm>
              <a:prstGeom prst="rect">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1" name="Slide Number Placeholder 6">
            <a:extLst>
              <a:ext uri="{FF2B5EF4-FFF2-40B4-BE49-F238E27FC236}">
                <a16:creationId xmlns:a16="http://schemas.microsoft.com/office/drawing/2014/main" id="{DD6F3305-FA53-C2B9-7DD9-94BCE8E14590}"/>
              </a:ext>
            </a:extLst>
          </p:cNvPr>
          <p:cNvSpPr txBox="1">
            <a:spLocks/>
          </p:cNvSpPr>
          <p:nvPr/>
        </p:nvSpPr>
        <p:spPr>
          <a:xfrm>
            <a:off x="10911840" y="6011907"/>
            <a:ext cx="12801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DEA59B-8544-4989-8BC7-E2099C830959}" type="slidenum">
              <a:rPr lang="en-US" smtClean="0"/>
              <a:pPr/>
              <a:t>26</a:t>
            </a:fld>
            <a:endParaRPr lang="en-US" dirty="0"/>
          </a:p>
        </p:txBody>
      </p:sp>
      <p:pic>
        <p:nvPicPr>
          <p:cNvPr id="62" name="Picture 61">
            <a:extLst>
              <a:ext uri="{FF2B5EF4-FFF2-40B4-BE49-F238E27FC236}">
                <a16:creationId xmlns:a16="http://schemas.microsoft.com/office/drawing/2014/main" id="{0A8B6F8C-E1CA-6ED3-F560-7C64B8FE087E}"/>
              </a:ext>
            </a:extLst>
          </p:cNvPr>
          <p:cNvPicPr>
            <a:picLocks noChangeAspect="1"/>
          </p:cNvPicPr>
          <p:nvPr/>
        </p:nvPicPr>
        <p:blipFill>
          <a:blip r:embed="rId13"/>
          <a:stretch>
            <a:fillRect/>
          </a:stretch>
        </p:blipFill>
        <p:spPr>
          <a:xfrm>
            <a:off x="8745360" y="2772272"/>
            <a:ext cx="900309" cy="934577"/>
          </a:xfrm>
          <a:prstGeom prst="rect">
            <a:avLst/>
          </a:prstGeom>
        </p:spPr>
      </p:pic>
      <p:sp>
        <p:nvSpPr>
          <p:cNvPr id="63" name="Rectangle 62">
            <a:extLst>
              <a:ext uri="{FF2B5EF4-FFF2-40B4-BE49-F238E27FC236}">
                <a16:creationId xmlns:a16="http://schemas.microsoft.com/office/drawing/2014/main" id="{1491AF37-FAA2-FAD8-6355-2B9E24FC51B8}"/>
              </a:ext>
            </a:extLst>
          </p:cNvPr>
          <p:cNvSpPr/>
          <p:nvPr/>
        </p:nvSpPr>
        <p:spPr>
          <a:xfrm>
            <a:off x="8659299" y="2710088"/>
            <a:ext cx="1097280" cy="1447800"/>
          </a:xfrm>
          <a:prstGeom prst="rect">
            <a:avLst/>
          </a:prstGeom>
          <a:noFill/>
          <a:ln w="254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FE2DC868-D6D8-0173-F438-AEAED7C2F6DD}"/>
              </a:ext>
            </a:extLst>
          </p:cNvPr>
          <p:cNvSpPr txBox="1"/>
          <p:nvPr/>
        </p:nvSpPr>
        <p:spPr>
          <a:xfrm>
            <a:off x="8737791" y="3812431"/>
            <a:ext cx="914400" cy="265889"/>
          </a:xfrm>
          <a:prstGeom prst="rect">
            <a:avLst/>
          </a:prstGeom>
        </p:spPr>
        <p:txBody>
          <a:bodyPr vert="horz" wrap="none" lIns="91440" tIns="45720" rIns="91440" bIns="45720" rtlCol="0" anchor="t">
            <a:noAutofit/>
          </a:bodyPr>
          <a:lstStyle/>
          <a:p>
            <a:r>
              <a:rPr lang="es-ES" sz="1200" dirty="0"/>
              <a:t>FlowSOM</a:t>
            </a:r>
            <a:endParaRPr lang="en-US" sz="1200" dirty="0"/>
          </a:p>
        </p:txBody>
      </p:sp>
      <p:sp>
        <p:nvSpPr>
          <p:cNvPr id="65" name="Title 4">
            <a:extLst>
              <a:ext uri="{FF2B5EF4-FFF2-40B4-BE49-F238E27FC236}">
                <a16:creationId xmlns:a16="http://schemas.microsoft.com/office/drawing/2014/main" id="{3A95784E-4EED-C4AA-347A-D991D1540769}"/>
              </a:ext>
            </a:extLst>
          </p:cNvPr>
          <p:cNvSpPr txBox="1">
            <a:spLocks/>
          </p:cNvSpPr>
          <p:nvPr/>
        </p:nvSpPr>
        <p:spPr>
          <a:xfrm>
            <a:off x="317392" y="-68766"/>
            <a:ext cx="10373860" cy="1187158"/>
          </a:xfrm>
          <a:prstGeom prst="rect">
            <a:avLst/>
          </a:prstGeom>
        </p:spPr>
        <p:txBody>
          <a:bodyPr vert="horz" lIns="54000" tIns="36000" rIns="91440" bIns="45720" rtlCol="0" anchor="ctr" anchorCtr="0">
            <a:normAutofit fontScale="97500"/>
          </a:bodyPr>
          <a:lstStyle>
            <a:lvl1pPr algn="l" defTabSz="914400" rtl="0" eaLnBrk="1" latinLnBrk="0" hangingPunct="1">
              <a:lnSpc>
                <a:spcPct val="90000"/>
              </a:lnSpc>
              <a:spcBef>
                <a:spcPct val="0"/>
              </a:spcBef>
              <a:buNone/>
              <a:defRPr sz="2000" kern="1200">
                <a:solidFill>
                  <a:schemeClr val="tx1"/>
                </a:solidFill>
                <a:latin typeface="Arial" panose="020B0604020202020204" pitchFamily="34" charset="0"/>
                <a:ea typeface="+mj-ea"/>
                <a:cs typeface="Arial" panose="020B0604020202020204" pitchFamily="34" charset="0"/>
              </a:defRPr>
            </a:lvl1pPr>
          </a:lstStyle>
          <a:p>
            <a:r>
              <a:rPr lang="en-US" dirty="0"/>
              <a:t>Analyze</a:t>
            </a:r>
            <a:br>
              <a:rPr lang="en-US" sz="1400" dirty="0"/>
            </a:br>
            <a:r>
              <a:rPr lang="en-US" sz="1800" dirty="0">
                <a:latin typeface="+mn-lt"/>
              </a:rPr>
              <a:t>Multidimensional tools </a:t>
            </a:r>
          </a:p>
        </p:txBody>
      </p:sp>
      <p:sp>
        <p:nvSpPr>
          <p:cNvPr id="66" name="Rectangle 65">
            <a:extLst>
              <a:ext uri="{FF2B5EF4-FFF2-40B4-BE49-F238E27FC236}">
                <a16:creationId xmlns:a16="http://schemas.microsoft.com/office/drawing/2014/main" id="{F9CA38AE-0656-A3F0-A617-C801DBE06936}"/>
              </a:ext>
            </a:extLst>
          </p:cNvPr>
          <p:cNvSpPr/>
          <p:nvPr/>
        </p:nvSpPr>
        <p:spPr>
          <a:xfrm>
            <a:off x="8080110" y="6343650"/>
            <a:ext cx="3292740" cy="80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DD9EE826-A449-425C-6003-27E72CC97E7C}"/>
              </a:ext>
            </a:extLst>
          </p:cNvPr>
          <p:cNvSpPr txBox="1"/>
          <p:nvPr/>
        </p:nvSpPr>
        <p:spPr>
          <a:xfrm>
            <a:off x="4021819" y="6425490"/>
            <a:ext cx="3472682" cy="369332"/>
          </a:xfrm>
          <a:prstGeom prst="rect">
            <a:avLst/>
          </a:prstGeom>
          <a:noFill/>
        </p:spPr>
        <p:txBody>
          <a:bodyPr wrap="none" rtlCol="0">
            <a:spAutoFit/>
          </a:bodyPr>
          <a:lstStyle/>
          <a:p>
            <a:r>
              <a:rPr lang="en-US" dirty="0"/>
              <a:t>Slide supplied by Standard </a:t>
            </a:r>
            <a:r>
              <a:rPr lang="en-US" dirty="0" err="1"/>
              <a:t>BioTools</a:t>
            </a:r>
            <a:endParaRPr lang="en-US" dirty="0"/>
          </a:p>
        </p:txBody>
      </p:sp>
    </p:spTree>
    <p:extLst>
      <p:ext uri="{BB962C8B-B14F-4D97-AF65-F5344CB8AC3E}">
        <p14:creationId xmlns:p14="http://schemas.microsoft.com/office/powerpoint/2010/main" val="1777961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a:graphicFrameLocks/>
          </p:cNvGraphicFramePr>
          <p:nvPr/>
        </p:nvGraphicFramePr>
        <p:xfrm>
          <a:off x="4079777" y="1772817"/>
          <a:ext cx="4141177" cy="328832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aphique 5"/>
          <p:cNvGraphicFramePr>
            <a:graphicFrameLocks/>
          </p:cNvGraphicFramePr>
          <p:nvPr/>
        </p:nvGraphicFramePr>
        <p:xfrm>
          <a:off x="6051315" y="2455374"/>
          <a:ext cx="3542957" cy="2955978"/>
        </p:xfrm>
        <a:graphic>
          <a:graphicData uri="http://schemas.openxmlformats.org/drawingml/2006/chart">
            <c:chart xmlns:c="http://schemas.openxmlformats.org/drawingml/2006/chart" xmlns:r="http://schemas.openxmlformats.org/officeDocument/2006/relationships" r:id="rId3"/>
          </a:graphicData>
        </a:graphic>
      </p:graphicFrame>
      <p:sp>
        <p:nvSpPr>
          <p:cNvPr id="9" name="ZoneTexte 8"/>
          <p:cNvSpPr txBox="1"/>
          <p:nvPr/>
        </p:nvSpPr>
        <p:spPr>
          <a:xfrm rot="16200000">
            <a:off x="5536677" y="3547252"/>
            <a:ext cx="636713" cy="348109"/>
          </a:xfrm>
          <a:prstGeom prst="rect">
            <a:avLst/>
          </a:prstGeom>
          <a:noFill/>
        </p:spPr>
        <p:txBody>
          <a:bodyPr wrap="none" rtlCol="0">
            <a:spAutoFit/>
          </a:bodyPr>
          <a:lstStyle/>
          <a:p>
            <a:r>
              <a:rPr lang="fr-FR" sz="1662" dirty="0"/>
              <a:t>Mass</a:t>
            </a:r>
          </a:p>
        </p:txBody>
      </p:sp>
      <p:sp>
        <p:nvSpPr>
          <p:cNvPr id="10" name="ZoneTexte 9"/>
          <p:cNvSpPr txBox="1"/>
          <p:nvPr/>
        </p:nvSpPr>
        <p:spPr>
          <a:xfrm>
            <a:off x="7589819" y="5420646"/>
            <a:ext cx="595804" cy="348109"/>
          </a:xfrm>
          <a:prstGeom prst="rect">
            <a:avLst/>
          </a:prstGeom>
          <a:noFill/>
        </p:spPr>
        <p:txBody>
          <a:bodyPr wrap="none" rtlCol="0">
            <a:spAutoFit/>
          </a:bodyPr>
          <a:lstStyle/>
          <a:p>
            <a:r>
              <a:rPr lang="fr-FR" sz="1662" dirty="0"/>
              <a:t>Flow</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124" y="2106338"/>
            <a:ext cx="2194223" cy="4050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ZoneTexte 7"/>
          <p:cNvSpPr txBox="1"/>
          <p:nvPr/>
        </p:nvSpPr>
        <p:spPr>
          <a:xfrm>
            <a:off x="3735812" y="1797922"/>
            <a:ext cx="1125629" cy="404854"/>
          </a:xfrm>
          <a:prstGeom prst="rect">
            <a:avLst/>
          </a:prstGeom>
          <a:noFill/>
        </p:spPr>
        <p:txBody>
          <a:bodyPr wrap="none" rtlCol="0">
            <a:spAutoFit/>
          </a:bodyPr>
          <a:lstStyle/>
          <a:p>
            <a:r>
              <a:rPr lang="fr-FR" sz="2031" b="1" dirty="0"/>
              <a:t>CD8+ L-T</a:t>
            </a:r>
          </a:p>
        </p:txBody>
      </p:sp>
      <p:sp>
        <p:nvSpPr>
          <p:cNvPr id="3" name="Titre 2"/>
          <p:cNvSpPr>
            <a:spLocks noGrp="1"/>
          </p:cNvSpPr>
          <p:nvPr>
            <p:ph type="title"/>
          </p:nvPr>
        </p:nvSpPr>
        <p:spPr>
          <a:xfrm>
            <a:off x="2862956" y="162986"/>
            <a:ext cx="7256190" cy="850465"/>
          </a:xfrm>
        </p:spPr>
        <p:txBody>
          <a:bodyPr/>
          <a:lstStyle/>
          <a:p>
            <a:r>
              <a:rPr lang="fr-FR" sz="2215" dirty="0"/>
              <a:t>Mass/flow </a:t>
            </a:r>
            <a:r>
              <a:rPr lang="fr-FR" sz="2215" dirty="0" err="1"/>
              <a:t>correlation</a:t>
            </a:r>
            <a:r>
              <a:rPr lang="fr-FR" sz="2215" dirty="0"/>
              <a:t> for CD8 Tc </a:t>
            </a:r>
            <a:r>
              <a:rPr lang="fr-FR" sz="2215" dirty="0" err="1"/>
              <a:t>sub</a:t>
            </a:r>
            <a:r>
              <a:rPr lang="fr-FR" sz="2215" dirty="0"/>
              <a:t>-populations</a:t>
            </a:r>
          </a:p>
        </p:txBody>
      </p:sp>
    </p:spTree>
    <p:extLst>
      <p:ext uri="{BB962C8B-B14F-4D97-AF65-F5344CB8AC3E}">
        <p14:creationId xmlns:p14="http://schemas.microsoft.com/office/powerpoint/2010/main" val="545752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How to setup a </a:t>
            </a:r>
            <a:r>
              <a:rPr lang="en-US" dirty="0" err="1"/>
              <a:t>CyTOF</a:t>
            </a:r>
            <a:r>
              <a:rPr lang="en-US" dirty="0"/>
              <a:t> experiment ?</a:t>
            </a:r>
          </a:p>
        </p:txBody>
      </p:sp>
      <p:sp>
        <p:nvSpPr>
          <p:cNvPr id="3" name="Rectangle 5"/>
          <p:cNvSpPr txBox="1">
            <a:spLocks noChangeArrowheads="1"/>
          </p:cNvSpPr>
          <p:nvPr/>
        </p:nvSpPr>
        <p:spPr>
          <a:xfrm>
            <a:off x="2207568" y="1505620"/>
            <a:ext cx="7920880" cy="4011613"/>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3400" indent="-533400">
              <a:lnSpc>
                <a:spcPct val="150000"/>
              </a:lnSpc>
              <a:spcBef>
                <a:spcPct val="25000"/>
              </a:spcBef>
              <a:spcAft>
                <a:spcPct val="25000"/>
              </a:spcAft>
              <a:buFont typeface="Times" charset="0"/>
              <a:buAutoNum type="arabicPeriod"/>
            </a:pPr>
            <a:r>
              <a:rPr kumimoji="1" lang="en-US" sz="2000" dirty="0">
                <a:solidFill>
                  <a:schemeClr val="bg1">
                    <a:lumMod val="50000"/>
                  </a:schemeClr>
                </a:solidFill>
              </a:rPr>
              <a:t>Configure your instrument (laser power, BP/LP/ND filters)</a:t>
            </a:r>
          </a:p>
          <a:p>
            <a:pPr marL="533400" indent="-533400">
              <a:lnSpc>
                <a:spcPct val="150000"/>
              </a:lnSpc>
              <a:spcBef>
                <a:spcPct val="25000"/>
              </a:spcBef>
              <a:spcAft>
                <a:spcPct val="25000"/>
              </a:spcAft>
              <a:buFont typeface="Times" charset="0"/>
              <a:buAutoNum type="arabicPeriod"/>
            </a:pPr>
            <a:r>
              <a:rPr kumimoji="1" lang="en-US" sz="2000" dirty="0">
                <a:solidFill>
                  <a:schemeClr val="bg1">
                    <a:lumMod val="50000"/>
                  </a:schemeClr>
                </a:solidFill>
              </a:rPr>
              <a:t>Characterize your instrument (CSTs and QCs)</a:t>
            </a:r>
          </a:p>
          <a:p>
            <a:pPr marL="533400" indent="-533400">
              <a:lnSpc>
                <a:spcPct val="150000"/>
              </a:lnSpc>
              <a:spcBef>
                <a:spcPct val="25000"/>
              </a:spcBef>
              <a:spcAft>
                <a:spcPct val="25000"/>
              </a:spcAft>
              <a:buFont typeface="Times" charset="0"/>
              <a:buAutoNum type="arabicPeriod"/>
            </a:pPr>
            <a:r>
              <a:rPr kumimoji="1" lang="en-US" sz="2000" dirty="0">
                <a:solidFill>
                  <a:schemeClr val="bg1">
                    <a:lumMod val="50000"/>
                  </a:schemeClr>
                </a:solidFill>
              </a:rPr>
              <a:t>Design your panel accordingly</a:t>
            </a:r>
          </a:p>
          <a:p>
            <a:pPr marL="533400" indent="-533400">
              <a:lnSpc>
                <a:spcPct val="150000"/>
              </a:lnSpc>
              <a:spcBef>
                <a:spcPct val="25000"/>
              </a:spcBef>
              <a:spcAft>
                <a:spcPct val="25000"/>
              </a:spcAft>
              <a:buFont typeface="Times" charset="0"/>
              <a:buAutoNum type="arabicPeriod"/>
            </a:pPr>
            <a:r>
              <a:rPr kumimoji="1" lang="en-US" sz="2000" dirty="0">
                <a:solidFill>
                  <a:schemeClr val="bg1">
                    <a:lumMod val="50000"/>
                  </a:schemeClr>
                </a:solidFill>
              </a:rPr>
              <a:t>Optimize settings for your assay (2,5 SDEN, Lin Max)</a:t>
            </a:r>
          </a:p>
          <a:p>
            <a:pPr marL="533400" indent="-533400">
              <a:lnSpc>
                <a:spcPct val="150000"/>
              </a:lnSpc>
              <a:spcBef>
                <a:spcPct val="25000"/>
              </a:spcBef>
              <a:spcAft>
                <a:spcPct val="25000"/>
              </a:spcAft>
              <a:buFont typeface="Times" charset="0"/>
              <a:buAutoNum type="arabicPeriod"/>
            </a:pPr>
            <a:r>
              <a:rPr kumimoji="1" lang="en-US" sz="2000" dirty="0">
                <a:solidFill>
                  <a:schemeClr val="bg1">
                    <a:lumMod val="50000"/>
                  </a:schemeClr>
                </a:solidFill>
              </a:rPr>
              <a:t>Run appropriate controls (Comp Beads, FMOs for continuums)</a:t>
            </a:r>
          </a:p>
          <a:p>
            <a:pPr marL="533400" indent="-533400">
              <a:lnSpc>
                <a:spcPct val="150000"/>
              </a:lnSpc>
              <a:spcBef>
                <a:spcPct val="25000"/>
              </a:spcBef>
              <a:spcAft>
                <a:spcPct val="25000"/>
              </a:spcAft>
              <a:buFont typeface="Times" charset="0"/>
              <a:buAutoNum type="arabicPeriod"/>
            </a:pPr>
            <a:r>
              <a:rPr kumimoji="1" lang="en-US" sz="2000" dirty="0">
                <a:solidFill>
                  <a:schemeClr val="bg1">
                    <a:lumMod val="50000"/>
                  </a:schemeClr>
                </a:solidFill>
              </a:rPr>
              <a:t>QC your data (Dead cells, Doublets, Clogs, </a:t>
            </a:r>
            <a:r>
              <a:rPr kumimoji="1" lang="en-US" sz="2000" dirty="0" err="1">
                <a:solidFill>
                  <a:schemeClr val="bg1">
                    <a:lumMod val="50000"/>
                  </a:schemeClr>
                </a:solidFill>
              </a:rPr>
              <a:t>Mis</a:t>
            </a:r>
            <a:r>
              <a:rPr kumimoji="1" lang="en-US" sz="2000" dirty="0">
                <a:solidFill>
                  <a:schemeClr val="bg1">
                    <a:lumMod val="50000"/>
                  </a:schemeClr>
                </a:solidFill>
              </a:rPr>
              <a:t>-annotations) !</a:t>
            </a:r>
          </a:p>
          <a:p>
            <a:pPr marL="533400" indent="-533400">
              <a:lnSpc>
                <a:spcPct val="150000"/>
              </a:lnSpc>
              <a:spcBef>
                <a:spcPct val="25000"/>
              </a:spcBef>
              <a:spcAft>
                <a:spcPct val="25000"/>
              </a:spcAft>
              <a:buFont typeface="Times" charset="0"/>
              <a:buAutoNum type="arabicPeriod"/>
            </a:pPr>
            <a:r>
              <a:rPr kumimoji="1" lang="en-US" sz="2000" dirty="0">
                <a:solidFill>
                  <a:schemeClr val="bg1">
                    <a:lumMod val="50000"/>
                  </a:schemeClr>
                </a:solidFill>
              </a:rPr>
              <a:t>Use adapted analysis tools</a:t>
            </a:r>
          </a:p>
        </p:txBody>
      </p:sp>
      <p:sp>
        <p:nvSpPr>
          <p:cNvPr id="4" name="Rectangle 5"/>
          <p:cNvSpPr txBox="1">
            <a:spLocks noChangeArrowheads="1"/>
          </p:cNvSpPr>
          <p:nvPr/>
        </p:nvSpPr>
        <p:spPr>
          <a:xfrm>
            <a:off x="2207568" y="1793652"/>
            <a:ext cx="7920880" cy="4011613"/>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3400" indent="-533400">
              <a:lnSpc>
                <a:spcPct val="150000"/>
              </a:lnSpc>
              <a:spcBef>
                <a:spcPct val="25000"/>
              </a:spcBef>
              <a:spcAft>
                <a:spcPct val="25000"/>
              </a:spcAft>
              <a:buFont typeface="Times" charset="0"/>
              <a:buAutoNum type="arabicPeriod"/>
            </a:pPr>
            <a:r>
              <a:rPr kumimoji="1" lang="en-US" sz="2000" dirty="0"/>
              <a:t>Configure your instrument (QC, Mass Range, Dual Calibration)</a:t>
            </a:r>
          </a:p>
          <a:p>
            <a:pPr marL="533400" indent="-533400">
              <a:lnSpc>
                <a:spcPct val="150000"/>
              </a:lnSpc>
              <a:spcBef>
                <a:spcPct val="25000"/>
              </a:spcBef>
              <a:spcAft>
                <a:spcPct val="25000"/>
              </a:spcAft>
              <a:buFont typeface="Times" charset="0"/>
              <a:buAutoNum type="arabicPeriod"/>
            </a:pPr>
            <a:r>
              <a:rPr kumimoji="1" lang="en-US" sz="2000" dirty="0"/>
              <a:t>Characterize your instrument (Sensitivity across Mass range)</a:t>
            </a:r>
          </a:p>
          <a:p>
            <a:pPr marL="533400" indent="-533400">
              <a:lnSpc>
                <a:spcPct val="150000"/>
              </a:lnSpc>
              <a:spcBef>
                <a:spcPct val="25000"/>
              </a:spcBef>
              <a:spcAft>
                <a:spcPct val="25000"/>
              </a:spcAft>
              <a:buFont typeface="Times" charset="0"/>
              <a:buAutoNum type="arabicPeriod"/>
            </a:pPr>
            <a:r>
              <a:rPr kumimoji="1" lang="en-US" sz="2000" dirty="0"/>
              <a:t>Optimize settings for your assay (Nebular Flow for </a:t>
            </a:r>
            <a:r>
              <a:rPr kumimoji="1" lang="en-US" sz="2000" dirty="0" err="1"/>
              <a:t>Oxydation</a:t>
            </a:r>
            <a:r>
              <a:rPr kumimoji="1" lang="en-US" sz="2000" dirty="0"/>
              <a:t>)</a:t>
            </a:r>
          </a:p>
          <a:p>
            <a:pPr marL="533400" indent="-533400">
              <a:lnSpc>
                <a:spcPct val="150000"/>
              </a:lnSpc>
              <a:spcBef>
                <a:spcPct val="25000"/>
              </a:spcBef>
              <a:spcAft>
                <a:spcPct val="25000"/>
              </a:spcAft>
              <a:buFont typeface="Times" charset="0"/>
              <a:buAutoNum type="arabicPeriod"/>
            </a:pPr>
            <a:r>
              <a:rPr kumimoji="1" lang="en-US" sz="2000" dirty="0"/>
              <a:t>Design your panel accordingly</a:t>
            </a:r>
          </a:p>
          <a:p>
            <a:pPr marL="533400" indent="-533400">
              <a:lnSpc>
                <a:spcPct val="150000"/>
              </a:lnSpc>
              <a:spcBef>
                <a:spcPct val="25000"/>
              </a:spcBef>
              <a:spcAft>
                <a:spcPct val="25000"/>
              </a:spcAft>
              <a:buFont typeface="Times" charset="0"/>
              <a:buAutoNum type="arabicPeriod"/>
            </a:pPr>
            <a:r>
              <a:rPr kumimoji="1" lang="en-US" sz="2000" dirty="0"/>
              <a:t>Run appropriate controls (</a:t>
            </a:r>
            <a:r>
              <a:rPr kumimoji="1" lang="en-US" sz="2000" dirty="0" err="1"/>
              <a:t>Eu</a:t>
            </a:r>
            <a:r>
              <a:rPr kumimoji="1" lang="en-US" sz="2000" dirty="0"/>
              <a:t>/</a:t>
            </a:r>
            <a:r>
              <a:rPr kumimoji="1" lang="en-US" sz="2000" dirty="0" err="1"/>
              <a:t>eQ</a:t>
            </a:r>
            <a:r>
              <a:rPr kumimoji="1" lang="en-US" sz="2000" dirty="0"/>
              <a:t>/Comp Beads, Cells + DNA)</a:t>
            </a:r>
          </a:p>
          <a:p>
            <a:pPr marL="533400" indent="-533400">
              <a:lnSpc>
                <a:spcPct val="150000"/>
              </a:lnSpc>
              <a:spcBef>
                <a:spcPct val="25000"/>
              </a:spcBef>
              <a:spcAft>
                <a:spcPct val="25000"/>
              </a:spcAft>
              <a:buFont typeface="Times" charset="0"/>
              <a:buAutoNum type="arabicPeriod"/>
            </a:pPr>
            <a:r>
              <a:rPr kumimoji="1" lang="en-US" sz="2000" dirty="0"/>
              <a:t>QC your data (Dead cells, Ion Cloud Fusion, Doublets)</a:t>
            </a:r>
          </a:p>
          <a:p>
            <a:pPr marL="533400" indent="-533400">
              <a:lnSpc>
                <a:spcPct val="150000"/>
              </a:lnSpc>
              <a:spcBef>
                <a:spcPct val="25000"/>
              </a:spcBef>
              <a:spcAft>
                <a:spcPct val="25000"/>
              </a:spcAft>
              <a:buFont typeface="Times" charset="0"/>
              <a:buAutoNum type="arabicPeriod"/>
            </a:pPr>
            <a:r>
              <a:rPr kumimoji="1" lang="en-US" sz="2000" dirty="0"/>
              <a:t>Use adapted analysis tools (</a:t>
            </a:r>
            <a:r>
              <a:rPr kumimoji="1" lang="en-US" sz="2000" dirty="0" err="1"/>
              <a:t>Cytobank</a:t>
            </a:r>
            <a:r>
              <a:rPr kumimoji="1" lang="en-US" sz="2000" dirty="0"/>
              <a:t> + SPADE, </a:t>
            </a:r>
            <a:r>
              <a:rPr kumimoji="1" lang="en-US" sz="2000" dirty="0" err="1"/>
              <a:t>VisNE</a:t>
            </a:r>
            <a:r>
              <a:rPr kumimoji="1" lang="en-US" sz="2000" dirty="0"/>
              <a:t>)</a:t>
            </a:r>
          </a:p>
        </p:txBody>
      </p:sp>
    </p:spTree>
    <p:extLst>
      <p:ext uri="{BB962C8B-B14F-4D97-AF65-F5344CB8AC3E}">
        <p14:creationId xmlns:p14="http://schemas.microsoft.com/office/powerpoint/2010/main" val="396413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30559" y="136055"/>
            <a:ext cx="6242024" cy="921337"/>
          </a:xfrm>
        </p:spPr>
        <p:txBody>
          <a:bodyPr/>
          <a:lstStyle/>
          <a:p>
            <a:r>
              <a:rPr lang="en-US" sz="2215" dirty="0"/>
              <a:t>Available tools to help in mass cytometry</a:t>
            </a:r>
          </a:p>
        </p:txBody>
      </p:sp>
      <p:grpSp>
        <p:nvGrpSpPr>
          <p:cNvPr id="14" name="Groupe 13"/>
          <p:cNvGrpSpPr/>
          <p:nvPr/>
        </p:nvGrpSpPr>
        <p:grpSpPr>
          <a:xfrm>
            <a:off x="6312024" y="1425345"/>
            <a:ext cx="2955422" cy="1640451"/>
            <a:chOff x="5767672" y="1003773"/>
            <a:chExt cx="3201707" cy="1777155"/>
          </a:xfrm>
        </p:grpSpPr>
        <p:pic>
          <p:nvPicPr>
            <p:cNvPr id="6" name="Image 5"/>
            <p:cNvPicPr>
              <a:picLocks noChangeAspect="1"/>
            </p:cNvPicPr>
            <p:nvPr/>
          </p:nvPicPr>
          <p:blipFill rotWithShape="1">
            <a:blip r:embed="rId2"/>
            <a:srcRect b="69950"/>
            <a:stretch/>
          </p:blipFill>
          <p:spPr>
            <a:xfrm>
              <a:off x="5767672" y="1412776"/>
              <a:ext cx="3201707" cy="1368152"/>
            </a:xfrm>
            <a:prstGeom prst="rect">
              <a:avLst/>
            </a:prstGeom>
          </p:spPr>
        </p:pic>
        <p:sp>
          <p:nvSpPr>
            <p:cNvPr id="7" name="ZoneTexte 6"/>
            <p:cNvSpPr txBox="1"/>
            <p:nvPr/>
          </p:nvSpPr>
          <p:spPr>
            <a:xfrm>
              <a:off x="6609184" y="1003773"/>
              <a:ext cx="1138506" cy="377118"/>
            </a:xfrm>
            <a:prstGeom prst="rect">
              <a:avLst/>
            </a:prstGeom>
            <a:noFill/>
          </p:spPr>
          <p:txBody>
            <a:bodyPr wrap="none" rtlCol="0">
              <a:spAutoFit/>
            </a:bodyPr>
            <a:lstStyle/>
            <a:p>
              <a:r>
                <a:rPr lang="fr-FR" sz="1662" b="1" dirty="0"/>
                <a:t>Panel Kits</a:t>
              </a:r>
            </a:p>
          </p:txBody>
        </p:sp>
      </p:grpSp>
      <p:pic>
        <p:nvPicPr>
          <p:cNvPr id="5" name="Image 4"/>
          <p:cNvPicPr>
            <a:picLocks noChangeAspect="1"/>
          </p:cNvPicPr>
          <p:nvPr/>
        </p:nvPicPr>
        <p:blipFill>
          <a:blip r:embed="rId3"/>
          <a:stretch>
            <a:fillRect/>
          </a:stretch>
        </p:blipFill>
        <p:spPr>
          <a:xfrm>
            <a:off x="3303921" y="3852330"/>
            <a:ext cx="2299232" cy="2175948"/>
          </a:xfrm>
          <a:prstGeom prst="rect">
            <a:avLst/>
          </a:prstGeom>
        </p:spPr>
      </p:pic>
      <p:sp>
        <p:nvSpPr>
          <p:cNvPr id="8" name="ZoneTexte 7"/>
          <p:cNvSpPr txBox="1"/>
          <p:nvPr/>
        </p:nvSpPr>
        <p:spPr>
          <a:xfrm>
            <a:off x="3444469" y="3511409"/>
            <a:ext cx="1900072" cy="348109"/>
          </a:xfrm>
          <a:prstGeom prst="rect">
            <a:avLst/>
          </a:prstGeom>
          <a:noFill/>
        </p:spPr>
        <p:txBody>
          <a:bodyPr wrap="none" rtlCol="0">
            <a:spAutoFit/>
          </a:bodyPr>
          <a:lstStyle/>
          <a:p>
            <a:r>
              <a:rPr lang="fr-FR" sz="1662" b="1" dirty="0"/>
              <a:t>Panel Designer </a:t>
            </a:r>
            <a:r>
              <a:rPr lang="fr-FR" sz="1662" b="1" dirty="0" err="1"/>
              <a:t>tool</a:t>
            </a:r>
            <a:endParaRPr lang="fr-FR" sz="1662" b="1" dirty="0"/>
          </a:p>
        </p:txBody>
      </p:sp>
      <p:grpSp>
        <p:nvGrpSpPr>
          <p:cNvPr id="13" name="Groupe 12"/>
          <p:cNvGrpSpPr/>
          <p:nvPr/>
        </p:nvGrpSpPr>
        <p:grpSpPr>
          <a:xfrm>
            <a:off x="3333916" y="1547550"/>
            <a:ext cx="2022926" cy="1541485"/>
            <a:chOff x="2178802" y="4130496"/>
            <a:chExt cx="2191503" cy="1669942"/>
          </a:xfrm>
        </p:grpSpPr>
        <p:sp>
          <p:nvSpPr>
            <p:cNvPr id="9" name="ZoneTexte 8"/>
            <p:cNvSpPr txBox="1"/>
            <p:nvPr/>
          </p:nvSpPr>
          <p:spPr>
            <a:xfrm>
              <a:off x="2178802" y="4130496"/>
              <a:ext cx="2191503" cy="377118"/>
            </a:xfrm>
            <a:prstGeom prst="rect">
              <a:avLst/>
            </a:prstGeom>
            <a:noFill/>
          </p:spPr>
          <p:txBody>
            <a:bodyPr wrap="none" rtlCol="0">
              <a:spAutoFit/>
            </a:bodyPr>
            <a:lstStyle/>
            <a:p>
              <a:r>
                <a:rPr lang="fr-FR" sz="1662" b="1" dirty="0"/>
                <a:t>Normalisation </a:t>
              </a:r>
              <a:r>
                <a:rPr lang="fr-FR" sz="1662" b="1" dirty="0" err="1"/>
                <a:t>Beads</a:t>
              </a:r>
              <a:endParaRPr lang="fr-FR" sz="1662" b="1" dirty="0"/>
            </a:p>
          </p:txBody>
        </p:sp>
        <p:grpSp>
          <p:nvGrpSpPr>
            <p:cNvPr id="10" name="Groupe 9"/>
            <p:cNvGrpSpPr/>
            <p:nvPr/>
          </p:nvGrpSpPr>
          <p:grpSpPr>
            <a:xfrm>
              <a:off x="2295741" y="4581128"/>
              <a:ext cx="1998556" cy="1219310"/>
              <a:chOff x="269188" y="2065674"/>
              <a:chExt cx="1998556" cy="1219310"/>
            </a:xfrm>
          </p:grpSpPr>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717" t="30354" r="65571" b="11199"/>
              <a:stretch/>
            </p:blipFill>
            <p:spPr bwMode="auto">
              <a:xfrm>
                <a:off x="269188" y="2065784"/>
                <a:ext cx="1219200" cy="1219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989" t="24287" r="8053"/>
              <a:stretch/>
            </p:blipFill>
            <p:spPr bwMode="auto">
              <a:xfrm>
                <a:off x="1315276" y="2065674"/>
                <a:ext cx="952468" cy="12193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pic>
        <p:nvPicPr>
          <p:cNvPr id="15"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2583" y="358079"/>
            <a:ext cx="1461688" cy="4772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3" name="Groupe 2"/>
          <p:cNvGrpSpPr/>
          <p:nvPr/>
        </p:nvGrpSpPr>
        <p:grpSpPr>
          <a:xfrm>
            <a:off x="6649614" y="3215624"/>
            <a:ext cx="2686747" cy="3034257"/>
            <a:chOff x="5913203" y="3068960"/>
            <a:chExt cx="2910643" cy="3287112"/>
          </a:xfrm>
        </p:grpSpPr>
        <p:pic>
          <p:nvPicPr>
            <p:cNvPr id="16"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5168" y="3068960"/>
              <a:ext cx="1638300" cy="447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 name="Image 19"/>
            <p:cNvPicPr>
              <a:picLocks noChangeAspect="1"/>
            </p:cNvPicPr>
            <p:nvPr/>
          </p:nvPicPr>
          <p:blipFill rotWithShape="1">
            <a:blip r:embed="rId2"/>
            <a:srcRect t="31448"/>
            <a:stretch/>
          </p:blipFill>
          <p:spPr>
            <a:xfrm>
              <a:off x="5913203" y="3518659"/>
              <a:ext cx="2910643" cy="2837413"/>
            </a:xfrm>
            <a:prstGeom prst="rect">
              <a:avLst/>
            </a:prstGeom>
          </p:spPr>
        </p:pic>
      </p:grpSp>
    </p:spTree>
    <p:extLst>
      <p:ext uri="{BB962C8B-B14F-4D97-AF65-F5344CB8AC3E}">
        <p14:creationId xmlns:p14="http://schemas.microsoft.com/office/powerpoint/2010/main" val="699549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09800" y="1295400"/>
            <a:ext cx="7772400" cy="914400"/>
          </a:xfrm>
        </p:spPr>
        <p:txBody>
          <a:bodyPr/>
          <a:lstStyle/>
          <a:p>
            <a:r>
              <a:rPr lang="en-US"/>
              <a:t>Key  Links</a:t>
            </a:r>
          </a:p>
        </p:txBody>
      </p:sp>
      <p:sp>
        <p:nvSpPr>
          <p:cNvPr id="4" name="Date Placeholder 3"/>
          <p:cNvSpPr>
            <a:spLocks noGrp="1"/>
          </p:cNvSpPr>
          <p:nvPr>
            <p:ph type="dt" sz="half" idx="10"/>
          </p:nvPr>
        </p:nvSpPr>
        <p:spPr/>
        <p:txBody>
          <a:bodyPr/>
          <a:lstStyle/>
          <a:p>
            <a:pPr>
              <a:defRPr/>
            </a:pPr>
            <a:fld id="{D8E1B670-A116-5D44-857D-9E7401FAB438}" type="datetime12">
              <a:rPr lang="en-US" sz="2400"/>
              <a:pPr>
                <a:defRPr/>
              </a:pPr>
              <a:t>8:29 PM</a:t>
            </a:fld>
            <a:endParaRPr lang="en-US" sz="2400"/>
          </a:p>
        </p:txBody>
      </p:sp>
      <p:sp>
        <p:nvSpPr>
          <p:cNvPr id="5" name="Rectangle 4"/>
          <p:cNvSpPr/>
          <p:nvPr/>
        </p:nvSpPr>
        <p:spPr>
          <a:xfrm>
            <a:off x="5543236" y="2048915"/>
            <a:ext cx="5252015" cy="1938992"/>
          </a:xfrm>
          <a:prstGeom prst="rect">
            <a:avLst/>
          </a:prstGeom>
        </p:spPr>
        <p:txBody>
          <a:bodyPr wrap="none">
            <a:spAutoFit/>
          </a:bodyPr>
          <a:lstStyle/>
          <a:p>
            <a:r>
              <a:rPr lang="en-US" sz="4000" dirty="0">
                <a:solidFill>
                  <a:schemeClr val="accent2"/>
                </a:solidFill>
              </a:rPr>
              <a:t>cyto.purdue.edu</a:t>
            </a:r>
          </a:p>
          <a:p>
            <a:r>
              <a:rPr lang="en-US" sz="4000" dirty="0" err="1">
                <a:solidFill>
                  <a:schemeClr val="accent2"/>
                </a:solidFill>
              </a:rPr>
              <a:t>isac-net.org</a:t>
            </a:r>
            <a:r>
              <a:rPr lang="en-US" sz="4000" dirty="0">
                <a:solidFill>
                  <a:schemeClr val="accent2"/>
                </a:solidFill>
              </a:rPr>
              <a:t> </a:t>
            </a:r>
          </a:p>
          <a:p>
            <a:r>
              <a:rPr lang="en-US" sz="4000" dirty="0">
                <a:solidFill>
                  <a:schemeClr val="accent2"/>
                </a:solidFill>
              </a:rPr>
              <a:t>scintillon.org/nolan_lab</a:t>
            </a:r>
            <a:r>
              <a:rPr lang="en-US" sz="4000" dirty="0"/>
              <a:t> </a:t>
            </a:r>
          </a:p>
        </p:txBody>
      </p:sp>
      <p:sp>
        <p:nvSpPr>
          <p:cNvPr id="6" name="TextBox 5"/>
          <p:cNvSpPr txBox="1"/>
          <p:nvPr/>
        </p:nvSpPr>
        <p:spPr>
          <a:xfrm>
            <a:off x="2855641" y="2048916"/>
            <a:ext cx="2687595" cy="830997"/>
          </a:xfrm>
          <a:prstGeom prst="rect">
            <a:avLst/>
          </a:prstGeom>
          <a:noFill/>
        </p:spPr>
        <p:txBody>
          <a:bodyPr wrap="none" rtlCol="0">
            <a:spAutoFit/>
          </a:bodyPr>
          <a:lstStyle/>
          <a:p>
            <a:r>
              <a:rPr lang="en-US" sz="2400" dirty="0"/>
              <a:t>Purdue </a:t>
            </a:r>
            <a:r>
              <a:rPr lang="en-US" sz="2400"/>
              <a:t>List Serve &amp; </a:t>
            </a:r>
          </a:p>
          <a:p>
            <a:r>
              <a:rPr lang="en-US" sz="2400" dirty="0"/>
              <a:t>Robinson Lab</a:t>
            </a:r>
          </a:p>
        </p:txBody>
      </p:sp>
      <p:sp>
        <p:nvSpPr>
          <p:cNvPr id="7" name="TextBox 6"/>
          <p:cNvSpPr txBox="1"/>
          <p:nvPr/>
        </p:nvSpPr>
        <p:spPr>
          <a:xfrm>
            <a:off x="3631271" y="2899137"/>
            <a:ext cx="739754" cy="461665"/>
          </a:xfrm>
          <a:prstGeom prst="rect">
            <a:avLst/>
          </a:prstGeom>
          <a:noFill/>
        </p:spPr>
        <p:txBody>
          <a:bodyPr wrap="none" rtlCol="0">
            <a:spAutoFit/>
          </a:bodyPr>
          <a:lstStyle/>
          <a:p>
            <a:r>
              <a:rPr lang="en-US" sz="2400"/>
              <a:t>ISAC</a:t>
            </a:r>
          </a:p>
        </p:txBody>
      </p:sp>
      <p:sp>
        <p:nvSpPr>
          <p:cNvPr id="8" name="TextBox 7"/>
          <p:cNvSpPr txBox="1"/>
          <p:nvPr/>
        </p:nvSpPr>
        <p:spPr>
          <a:xfrm>
            <a:off x="3263813" y="3407087"/>
            <a:ext cx="1433406" cy="461665"/>
          </a:xfrm>
          <a:prstGeom prst="rect">
            <a:avLst/>
          </a:prstGeom>
          <a:noFill/>
        </p:spPr>
        <p:txBody>
          <a:bodyPr wrap="none" rtlCol="0">
            <a:spAutoFit/>
          </a:bodyPr>
          <a:lstStyle/>
          <a:p>
            <a:r>
              <a:rPr lang="en-US" sz="2400"/>
              <a:t>Nolan Lab</a:t>
            </a:r>
          </a:p>
        </p:txBody>
      </p:sp>
      <p:sp>
        <p:nvSpPr>
          <p:cNvPr id="9" name="TextBox 8"/>
          <p:cNvSpPr txBox="1"/>
          <p:nvPr/>
        </p:nvSpPr>
        <p:spPr>
          <a:xfrm>
            <a:off x="4831805" y="4241259"/>
            <a:ext cx="5316968" cy="830997"/>
          </a:xfrm>
          <a:prstGeom prst="rect">
            <a:avLst/>
          </a:prstGeom>
          <a:noFill/>
        </p:spPr>
        <p:txBody>
          <a:bodyPr wrap="none" rtlCol="0">
            <a:spAutoFit/>
          </a:bodyPr>
          <a:lstStyle/>
          <a:p>
            <a:r>
              <a:rPr lang="en-US" sz="2400" dirty="0"/>
              <a:t>John P. Nolan      -  </a:t>
            </a:r>
            <a:r>
              <a:rPr lang="en-US" sz="2400" dirty="0">
                <a:solidFill>
                  <a:schemeClr val="accent2"/>
                </a:solidFill>
              </a:rPr>
              <a:t>jnolan@scintillon.org</a:t>
            </a:r>
          </a:p>
          <a:p>
            <a:r>
              <a:rPr lang="en-US" sz="2400" dirty="0"/>
              <a:t>J. Paul Robinson </a:t>
            </a:r>
            <a:r>
              <a:rPr lang="mr-IN" sz="2400" dirty="0"/>
              <a:t>–</a:t>
            </a:r>
            <a:r>
              <a:rPr lang="en-US" sz="2400" dirty="0"/>
              <a:t> </a:t>
            </a:r>
            <a:r>
              <a:rPr lang="en-US" sz="2400" dirty="0">
                <a:solidFill>
                  <a:schemeClr val="accent2"/>
                </a:solidFill>
              </a:rPr>
              <a:t>wombat@purdue.edu</a:t>
            </a:r>
            <a:r>
              <a:rPr lang="en-US" sz="2400" dirty="0"/>
              <a:t> </a:t>
            </a:r>
          </a:p>
        </p:txBody>
      </p:sp>
      <p:sp>
        <p:nvSpPr>
          <p:cNvPr id="10" name="Rectangle 9"/>
          <p:cNvSpPr/>
          <p:nvPr/>
        </p:nvSpPr>
        <p:spPr>
          <a:xfrm>
            <a:off x="1524000" y="0"/>
            <a:ext cx="1331640" cy="1052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9740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lnSpc>
                <a:spcPct val="150000"/>
              </a:lnSpc>
            </a:pPr>
            <a:r>
              <a:rPr lang="en-US" sz="2400" b="1" dirty="0"/>
              <a:t>Proliferation assay made simple:</a:t>
            </a:r>
            <a:br>
              <a:rPr lang="en-US" sz="2400" b="1" dirty="0"/>
            </a:br>
            <a:r>
              <a:rPr lang="en-US" sz="2400" dirty="0" err="1"/>
              <a:t>IdU</a:t>
            </a:r>
            <a:r>
              <a:rPr lang="en-US" sz="2400" dirty="0"/>
              <a:t> incorporation and detection on </a:t>
            </a:r>
            <a:r>
              <a:rPr lang="en-US" sz="2400" dirty="0" err="1"/>
              <a:t>CyTOF</a:t>
            </a:r>
            <a:endParaRPr lang="en-US" sz="2400" dirty="0"/>
          </a:p>
        </p:txBody>
      </p:sp>
      <p:sp>
        <p:nvSpPr>
          <p:cNvPr id="3" name="Espace réservé du numéro de diapositive 2"/>
          <p:cNvSpPr>
            <a:spLocks noGrp="1"/>
          </p:cNvSpPr>
          <p:nvPr>
            <p:ph type="sldNum" sz="quarter" idx="4294967295"/>
          </p:nvPr>
        </p:nvSpPr>
        <p:spPr>
          <a:xfrm>
            <a:off x="1631504" y="6232228"/>
            <a:ext cx="432048" cy="365125"/>
          </a:xfrm>
          <a:prstGeom prst="rect">
            <a:avLst/>
          </a:prstGeom>
        </p:spPr>
        <p:txBody>
          <a:bodyPr/>
          <a:lstStyle/>
          <a:p>
            <a:fld id="{71B59584-EEF4-4959-8664-9B8A06708FEF}" type="slidenum">
              <a:rPr lang="fr-FR" smtClean="0"/>
              <a:pPr/>
              <a:t>30</a:t>
            </a:fld>
            <a:endParaRPr lang="fr-FR"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949" t="25384" r="21937" b="45577"/>
          <a:stretch/>
        </p:blipFill>
        <p:spPr bwMode="auto">
          <a:xfrm>
            <a:off x="2769724" y="2658890"/>
            <a:ext cx="7574749" cy="25703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ZoneTexte 3"/>
          <p:cNvSpPr txBox="1"/>
          <p:nvPr/>
        </p:nvSpPr>
        <p:spPr>
          <a:xfrm>
            <a:off x="2711624" y="1660159"/>
            <a:ext cx="3787374" cy="369332"/>
          </a:xfrm>
          <a:prstGeom prst="rect">
            <a:avLst/>
          </a:prstGeom>
          <a:noFill/>
        </p:spPr>
        <p:txBody>
          <a:bodyPr wrap="square" rtlCol="0">
            <a:spAutoFit/>
          </a:bodyPr>
          <a:lstStyle/>
          <a:p>
            <a:r>
              <a:rPr lang="en-US" b="1" u="sng" dirty="0"/>
              <a:t>hCD45</a:t>
            </a:r>
            <a:r>
              <a:rPr lang="en-US" b="1" u="sng" baseline="30000" dirty="0"/>
              <a:t>+</a:t>
            </a:r>
            <a:r>
              <a:rPr lang="en-US" b="1" u="sng" dirty="0"/>
              <a:t> JURKAT cells</a:t>
            </a:r>
          </a:p>
        </p:txBody>
      </p:sp>
      <p:grpSp>
        <p:nvGrpSpPr>
          <p:cNvPr id="8" name="Groupe 7"/>
          <p:cNvGrpSpPr/>
          <p:nvPr/>
        </p:nvGrpSpPr>
        <p:grpSpPr>
          <a:xfrm>
            <a:off x="4871864" y="2141490"/>
            <a:ext cx="5184576" cy="369332"/>
            <a:chOff x="3347864" y="2141490"/>
            <a:chExt cx="5184576" cy="369332"/>
          </a:xfrm>
        </p:grpSpPr>
        <p:sp>
          <p:nvSpPr>
            <p:cNvPr id="5" name="ZoneTexte 4"/>
            <p:cNvSpPr txBox="1"/>
            <p:nvPr/>
          </p:nvSpPr>
          <p:spPr>
            <a:xfrm>
              <a:off x="5064107" y="2141490"/>
              <a:ext cx="1698991" cy="369332"/>
            </a:xfrm>
            <a:prstGeom prst="rect">
              <a:avLst/>
            </a:prstGeom>
            <a:noFill/>
          </p:spPr>
          <p:txBody>
            <a:bodyPr wrap="none" rtlCol="0">
              <a:spAutoFit/>
            </a:bodyPr>
            <a:lstStyle/>
            <a:p>
              <a:r>
                <a:rPr lang="en-US" b="1" dirty="0">
                  <a:solidFill>
                    <a:srgbClr val="FF0000"/>
                  </a:solidFill>
                </a:rPr>
                <a:t>Incubation time</a:t>
              </a:r>
            </a:p>
          </p:txBody>
        </p:sp>
        <p:cxnSp>
          <p:nvCxnSpPr>
            <p:cNvPr id="7" name="Connecteur droit 6"/>
            <p:cNvCxnSpPr/>
            <p:nvPr/>
          </p:nvCxnSpPr>
          <p:spPr>
            <a:xfrm>
              <a:off x="3347864" y="2510822"/>
              <a:ext cx="518457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ZoneTexte 8"/>
          <p:cNvSpPr txBox="1"/>
          <p:nvPr/>
        </p:nvSpPr>
        <p:spPr>
          <a:xfrm>
            <a:off x="3967598" y="3247872"/>
            <a:ext cx="466794" cy="369332"/>
          </a:xfrm>
          <a:prstGeom prst="rect">
            <a:avLst/>
          </a:prstGeom>
          <a:noFill/>
        </p:spPr>
        <p:txBody>
          <a:bodyPr wrap="none" rtlCol="0">
            <a:spAutoFit/>
          </a:bodyPr>
          <a:lstStyle/>
          <a:p>
            <a:pPr algn="r"/>
            <a:r>
              <a:rPr lang="en-US" b="1" dirty="0">
                <a:solidFill>
                  <a:srgbClr val="0000FF"/>
                </a:solidFill>
              </a:rPr>
              <a:t>1%</a:t>
            </a:r>
          </a:p>
        </p:txBody>
      </p:sp>
      <p:sp>
        <p:nvSpPr>
          <p:cNvPr id="11" name="ZoneTexte 10"/>
          <p:cNvSpPr txBox="1"/>
          <p:nvPr/>
        </p:nvSpPr>
        <p:spPr>
          <a:xfrm>
            <a:off x="5735960" y="3270916"/>
            <a:ext cx="587020" cy="369332"/>
          </a:xfrm>
          <a:prstGeom prst="rect">
            <a:avLst/>
          </a:prstGeom>
          <a:noFill/>
        </p:spPr>
        <p:txBody>
          <a:bodyPr wrap="none" rtlCol="0">
            <a:spAutoFit/>
          </a:bodyPr>
          <a:lstStyle/>
          <a:p>
            <a:pPr algn="r"/>
            <a:r>
              <a:rPr lang="en-US" b="1" dirty="0">
                <a:solidFill>
                  <a:srgbClr val="0000FF"/>
                </a:solidFill>
              </a:rPr>
              <a:t>35%</a:t>
            </a:r>
          </a:p>
        </p:txBody>
      </p:sp>
      <p:sp>
        <p:nvSpPr>
          <p:cNvPr id="12" name="ZoneTexte 11"/>
          <p:cNvSpPr txBox="1"/>
          <p:nvPr/>
        </p:nvSpPr>
        <p:spPr>
          <a:xfrm>
            <a:off x="7685546" y="3270916"/>
            <a:ext cx="587020" cy="369332"/>
          </a:xfrm>
          <a:prstGeom prst="rect">
            <a:avLst/>
          </a:prstGeom>
          <a:noFill/>
        </p:spPr>
        <p:txBody>
          <a:bodyPr wrap="none" rtlCol="0">
            <a:spAutoFit/>
          </a:bodyPr>
          <a:lstStyle/>
          <a:p>
            <a:pPr algn="r"/>
            <a:r>
              <a:rPr lang="en-US" b="1" dirty="0">
                <a:solidFill>
                  <a:srgbClr val="0000FF"/>
                </a:solidFill>
              </a:rPr>
              <a:t>46%</a:t>
            </a:r>
          </a:p>
        </p:txBody>
      </p:sp>
      <p:sp>
        <p:nvSpPr>
          <p:cNvPr id="13" name="ZoneTexte 12"/>
          <p:cNvSpPr txBox="1"/>
          <p:nvPr/>
        </p:nvSpPr>
        <p:spPr>
          <a:xfrm>
            <a:off x="9363496" y="3270916"/>
            <a:ext cx="764953" cy="369332"/>
          </a:xfrm>
          <a:prstGeom prst="rect">
            <a:avLst/>
          </a:prstGeom>
          <a:noFill/>
        </p:spPr>
        <p:txBody>
          <a:bodyPr wrap="none" rtlCol="0">
            <a:spAutoFit/>
          </a:bodyPr>
          <a:lstStyle/>
          <a:p>
            <a:pPr algn="r"/>
            <a:r>
              <a:rPr lang="en-US" b="1" dirty="0">
                <a:solidFill>
                  <a:srgbClr val="0000FF"/>
                </a:solidFill>
              </a:rPr>
              <a:t>55.7%</a:t>
            </a:r>
          </a:p>
        </p:txBody>
      </p:sp>
      <p:cxnSp>
        <p:nvCxnSpPr>
          <p:cNvPr id="14" name="Connecteur droit 13"/>
          <p:cNvCxnSpPr/>
          <p:nvPr/>
        </p:nvCxnSpPr>
        <p:spPr>
          <a:xfrm flipV="1">
            <a:off x="3215680" y="3270916"/>
            <a:ext cx="0" cy="145422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5159896" y="3270916"/>
            <a:ext cx="0" cy="145422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V="1">
            <a:off x="7032104" y="3270916"/>
            <a:ext cx="0" cy="145422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V="1">
            <a:off x="8976320" y="3270916"/>
            <a:ext cx="0" cy="145422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5" name="Rectangle à coins arrondis 14"/>
          <p:cNvSpPr/>
          <p:nvPr/>
        </p:nvSpPr>
        <p:spPr>
          <a:xfrm>
            <a:off x="2711625" y="5585808"/>
            <a:ext cx="7560839" cy="648072"/>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err="1">
                <a:solidFill>
                  <a:schemeClr val="accent2"/>
                </a:solidFill>
              </a:rPr>
              <a:t>IdU</a:t>
            </a:r>
            <a:r>
              <a:rPr lang="fr-FR" b="1" dirty="0">
                <a:solidFill>
                  <a:schemeClr val="accent2"/>
                </a:solidFill>
              </a:rPr>
              <a:t> </a:t>
            </a:r>
            <a:r>
              <a:rPr lang="fr-FR" b="1" dirty="0" err="1">
                <a:solidFill>
                  <a:schemeClr val="accent2"/>
                </a:solidFill>
              </a:rPr>
              <a:t>detection</a:t>
            </a:r>
            <a:r>
              <a:rPr lang="fr-FR" b="1" dirty="0">
                <a:solidFill>
                  <a:schemeClr val="accent2"/>
                </a:solidFill>
              </a:rPr>
              <a:t> </a:t>
            </a:r>
            <a:r>
              <a:rPr lang="fr-FR" b="1" dirty="0" err="1">
                <a:solidFill>
                  <a:schemeClr val="accent2"/>
                </a:solidFill>
              </a:rPr>
              <a:t>is</a:t>
            </a:r>
            <a:r>
              <a:rPr lang="fr-FR" b="1" dirty="0">
                <a:solidFill>
                  <a:schemeClr val="accent2"/>
                </a:solidFill>
              </a:rPr>
              <a:t> </a:t>
            </a:r>
            <a:r>
              <a:rPr lang="fr-FR" b="1" dirty="0" err="1">
                <a:solidFill>
                  <a:schemeClr val="accent2"/>
                </a:solidFill>
              </a:rPr>
              <a:t>easier</a:t>
            </a:r>
            <a:r>
              <a:rPr lang="fr-FR" b="1" dirty="0">
                <a:solidFill>
                  <a:schemeClr val="accent2"/>
                </a:solidFill>
              </a:rPr>
              <a:t> </a:t>
            </a:r>
            <a:r>
              <a:rPr lang="fr-FR" b="1" dirty="0" err="1">
                <a:solidFill>
                  <a:schemeClr val="accent2"/>
                </a:solidFill>
              </a:rPr>
              <a:t>than</a:t>
            </a:r>
            <a:r>
              <a:rPr lang="fr-FR" b="1" dirty="0">
                <a:solidFill>
                  <a:schemeClr val="accent2"/>
                </a:solidFill>
              </a:rPr>
              <a:t> </a:t>
            </a:r>
            <a:r>
              <a:rPr lang="fr-FR" b="1" dirty="0" err="1">
                <a:solidFill>
                  <a:schemeClr val="accent2"/>
                </a:solidFill>
              </a:rPr>
              <a:t>BrdU</a:t>
            </a:r>
            <a:r>
              <a:rPr lang="fr-FR" b="1" dirty="0">
                <a:solidFill>
                  <a:schemeClr val="accent2"/>
                </a:solidFill>
              </a:rPr>
              <a:t> </a:t>
            </a:r>
            <a:r>
              <a:rPr lang="fr-FR" b="1" dirty="0" err="1">
                <a:solidFill>
                  <a:schemeClr val="accent2"/>
                </a:solidFill>
              </a:rPr>
              <a:t>assay</a:t>
            </a:r>
            <a:r>
              <a:rPr lang="fr-FR" b="1" dirty="0">
                <a:solidFill>
                  <a:schemeClr val="accent2"/>
                </a:solidFill>
              </a:rPr>
              <a:t> by </a:t>
            </a:r>
            <a:r>
              <a:rPr lang="fr-FR" b="1" dirty="0" err="1">
                <a:solidFill>
                  <a:schemeClr val="accent2"/>
                </a:solidFill>
              </a:rPr>
              <a:t>conventional</a:t>
            </a:r>
            <a:r>
              <a:rPr lang="fr-FR" b="1" dirty="0">
                <a:solidFill>
                  <a:schemeClr val="accent2"/>
                </a:solidFill>
              </a:rPr>
              <a:t> flow</a:t>
            </a:r>
          </a:p>
        </p:txBody>
      </p:sp>
    </p:spTree>
    <p:extLst>
      <p:ext uri="{BB962C8B-B14F-4D97-AF65-F5344CB8AC3E}">
        <p14:creationId xmlns:p14="http://schemas.microsoft.com/office/powerpoint/2010/main" val="1809710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r="60310"/>
          <a:stretch/>
        </p:blipFill>
        <p:spPr bwMode="auto">
          <a:xfrm>
            <a:off x="7727464" y="3793061"/>
            <a:ext cx="1781674" cy="18654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60673"/>
          <a:stretch/>
        </p:blipFill>
        <p:spPr bwMode="auto">
          <a:xfrm>
            <a:off x="3210220" y="3726592"/>
            <a:ext cx="1636176" cy="18654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ZoneTexte 5"/>
          <p:cNvSpPr txBox="1"/>
          <p:nvPr/>
        </p:nvSpPr>
        <p:spPr>
          <a:xfrm>
            <a:off x="3566456" y="1390839"/>
            <a:ext cx="1196441" cy="319639"/>
          </a:xfrm>
          <a:prstGeom prst="rect">
            <a:avLst/>
          </a:prstGeom>
          <a:solidFill>
            <a:schemeClr val="bg1">
              <a:lumMod val="95000"/>
            </a:schemeClr>
          </a:solidFill>
        </p:spPr>
        <p:txBody>
          <a:bodyPr wrap="square" rtlCol="0">
            <a:spAutoFit/>
          </a:bodyPr>
          <a:lstStyle/>
          <a:p>
            <a:pPr algn="ctr"/>
            <a:r>
              <a:rPr lang="fr-FR" sz="1477" dirty="0" err="1"/>
              <a:t>Splenocytes</a:t>
            </a:r>
            <a:endParaRPr lang="fr-FR" sz="1477" dirty="0"/>
          </a:p>
        </p:txBody>
      </p:sp>
      <p:sp>
        <p:nvSpPr>
          <p:cNvPr id="7" name="Flèche droite 6"/>
          <p:cNvSpPr/>
          <p:nvPr/>
        </p:nvSpPr>
        <p:spPr>
          <a:xfrm>
            <a:off x="5543845" y="2293836"/>
            <a:ext cx="1341662" cy="448665"/>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a:p>
        </p:txBody>
      </p:sp>
      <p:sp>
        <p:nvSpPr>
          <p:cNvPr id="8" name="ZoneTexte 7"/>
          <p:cNvSpPr txBox="1"/>
          <p:nvPr/>
        </p:nvSpPr>
        <p:spPr>
          <a:xfrm>
            <a:off x="8152811" y="1400180"/>
            <a:ext cx="1201826" cy="319639"/>
          </a:xfrm>
          <a:prstGeom prst="rect">
            <a:avLst/>
          </a:prstGeom>
          <a:solidFill>
            <a:schemeClr val="bg1">
              <a:lumMod val="95000"/>
            </a:schemeClr>
          </a:solidFill>
        </p:spPr>
        <p:txBody>
          <a:bodyPr wrap="square" rtlCol="0">
            <a:spAutoFit/>
          </a:bodyPr>
          <a:lstStyle/>
          <a:p>
            <a:pPr algn="ctr"/>
            <a:r>
              <a:rPr lang="fr-FR" sz="1477" dirty="0" err="1"/>
              <a:t>Activated</a:t>
            </a:r>
            <a:r>
              <a:rPr lang="fr-FR" sz="1477" dirty="0"/>
              <a:t> Tc</a:t>
            </a:r>
          </a:p>
        </p:txBody>
      </p:sp>
      <p:pic>
        <p:nvPicPr>
          <p:cNvPr id="9"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768" t="15511" b="43740"/>
          <a:stretch/>
        </p:blipFill>
        <p:spPr bwMode="auto">
          <a:xfrm>
            <a:off x="7872593" y="1712233"/>
            <a:ext cx="1609597" cy="1495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ZoneTexte 9"/>
          <p:cNvSpPr txBox="1"/>
          <p:nvPr/>
        </p:nvSpPr>
        <p:spPr>
          <a:xfrm>
            <a:off x="5180795" y="3950667"/>
            <a:ext cx="2088834" cy="398122"/>
          </a:xfrm>
          <a:prstGeom prst="rect">
            <a:avLst/>
          </a:prstGeom>
          <a:solidFill>
            <a:schemeClr val="accent2">
              <a:lumMod val="20000"/>
              <a:lumOff val="80000"/>
            </a:schemeClr>
          </a:solidFill>
          <a:ln>
            <a:noFill/>
          </a:ln>
        </p:spPr>
        <p:txBody>
          <a:bodyPr wrap="square" rtlCol="0" anchor="ctr">
            <a:spAutoFit/>
          </a:bodyPr>
          <a:lstStyle/>
          <a:p>
            <a:pPr algn="ctr">
              <a:lnSpc>
                <a:spcPct val="150000"/>
              </a:lnSpc>
            </a:pPr>
            <a:r>
              <a:rPr lang="fr-FR" sz="1477" b="1" dirty="0">
                <a:solidFill>
                  <a:schemeClr val="accent2"/>
                </a:solidFill>
              </a:rPr>
              <a:t>« </a:t>
            </a:r>
            <a:r>
              <a:rPr lang="fr-FR" sz="1477" b="1" dirty="0" err="1">
                <a:solidFill>
                  <a:schemeClr val="accent2"/>
                </a:solidFill>
              </a:rPr>
              <a:t>Proliferation</a:t>
            </a:r>
            <a:r>
              <a:rPr lang="fr-FR" sz="1477" b="1" dirty="0">
                <a:solidFill>
                  <a:schemeClr val="accent2"/>
                </a:solidFill>
              </a:rPr>
              <a:t> » </a:t>
            </a:r>
            <a:r>
              <a:rPr lang="fr-FR" sz="1477" dirty="0" err="1">
                <a:solidFill>
                  <a:schemeClr val="accent2"/>
                </a:solidFill>
              </a:rPr>
              <a:t>gate</a:t>
            </a:r>
            <a:endParaRPr lang="fr-FR" sz="1477" i="1" dirty="0">
              <a:solidFill>
                <a:schemeClr val="accent2"/>
              </a:solidFill>
            </a:endParaRPr>
          </a:p>
        </p:txBody>
      </p:sp>
      <p:pic>
        <p:nvPicPr>
          <p:cNvPr id="11"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439" t="15511" r="50576" b="43740"/>
          <a:stretch/>
        </p:blipFill>
        <p:spPr bwMode="auto">
          <a:xfrm>
            <a:off x="3287688" y="1712233"/>
            <a:ext cx="1592352" cy="1495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ZoneTexte 11"/>
          <p:cNvSpPr txBox="1"/>
          <p:nvPr/>
        </p:nvSpPr>
        <p:spPr>
          <a:xfrm>
            <a:off x="5180795" y="1852417"/>
            <a:ext cx="2088834" cy="398122"/>
          </a:xfrm>
          <a:prstGeom prst="rect">
            <a:avLst/>
          </a:prstGeom>
          <a:solidFill>
            <a:schemeClr val="accent1">
              <a:lumMod val="20000"/>
              <a:lumOff val="80000"/>
            </a:schemeClr>
          </a:solidFill>
        </p:spPr>
        <p:txBody>
          <a:bodyPr wrap="square" rtlCol="0">
            <a:spAutoFit/>
          </a:bodyPr>
          <a:lstStyle/>
          <a:p>
            <a:pPr algn="ctr">
              <a:lnSpc>
                <a:spcPct val="150000"/>
              </a:lnSpc>
            </a:pPr>
            <a:r>
              <a:rPr lang="fr-FR" sz="1477" b="1" dirty="0">
                <a:solidFill>
                  <a:schemeClr val="accent1"/>
                </a:solidFill>
              </a:rPr>
              <a:t>« Singlets » </a:t>
            </a:r>
            <a:r>
              <a:rPr lang="fr-FR" sz="1477" dirty="0" err="1">
                <a:solidFill>
                  <a:schemeClr val="accent1"/>
                </a:solidFill>
              </a:rPr>
              <a:t>gate</a:t>
            </a:r>
            <a:endParaRPr lang="fr-FR" sz="1477" i="1" dirty="0">
              <a:solidFill>
                <a:schemeClr val="accent1"/>
              </a:solidFill>
            </a:endParaRPr>
          </a:p>
        </p:txBody>
      </p:sp>
      <p:sp>
        <p:nvSpPr>
          <p:cNvPr id="13" name="Flèche droite 12"/>
          <p:cNvSpPr/>
          <p:nvPr/>
        </p:nvSpPr>
        <p:spPr>
          <a:xfrm rot="10800000">
            <a:off x="5530873" y="4435005"/>
            <a:ext cx="1341662" cy="448665"/>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a:p>
        </p:txBody>
      </p:sp>
      <p:sp>
        <p:nvSpPr>
          <p:cNvPr id="14" name="ZoneTexte 13"/>
          <p:cNvSpPr txBox="1"/>
          <p:nvPr/>
        </p:nvSpPr>
        <p:spPr>
          <a:xfrm>
            <a:off x="3433519" y="3476969"/>
            <a:ext cx="1327927" cy="319639"/>
          </a:xfrm>
          <a:prstGeom prst="rect">
            <a:avLst/>
          </a:prstGeom>
          <a:solidFill>
            <a:schemeClr val="bg1">
              <a:lumMod val="95000"/>
            </a:schemeClr>
          </a:solidFill>
        </p:spPr>
        <p:txBody>
          <a:bodyPr wrap="square" rtlCol="0">
            <a:spAutoFit/>
          </a:bodyPr>
          <a:lstStyle/>
          <a:p>
            <a:pPr algn="ctr"/>
            <a:r>
              <a:rPr lang="fr-FR" sz="1477" dirty="0" err="1"/>
              <a:t>Splenocytes</a:t>
            </a:r>
            <a:endParaRPr lang="fr-FR" sz="1477" dirty="0"/>
          </a:p>
        </p:txBody>
      </p:sp>
      <p:sp>
        <p:nvSpPr>
          <p:cNvPr id="15" name="ZoneTexte 14"/>
          <p:cNvSpPr txBox="1"/>
          <p:nvPr/>
        </p:nvSpPr>
        <p:spPr>
          <a:xfrm>
            <a:off x="8086343" y="3327778"/>
            <a:ext cx="1329378" cy="546945"/>
          </a:xfrm>
          <a:prstGeom prst="rect">
            <a:avLst/>
          </a:prstGeom>
          <a:solidFill>
            <a:schemeClr val="bg1">
              <a:lumMod val="95000"/>
            </a:schemeClr>
          </a:solidFill>
        </p:spPr>
        <p:txBody>
          <a:bodyPr wrap="square" rtlCol="0">
            <a:spAutoFit/>
          </a:bodyPr>
          <a:lstStyle/>
          <a:p>
            <a:pPr algn="ctr"/>
            <a:r>
              <a:rPr lang="fr-FR" sz="1477" dirty="0" err="1"/>
              <a:t>Proliferating</a:t>
            </a:r>
            <a:r>
              <a:rPr lang="fr-FR" sz="1477" dirty="0"/>
              <a:t> </a:t>
            </a:r>
            <a:r>
              <a:rPr lang="fr-FR" sz="1477" dirty="0" err="1"/>
              <a:t>cells</a:t>
            </a:r>
            <a:endParaRPr lang="fr-FR" sz="1477" dirty="0"/>
          </a:p>
        </p:txBody>
      </p:sp>
      <p:sp>
        <p:nvSpPr>
          <p:cNvPr id="16" name="ZoneTexte 15"/>
          <p:cNvSpPr txBox="1"/>
          <p:nvPr/>
        </p:nvSpPr>
        <p:spPr>
          <a:xfrm>
            <a:off x="1222967" y="231861"/>
            <a:ext cx="11158009" cy="646331"/>
          </a:xfrm>
          <a:prstGeom prst="rect">
            <a:avLst/>
          </a:prstGeom>
          <a:noFill/>
        </p:spPr>
        <p:txBody>
          <a:bodyPr wrap="square" rtlCol="0">
            <a:spAutoFit/>
          </a:bodyPr>
          <a:lstStyle/>
          <a:p>
            <a:pPr algn="ctr"/>
            <a:r>
              <a:rPr lang="fr-FR" sz="3600" b="1" dirty="0" err="1"/>
              <a:t>Classical</a:t>
            </a:r>
            <a:r>
              <a:rPr lang="fr-FR" sz="3600" b="1" dirty="0"/>
              <a:t> </a:t>
            </a:r>
            <a:r>
              <a:rPr lang="fr-FR" sz="3600" b="1" dirty="0" err="1"/>
              <a:t>gating</a:t>
            </a:r>
            <a:r>
              <a:rPr lang="fr-FR" sz="3600" b="1" dirty="0"/>
              <a:t> </a:t>
            </a:r>
            <a:r>
              <a:rPr lang="fr-FR" sz="3600" b="1" dirty="0" err="1"/>
              <a:t>method</a:t>
            </a:r>
            <a:r>
              <a:rPr lang="fr-FR" sz="3600" b="1" dirty="0"/>
              <a:t> </a:t>
            </a:r>
            <a:r>
              <a:rPr lang="fr-FR" sz="3600" b="1" dirty="0" err="1"/>
              <a:t>is</a:t>
            </a:r>
            <a:r>
              <a:rPr lang="fr-FR" sz="3600" b="1" dirty="0"/>
              <a:t> not </a:t>
            </a:r>
            <a:r>
              <a:rPr lang="fr-FR" sz="3600" b="1" dirty="0" err="1"/>
              <a:t>appropriate</a:t>
            </a:r>
            <a:endParaRPr lang="fr-FR" sz="3600" b="1" dirty="0"/>
          </a:p>
        </p:txBody>
      </p:sp>
      <p:grpSp>
        <p:nvGrpSpPr>
          <p:cNvPr id="3" name="Groupe 2"/>
          <p:cNvGrpSpPr/>
          <p:nvPr/>
        </p:nvGrpSpPr>
        <p:grpSpPr>
          <a:xfrm>
            <a:off x="3747318" y="4803928"/>
            <a:ext cx="6161286" cy="348109"/>
            <a:chOff x="1743599" y="5100177"/>
            <a:chExt cx="6674727" cy="377119"/>
          </a:xfrm>
        </p:grpSpPr>
        <p:cxnSp>
          <p:nvCxnSpPr>
            <p:cNvPr id="18" name="Connecteur droit 17"/>
            <p:cNvCxnSpPr/>
            <p:nvPr/>
          </p:nvCxnSpPr>
          <p:spPr>
            <a:xfrm>
              <a:off x="1743599" y="5301208"/>
              <a:ext cx="6140769" cy="0"/>
            </a:xfrm>
            <a:prstGeom prst="line">
              <a:avLst/>
            </a:prstGeom>
            <a:ln w="31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7985569" y="5100177"/>
              <a:ext cx="432757" cy="377119"/>
            </a:xfrm>
            <a:prstGeom prst="rect">
              <a:avLst/>
            </a:prstGeom>
            <a:noFill/>
          </p:spPr>
          <p:txBody>
            <a:bodyPr wrap="none" rtlCol="0">
              <a:spAutoFit/>
            </a:bodyPr>
            <a:lstStyle/>
            <a:p>
              <a:r>
                <a:rPr lang="fr-FR" sz="1662" dirty="0"/>
                <a:t>65</a:t>
              </a:r>
            </a:p>
          </p:txBody>
        </p:sp>
      </p:grpSp>
      <p:sp>
        <p:nvSpPr>
          <p:cNvPr id="19" name="ZoneTexte 18"/>
          <p:cNvSpPr txBox="1"/>
          <p:nvPr/>
        </p:nvSpPr>
        <p:spPr>
          <a:xfrm>
            <a:off x="4233366" y="5762176"/>
            <a:ext cx="4370601" cy="348109"/>
          </a:xfrm>
          <a:prstGeom prst="rect">
            <a:avLst/>
          </a:prstGeom>
          <a:solidFill>
            <a:schemeClr val="accent2">
              <a:lumMod val="20000"/>
              <a:lumOff val="80000"/>
            </a:schemeClr>
          </a:solidFill>
        </p:spPr>
        <p:txBody>
          <a:bodyPr wrap="square" rtlCol="0">
            <a:spAutoFit/>
          </a:bodyPr>
          <a:lstStyle/>
          <a:p>
            <a:pPr algn="ctr"/>
            <a:r>
              <a:rPr lang="fr-FR" sz="1662" dirty="0" err="1">
                <a:solidFill>
                  <a:schemeClr val="accent2">
                    <a:lumMod val="75000"/>
                  </a:schemeClr>
                </a:solidFill>
              </a:rPr>
              <a:t>Loss</a:t>
            </a:r>
            <a:r>
              <a:rPr lang="fr-FR" sz="1662" dirty="0">
                <a:solidFill>
                  <a:schemeClr val="accent2">
                    <a:lumMod val="75000"/>
                  </a:schemeClr>
                </a:solidFill>
              </a:rPr>
              <a:t> of </a:t>
            </a:r>
            <a:r>
              <a:rPr lang="fr-FR" sz="1662" dirty="0" err="1">
                <a:solidFill>
                  <a:schemeClr val="accent2">
                    <a:lumMod val="75000"/>
                  </a:schemeClr>
                </a:solidFill>
              </a:rPr>
              <a:t>proliferating</a:t>
            </a:r>
            <a:r>
              <a:rPr lang="fr-FR" sz="1662" dirty="0">
                <a:solidFill>
                  <a:schemeClr val="accent2">
                    <a:lumMod val="75000"/>
                  </a:schemeClr>
                </a:solidFill>
              </a:rPr>
              <a:t> </a:t>
            </a:r>
            <a:r>
              <a:rPr lang="fr-FR" sz="1662" dirty="0" err="1">
                <a:solidFill>
                  <a:schemeClr val="accent2">
                    <a:lumMod val="75000"/>
                  </a:schemeClr>
                </a:solidFill>
              </a:rPr>
              <a:t>cells</a:t>
            </a:r>
            <a:endParaRPr lang="fr-FR" sz="1662" dirty="0">
              <a:solidFill>
                <a:schemeClr val="accent2">
                  <a:lumMod val="75000"/>
                </a:schemeClr>
              </a:solidFill>
            </a:endParaRPr>
          </a:p>
        </p:txBody>
      </p:sp>
    </p:spTree>
    <p:extLst>
      <p:ext uri="{BB962C8B-B14F-4D97-AF65-F5344CB8AC3E}">
        <p14:creationId xmlns:p14="http://schemas.microsoft.com/office/powerpoint/2010/main" val="817838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215" dirty="0"/>
              <a:t>Sample multiplexing via Barcoding</a:t>
            </a:r>
          </a:p>
        </p:txBody>
      </p:sp>
      <p:sp>
        <p:nvSpPr>
          <p:cNvPr id="8" name="ZoneTexte 7"/>
          <p:cNvSpPr txBox="1"/>
          <p:nvPr/>
        </p:nvSpPr>
        <p:spPr>
          <a:xfrm>
            <a:off x="2111831" y="1336958"/>
            <a:ext cx="7245113" cy="1005083"/>
          </a:xfrm>
          <a:prstGeom prst="rect">
            <a:avLst/>
          </a:prstGeom>
          <a:noFill/>
        </p:spPr>
        <p:txBody>
          <a:bodyPr wrap="square" rtlCol="0">
            <a:spAutoFit/>
          </a:bodyPr>
          <a:lstStyle/>
          <a:p>
            <a:pPr marL="263776" indent="-263776" algn="just">
              <a:spcAft>
                <a:spcPts val="923"/>
              </a:spcAft>
              <a:buFont typeface="Arial" panose="020B0604020202020204" pitchFamily="34" charset="0"/>
              <a:buChar char="•"/>
            </a:pPr>
            <a:r>
              <a:rPr lang="en-US" sz="1477" dirty="0">
                <a:latin typeface="Arial" charset="0"/>
                <a:ea typeface="Calibri" charset="0"/>
                <a:cs typeface="Times New Roman" charset="0"/>
              </a:rPr>
              <a:t>Cells are encoded with combinations of various dyes</a:t>
            </a:r>
          </a:p>
          <a:p>
            <a:pPr marL="263776" indent="-263776" algn="just">
              <a:spcAft>
                <a:spcPts val="923"/>
              </a:spcAft>
              <a:buFont typeface="Arial" panose="020B0604020202020204" pitchFamily="34" charset="0"/>
              <a:buChar char="•"/>
            </a:pPr>
            <a:r>
              <a:rPr lang="en-US" sz="1477" dirty="0">
                <a:latin typeface="Arial" charset="0"/>
                <a:ea typeface="Calibri" charset="0"/>
                <a:cs typeface="Times New Roman" charset="0"/>
              </a:rPr>
              <a:t>Each combination is unique and refers to a given well</a:t>
            </a:r>
          </a:p>
          <a:p>
            <a:pPr marL="263776" indent="-263776" algn="just">
              <a:spcAft>
                <a:spcPts val="923"/>
              </a:spcAft>
              <a:buFont typeface="Arial" panose="020B0604020202020204" pitchFamily="34" charset="0"/>
              <a:buChar char="•"/>
            </a:pPr>
            <a:r>
              <a:rPr lang="en-US" sz="1477" dirty="0">
                <a:latin typeface="Arial" charset="0"/>
                <a:ea typeface="Calibri" charset="0"/>
                <a:cs typeface="Times New Roman" charset="0"/>
              </a:rPr>
              <a:t>All wells can later be combined for simultaneous staining and acquisition</a:t>
            </a:r>
          </a:p>
        </p:txBody>
      </p:sp>
      <p:pic>
        <p:nvPicPr>
          <p:cNvPr id="7" name="Image 6"/>
          <p:cNvPicPr>
            <a:picLocks noChangeAspect="1"/>
          </p:cNvPicPr>
          <p:nvPr/>
        </p:nvPicPr>
        <p:blipFill>
          <a:blip r:embed="rId3"/>
          <a:stretch>
            <a:fillRect/>
          </a:stretch>
        </p:blipFill>
        <p:spPr>
          <a:xfrm>
            <a:off x="8758074" y="1365940"/>
            <a:ext cx="1802423" cy="791308"/>
          </a:xfrm>
          <a:prstGeom prst="rect">
            <a:avLst/>
          </a:prstGeom>
        </p:spPr>
      </p:pic>
      <p:pic>
        <p:nvPicPr>
          <p:cNvPr id="9" name="Picture 2"/>
          <p:cNvPicPr>
            <a:picLocks noChangeAspect="1"/>
          </p:cNvPicPr>
          <p:nvPr/>
        </p:nvPicPr>
        <p:blipFill>
          <a:blip r:embed="rId4">
            <a:lum/>
            <a:alphaModFix/>
          </a:blip>
          <a:srcRect/>
          <a:stretch>
            <a:fillRect/>
          </a:stretch>
        </p:blipFill>
        <p:spPr>
          <a:xfrm>
            <a:off x="7130825" y="2876569"/>
            <a:ext cx="2539117" cy="2280930"/>
          </a:xfrm>
          <a:prstGeom prst="rect">
            <a:avLst/>
          </a:prstGeom>
          <a:noFill/>
          <a:ln>
            <a:noFill/>
          </a:ln>
        </p:spPr>
      </p:pic>
      <p:grpSp>
        <p:nvGrpSpPr>
          <p:cNvPr id="20" name="Groupe 19"/>
          <p:cNvGrpSpPr/>
          <p:nvPr/>
        </p:nvGrpSpPr>
        <p:grpSpPr>
          <a:xfrm>
            <a:off x="2162794" y="2450601"/>
            <a:ext cx="2997102" cy="2214127"/>
            <a:chOff x="638794" y="2852936"/>
            <a:chExt cx="2997102" cy="2214127"/>
          </a:xfrm>
        </p:grpSpPr>
        <p:pic>
          <p:nvPicPr>
            <p:cNvPr id="92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7740" t="24239" r="48510" b="29025"/>
            <a:stretch/>
          </p:blipFill>
          <p:spPr bwMode="auto">
            <a:xfrm>
              <a:off x="1835696" y="2852936"/>
              <a:ext cx="1800200" cy="22141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ZoneTexte 3"/>
            <p:cNvSpPr txBox="1"/>
            <p:nvPr/>
          </p:nvSpPr>
          <p:spPr>
            <a:xfrm>
              <a:off x="638794" y="3191523"/>
              <a:ext cx="1121910" cy="369332"/>
            </a:xfrm>
            <a:prstGeom prst="rect">
              <a:avLst/>
            </a:prstGeom>
            <a:noFill/>
          </p:spPr>
          <p:txBody>
            <a:bodyPr wrap="none" rtlCol="0">
              <a:spAutoFit/>
            </a:bodyPr>
            <a:lstStyle/>
            <a:p>
              <a:r>
                <a:rPr lang="fr-FR" dirty="0" err="1"/>
                <a:t>Barcode</a:t>
              </a:r>
              <a:r>
                <a:rPr lang="fr-FR" dirty="0"/>
                <a:t> 1</a:t>
              </a:r>
            </a:p>
          </p:txBody>
        </p:sp>
        <p:sp>
          <p:nvSpPr>
            <p:cNvPr id="10" name="ZoneTexte 9"/>
            <p:cNvSpPr txBox="1"/>
            <p:nvPr/>
          </p:nvSpPr>
          <p:spPr>
            <a:xfrm>
              <a:off x="638794" y="3792410"/>
              <a:ext cx="1121910" cy="369332"/>
            </a:xfrm>
            <a:prstGeom prst="rect">
              <a:avLst/>
            </a:prstGeom>
            <a:noFill/>
          </p:spPr>
          <p:txBody>
            <a:bodyPr wrap="none" rtlCol="0">
              <a:spAutoFit/>
            </a:bodyPr>
            <a:lstStyle/>
            <a:p>
              <a:r>
                <a:rPr lang="fr-FR" dirty="0" err="1"/>
                <a:t>Barcode</a:t>
              </a:r>
              <a:r>
                <a:rPr lang="fr-FR" dirty="0"/>
                <a:t> 2</a:t>
              </a:r>
            </a:p>
          </p:txBody>
        </p:sp>
        <p:sp>
          <p:nvSpPr>
            <p:cNvPr id="11" name="ZoneTexte 10"/>
            <p:cNvSpPr txBox="1"/>
            <p:nvPr/>
          </p:nvSpPr>
          <p:spPr>
            <a:xfrm>
              <a:off x="638794" y="4393297"/>
              <a:ext cx="1121910" cy="369332"/>
            </a:xfrm>
            <a:prstGeom prst="rect">
              <a:avLst/>
            </a:prstGeom>
            <a:noFill/>
          </p:spPr>
          <p:txBody>
            <a:bodyPr wrap="none" rtlCol="0">
              <a:spAutoFit/>
            </a:bodyPr>
            <a:lstStyle/>
            <a:p>
              <a:r>
                <a:rPr lang="fr-FR" dirty="0" err="1"/>
                <a:t>Barcode</a:t>
              </a:r>
              <a:r>
                <a:rPr lang="fr-FR" dirty="0"/>
                <a:t> 3</a:t>
              </a:r>
            </a:p>
          </p:txBody>
        </p:sp>
      </p:grpSp>
      <p:cxnSp>
        <p:nvCxnSpPr>
          <p:cNvPr id="6" name="Connecteur droit avec flèche 5"/>
          <p:cNvCxnSpPr/>
          <p:nvPr/>
        </p:nvCxnSpPr>
        <p:spPr>
          <a:xfrm>
            <a:off x="6953577" y="5341243"/>
            <a:ext cx="2808312"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flipV="1">
            <a:off x="6953577" y="2776043"/>
            <a:ext cx="0" cy="25652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5507832" y="3806015"/>
            <a:ext cx="1452642" cy="369332"/>
          </a:xfrm>
          <a:prstGeom prst="rect">
            <a:avLst/>
          </a:prstGeom>
          <a:noFill/>
        </p:spPr>
        <p:txBody>
          <a:bodyPr wrap="none" rtlCol="0">
            <a:spAutoFit/>
          </a:bodyPr>
          <a:lstStyle/>
          <a:p>
            <a:r>
              <a:rPr lang="fr-FR" dirty="0"/>
              <a:t>CD45 (30F11)</a:t>
            </a:r>
          </a:p>
        </p:txBody>
      </p:sp>
      <p:sp>
        <p:nvSpPr>
          <p:cNvPr id="18" name="ZoneTexte 17"/>
          <p:cNvSpPr txBox="1"/>
          <p:nvPr/>
        </p:nvSpPr>
        <p:spPr>
          <a:xfrm>
            <a:off x="7698106" y="5393636"/>
            <a:ext cx="1404552" cy="369332"/>
          </a:xfrm>
          <a:prstGeom prst="rect">
            <a:avLst/>
          </a:prstGeom>
          <a:noFill/>
        </p:spPr>
        <p:txBody>
          <a:bodyPr wrap="none" rtlCol="0">
            <a:spAutoFit/>
          </a:bodyPr>
          <a:lstStyle/>
          <a:p>
            <a:r>
              <a:rPr lang="fr-FR" dirty="0"/>
              <a:t>CD45.2 (104)</a:t>
            </a:r>
          </a:p>
        </p:txBody>
      </p:sp>
      <p:pic>
        <p:nvPicPr>
          <p:cNvPr id="1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1379" t="24959" r="24162" b="41432"/>
          <a:stretch/>
        </p:blipFill>
        <p:spPr bwMode="auto">
          <a:xfrm>
            <a:off x="3215680" y="4744675"/>
            <a:ext cx="1853940" cy="15921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7" name="ZoneTexte 16"/>
          <p:cNvSpPr txBox="1"/>
          <p:nvPr/>
        </p:nvSpPr>
        <p:spPr>
          <a:xfrm>
            <a:off x="7392144" y="5762968"/>
            <a:ext cx="1974130" cy="369332"/>
          </a:xfrm>
          <a:prstGeom prst="rect">
            <a:avLst/>
          </a:prstGeom>
          <a:noFill/>
        </p:spPr>
        <p:txBody>
          <a:bodyPr wrap="none" rtlCol="0">
            <a:spAutoFit/>
          </a:bodyPr>
          <a:lstStyle/>
          <a:p>
            <a:r>
              <a:rPr lang="fr-FR" dirty="0">
                <a:solidFill>
                  <a:srgbClr val="FF0000"/>
                </a:solidFill>
              </a:rPr>
              <a:t>Thymus</a:t>
            </a:r>
            <a:r>
              <a:rPr lang="fr-FR" dirty="0"/>
              <a:t>/</a:t>
            </a:r>
            <a:r>
              <a:rPr lang="fr-FR" dirty="0">
                <a:solidFill>
                  <a:schemeClr val="tx2">
                    <a:lumMod val="60000"/>
                    <a:lumOff val="40000"/>
                  </a:schemeClr>
                </a:solidFill>
              </a:rPr>
              <a:t>Spleen</a:t>
            </a:r>
            <a:r>
              <a:rPr lang="fr-FR" dirty="0"/>
              <a:t>/</a:t>
            </a:r>
            <a:r>
              <a:rPr lang="fr-FR" dirty="0">
                <a:solidFill>
                  <a:srgbClr val="FFCC00"/>
                </a:solidFill>
              </a:rPr>
              <a:t>LN</a:t>
            </a:r>
          </a:p>
        </p:txBody>
      </p:sp>
    </p:spTree>
    <p:extLst>
      <p:ext uri="{BB962C8B-B14F-4D97-AF65-F5344CB8AC3E}">
        <p14:creationId xmlns:p14="http://schemas.microsoft.com/office/powerpoint/2010/main" val="1728919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2" descr="Image result for scheme eppendorf tube"/>
          <p:cNvSpPr>
            <a:spLocks noChangeAspect="1" noChangeArrowheads="1"/>
          </p:cNvSpPr>
          <p:nvPr/>
        </p:nvSpPr>
        <p:spPr bwMode="auto">
          <a:xfrm>
            <a:off x="2019300" y="130420"/>
            <a:ext cx="281354" cy="28135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84406" tIns="42203" rIns="84406" bIns="42203" numCol="1" anchor="t" anchorCtr="0" compatLnSpc="1">
            <a:prstTxWarp prst="textNoShape">
              <a:avLst/>
            </a:prstTxWarp>
          </a:bodyPr>
          <a:lstStyle/>
          <a:p>
            <a:endParaRPr lang="fr-FR" sz="1662"/>
          </a:p>
        </p:txBody>
      </p:sp>
      <p:pic>
        <p:nvPicPr>
          <p:cNvPr id="19" name="Image 18"/>
          <p:cNvPicPr>
            <a:picLocks noChangeAspect="1"/>
          </p:cNvPicPr>
          <p:nvPr/>
        </p:nvPicPr>
        <p:blipFill>
          <a:blip r:embed="rId2"/>
          <a:stretch>
            <a:fillRect/>
          </a:stretch>
        </p:blipFill>
        <p:spPr>
          <a:xfrm>
            <a:off x="3287689" y="2060849"/>
            <a:ext cx="2604493" cy="3967201"/>
          </a:xfrm>
          <a:prstGeom prst="rect">
            <a:avLst/>
          </a:prstGeom>
        </p:spPr>
      </p:pic>
      <p:sp>
        <p:nvSpPr>
          <p:cNvPr id="21" name="ZoneTexte 20"/>
          <p:cNvSpPr txBox="1"/>
          <p:nvPr/>
        </p:nvSpPr>
        <p:spPr>
          <a:xfrm>
            <a:off x="6278791" y="2924944"/>
            <a:ext cx="3340851" cy="3161635"/>
          </a:xfrm>
          <a:prstGeom prst="rect">
            <a:avLst/>
          </a:prstGeom>
          <a:noFill/>
        </p:spPr>
        <p:txBody>
          <a:bodyPr wrap="none" rtlCol="0">
            <a:spAutoFit/>
          </a:bodyPr>
          <a:lstStyle/>
          <a:p>
            <a:pPr marL="263776" indent="-263776">
              <a:lnSpc>
                <a:spcPct val="200000"/>
              </a:lnSpc>
              <a:buFont typeface="Arial" panose="020B0604020202020204" pitchFamily="34" charset="0"/>
              <a:buChar char="•"/>
            </a:pPr>
            <a:r>
              <a:rPr lang="fr-FR" sz="1662" dirty="0" err="1"/>
              <a:t>Minimize</a:t>
            </a:r>
            <a:r>
              <a:rPr lang="fr-FR" sz="1662" dirty="0"/>
              <a:t> </a:t>
            </a:r>
            <a:r>
              <a:rPr lang="fr-FR" sz="1662" dirty="0" err="1"/>
              <a:t>experimental</a:t>
            </a:r>
            <a:r>
              <a:rPr lang="fr-FR" sz="1662" dirty="0"/>
              <a:t> variations</a:t>
            </a:r>
          </a:p>
          <a:p>
            <a:pPr marL="263776" indent="-263776">
              <a:lnSpc>
                <a:spcPct val="200000"/>
              </a:lnSpc>
              <a:buFont typeface="Arial" panose="020B0604020202020204" pitchFamily="34" charset="0"/>
              <a:buChar char="•"/>
            </a:pPr>
            <a:r>
              <a:rPr lang="fr-FR" sz="1662" dirty="0" err="1"/>
              <a:t>Decrease</a:t>
            </a:r>
            <a:r>
              <a:rPr lang="fr-FR" sz="1662" dirty="0"/>
              <a:t> </a:t>
            </a:r>
            <a:r>
              <a:rPr lang="fr-FR" sz="1662" dirty="0" err="1"/>
              <a:t>experimental</a:t>
            </a:r>
            <a:r>
              <a:rPr lang="fr-FR" sz="1662" dirty="0"/>
              <a:t> artefacts</a:t>
            </a:r>
          </a:p>
          <a:p>
            <a:pPr marL="263776" indent="-263776">
              <a:lnSpc>
                <a:spcPct val="200000"/>
              </a:lnSpc>
              <a:buFont typeface="Arial" panose="020B0604020202020204" pitchFamily="34" charset="0"/>
              <a:buChar char="•"/>
            </a:pPr>
            <a:r>
              <a:rPr lang="fr-FR" sz="1662" dirty="0" err="1"/>
              <a:t>Decrease</a:t>
            </a:r>
            <a:r>
              <a:rPr lang="fr-FR" sz="1662" dirty="0"/>
              <a:t> </a:t>
            </a:r>
            <a:r>
              <a:rPr lang="fr-FR" sz="1662" dirty="0" err="1"/>
              <a:t>cell</a:t>
            </a:r>
            <a:r>
              <a:rPr lang="fr-FR" sz="1662" dirty="0"/>
              <a:t> </a:t>
            </a:r>
            <a:r>
              <a:rPr lang="fr-FR" sz="1662" dirty="0" err="1"/>
              <a:t>loss</a:t>
            </a:r>
            <a:endParaRPr lang="fr-FR" sz="1662" dirty="0"/>
          </a:p>
          <a:p>
            <a:pPr marL="263776" indent="-263776">
              <a:lnSpc>
                <a:spcPct val="200000"/>
              </a:lnSpc>
              <a:buFont typeface="Arial" panose="020B0604020202020204" pitchFamily="34" charset="0"/>
              <a:buChar char="•"/>
            </a:pPr>
            <a:r>
              <a:rPr lang="fr-FR" sz="1662" dirty="0" err="1"/>
              <a:t>Reduce</a:t>
            </a:r>
            <a:r>
              <a:rPr lang="fr-FR" sz="1662" dirty="0"/>
              <a:t> time at </a:t>
            </a:r>
            <a:r>
              <a:rPr lang="fr-FR" sz="1662" dirty="0" err="1"/>
              <a:t>washing</a:t>
            </a:r>
            <a:r>
              <a:rPr lang="fr-FR" sz="1662" dirty="0"/>
              <a:t> </a:t>
            </a:r>
            <a:r>
              <a:rPr lang="fr-FR" sz="1662" dirty="0" err="1"/>
              <a:t>steps</a:t>
            </a:r>
            <a:endParaRPr lang="fr-FR" sz="1662" dirty="0"/>
          </a:p>
          <a:p>
            <a:pPr marL="263776" indent="-263776">
              <a:lnSpc>
                <a:spcPct val="200000"/>
              </a:lnSpc>
              <a:buFont typeface="Arial" panose="020B0604020202020204" pitchFamily="34" charset="0"/>
              <a:buChar char="•"/>
            </a:pPr>
            <a:r>
              <a:rPr lang="fr-FR" sz="1662" dirty="0" err="1"/>
              <a:t>Allow</a:t>
            </a:r>
            <a:r>
              <a:rPr lang="fr-FR" sz="1662" dirty="0"/>
              <a:t> </a:t>
            </a:r>
            <a:r>
              <a:rPr lang="fr-FR" sz="1662" dirty="0" err="1"/>
              <a:t>simultaneous</a:t>
            </a:r>
            <a:r>
              <a:rPr lang="fr-FR" sz="1662" dirty="0"/>
              <a:t> </a:t>
            </a:r>
            <a:r>
              <a:rPr lang="fr-FR" sz="1662" dirty="0" err="1"/>
              <a:t>analysis</a:t>
            </a:r>
            <a:endParaRPr lang="fr-FR" sz="1662" dirty="0"/>
          </a:p>
          <a:p>
            <a:pPr marL="263776" indent="-263776">
              <a:lnSpc>
                <a:spcPct val="200000"/>
              </a:lnSpc>
              <a:buFont typeface="Arial" panose="020B0604020202020204" pitchFamily="34" charset="0"/>
              <a:buChar char="•"/>
            </a:pPr>
            <a:r>
              <a:rPr lang="fr-FR" sz="1662" dirty="0" err="1"/>
              <a:t>Improved</a:t>
            </a:r>
            <a:r>
              <a:rPr lang="fr-FR" sz="1662" dirty="0"/>
              <a:t> data </a:t>
            </a:r>
            <a:r>
              <a:rPr lang="fr-FR" sz="1662" dirty="0" err="1"/>
              <a:t>comparison</a:t>
            </a:r>
            <a:endParaRPr lang="fr-FR" sz="1662" dirty="0"/>
          </a:p>
        </p:txBody>
      </p:sp>
      <p:sp>
        <p:nvSpPr>
          <p:cNvPr id="4" name="Titre 3"/>
          <p:cNvSpPr>
            <a:spLocks noGrp="1"/>
          </p:cNvSpPr>
          <p:nvPr>
            <p:ph type="title"/>
          </p:nvPr>
        </p:nvSpPr>
        <p:spPr/>
        <p:txBody>
          <a:bodyPr/>
          <a:lstStyle/>
          <a:p>
            <a:r>
              <a:rPr lang="fr-FR" sz="2215" dirty="0" err="1"/>
              <a:t>Sample</a:t>
            </a:r>
            <a:r>
              <a:rPr lang="fr-FR" sz="2215" dirty="0"/>
              <a:t> </a:t>
            </a:r>
            <a:r>
              <a:rPr lang="fr-FR" sz="2215" dirty="0" err="1"/>
              <a:t>Barcoding</a:t>
            </a:r>
            <a:r>
              <a:rPr lang="fr-FR" sz="2215" dirty="0"/>
              <a:t> for </a:t>
            </a:r>
            <a:r>
              <a:rPr lang="fr-FR" sz="2215" dirty="0" err="1"/>
              <a:t>multiplexed</a:t>
            </a:r>
            <a:r>
              <a:rPr lang="fr-FR" sz="2215" dirty="0"/>
              <a:t> </a:t>
            </a:r>
            <a:r>
              <a:rPr lang="fr-FR" sz="2215" dirty="0" err="1"/>
              <a:t>analysis</a:t>
            </a:r>
            <a:endParaRPr lang="fr-FR" sz="2215" dirty="0"/>
          </a:p>
        </p:txBody>
      </p:sp>
    </p:spTree>
    <p:extLst>
      <p:ext uri="{BB962C8B-B14F-4D97-AF65-F5344CB8AC3E}">
        <p14:creationId xmlns:p14="http://schemas.microsoft.com/office/powerpoint/2010/main" val="1649151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215" dirty="0"/>
              <a:t>Acquisition and standardized analysis</a:t>
            </a:r>
          </a:p>
        </p:txBody>
      </p:sp>
      <p:sp>
        <p:nvSpPr>
          <p:cNvPr id="17" name="ZoneTexte 16"/>
          <p:cNvSpPr txBox="1"/>
          <p:nvPr/>
        </p:nvSpPr>
        <p:spPr>
          <a:xfrm>
            <a:off x="3217912" y="3357856"/>
            <a:ext cx="611065" cy="348109"/>
          </a:xfrm>
          <a:prstGeom prst="rect">
            <a:avLst/>
          </a:prstGeom>
          <a:noFill/>
        </p:spPr>
        <p:txBody>
          <a:bodyPr wrap="none" rtlCol="0">
            <a:spAutoFit/>
          </a:bodyPr>
          <a:lstStyle/>
          <a:p>
            <a:pPr defTabSz="844083"/>
            <a:r>
              <a:rPr lang="en-US" sz="1662" dirty="0">
                <a:solidFill>
                  <a:srgbClr val="000000"/>
                </a:solidFill>
                <a:latin typeface="Helvetica"/>
              </a:rPr>
              <a:t>CD8</a:t>
            </a:r>
          </a:p>
        </p:txBody>
      </p:sp>
      <p:sp>
        <p:nvSpPr>
          <p:cNvPr id="18" name="ZoneTexte 17"/>
          <p:cNvSpPr txBox="1"/>
          <p:nvPr/>
        </p:nvSpPr>
        <p:spPr>
          <a:xfrm>
            <a:off x="8406142" y="3398453"/>
            <a:ext cx="898131" cy="348109"/>
          </a:xfrm>
          <a:prstGeom prst="rect">
            <a:avLst/>
          </a:prstGeom>
          <a:noFill/>
        </p:spPr>
        <p:txBody>
          <a:bodyPr wrap="none" rtlCol="0">
            <a:spAutoFit/>
          </a:bodyPr>
          <a:lstStyle/>
          <a:p>
            <a:pPr defTabSz="844083"/>
            <a:r>
              <a:rPr lang="en-US" sz="1662" dirty="0">
                <a:solidFill>
                  <a:srgbClr val="000000"/>
                </a:solidFill>
                <a:latin typeface="Helvetica"/>
              </a:rPr>
              <a:t>Ly6G/C</a:t>
            </a:r>
          </a:p>
        </p:txBody>
      </p:sp>
      <p:sp>
        <p:nvSpPr>
          <p:cNvPr id="19" name="ZoneTexte 18"/>
          <p:cNvSpPr txBox="1"/>
          <p:nvPr/>
        </p:nvSpPr>
        <p:spPr>
          <a:xfrm>
            <a:off x="6691689" y="3399387"/>
            <a:ext cx="788999" cy="348109"/>
          </a:xfrm>
          <a:prstGeom prst="rect">
            <a:avLst/>
          </a:prstGeom>
          <a:noFill/>
        </p:spPr>
        <p:txBody>
          <a:bodyPr wrap="none" rtlCol="0">
            <a:spAutoFit/>
          </a:bodyPr>
          <a:lstStyle/>
          <a:p>
            <a:pPr defTabSz="844083"/>
            <a:r>
              <a:rPr lang="en-US" sz="1662" dirty="0">
                <a:solidFill>
                  <a:srgbClr val="000000"/>
                </a:solidFill>
                <a:latin typeface="Helvetica"/>
              </a:rPr>
              <a:t>MHCII</a:t>
            </a:r>
          </a:p>
        </p:txBody>
      </p:sp>
      <p:sp>
        <p:nvSpPr>
          <p:cNvPr id="20" name="ZoneTexte 19"/>
          <p:cNvSpPr txBox="1"/>
          <p:nvPr/>
        </p:nvSpPr>
        <p:spPr>
          <a:xfrm>
            <a:off x="4999552" y="3360157"/>
            <a:ext cx="611065" cy="348109"/>
          </a:xfrm>
          <a:prstGeom prst="rect">
            <a:avLst/>
          </a:prstGeom>
          <a:noFill/>
        </p:spPr>
        <p:txBody>
          <a:bodyPr wrap="none" rtlCol="0">
            <a:spAutoFit/>
          </a:bodyPr>
          <a:lstStyle/>
          <a:p>
            <a:pPr defTabSz="844083"/>
            <a:r>
              <a:rPr lang="en-US" sz="1662" dirty="0">
                <a:solidFill>
                  <a:srgbClr val="000000"/>
                </a:solidFill>
                <a:latin typeface="Helvetica"/>
              </a:rPr>
              <a:t>CD4</a:t>
            </a:r>
          </a:p>
        </p:txBody>
      </p:sp>
      <p:grpSp>
        <p:nvGrpSpPr>
          <p:cNvPr id="21" name="Groupe 20"/>
          <p:cNvGrpSpPr/>
          <p:nvPr/>
        </p:nvGrpSpPr>
        <p:grpSpPr>
          <a:xfrm>
            <a:off x="2661155" y="3759942"/>
            <a:ext cx="7051698" cy="1539531"/>
            <a:chOff x="1154650" y="2132856"/>
            <a:chExt cx="8403274" cy="1834608"/>
          </a:xfrm>
        </p:grpSpPr>
        <p:pic>
          <p:nvPicPr>
            <p:cNvPr id="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650" y="2155626"/>
              <a:ext cx="2062308" cy="17890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2155388"/>
              <a:ext cx="2105604" cy="1789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0862" y="2132856"/>
              <a:ext cx="2094836" cy="18346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5"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9602" y="2165385"/>
              <a:ext cx="2068814" cy="1769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ZoneTexte 25"/>
          <p:cNvSpPr txBox="1"/>
          <p:nvPr/>
        </p:nvSpPr>
        <p:spPr>
          <a:xfrm>
            <a:off x="2990303" y="5589231"/>
            <a:ext cx="6821098" cy="438903"/>
          </a:xfrm>
          <a:prstGeom prst="rect">
            <a:avLst/>
          </a:prstGeom>
          <a:noFill/>
        </p:spPr>
        <p:txBody>
          <a:bodyPr wrap="none" rtlCol="0">
            <a:spAutoFit/>
          </a:bodyPr>
          <a:lstStyle/>
          <a:p>
            <a:pPr marL="263776" indent="-263776" defTabSz="844083">
              <a:lnSpc>
                <a:spcPct val="150000"/>
              </a:lnSpc>
              <a:buFont typeface="Arial" panose="020B0604020202020204" pitchFamily="34" charset="0"/>
              <a:buChar char="•"/>
            </a:pPr>
            <a:r>
              <a:rPr lang="en-US" sz="1662" dirty="0">
                <a:solidFill>
                  <a:srgbClr val="000000"/>
                </a:solidFill>
                <a:latin typeface="Helvetica"/>
              </a:rPr>
              <a:t>All frequencies are determined on similar VISNE plot for all mutants</a:t>
            </a:r>
          </a:p>
        </p:txBody>
      </p:sp>
      <p:sp>
        <p:nvSpPr>
          <p:cNvPr id="27" name="ZoneTexte 26"/>
          <p:cNvSpPr txBox="1"/>
          <p:nvPr/>
        </p:nvSpPr>
        <p:spPr>
          <a:xfrm>
            <a:off x="2855641" y="2060849"/>
            <a:ext cx="5944573" cy="1243417"/>
          </a:xfrm>
          <a:prstGeom prst="rect">
            <a:avLst/>
          </a:prstGeom>
          <a:noFill/>
        </p:spPr>
        <p:txBody>
          <a:bodyPr wrap="square" rtlCol="0">
            <a:spAutoFit/>
          </a:bodyPr>
          <a:lstStyle/>
          <a:p>
            <a:pPr marL="263776" indent="-263776" defTabSz="844083">
              <a:lnSpc>
                <a:spcPct val="150000"/>
              </a:lnSpc>
              <a:buFont typeface="Arial" panose="020B0604020202020204" pitchFamily="34" charset="0"/>
              <a:buChar char="•"/>
            </a:pPr>
            <a:r>
              <a:rPr lang="en-US" sz="1662" dirty="0">
                <a:solidFill>
                  <a:srgbClr val="000000"/>
                </a:solidFill>
                <a:latin typeface="Helvetica"/>
              </a:rPr>
              <a:t>Same panel used on all samples at once</a:t>
            </a:r>
          </a:p>
          <a:p>
            <a:pPr marL="263776" indent="-263776" defTabSz="844083">
              <a:lnSpc>
                <a:spcPct val="150000"/>
              </a:lnSpc>
              <a:buFont typeface="Arial" panose="020B0604020202020204" pitchFamily="34" charset="0"/>
              <a:buChar char="•"/>
            </a:pPr>
            <a:r>
              <a:rPr lang="en-US" sz="1662" dirty="0">
                <a:solidFill>
                  <a:srgbClr val="000000"/>
                </a:solidFill>
                <a:latin typeface="Helvetica"/>
              </a:rPr>
              <a:t>Antibody staining done one the same day for all samples</a:t>
            </a:r>
          </a:p>
          <a:p>
            <a:pPr marL="263776" indent="-263776" defTabSz="844083">
              <a:lnSpc>
                <a:spcPct val="150000"/>
              </a:lnSpc>
              <a:buFont typeface="Arial" panose="020B0604020202020204" pitchFamily="34" charset="0"/>
              <a:buChar char="•"/>
            </a:pPr>
            <a:r>
              <a:rPr lang="en-US" sz="1662" dirty="0">
                <a:solidFill>
                  <a:srgbClr val="000000"/>
                </a:solidFill>
                <a:latin typeface="Helvetica"/>
              </a:rPr>
              <a:t>Same analysis strategy can be used</a:t>
            </a:r>
          </a:p>
        </p:txBody>
      </p:sp>
    </p:spTree>
    <p:extLst>
      <p:ext uri="{BB962C8B-B14F-4D97-AF65-F5344CB8AC3E}">
        <p14:creationId xmlns:p14="http://schemas.microsoft.com/office/powerpoint/2010/main" val="2508849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231904" y="838828"/>
            <a:ext cx="1296144" cy="1584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e 10"/>
          <p:cNvGrpSpPr/>
          <p:nvPr/>
        </p:nvGrpSpPr>
        <p:grpSpPr>
          <a:xfrm>
            <a:off x="3920796" y="838828"/>
            <a:ext cx="4707242" cy="2952329"/>
            <a:chOff x="2396796" y="1196751"/>
            <a:chExt cx="4707242" cy="2952329"/>
          </a:xfrm>
        </p:grpSpPr>
        <p:sp>
          <p:nvSpPr>
            <p:cNvPr id="9" name="Rectangle 8"/>
            <p:cNvSpPr/>
            <p:nvPr/>
          </p:nvSpPr>
          <p:spPr>
            <a:xfrm>
              <a:off x="5004048" y="1196751"/>
              <a:ext cx="2099990" cy="1737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396796" y="2728426"/>
              <a:ext cx="4578190" cy="1420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3791744" y="3791156"/>
            <a:ext cx="4707242" cy="2320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p:txBody>
          <a:bodyPr/>
          <a:lstStyle/>
          <a:p>
            <a:r>
              <a:rPr lang="fr-FR" dirty="0"/>
              <a:t>How </a:t>
            </a:r>
            <a:r>
              <a:rPr lang="fr-FR" dirty="0" err="1"/>
              <a:t>does</a:t>
            </a:r>
            <a:r>
              <a:rPr lang="fr-FR" dirty="0"/>
              <a:t> SPADE </a:t>
            </a:r>
            <a:r>
              <a:rPr lang="fr-FR" dirty="0" err="1"/>
              <a:t>work</a:t>
            </a:r>
            <a:r>
              <a:rPr lang="fr-FR" dirty="0"/>
              <a:t> ?</a:t>
            </a:r>
            <a:br>
              <a:rPr lang="fr-FR" dirty="0"/>
            </a:br>
            <a:r>
              <a:rPr lang="en-US" sz="1800" dirty="0"/>
              <a:t> (</a:t>
            </a:r>
            <a:r>
              <a:rPr lang="en-US" b="1" dirty="0"/>
              <a:t>S</a:t>
            </a:r>
            <a:r>
              <a:rPr lang="en-US" dirty="0"/>
              <a:t>panning-tree </a:t>
            </a:r>
            <a:r>
              <a:rPr lang="en-US" b="1" dirty="0"/>
              <a:t>P</a:t>
            </a:r>
            <a:r>
              <a:rPr lang="en-US" dirty="0"/>
              <a:t>rogression </a:t>
            </a:r>
            <a:r>
              <a:rPr lang="en-US" b="1" dirty="0"/>
              <a:t>A</a:t>
            </a:r>
            <a:r>
              <a:rPr lang="en-US" dirty="0"/>
              <a:t>nalysis of </a:t>
            </a:r>
            <a:r>
              <a:rPr lang="en-US" b="1" dirty="0"/>
              <a:t>D</a:t>
            </a:r>
            <a:r>
              <a:rPr lang="en-US" dirty="0"/>
              <a:t>ensity-normalized </a:t>
            </a:r>
            <a:r>
              <a:rPr lang="en-US" b="1" dirty="0"/>
              <a:t>E</a:t>
            </a:r>
            <a:r>
              <a:rPr lang="en-US" dirty="0"/>
              <a:t>vents</a:t>
            </a:r>
            <a:r>
              <a:rPr lang="en-US" sz="1800" dirty="0"/>
              <a:t>) </a:t>
            </a:r>
            <a:endParaRPr lang="en-US" dirty="0"/>
          </a:p>
        </p:txBody>
      </p:sp>
      <p:grpSp>
        <p:nvGrpSpPr>
          <p:cNvPr id="3" name="Groupe 2"/>
          <p:cNvGrpSpPr/>
          <p:nvPr/>
        </p:nvGrpSpPr>
        <p:grpSpPr>
          <a:xfrm>
            <a:off x="2030298" y="1198869"/>
            <a:ext cx="8136696" cy="4340605"/>
            <a:chOff x="193597" y="1792782"/>
            <a:chExt cx="8950366" cy="4340605"/>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64" t="56889" r="51410" b="12404"/>
            <a:stretch/>
          </p:blipFill>
          <p:spPr bwMode="auto">
            <a:xfrm>
              <a:off x="5148064" y="2934661"/>
              <a:ext cx="3995899" cy="16344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692" t="20202" r="9183" b="12404"/>
            <a:stretch/>
          </p:blipFill>
          <p:spPr bwMode="auto">
            <a:xfrm>
              <a:off x="193597" y="1792782"/>
              <a:ext cx="4594427" cy="43406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5" name="Rectangle 4"/>
          <p:cNvSpPr/>
          <p:nvPr/>
        </p:nvSpPr>
        <p:spPr>
          <a:xfrm>
            <a:off x="2639616" y="5569228"/>
            <a:ext cx="9138708" cy="230832"/>
          </a:xfrm>
          <a:prstGeom prst="rect">
            <a:avLst/>
          </a:prstGeom>
        </p:spPr>
        <p:txBody>
          <a:bodyPr wrap="square">
            <a:spAutoFit/>
          </a:bodyPr>
          <a:lstStyle/>
          <a:p>
            <a:r>
              <a:rPr lang="en-US" sz="900" dirty="0" err="1">
                <a:solidFill>
                  <a:srgbClr val="0000FF"/>
                </a:solidFill>
                <a:latin typeface="Tahoma" pitchFamily="34" charset="0"/>
                <a:ea typeface="Tahoma" pitchFamily="34" charset="0"/>
                <a:cs typeface="Tahoma" pitchFamily="34" charset="0"/>
              </a:rPr>
              <a:t>Qiu</a:t>
            </a:r>
            <a:r>
              <a:rPr lang="en-US" sz="900" dirty="0">
                <a:latin typeface="Tahoma" pitchFamily="34" charset="0"/>
                <a:ea typeface="Tahoma" pitchFamily="34" charset="0"/>
                <a:cs typeface="Tahoma" pitchFamily="34" charset="0"/>
              </a:rPr>
              <a:t>, Nat. Biotech, 2011, “Extracting a cellular hierarchy from high-dimensional </a:t>
            </a:r>
            <a:r>
              <a:rPr lang="en-US" sz="900" dirty="0" err="1">
                <a:latin typeface="Tahoma" pitchFamily="34" charset="0"/>
                <a:ea typeface="Tahoma" pitchFamily="34" charset="0"/>
                <a:cs typeface="Tahoma" pitchFamily="34" charset="0"/>
              </a:rPr>
              <a:t>cytometry</a:t>
            </a:r>
            <a:r>
              <a:rPr lang="en-US" sz="900" dirty="0">
                <a:latin typeface="Tahoma" pitchFamily="34" charset="0"/>
                <a:ea typeface="Tahoma" pitchFamily="34" charset="0"/>
                <a:cs typeface="Tahoma" pitchFamily="34" charset="0"/>
              </a:rPr>
              <a:t> data with SPADE”</a:t>
            </a:r>
          </a:p>
        </p:txBody>
      </p:sp>
      <p:sp>
        <p:nvSpPr>
          <p:cNvPr id="6" name="TextBox 5"/>
          <p:cNvSpPr txBox="1"/>
          <p:nvPr/>
        </p:nvSpPr>
        <p:spPr>
          <a:xfrm>
            <a:off x="2351584" y="5829816"/>
            <a:ext cx="7884368" cy="492443"/>
          </a:xfrm>
          <a:prstGeom prst="rect">
            <a:avLst/>
          </a:prstGeom>
          <a:noFill/>
        </p:spPr>
        <p:txBody>
          <a:bodyPr wrap="square" rtlCol="0">
            <a:spAutoFit/>
          </a:bodyPr>
          <a:lstStyle/>
          <a:p>
            <a:r>
              <a:rPr lang="en-US" sz="1200" dirty="0"/>
              <a:t>SPADE (</a:t>
            </a:r>
            <a:r>
              <a:rPr lang="en-US" sz="1400" b="1" dirty="0"/>
              <a:t>S</a:t>
            </a:r>
            <a:r>
              <a:rPr lang="en-US" sz="1400" dirty="0"/>
              <a:t>panning-tree </a:t>
            </a:r>
            <a:r>
              <a:rPr lang="en-US" sz="1400" b="1" dirty="0"/>
              <a:t>P</a:t>
            </a:r>
            <a:r>
              <a:rPr lang="en-US" sz="1400" dirty="0"/>
              <a:t>rogression </a:t>
            </a:r>
            <a:r>
              <a:rPr lang="en-US" sz="1400" b="1" dirty="0"/>
              <a:t>A</a:t>
            </a:r>
            <a:r>
              <a:rPr lang="en-US" sz="1400" dirty="0"/>
              <a:t>nalysis of </a:t>
            </a:r>
            <a:r>
              <a:rPr lang="en-US" sz="1400" b="1" dirty="0"/>
              <a:t>D</a:t>
            </a:r>
            <a:r>
              <a:rPr lang="en-US" sz="1400" dirty="0"/>
              <a:t>ensity-normalized </a:t>
            </a:r>
            <a:r>
              <a:rPr lang="en-US" sz="1400" b="1" dirty="0"/>
              <a:t>E</a:t>
            </a:r>
            <a:r>
              <a:rPr lang="en-US" sz="1400" dirty="0"/>
              <a:t>vents</a:t>
            </a:r>
            <a:r>
              <a:rPr lang="en-US" sz="1200" dirty="0"/>
              <a:t>) is a way to automatically identify populations in multidimensional flow cytometry data files.</a:t>
            </a:r>
          </a:p>
        </p:txBody>
      </p:sp>
    </p:spTree>
    <p:extLst>
      <p:ext uri="{BB962C8B-B14F-4D97-AF65-F5344CB8AC3E}">
        <p14:creationId xmlns:p14="http://schemas.microsoft.com/office/powerpoint/2010/main" val="3940489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1295"/>
          <a:stretch/>
        </p:blipFill>
        <p:spPr bwMode="auto">
          <a:xfrm>
            <a:off x="6456040" y="2132857"/>
            <a:ext cx="4000500" cy="42784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8" name="Groupe 7"/>
          <p:cNvGrpSpPr/>
          <p:nvPr/>
        </p:nvGrpSpPr>
        <p:grpSpPr>
          <a:xfrm>
            <a:off x="2449010" y="2199873"/>
            <a:ext cx="3636818" cy="3812664"/>
            <a:chOff x="611560" y="1893637"/>
            <a:chExt cx="3939886" cy="4130386"/>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893637"/>
              <a:ext cx="3939886" cy="41303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ZoneTexte 9"/>
            <p:cNvSpPr txBox="1"/>
            <p:nvPr/>
          </p:nvSpPr>
          <p:spPr>
            <a:xfrm>
              <a:off x="1089305" y="2154426"/>
              <a:ext cx="664835" cy="377118"/>
            </a:xfrm>
            <a:prstGeom prst="rect">
              <a:avLst/>
            </a:prstGeom>
            <a:noFill/>
          </p:spPr>
          <p:txBody>
            <a:bodyPr wrap="none" rtlCol="0">
              <a:spAutoFit/>
            </a:bodyPr>
            <a:lstStyle/>
            <a:p>
              <a:r>
                <a:rPr lang="en-US" sz="1662" b="1" dirty="0">
                  <a:solidFill>
                    <a:srgbClr val="0070C0"/>
                  </a:solidFill>
                </a:rPr>
                <a:t>CTRL</a:t>
              </a:r>
            </a:p>
          </p:txBody>
        </p:sp>
      </p:grpSp>
      <p:sp>
        <p:nvSpPr>
          <p:cNvPr id="16" name="ZoneTexte 15"/>
          <p:cNvSpPr txBox="1"/>
          <p:nvPr/>
        </p:nvSpPr>
        <p:spPr>
          <a:xfrm>
            <a:off x="6764386" y="2548422"/>
            <a:ext cx="613694" cy="348109"/>
          </a:xfrm>
          <a:prstGeom prst="rect">
            <a:avLst/>
          </a:prstGeom>
          <a:noFill/>
        </p:spPr>
        <p:txBody>
          <a:bodyPr wrap="none" rtlCol="0">
            <a:spAutoFit/>
          </a:bodyPr>
          <a:lstStyle/>
          <a:p>
            <a:r>
              <a:rPr lang="en-US" sz="1662" b="1" dirty="0">
                <a:solidFill>
                  <a:srgbClr val="0070C0"/>
                </a:solidFill>
              </a:rPr>
              <a:t>CTRL</a:t>
            </a:r>
          </a:p>
        </p:txBody>
      </p:sp>
      <p:grpSp>
        <p:nvGrpSpPr>
          <p:cNvPr id="5" name="Groupe 4"/>
          <p:cNvGrpSpPr/>
          <p:nvPr/>
        </p:nvGrpSpPr>
        <p:grpSpPr>
          <a:xfrm>
            <a:off x="2469677" y="2071985"/>
            <a:ext cx="3636818" cy="3940553"/>
            <a:chOff x="611560" y="1824364"/>
            <a:chExt cx="3939886" cy="4268932"/>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824364"/>
              <a:ext cx="3939886" cy="42689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ZoneTexte 3"/>
            <p:cNvSpPr txBox="1"/>
            <p:nvPr/>
          </p:nvSpPr>
          <p:spPr>
            <a:xfrm>
              <a:off x="1043608" y="2276872"/>
              <a:ext cx="667197" cy="377118"/>
            </a:xfrm>
            <a:prstGeom prst="rect">
              <a:avLst/>
            </a:prstGeom>
            <a:noFill/>
          </p:spPr>
          <p:txBody>
            <a:bodyPr wrap="none" rtlCol="0">
              <a:spAutoFit/>
            </a:bodyPr>
            <a:lstStyle/>
            <a:p>
              <a:r>
                <a:rPr lang="en-US" sz="1662" b="1" dirty="0">
                  <a:solidFill>
                    <a:schemeClr val="accent6"/>
                  </a:solidFill>
                </a:rPr>
                <a:t>MUT</a:t>
              </a:r>
            </a:p>
          </p:txBody>
        </p:sp>
      </p:grpSp>
      <p:sp>
        <p:nvSpPr>
          <p:cNvPr id="2" name="Titre 1"/>
          <p:cNvSpPr>
            <a:spLocks noGrp="1"/>
          </p:cNvSpPr>
          <p:nvPr>
            <p:ph type="title"/>
          </p:nvPr>
        </p:nvSpPr>
        <p:spPr/>
        <p:txBody>
          <a:bodyPr/>
          <a:lstStyle/>
          <a:p>
            <a:r>
              <a:rPr lang="en-US" sz="2215" dirty="0"/>
              <a:t>Unsupervised analysis and visualization using SPADE trees</a:t>
            </a:r>
          </a:p>
        </p:txBody>
      </p:sp>
      <p:sp>
        <p:nvSpPr>
          <p:cNvPr id="6" name="ZoneTexte 5"/>
          <p:cNvSpPr txBox="1"/>
          <p:nvPr/>
        </p:nvSpPr>
        <p:spPr>
          <a:xfrm>
            <a:off x="4004627" y="1758528"/>
            <a:ext cx="538930" cy="348109"/>
          </a:xfrm>
          <a:prstGeom prst="rect">
            <a:avLst/>
          </a:prstGeom>
          <a:solidFill>
            <a:schemeClr val="bg2">
              <a:lumMod val="90000"/>
            </a:schemeClr>
          </a:solidFill>
        </p:spPr>
        <p:txBody>
          <a:bodyPr wrap="none" rtlCol="0">
            <a:spAutoFit/>
          </a:bodyPr>
          <a:lstStyle/>
          <a:p>
            <a:r>
              <a:rPr lang="en-US" sz="1662" b="1" dirty="0">
                <a:solidFill>
                  <a:schemeClr val="bg2">
                    <a:lumMod val="50000"/>
                  </a:schemeClr>
                </a:solidFill>
              </a:rPr>
              <a:t>CD3</a:t>
            </a:r>
          </a:p>
        </p:txBody>
      </p:sp>
      <p:sp>
        <p:nvSpPr>
          <p:cNvPr id="7" name="ZoneTexte 6"/>
          <p:cNvSpPr txBox="1"/>
          <p:nvPr/>
        </p:nvSpPr>
        <p:spPr>
          <a:xfrm>
            <a:off x="8318943" y="1758528"/>
            <a:ext cx="538930" cy="348109"/>
          </a:xfrm>
          <a:prstGeom prst="rect">
            <a:avLst/>
          </a:prstGeom>
          <a:solidFill>
            <a:schemeClr val="bg2">
              <a:lumMod val="90000"/>
            </a:schemeClr>
          </a:solidFill>
        </p:spPr>
        <p:txBody>
          <a:bodyPr wrap="none" rtlCol="0">
            <a:spAutoFit/>
          </a:bodyPr>
          <a:lstStyle/>
          <a:p>
            <a:r>
              <a:rPr lang="en-US" sz="1662" b="1" dirty="0">
                <a:solidFill>
                  <a:schemeClr val="bg2">
                    <a:lumMod val="50000"/>
                  </a:schemeClr>
                </a:solidFill>
              </a:rPr>
              <a:t>CD4</a:t>
            </a:r>
          </a:p>
        </p:txBody>
      </p:sp>
      <p:grpSp>
        <p:nvGrpSpPr>
          <p:cNvPr id="3" name="Groupe 2"/>
          <p:cNvGrpSpPr/>
          <p:nvPr/>
        </p:nvGrpSpPr>
        <p:grpSpPr>
          <a:xfrm>
            <a:off x="6454108" y="2071985"/>
            <a:ext cx="4035669" cy="4334608"/>
            <a:chOff x="5117530" y="1671707"/>
            <a:chExt cx="4371975" cy="4695825"/>
          </a:xfrm>
        </p:grpSpPr>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7530" y="1671707"/>
              <a:ext cx="4371975" cy="46958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ZoneTexte 13"/>
            <p:cNvSpPr txBox="1"/>
            <p:nvPr/>
          </p:nvSpPr>
          <p:spPr>
            <a:xfrm>
              <a:off x="5571386" y="2206994"/>
              <a:ext cx="667197" cy="377118"/>
            </a:xfrm>
            <a:prstGeom prst="rect">
              <a:avLst/>
            </a:prstGeom>
            <a:noFill/>
          </p:spPr>
          <p:txBody>
            <a:bodyPr wrap="none" rtlCol="0">
              <a:spAutoFit/>
            </a:bodyPr>
            <a:lstStyle/>
            <a:p>
              <a:r>
                <a:rPr lang="en-US" sz="1662" b="1" dirty="0">
                  <a:solidFill>
                    <a:schemeClr val="accent6"/>
                  </a:solidFill>
                </a:rPr>
                <a:t>MUT</a:t>
              </a:r>
            </a:p>
          </p:txBody>
        </p:sp>
      </p:grpSp>
    </p:spTree>
    <p:extLst>
      <p:ext uri="{BB962C8B-B14F-4D97-AF65-F5344CB8AC3E}">
        <p14:creationId xmlns:p14="http://schemas.microsoft.com/office/powerpoint/2010/main" val="231023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t="48946"/>
          <a:stretch/>
        </p:blipFill>
        <p:spPr>
          <a:xfrm>
            <a:off x="3431704" y="2708920"/>
            <a:ext cx="2643508" cy="1628100"/>
          </a:xfrm>
          <a:prstGeom prst="rect">
            <a:avLst/>
          </a:prstGeom>
        </p:spPr>
      </p:pic>
      <p:pic>
        <p:nvPicPr>
          <p:cNvPr id="5" name="Image 4"/>
          <p:cNvPicPr>
            <a:picLocks noChangeAspect="1"/>
          </p:cNvPicPr>
          <p:nvPr/>
        </p:nvPicPr>
        <p:blipFill rotWithShape="1">
          <a:blip r:embed="rId3"/>
          <a:srcRect t="39524"/>
          <a:stretch/>
        </p:blipFill>
        <p:spPr>
          <a:xfrm>
            <a:off x="3407713" y="4405049"/>
            <a:ext cx="2787550" cy="1627319"/>
          </a:xfrm>
          <a:prstGeom prst="rect">
            <a:avLst/>
          </a:prstGeom>
        </p:spPr>
      </p:pic>
      <p:sp>
        <p:nvSpPr>
          <p:cNvPr id="7" name="ZoneTexte 6"/>
          <p:cNvSpPr txBox="1"/>
          <p:nvPr/>
        </p:nvSpPr>
        <p:spPr>
          <a:xfrm>
            <a:off x="2899954" y="3307142"/>
            <a:ext cx="764055" cy="348109"/>
          </a:xfrm>
          <a:prstGeom prst="rect">
            <a:avLst/>
          </a:prstGeom>
          <a:solidFill>
            <a:schemeClr val="bg2">
              <a:lumMod val="90000"/>
            </a:schemeClr>
          </a:solidFill>
        </p:spPr>
        <p:txBody>
          <a:bodyPr wrap="none" rtlCol="0">
            <a:spAutoFit/>
          </a:bodyPr>
          <a:lstStyle/>
          <a:p>
            <a:r>
              <a:rPr lang="en-US" sz="1662" b="1" dirty="0">
                <a:solidFill>
                  <a:schemeClr val="bg2">
                    <a:lumMod val="50000"/>
                  </a:schemeClr>
                </a:solidFill>
              </a:rPr>
              <a:t>CD4 Tc</a:t>
            </a:r>
          </a:p>
        </p:txBody>
      </p:sp>
      <p:sp>
        <p:nvSpPr>
          <p:cNvPr id="8" name="ZoneTexte 7"/>
          <p:cNvSpPr txBox="1"/>
          <p:nvPr/>
        </p:nvSpPr>
        <p:spPr>
          <a:xfrm>
            <a:off x="2921024" y="4923546"/>
            <a:ext cx="764055" cy="348109"/>
          </a:xfrm>
          <a:prstGeom prst="rect">
            <a:avLst/>
          </a:prstGeom>
          <a:solidFill>
            <a:schemeClr val="bg2">
              <a:lumMod val="90000"/>
            </a:schemeClr>
          </a:solidFill>
        </p:spPr>
        <p:txBody>
          <a:bodyPr wrap="none" rtlCol="0">
            <a:spAutoFit/>
          </a:bodyPr>
          <a:lstStyle/>
          <a:p>
            <a:r>
              <a:rPr lang="en-US" sz="1662" b="1" dirty="0">
                <a:solidFill>
                  <a:schemeClr val="bg2">
                    <a:lumMod val="50000"/>
                  </a:schemeClr>
                </a:solidFill>
              </a:rPr>
              <a:t>CD8 Tc</a:t>
            </a:r>
          </a:p>
        </p:txBody>
      </p:sp>
      <p:sp>
        <p:nvSpPr>
          <p:cNvPr id="9" name="ZoneTexte 8"/>
          <p:cNvSpPr txBox="1"/>
          <p:nvPr/>
        </p:nvSpPr>
        <p:spPr>
          <a:xfrm rot="16200000">
            <a:off x="4325087" y="2378485"/>
            <a:ext cx="434734" cy="348109"/>
          </a:xfrm>
          <a:prstGeom prst="rect">
            <a:avLst/>
          </a:prstGeom>
          <a:noFill/>
        </p:spPr>
        <p:txBody>
          <a:bodyPr wrap="none" rtlCol="0">
            <a:spAutoFit/>
          </a:bodyPr>
          <a:lstStyle/>
          <a:p>
            <a:r>
              <a:rPr lang="fr-FR" sz="1662" dirty="0"/>
              <a:t>IL2</a:t>
            </a:r>
          </a:p>
        </p:txBody>
      </p:sp>
      <p:sp>
        <p:nvSpPr>
          <p:cNvPr id="11" name="ZoneTexte 10"/>
          <p:cNvSpPr txBox="1"/>
          <p:nvPr/>
        </p:nvSpPr>
        <p:spPr>
          <a:xfrm rot="16200000">
            <a:off x="4622511" y="2378485"/>
            <a:ext cx="434734" cy="348109"/>
          </a:xfrm>
          <a:prstGeom prst="rect">
            <a:avLst/>
          </a:prstGeom>
          <a:noFill/>
        </p:spPr>
        <p:txBody>
          <a:bodyPr wrap="none" rtlCol="0">
            <a:spAutoFit/>
          </a:bodyPr>
          <a:lstStyle/>
          <a:p>
            <a:r>
              <a:rPr lang="fr-FR" sz="1662" dirty="0"/>
              <a:t>IL4</a:t>
            </a:r>
          </a:p>
        </p:txBody>
      </p:sp>
      <p:sp>
        <p:nvSpPr>
          <p:cNvPr id="12" name="ZoneTexte 11"/>
          <p:cNvSpPr txBox="1"/>
          <p:nvPr/>
        </p:nvSpPr>
        <p:spPr>
          <a:xfrm rot="16200000">
            <a:off x="4790699" y="2263068"/>
            <a:ext cx="665567" cy="348109"/>
          </a:xfrm>
          <a:prstGeom prst="rect">
            <a:avLst/>
          </a:prstGeom>
          <a:noFill/>
        </p:spPr>
        <p:txBody>
          <a:bodyPr wrap="none" rtlCol="0">
            <a:spAutoFit/>
          </a:bodyPr>
          <a:lstStyle/>
          <a:p>
            <a:r>
              <a:rPr lang="fr-FR" sz="1662" dirty="0"/>
              <a:t>IL17A</a:t>
            </a:r>
          </a:p>
        </p:txBody>
      </p:sp>
      <p:sp>
        <p:nvSpPr>
          <p:cNvPr id="13" name="ZoneTexte 12"/>
          <p:cNvSpPr txBox="1"/>
          <p:nvPr/>
        </p:nvSpPr>
        <p:spPr>
          <a:xfrm rot="16200000">
            <a:off x="5140217" y="2309679"/>
            <a:ext cx="561372" cy="348109"/>
          </a:xfrm>
          <a:prstGeom prst="rect">
            <a:avLst/>
          </a:prstGeom>
          <a:noFill/>
        </p:spPr>
        <p:txBody>
          <a:bodyPr wrap="none" rtlCol="0">
            <a:spAutoFit/>
          </a:bodyPr>
          <a:lstStyle/>
          <a:p>
            <a:r>
              <a:rPr lang="fr-FR" sz="1662" dirty="0" err="1"/>
              <a:t>IFN</a:t>
            </a:r>
            <a:r>
              <a:rPr lang="fr-FR" sz="1662" dirty="0" err="1">
                <a:latin typeface="Symbol" panose="05050102010706020507" pitchFamily="18" charset="2"/>
              </a:rPr>
              <a:t>g</a:t>
            </a:r>
            <a:endParaRPr lang="fr-FR" sz="1662" dirty="0">
              <a:latin typeface="Symbol" panose="05050102010706020507" pitchFamily="18" charset="2"/>
            </a:endParaRPr>
          </a:p>
        </p:txBody>
      </p:sp>
      <p:sp>
        <p:nvSpPr>
          <p:cNvPr id="14" name="ZoneTexte 13"/>
          <p:cNvSpPr txBox="1"/>
          <p:nvPr/>
        </p:nvSpPr>
        <p:spPr>
          <a:xfrm rot="16200000">
            <a:off x="4887795" y="2935691"/>
            <a:ext cx="434734" cy="348109"/>
          </a:xfrm>
          <a:prstGeom prst="rect">
            <a:avLst/>
          </a:prstGeom>
          <a:noFill/>
        </p:spPr>
        <p:txBody>
          <a:bodyPr wrap="none" rtlCol="0">
            <a:spAutoFit/>
          </a:bodyPr>
          <a:lstStyle/>
          <a:p>
            <a:r>
              <a:rPr lang="fr-FR" sz="1662" dirty="0"/>
              <a:t>IL2</a:t>
            </a:r>
          </a:p>
        </p:txBody>
      </p:sp>
      <p:sp>
        <p:nvSpPr>
          <p:cNvPr id="15" name="ZoneTexte 14"/>
          <p:cNvSpPr txBox="1"/>
          <p:nvPr/>
        </p:nvSpPr>
        <p:spPr>
          <a:xfrm rot="16200000">
            <a:off x="5372243" y="2286654"/>
            <a:ext cx="659155" cy="348109"/>
          </a:xfrm>
          <a:prstGeom prst="rect">
            <a:avLst/>
          </a:prstGeom>
          <a:noFill/>
        </p:spPr>
        <p:txBody>
          <a:bodyPr wrap="none" rtlCol="0">
            <a:spAutoFit/>
          </a:bodyPr>
          <a:lstStyle/>
          <a:p>
            <a:r>
              <a:rPr lang="fr-FR" sz="1662" dirty="0" err="1"/>
              <a:t>TNF</a:t>
            </a:r>
            <a:r>
              <a:rPr lang="fr-FR" sz="1662" dirty="0" err="1">
                <a:latin typeface="Symbol" panose="05050102010706020507" pitchFamily="18" charset="2"/>
              </a:rPr>
              <a:t>a</a:t>
            </a:r>
            <a:endParaRPr lang="fr-FR" sz="1662" dirty="0">
              <a:latin typeface="Symbol" panose="05050102010706020507" pitchFamily="18" charset="2"/>
            </a:endParaRPr>
          </a:p>
        </p:txBody>
      </p:sp>
      <p:pic>
        <p:nvPicPr>
          <p:cNvPr id="18" name="Image 17"/>
          <p:cNvPicPr>
            <a:picLocks noChangeAspect="1"/>
          </p:cNvPicPr>
          <p:nvPr/>
        </p:nvPicPr>
        <p:blipFill>
          <a:blip r:embed="rId4"/>
          <a:stretch>
            <a:fillRect/>
          </a:stretch>
        </p:blipFill>
        <p:spPr>
          <a:xfrm>
            <a:off x="6356337" y="2752738"/>
            <a:ext cx="1768070" cy="1616286"/>
          </a:xfrm>
          <a:prstGeom prst="rect">
            <a:avLst/>
          </a:prstGeom>
        </p:spPr>
      </p:pic>
      <p:sp>
        <p:nvSpPr>
          <p:cNvPr id="19" name="AutoShape 2" descr="data:img/png;base64,iVBORw0KGgoAAAANSUhEUgAAATsAAAE0CAIAAADc6ANFAAAdTElEQVR42u2d7W9U1bfHeWjhgiSt5koUQUVsSi0SDUUSg0RMDFETMRFC+BeI+tMXvuGtvjB4I3hbFdqaNEYipNJiW1Eian0IPmHE6CuV9BcI4f6ESgwtVZ72PXRkGGbOXnvtp3P2Oef7zYQM005nOt2fs9Zeez1MERAEZUdTknmZzZs3z5kzZ9OmTfjEISgDxG7ZsmVkZGT27Nn4xCEoA8RG6uvrW7t2Les9QRA0qdSIPXLkyMqVK0dHR5nE4lIKQWkSu3HjxqNHj/LNaUif2tbyv/zvr7of3an6OeVHqh6s/arsp8X+zMp/ax+vem/KXy32S7L3Rv9A/oNaf4LYN2PwVzNbFa6+LU1ih4aGyi/T2dnZ0NDQ3d0d3Z86dWoJxZMnT2bLxvr7q0NQ+sT29vaWX6apqWlwcLClpcXJG4Wg7JC2NTPEVr5MXV3dxMREfX19pomN9XIhKD/72PLLRKzmgFgIKgqxzc3N/f39ra2tzGeFGXmCoDwTW4lcV1dXY2NjT08PbCwEhWtjPb3RggchIBALYiEIxBaDWFhOCMTmysYCaQjEQhCIDYZYnO7AWYBgY7GIIRALrxiCQGywxLrL6oZlhkBswMQCUQjEQhCIBbEwlRCINXhzON3BVQaCjYUgEAtiIQjEglgIArEQBGJBbEEXEAJaIBbEQhCIhSAQW1Bi4QpCIDb+zSGDAoJgY2FjIRCLfSyuJhCIzSWxHKgAHgRiIZhuEAtiLZZ71eOgAgKxEARiQSx8VAjEgliADYFYjyTweQA5uAwVgthgc55AIARi4RVDEIiFIBALYrEDhEBsloi1XPogBwKxEARiQSw8W7gGILbgxGLdQyA2ROow/w6XThCLBQQV/RMGsV7+9gaLIwfrKcBfIfYtZfqjBrEwiRCIxT4W1g8qILGoBAj/98K1AMRmz8YSq5a5oLXWvSdI0MIGxOZ5H+sPsBDohUBsQW1sAsAnY3IhEJtDG+u2QsC+x4Vv6kA1iM2Mjc1rkAYQgtj8e8UFWfeAGcTmltjAGQh/jIir/UX+rjIg1tl6cpL67y+w7DVkXXCKQGxRbKzBUs5Q+wuQCWKx2UstLJyDDTxqd2Bj3Tu9ZlFot6sTYTMQm09iy//aZyl6XWfIgoZXDGKTC6JgVkhQbj+IzblXzDe/9M8MLU2fjpbbRL8hEOtlvWoV5RR21TqMVIH8DBCbrfpYpTmlLY/S0yaekuSKR1wKxObNKy5ZYBpgLdvr0CU2CJIFvprN3l4WrztX1gyIdff3tswr8reMXB0awWbCxubQxjK3tYGsKuwPQWyBiNUK8IaDVtZHgRT5KgNiQ1w0Ts57YyNVrlKXswte1mkHsQ6ICqRozuaAV9g1UkQgGsTmyiu2P4bx537zsx2CdfJzdplQ/RVArPUqN4jEcnKSU1lMyeRdJjBcI7/Z1CDWtTtauy5rv7/KnUavYAAJYr1biVreqqyHwV7RbUDYrKjIwIfHJQbEBk0sc8kG2Hw0c3WzuBaAWJfmK9bMEsuOk7potnydZDXxnQKzQDT6v4LY9P+oZQ9Ztihlm1jhtN493QNS+7Mi2FIQmwSxVTvYKm5j7R6HWK9pwAmw5GM+GARiHS96GZ+cJ9oYTIdpDMa+q26sG6yC2DSJrY0VE/QyI1U2oSwnBWhIYwpzgw1iXW4gOfeTd3ENOGf+WLPf0Xdzmbz3uwKxjsxR7CFtrcnV7Tij9Q1mjwS+6YWVBrGObWzsf81MkKvTFH+r39UJEARik99RxJvWqrixUMWHLcM2/P5STqyZq1zoVHJOQCxsbLxpjQ0v6aZb2Jh6GbTGHqn9T7D8qAFzBogNv5eirFA21lWu8paZ9QP8E13duJcBhM6THB3mbIBY2FgWsYSXaL9GHaYNct4M7BiIzS2xtazGJhub2TpmJgMnZ4N4e/72CLCHIDbcSgCZva3NlyC+REeJZJY85OCNZSKXp98rB9cOEGtLrFCd6FgGbIlFr+y95jxHCuOqQGyu9rGySnfC6spskWW1gLGJIyqNtAADdSA29AwKpZmVbYDpK4KwnsQTy63u0L207DA2ySDWmVdMW0s6P1EraKQ0tpYLXTclI1t05QxpEGsVVqGr2GkmnXdRVB418V9RK7MimXaQcLNBrANiBRl8ik1j1DJryigU4WbTP5PJJDNPy4YxH6nOzn9OSN2VQaydjSUSEpX7W84dGwuWovVzNZw+SYQy0oYKxJruY2N9UcI11e3wZGyZ6e+hj4X5vrRNa/VA/nZZxBjEOog8EWjV+q70CZDSfdV1NZXYO1myCedR2XfYyeYOFj0onNpY+uSGTtPXynyITZA0WPH2MGuFqSxzJHXPqBB5ArFSZogeFMRTOCUEBucuzIk+Bj8zBCNmY1HzgTeItVo3sT3ZYsnRYk+ZOCV4R0eWpFmmUuQy8ANiM0wsx4ryaWf6sYJxFMQvlGV2RXfFPDgHsUFEnmKhqk2KUoLHZ1iryk/L3bUcJmLpfgNdEJvQdV0WQCKCUsw25fToSln0SDdBwtUGId3iniJAC2KtvGJZeyeOh0wEbJlTfIw3qw77IWK+DojNMLEirkUb4QkrA7y0/TSuK3ByOmJz7QgE5ixePkCsrStIm0QZV77DsMwiBMIzd+J755W0FN+Amtjt27fPnTt36dKlu3fvjv47MDCwevXqWbNmrVq16ttvvy24jZXtNvnnrkTTY75NY56+cprX0EvTMhfCvjAQ4SgFsW+88cajjz56/PjxY8eOPf74488888wDDzzw22+/TUxMfPPNNytWrPjiiy/gFQt5HhKnPSpNu1B1pWDGnwlLy9zc0r9paLTkdcOsIHbRokW//PJL6f6RI0ei7/7111/LX/3+++/b2tqKSWxswjABkjKX2KDtOF0KR7jBIWRBoPGqF2JnzJhx/vz50v1Lly5F3x39W/5qZGmjbyjyPlYwJlAyN4H89Cmzdc9pH+U88JvR1nAZJva2224bHR2VPfno0aM33XRTYW0scRPsqnfahjNXqlbqEt/MOsmFgq+bKLHPPffcSy+99Pfff9d+019//bVly5annnqqsMSOj5+PdX2JeneZO23g9CrdYH+8pejQOjHaqdQPuouekMSOj49v2LBh586dtd/01ltvPfHEE3/88UfRiB0bO1fiYXj4GGFjhWo4ALNJPyebQpdts8VtWSjHLEVEEMvKxgb+RlPRp58e4yAqJMlPnMAV3S2Vk96odd7jZKXqVvnZXEeK7DZrELtr1677779/7ty5M2bMuPnmmx988MH333+/aMSWDSyRXchpgEqnH3O2zWbG0OvEADMIUb7nhdjXX3/9rrvuihAdHR09d+7cyZMn33vvvcWLF/f09BTNxsqCTII8xSHSFYmcx9jX9bfJ5GRueYIKISXHxEZG9Ycffqh68Oeff54/f77xaw8NDfE5DJNYGcBaOU/MKT6xXBnQpeyKamMMOftnwJkEsZEnPD4+XvVg9MjMmTONX7u3tzfrxNID7IiTWHp3ynmuE/Ol297R0rkFq/b+CJfYe+655+DBg1UPfvLJJ/fdd18yvm6wxNJOspAfumi1hpGFrIROHqJbw8hPV6SDZF431fnb8XKJ/fLLL5cvX75nz55Tp05duHDh9OnTkU/b1tZWi3ExiRXyRqdCXuIja0GulfFL20lOyY4yiZI/HAQx3lCIve6666ZNmzblWk2fVOUjbl5eomD3sUIyvIN2ho1bpeoaMf5kSmX5rpl99v23KNSlgUtsZGA/++yzqgcHBgaWLVumFWHq7OxsaGjo7u6uJDMHkaeqBSTrZkxQRFtCh7tEy6EbRBiM6eE7JDAx/LI3d+f48eNr1qx59tlnz549G/33xIkT69evf/LJJ3///XetCFNTU9Pg4GBLS4s//zn5yJPMO6VDx0RxjyCrBTjZFLrBp6Am0CUcxMqW1dXIoLh06dIrr7xy9913v/jiiwsXLnz77bcNXqaurm5iYqK+vj43xPI7EivHPTOPYTlGjDn03XielbEjoHythAdG59YrLmvnzp0Rb19//bXZy0TPzTSxtSmK5XoAoRo/adDqiRNYVu4nZXUIunDyzXWKeRHIUrzGxm7btm3JkiUvvPDCggULXn311YsXL+q+THNzc39/f2traxaJrUpRpA94OMmJgnH0qnSGdX1I5SmUVh8ZoTNPgPMmETR2Q2y0cX3kkUeefvrpUh5FaR+7fPnyw4cPc16jHGHq6upqbGxk5jYGGCumK3XopF9Z70W+HSYcXS1f12a4q6ccRrel9iBWrFixYnh4uOrBwcHBaEOb4hsNahPLKcThm0riUNQmUKQ1g0u3NQRaqAVE7NjY2N69e1euXNnQ0DB9+vTrr79+9erVfX19Z86cKTixMj9W2QKKE3PiUM18CSVs/HE+Ac68S/5tpNf5lUfs7t27ly5d+uGHH54+ffrChQujo6MDAwOLFy9+8803YWOVm1jOHpXY6/JNIqfNqsES1ErzoN+Yw5Mk2FiK2DvvvPPHH3+sevDQoUNNTU0glshVFGS/RY7fyzmDtbd1Bu0dDSwSWE2O2Lq6ulLuRKXGx8cNzmm03lxQkafY7hPMZk60O8qfFWC84VQW7rp1BQNssFosYhcuXPjVV19VPfjdd98tWrSoIDaWONoR8skX/IbGHNJoe6U78d2VKda1oqhiT4LY1157LXKA9+3bF+1jL168GO1j9+7dG7nKO3bsKI5XbHAYS/dV5BsE2bWAb084BUCcljRFsGN5IDbSO++8s2rVqnKs+KGHHtqzZ0+6bzRAYulIcqydUQ74MLDPBh0SdQsJbBog6kbOcLEQuhXtYV5aQiNWK0BFJzbRibtagSKDBCli7+2kus1hx+PicMsiNqT8+yzZWFm8hx8BJnKAlX2klIeruuOzbHaeumYTHriVV1z15YSxCS1WzMeVaNoWywOzepaZxsh/ovBz7mJZ5u72m0Mqbd2ac2KDsrHE0Q7RYkKwGzsoh0oapBwZt00U8pbl2GrCxmaAWGbVjrKPKXMkj5D3puFsbg16L/EH5zEvE5wC2nTL6DN6NQGx7jexRKoTv0u4cj6AICOuZjkSNvnJrra7NtXtRUiBBLFewk4ySyskZd/KFqr8tU53rjGutiuUHQv5VwCxXoglAj90k1QhbzWudYhKpCh7WsGprOwCFtOqiVUKxCpL22UtKWQrjJ7BozspSytiZDDaxwlCzrOF88pt0BkUQZ3u6O5dawFQtmWjcVW2IObU9zC3qakciiKwnHliM2RjhWqmDm2QBdk8ld5eMuvm+XNomZbf2Jai8g7EhmVjBW+altaUV/5TmBtX5tAA5us6dLl9PDdPFh7EurSxdOcnTq8ZJY265tFgx6skxOxLIsHW4Tk24CDWMbFCXqpOD85SbomF/kBKwlBrpUNoPei2+TgEYn15xZzqHLrHN93fWPCyCzn208ytNTso4gwE082jMrCxQY0pAbGhECsk03SY+RXKQln+olemYZjNcSeMp9tz2oThzOH82IITS5cBcPaughycZYarFmPMDER/paqWo6jThSp7s+3SenMhnMfalAHQMBNbTcv5V5xDXeMtK9PCB46N5U8LvV9xwW2sQb8YZRcYevgdsWVVbnd1ARN2w10DH4eVs6AXiPVCLPEUIW/dJuRJxRwDqzx0kZlxfnALVg7E5o1Yzm5WOUqLHh6tLIjl7AnNygO8Ft85n0Nf6H7FIJZzK82S1UqEUo7qUW56hU7qP/OMx/goiHn+ZDPCR8t1z18+Boj1uI/lRJuYnio/99iHN5tWpTizLYaZpc1nDwoQ64RYoZr1zLG0slVInPEKVbZwwr0Rnfu9Di8oWUmxALEeiRWq3CY6jCTziunmT3SPVaYj6nxGVhbNWpjvFuexvoit5U25vxXyke10DobuJtP5GrVva2zzHnygFewBEmysS2J18Rby0x1mkwrdsh6hqsvjjOHSHZbp3CUWBS4tALEJRZ6MDTXdCCrWT1ZaVLNaAhur6ynKRRxfC+szHnjFhSZWedAqGF0XmbEcTkNGSxo9FceYDaROd++aMNggVq24MoAO58lPSjaY+DGNKp3FwYlIMSNYlv2HfUe2Muddg1iF4soAeqP3Mnnb6uMmiy0pR3vQNQPMBWpvzTDmA8SmbGNrrKu4cuu1BJLuVqFMVxS84T2cIJbb/Z7BUAL/x5hbQWwxie2tIDa6tduEkZRDADj9x5Wscvxk5ws6+S5qBTHXIFaL2I5rcTU0s8oGi4Ttle0ntUbIEq3htAp6iCwR3ZASZ3POT1E0OPTKztUKGRR6NlbU3Nqd1LgL1VQ7rbRh3RJzpr1Vtizmh7vcJnI4ryiAjc2Hje2NI9ZBrJizieXUEjBXMH++HvO6EEi2ferZxQn8viCWT2xHHK56jnEtZkqry5khQPwo2q0V7Fi00Gk7ni6WlskhCaSXgNjEbKyQ3Notc5jo/GFOdYHgJU4I3uw8g/Vq05zRkxFjlg1nxaO+8v5BrANibesElKXtyjla5N+YqqHVnTPg1f6YdXhztUsXKY0Ig43NALHMCQC6Y2bNliZnbJeWP0yfObGNictkKbMLjQ/HwXqrDGK5xPZ6Ila3Czk94ENo5iQasEGkKBIXDmMC7QcCJGBUEwt6gVgmsR1yXG1PZQWv9QSz47HQzI6gg8z8NGPZs/zlZjBn5Ppws1N0lUEs38YK8tbu3DF2NaWK6bga17iZxW+1xvkZFD8k4Kwm01cdxHoilgvnhx+OaEWbON6yLAjM3Bkqm0I5bF+c8JGpWTJmyEFj5DwpVFFq54ZYgwwKZYNi5YAf5iaWQJ0JrfJFLX1gm11xCBy6uGDBxsp1baldBZ/1kzenxNLbM3rCpVCd2Uq8Bu1kQ35mVSDdUl09PZyW5SBWP1A8X0x5dvI2303wybjRjNIGciLGytE+9MJVRqGVZXfMmWCcXbHQaW6eUYFYzUBx/RVcS7c6Z8EnJ6MuY11ZZQ83rdxjYtIXh0NmDIkgVnfYND9uB2LzZGNrDGzp5vRUVvBm9tBFAsSBLWeOloEfyKeL3plreebhtBQHsQETW2Vgqx1j97ZUtpXVLbgVZB6SlkdtkxhkaeLMDpwNoEWsOEc29tmaW52XzCdhOlBPSM5aiWJ0vlesW1nO31fzw9ccd9pmxkdaQ4YyQGxnZ2dDQ0N3d3e2ifWWq6hMSJRV7TCnYCrn0xLBatke1SYm5JAZV9cUreiXSKQMKE1im5qaBgcHW1paMkPsfI/ECkkXKME4wqGDT4KRb8wZKSI8HHLwUyCdEJKDOXdpEltXVzcxMVFfX58NYuvjcL1mK9vryRkWjEmzyrE9Zg4tPyHR+EiWWU8vjEZ+aV04MpGJkSaxEatZInaKhNhrtrLmBzx79/5G5/0TcWBiQctcaOWsd+JVOLn4uidGsu9MYOhW8m0fbV43TWKbm5v7+/tbW1tr31OsAiL2+cmbh60sB1fmTpXOf1QGq3TjTLrpx/z0Rrc7TH/k+/4hyfWgGBoaKr9MZbSpq6ursbGxp6cnGza2vIndJqaMTN5ernWM08mg0MpYFvI+NcTmloaB02M5tpkG3yFXRoZ1T3QzqiSI7e3tLb+MVrQpGGJ7r25iO67gWrptrnKM+31HjJkGmbbJRIDKzNbROViCkcnMKVpw7V6qA93FjTyVX0Yr2hQGsR1XXeIqXEu3rZNfur1sZvt0p2npVr2PjZ2j7aQs5ZjJNsEwM/GIb9CUo4MMSuSZ3dXpuHQy8XCD5yZNrFa0KRgbOwlkLK6lW/sktIuUvSk6PFnaco2RkE+y5FTP0+n7dF9V5RMFmcuhNHT2YSTLaHZBbaws2hQmsZPFsb2Xcd12lc/p/75QdecqtLfVVuERDHck4CrToVdiRAjR/00wZo4YHMBw9sy6fjLtwxtbPIOhJFkitjLYqxVtSpfYScPVcZnA56/iOvf//vOE6C/fov9WQ1sORCnQrQLYL71ClZnMcUqZnaWUM/g450Oy3SYBBv9c18b2JtZ2Q35RQF6x0iX+n3+YvOk/JypxLd2iB2OgLaPL4raS3o6EY1cEDMpaVk4fVuX0LeGtlJzOLuYcL/kYUW35dBCrInZ2vHVVW1pDbkvodiQfcxaqfHpB5jByxs8r8yI4ZfpaMSeDi4VBzX0O97EZJnb+P1tWGa6l2zV72q1xeVG3a0HrpamFrtVVZk0pyTGL6xIXBb5F4o/5SnVVbwWxTl+0vuMybJMc0sRWR4+fj4N2kS60IjFQx8fP08FeY7snGFVBWvV0nG/w2pYp3RFhINaE2E/FgybE/ktM+S9dYttTsbS46R6VC3npBbMuCsS69IqVNlbtFZfOfoJ0jIeHjwkoIwKxrMgTvY/97xMnr+L6v5KKvDpdVtuTYbXkD0MgNkenOy8rYsVSXEsHs3W6RrU9GYsKVkFsroitzaCohVZqXblGtdLvbU/A3QWlIDbPNjZa8ZfLcW6f3JrWZCbG7F0VRrVqX9oOOCEQ69zMRjy8dzlotFVSBvDypBGuNqq1QaN2f8EhwAlik1AmeileGUXXdxnIO2tCSneWjaqef6sVngWQUBDEZqKX4iS0/77KYV0FjVfvt2tBCAKhTBKbiV6KTMYAIZR/YjPRSxGCQOw/ykQvRQgqHLGZ7qUIQYUjNtO9FCGoiF5xdnspQlChic1cL0UIKgqxleGijPZShKAi2tiM9lKEoOJ6xZ7eKASBWBALQSAWxEIQiIUgEBsQschShCDYWAgCsSAWgkAsiIUgEAtBIBbEQhCIBbEQBGIhCMSCWAgCsSAWgrJELHKeIAg2FoJALIiFIBALYiEIxEIQiAWxEARiQSwEgVgIArEgFoJALDIoIAg2FoJALIiFIBALYiEIxEIQiAWxEARiQSwEgVgIArHe3hzOYyEINhaCQGyy9haCCqtsEEtdYOTm1+xLlibd+Cfrfon5oPIR+r8BOk1az1V+s8FfxNUn7+zDBLEgFsSCWBALYkEsiAWxIBbEglgQC2JBbJaU2HrK2e8OpfLZ4g8GYiEQC2JBLNYViIUgCMRCEIiFIAjEJqDOzs6Ghobu7u4EnhWOhoaGsKH1pM2bN8+ZM2fTpk0g1ouampoGBwdbWloSeFY46u3tBbGetGXLlpGRkdmzZ4NYL6qrq5uYmKivr0/gWWH5WiDWm/r6+tauXQtivSiizoA9s2eB2CLoyJEjK1euHB0dBbFe1Nzc3N/f39ramsCzQGwRtHHjxqNHj7r8SxXzc6yMtVTGjbq6uhobG3t6ehw+K/zfGs16/H22U6dOLX22J0+eBLHmqoy18ONGZs/K+m8NBfXZFveyWv58teJGZs/K+m8NhfPZgli9uJHZs7L+W0PhfLZTivaZlj/W8h2tuJHZswJcVTmIlhXzs51S2A+3TC8/bmT2rKz/1lBQny3CgxCUqUsDPgIIArEQBIFYCAKx+AggCMRCEARiIZu/NDmOCUnFIBYKml7lIxw9/PDD+DBBLJQZYhcuXIgPE8RCKRA7derUgwcPtrW1zZw589Zbb92xY0flV3t6epYuXTpr1qympqZSKs+ZM2fKTvWGDRvwkYJYKFFip02bdu+99x44cCBC8aefflq2bFlfX1/pSwMDA/Pmzdu/f//Y2Njw8PCCBQs+/vhjG8sMgVjIgVe8Z8+e8n/37du3evXq0v3ozu7du8tf2rlz57p160AsiIVSJvbUqVPl//7555+NjY2l+w0NDZVtik6cOBG5zSAWxEIpE3vx4sXyf6P75fLO6dOnV50GRXtdEAtioZSJPX36dPm/0f1ov1q6f8MNN0Qml/lzIBALJUTsu+++W/7vRx99tH79+tL9NWvWRNtaEAtioYCInTZtWltb2+effz4+Pn748OElS5YcOHCg9KUPPvjgjjvuGB4ePnv27PHjxzdv3vzYY4+VvnTLLbccOnRobGwMHymIhZIj9ty5c3PmzCmfx86fP3/79u2V37Br166I4Whn29jYuG7dupGRkdLj+/fvnzdv3o033oiPFMRCEARiIQjEQhAEYiEIArEQlHH9P84Pa2BIppwnAAAAAElFTkSuQmCC"/>
          <p:cNvSpPr>
            <a:spLocks noChangeAspect="1" noChangeArrowheads="1"/>
          </p:cNvSpPr>
          <p:nvPr/>
        </p:nvSpPr>
        <p:spPr bwMode="auto">
          <a:xfrm>
            <a:off x="1667608" y="130420"/>
            <a:ext cx="281354" cy="28135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84406" tIns="42203" rIns="84406" bIns="42203" numCol="1" anchor="t" anchorCtr="0" compatLnSpc="1">
            <a:prstTxWarp prst="textNoShape">
              <a:avLst/>
            </a:prstTxWarp>
          </a:bodyPr>
          <a:lstStyle/>
          <a:p>
            <a:endParaRPr lang="fr-FR" sz="1662"/>
          </a:p>
        </p:txBody>
      </p:sp>
      <p:sp>
        <p:nvSpPr>
          <p:cNvPr id="21" name="ZoneTexte 20"/>
          <p:cNvSpPr txBox="1"/>
          <p:nvPr/>
        </p:nvSpPr>
        <p:spPr>
          <a:xfrm>
            <a:off x="6801057" y="2367999"/>
            <a:ext cx="1029449" cy="348109"/>
          </a:xfrm>
          <a:prstGeom prst="rect">
            <a:avLst/>
          </a:prstGeom>
          <a:solidFill>
            <a:schemeClr val="bg2">
              <a:lumMod val="90000"/>
            </a:schemeClr>
          </a:solidFill>
        </p:spPr>
        <p:txBody>
          <a:bodyPr wrap="none" rtlCol="0">
            <a:spAutoFit/>
          </a:bodyPr>
          <a:lstStyle/>
          <a:p>
            <a:r>
              <a:rPr lang="en-US" sz="1662" b="1" dirty="0">
                <a:solidFill>
                  <a:schemeClr val="bg2">
                    <a:lumMod val="50000"/>
                  </a:schemeClr>
                </a:solidFill>
              </a:rPr>
              <a:t>CD4+ TILs</a:t>
            </a:r>
          </a:p>
        </p:txBody>
      </p:sp>
      <p:pic>
        <p:nvPicPr>
          <p:cNvPr id="23" name="Image 22"/>
          <p:cNvPicPr>
            <a:picLocks noChangeAspect="1"/>
          </p:cNvPicPr>
          <p:nvPr/>
        </p:nvPicPr>
        <p:blipFill>
          <a:blip r:embed="rId5"/>
          <a:stretch>
            <a:fillRect/>
          </a:stretch>
        </p:blipFill>
        <p:spPr>
          <a:xfrm>
            <a:off x="6422807" y="4533577"/>
            <a:ext cx="1652621" cy="1631729"/>
          </a:xfrm>
          <a:prstGeom prst="rect">
            <a:avLst/>
          </a:prstGeom>
        </p:spPr>
      </p:pic>
      <p:pic>
        <p:nvPicPr>
          <p:cNvPr id="24" name="Image 23"/>
          <p:cNvPicPr>
            <a:picLocks noChangeAspect="1"/>
          </p:cNvPicPr>
          <p:nvPr/>
        </p:nvPicPr>
        <p:blipFill>
          <a:blip r:embed="rId6"/>
          <a:stretch>
            <a:fillRect/>
          </a:stretch>
        </p:blipFill>
        <p:spPr>
          <a:xfrm>
            <a:off x="8150999" y="4527186"/>
            <a:ext cx="1663731" cy="1623417"/>
          </a:xfrm>
          <a:prstGeom prst="rect">
            <a:avLst/>
          </a:prstGeom>
        </p:spPr>
      </p:pic>
      <p:sp>
        <p:nvSpPr>
          <p:cNvPr id="27" name="Titre 26"/>
          <p:cNvSpPr>
            <a:spLocks noGrp="1"/>
          </p:cNvSpPr>
          <p:nvPr>
            <p:ph type="title"/>
          </p:nvPr>
        </p:nvSpPr>
        <p:spPr/>
        <p:txBody>
          <a:bodyPr/>
          <a:lstStyle/>
          <a:p>
            <a:r>
              <a:rPr lang="en-US" dirty="0"/>
              <a:t>Cytokine and Transcription factor detection in </a:t>
            </a:r>
            <a:r>
              <a:rPr lang="en-US" dirty="0" err="1"/>
              <a:t>dLN</a:t>
            </a:r>
            <a:r>
              <a:rPr lang="en-US" dirty="0"/>
              <a:t> and tumor infiltrating leukocytes</a:t>
            </a:r>
            <a:endParaRPr lang="fr-FR" dirty="0"/>
          </a:p>
        </p:txBody>
      </p:sp>
    </p:spTree>
    <p:extLst>
      <p:ext uri="{BB962C8B-B14F-4D97-AF65-F5344CB8AC3E}">
        <p14:creationId xmlns:p14="http://schemas.microsoft.com/office/powerpoint/2010/main" val="229129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BADDB-AA31-14D1-29F7-49C782E390FE}"/>
              </a:ext>
            </a:extLst>
          </p:cNvPr>
          <p:cNvSpPr txBox="1">
            <a:spLocks/>
          </p:cNvSpPr>
          <p:nvPr/>
        </p:nvSpPr>
        <p:spPr>
          <a:xfrm>
            <a:off x="1187519" y="355187"/>
            <a:ext cx="10373860" cy="480131"/>
          </a:xfrm>
          <a:prstGeom prst="rect">
            <a:avLst/>
          </a:prstGeom>
        </p:spPr>
        <p:txBody>
          <a:bodyPr vert="horz" lIns="54000" tIns="36000" rIns="91440" bIns="45720" rtlCol="0" anchor="ctr" anchorCtr="0">
            <a:noAutofit/>
          </a:bodyPr>
          <a:lstStyle>
            <a:lvl1pPr algn="l" defTabSz="914400" rtl="0" eaLnBrk="1" latinLnBrk="0" hangingPunct="1">
              <a:lnSpc>
                <a:spcPct val="90000"/>
              </a:lnSpc>
              <a:spcBef>
                <a:spcPct val="0"/>
              </a:spcBef>
              <a:buNone/>
              <a:defRPr sz="2000" kern="1200">
                <a:solidFill>
                  <a:schemeClr val="tx1"/>
                </a:solidFill>
                <a:latin typeface="Arial" panose="020B0604020202020204" pitchFamily="34" charset="0"/>
                <a:ea typeface="+mj-ea"/>
                <a:cs typeface="Arial" panose="020B0604020202020204" pitchFamily="34" charset="0"/>
              </a:defRPr>
            </a:lvl1pPr>
          </a:lstStyle>
          <a:p>
            <a:r>
              <a:rPr lang="en-US"/>
              <a:t>Comparison of cell frequencies by CyTOF and fluorescence</a:t>
            </a:r>
            <a:br>
              <a:rPr lang="en-US"/>
            </a:br>
            <a:endParaRPr lang="en-US" dirty="0"/>
          </a:p>
        </p:txBody>
      </p:sp>
      <p:sp>
        <p:nvSpPr>
          <p:cNvPr id="4" name="Content Placeholder 1">
            <a:extLst>
              <a:ext uri="{FF2B5EF4-FFF2-40B4-BE49-F238E27FC236}">
                <a16:creationId xmlns:a16="http://schemas.microsoft.com/office/drawing/2014/main" id="{8365EB38-38C1-53F4-9F22-D6CD48BAA4D2}"/>
              </a:ext>
            </a:extLst>
          </p:cNvPr>
          <p:cNvSpPr txBox="1">
            <a:spLocks/>
          </p:cNvSpPr>
          <p:nvPr/>
        </p:nvSpPr>
        <p:spPr>
          <a:xfrm>
            <a:off x="1187450" y="1490870"/>
            <a:ext cx="10166281" cy="46415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t>
            </a:r>
            <a:endParaRPr lang="en-US" dirty="0"/>
          </a:p>
        </p:txBody>
      </p:sp>
      <p:sp>
        <p:nvSpPr>
          <p:cNvPr id="5" name="Slide Number Placeholder 2">
            <a:extLst>
              <a:ext uri="{FF2B5EF4-FFF2-40B4-BE49-F238E27FC236}">
                <a16:creationId xmlns:a16="http://schemas.microsoft.com/office/drawing/2014/main" id="{21CC888B-D611-031C-A236-E99891611B31}"/>
              </a:ext>
            </a:extLst>
          </p:cNvPr>
          <p:cNvSpPr txBox="1">
            <a:spLocks/>
          </p:cNvSpPr>
          <p:nvPr/>
        </p:nvSpPr>
        <p:spPr>
          <a:xfrm>
            <a:off x="10584362" y="6356350"/>
            <a:ext cx="12801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DEA59B-8544-4989-8BC7-E2099C830959}" type="slidenum">
              <a:rPr lang="en-US" smtClean="0"/>
              <a:pPr/>
              <a:t>38</a:t>
            </a:fld>
            <a:endParaRPr lang="en-US" dirty="0"/>
          </a:p>
        </p:txBody>
      </p:sp>
      <p:sp>
        <p:nvSpPr>
          <p:cNvPr id="6" name="Line 54">
            <a:extLst>
              <a:ext uri="{FF2B5EF4-FFF2-40B4-BE49-F238E27FC236}">
                <a16:creationId xmlns:a16="http://schemas.microsoft.com/office/drawing/2014/main" id="{B1FEC65D-21EB-C630-A95E-229671A9938E}"/>
              </a:ext>
            </a:extLst>
          </p:cNvPr>
          <p:cNvSpPr>
            <a:spLocks noChangeShapeType="1"/>
          </p:cNvSpPr>
          <p:nvPr/>
        </p:nvSpPr>
        <p:spPr bwMode="auto">
          <a:xfrm>
            <a:off x="2115872" y="1814950"/>
            <a:ext cx="3566160" cy="0"/>
          </a:xfrm>
          <a:prstGeom prst="line">
            <a:avLst/>
          </a:prstGeom>
          <a:noFill/>
          <a:ln w="76200">
            <a:solidFill>
              <a:srgbClr val="53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23000" dir="5400000" rotWithShape="0">
                    <a:srgbClr val="000000">
                      <a:alpha val="34999"/>
                    </a:srgbClr>
                  </a:outerShdw>
                </a:effectLst>
              </a14:hiddenEffects>
            </a:ext>
          </a:extLst>
        </p:spPr>
        <p:txBody>
          <a:bodyPr anchor="ctr"/>
          <a:lstStyle/>
          <a:p>
            <a:pPr>
              <a:defRPr/>
            </a:pPr>
            <a:endParaRPr lang="en-US" dirty="0">
              <a:latin typeface="Arial" charset="0"/>
              <a:ea typeface="ＭＳ Ｐゴシック" charset="0"/>
              <a:cs typeface="ＭＳ Ｐゴシック" charset="0"/>
            </a:endParaRPr>
          </a:p>
        </p:txBody>
      </p:sp>
      <p:sp>
        <p:nvSpPr>
          <p:cNvPr id="7" name="Text Box 55">
            <a:extLst>
              <a:ext uri="{FF2B5EF4-FFF2-40B4-BE49-F238E27FC236}">
                <a16:creationId xmlns:a16="http://schemas.microsoft.com/office/drawing/2014/main" id="{4949080D-3884-D357-130D-0C313B96D8BF}"/>
              </a:ext>
            </a:extLst>
          </p:cNvPr>
          <p:cNvSpPr txBox="1">
            <a:spLocks noChangeArrowheads="1"/>
          </p:cNvSpPr>
          <p:nvPr/>
        </p:nvSpPr>
        <p:spPr bwMode="auto">
          <a:xfrm>
            <a:off x="6283293" y="1371600"/>
            <a:ext cx="888385" cy="36933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blurRad="63500" dist="23000" dir="5400000" rotWithShape="0">
                    <a:srgbClr val="000000">
                      <a:alpha val="34999"/>
                    </a:srgbClr>
                  </a:outerShdw>
                </a:effectLst>
              </a14:hiddenEffects>
            </a:ext>
          </a:extLst>
        </p:spPr>
        <p:txBody>
          <a:bodyPr wrap="none">
            <a:spAutoFit/>
          </a:bodyPr>
          <a:lstStyle/>
          <a:p>
            <a:pPr>
              <a:defRPr/>
            </a:pPr>
            <a:r>
              <a:rPr lang="en-GB" dirty="0"/>
              <a:t>CyTOF</a:t>
            </a:r>
          </a:p>
        </p:txBody>
      </p:sp>
      <p:sp>
        <p:nvSpPr>
          <p:cNvPr id="8" name="Text Box 57">
            <a:extLst>
              <a:ext uri="{FF2B5EF4-FFF2-40B4-BE49-F238E27FC236}">
                <a16:creationId xmlns:a16="http://schemas.microsoft.com/office/drawing/2014/main" id="{403D8FCC-EA5F-6F73-6836-D110E51A6172}"/>
              </a:ext>
            </a:extLst>
          </p:cNvPr>
          <p:cNvSpPr txBox="1">
            <a:spLocks noChangeArrowheads="1"/>
          </p:cNvSpPr>
          <p:nvPr/>
        </p:nvSpPr>
        <p:spPr bwMode="auto">
          <a:xfrm>
            <a:off x="2001017" y="1371600"/>
            <a:ext cx="3055645" cy="36933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blurRad="63500" dist="23000" dir="5400000" rotWithShape="0">
                    <a:srgbClr val="000000">
                      <a:alpha val="34999"/>
                    </a:srgbClr>
                  </a:outerShdw>
                </a:effectLst>
              </a14:hiddenEffects>
            </a:ext>
          </a:extLst>
        </p:spPr>
        <p:txBody>
          <a:bodyPr wrap="none">
            <a:spAutoFit/>
          </a:bodyPr>
          <a:lstStyle/>
          <a:p>
            <a:pPr>
              <a:defRPr/>
            </a:pPr>
            <a:r>
              <a:rPr lang="en-GB" dirty="0"/>
              <a:t>Conventional flow cytometry</a:t>
            </a:r>
          </a:p>
        </p:txBody>
      </p:sp>
      <p:pic>
        <p:nvPicPr>
          <p:cNvPr id="9" name="Picture 2">
            <a:extLst>
              <a:ext uri="{FF2B5EF4-FFF2-40B4-BE49-F238E27FC236}">
                <a16:creationId xmlns:a16="http://schemas.microsoft.com/office/drawing/2014/main" id="{786CB25D-AEEF-F877-32B1-B5DFA9B4F155}"/>
              </a:ext>
            </a:extLst>
          </p:cNvPr>
          <p:cNvPicPr>
            <a:picLocks noChangeAspect="1" noChangeArrowheads="1"/>
          </p:cNvPicPr>
          <p:nvPr/>
        </p:nvPicPr>
        <p:blipFill rotWithShape="1">
          <a:blip r:embed="rId2" cstate="print"/>
          <a:srcRect t="7074"/>
          <a:stretch/>
        </p:blipFill>
        <p:spPr bwMode="auto">
          <a:xfrm>
            <a:off x="2115875" y="1957432"/>
            <a:ext cx="3669091" cy="3653790"/>
          </a:xfrm>
          <a:prstGeom prst="rect">
            <a:avLst/>
          </a:prstGeom>
          <a:noFill/>
          <a:ln w="9525">
            <a:noFill/>
            <a:miter lim="800000"/>
            <a:headEnd/>
            <a:tailEnd/>
          </a:ln>
        </p:spPr>
      </p:pic>
      <p:pic>
        <p:nvPicPr>
          <p:cNvPr id="10" name="Picture 3">
            <a:extLst>
              <a:ext uri="{FF2B5EF4-FFF2-40B4-BE49-F238E27FC236}">
                <a16:creationId xmlns:a16="http://schemas.microsoft.com/office/drawing/2014/main" id="{D4EADD53-BAFC-35F3-449C-A23514B1F851}"/>
              </a:ext>
            </a:extLst>
          </p:cNvPr>
          <p:cNvPicPr>
            <a:picLocks noChangeAspect="1" noChangeArrowheads="1"/>
          </p:cNvPicPr>
          <p:nvPr/>
        </p:nvPicPr>
        <p:blipFill rotWithShape="1">
          <a:blip r:embed="rId3" cstate="print"/>
          <a:srcRect t="7104"/>
          <a:stretch/>
        </p:blipFill>
        <p:spPr bwMode="auto">
          <a:xfrm>
            <a:off x="6374228" y="1957434"/>
            <a:ext cx="3658214" cy="3582817"/>
          </a:xfrm>
          <a:prstGeom prst="rect">
            <a:avLst/>
          </a:prstGeom>
          <a:noFill/>
          <a:ln w="9525">
            <a:noFill/>
            <a:miter lim="800000"/>
            <a:headEnd/>
            <a:tailEnd/>
          </a:ln>
        </p:spPr>
      </p:pic>
      <p:sp>
        <p:nvSpPr>
          <p:cNvPr id="11" name="TextBox 10">
            <a:extLst>
              <a:ext uri="{FF2B5EF4-FFF2-40B4-BE49-F238E27FC236}">
                <a16:creationId xmlns:a16="http://schemas.microsoft.com/office/drawing/2014/main" id="{8D003F68-3261-50E6-3B70-1B69F88AA056}"/>
              </a:ext>
            </a:extLst>
          </p:cNvPr>
          <p:cNvSpPr txBox="1"/>
          <p:nvPr/>
        </p:nvSpPr>
        <p:spPr>
          <a:xfrm>
            <a:off x="2946565" y="3916978"/>
            <a:ext cx="609600" cy="381000"/>
          </a:xfrm>
          <a:prstGeom prst="rect">
            <a:avLst/>
          </a:prstGeom>
        </p:spPr>
        <p:txBody>
          <a:bodyPr vert="horz" wrap="none" lIns="91440" tIns="45720" rIns="91440" bIns="45720" rtlCol="0" anchor="t">
            <a:noAutofit/>
          </a:bodyPr>
          <a:lstStyle/>
          <a:p>
            <a:r>
              <a:rPr lang="en-US" sz="1400" b="1" dirty="0">
                <a:solidFill>
                  <a:srgbClr val="FF0000"/>
                </a:solidFill>
              </a:rPr>
              <a:t>18.5%</a:t>
            </a:r>
          </a:p>
        </p:txBody>
      </p:sp>
      <p:sp>
        <p:nvSpPr>
          <p:cNvPr id="12" name="TextBox 11">
            <a:extLst>
              <a:ext uri="{FF2B5EF4-FFF2-40B4-BE49-F238E27FC236}">
                <a16:creationId xmlns:a16="http://schemas.microsoft.com/office/drawing/2014/main" id="{C24D410A-24E7-4C7A-65C0-4F79118E428D}"/>
              </a:ext>
            </a:extLst>
          </p:cNvPr>
          <p:cNvSpPr txBox="1"/>
          <p:nvPr/>
        </p:nvSpPr>
        <p:spPr>
          <a:xfrm>
            <a:off x="7466485" y="4341526"/>
            <a:ext cx="780700" cy="381000"/>
          </a:xfrm>
          <a:prstGeom prst="rect">
            <a:avLst/>
          </a:prstGeom>
        </p:spPr>
        <p:txBody>
          <a:bodyPr vert="horz" wrap="none" lIns="91440" tIns="45720" rIns="91440" bIns="45720" rtlCol="0" anchor="t">
            <a:noAutofit/>
          </a:bodyPr>
          <a:lstStyle/>
          <a:p>
            <a:r>
              <a:rPr lang="en-US" sz="1400" b="1" dirty="0">
                <a:solidFill>
                  <a:srgbClr val="FF0000"/>
                </a:solidFill>
              </a:rPr>
              <a:t>18.4%</a:t>
            </a:r>
          </a:p>
        </p:txBody>
      </p:sp>
      <p:sp>
        <p:nvSpPr>
          <p:cNvPr id="13" name="TextBox 12">
            <a:extLst>
              <a:ext uri="{FF2B5EF4-FFF2-40B4-BE49-F238E27FC236}">
                <a16:creationId xmlns:a16="http://schemas.microsoft.com/office/drawing/2014/main" id="{FEAE72A6-F474-BFC2-B7DE-B32E1DAE54C1}"/>
              </a:ext>
            </a:extLst>
          </p:cNvPr>
          <p:cNvSpPr txBox="1"/>
          <p:nvPr/>
        </p:nvSpPr>
        <p:spPr>
          <a:xfrm>
            <a:off x="4963145" y="2665126"/>
            <a:ext cx="609600" cy="381000"/>
          </a:xfrm>
          <a:prstGeom prst="rect">
            <a:avLst/>
          </a:prstGeom>
        </p:spPr>
        <p:txBody>
          <a:bodyPr vert="horz" wrap="none" lIns="91440" tIns="45720" rIns="91440" bIns="45720" rtlCol="0" anchor="t">
            <a:noAutofit/>
          </a:bodyPr>
          <a:lstStyle/>
          <a:p>
            <a:r>
              <a:rPr lang="en-US" sz="1400" b="1" dirty="0">
                <a:solidFill>
                  <a:srgbClr val="FF0000"/>
                </a:solidFill>
              </a:rPr>
              <a:t>18.4%</a:t>
            </a:r>
          </a:p>
        </p:txBody>
      </p:sp>
      <p:sp>
        <p:nvSpPr>
          <p:cNvPr id="14" name="TextBox 13">
            <a:extLst>
              <a:ext uri="{FF2B5EF4-FFF2-40B4-BE49-F238E27FC236}">
                <a16:creationId xmlns:a16="http://schemas.microsoft.com/office/drawing/2014/main" id="{E65A3E63-0291-3D5C-55B1-843BF3A776D2}"/>
              </a:ext>
            </a:extLst>
          </p:cNvPr>
          <p:cNvSpPr txBox="1"/>
          <p:nvPr/>
        </p:nvSpPr>
        <p:spPr>
          <a:xfrm>
            <a:off x="3229595" y="2676012"/>
            <a:ext cx="609600" cy="381000"/>
          </a:xfrm>
          <a:prstGeom prst="rect">
            <a:avLst/>
          </a:prstGeom>
        </p:spPr>
        <p:txBody>
          <a:bodyPr vert="horz" wrap="none" lIns="91440" tIns="45720" rIns="91440" bIns="45720" rtlCol="0" anchor="t">
            <a:noAutofit/>
          </a:bodyPr>
          <a:lstStyle/>
          <a:p>
            <a:r>
              <a:rPr lang="en-US" sz="1400" b="1" dirty="0">
                <a:solidFill>
                  <a:srgbClr val="FF0000"/>
                </a:solidFill>
              </a:rPr>
              <a:t>14.3%</a:t>
            </a:r>
          </a:p>
        </p:txBody>
      </p:sp>
      <p:sp>
        <p:nvSpPr>
          <p:cNvPr id="15" name="TextBox 14">
            <a:extLst>
              <a:ext uri="{FF2B5EF4-FFF2-40B4-BE49-F238E27FC236}">
                <a16:creationId xmlns:a16="http://schemas.microsoft.com/office/drawing/2014/main" id="{FDE549C6-6E3C-D67E-025B-6C75BA9605B0}"/>
              </a:ext>
            </a:extLst>
          </p:cNvPr>
          <p:cNvSpPr txBox="1"/>
          <p:nvPr/>
        </p:nvSpPr>
        <p:spPr>
          <a:xfrm>
            <a:off x="9390185" y="3166776"/>
            <a:ext cx="609600" cy="381000"/>
          </a:xfrm>
          <a:prstGeom prst="rect">
            <a:avLst/>
          </a:prstGeom>
        </p:spPr>
        <p:txBody>
          <a:bodyPr vert="horz" wrap="none" lIns="91440" tIns="45720" rIns="91440" bIns="45720" rtlCol="0" anchor="t">
            <a:noAutofit/>
          </a:bodyPr>
          <a:lstStyle/>
          <a:p>
            <a:r>
              <a:rPr lang="en-US" sz="1400" b="1" dirty="0">
                <a:solidFill>
                  <a:srgbClr val="FF0000"/>
                </a:solidFill>
              </a:rPr>
              <a:t>39.8%</a:t>
            </a:r>
          </a:p>
        </p:txBody>
      </p:sp>
      <p:sp>
        <p:nvSpPr>
          <p:cNvPr id="16" name="TextBox 15">
            <a:extLst>
              <a:ext uri="{FF2B5EF4-FFF2-40B4-BE49-F238E27FC236}">
                <a16:creationId xmlns:a16="http://schemas.microsoft.com/office/drawing/2014/main" id="{9BA93B9A-E03E-55F4-DA64-D2E3AC3885D7}"/>
              </a:ext>
            </a:extLst>
          </p:cNvPr>
          <p:cNvSpPr txBox="1"/>
          <p:nvPr/>
        </p:nvSpPr>
        <p:spPr>
          <a:xfrm>
            <a:off x="4963145" y="3204876"/>
            <a:ext cx="609600" cy="381000"/>
          </a:xfrm>
          <a:prstGeom prst="rect">
            <a:avLst/>
          </a:prstGeom>
        </p:spPr>
        <p:txBody>
          <a:bodyPr vert="horz" wrap="none" lIns="91440" tIns="45720" rIns="91440" bIns="45720" rtlCol="0" anchor="t">
            <a:noAutofit/>
          </a:bodyPr>
          <a:lstStyle/>
          <a:p>
            <a:r>
              <a:rPr lang="en-US" sz="1400" b="1" dirty="0">
                <a:solidFill>
                  <a:srgbClr val="FF0000"/>
                </a:solidFill>
              </a:rPr>
              <a:t>37.4%</a:t>
            </a:r>
          </a:p>
        </p:txBody>
      </p:sp>
      <p:sp>
        <p:nvSpPr>
          <p:cNvPr id="17" name="TextBox 16">
            <a:extLst>
              <a:ext uri="{FF2B5EF4-FFF2-40B4-BE49-F238E27FC236}">
                <a16:creationId xmlns:a16="http://schemas.microsoft.com/office/drawing/2014/main" id="{581BC97D-4EB1-1205-BB70-2765641FCD6C}"/>
              </a:ext>
            </a:extLst>
          </p:cNvPr>
          <p:cNvSpPr txBox="1"/>
          <p:nvPr/>
        </p:nvSpPr>
        <p:spPr>
          <a:xfrm>
            <a:off x="6723185" y="2012890"/>
            <a:ext cx="609600" cy="381000"/>
          </a:xfrm>
          <a:prstGeom prst="rect">
            <a:avLst/>
          </a:prstGeom>
        </p:spPr>
        <p:txBody>
          <a:bodyPr vert="horz" wrap="none" lIns="91440" tIns="45720" rIns="91440" bIns="45720" rtlCol="0" anchor="t">
            <a:noAutofit/>
          </a:bodyPr>
          <a:lstStyle/>
          <a:p>
            <a:r>
              <a:rPr lang="en-US" sz="1400" b="1" dirty="0">
                <a:solidFill>
                  <a:srgbClr val="FF0000"/>
                </a:solidFill>
              </a:rPr>
              <a:t>12.5%</a:t>
            </a:r>
          </a:p>
        </p:txBody>
      </p:sp>
      <p:sp>
        <p:nvSpPr>
          <p:cNvPr id="18" name="TextBox 17">
            <a:extLst>
              <a:ext uri="{FF2B5EF4-FFF2-40B4-BE49-F238E27FC236}">
                <a16:creationId xmlns:a16="http://schemas.microsoft.com/office/drawing/2014/main" id="{B6F8DC69-B51C-256A-2F1A-354AE17E2553}"/>
              </a:ext>
            </a:extLst>
          </p:cNvPr>
          <p:cNvSpPr txBox="1"/>
          <p:nvPr/>
        </p:nvSpPr>
        <p:spPr>
          <a:xfrm>
            <a:off x="3229595" y="3176754"/>
            <a:ext cx="609600" cy="381000"/>
          </a:xfrm>
          <a:prstGeom prst="rect">
            <a:avLst/>
          </a:prstGeom>
        </p:spPr>
        <p:txBody>
          <a:bodyPr vert="horz" wrap="none" lIns="91440" tIns="45720" rIns="91440" bIns="45720" rtlCol="0" anchor="t">
            <a:noAutofit/>
          </a:bodyPr>
          <a:lstStyle/>
          <a:p>
            <a:r>
              <a:rPr lang="en-US" sz="1400" b="1" dirty="0">
                <a:solidFill>
                  <a:srgbClr val="FF0000"/>
                </a:solidFill>
              </a:rPr>
              <a:t>21.9%</a:t>
            </a:r>
          </a:p>
        </p:txBody>
      </p:sp>
      <p:sp>
        <p:nvSpPr>
          <p:cNvPr id="19" name="TextBox 18">
            <a:extLst>
              <a:ext uri="{FF2B5EF4-FFF2-40B4-BE49-F238E27FC236}">
                <a16:creationId xmlns:a16="http://schemas.microsoft.com/office/drawing/2014/main" id="{8B35E721-FB69-2614-2F35-D1F2C19EC9CB}"/>
              </a:ext>
            </a:extLst>
          </p:cNvPr>
          <p:cNvSpPr txBox="1"/>
          <p:nvPr/>
        </p:nvSpPr>
        <p:spPr>
          <a:xfrm>
            <a:off x="7694735" y="3198526"/>
            <a:ext cx="609600" cy="381000"/>
          </a:xfrm>
          <a:prstGeom prst="rect">
            <a:avLst/>
          </a:prstGeom>
        </p:spPr>
        <p:txBody>
          <a:bodyPr vert="horz" wrap="none" lIns="91440" tIns="45720" rIns="91440" bIns="45720" rtlCol="0" anchor="t">
            <a:noAutofit/>
          </a:bodyPr>
          <a:lstStyle/>
          <a:p>
            <a:r>
              <a:rPr lang="en-US" sz="1400" b="1" dirty="0">
                <a:solidFill>
                  <a:srgbClr val="FF0000"/>
                </a:solidFill>
              </a:rPr>
              <a:t>26.1%</a:t>
            </a:r>
          </a:p>
        </p:txBody>
      </p:sp>
      <p:sp>
        <p:nvSpPr>
          <p:cNvPr id="20" name="TextBox 19">
            <a:extLst>
              <a:ext uri="{FF2B5EF4-FFF2-40B4-BE49-F238E27FC236}">
                <a16:creationId xmlns:a16="http://schemas.microsoft.com/office/drawing/2014/main" id="{BAE8DC07-EDC5-57A2-5A4A-66A1263E0433}"/>
              </a:ext>
            </a:extLst>
          </p:cNvPr>
          <p:cNvSpPr txBox="1"/>
          <p:nvPr/>
        </p:nvSpPr>
        <p:spPr>
          <a:xfrm>
            <a:off x="4931395" y="4538376"/>
            <a:ext cx="609600" cy="381000"/>
          </a:xfrm>
          <a:prstGeom prst="rect">
            <a:avLst/>
          </a:prstGeom>
        </p:spPr>
        <p:txBody>
          <a:bodyPr vert="horz" wrap="none" lIns="91440" tIns="45720" rIns="91440" bIns="45720" rtlCol="0" anchor="t">
            <a:noAutofit/>
          </a:bodyPr>
          <a:lstStyle/>
          <a:p>
            <a:r>
              <a:rPr lang="en-US" sz="1400" b="1" dirty="0">
                <a:solidFill>
                  <a:srgbClr val="FF0000"/>
                </a:solidFill>
              </a:rPr>
              <a:t>0.6%</a:t>
            </a:r>
          </a:p>
        </p:txBody>
      </p:sp>
      <p:sp>
        <p:nvSpPr>
          <p:cNvPr id="21" name="TextBox 20">
            <a:extLst>
              <a:ext uri="{FF2B5EF4-FFF2-40B4-BE49-F238E27FC236}">
                <a16:creationId xmlns:a16="http://schemas.microsoft.com/office/drawing/2014/main" id="{1EEEDA82-DDDA-D2BB-B6BD-F1AEC012C904}"/>
              </a:ext>
            </a:extLst>
          </p:cNvPr>
          <p:cNvSpPr txBox="1"/>
          <p:nvPr/>
        </p:nvSpPr>
        <p:spPr>
          <a:xfrm>
            <a:off x="9466385" y="3928776"/>
            <a:ext cx="609600" cy="381000"/>
          </a:xfrm>
          <a:prstGeom prst="rect">
            <a:avLst/>
          </a:prstGeom>
        </p:spPr>
        <p:txBody>
          <a:bodyPr vert="horz" wrap="none" lIns="91440" tIns="45720" rIns="91440" bIns="45720" rtlCol="0" anchor="t">
            <a:noAutofit/>
          </a:bodyPr>
          <a:lstStyle/>
          <a:p>
            <a:r>
              <a:rPr lang="en-US" sz="1400" b="1" dirty="0">
                <a:solidFill>
                  <a:srgbClr val="FF0000"/>
                </a:solidFill>
              </a:rPr>
              <a:t>2.7%</a:t>
            </a:r>
          </a:p>
        </p:txBody>
      </p:sp>
      <p:sp>
        <p:nvSpPr>
          <p:cNvPr id="22" name="TextBox 21">
            <a:extLst>
              <a:ext uri="{FF2B5EF4-FFF2-40B4-BE49-F238E27FC236}">
                <a16:creationId xmlns:a16="http://schemas.microsoft.com/office/drawing/2014/main" id="{3B322A69-C924-8247-38AC-A290E409AF52}"/>
              </a:ext>
            </a:extLst>
          </p:cNvPr>
          <p:cNvSpPr txBox="1"/>
          <p:nvPr/>
        </p:nvSpPr>
        <p:spPr>
          <a:xfrm>
            <a:off x="3839195" y="5386238"/>
            <a:ext cx="609600" cy="381000"/>
          </a:xfrm>
          <a:prstGeom prst="rect">
            <a:avLst/>
          </a:prstGeom>
        </p:spPr>
        <p:txBody>
          <a:bodyPr vert="horz" wrap="none" lIns="91440" tIns="45720" rIns="91440" bIns="45720" rtlCol="0" anchor="t">
            <a:noAutofit/>
          </a:bodyPr>
          <a:lstStyle/>
          <a:p>
            <a:r>
              <a:rPr lang="en-US" sz="1400" b="1" dirty="0">
                <a:solidFill>
                  <a:srgbClr val="FF0000"/>
                </a:solidFill>
              </a:rPr>
              <a:t>14%</a:t>
            </a:r>
          </a:p>
        </p:txBody>
      </p:sp>
      <p:sp>
        <p:nvSpPr>
          <p:cNvPr id="23" name="TextBox 22">
            <a:extLst>
              <a:ext uri="{FF2B5EF4-FFF2-40B4-BE49-F238E27FC236}">
                <a16:creationId xmlns:a16="http://schemas.microsoft.com/office/drawing/2014/main" id="{208CF80A-B935-1D11-5D55-FA796C816BF9}"/>
              </a:ext>
            </a:extLst>
          </p:cNvPr>
          <p:cNvSpPr txBox="1"/>
          <p:nvPr/>
        </p:nvSpPr>
        <p:spPr>
          <a:xfrm>
            <a:off x="5236195" y="5382926"/>
            <a:ext cx="609600" cy="381000"/>
          </a:xfrm>
          <a:prstGeom prst="rect">
            <a:avLst/>
          </a:prstGeom>
        </p:spPr>
        <p:txBody>
          <a:bodyPr vert="horz" wrap="none" lIns="91440" tIns="45720" rIns="91440" bIns="45720" rtlCol="0" anchor="t">
            <a:noAutofit/>
          </a:bodyPr>
          <a:lstStyle/>
          <a:p>
            <a:r>
              <a:rPr lang="en-US" sz="1400" b="1" dirty="0">
                <a:solidFill>
                  <a:srgbClr val="FF0000"/>
                </a:solidFill>
              </a:rPr>
              <a:t>1.3%</a:t>
            </a:r>
          </a:p>
        </p:txBody>
      </p:sp>
      <p:cxnSp>
        <p:nvCxnSpPr>
          <p:cNvPr id="24" name="Straight Arrow Connector 23">
            <a:extLst>
              <a:ext uri="{FF2B5EF4-FFF2-40B4-BE49-F238E27FC236}">
                <a16:creationId xmlns:a16="http://schemas.microsoft.com/office/drawing/2014/main" id="{C0C98312-1F76-94FA-3350-D706426D15D2}"/>
              </a:ext>
            </a:extLst>
          </p:cNvPr>
          <p:cNvCxnSpPr/>
          <p:nvPr/>
        </p:nvCxnSpPr>
        <p:spPr>
          <a:xfrm flipH="1">
            <a:off x="4296395" y="5255926"/>
            <a:ext cx="228600" cy="228600"/>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3E016BD-2177-2126-DBB6-CFD86E6796FD}"/>
              </a:ext>
            </a:extLst>
          </p:cNvPr>
          <p:cNvCxnSpPr/>
          <p:nvPr/>
        </p:nvCxnSpPr>
        <p:spPr>
          <a:xfrm flipH="1" flipV="1">
            <a:off x="7027985" y="2284129"/>
            <a:ext cx="295450" cy="146095"/>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319CE3C-3AA4-6FDD-E60A-4CCAA405F9F5}"/>
              </a:ext>
            </a:extLst>
          </p:cNvPr>
          <p:cNvCxnSpPr/>
          <p:nvPr/>
        </p:nvCxnSpPr>
        <p:spPr>
          <a:xfrm>
            <a:off x="4993919" y="5244202"/>
            <a:ext cx="304800" cy="228600"/>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6F85486-79E8-AF80-F71C-B303A5A5D509}"/>
              </a:ext>
            </a:extLst>
          </p:cNvPr>
          <p:cNvSpPr txBox="1"/>
          <p:nvPr/>
        </p:nvSpPr>
        <p:spPr>
          <a:xfrm>
            <a:off x="8170985" y="5386238"/>
            <a:ext cx="609600" cy="381000"/>
          </a:xfrm>
          <a:prstGeom prst="rect">
            <a:avLst/>
          </a:prstGeom>
        </p:spPr>
        <p:txBody>
          <a:bodyPr vert="horz" wrap="none" lIns="91440" tIns="45720" rIns="91440" bIns="45720" rtlCol="0" anchor="t">
            <a:noAutofit/>
          </a:bodyPr>
          <a:lstStyle/>
          <a:p>
            <a:r>
              <a:rPr lang="en-US" sz="1400" b="1" dirty="0">
                <a:solidFill>
                  <a:srgbClr val="FF0000"/>
                </a:solidFill>
              </a:rPr>
              <a:t>19.9%</a:t>
            </a:r>
          </a:p>
        </p:txBody>
      </p:sp>
      <p:sp>
        <p:nvSpPr>
          <p:cNvPr id="28" name="TextBox 27">
            <a:extLst>
              <a:ext uri="{FF2B5EF4-FFF2-40B4-BE49-F238E27FC236}">
                <a16:creationId xmlns:a16="http://schemas.microsoft.com/office/drawing/2014/main" id="{FFB8506E-4844-7878-EF31-C0DB709A6976}"/>
              </a:ext>
            </a:extLst>
          </p:cNvPr>
          <p:cNvSpPr txBox="1"/>
          <p:nvPr/>
        </p:nvSpPr>
        <p:spPr>
          <a:xfrm>
            <a:off x="9644185" y="5382926"/>
            <a:ext cx="609600" cy="381000"/>
          </a:xfrm>
          <a:prstGeom prst="rect">
            <a:avLst/>
          </a:prstGeom>
        </p:spPr>
        <p:txBody>
          <a:bodyPr vert="horz" wrap="none" lIns="91440" tIns="45720" rIns="91440" bIns="45720" rtlCol="0" anchor="t">
            <a:noAutofit/>
          </a:bodyPr>
          <a:lstStyle/>
          <a:p>
            <a:r>
              <a:rPr lang="en-US" sz="1400" b="1" dirty="0">
                <a:solidFill>
                  <a:srgbClr val="FF0000"/>
                </a:solidFill>
              </a:rPr>
              <a:t>2.0%</a:t>
            </a:r>
          </a:p>
        </p:txBody>
      </p:sp>
      <p:cxnSp>
        <p:nvCxnSpPr>
          <p:cNvPr id="29" name="Straight Arrow Connector 28">
            <a:extLst>
              <a:ext uri="{FF2B5EF4-FFF2-40B4-BE49-F238E27FC236}">
                <a16:creationId xmlns:a16="http://schemas.microsoft.com/office/drawing/2014/main" id="{AC7E30FA-19BE-F864-2B70-E777DEB0F9A7}"/>
              </a:ext>
            </a:extLst>
          </p:cNvPr>
          <p:cNvCxnSpPr/>
          <p:nvPr/>
        </p:nvCxnSpPr>
        <p:spPr>
          <a:xfrm flipH="1">
            <a:off x="8704385" y="5255926"/>
            <a:ext cx="228600" cy="228600"/>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1007404-D2C1-CE6E-1567-48661D7E5A87}"/>
              </a:ext>
            </a:extLst>
          </p:cNvPr>
          <p:cNvCxnSpPr/>
          <p:nvPr/>
        </p:nvCxnSpPr>
        <p:spPr>
          <a:xfrm>
            <a:off x="9542585" y="5244202"/>
            <a:ext cx="228600" cy="164124"/>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184DB8A-B1D8-86AA-FD0F-5121021631F6}"/>
              </a:ext>
            </a:extLst>
          </p:cNvPr>
          <p:cNvSpPr txBox="1"/>
          <p:nvPr/>
        </p:nvSpPr>
        <p:spPr>
          <a:xfrm>
            <a:off x="9390185" y="2658776"/>
            <a:ext cx="609600" cy="463550"/>
          </a:xfrm>
          <a:prstGeom prst="rect">
            <a:avLst/>
          </a:prstGeom>
        </p:spPr>
        <p:txBody>
          <a:bodyPr vert="horz" wrap="none" lIns="91440" tIns="45720" rIns="91440" bIns="45720" rtlCol="0" anchor="t">
            <a:noAutofit/>
          </a:bodyPr>
          <a:lstStyle/>
          <a:p>
            <a:r>
              <a:rPr lang="en-US" sz="1400" b="1" dirty="0">
                <a:solidFill>
                  <a:srgbClr val="FF0000"/>
                </a:solidFill>
              </a:rPr>
              <a:t>17.7%</a:t>
            </a:r>
          </a:p>
        </p:txBody>
      </p:sp>
      <p:sp>
        <p:nvSpPr>
          <p:cNvPr id="32" name="Rectangle 31">
            <a:extLst>
              <a:ext uri="{FF2B5EF4-FFF2-40B4-BE49-F238E27FC236}">
                <a16:creationId xmlns:a16="http://schemas.microsoft.com/office/drawing/2014/main" id="{1AB5C5B0-7902-3B2E-92E0-71F205B4DAAD}"/>
              </a:ext>
            </a:extLst>
          </p:cNvPr>
          <p:cNvSpPr/>
          <p:nvPr/>
        </p:nvSpPr>
        <p:spPr>
          <a:xfrm>
            <a:off x="2005702" y="6038994"/>
            <a:ext cx="7772400" cy="276999"/>
          </a:xfrm>
          <a:prstGeom prst="rect">
            <a:avLst/>
          </a:prstGeom>
        </p:spPr>
        <p:txBody>
          <a:bodyPr wrap="square" anchor="b" anchorCtr="0">
            <a:spAutoFit/>
          </a:bodyPr>
          <a:lstStyle/>
          <a:p>
            <a:r>
              <a:rPr lang="fr-FR" sz="1200" dirty="0">
                <a:solidFill>
                  <a:schemeClr val="bg1">
                    <a:lumMod val="50000"/>
                  </a:schemeClr>
                </a:solidFill>
                <a:latin typeface="Proxima Nova" panose="02000506030000020004" pitchFamily="2" charset="0"/>
              </a:rPr>
              <a:t>Bendall, Simonds et al. </a:t>
            </a:r>
            <a:r>
              <a:rPr lang="fr-FR" sz="1200" i="1" dirty="0">
                <a:solidFill>
                  <a:schemeClr val="bg1">
                    <a:lumMod val="50000"/>
                  </a:schemeClr>
                </a:solidFill>
                <a:latin typeface="Proxima Nova" panose="02000506030000020004" pitchFamily="2" charset="0"/>
              </a:rPr>
              <a:t>Science</a:t>
            </a:r>
            <a:r>
              <a:rPr lang="fr-FR" sz="1200" dirty="0">
                <a:solidFill>
                  <a:schemeClr val="bg1">
                    <a:lumMod val="50000"/>
                  </a:schemeClr>
                </a:solidFill>
                <a:latin typeface="Proxima Nova" panose="02000506030000020004" pitchFamily="2" charset="0"/>
              </a:rPr>
              <a:t> 332 (2011): 687–96</a:t>
            </a:r>
          </a:p>
        </p:txBody>
      </p:sp>
      <p:sp>
        <p:nvSpPr>
          <p:cNvPr id="33" name="Line 54">
            <a:extLst>
              <a:ext uri="{FF2B5EF4-FFF2-40B4-BE49-F238E27FC236}">
                <a16:creationId xmlns:a16="http://schemas.microsoft.com/office/drawing/2014/main" id="{03A52124-386F-1ACD-44C2-D7D72E3870E7}"/>
              </a:ext>
            </a:extLst>
          </p:cNvPr>
          <p:cNvSpPr>
            <a:spLocks noChangeShapeType="1"/>
          </p:cNvSpPr>
          <p:nvPr/>
        </p:nvSpPr>
        <p:spPr bwMode="auto">
          <a:xfrm>
            <a:off x="6374228" y="1814950"/>
            <a:ext cx="3566160" cy="0"/>
          </a:xfrm>
          <a:prstGeom prst="line">
            <a:avLst/>
          </a:prstGeom>
          <a:noFill/>
          <a:ln w="76200">
            <a:solidFill>
              <a:srgbClr val="53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23000" dir="5400000" rotWithShape="0">
                    <a:srgbClr val="000000">
                      <a:alpha val="34999"/>
                    </a:srgbClr>
                  </a:outerShdw>
                </a:effectLst>
              </a14:hiddenEffects>
            </a:ext>
          </a:extLst>
        </p:spPr>
        <p:txBody>
          <a:bodyPr anchor="ctr"/>
          <a:lstStyle/>
          <a:p>
            <a:pPr>
              <a:defRPr/>
            </a:pPr>
            <a:endParaRPr lang="en-US" dirty="0">
              <a:latin typeface="Arial" charset="0"/>
              <a:ea typeface="ＭＳ Ｐゴシック" charset="0"/>
              <a:cs typeface="ＭＳ Ｐゴシック" charset="0"/>
            </a:endParaRPr>
          </a:p>
        </p:txBody>
      </p:sp>
      <p:sp>
        <p:nvSpPr>
          <p:cNvPr id="34" name="Rectangle 33">
            <a:extLst>
              <a:ext uri="{FF2B5EF4-FFF2-40B4-BE49-F238E27FC236}">
                <a16:creationId xmlns:a16="http://schemas.microsoft.com/office/drawing/2014/main" id="{89C877A3-0F22-206E-4182-9D8CB3140DF7}"/>
              </a:ext>
            </a:extLst>
          </p:cNvPr>
          <p:cNvSpPr/>
          <p:nvPr/>
        </p:nvSpPr>
        <p:spPr>
          <a:xfrm>
            <a:off x="8080110" y="6343650"/>
            <a:ext cx="3292740" cy="80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845B123-D743-7E59-D68C-C79780C16320}"/>
              </a:ext>
            </a:extLst>
          </p:cNvPr>
          <p:cNvSpPr txBox="1"/>
          <p:nvPr/>
        </p:nvSpPr>
        <p:spPr>
          <a:xfrm>
            <a:off x="4021819" y="6425490"/>
            <a:ext cx="3472682" cy="369332"/>
          </a:xfrm>
          <a:prstGeom prst="rect">
            <a:avLst/>
          </a:prstGeom>
          <a:noFill/>
        </p:spPr>
        <p:txBody>
          <a:bodyPr wrap="none" rtlCol="0">
            <a:spAutoFit/>
          </a:bodyPr>
          <a:lstStyle/>
          <a:p>
            <a:r>
              <a:rPr lang="en-US" dirty="0"/>
              <a:t>Slide supplied by Standard </a:t>
            </a:r>
            <a:r>
              <a:rPr lang="en-US" dirty="0" err="1"/>
              <a:t>BioTools</a:t>
            </a:r>
            <a:endParaRPr lang="en-US" dirty="0"/>
          </a:p>
        </p:txBody>
      </p:sp>
    </p:spTree>
    <p:extLst>
      <p:ext uri="{BB962C8B-B14F-4D97-AF65-F5344CB8AC3E}">
        <p14:creationId xmlns:p14="http://schemas.microsoft.com/office/powerpoint/2010/main" val="2961174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5B52C04-97FD-6BFB-A755-FA8E0FE1F55A}"/>
              </a:ext>
            </a:extLst>
          </p:cNvPr>
          <p:cNvSpPr txBox="1">
            <a:spLocks/>
          </p:cNvSpPr>
          <p:nvPr/>
        </p:nvSpPr>
        <p:spPr>
          <a:xfrm>
            <a:off x="1187519" y="355187"/>
            <a:ext cx="10373860" cy="480131"/>
          </a:xfrm>
          <a:prstGeom prst="rect">
            <a:avLst/>
          </a:prstGeom>
        </p:spPr>
        <p:txBody>
          <a:bodyPr vert="horz" lIns="54000" tIns="36000" rIns="91440" bIns="45720" rtlCol="0" anchor="ctr" anchorCtr="0">
            <a:noAutofit/>
          </a:bodyPr>
          <a:lstStyle>
            <a:lvl1pPr algn="l" defTabSz="914400" rtl="0" eaLnBrk="1" latinLnBrk="0" hangingPunct="1">
              <a:lnSpc>
                <a:spcPct val="90000"/>
              </a:lnSpc>
              <a:spcBef>
                <a:spcPct val="0"/>
              </a:spcBef>
              <a:buNone/>
              <a:defRPr sz="2000" kern="1200">
                <a:solidFill>
                  <a:schemeClr val="tx1"/>
                </a:solidFill>
                <a:latin typeface="Arial" panose="020B0604020202020204" pitchFamily="34" charset="0"/>
                <a:ea typeface="+mj-ea"/>
                <a:cs typeface="Arial" panose="020B0604020202020204" pitchFamily="34" charset="0"/>
              </a:defRPr>
            </a:lvl1pPr>
          </a:lstStyle>
          <a:p>
            <a:r>
              <a:rPr lang="en-US" sz="3200"/>
              <a:t>Impact of sample freezing and storage on assay results</a:t>
            </a:r>
            <a:endParaRPr lang="en-US" sz="3200" dirty="0"/>
          </a:p>
        </p:txBody>
      </p:sp>
      <p:sp>
        <p:nvSpPr>
          <p:cNvPr id="4" name="TextBox 3">
            <a:extLst>
              <a:ext uri="{FF2B5EF4-FFF2-40B4-BE49-F238E27FC236}">
                <a16:creationId xmlns:a16="http://schemas.microsoft.com/office/drawing/2014/main" id="{21206256-8867-8D78-A213-4889959B01FF}"/>
              </a:ext>
            </a:extLst>
          </p:cNvPr>
          <p:cNvSpPr txBox="1"/>
          <p:nvPr/>
        </p:nvSpPr>
        <p:spPr>
          <a:xfrm>
            <a:off x="2044133" y="4333889"/>
            <a:ext cx="8103734" cy="1921983"/>
          </a:xfrm>
          <a:prstGeom prst="rect">
            <a:avLst/>
          </a:prstGeom>
        </p:spPr>
        <p:txBody>
          <a:bodyPr vert="horz" wrap="square" lIns="91440" tIns="45720" rIns="91440" bIns="45720" rtlCol="0" anchor="t">
            <a:noAutofit/>
          </a:bodyPr>
          <a:lstStyle/>
          <a:p>
            <a:r>
              <a:rPr lang="en-CA" sz="2000" b="1" dirty="0"/>
              <a:t>Goal: </a:t>
            </a:r>
            <a:r>
              <a:rPr lang="en-CA" sz="2000" dirty="0"/>
              <a:t>Evaluate the impact of freezing whole blood stained with the Maxpar® Direct™ Immune Profiling Assay™ on population frequency analysis, using Maxpar Pathsetter.</a:t>
            </a:r>
          </a:p>
          <a:p>
            <a:endParaRPr lang="en-CA" sz="2000" dirty="0"/>
          </a:p>
          <a:p>
            <a:r>
              <a:rPr lang="en-CA" sz="2000" b="1" dirty="0"/>
              <a:t>Design: </a:t>
            </a:r>
            <a:r>
              <a:rPr lang="en-CA" sz="2000" dirty="0"/>
              <a:t>Stained 2 whole blood donors with the assay in quadruplicate for immediate acquisition and for 4 time points after freezing</a:t>
            </a:r>
          </a:p>
        </p:txBody>
      </p:sp>
      <p:grpSp>
        <p:nvGrpSpPr>
          <p:cNvPr id="5" name="Group 4">
            <a:extLst>
              <a:ext uri="{FF2B5EF4-FFF2-40B4-BE49-F238E27FC236}">
                <a16:creationId xmlns:a16="http://schemas.microsoft.com/office/drawing/2014/main" id="{47501939-9B48-80C2-A989-172CB54950FC}"/>
              </a:ext>
            </a:extLst>
          </p:cNvPr>
          <p:cNvGrpSpPr/>
          <p:nvPr/>
        </p:nvGrpSpPr>
        <p:grpSpPr>
          <a:xfrm>
            <a:off x="2160695" y="1742599"/>
            <a:ext cx="8089174" cy="2736628"/>
            <a:chOff x="586987" y="2388044"/>
            <a:chExt cx="8089174" cy="2736628"/>
          </a:xfrm>
        </p:grpSpPr>
        <p:sp>
          <p:nvSpPr>
            <p:cNvPr id="6" name="Shape 164">
              <a:extLst>
                <a:ext uri="{FF2B5EF4-FFF2-40B4-BE49-F238E27FC236}">
                  <a16:creationId xmlns:a16="http://schemas.microsoft.com/office/drawing/2014/main" id="{B30283A0-81E2-CAA9-8215-741C8202808C}"/>
                </a:ext>
              </a:extLst>
            </p:cNvPr>
            <p:cNvSpPr/>
            <p:nvPr/>
          </p:nvSpPr>
          <p:spPr>
            <a:xfrm>
              <a:off x="6207281" y="3832010"/>
              <a:ext cx="2453060" cy="129266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457200"/>
              <a:r>
                <a:rPr lang="en-US" sz="1400" b="1" kern="0" dirty="0">
                  <a:latin typeface="Proxima Nova"/>
                  <a:ea typeface="Proxima Nova"/>
                  <a:cs typeface="Proxima Nova"/>
                </a:rPr>
                <a:t>Report</a:t>
              </a:r>
            </a:p>
            <a:p>
              <a:r>
                <a:rPr lang="en-US" sz="1400" dirty="0"/>
                <a:t>population frequencies, QC metrics and data plot displays with </a:t>
              </a:r>
              <a:r>
                <a:rPr lang="en-US" sz="1400" b="1" dirty="0"/>
                <a:t>Maxpar® Pathsetter™.</a:t>
              </a:r>
              <a:endParaRPr lang="en-US" sz="1400" dirty="0"/>
            </a:p>
            <a:p>
              <a:pPr defTabSz="457200"/>
              <a:endParaRPr lang="en-US" sz="1400" kern="0" dirty="0">
                <a:solidFill>
                  <a:srgbClr val="000000"/>
                </a:solidFill>
                <a:latin typeface="Proxima Nova"/>
                <a:ea typeface="Proxima Nova"/>
                <a:cs typeface="Proxima Nova"/>
              </a:endParaRPr>
            </a:p>
            <a:p>
              <a:pPr defTabSz="457200"/>
              <a:endParaRPr lang="en-US" sz="1400" b="1" kern="0" dirty="0">
                <a:solidFill>
                  <a:srgbClr val="000000"/>
                </a:solidFill>
                <a:ea typeface="Proxima Nova"/>
                <a:cs typeface="Proxima Nova"/>
              </a:endParaRPr>
            </a:p>
          </p:txBody>
        </p:sp>
        <p:grpSp>
          <p:nvGrpSpPr>
            <p:cNvPr id="7" name="Group 6">
              <a:extLst>
                <a:ext uri="{FF2B5EF4-FFF2-40B4-BE49-F238E27FC236}">
                  <a16:creationId xmlns:a16="http://schemas.microsoft.com/office/drawing/2014/main" id="{B09A4CB7-CA2A-B020-6045-95E4014682EC}"/>
                </a:ext>
              </a:extLst>
            </p:cNvPr>
            <p:cNvGrpSpPr/>
            <p:nvPr/>
          </p:nvGrpSpPr>
          <p:grpSpPr>
            <a:xfrm>
              <a:off x="586987" y="2388044"/>
              <a:ext cx="8089174" cy="2305740"/>
              <a:chOff x="586987" y="2388044"/>
              <a:chExt cx="8089174" cy="2305740"/>
            </a:xfrm>
          </p:grpSpPr>
          <p:grpSp>
            <p:nvGrpSpPr>
              <p:cNvPr id="8" name="Group 7">
                <a:extLst>
                  <a:ext uri="{FF2B5EF4-FFF2-40B4-BE49-F238E27FC236}">
                    <a16:creationId xmlns:a16="http://schemas.microsoft.com/office/drawing/2014/main" id="{2644BB00-788E-72BB-2B69-922D7C87F786}"/>
                  </a:ext>
                </a:extLst>
              </p:cNvPr>
              <p:cNvGrpSpPr/>
              <p:nvPr/>
            </p:nvGrpSpPr>
            <p:grpSpPr>
              <a:xfrm>
                <a:off x="7073172" y="2397629"/>
                <a:ext cx="868142" cy="1045002"/>
                <a:chOff x="7083695" y="1008239"/>
                <a:chExt cx="635491" cy="764955"/>
              </a:xfrm>
            </p:grpSpPr>
            <p:grpSp>
              <p:nvGrpSpPr>
                <p:cNvPr id="43" name="Group 42">
                  <a:extLst>
                    <a:ext uri="{FF2B5EF4-FFF2-40B4-BE49-F238E27FC236}">
                      <a16:creationId xmlns:a16="http://schemas.microsoft.com/office/drawing/2014/main" id="{A678C2C1-F157-E6C9-8D99-B098EEE0268D}"/>
                    </a:ext>
                  </a:extLst>
                </p:cNvPr>
                <p:cNvGrpSpPr/>
                <p:nvPr/>
              </p:nvGrpSpPr>
              <p:grpSpPr>
                <a:xfrm flipV="1">
                  <a:off x="7083695" y="1008239"/>
                  <a:ext cx="522895" cy="676687"/>
                  <a:chOff x="6201537" y="1741066"/>
                  <a:chExt cx="522895" cy="676687"/>
                </a:xfrm>
              </p:grpSpPr>
              <p:sp>
                <p:nvSpPr>
                  <p:cNvPr id="57" name="Freeform: Shape 147">
                    <a:extLst>
                      <a:ext uri="{FF2B5EF4-FFF2-40B4-BE49-F238E27FC236}">
                        <a16:creationId xmlns:a16="http://schemas.microsoft.com/office/drawing/2014/main" id="{4C4A405B-F015-9DF7-1119-78A3813E12B9}"/>
                      </a:ext>
                    </a:extLst>
                  </p:cNvPr>
                  <p:cNvSpPr>
                    <a:spLocks noChangeAspect="1"/>
                  </p:cNvSpPr>
                  <p:nvPr/>
                </p:nvSpPr>
                <p:spPr>
                  <a:xfrm>
                    <a:off x="6582668" y="1741066"/>
                    <a:ext cx="141764" cy="141765"/>
                  </a:xfrm>
                  <a:custGeom>
                    <a:avLst/>
                    <a:gdLst>
                      <a:gd name="connsiteX0" fmla="*/ 0 w 141764"/>
                      <a:gd name="connsiteY0" fmla="*/ 0 h 141765"/>
                      <a:gd name="connsiteX1" fmla="*/ 141764 w 141764"/>
                      <a:gd name="connsiteY1" fmla="*/ 141765 h 141765"/>
                      <a:gd name="connsiteX2" fmla="*/ 10118 w 141764"/>
                      <a:gd name="connsiteY2" fmla="*/ 129636 h 141765"/>
                      <a:gd name="connsiteX3" fmla="*/ 0 w 141764"/>
                      <a:gd name="connsiteY3" fmla="*/ 0 h 141765"/>
                    </a:gdLst>
                    <a:ahLst/>
                    <a:cxnLst>
                      <a:cxn ang="0">
                        <a:pos x="connsiteX0" y="connsiteY0"/>
                      </a:cxn>
                      <a:cxn ang="0">
                        <a:pos x="connsiteX1" y="connsiteY1"/>
                      </a:cxn>
                      <a:cxn ang="0">
                        <a:pos x="connsiteX2" y="connsiteY2"/>
                      </a:cxn>
                      <a:cxn ang="0">
                        <a:pos x="connsiteX3" y="connsiteY3"/>
                      </a:cxn>
                    </a:cxnLst>
                    <a:rect l="l" t="t" r="r" b="b"/>
                    <a:pathLst>
                      <a:path w="141764" h="141765">
                        <a:moveTo>
                          <a:pt x="0" y="0"/>
                        </a:moveTo>
                        <a:lnTo>
                          <a:pt x="141764" y="141765"/>
                        </a:lnTo>
                        <a:lnTo>
                          <a:pt x="10118" y="129636"/>
                        </a:lnTo>
                        <a:lnTo>
                          <a:pt x="0" y="0"/>
                        </a:lnTo>
                        <a:close/>
                      </a:path>
                    </a:pathLst>
                  </a:custGeom>
                  <a:solidFill>
                    <a:schemeClr val="bg1"/>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Shape 148">
                    <a:extLst>
                      <a:ext uri="{FF2B5EF4-FFF2-40B4-BE49-F238E27FC236}">
                        <a16:creationId xmlns:a16="http://schemas.microsoft.com/office/drawing/2014/main" id="{87A689A5-20BF-72A0-76F0-32D2AC00AE4A}"/>
                      </a:ext>
                    </a:extLst>
                  </p:cNvPr>
                  <p:cNvSpPr>
                    <a:spLocks noChangeAspect="1"/>
                  </p:cNvSpPr>
                  <p:nvPr/>
                </p:nvSpPr>
                <p:spPr>
                  <a:xfrm>
                    <a:off x="6201537" y="1741066"/>
                    <a:ext cx="522895" cy="676687"/>
                  </a:xfrm>
                  <a:custGeom>
                    <a:avLst/>
                    <a:gdLst>
                      <a:gd name="connsiteX0" fmla="*/ 0 w 522895"/>
                      <a:gd name="connsiteY0" fmla="*/ 0 h 676687"/>
                      <a:gd name="connsiteX1" fmla="*/ 381131 w 522895"/>
                      <a:gd name="connsiteY1" fmla="*/ 0 h 676687"/>
                      <a:gd name="connsiteX2" fmla="*/ 391249 w 522895"/>
                      <a:gd name="connsiteY2" fmla="*/ 129636 h 676687"/>
                      <a:gd name="connsiteX3" fmla="*/ 522895 w 522895"/>
                      <a:gd name="connsiteY3" fmla="*/ 141765 h 676687"/>
                      <a:gd name="connsiteX4" fmla="*/ 522895 w 522895"/>
                      <a:gd name="connsiteY4" fmla="*/ 676687 h 676687"/>
                      <a:gd name="connsiteX5" fmla="*/ 0 w 522895"/>
                      <a:gd name="connsiteY5" fmla="*/ 676687 h 676687"/>
                      <a:gd name="connsiteX6" fmla="*/ 0 w 522895"/>
                      <a:gd name="connsiteY6" fmla="*/ 0 h 67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95" h="676687">
                        <a:moveTo>
                          <a:pt x="0" y="0"/>
                        </a:moveTo>
                        <a:lnTo>
                          <a:pt x="381131" y="0"/>
                        </a:lnTo>
                        <a:lnTo>
                          <a:pt x="391249" y="129636"/>
                        </a:lnTo>
                        <a:lnTo>
                          <a:pt x="522895" y="141765"/>
                        </a:lnTo>
                        <a:lnTo>
                          <a:pt x="522895" y="676687"/>
                        </a:lnTo>
                        <a:lnTo>
                          <a:pt x="0" y="676687"/>
                        </a:lnTo>
                        <a:lnTo>
                          <a:pt x="0" y="0"/>
                        </a:lnTo>
                        <a:close/>
                      </a:path>
                    </a:pathLst>
                  </a:custGeom>
                  <a:solidFill>
                    <a:schemeClr val="bg1"/>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oup 43">
                  <a:extLst>
                    <a:ext uri="{FF2B5EF4-FFF2-40B4-BE49-F238E27FC236}">
                      <a16:creationId xmlns:a16="http://schemas.microsoft.com/office/drawing/2014/main" id="{AD24BE49-0DF9-F1C0-F775-13EC60033DB4}"/>
                    </a:ext>
                  </a:extLst>
                </p:cNvPr>
                <p:cNvGrpSpPr/>
                <p:nvPr/>
              </p:nvGrpSpPr>
              <p:grpSpPr>
                <a:xfrm flipV="1">
                  <a:off x="7139993" y="1052373"/>
                  <a:ext cx="522895" cy="676687"/>
                  <a:chOff x="6201537" y="1741066"/>
                  <a:chExt cx="522895" cy="676687"/>
                </a:xfrm>
              </p:grpSpPr>
              <p:sp>
                <p:nvSpPr>
                  <p:cNvPr id="55" name="Freeform: Shape 145">
                    <a:extLst>
                      <a:ext uri="{FF2B5EF4-FFF2-40B4-BE49-F238E27FC236}">
                        <a16:creationId xmlns:a16="http://schemas.microsoft.com/office/drawing/2014/main" id="{312B4D39-1ED1-1B72-50A4-AB1A549211F0}"/>
                      </a:ext>
                    </a:extLst>
                  </p:cNvPr>
                  <p:cNvSpPr>
                    <a:spLocks noChangeAspect="1"/>
                  </p:cNvSpPr>
                  <p:nvPr/>
                </p:nvSpPr>
                <p:spPr>
                  <a:xfrm>
                    <a:off x="6582668" y="1741066"/>
                    <a:ext cx="141764" cy="141765"/>
                  </a:xfrm>
                  <a:custGeom>
                    <a:avLst/>
                    <a:gdLst>
                      <a:gd name="connsiteX0" fmla="*/ 0 w 141764"/>
                      <a:gd name="connsiteY0" fmla="*/ 0 h 141765"/>
                      <a:gd name="connsiteX1" fmla="*/ 141764 w 141764"/>
                      <a:gd name="connsiteY1" fmla="*/ 141765 h 141765"/>
                      <a:gd name="connsiteX2" fmla="*/ 10118 w 141764"/>
                      <a:gd name="connsiteY2" fmla="*/ 129636 h 141765"/>
                      <a:gd name="connsiteX3" fmla="*/ 0 w 141764"/>
                      <a:gd name="connsiteY3" fmla="*/ 0 h 141765"/>
                    </a:gdLst>
                    <a:ahLst/>
                    <a:cxnLst>
                      <a:cxn ang="0">
                        <a:pos x="connsiteX0" y="connsiteY0"/>
                      </a:cxn>
                      <a:cxn ang="0">
                        <a:pos x="connsiteX1" y="connsiteY1"/>
                      </a:cxn>
                      <a:cxn ang="0">
                        <a:pos x="connsiteX2" y="connsiteY2"/>
                      </a:cxn>
                      <a:cxn ang="0">
                        <a:pos x="connsiteX3" y="connsiteY3"/>
                      </a:cxn>
                    </a:cxnLst>
                    <a:rect l="l" t="t" r="r" b="b"/>
                    <a:pathLst>
                      <a:path w="141764" h="141765">
                        <a:moveTo>
                          <a:pt x="0" y="0"/>
                        </a:moveTo>
                        <a:lnTo>
                          <a:pt x="141764" y="141765"/>
                        </a:lnTo>
                        <a:lnTo>
                          <a:pt x="10118" y="129636"/>
                        </a:lnTo>
                        <a:lnTo>
                          <a:pt x="0" y="0"/>
                        </a:lnTo>
                        <a:close/>
                      </a:path>
                    </a:pathLst>
                  </a:custGeom>
                  <a:solidFill>
                    <a:schemeClr val="bg1"/>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Shape 146">
                    <a:extLst>
                      <a:ext uri="{FF2B5EF4-FFF2-40B4-BE49-F238E27FC236}">
                        <a16:creationId xmlns:a16="http://schemas.microsoft.com/office/drawing/2014/main" id="{9308E1E6-5CB6-0FF5-D337-D1B15CCC0009}"/>
                      </a:ext>
                    </a:extLst>
                  </p:cNvPr>
                  <p:cNvSpPr>
                    <a:spLocks noChangeAspect="1"/>
                  </p:cNvSpPr>
                  <p:nvPr/>
                </p:nvSpPr>
                <p:spPr>
                  <a:xfrm>
                    <a:off x="6201537" y="1741066"/>
                    <a:ext cx="522895" cy="676687"/>
                  </a:xfrm>
                  <a:custGeom>
                    <a:avLst/>
                    <a:gdLst>
                      <a:gd name="connsiteX0" fmla="*/ 0 w 522895"/>
                      <a:gd name="connsiteY0" fmla="*/ 0 h 676687"/>
                      <a:gd name="connsiteX1" fmla="*/ 381131 w 522895"/>
                      <a:gd name="connsiteY1" fmla="*/ 0 h 676687"/>
                      <a:gd name="connsiteX2" fmla="*/ 391249 w 522895"/>
                      <a:gd name="connsiteY2" fmla="*/ 129636 h 676687"/>
                      <a:gd name="connsiteX3" fmla="*/ 522895 w 522895"/>
                      <a:gd name="connsiteY3" fmla="*/ 141765 h 676687"/>
                      <a:gd name="connsiteX4" fmla="*/ 522895 w 522895"/>
                      <a:gd name="connsiteY4" fmla="*/ 676687 h 676687"/>
                      <a:gd name="connsiteX5" fmla="*/ 0 w 522895"/>
                      <a:gd name="connsiteY5" fmla="*/ 676687 h 676687"/>
                      <a:gd name="connsiteX6" fmla="*/ 0 w 522895"/>
                      <a:gd name="connsiteY6" fmla="*/ 0 h 67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95" h="676687">
                        <a:moveTo>
                          <a:pt x="0" y="0"/>
                        </a:moveTo>
                        <a:lnTo>
                          <a:pt x="381131" y="0"/>
                        </a:lnTo>
                        <a:lnTo>
                          <a:pt x="391249" y="129636"/>
                        </a:lnTo>
                        <a:lnTo>
                          <a:pt x="522895" y="141765"/>
                        </a:lnTo>
                        <a:lnTo>
                          <a:pt x="522895" y="676687"/>
                        </a:lnTo>
                        <a:lnTo>
                          <a:pt x="0" y="676687"/>
                        </a:lnTo>
                        <a:lnTo>
                          <a:pt x="0" y="0"/>
                        </a:lnTo>
                        <a:close/>
                      </a:path>
                    </a:pathLst>
                  </a:custGeom>
                  <a:solidFill>
                    <a:schemeClr val="bg1"/>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 name="Group 44">
                  <a:extLst>
                    <a:ext uri="{FF2B5EF4-FFF2-40B4-BE49-F238E27FC236}">
                      <a16:creationId xmlns:a16="http://schemas.microsoft.com/office/drawing/2014/main" id="{ED426A67-0362-6814-47A3-9C5FAA9FF5A3}"/>
                    </a:ext>
                  </a:extLst>
                </p:cNvPr>
                <p:cNvGrpSpPr/>
                <p:nvPr/>
              </p:nvGrpSpPr>
              <p:grpSpPr>
                <a:xfrm>
                  <a:off x="7196291" y="1096507"/>
                  <a:ext cx="522895" cy="676687"/>
                  <a:chOff x="7196291" y="1096507"/>
                  <a:chExt cx="522895" cy="676687"/>
                </a:xfrm>
              </p:grpSpPr>
              <p:grpSp>
                <p:nvGrpSpPr>
                  <p:cNvPr id="46" name="Group 45">
                    <a:extLst>
                      <a:ext uri="{FF2B5EF4-FFF2-40B4-BE49-F238E27FC236}">
                        <a16:creationId xmlns:a16="http://schemas.microsoft.com/office/drawing/2014/main" id="{90760D4B-2C93-E87F-1579-972F0C769AF7}"/>
                      </a:ext>
                    </a:extLst>
                  </p:cNvPr>
                  <p:cNvGrpSpPr/>
                  <p:nvPr/>
                </p:nvGrpSpPr>
                <p:grpSpPr>
                  <a:xfrm>
                    <a:off x="7196291" y="1096507"/>
                    <a:ext cx="522895" cy="676687"/>
                    <a:chOff x="6201537" y="1741066"/>
                    <a:chExt cx="522895" cy="676687"/>
                  </a:xfrm>
                </p:grpSpPr>
                <p:sp>
                  <p:nvSpPr>
                    <p:cNvPr id="53" name="Freeform: Shape 143">
                      <a:extLst>
                        <a:ext uri="{FF2B5EF4-FFF2-40B4-BE49-F238E27FC236}">
                          <a16:creationId xmlns:a16="http://schemas.microsoft.com/office/drawing/2014/main" id="{B519EA65-5853-2D0D-3FFF-5476B19D9988}"/>
                        </a:ext>
                      </a:extLst>
                    </p:cNvPr>
                    <p:cNvSpPr>
                      <a:spLocks noChangeAspect="1"/>
                    </p:cNvSpPr>
                    <p:nvPr/>
                  </p:nvSpPr>
                  <p:spPr>
                    <a:xfrm>
                      <a:off x="6582668" y="1741066"/>
                      <a:ext cx="141764" cy="141765"/>
                    </a:xfrm>
                    <a:custGeom>
                      <a:avLst/>
                      <a:gdLst>
                        <a:gd name="connsiteX0" fmla="*/ 0 w 141764"/>
                        <a:gd name="connsiteY0" fmla="*/ 0 h 141765"/>
                        <a:gd name="connsiteX1" fmla="*/ 141764 w 141764"/>
                        <a:gd name="connsiteY1" fmla="*/ 141765 h 141765"/>
                        <a:gd name="connsiteX2" fmla="*/ 10118 w 141764"/>
                        <a:gd name="connsiteY2" fmla="*/ 129636 h 141765"/>
                        <a:gd name="connsiteX3" fmla="*/ 0 w 141764"/>
                        <a:gd name="connsiteY3" fmla="*/ 0 h 141765"/>
                      </a:gdLst>
                      <a:ahLst/>
                      <a:cxnLst>
                        <a:cxn ang="0">
                          <a:pos x="connsiteX0" y="connsiteY0"/>
                        </a:cxn>
                        <a:cxn ang="0">
                          <a:pos x="connsiteX1" y="connsiteY1"/>
                        </a:cxn>
                        <a:cxn ang="0">
                          <a:pos x="connsiteX2" y="connsiteY2"/>
                        </a:cxn>
                        <a:cxn ang="0">
                          <a:pos x="connsiteX3" y="connsiteY3"/>
                        </a:cxn>
                      </a:cxnLst>
                      <a:rect l="l" t="t" r="r" b="b"/>
                      <a:pathLst>
                        <a:path w="141764" h="141765">
                          <a:moveTo>
                            <a:pt x="0" y="0"/>
                          </a:moveTo>
                          <a:lnTo>
                            <a:pt x="141764" y="141765"/>
                          </a:lnTo>
                          <a:lnTo>
                            <a:pt x="10118" y="129636"/>
                          </a:lnTo>
                          <a:lnTo>
                            <a:pt x="0" y="0"/>
                          </a:lnTo>
                          <a:close/>
                        </a:path>
                      </a:pathLst>
                    </a:custGeom>
                    <a:solidFill>
                      <a:schemeClr val="bg1"/>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144">
                      <a:extLst>
                        <a:ext uri="{FF2B5EF4-FFF2-40B4-BE49-F238E27FC236}">
                          <a16:creationId xmlns:a16="http://schemas.microsoft.com/office/drawing/2014/main" id="{05E528BF-6145-B240-4E54-D96DDA656E88}"/>
                        </a:ext>
                      </a:extLst>
                    </p:cNvPr>
                    <p:cNvSpPr>
                      <a:spLocks noChangeAspect="1"/>
                    </p:cNvSpPr>
                    <p:nvPr/>
                  </p:nvSpPr>
                  <p:spPr>
                    <a:xfrm>
                      <a:off x="6201537" y="1741066"/>
                      <a:ext cx="522895" cy="676687"/>
                    </a:xfrm>
                    <a:custGeom>
                      <a:avLst/>
                      <a:gdLst>
                        <a:gd name="connsiteX0" fmla="*/ 0 w 522895"/>
                        <a:gd name="connsiteY0" fmla="*/ 0 h 676687"/>
                        <a:gd name="connsiteX1" fmla="*/ 381131 w 522895"/>
                        <a:gd name="connsiteY1" fmla="*/ 0 h 676687"/>
                        <a:gd name="connsiteX2" fmla="*/ 391249 w 522895"/>
                        <a:gd name="connsiteY2" fmla="*/ 129636 h 676687"/>
                        <a:gd name="connsiteX3" fmla="*/ 522895 w 522895"/>
                        <a:gd name="connsiteY3" fmla="*/ 141765 h 676687"/>
                        <a:gd name="connsiteX4" fmla="*/ 522895 w 522895"/>
                        <a:gd name="connsiteY4" fmla="*/ 676687 h 676687"/>
                        <a:gd name="connsiteX5" fmla="*/ 0 w 522895"/>
                        <a:gd name="connsiteY5" fmla="*/ 676687 h 676687"/>
                        <a:gd name="connsiteX6" fmla="*/ 0 w 522895"/>
                        <a:gd name="connsiteY6" fmla="*/ 0 h 67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95" h="676687">
                          <a:moveTo>
                            <a:pt x="0" y="0"/>
                          </a:moveTo>
                          <a:lnTo>
                            <a:pt x="381131" y="0"/>
                          </a:lnTo>
                          <a:lnTo>
                            <a:pt x="391249" y="129636"/>
                          </a:lnTo>
                          <a:lnTo>
                            <a:pt x="522895" y="141765"/>
                          </a:lnTo>
                          <a:lnTo>
                            <a:pt x="522895" y="676687"/>
                          </a:lnTo>
                          <a:lnTo>
                            <a:pt x="0" y="676687"/>
                          </a:lnTo>
                          <a:lnTo>
                            <a:pt x="0" y="0"/>
                          </a:lnTo>
                          <a:close/>
                        </a:path>
                      </a:pathLst>
                    </a:custGeom>
                    <a:solidFill>
                      <a:schemeClr val="bg1"/>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44936E49-F5E0-971D-1F6B-32F9A841EF03}"/>
                      </a:ext>
                    </a:extLst>
                  </p:cNvPr>
                  <p:cNvGrpSpPr/>
                  <p:nvPr/>
                </p:nvGrpSpPr>
                <p:grpSpPr>
                  <a:xfrm>
                    <a:off x="7279898" y="1237497"/>
                    <a:ext cx="365760" cy="379368"/>
                    <a:chOff x="7354113" y="3139459"/>
                    <a:chExt cx="45720" cy="379368"/>
                  </a:xfrm>
                </p:grpSpPr>
                <p:cxnSp>
                  <p:nvCxnSpPr>
                    <p:cNvPr id="48" name="Straight Connector 47">
                      <a:extLst>
                        <a:ext uri="{FF2B5EF4-FFF2-40B4-BE49-F238E27FC236}">
                          <a16:creationId xmlns:a16="http://schemas.microsoft.com/office/drawing/2014/main" id="{2D9DDCF3-420F-75BE-3DCA-E30208090ED4}"/>
                        </a:ext>
                      </a:extLst>
                    </p:cNvPr>
                    <p:cNvCxnSpPr/>
                    <p:nvPr/>
                  </p:nvCxnSpPr>
                  <p:spPr>
                    <a:xfrm>
                      <a:off x="7354113" y="3139459"/>
                      <a:ext cx="457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F4650F5-14AC-B117-DE90-F150E31B52D1}"/>
                        </a:ext>
                      </a:extLst>
                    </p:cNvPr>
                    <p:cNvCxnSpPr/>
                    <p:nvPr/>
                  </p:nvCxnSpPr>
                  <p:spPr>
                    <a:xfrm>
                      <a:off x="7354113" y="3234301"/>
                      <a:ext cx="457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B27CEBF-9953-74C3-B928-BDDC0C2C5BF7}"/>
                        </a:ext>
                      </a:extLst>
                    </p:cNvPr>
                    <p:cNvCxnSpPr/>
                    <p:nvPr/>
                  </p:nvCxnSpPr>
                  <p:spPr>
                    <a:xfrm>
                      <a:off x="7354113" y="3329143"/>
                      <a:ext cx="457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8F52E7A-01EB-2DB1-C4DB-DFC445A32FB0}"/>
                        </a:ext>
                      </a:extLst>
                    </p:cNvPr>
                    <p:cNvCxnSpPr/>
                    <p:nvPr/>
                  </p:nvCxnSpPr>
                  <p:spPr>
                    <a:xfrm>
                      <a:off x="7354113" y="3423985"/>
                      <a:ext cx="457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5A9DDAA-2219-AFCA-BD64-6825E7D7A458}"/>
                        </a:ext>
                      </a:extLst>
                    </p:cNvPr>
                    <p:cNvCxnSpPr/>
                    <p:nvPr/>
                  </p:nvCxnSpPr>
                  <p:spPr>
                    <a:xfrm>
                      <a:off x="7354113" y="3518827"/>
                      <a:ext cx="457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sp>
            <p:nvSpPr>
              <p:cNvPr id="9" name="Shape 177">
                <a:extLst>
                  <a:ext uri="{FF2B5EF4-FFF2-40B4-BE49-F238E27FC236}">
                    <a16:creationId xmlns:a16="http://schemas.microsoft.com/office/drawing/2014/main" id="{82689A3A-6FB4-AEBF-58ED-33A4D0F4D671}"/>
                  </a:ext>
                </a:extLst>
              </p:cNvPr>
              <p:cNvSpPr/>
              <p:nvPr/>
            </p:nvSpPr>
            <p:spPr>
              <a:xfrm>
                <a:off x="6219924" y="3438121"/>
                <a:ext cx="201347" cy="2769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spAutoFit/>
              </a:bodyPr>
              <a:lstStyle/>
              <a:p>
                <a:pPr defTabSz="457200"/>
                <a:r>
                  <a:rPr lang="en-US" kern="0" dirty="0">
                    <a:solidFill>
                      <a:srgbClr val="000000"/>
                    </a:solidFill>
                    <a:ea typeface="Montserrat Regular"/>
                    <a:cs typeface="Montserrat Regular"/>
                  </a:rPr>
                  <a:t>3</a:t>
                </a:r>
                <a:endParaRPr kern="0" dirty="0">
                  <a:solidFill>
                    <a:srgbClr val="000000"/>
                  </a:solidFill>
                  <a:ea typeface="Montserrat Regular"/>
                  <a:cs typeface="Montserrat Regular"/>
                </a:endParaRPr>
              </a:p>
            </p:txBody>
          </p:sp>
          <p:cxnSp>
            <p:nvCxnSpPr>
              <p:cNvPr id="10" name="Straight Connector 9">
                <a:extLst>
                  <a:ext uri="{FF2B5EF4-FFF2-40B4-BE49-F238E27FC236}">
                    <a16:creationId xmlns:a16="http://schemas.microsoft.com/office/drawing/2014/main" id="{E4A2DBAD-4332-8C62-CCBB-1F5B09C5BAAB}"/>
                  </a:ext>
                </a:extLst>
              </p:cNvPr>
              <p:cNvCxnSpPr>
                <a:cxnSpLocks/>
              </p:cNvCxnSpPr>
              <p:nvPr/>
            </p:nvCxnSpPr>
            <p:spPr>
              <a:xfrm>
                <a:off x="6207281" y="3749785"/>
                <a:ext cx="2468880"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Shape 176">
                <a:extLst>
                  <a:ext uri="{FF2B5EF4-FFF2-40B4-BE49-F238E27FC236}">
                    <a16:creationId xmlns:a16="http://schemas.microsoft.com/office/drawing/2014/main" id="{5032D40A-D7CF-F381-E07C-4998BE36F76B}"/>
                  </a:ext>
                </a:extLst>
              </p:cNvPr>
              <p:cNvSpPr/>
              <p:nvPr/>
            </p:nvSpPr>
            <p:spPr>
              <a:xfrm>
                <a:off x="3423823" y="3438121"/>
                <a:ext cx="201348" cy="2769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spAutoFit/>
              </a:bodyPr>
              <a:lstStyle/>
              <a:p>
                <a:pPr defTabSz="457200"/>
                <a:r>
                  <a:rPr lang="en-US" kern="0" dirty="0">
                    <a:solidFill>
                      <a:srgbClr val="000000"/>
                    </a:solidFill>
                    <a:ea typeface="Montserrat Regular"/>
                    <a:cs typeface="Montserrat Regular"/>
                  </a:rPr>
                  <a:t>2</a:t>
                </a:r>
                <a:endParaRPr kern="0" dirty="0">
                  <a:solidFill>
                    <a:srgbClr val="000000"/>
                  </a:solidFill>
                  <a:ea typeface="Montserrat Regular"/>
                  <a:cs typeface="Montserrat Regular"/>
                </a:endParaRPr>
              </a:p>
            </p:txBody>
          </p:sp>
          <p:sp>
            <p:nvSpPr>
              <p:cNvPr id="12" name="Shape 160">
                <a:extLst>
                  <a:ext uri="{FF2B5EF4-FFF2-40B4-BE49-F238E27FC236}">
                    <a16:creationId xmlns:a16="http://schemas.microsoft.com/office/drawing/2014/main" id="{BF6E8685-B796-2730-827A-A9E2D9257AA7}"/>
                  </a:ext>
                </a:extLst>
              </p:cNvPr>
              <p:cNvSpPr/>
              <p:nvPr/>
            </p:nvSpPr>
            <p:spPr>
              <a:xfrm>
                <a:off x="3429366" y="3832010"/>
                <a:ext cx="2453061" cy="86177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457200"/>
                <a:r>
                  <a:rPr lang="en-US" sz="1400" b="1" kern="0" dirty="0">
                    <a:solidFill>
                      <a:srgbClr val="000000"/>
                    </a:solidFill>
                    <a:latin typeface="Proxima Nova"/>
                    <a:ea typeface="Proxima Nova"/>
                    <a:cs typeface="Proxima Nova"/>
                  </a:rPr>
                  <a:t>Acquire</a:t>
                </a:r>
                <a:r>
                  <a:rPr lang="en-US" sz="1400" kern="0" dirty="0">
                    <a:solidFill>
                      <a:srgbClr val="000000"/>
                    </a:solidFill>
                    <a:latin typeface="Proxima Nova"/>
                    <a:ea typeface="Proxima Nova"/>
                    <a:cs typeface="Proxima Nova"/>
                  </a:rPr>
                  <a:t> </a:t>
                </a:r>
              </a:p>
              <a:p>
                <a:pPr defTabSz="457200"/>
                <a:r>
                  <a:rPr lang="en-US" sz="1400" kern="0" dirty="0">
                    <a:solidFill>
                      <a:srgbClr val="000000"/>
                    </a:solidFill>
                    <a:latin typeface="Proxima Nova"/>
                    <a:ea typeface="Proxima Nova"/>
                    <a:cs typeface="Proxima Nova"/>
                  </a:rPr>
                  <a:t>data with </a:t>
                </a:r>
                <a:r>
                  <a:rPr lang="en-US" sz="1400" b="1" kern="0" dirty="0">
                    <a:solidFill>
                      <a:srgbClr val="000000"/>
                    </a:solidFill>
                    <a:latin typeface="Proxima Nova"/>
                    <a:ea typeface="Proxima Nova"/>
                    <a:cs typeface="Proxima Nova"/>
                  </a:rPr>
                  <a:t>customized acquisition template </a:t>
                </a:r>
                <a:r>
                  <a:rPr lang="en-US" sz="1400" kern="0" dirty="0">
                    <a:solidFill>
                      <a:srgbClr val="000000"/>
                    </a:solidFill>
                    <a:latin typeface="Proxima Nova"/>
                    <a:ea typeface="Proxima Nova"/>
                    <a:cs typeface="Proxima Nova"/>
                  </a:rPr>
                  <a:t>on the Helios™ mass cytometer.</a:t>
                </a:r>
                <a:endParaRPr sz="1400" kern="0" dirty="0">
                  <a:solidFill>
                    <a:srgbClr val="000000"/>
                  </a:solidFill>
                  <a:latin typeface="Proxima Nova"/>
                  <a:ea typeface="Proxima Nova"/>
                  <a:cs typeface="Proxima Nova"/>
                </a:endParaRPr>
              </a:p>
            </p:txBody>
          </p:sp>
          <p:pic>
            <p:nvPicPr>
              <p:cNvPr id="13" name="Picture 12">
                <a:extLst>
                  <a:ext uri="{FF2B5EF4-FFF2-40B4-BE49-F238E27FC236}">
                    <a16:creationId xmlns:a16="http://schemas.microsoft.com/office/drawing/2014/main" id="{24E1A964-5B80-EDA2-F948-B6E7B63FCD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1758" y="2406867"/>
                <a:ext cx="810770" cy="1013157"/>
              </a:xfrm>
              <a:prstGeom prst="rect">
                <a:avLst/>
              </a:prstGeom>
            </p:spPr>
          </p:pic>
          <p:cxnSp>
            <p:nvCxnSpPr>
              <p:cNvPr id="14" name="Straight Connector 13">
                <a:extLst>
                  <a:ext uri="{FF2B5EF4-FFF2-40B4-BE49-F238E27FC236}">
                    <a16:creationId xmlns:a16="http://schemas.microsoft.com/office/drawing/2014/main" id="{0766988A-08A0-7D44-B19D-E70120E5B30C}"/>
                  </a:ext>
                </a:extLst>
              </p:cNvPr>
              <p:cNvCxnSpPr>
                <a:cxnSpLocks/>
              </p:cNvCxnSpPr>
              <p:nvPr/>
            </p:nvCxnSpPr>
            <p:spPr>
              <a:xfrm>
                <a:off x="3408997" y="3749785"/>
                <a:ext cx="2468880"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Shape 159">
                <a:extLst>
                  <a:ext uri="{FF2B5EF4-FFF2-40B4-BE49-F238E27FC236}">
                    <a16:creationId xmlns:a16="http://schemas.microsoft.com/office/drawing/2014/main" id="{1843EDC6-48ED-05F6-E9DA-F77555BC24C7}"/>
                  </a:ext>
                </a:extLst>
              </p:cNvPr>
              <p:cNvSpPr/>
              <p:nvPr/>
            </p:nvSpPr>
            <p:spPr>
              <a:xfrm>
                <a:off x="610713" y="3832010"/>
                <a:ext cx="1973052" cy="86177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457200">
                  <a:lnSpc>
                    <a:spcPct val="100000"/>
                  </a:lnSpc>
                  <a:defRPr sz="3200" spc="0">
                    <a:solidFill>
                      <a:srgbClr val="530080"/>
                    </a:solidFill>
                    <a:latin typeface="Proxima Nova"/>
                    <a:ea typeface="Proxima Nova"/>
                    <a:cs typeface="Proxima Nova"/>
                    <a:sym typeface="Proxima Nova"/>
                  </a:defRPr>
                </a:lvl1pPr>
              </a:lstStyle>
              <a:p>
                <a:pPr>
                  <a:defRPr sz="1800">
                    <a:solidFill>
                      <a:srgbClr val="000000"/>
                    </a:solidFill>
                  </a:defRPr>
                </a:pPr>
                <a:r>
                  <a:rPr lang="en-US" sz="1400" b="1" kern="0" dirty="0">
                    <a:solidFill>
                      <a:srgbClr val="000000"/>
                    </a:solidFill>
                  </a:rPr>
                  <a:t>Stain</a:t>
                </a:r>
                <a:endParaRPr lang="en-US" sz="1400" kern="0" dirty="0">
                  <a:solidFill>
                    <a:srgbClr val="000000"/>
                  </a:solidFill>
                </a:endParaRPr>
              </a:p>
              <a:p>
                <a:pPr>
                  <a:defRPr sz="1800">
                    <a:solidFill>
                      <a:srgbClr val="000000"/>
                    </a:solidFill>
                  </a:defRPr>
                </a:pPr>
                <a:r>
                  <a:rPr lang="en-US" sz="1400" kern="0" dirty="0">
                    <a:solidFill>
                      <a:srgbClr val="000000"/>
                    </a:solidFill>
                  </a:rPr>
                  <a:t>and process PBMC or whole blood samples in </a:t>
                </a:r>
                <a:r>
                  <a:rPr lang="en-US" sz="1400" b="1" kern="0" dirty="0">
                    <a:solidFill>
                      <a:srgbClr val="000000"/>
                    </a:solidFill>
                  </a:rPr>
                  <a:t>ready-to-use assay tube</a:t>
                </a:r>
                <a:r>
                  <a:rPr lang="en-US" sz="1400" kern="0" dirty="0">
                    <a:solidFill>
                      <a:srgbClr val="000000"/>
                    </a:solidFill>
                  </a:rPr>
                  <a:t>.</a:t>
                </a:r>
                <a:endParaRPr sz="1400" kern="0" dirty="0">
                  <a:solidFill>
                    <a:srgbClr val="000000"/>
                  </a:solidFill>
                </a:endParaRPr>
              </a:p>
            </p:txBody>
          </p:sp>
          <p:sp>
            <p:nvSpPr>
              <p:cNvPr id="16" name="Shape 176">
                <a:extLst>
                  <a:ext uri="{FF2B5EF4-FFF2-40B4-BE49-F238E27FC236}">
                    <a16:creationId xmlns:a16="http://schemas.microsoft.com/office/drawing/2014/main" id="{2C8111C3-01B9-10D5-5C24-FC7A3D18CC1D}"/>
                  </a:ext>
                </a:extLst>
              </p:cNvPr>
              <p:cNvSpPr/>
              <p:nvPr/>
            </p:nvSpPr>
            <p:spPr>
              <a:xfrm>
                <a:off x="586987" y="3386529"/>
                <a:ext cx="201348" cy="2769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spAutoFit/>
              </a:bodyPr>
              <a:lstStyle/>
              <a:p>
                <a:pPr defTabSz="457200"/>
                <a:r>
                  <a:rPr lang="en-US" kern="0" dirty="0">
                    <a:solidFill>
                      <a:srgbClr val="000000"/>
                    </a:solidFill>
                    <a:ea typeface="Montserrat Regular"/>
                    <a:cs typeface="Montserrat Regular"/>
                  </a:rPr>
                  <a:t>1</a:t>
                </a:r>
                <a:endParaRPr kern="0" dirty="0">
                  <a:solidFill>
                    <a:srgbClr val="000000"/>
                  </a:solidFill>
                  <a:ea typeface="Montserrat Regular"/>
                  <a:cs typeface="Montserrat Regular"/>
                </a:endParaRPr>
              </a:p>
            </p:txBody>
          </p:sp>
          <p:cxnSp>
            <p:nvCxnSpPr>
              <p:cNvPr id="17" name="Straight Connector 16">
                <a:extLst>
                  <a:ext uri="{FF2B5EF4-FFF2-40B4-BE49-F238E27FC236}">
                    <a16:creationId xmlns:a16="http://schemas.microsoft.com/office/drawing/2014/main" id="{E96C9954-C9A6-72EF-3FB5-8156997E2694}"/>
                  </a:ext>
                </a:extLst>
              </p:cNvPr>
              <p:cNvCxnSpPr>
                <a:cxnSpLocks/>
              </p:cNvCxnSpPr>
              <p:nvPr/>
            </p:nvCxnSpPr>
            <p:spPr>
              <a:xfrm>
                <a:off x="590165" y="3749785"/>
                <a:ext cx="2468880"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4D0D5CB2-8FA1-2767-C13F-E15740E1630E}"/>
                  </a:ext>
                </a:extLst>
              </p:cNvPr>
              <p:cNvGrpSpPr/>
              <p:nvPr/>
            </p:nvGrpSpPr>
            <p:grpSpPr>
              <a:xfrm>
                <a:off x="1482382" y="2772534"/>
                <a:ext cx="148509" cy="689023"/>
                <a:chOff x="4402741" y="3095449"/>
                <a:chExt cx="148509" cy="689023"/>
              </a:xfrm>
            </p:grpSpPr>
            <p:sp>
              <p:nvSpPr>
                <p:cNvPr id="28" name="Freeform: Shape 118">
                  <a:extLst>
                    <a:ext uri="{FF2B5EF4-FFF2-40B4-BE49-F238E27FC236}">
                      <a16:creationId xmlns:a16="http://schemas.microsoft.com/office/drawing/2014/main" id="{C3647A0A-CFBD-184D-D7BC-61780A61DEA8}"/>
                    </a:ext>
                  </a:extLst>
                </p:cNvPr>
                <p:cNvSpPr/>
                <p:nvPr/>
              </p:nvSpPr>
              <p:spPr>
                <a:xfrm>
                  <a:off x="4408851" y="3686380"/>
                  <a:ext cx="133350" cy="57150"/>
                </a:xfrm>
                <a:custGeom>
                  <a:avLst/>
                  <a:gdLst>
                    <a:gd name="connsiteX0" fmla="*/ 4653 w 133350"/>
                    <a:gd name="connsiteY0" fmla="*/ 6081 h 57150"/>
                    <a:gd name="connsiteX1" fmla="*/ 70566 w 133350"/>
                    <a:gd name="connsiteY1" fmla="*/ 55992 h 57150"/>
                    <a:gd name="connsiteX2" fmla="*/ 136479 w 133350"/>
                    <a:gd name="connsiteY2" fmla="*/ 4653 h 57150"/>
                  </a:gdLst>
                  <a:ahLst/>
                  <a:cxnLst>
                    <a:cxn ang="0">
                      <a:pos x="connsiteX0" y="connsiteY0"/>
                    </a:cxn>
                    <a:cxn ang="0">
                      <a:pos x="connsiteX1" y="connsiteY1"/>
                    </a:cxn>
                    <a:cxn ang="0">
                      <a:pos x="connsiteX2" y="connsiteY2"/>
                    </a:cxn>
                  </a:cxnLst>
                  <a:rect l="l" t="t" r="r" b="b"/>
                  <a:pathLst>
                    <a:path w="133350" h="57150">
                      <a:moveTo>
                        <a:pt x="4653" y="6081"/>
                      </a:moveTo>
                      <a:cubicBezTo>
                        <a:pt x="10082" y="21988"/>
                        <a:pt x="44467" y="55992"/>
                        <a:pt x="70566" y="55992"/>
                      </a:cubicBezTo>
                      <a:cubicBezTo>
                        <a:pt x="96664" y="55992"/>
                        <a:pt x="125430" y="31323"/>
                        <a:pt x="136479" y="4653"/>
                      </a:cubicBezTo>
                    </a:path>
                  </a:pathLst>
                </a:custGeom>
                <a:noFill/>
                <a:ln w="9525" cap="rnd">
                  <a:solidFill>
                    <a:schemeClr val="bg1">
                      <a:lumMod val="50000"/>
                    </a:schemeClr>
                  </a:solidFill>
                  <a:prstDash val="solid"/>
                  <a:round/>
                </a:ln>
              </p:spPr>
              <p:txBody>
                <a:bodyPr rtlCol="0" anchor="ctr"/>
                <a:lstStyle/>
                <a:p>
                  <a:endParaRPr lang="en-US" baseline="-25000" dirty="0"/>
                </a:p>
              </p:txBody>
            </p:sp>
            <p:sp>
              <p:nvSpPr>
                <p:cNvPr id="29" name="Freeform: Shape 119">
                  <a:extLst>
                    <a:ext uri="{FF2B5EF4-FFF2-40B4-BE49-F238E27FC236}">
                      <a16:creationId xmlns:a16="http://schemas.microsoft.com/office/drawing/2014/main" id="{132E643B-AF15-A341-34D8-D2A61CA8A79D}"/>
                    </a:ext>
                  </a:extLst>
                </p:cNvPr>
                <p:cNvSpPr/>
                <p:nvPr/>
              </p:nvSpPr>
              <p:spPr>
                <a:xfrm>
                  <a:off x="4402741" y="3679697"/>
                  <a:ext cx="142875" cy="104775"/>
                </a:xfrm>
                <a:custGeom>
                  <a:avLst/>
                  <a:gdLst>
                    <a:gd name="connsiteX0" fmla="*/ 76581 w 142875"/>
                    <a:gd name="connsiteY0" fmla="*/ 103823 h 104775"/>
                    <a:gd name="connsiteX1" fmla="*/ 14573 w 142875"/>
                    <a:gd name="connsiteY1" fmla="*/ 50864 h 104775"/>
                    <a:gd name="connsiteX2" fmla="*/ 14573 w 142875"/>
                    <a:gd name="connsiteY2" fmla="*/ 48006 h 104775"/>
                    <a:gd name="connsiteX3" fmla="*/ 7144 w 142875"/>
                    <a:gd name="connsiteY3" fmla="*/ 19621 h 104775"/>
                    <a:gd name="connsiteX4" fmla="*/ 13240 w 142875"/>
                    <a:gd name="connsiteY4" fmla="*/ 20765 h 104775"/>
                    <a:gd name="connsiteX5" fmla="*/ 76581 w 142875"/>
                    <a:gd name="connsiteY5" fmla="*/ 62675 h 104775"/>
                    <a:gd name="connsiteX6" fmla="*/ 138589 w 142875"/>
                    <a:gd name="connsiteY6" fmla="*/ 18288 h 104775"/>
                    <a:gd name="connsiteX7" fmla="*/ 144209 w 142875"/>
                    <a:gd name="connsiteY7" fmla="*/ 7144 h 104775"/>
                    <a:gd name="connsiteX8" fmla="*/ 141923 w 142875"/>
                    <a:gd name="connsiteY8" fmla="*/ 40291 h 104775"/>
                    <a:gd name="connsiteX9" fmla="*/ 140589 w 142875"/>
                    <a:gd name="connsiteY9" fmla="*/ 49340 h 104775"/>
                    <a:gd name="connsiteX10" fmla="*/ 76581 w 142875"/>
                    <a:gd name="connsiteY10" fmla="*/ 10382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04775">
                      <a:moveTo>
                        <a:pt x="76581" y="103823"/>
                      </a:moveTo>
                      <a:cubicBezTo>
                        <a:pt x="45911" y="103823"/>
                        <a:pt x="14573" y="81534"/>
                        <a:pt x="14573" y="50864"/>
                      </a:cubicBezTo>
                      <a:lnTo>
                        <a:pt x="14573" y="48006"/>
                      </a:lnTo>
                      <a:lnTo>
                        <a:pt x="7144" y="19621"/>
                      </a:lnTo>
                      <a:lnTo>
                        <a:pt x="13240" y="20765"/>
                      </a:lnTo>
                      <a:cubicBezTo>
                        <a:pt x="25051" y="33338"/>
                        <a:pt x="50483" y="62675"/>
                        <a:pt x="76581" y="62675"/>
                      </a:cubicBezTo>
                      <a:cubicBezTo>
                        <a:pt x="102679" y="62675"/>
                        <a:pt x="127540" y="44958"/>
                        <a:pt x="138589" y="18288"/>
                      </a:cubicBezTo>
                      <a:lnTo>
                        <a:pt x="144209" y="7144"/>
                      </a:lnTo>
                      <a:lnTo>
                        <a:pt x="141923" y="40291"/>
                      </a:lnTo>
                      <a:lnTo>
                        <a:pt x="140589" y="49340"/>
                      </a:lnTo>
                      <a:cubicBezTo>
                        <a:pt x="140684" y="79915"/>
                        <a:pt x="107252" y="103823"/>
                        <a:pt x="76581" y="103823"/>
                      </a:cubicBezTo>
                      <a:close/>
                    </a:path>
                  </a:pathLst>
                </a:custGeom>
                <a:solidFill>
                  <a:schemeClr val="bg1">
                    <a:lumMod val="85000"/>
                  </a:schemeClr>
                </a:solidFill>
                <a:ln w="9525" cap="flat">
                  <a:noFill/>
                  <a:prstDash val="solid"/>
                  <a:miter/>
                </a:ln>
              </p:spPr>
              <p:txBody>
                <a:bodyPr rtlCol="0" anchor="ctr"/>
                <a:lstStyle/>
                <a:p>
                  <a:endParaRPr lang="en-US" baseline="-25000" dirty="0"/>
                </a:p>
              </p:txBody>
            </p:sp>
            <p:sp>
              <p:nvSpPr>
                <p:cNvPr id="30" name="Freeform: Shape 120">
                  <a:extLst>
                    <a:ext uri="{FF2B5EF4-FFF2-40B4-BE49-F238E27FC236}">
                      <a16:creationId xmlns:a16="http://schemas.microsoft.com/office/drawing/2014/main" id="{230AD896-A2DD-448C-9EB2-205D3A6FBCD4}"/>
                    </a:ext>
                  </a:extLst>
                </p:cNvPr>
                <p:cNvSpPr/>
                <p:nvPr/>
              </p:nvSpPr>
              <p:spPr>
                <a:xfrm>
                  <a:off x="4428754" y="3738989"/>
                  <a:ext cx="19050" cy="9525"/>
                </a:xfrm>
                <a:custGeom>
                  <a:avLst/>
                  <a:gdLst>
                    <a:gd name="connsiteX0" fmla="*/ 7895 w 19050"/>
                    <a:gd name="connsiteY0" fmla="*/ 10050 h 9525"/>
                    <a:gd name="connsiteX1" fmla="*/ 10181 w 19050"/>
                    <a:gd name="connsiteY1" fmla="*/ 11384 h 9525"/>
                    <a:gd name="connsiteX2" fmla="*/ 11705 w 19050"/>
                    <a:gd name="connsiteY2" fmla="*/ 8717 h 9525"/>
                    <a:gd name="connsiteX3" fmla="*/ 9419 w 19050"/>
                    <a:gd name="connsiteY3" fmla="*/ 7383 h 9525"/>
                    <a:gd name="connsiteX4" fmla="*/ 7895 w 19050"/>
                    <a:gd name="connsiteY4" fmla="*/ 10050 h 9525"/>
                    <a:gd name="connsiteX5" fmla="*/ 7895 w 19050"/>
                    <a:gd name="connsiteY5" fmla="*/ 1005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9525">
                      <a:moveTo>
                        <a:pt x="7895" y="10050"/>
                      </a:moveTo>
                      <a:cubicBezTo>
                        <a:pt x="8657" y="10527"/>
                        <a:pt x="9419" y="11003"/>
                        <a:pt x="10181" y="11384"/>
                      </a:cubicBezTo>
                      <a:cubicBezTo>
                        <a:pt x="11991" y="12336"/>
                        <a:pt x="13515" y="9669"/>
                        <a:pt x="11705" y="8717"/>
                      </a:cubicBezTo>
                      <a:cubicBezTo>
                        <a:pt x="10943" y="8336"/>
                        <a:pt x="10086" y="7860"/>
                        <a:pt x="9419" y="7383"/>
                      </a:cubicBezTo>
                      <a:cubicBezTo>
                        <a:pt x="7705" y="6335"/>
                        <a:pt x="6181" y="9002"/>
                        <a:pt x="7895" y="10050"/>
                      </a:cubicBezTo>
                      <a:lnTo>
                        <a:pt x="7895" y="10050"/>
                      </a:lnTo>
                      <a:close/>
                    </a:path>
                  </a:pathLst>
                </a:custGeom>
                <a:solidFill>
                  <a:schemeClr val="bg1">
                    <a:lumMod val="50000"/>
                  </a:schemeClr>
                </a:solidFill>
                <a:ln w="9525" cap="flat">
                  <a:noFill/>
                  <a:prstDash val="solid"/>
                  <a:miter/>
                </a:ln>
              </p:spPr>
              <p:txBody>
                <a:bodyPr rtlCol="0" anchor="ctr"/>
                <a:lstStyle/>
                <a:p>
                  <a:endParaRPr lang="en-US" baseline="-25000" dirty="0"/>
                </a:p>
              </p:txBody>
            </p:sp>
            <p:sp>
              <p:nvSpPr>
                <p:cNvPr id="31" name="Freeform: Shape 121">
                  <a:extLst>
                    <a:ext uri="{FF2B5EF4-FFF2-40B4-BE49-F238E27FC236}">
                      <a16:creationId xmlns:a16="http://schemas.microsoft.com/office/drawing/2014/main" id="{9E333004-EEA5-5F78-AA35-E57438329E7C}"/>
                    </a:ext>
                  </a:extLst>
                </p:cNvPr>
                <p:cNvSpPr/>
                <p:nvPr/>
              </p:nvSpPr>
              <p:spPr>
                <a:xfrm>
                  <a:off x="4511804" y="3732235"/>
                  <a:ext cx="19050" cy="9525"/>
                </a:xfrm>
                <a:custGeom>
                  <a:avLst/>
                  <a:gdLst>
                    <a:gd name="connsiteX0" fmla="*/ 12476 w 19050"/>
                    <a:gd name="connsiteY0" fmla="*/ 7660 h 9525"/>
                    <a:gd name="connsiteX1" fmla="*/ 9523 w 19050"/>
                    <a:gd name="connsiteY1" fmla="*/ 7279 h 9525"/>
                    <a:gd name="connsiteX2" fmla="*/ 7999 w 19050"/>
                    <a:gd name="connsiteY2" fmla="*/ 9946 h 9525"/>
                    <a:gd name="connsiteX3" fmla="*/ 13333 w 19050"/>
                    <a:gd name="connsiteY3" fmla="*/ 10613 h 9525"/>
                    <a:gd name="connsiteX4" fmla="*/ 12476 w 19050"/>
                    <a:gd name="connsiteY4" fmla="*/ 7660 h 9525"/>
                    <a:gd name="connsiteX5" fmla="*/ 12476 w 19050"/>
                    <a:gd name="connsiteY5" fmla="*/ 766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9525">
                      <a:moveTo>
                        <a:pt x="12476" y="7660"/>
                      </a:moveTo>
                      <a:cubicBezTo>
                        <a:pt x="11523" y="7565"/>
                        <a:pt x="10476" y="7470"/>
                        <a:pt x="9523" y="7279"/>
                      </a:cubicBezTo>
                      <a:cubicBezTo>
                        <a:pt x="7713" y="6517"/>
                        <a:pt x="6094" y="9184"/>
                        <a:pt x="7999" y="9946"/>
                      </a:cubicBezTo>
                      <a:cubicBezTo>
                        <a:pt x="9999" y="10804"/>
                        <a:pt x="11238" y="11375"/>
                        <a:pt x="13333" y="10613"/>
                      </a:cubicBezTo>
                      <a:cubicBezTo>
                        <a:pt x="15143" y="10041"/>
                        <a:pt x="14381" y="6993"/>
                        <a:pt x="12476" y="7660"/>
                      </a:cubicBezTo>
                      <a:lnTo>
                        <a:pt x="12476" y="7660"/>
                      </a:lnTo>
                      <a:close/>
                    </a:path>
                  </a:pathLst>
                </a:custGeom>
                <a:solidFill>
                  <a:schemeClr val="bg1">
                    <a:lumMod val="50000"/>
                  </a:schemeClr>
                </a:solidFill>
                <a:ln w="9525" cap="flat">
                  <a:noFill/>
                  <a:prstDash val="solid"/>
                  <a:miter/>
                </a:ln>
              </p:spPr>
              <p:txBody>
                <a:bodyPr rtlCol="0" anchor="ctr"/>
                <a:lstStyle/>
                <a:p>
                  <a:endParaRPr lang="en-US" baseline="-25000" dirty="0"/>
                </a:p>
              </p:txBody>
            </p:sp>
            <p:sp>
              <p:nvSpPr>
                <p:cNvPr id="32" name="Freeform: Shape 122">
                  <a:extLst>
                    <a:ext uri="{FF2B5EF4-FFF2-40B4-BE49-F238E27FC236}">
                      <a16:creationId xmlns:a16="http://schemas.microsoft.com/office/drawing/2014/main" id="{E2DD28C6-3650-3B62-660E-598F5985CB4F}"/>
                    </a:ext>
                  </a:extLst>
                </p:cNvPr>
                <p:cNvSpPr/>
                <p:nvPr/>
              </p:nvSpPr>
              <p:spPr>
                <a:xfrm>
                  <a:off x="4439473" y="3740332"/>
                  <a:ext cx="19050" cy="19050"/>
                </a:xfrm>
                <a:custGeom>
                  <a:avLst/>
                  <a:gdLst>
                    <a:gd name="connsiteX0" fmla="*/ 7559 w 19050"/>
                    <a:gd name="connsiteY0" fmla="*/ 9850 h 19050"/>
                    <a:gd name="connsiteX1" fmla="*/ 10130 w 19050"/>
                    <a:gd name="connsiteY1" fmla="*/ 12422 h 19050"/>
                    <a:gd name="connsiteX2" fmla="*/ 12321 w 19050"/>
                    <a:gd name="connsiteY2" fmla="*/ 10231 h 19050"/>
                    <a:gd name="connsiteX3" fmla="*/ 9750 w 19050"/>
                    <a:gd name="connsiteY3" fmla="*/ 7660 h 19050"/>
                    <a:gd name="connsiteX4" fmla="*/ 7559 w 19050"/>
                    <a:gd name="connsiteY4" fmla="*/ 9850 h 19050"/>
                    <a:gd name="connsiteX5" fmla="*/ 7559 w 19050"/>
                    <a:gd name="connsiteY5" fmla="*/ 98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7559" y="9850"/>
                      </a:moveTo>
                      <a:cubicBezTo>
                        <a:pt x="8416" y="10803"/>
                        <a:pt x="9178" y="11660"/>
                        <a:pt x="10130" y="12422"/>
                      </a:cubicBezTo>
                      <a:cubicBezTo>
                        <a:pt x="11559" y="13756"/>
                        <a:pt x="13750" y="11565"/>
                        <a:pt x="12321" y="10231"/>
                      </a:cubicBezTo>
                      <a:cubicBezTo>
                        <a:pt x="11464" y="9374"/>
                        <a:pt x="10607" y="8517"/>
                        <a:pt x="9750" y="7660"/>
                      </a:cubicBezTo>
                      <a:cubicBezTo>
                        <a:pt x="8416" y="6136"/>
                        <a:pt x="6225" y="8326"/>
                        <a:pt x="7559" y="9850"/>
                      </a:cubicBezTo>
                      <a:lnTo>
                        <a:pt x="7559" y="9850"/>
                      </a:lnTo>
                      <a:close/>
                    </a:path>
                  </a:pathLst>
                </a:custGeom>
                <a:solidFill>
                  <a:schemeClr val="bg1">
                    <a:lumMod val="50000"/>
                  </a:schemeClr>
                </a:solidFill>
                <a:ln w="9525" cap="flat">
                  <a:noFill/>
                  <a:prstDash val="solid"/>
                  <a:miter/>
                </a:ln>
              </p:spPr>
              <p:txBody>
                <a:bodyPr rtlCol="0" anchor="ctr"/>
                <a:lstStyle/>
                <a:p>
                  <a:endParaRPr lang="en-US" baseline="-25000" dirty="0"/>
                </a:p>
              </p:txBody>
            </p:sp>
            <p:sp>
              <p:nvSpPr>
                <p:cNvPr id="33" name="Freeform: Shape 123">
                  <a:extLst>
                    <a:ext uri="{FF2B5EF4-FFF2-40B4-BE49-F238E27FC236}">
                      <a16:creationId xmlns:a16="http://schemas.microsoft.com/office/drawing/2014/main" id="{84D83E61-706C-CBC4-6479-030BA77A8943}"/>
                    </a:ext>
                  </a:extLst>
                </p:cNvPr>
                <p:cNvSpPr/>
                <p:nvPr/>
              </p:nvSpPr>
              <p:spPr>
                <a:xfrm>
                  <a:off x="4440791" y="3750776"/>
                  <a:ext cx="19050" cy="9525"/>
                </a:xfrm>
                <a:custGeom>
                  <a:avLst/>
                  <a:gdLst>
                    <a:gd name="connsiteX0" fmla="*/ 8241 w 19050"/>
                    <a:gd name="connsiteY0" fmla="*/ 10169 h 9525"/>
                    <a:gd name="connsiteX1" fmla="*/ 11003 w 19050"/>
                    <a:gd name="connsiteY1" fmla="*/ 10836 h 9525"/>
                    <a:gd name="connsiteX2" fmla="*/ 11861 w 19050"/>
                    <a:gd name="connsiteY2" fmla="*/ 7884 h 9525"/>
                    <a:gd name="connsiteX3" fmla="*/ 9098 w 19050"/>
                    <a:gd name="connsiteY3" fmla="*/ 7217 h 9525"/>
                    <a:gd name="connsiteX4" fmla="*/ 8241 w 19050"/>
                    <a:gd name="connsiteY4" fmla="*/ 10169 h 9525"/>
                    <a:gd name="connsiteX5" fmla="*/ 8241 w 19050"/>
                    <a:gd name="connsiteY5" fmla="*/ 10169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9525">
                      <a:moveTo>
                        <a:pt x="8241" y="10169"/>
                      </a:moveTo>
                      <a:cubicBezTo>
                        <a:pt x="9098" y="10455"/>
                        <a:pt x="10051" y="10646"/>
                        <a:pt x="11003" y="10836"/>
                      </a:cubicBezTo>
                      <a:cubicBezTo>
                        <a:pt x="12908" y="11217"/>
                        <a:pt x="13766" y="8265"/>
                        <a:pt x="11861" y="7884"/>
                      </a:cubicBezTo>
                      <a:cubicBezTo>
                        <a:pt x="10908" y="7693"/>
                        <a:pt x="10051" y="7503"/>
                        <a:pt x="9098" y="7217"/>
                      </a:cubicBezTo>
                      <a:cubicBezTo>
                        <a:pt x="7098" y="6645"/>
                        <a:pt x="6336" y="9598"/>
                        <a:pt x="8241" y="10169"/>
                      </a:cubicBezTo>
                      <a:lnTo>
                        <a:pt x="8241" y="10169"/>
                      </a:lnTo>
                      <a:close/>
                    </a:path>
                  </a:pathLst>
                </a:custGeom>
                <a:solidFill>
                  <a:schemeClr val="bg1">
                    <a:lumMod val="50000"/>
                  </a:schemeClr>
                </a:solidFill>
                <a:ln w="9525" cap="flat">
                  <a:noFill/>
                  <a:prstDash val="solid"/>
                  <a:miter/>
                </a:ln>
              </p:spPr>
              <p:txBody>
                <a:bodyPr rtlCol="0" anchor="ctr"/>
                <a:lstStyle/>
                <a:p>
                  <a:endParaRPr lang="en-US" baseline="-25000" dirty="0"/>
                </a:p>
              </p:txBody>
            </p:sp>
            <p:sp>
              <p:nvSpPr>
                <p:cNvPr id="34" name="Freeform: Shape 124">
                  <a:extLst>
                    <a:ext uri="{FF2B5EF4-FFF2-40B4-BE49-F238E27FC236}">
                      <a16:creationId xmlns:a16="http://schemas.microsoft.com/office/drawing/2014/main" id="{F1DED2EE-7434-BF6A-AC8F-7D05C7D421F5}"/>
                    </a:ext>
                  </a:extLst>
                </p:cNvPr>
                <p:cNvSpPr/>
                <p:nvPr/>
              </p:nvSpPr>
              <p:spPr>
                <a:xfrm>
                  <a:off x="4423489" y="3730273"/>
                  <a:ext cx="19050" cy="9525"/>
                </a:xfrm>
                <a:custGeom>
                  <a:avLst/>
                  <a:gdLst>
                    <a:gd name="connsiteX0" fmla="*/ 8208 w 19050"/>
                    <a:gd name="connsiteY0" fmla="*/ 10194 h 9525"/>
                    <a:gd name="connsiteX1" fmla="*/ 11066 w 19050"/>
                    <a:gd name="connsiteY1" fmla="*/ 10956 h 9525"/>
                    <a:gd name="connsiteX2" fmla="*/ 11923 w 19050"/>
                    <a:gd name="connsiteY2" fmla="*/ 8003 h 9525"/>
                    <a:gd name="connsiteX3" fmla="*/ 9161 w 19050"/>
                    <a:gd name="connsiteY3" fmla="*/ 7241 h 9525"/>
                    <a:gd name="connsiteX4" fmla="*/ 8208 w 19050"/>
                    <a:gd name="connsiteY4" fmla="*/ 10194 h 9525"/>
                    <a:gd name="connsiteX5" fmla="*/ 8208 w 19050"/>
                    <a:gd name="connsiteY5" fmla="*/ 10194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9525">
                      <a:moveTo>
                        <a:pt x="8208" y="10194"/>
                      </a:moveTo>
                      <a:cubicBezTo>
                        <a:pt x="9161" y="10480"/>
                        <a:pt x="10113" y="10765"/>
                        <a:pt x="11066" y="10956"/>
                      </a:cubicBezTo>
                      <a:cubicBezTo>
                        <a:pt x="12971" y="11432"/>
                        <a:pt x="13828" y="8479"/>
                        <a:pt x="11923" y="8003"/>
                      </a:cubicBezTo>
                      <a:cubicBezTo>
                        <a:pt x="10970" y="7813"/>
                        <a:pt x="10018" y="7527"/>
                        <a:pt x="9161" y="7241"/>
                      </a:cubicBezTo>
                      <a:cubicBezTo>
                        <a:pt x="7160" y="6574"/>
                        <a:pt x="6303" y="9527"/>
                        <a:pt x="8208" y="10194"/>
                      </a:cubicBezTo>
                      <a:lnTo>
                        <a:pt x="8208" y="10194"/>
                      </a:lnTo>
                      <a:close/>
                    </a:path>
                  </a:pathLst>
                </a:custGeom>
                <a:solidFill>
                  <a:schemeClr val="bg1">
                    <a:lumMod val="50000"/>
                  </a:schemeClr>
                </a:solidFill>
                <a:ln w="9525" cap="flat">
                  <a:noFill/>
                  <a:prstDash val="solid"/>
                  <a:miter/>
                </a:ln>
              </p:spPr>
              <p:txBody>
                <a:bodyPr rtlCol="0" anchor="ctr"/>
                <a:lstStyle/>
                <a:p>
                  <a:endParaRPr lang="en-US" baseline="-25000" dirty="0"/>
                </a:p>
              </p:txBody>
            </p:sp>
            <p:sp>
              <p:nvSpPr>
                <p:cNvPr id="35" name="Freeform: Shape 125">
                  <a:extLst>
                    <a:ext uri="{FF2B5EF4-FFF2-40B4-BE49-F238E27FC236}">
                      <a16:creationId xmlns:a16="http://schemas.microsoft.com/office/drawing/2014/main" id="{DDFADF3B-F73C-8306-6365-181523DDFF62}"/>
                    </a:ext>
                  </a:extLst>
                </p:cNvPr>
                <p:cNvSpPr/>
                <p:nvPr/>
              </p:nvSpPr>
              <p:spPr>
                <a:xfrm>
                  <a:off x="4422709" y="3715999"/>
                  <a:ext cx="9525" cy="9525"/>
                </a:xfrm>
                <a:custGeom>
                  <a:avLst/>
                  <a:gdLst>
                    <a:gd name="connsiteX0" fmla="*/ 7559 w 9525"/>
                    <a:gd name="connsiteY0" fmla="*/ 9799 h 9525"/>
                    <a:gd name="connsiteX1" fmla="*/ 8702 w 9525"/>
                    <a:gd name="connsiteY1" fmla="*/ 11037 h 9525"/>
                    <a:gd name="connsiteX2" fmla="*/ 10893 w 9525"/>
                    <a:gd name="connsiteY2" fmla="*/ 8847 h 9525"/>
                    <a:gd name="connsiteX3" fmla="*/ 9750 w 9525"/>
                    <a:gd name="connsiteY3" fmla="*/ 7608 h 9525"/>
                    <a:gd name="connsiteX4" fmla="*/ 7559 w 9525"/>
                    <a:gd name="connsiteY4" fmla="*/ 9799 h 9525"/>
                    <a:gd name="connsiteX5" fmla="*/ 7559 w 9525"/>
                    <a:gd name="connsiteY5" fmla="*/ 9799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 h="9525">
                      <a:moveTo>
                        <a:pt x="7559" y="9799"/>
                      </a:moveTo>
                      <a:cubicBezTo>
                        <a:pt x="7940" y="10180"/>
                        <a:pt x="8321" y="10656"/>
                        <a:pt x="8702" y="11037"/>
                      </a:cubicBezTo>
                      <a:cubicBezTo>
                        <a:pt x="10035" y="12561"/>
                        <a:pt x="12226" y="10371"/>
                        <a:pt x="10893" y="8847"/>
                      </a:cubicBezTo>
                      <a:cubicBezTo>
                        <a:pt x="10512" y="8466"/>
                        <a:pt x="10131" y="7990"/>
                        <a:pt x="9750" y="7608"/>
                      </a:cubicBezTo>
                      <a:cubicBezTo>
                        <a:pt x="8416" y="6180"/>
                        <a:pt x="6225" y="8371"/>
                        <a:pt x="7559" y="9799"/>
                      </a:cubicBezTo>
                      <a:lnTo>
                        <a:pt x="7559" y="9799"/>
                      </a:lnTo>
                      <a:close/>
                    </a:path>
                  </a:pathLst>
                </a:custGeom>
                <a:solidFill>
                  <a:schemeClr val="bg1">
                    <a:lumMod val="50000"/>
                  </a:schemeClr>
                </a:solidFill>
                <a:ln w="9525" cap="flat">
                  <a:noFill/>
                  <a:prstDash val="solid"/>
                  <a:miter/>
                </a:ln>
              </p:spPr>
              <p:txBody>
                <a:bodyPr rtlCol="0" anchor="ctr"/>
                <a:lstStyle/>
                <a:p>
                  <a:endParaRPr lang="en-US" baseline="-25000" dirty="0"/>
                </a:p>
              </p:txBody>
            </p:sp>
            <p:sp>
              <p:nvSpPr>
                <p:cNvPr id="36" name="Freeform: Shape 126">
                  <a:extLst>
                    <a:ext uri="{FF2B5EF4-FFF2-40B4-BE49-F238E27FC236}">
                      <a16:creationId xmlns:a16="http://schemas.microsoft.com/office/drawing/2014/main" id="{5E888B7C-F235-7F02-6627-FAB7F5A3A662}"/>
                    </a:ext>
                  </a:extLst>
                </p:cNvPr>
                <p:cNvSpPr/>
                <p:nvPr/>
              </p:nvSpPr>
              <p:spPr>
                <a:xfrm>
                  <a:off x="4432149" y="3725710"/>
                  <a:ext cx="9525" cy="9525"/>
                </a:xfrm>
                <a:custGeom>
                  <a:avLst/>
                  <a:gdLst>
                    <a:gd name="connsiteX0" fmla="*/ 7835 w 9525"/>
                    <a:gd name="connsiteY0" fmla="*/ 10090 h 9525"/>
                    <a:gd name="connsiteX1" fmla="*/ 8978 w 9525"/>
                    <a:gd name="connsiteY1" fmla="*/ 10852 h 9525"/>
                    <a:gd name="connsiteX2" fmla="*/ 10502 w 9525"/>
                    <a:gd name="connsiteY2" fmla="*/ 8185 h 9525"/>
                    <a:gd name="connsiteX3" fmla="*/ 9359 w 9525"/>
                    <a:gd name="connsiteY3" fmla="*/ 7423 h 9525"/>
                    <a:gd name="connsiteX4" fmla="*/ 7835 w 9525"/>
                    <a:gd name="connsiteY4" fmla="*/ 10090 h 9525"/>
                    <a:gd name="connsiteX5" fmla="*/ 7835 w 9525"/>
                    <a:gd name="connsiteY5" fmla="*/ 1009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 h="9525">
                      <a:moveTo>
                        <a:pt x="7835" y="10090"/>
                      </a:moveTo>
                      <a:cubicBezTo>
                        <a:pt x="8216" y="10375"/>
                        <a:pt x="8597" y="10566"/>
                        <a:pt x="8978" y="10852"/>
                      </a:cubicBezTo>
                      <a:cubicBezTo>
                        <a:pt x="10692" y="11899"/>
                        <a:pt x="12216" y="9232"/>
                        <a:pt x="10502" y="8185"/>
                      </a:cubicBezTo>
                      <a:cubicBezTo>
                        <a:pt x="10121" y="7899"/>
                        <a:pt x="9740" y="7708"/>
                        <a:pt x="9359" y="7423"/>
                      </a:cubicBezTo>
                      <a:cubicBezTo>
                        <a:pt x="7739" y="6280"/>
                        <a:pt x="6215" y="8947"/>
                        <a:pt x="7835" y="10090"/>
                      </a:cubicBezTo>
                      <a:lnTo>
                        <a:pt x="7835" y="10090"/>
                      </a:lnTo>
                      <a:close/>
                    </a:path>
                  </a:pathLst>
                </a:custGeom>
                <a:solidFill>
                  <a:schemeClr val="bg1">
                    <a:lumMod val="50000"/>
                  </a:schemeClr>
                </a:solidFill>
                <a:ln w="9525" cap="flat">
                  <a:noFill/>
                  <a:prstDash val="solid"/>
                  <a:miter/>
                </a:ln>
              </p:spPr>
              <p:txBody>
                <a:bodyPr rtlCol="0" anchor="ctr"/>
                <a:lstStyle/>
                <a:p>
                  <a:endParaRPr lang="en-US" baseline="-25000" dirty="0"/>
                </a:p>
              </p:txBody>
            </p:sp>
            <p:sp>
              <p:nvSpPr>
                <p:cNvPr id="37" name="Freeform: Shape 127">
                  <a:extLst>
                    <a:ext uri="{FF2B5EF4-FFF2-40B4-BE49-F238E27FC236}">
                      <a16:creationId xmlns:a16="http://schemas.microsoft.com/office/drawing/2014/main" id="{998BD5C1-F355-0124-0D8B-4875381CC631}"/>
                    </a:ext>
                  </a:extLst>
                </p:cNvPr>
                <p:cNvSpPr/>
                <p:nvPr/>
              </p:nvSpPr>
              <p:spPr>
                <a:xfrm>
                  <a:off x="4503751" y="3753729"/>
                  <a:ext cx="9525" cy="9525"/>
                </a:xfrm>
                <a:custGeom>
                  <a:avLst/>
                  <a:gdLst>
                    <a:gd name="connsiteX0" fmla="*/ 9575 w 9525"/>
                    <a:gd name="connsiteY0" fmla="*/ 7217 h 9525"/>
                    <a:gd name="connsiteX1" fmla="*/ 8241 w 9525"/>
                    <a:gd name="connsiteY1" fmla="*/ 7598 h 9525"/>
                    <a:gd name="connsiteX2" fmla="*/ 9098 w 9525"/>
                    <a:gd name="connsiteY2" fmla="*/ 10551 h 9525"/>
                    <a:gd name="connsiteX3" fmla="*/ 10432 w 9525"/>
                    <a:gd name="connsiteY3" fmla="*/ 10170 h 9525"/>
                    <a:gd name="connsiteX4" fmla="*/ 9575 w 9525"/>
                    <a:gd name="connsiteY4" fmla="*/ 7217 h 9525"/>
                    <a:gd name="connsiteX5" fmla="*/ 9575 w 9525"/>
                    <a:gd name="connsiteY5" fmla="*/ 7217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 h="9525">
                      <a:moveTo>
                        <a:pt x="9575" y="7217"/>
                      </a:moveTo>
                      <a:cubicBezTo>
                        <a:pt x="9098" y="7312"/>
                        <a:pt x="8717" y="7503"/>
                        <a:pt x="8241" y="7598"/>
                      </a:cubicBezTo>
                      <a:cubicBezTo>
                        <a:pt x="6336" y="8169"/>
                        <a:pt x="7098" y="11122"/>
                        <a:pt x="9098" y="10551"/>
                      </a:cubicBezTo>
                      <a:cubicBezTo>
                        <a:pt x="9575" y="10455"/>
                        <a:pt x="9956" y="10265"/>
                        <a:pt x="10432" y="10170"/>
                      </a:cubicBezTo>
                      <a:cubicBezTo>
                        <a:pt x="12337" y="9598"/>
                        <a:pt x="11575" y="6645"/>
                        <a:pt x="9575" y="7217"/>
                      </a:cubicBezTo>
                      <a:lnTo>
                        <a:pt x="9575" y="7217"/>
                      </a:lnTo>
                      <a:close/>
                    </a:path>
                  </a:pathLst>
                </a:custGeom>
                <a:solidFill>
                  <a:schemeClr val="bg1">
                    <a:lumMod val="50000"/>
                  </a:schemeClr>
                </a:solidFill>
                <a:ln w="9525" cap="flat">
                  <a:noFill/>
                  <a:prstDash val="solid"/>
                  <a:miter/>
                </a:ln>
              </p:spPr>
              <p:txBody>
                <a:bodyPr rtlCol="0" anchor="ctr"/>
                <a:lstStyle/>
                <a:p>
                  <a:endParaRPr lang="en-US" baseline="-25000" dirty="0"/>
                </a:p>
              </p:txBody>
            </p:sp>
            <p:sp>
              <p:nvSpPr>
                <p:cNvPr id="38" name="Freeform: Shape 128">
                  <a:extLst>
                    <a:ext uri="{FF2B5EF4-FFF2-40B4-BE49-F238E27FC236}">
                      <a16:creationId xmlns:a16="http://schemas.microsoft.com/office/drawing/2014/main" id="{B4214432-17B9-3550-C9C7-95B7B6D599EB}"/>
                    </a:ext>
                  </a:extLst>
                </p:cNvPr>
                <p:cNvSpPr/>
                <p:nvPr/>
              </p:nvSpPr>
              <p:spPr>
                <a:xfrm>
                  <a:off x="4504963" y="3740822"/>
                  <a:ext cx="19050" cy="9525"/>
                </a:xfrm>
                <a:custGeom>
                  <a:avLst/>
                  <a:gdLst>
                    <a:gd name="connsiteX0" fmla="*/ 11316 w 19050"/>
                    <a:gd name="connsiteY0" fmla="*/ 7932 h 9525"/>
                    <a:gd name="connsiteX1" fmla="*/ 9030 w 19050"/>
                    <a:gd name="connsiteY1" fmla="*/ 7265 h 9525"/>
                    <a:gd name="connsiteX2" fmla="*/ 8173 w 19050"/>
                    <a:gd name="connsiteY2" fmla="*/ 10218 h 9525"/>
                    <a:gd name="connsiteX3" fmla="*/ 11316 w 19050"/>
                    <a:gd name="connsiteY3" fmla="*/ 10980 h 9525"/>
                    <a:gd name="connsiteX4" fmla="*/ 11316 w 19050"/>
                    <a:gd name="connsiteY4" fmla="*/ 7932 h 9525"/>
                    <a:gd name="connsiteX5" fmla="*/ 11316 w 19050"/>
                    <a:gd name="connsiteY5" fmla="*/ 7932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9525">
                      <a:moveTo>
                        <a:pt x="11316" y="7932"/>
                      </a:moveTo>
                      <a:cubicBezTo>
                        <a:pt x="10554" y="7741"/>
                        <a:pt x="9792" y="7551"/>
                        <a:pt x="9030" y="7265"/>
                      </a:cubicBezTo>
                      <a:cubicBezTo>
                        <a:pt x="7125" y="6503"/>
                        <a:pt x="6363" y="9551"/>
                        <a:pt x="8173" y="10218"/>
                      </a:cubicBezTo>
                      <a:cubicBezTo>
                        <a:pt x="9696" y="10789"/>
                        <a:pt x="9696" y="10789"/>
                        <a:pt x="11316" y="10980"/>
                      </a:cubicBezTo>
                      <a:cubicBezTo>
                        <a:pt x="13221" y="11266"/>
                        <a:pt x="13221" y="8122"/>
                        <a:pt x="11316" y="7932"/>
                      </a:cubicBezTo>
                      <a:lnTo>
                        <a:pt x="11316" y="7932"/>
                      </a:lnTo>
                      <a:close/>
                    </a:path>
                  </a:pathLst>
                </a:custGeom>
                <a:solidFill>
                  <a:schemeClr val="bg1">
                    <a:lumMod val="50000"/>
                  </a:schemeClr>
                </a:solidFill>
                <a:ln w="9525" cap="flat">
                  <a:noFill/>
                  <a:prstDash val="solid"/>
                  <a:miter/>
                </a:ln>
              </p:spPr>
              <p:txBody>
                <a:bodyPr rtlCol="0" anchor="ctr"/>
                <a:lstStyle/>
                <a:p>
                  <a:endParaRPr lang="en-US" baseline="-25000" dirty="0"/>
                </a:p>
              </p:txBody>
            </p:sp>
            <p:sp>
              <p:nvSpPr>
                <p:cNvPr id="39" name="Freeform: Shape 129">
                  <a:extLst>
                    <a:ext uri="{FF2B5EF4-FFF2-40B4-BE49-F238E27FC236}">
                      <a16:creationId xmlns:a16="http://schemas.microsoft.com/office/drawing/2014/main" id="{322FD51A-FDE4-86ED-49E6-3C0AA271CB6E}"/>
                    </a:ext>
                  </a:extLst>
                </p:cNvPr>
                <p:cNvSpPr/>
                <p:nvPr/>
              </p:nvSpPr>
              <p:spPr>
                <a:xfrm>
                  <a:off x="4518992" y="3717617"/>
                  <a:ext cx="9525" cy="9525"/>
                </a:xfrm>
                <a:custGeom>
                  <a:avLst/>
                  <a:gdLst>
                    <a:gd name="connsiteX0" fmla="*/ 8050 w 9525"/>
                    <a:gd name="connsiteY0" fmla="*/ 7895 h 9525"/>
                    <a:gd name="connsiteX1" fmla="*/ 7383 w 9525"/>
                    <a:gd name="connsiteY1" fmla="*/ 9038 h 9525"/>
                    <a:gd name="connsiteX2" fmla="*/ 10050 w 9525"/>
                    <a:gd name="connsiteY2" fmla="*/ 10562 h 9525"/>
                    <a:gd name="connsiteX3" fmla="*/ 10717 w 9525"/>
                    <a:gd name="connsiteY3" fmla="*/ 9419 h 9525"/>
                    <a:gd name="connsiteX4" fmla="*/ 8050 w 9525"/>
                    <a:gd name="connsiteY4" fmla="*/ 7895 h 9525"/>
                    <a:gd name="connsiteX5" fmla="*/ 8050 w 9525"/>
                    <a:gd name="connsiteY5" fmla="*/ 789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 h="9525">
                      <a:moveTo>
                        <a:pt x="8050" y="7895"/>
                      </a:moveTo>
                      <a:cubicBezTo>
                        <a:pt x="7859" y="8276"/>
                        <a:pt x="7574" y="8657"/>
                        <a:pt x="7383" y="9038"/>
                      </a:cubicBezTo>
                      <a:cubicBezTo>
                        <a:pt x="6335" y="10753"/>
                        <a:pt x="9002" y="12277"/>
                        <a:pt x="10050" y="10562"/>
                      </a:cubicBezTo>
                      <a:cubicBezTo>
                        <a:pt x="10241" y="10181"/>
                        <a:pt x="10526" y="9800"/>
                        <a:pt x="10717" y="9419"/>
                      </a:cubicBezTo>
                      <a:cubicBezTo>
                        <a:pt x="11765" y="7705"/>
                        <a:pt x="9098" y="6181"/>
                        <a:pt x="8050" y="7895"/>
                      </a:cubicBezTo>
                      <a:lnTo>
                        <a:pt x="8050" y="7895"/>
                      </a:lnTo>
                      <a:close/>
                    </a:path>
                  </a:pathLst>
                </a:custGeom>
                <a:solidFill>
                  <a:schemeClr val="bg1">
                    <a:lumMod val="50000"/>
                  </a:schemeClr>
                </a:solidFill>
                <a:ln w="9525" cap="flat">
                  <a:noFill/>
                  <a:prstDash val="solid"/>
                  <a:miter/>
                </a:ln>
              </p:spPr>
              <p:txBody>
                <a:bodyPr rtlCol="0" anchor="ctr"/>
                <a:lstStyle/>
                <a:p>
                  <a:endParaRPr lang="en-US" baseline="-25000" dirty="0"/>
                </a:p>
              </p:txBody>
            </p:sp>
            <p:sp>
              <p:nvSpPr>
                <p:cNvPr id="40" name="Freeform: Shape 130">
                  <a:extLst>
                    <a:ext uri="{FF2B5EF4-FFF2-40B4-BE49-F238E27FC236}">
                      <a16:creationId xmlns:a16="http://schemas.microsoft.com/office/drawing/2014/main" id="{09954907-60CA-51BB-B620-9C0FD80669ED}"/>
                    </a:ext>
                  </a:extLst>
                </p:cNvPr>
                <p:cNvSpPr/>
                <p:nvPr/>
              </p:nvSpPr>
              <p:spPr>
                <a:xfrm>
                  <a:off x="4405899" y="3095449"/>
                  <a:ext cx="142875" cy="685800"/>
                </a:xfrm>
                <a:custGeom>
                  <a:avLst/>
                  <a:gdLst>
                    <a:gd name="connsiteX0" fmla="*/ 74090 w 142875"/>
                    <a:gd name="connsiteY0" fmla="*/ 689214 h 685800"/>
                    <a:gd name="connsiteX1" fmla="*/ 74090 w 142875"/>
                    <a:gd name="connsiteY1" fmla="*/ 689214 h 685800"/>
                    <a:gd name="connsiteX2" fmla="*/ 7129 w 142875"/>
                    <a:gd name="connsiteY2" fmla="*/ 622254 h 685800"/>
                    <a:gd name="connsiteX3" fmla="*/ 7129 w 142875"/>
                    <a:gd name="connsiteY3" fmla="*/ 63041 h 685800"/>
                    <a:gd name="connsiteX4" fmla="*/ 7129 w 142875"/>
                    <a:gd name="connsiteY4" fmla="*/ 55135 h 685800"/>
                    <a:gd name="connsiteX5" fmla="*/ 4653 w 142875"/>
                    <a:gd name="connsiteY5" fmla="*/ 55135 h 685800"/>
                    <a:gd name="connsiteX6" fmla="*/ 4653 w 142875"/>
                    <a:gd name="connsiteY6" fmla="*/ 7224 h 685800"/>
                    <a:gd name="connsiteX7" fmla="*/ 7225 w 142875"/>
                    <a:gd name="connsiteY7" fmla="*/ 4653 h 685800"/>
                    <a:gd name="connsiteX8" fmla="*/ 141051 w 142875"/>
                    <a:gd name="connsiteY8" fmla="*/ 4653 h 685800"/>
                    <a:gd name="connsiteX9" fmla="*/ 143622 w 142875"/>
                    <a:gd name="connsiteY9" fmla="*/ 7224 h 685800"/>
                    <a:gd name="connsiteX10" fmla="*/ 143622 w 142875"/>
                    <a:gd name="connsiteY10" fmla="*/ 55135 h 685800"/>
                    <a:gd name="connsiteX11" fmla="*/ 141146 w 142875"/>
                    <a:gd name="connsiteY11" fmla="*/ 55135 h 685800"/>
                    <a:gd name="connsiteX12" fmla="*/ 141146 w 142875"/>
                    <a:gd name="connsiteY12" fmla="*/ 63041 h 685800"/>
                    <a:gd name="connsiteX13" fmla="*/ 141146 w 142875"/>
                    <a:gd name="connsiteY13" fmla="*/ 622349 h 685800"/>
                    <a:gd name="connsiteX14" fmla="*/ 74090 w 142875"/>
                    <a:gd name="connsiteY14" fmla="*/ 689214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685800">
                      <a:moveTo>
                        <a:pt x="74090" y="689214"/>
                      </a:moveTo>
                      <a:lnTo>
                        <a:pt x="74090" y="689214"/>
                      </a:lnTo>
                      <a:cubicBezTo>
                        <a:pt x="37133" y="689214"/>
                        <a:pt x="7129" y="659211"/>
                        <a:pt x="7129" y="622254"/>
                      </a:cubicBezTo>
                      <a:lnTo>
                        <a:pt x="7129" y="63041"/>
                      </a:lnTo>
                      <a:lnTo>
                        <a:pt x="7129" y="55135"/>
                      </a:lnTo>
                      <a:lnTo>
                        <a:pt x="4653" y="55135"/>
                      </a:lnTo>
                      <a:lnTo>
                        <a:pt x="4653" y="7224"/>
                      </a:lnTo>
                      <a:cubicBezTo>
                        <a:pt x="4653" y="5796"/>
                        <a:pt x="5796" y="4653"/>
                        <a:pt x="7225" y="4653"/>
                      </a:cubicBezTo>
                      <a:lnTo>
                        <a:pt x="141051" y="4653"/>
                      </a:lnTo>
                      <a:cubicBezTo>
                        <a:pt x="142479" y="4653"/>
                        <a:pt x="143622" y="5796"/>
                        <a:pt x="143622" y="7224"/>
                      </a:cubicBezTo>
                      <a:lnTo>
                        <a:pt x="143622" y="55135"/>
                      </a:lnTo>
                      <a:lnTo>
                        <a:pt x="141146" y="55135"/>
                      </a:lnTo>
                      <a:lnTo>
                        <a:pt x="141146" y="63041"/>
                      </a:lnTo>
                      <a:lnTo>
                        <a:pt x="141146" y="622349"/>
                      </a:lnTo>
                      <a:cubicBezTo>
                        <a:pt x="140955" y="659306"/>
                        <a:pt x="111047" y="689214"/>
                        <a:pt x="74090" y="689214"/>
                      </a:cubicBezTo>
                      <a:close/>
                    </a:path>
                  </a:pathLst>
                </a:custGeom>
                <a:noFill/>
                <a:ln w="15875" cap="flat">
                  <a:solidFill>
                    <a:schemeClr val="bg1">
                      <a:lumMod val="50000"/>
                    </a:schemeClr>
                  </a:solidFill>
                  <a:prstDash val="solid"/>
                  <a:miter/>
                </a:ln>
              </p:spPr>
              <p:txBody>
                <a:bodyPr rtlCol="0" anchor="ctr"/>
                <a:lstStyle/>
                <a:p>
                  <a:endParaRPr lang="en-US" baseline="-25000" dirty="0"/>
                </a:p>
              </p:txBody>
            </p:sp>
            <p:sp>
              <p:nvSpPr>
                <p:cNvPr id="41" name="Freeform: Shape 131">
                  <a:extLst>
                    <a:ext uri="{FF2B5EF4-FFF2-40B4-BE49-F238E27FC236}">
                      <a16:creationId xmlns:a16="http://schemas.microsoft.com/office/drawing/2014/main" id="{0261BF04-C1F5-ACAD-767F-9E61D82586C7}"/>
                    </a:ext>
                  </a:extLst>
                </p:cNvPr>
                <p:cNvSpPr/>
                <p:nvPr/>
              </p:nvSpPr>
              <p:spPr>
                <a:xfrm>
                  <a:off x="4408375" y="3144502"/>
                  <a:ext cx="142875" cy="9525"/>
                </a:xfrm>
                <a:custGeom>
                  <a:avLst/>
                  <a:gdLst>
                    <a:gd name="connsiteX0" fmla="*/ 4653 w 142875"/>
                    <a:gd name="connsiteY0" fmla="*/ 4653 h 0"/>
                    <a:gd name="connsiteX1" fmla="*/ 139336 w 142875"/>
                    <a:gd name="connsiteY1" fmla="*/ 4653 h 0"/>
                  </a:gdLst>
                  <a:ahLst/>
                  <a:cxnLst>
                    <a:cxn ang="0">
                      <a:pos x="connsiteX0" y="connsiteY0"/>
                    </a:cxn>
                    <a:cxn ang="0">
                      <a:pos x="connsiteX1" y="connsiteY1"/>
                    </a:cxn>
                  </a:cxnLst>
                  <a:rect l="l" t="t" r="r" b="b"/>
                  <a:pathLst>
                    <a:path w="142875">
                      <a:moveTo>
                        <a:pt x="4653" y="4653"/>
                      </a:moveTo>
                      <a:lnTo>
                        <a:pt x="139336" y="4653"/>
                      </a:lnTo>
                    </a:path>
                  </a:pathLst>
                </a:custGeom>
                <a:ln w="15875" cap="flat">
                  <a:solidFill>
                    <a:schemeClr val="bg1">
                      <a:lumMod val="50000"/>
                    </a:schemeClr>
                  </a:solidFill>
                  <a:prstDash val="solid"/>
                  <a:miter/>
                </a:ln>
              </p:spPr>
              <p:txBody>
                <a:bodyPr rtlCol="0" anchor="ctr"/>
                <a:lstStyle/>
                <a:p>
                  <a:endParaRPr lang="en-US" baseline="-25000" dirty="0"/>
                </a:p>
              </p:txBody>
            </p:sp>
            <p:sp>
              <p:nvSpPr>
                <p:cNvPr id="42" name="Freeform: Shape 132">
                  <a:extLst>
                    <a:ext uri="{FF2B5EF4-FFF2-40B4-BE49-F238E27FC236}">
                      <a16:creationId xmlns:a16="http://schemas.microsoft.com/office/drawing/2014/main" id="{2CCB5D3E-3EE1-853F-BCF2-456B25FD5184}"/>
                    </a:ext>
                  </a:extLst>
                </p:cNvPr>
                <p:cNvSpPr/>
                <p:nvPr/>
              </p:nvSpPr>
              <p:spPr>
                <a:xfrm>
                  <a:off x="4512850" y="3152965"/>
                  <a:ext cx="19050" cy="161925"/>
                </a:xfrm>
                <a:custGeom>
                  <a:avLst/>
                  <a:gdLst>
                    <a:gd name="connsiteX0" fmla="*/ 16955 w 19050"/>
                    <a:gd name="connsiteY0" fmla="*/ 161544 h 161925"/>
                    <a:gd name="connsiteX1" fmla="*/ 11144 w 19050"/>
                    <a:gd name="connsiteY1" fmla="*/ 161544 h 161925"/>
                    <a:gd name="connsiteX2" fmla="*/ 7144 w 19050"/>
                    <a:gd name="connsiteY2" fmla="*/ 157543 h 161925"/>
                    <a:gd name="connsiteX3" fmla="*/ 7144 w 19050"/>
                    <a:gd name="connsiteY3" fmla="*/ 7144 h 161925"/>
                    <a:gd name="connsiteX4" fmla="*/ 20955 w 19050"/>
                    <a:gd name="connsiteY4" fmla="*/ 7144 h 161925"/>
                    <a:gd name="connsiteX5" fmla="*/ 20955 w 19050"/>
                    <a:gd name="connsiteY5" fmla="*/ 157543 h 161925"/>
                    <a:gd name="connsiteX6" fmla="*/ 16955 w 19050"/>
                    <a:gd name="connsiteY6" fmla="*/ 161544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61925">
                      <a:moveTo>
                        <a:pt x="16955" y="161544"/>
                      </a:moveTo>
                      <a:lnTo>
                        <a:pt x="11144" y="161544"/>
                      </a:lnTo>
                      <a:cubicBezTo>
                        <a:pt x="8954" y="161544"/>
                        <a:pt x="7144" y="159734"/>
                        <a:pt x="7144" y="157543"/>
                      </a:cubicBezTo>
                      <a:lnTo>
                        <a:pt x="7144" y="7144"/>
                      </a:lnTo>
                      <a:lnTo>
                        <a:pt x="20955" y="7144"/>
                      </a:lnTo>
                      <a:lnTo>
                        <a:pt x="20955" y="157543"/>
                      </a:lnTo>
                      <a:cubicBezTo>
                        <a:pt x="20955" y="159734"/>
                        <a:pt x="19145" y="161544"/>
                        <a:pt x="16955" y="161544"/>
                      </a:cubicBezTo>
                      <a:close/>
                    </a:path>
                  </a:pathLst>
                </a:custGeom>
                <a:solidFill>
                  <a:schemeClr val="bg1">
                    <a:lumMod val="50000"/>
                    <a:alpha val="10000"/>
                  </a:schemeClr>
                </a:solidFill>
                <a:ln w="9525" cap="flat">
                  <a:noFill/>
                  <a:prstDash val="solid"/>
                  <a:miter/>
                </a:ln>
              </p:spPr>
              <p:txBody>
                <a:bodyPr rtlCol="0" anchor="ctr"/>
                <a:lstStyle/>
                <a:p>
                  <a:endParaRPr lang="en-US" baseline="-25000" dirty="0"/>
                </a:p>
              </p:txBody>
            </p:sp>
          </p:grpSp>
          <p:grpSp>
            <p:nvGrpSpPr>
              <p:cNvPr id="19" name="Group 18">
                <a:extLst>
                  <a:ext uri="{FF2B5EF4-FFF2-40B4-BE49-F238E27FC236}">
                    <a16:creationId xmlns:a16="http://schemas.microsoft.com/office/drawing/2014/main" id="{A1D35156-66B2-E762-2103-51C3953F625C}"/>
                  </a:ext>
                </a:extLst>
              </p:cNvPr>
              <p:cNvGrpSpPr/>
              <p:nvPr/>
            </p:nvGrpSpPr>
            <p:grpSpPr>
              <a:xfrm>
                <a:off x="1518536" y="2388044"/>
                <a:ext cx="76200" cy="594837"/>
                <a:chOff x="5181996" y="3186412"/>
                <a:chExt cx="76200" cy="594837"/>
              </a:xfrm>
            </p:grpSpPr>
            <p:grpSp>
              <p:nvGrpSpPr>
                <p:cNvPr id="20" name="Group 19">
                  <a:extLst>
                    <a:ext uri="{FF2B5EF4-FFF2-40B4-BE49-F238E27FC236}">
                      <a16:creationId xmlns:a16="http://schemas.microsoft.com/office/drawing/2014/main" id="{589BCF2F-F83A-138C-7AD0-26CE948F08BD}"/>
                    </a:ext>
                  </a:extLst>
                </p:cNvPr>
                <p:cNvGrpSpPr/>
                <p:nvPr/>
              </p:nvGrpSpPr>
              <p:grpSpPr>
                <a:xfrm>
                  <a:off x="5181996" y="3186412"/>
                  <a:ext cx="76200" cy="594837"/>
                  <a:chOff x="5181996" y="3186412"/>
                  <a:chExt cx="76200" cy="594837"/>
                </a:xfrm>
              </p:grpSpPr>
              <p:sp>
                <p:nvSpPr>
                  <p:cNvPr id="25" name="Freeform: Shape 115">
                    <a:extLst>
                      <a:ext uri="{FF2B5EF4-FFF2-40B4-BE49-F238E27FC236}">
                        <a16:creationId xmlns:a16="http://schemas.microsoft.com/office/drawing/2014/main" id="{8A30EE23-5B7A-F135-5901-F46EE5515F18}"/>
                      </a:ext>
                    </a:extLst>
                  </p:cNvPr>
                  <p:cNvSpPr/>
                  <p:nvPr/>
                </p:nvSpPr>
                <p:spPr>
                  <a:xfrm>
                    <a:off x="5181996" y="3676474"/>
                    <a:ext cx="76200" cy="104775"/>
                  </a:xfrm>
                  <a:custGeom>
                    <a:avLst/>
                    <a:gdLst>
                      <a:gd name="connsiteX0" fmla="*/ 75709 w 76200"/>
                      <a:gd name="connsiteY0" fmla="*/ 71613 h 104775"/>
                      <a:gd name="connsiteX1" fmla="*/ 40181 w 76200"/>
                      <a:gd name="connsiteY1" fmla="*/ 108189 h 104775"/>
                      <a:gd name="connsiteX2" fmla="*/ 4653 w 76200"/>
                      <a:gd name="connsiteY2" fmla="*/ 71613 h 104775"/>
                      <a:gd name="connsiteX3" fmla="*/ 6748 w 76200"/>
                      <a:gd name="connsiteY3" fmla="*/ 59231 h 104775"/>
                      <a:gd name="connsiteX4" fmla="*/ 40181 w 76200"/>
                      <a:gd name="connsiteY4" fmla="*/ 4653 h 104775"/>
                      <a:gd name="connsiteX5" fmla="*/ 73614 w 76200"/>
                      <a:gd name="connsiteY5" fmla="*/ 59231 h 104775"/>
                      <a:gd name="connsiteX6" fmla="*/ 75709 w 76200"/>
                      <a:gd name="connsiteY6" fmla="*/ 7161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104775">
                        <a:moveTo>
                          <a:pt x="75709" y="71613"/>
                        </a:moveTo>
                        <a:cubicBezTo>
                          <a:pt x="75709" y="91806"/>
                          <a:pt x="59803" y="108189"/>
                          <a:pt x="40181" y="108189"/>
                        </a:cubicBezTo>
                        <a:cubicBezTo>
                          <a:pt x="20559" y="108189"/>
                          <a:pt x="4653" y="91806"/>
                          <a:pt x="4653" y="71613"/>
                        </a:cubicBezTo>
                        <a:cubicBezTo>
                          <a:pt x="4653" y="67232"/>
                          <a:pt x="5415" y="63136"/>
                          <a:pt x="6748" y="59231"/>
                        </a:cubicBezTo>
                        <a:cubicBezTo>
                          <a:pt x="11701" y="45134"/>
                          <a:pt x="40181" y="4653"/>
                          <a:pt x="40181" y="4653"/>
                        </a:cubicBezTo>
                        <a:cubicBezTo>
                          <a:pt x="40181" y="4653"/>
                          <a:pt x="68661" y="45134"/>
                          <a:pt x="73614" y="59231"/>
                        </a:cubicBezTo>
                        <a:cubicBezTo>
                          <a:pt x="74947" y="63136"/>
                          <a:pt x="75709" y="67327"/>
                          <a:pt x="75709" y="71613"/>
                        </a:cubicBezTo>
                        <a:close/>
                      </a:path>
                    </a:pathLst>
                  </a:custGeom>
                  <a:solidFill>
                    <a:schemeClr val="bg1">
                      <a:lumMod val="85000"/>
                    </a:schemeClr>
                  </a:solidFill>
                  <a:ln w="15875" cap="flat">
                    <a:solidFill>
                      <a:schemeClr val="bg1">
                        <a:lumMod val="50000"/>
                      </a:schemeClr>
                    </a:solidFill>
                    <a:prstDash val="solid"/>
                    <a:miter/>
                  </a:ln>
                </p:spPr>
                <p:txBody>
                  <a:bodyPr rtlCol="0" anchor="ctr"/>
                  <a:lstStyle/>
                  <a:p>
                    <a:endParaRPr lang="en-US" baseline="-25000" dirty="0"/>
                  </a:p>
                </p:txBody>
              </p:sp>
              <p:sp>
                <p:nvSpPr>
                  <p:cNvPr id="26" name="Freeform: Shape 116">
                    <a:extLst>
                      <a:ext uri="{FF2B5EF4-FFF2-40B4-BE49-F238E27FC236}">
                        <a16:creationId xmlns:a16="http://schemas.microsoft.com/office/drawing/2014/main" id="{F379FFA9-110B-1C5A-32E6-C53B38484C98}"/>
                      </a:ext>
                    </a:extLst>
                  </p:cNvPr>
                  <p:cNvSpPr/>
                  <p:nvPr/>
                </p:nvSpPr>
                <p:spPr>
                  <a:xfrm>
                    <a:off x="5181996" y="3186412"/>
                    <a:ext cx="76200" cy="104775"/>
                  </a:xfrm>
                  <a:custGeom>
                    <a:avLst/>
                    <a:gdLst>
                      <a:gd name="connsiteX0" fmla="*/ 75709 w 76200"/>
                      <a:gd name="connsiteY0" fmla="*/ 71613 h 104775"/>
                      <a:gd name="connsiteX1" fmla="*/ 40181 w 76200"/>
                      <a:gd name="connsiteY1" fmla="*/ 108189 h 104775"/>
                      <a:gd name="connsiteX2" fmla="*/ 4653 w 76200"/>
                      <a:gd name="connsiteY2" fmla="*/ 71613 h 104775"/>
                      <a:gd name="connsiteX3" fmla="*/ 6748 w 76200"/>
                      <a:gd name="connsiteY3" fmla="*/ 59231 h 104775"/>
                      <a:gd name="connsiteX4" fmla="*/ 40181 w 76200"/>
                      <a:gd name="connsiteY4" fmla="*/ 4653 h 104775"/>
                      <a:gd name="connsiteX5" fmla="*/ 73614 w 76200"/>
                      <a:gd name="connsiteY5" fmla="*/ 59231 h 104775"/>
                      <a:gd name="connsiteX6" fmla="*/ 75709 w 76200"/>
                      <a:gd name="connsiteY6" fmla="*/ 7161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104775">
                        <a:moveTo>
                          <a:pt x="75709" y="71613"/>
                        </a:moveTo>
                        <a:cubicBezTo>
                          <a:pt x="75709" y="91806"/>
                          <a:pt x="59803" y="108189"/>
                          <a:pt x="40181" y="108189"/>
                        </a:cubicBezTo>
                        <a:cubicBezTo>
                          <a:pt x="20559" y="108189"/>
                          <a:pt x="4653" y="91806"/>
                          <a:pt x="4653" y="71613"/>
                        </a:cubicBezTo>
                        <a:cubicBezTo>
                          <a:pt x="4653" y="67232"/>
                          <a:pt x="5415" y="63136"/>
                          <a:pt x="6748" y="59231"/>
                        </a:cubicBezTo>
                        <a:cubicBezTo>
                          <a:pt x="11701" y="45134"/>
                          <a:pt x="40181" y="4653"/>
                          <a:pt x="40181" y="4653"/>
                        </a:cubicBezTo>
                        <a:cubicBezTo>
                          <a:pt x="40181" y="4653"/>
                          <a:pt x="68661" y="45134"/>
                          <a:pt x="73614" y="59231"/>
                        </a:cubicBezTo>
                        <a:cubicBezTo>
                          <a:pt x="74947" y="63136"/>
                          <a:pt x="75709" y="67327"/>
                          <a:pt x="75709" y="71613"/>
                        </a:cubicBezTo>
                        <a:close/>
                      </a:path>
                    </a:pathLst>
                  </a:custGeom>
                  <a:solidFill>
                    <a:schemeClr val="bg1">
                      <a:lumMod val="85000"/>
                    </a:schemeClr>
                  </a:solidFill>
                  <a:ln w="15875" cap="flat">
                    <a:solidFill>
                      <a:schemeClr val="bg1">
                        <a:lumMod val="50000"/>
                      </a:schemeClr>
                    </a:solidFill>
                    <a:prstDash val="solid"/>
                    <a:miter/>
                  </a:ln>
                </p:spPr>
                <p:txBody>
                  <a:bodyPr rtlCol="0" anchor="ctr"/>
                  <a:lstStyle/>
                  <a:p>
                    <a:endParaRPr lang="en-US" baseline="-25000" dirty="0"/>
                  </a:p>
                </p:txBody>
              </p:sp>
              <p:sp>
                <p:nvSpPr>
                  <p:cNvPr id="27" name="Freeform: Shape 117">
                    <a:extLst>
                      <a:ext uri="{FF2B5EF4-FFF2-40B4-BE49-F238E27FC236}">
                        <a16:creationId xmlns:a16="http://schemas.microsoft.com/office/drawing/2014/main" id="{BD64A80F-C20F-6B5D-768C-8B484C85A151}"/>
                      </a:ext>
                    </a:extLst>
                  </p:cNvPr>
                  <p:cNvSpPr/>
                  <p:nvPr/>
                </p:nvSpPr>
                <p:spPr>
                  <a:xfrm>
                    <a:off x="5181996" y="3431491"/>
                    <a:ext cx="76200" cy="104775"/>
                  </a:xfrm>
                  <a:custGeom>
                    <a:avLst/>
                    <a:gdLst>
                      <a:gd name="connsiteX0" fmla="*/ 75709 w 76200"/>
                      <a:gd name="connsiteY0" fmla="*/ 71613 h 104775"/>
                      <a:gd name="connsiteX1" fmla="*/ 40181 w 76200"/>
                      <a:gd name="connsiteY1" fmla="*/ 108190 h 104775"/>
                      <a:gd name="connsiteX2" fmla="*/ 4653 w 76200"/>
                      <a:gd name="connsiteY2" fmla="*/ 71613 h 104775"/>
                      <a:gd name="connsiteX3" fmla="*/ 6748 w 76200"/>
                      <a:gd name="connsiteY3" fmla="*/ 59231 h 104775"/>
                      <a:gd name="connsiteX4" fmla="*/ 40181 w 76200"/>
                      <a:gd name="connsiteY4" fmla="*/ 4653 h 104775"/>
                      <a:gd name="connsiteX5" fmla="*/ 73614 w 76200"/>
                      <a:gd name="connsiteY5" fmla="*/ 59231 h 104775"/>
                      <a:gd name="connsiteX6" fmla="*/ 75709 w 76200"/>
                      <a:gd name="connsiteY6" fmla="*/ 7161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104775">
                        <a:moveTo>
                          <a:pt x="75709" y="71613"/>
                        </a:moveTo>
                        <a:cubicBezTo>
                          <a:pt x="75709" y="91806"/>
                          <a:pt x="59803" y="108190"/>
                          <a:pt x="40181" y="108190"/>
                        </a:cubicBezTo>
                        <a:cubicBezTo>
                          <a:pt x="20559" y="108190"/>
                          <a:pt x="4653" y="91806"/>
                          <a:pt x="4653" y="71613"/>
                        </a:cubicBezTo>
                        <a:cubicBezTo>
                          <a:pt x="4653" y="67232"/>
                          <a:pt x="5415" y="63136"/>
                          <a:pt x="6748" y="59231"/>
                        </a:cubicBezTo>
                        <a:cubicBezTo>
                          <a:pt x="11701" y="45134"/>
                          <a:pt x="40181" y="4653"/>
                          <a:pt x="40181" y="4653"/>
                        </a:cubicBezTo>
                        <a:cubicBezTo>
                          <a:pt x="40181" y="4653"/>
                          <a:pt x="68661" y="45134"/>
                          <a:pt x="73614" y="59231"/>
                        </a:cubicBezTo>
                        <a:cubicBezTo>
                          <a:pt x="74947" y="63041"/>
                          <a:pt x="75709" y="67232"/>
                          <a:pt x="75709" y="71613"/>
                        </a:cubicBezTo>
                        <a:close/>
                      </a:path>
                    </a:pathLst>
                  </a:custGeom>
                  <a:solidFill>
                    <a:schemeClr val="bg1">
                      <a:lumMod val="85000"/>
                    </a:schemeClr>
                  </a:solidFill>
                  <a:ln w="15875" cap="flat">
                    <a:solidFill>
                      <a:schemeClr val="bg1">
                        <a:lumMod val="50000"/>
                      </a:schemeClr>
                    </a:solidFill>
                    <a:prstDash val="solid"/>
                    <a:miter/>
                  </a:ln>
                </p:spPr>
                <p:txBody>
                  <a:bodyPr rtlCol="0" anchor="ctr"/>
                  <a:lstStyle/>
                  <a:p>
                    <a:endParaRPr lang="en-US" baseline="-25000" dirty="0"/>
                  </a:p>
                </p:txBody>
              </p:sp>
            </p:grpSp>
            <p:grpSp>
              <p:nvGrpSpPr>
                <p:cNvPr id="21" name="Group 20">
                  <a:extLst>
                    <a:ext uri="{FF2B5EF4-FFF2-40B4-BE49-F238E27FC236}">
                      <a16:creationId xmlns:a16="http://schemas.microsoft.com/office/drawing/2014/main" id="{18218D52-DEBD-82C7-4927-0DF52EA0D936}"/>
                    </a:ext>
                  </a:extLst>
                </p:cNvPr>
                <p:cNvGrpSpPr/>
                <p:nvPr/>
              </p:nvGrpSpPr>
              <p:grpSpPr>
                <a:xfrm>
                  <a:off x="5219129" y="3213735"/>
                  <a:ext cx="19050" cy="528256"/>
                  <a:chOff x="5219129" y="3213735"/>
                  <a:chExt cx="19050" cy="528256"/>
                </a:xfrm>
              </p:grpSpPr>
              <p:sp>
                <p:nvSpPr>
                  <p:cNvPr id="22" name="Freeform: Shape 112">
                    <a:extLst>
                      <a:ext uri="{FF2B5EF4-FFF2-40B4-BE49-F238E27FC236}">
                        <a16:creationId xmlns:a16="http://schemas.microsoft.com/office/drawing/2014/main" id="{6FDAC040-C5E3-2642-ABD6-4A570F3830C6}"/>
                      </a:ext>
                    </a:extLst>
                  </p:cNvPr>
                  <p:cNvSpPr/>
                  <p:nvPr/>
                </p:nvSpPr>
                <p:spPr>
                  <a:xfrm>
                    <a:off x="5219129" y="3703891"/>
                    <a:ext cx="19050" cy="38100"/>
                  </a:xfrm>
                  <a:custGeom>
                    <a:avLst/>
                    <a:gdLst>
                      <a:gd name="connsiteX0" fmla="*/ 7144 w 19050"/>
                      <a:gd name="connsiteY0" fmla="*/ 7144 h 38100"/>
                      <a:gd name="connsiteX1" fmla="*/ 21146 w 19050"/>
                      <a:gd name="connsiteY1" fmla="*/ 29337 h 38100"/>
                      <a:gd name="connsiteX2" fmla="*/ 14002 w 19050"/>
                      <a:gd name="connsiteY2" fmla="*/ 32194 h 38100"/>
                      <a:gd name="connsiteX3" fmla="*/ 7144 w 19050"/>
                      <a:gd name="connsiteY3" fmla="*/ 7144 h 38100"/>
                    </a:gdLst>
                    <a:ahLst/>
                    <a:cxnLst>
                      <a:cxn ang="0">
                        <a:pos x="connsiteX0" y="connsiteY0"/>
                      </a:cxn>
                      <a:cxn ang="0">
                        <a:pos x="connsiteX1" y="connsiteY1"/>
                      </a:cxn>
                      <a:cxn ang="0">
                        <a:pos x="connsiteX2" y="connsiteY2"/>
                      </a:cxn>
                      <a:cxn ang="0">
                        <a:pos x="connsiteX3" y="connsiteY3"/>
                      </a:cxn>
                    </a:cxnLst>
                    <a:rect l="l" t="t" r="r" b="b"/>
                    <a:pathLst>
                      <a:path w="19050" h="38100">
                        <a:moveTo>
                          <a:pt x="7144" y="7144"/>
                        </a:moveTo>
                        <a:cubicBezTo>
                          <a:pt x="7144" y="7144"/>
                          <a:pt x="22003" y="27527"/>
                          <a:pt x="21146" y="29337"/>
                        </a:cubicBezTo>
                        <a:cubicBezTo>
                          <a:pt x="20193" y="31242"/>
                          <a:pt x="15907" y="32861"/>
                          <a:pt x="14002" y="32194"/>
                        </a:cubicBezTo>
                        <a:cubicBezTo>
                          <a:pt x="12001" y="31528"/>
                          <a:pt x="7144" y="7144"/>
                          <a:pt x="7144" y="7144"/>
                        </a:cubicBezTo>
                        <a:close/>
                      </a:path>
                    </a:pathLst>
                  </a:custGeom>
                  <a:solidFill>
                    <a:schemeClr val="bg1">
                      <a:lumMod val="50000"/>
                      <a:alpha val="20000"/>
                    </a:schemeClr>
                  </a:solidFill>
                  <a:ln w="9525" cap="flat">
                    <a:noFill/>
                    <a:prstDash val="solid"/>
                    <a:miter/>
                  </a:ln>
                </p:spPr>
                <p:txBody>
                  <a:bodyPr rtlCol="0" anchor="ctr"/>
                  <a:lstStyle/>
                  <a:p>
                    <a:endParaRPr lang="en-US" baseline="-25000" dirty="0"/>
                  </a:p>
                </p:txBody>
              </p:sp>
              <p:sp>
                <p:nvSpPr>
                  <p:cNvPr id="23" name="Freeform: Shape 113">
                    <a:extLst>
                      <a:ext uri="{FF2B5EF4-FFF2-40B4-BE49-F238E27FC236}">
                        <a16:creationId xmlns:a16="http://schemas.microsoft.com/office/drawing/2014/main" id="{5D0AB529-412D-D30D-99E1-913D88F418C8}"/>
                      </a:ext>
                    </a:extLst>
                  </p:cNvPr>
                  <p:cNvSpPr/>
                  <p:nvPr/>
                </p:nvSpPr>
                <p:spPr>
                  <a:xfrm>
                    <a:off x="5219129" y="3213735"/>
                    <a:ext cx="19050" cy="38100"/>
                  </a:xfrm>
                  <a:custGeom>
                    <a:avLst/>
                    <a:gdLst>
                      <a:gd name="connsiteX0" fmla="*/ 7144 w 19050"/>
                      <a:gd name="connsiteY0" fmla="*/ 7144 h 38100"/>
                      <a:gd name="connsiteX1" fmla="*/ 21146 w 19050"/>
                      <a:gd name="connsiteY1" fmla="*/ 29337 h 38100"/>
                      <a:gd name="connsiteX2" fmla="*/ 14002 w 19050"/>
                      <a:gd name="connsiteY2" fmla="*/ 32194 h 38100"/>
                      <a:gd name="connsiteX3" fmla="*/ 7144 w 19050"/>
                      <a:gd name="connsiteY3" fmla="*/ 7144 h 38100"/>
                    </a:gdLst>
                    <a:ahLst/>
                    <a:cxnLst>
                      <a:cxn ang="0">
                        <a:pos x="connsiteX0" y="connsiteY0"/>
                      </a:cxn>
                      <a:cxn ang="0">
                        <a:pos x="connsiteX1" y="connsiteY1"/>
                      </a:cxn>
                      <a:cxn ang="0">
                        <a:pos x="connsiteX2" y="connsiteY2"/>
                      </a:cxn>
                      <a:cxn ang="0">
                        <a:pos x="connsiteX3" y="connsiteY3"/>
                      </a:cxn>
                    </a:cxnLst>
                    <a:rect l="l" t="t" r="r" b="b"/>
                    <a:pathLst>
                      <a:path w="19050" h="38100">
                        <a:moveTo>
                          <a:pt x="7144" y="7144"/>
                        </a:moveTo>
                        <a:cubicBezTo>
                          <a:pt x="7144" y="7144"/>
                          <a:pt x="22003" y="27527"/>
                          <a:pt x="21146" y="29337"/>
                        </a:cubicBezTo>
                        <a:cubicBezTo>
                          <a:pt x="20193" y="31242"/>
                          <a:pt x="15907" y="32861"/>
                          <a:pt x="14002" y="32194"/>
                        </a:cubicBezTo>
                        <a:cubicBezTo>
                          <a:pt x="12097" y="31528"/>
                          <a:pt x="7144" y="7144"/>
                          <a:pt x="7144" y="7144"/>
                        </a:cubicBezTo>
                        <a:close/>
                      </a:path>
                    </a:pathLst>
                  </a:custGeom>
                  <a:solidFill>
                    <a:schemeClr val="bg1">
                      <a:lumMod val="50000"/>
                      <a:alpha val="20000"/>
                    </a:schemeClr>
                  </a:solidFill>
                  <a:ln w="9525" cap="flat">
                    <a:noFill/>
                    <a:prstDash val="solid"/>
                    <a:miter/>
                  </a:ln>
                </p:spPr>
                <p:txBody>
                  <a:bodyPr rtlCol="0" anchor="ctr"/>
                  <a:lstStyle/>
                  <a:p>
                    <a:endParaRPr lang="en-US" baseline="-25000" dirty="0"/>
                  </a:p>
                </p:txBody>
              </p:sp>
              <p:sp>
                <p:nvSpPr>
                  <p:cNvPr id="24" name="Freeform: Shape 114">
                    <a:extLst>
                      <a:ext uri="{FF2B5EF4-FFF2-40B4-BE49-F238E27FC236}">
                        <a16:creationId xmlns:a16="http://schemas.microsoft.com/office/drawing/2014/main" id="{8F69872C-1D48-D693-17FD-248E21AB1C8C}"/>
                      </a:ext>
                    </a:extLst>
                  </p:cNvPr>
                  <p:cNvSpPr/>
                  <p:nvPr/>
                </p:nvSpPr>
                <p:spPr>
                  <a:xfrm>
                    <a:off x="5219129" y="3458813"/>
                    <a:ext cx="19050" cy="38100"/>
                  </a:xfrm>
                  <a:custGeom>
                    <a:avLst/>
                    <a:gdLst>
                      <a:gd name="connsiteX0" fmla="*/ 7144 w 19050"/>
                      <a:gd name="connsiteY0" fmla="*/ 7144 h 38100"/>
                      <a:gd name="connsiteX1" fmla="*/ 21146 w 19050"/>
                      <a:gd name="connsiteY1" fmla="*/ 29337 h 38100"/>
                      <a:gd name="connsiteX2" fmla="*/ 14002 w 19050"/>
                      <a:gd name="connsiteY2" fmla="*/ 32195 h 38100"/>
                      <a:gd name="connsiteX3" fmla="*/ 7144 w 19050"/>
                      <a:gd name="connsiteY3" fmla="*/ 7144 h 38100"/>
                    </a:gdLst>
                    <a:ahLst/>
                    <a:cxnLst>
                      <a:cxn ang="0">
                        <a:pos x="connsiteX0" y="connsiteY0"/>
                      </a:cxn>
                      <a:cxn ang="0">
                        <a:pos x="connsiteX1" y="connsiteY1"/>
                      </a:cxn>
                      <a:cxn ang="0">
                        <a:pos x="connsiteX2" y="connsiteY2"/>
                      </a:cxn>
                      <a:cxn ang="0">
                        <a:pos x="connsiteX3" y="connsiteY3"/>
                      </a:cxn>
                    </a:cxnLst>
                    <a:rect l="l" t="t" r="r" b="b"/>
                    <a:pathLst>
                      <a:path w="19050" h="38100">
                        <a:moveTo>
                          <a:pt x="7144" y="7144"/>
                        </a:moveTo>
                        <a:cubicBezTo>
                          <a:pt x="7144" y="7144"/>
                          <a:pt x="22003" y="27527"/>
                          <a:pt x="21146" y="29337"/>
                        </a:cubicBezTo>
                        <a:cubicBezTo>
                          <a:pt x="20193" y="31242"/>
                          <a:pt x="15907" y="32861"/>
                          <a:pt x="14002" y="32195"/>
                        </a:cubicBezTo>
                        <a:cubicBezTo>
                          <a:pt x="12001" y="31623"/>
                          <a:pt x="7144" y="7144"/>
                          <a:pt x="7144" y="7144"/>
                        </a:cubicBezTo>
                        <a:close/>
                      </a:path>
                    </a:pathLst>
                  </a:custGeom>
                  <a:solidFill>
                    <a:schemeClr val="bg1">
                      <a:lumMod val="50000"/>
                      <a:alpha val="20000"/>
                    </a:schemeClr>
                  </a:solidFill>
                  <a:ln w="9525" cap="flat">
                    <a:noFill/>
                    <a:prstDash val="solid"/>
                    <a:miter/>
                  </a:ln>
                </p:spPr>
                <p:txBody>
                  <a:bodyPr rtlCol="0" anchor="ctr"/>
                  <a:lstStyle/>
                  <a:p>
                    <a:endParaRPr lang="en-US" baseline="-25000" dirty="0"/>
                  </a:p>
                </p:txBody>
              </p:sp>
            </p:grpSp>
          </p:grpSp>
        </p:grpSp>
      </p:grpSp>
      <p:sp>
        <p:nvSpPr>
          <p:cNvPr id="59" name="Slide Number Placeholder 2">
            <a:extLst>
              <a:ext uri="{FF2B5EF4-FFF2-40B4-BE49-F238E27FC236}">
                <a16:creationId xmlns:a16="http://schemas.microsoft.com/office/drawing/2014/main" id="{AB80CFD2-C107-AC57-12B3-2C9C0CF11EB0}"/>
              </a:ext>
            </a:extLst>
          </p:cNvPr>
          <p:cNvSpPr txBox="1">
            <a:spLocks/>
          </p:cNvSpPr>
          <p:nvPr/>
        </p:nvSpPr>
        <p:spPr>
          <a:xfrm>
            <a:off x="10584362" y="6356350"/>
            <a:ext cx="12801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DEA59B-8544-4989-8BC7-E2099C830959}" type="slidenum">
              <a:rPr lang="en-US" smtClean="0"/>
              <a:pPr/>
              <a:t>39</a:t>
            </a:fld>
            <a:endParaRPr lang="en-US" dirty="0"/>
          </a:p>
        </p:txBody>
      </p:sp>
      <p:sp>
        <p:nvSpPr>
          <p:cNvPr id="60" name="Rectangle 59">
            <a:extLst>
              <a:ext uri="{FF2B5EF4-FFF2-40B4-BE49-F238E27FC236}">
                <a16:creationId xmlns:a16="http://schemas.microsoft.com/office/drawing/2014/main" id="{7D2CE042-773D-2C53-4C1B-652C53BC0251}"/>
              </a:ext>
            </a:extLst>
          </p:cNvPr>
          <p:cNvSpPr/>
          <p:nvPr/>
        </p:nvSpPr>
        <p:spPr>
          <a:xfrm>
            <a:off x="8080110" y="6343650"/>
            <a:ext cx="3292740" cy="80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3484CDB1-148B-1F04-13B3-1369292A55E7}"/>
              </a:ext>
            </a:extLst>
          </p:cNvPr>
          <p:cNvSpPr txBox="1"/>
          <p:nvPr/>
        </p:nvSpPr>
        <p:spPr>
          <a:xfrm>
            <a:off x="4021819" y="6425490"/>
            <a:ext cx="3472682" cy="369332"/>
          </a:xfrm>
          <a:prstGeom prst="rect">
            <a:avLst/>
          </a:prstGeom>
          <a:noFill/>
        </p:spPr>
        <p:txBody>
          <a:bodyPr wrap="none" rtlCol="0">
            <a:spAutoFit/>
          </a:bodyPr>
          <a:lstStyle/>
          <a:p>
            <a:r>
              <a:rPr lang="en-US" dirty="0"/>
              <a:t>Slide supplied by Standard </a:t>
            </a:r>
            <a:r>
              <a:rPr lang="en-US" dirty="0" err="1"/>
              <a:t>BioTools</a:t>
            </a:r>
            <a:endParaRPr lang="en-US" dirty="0"/>
          </a:p>
        </p:txBody>
      </p:sp>
    </p:spTree>
    <p:extLst>
      <p:ext uri="{BB962C8B-B14F-4D97-AF65-F5344CB8AC3E}">
        <p14:creationId xmlns:p14="http://schemas.microsoft.com/office/powerpoint/2010/main" val="2248189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sz="2215" dirty="0"/>
              <a:t>A </a:t>
            </a:r>
            <a:r>
              <a:rPr lang="fr-FR" sz="2215" dirty="0" err="1"/>
              <a:t>rapidly</a:t>
            </a:r>
            <a:r>
              <a:rPr lang="fr-FR" sz="2215" dirty="0"/>
              <a:t> </a:t>
            </a:r>
            <a:r>
              <a:rPr lang="fr-FR" sz="2215" dirty="0" err="1"/>
              <a:t>evolving</a:t>
            </a:r>
            <a:r>
              <a:rPr lang="fr-FR" sz="2215" dirty="0"/>
              <a:t> suite of instruments</a:t>
            </a:r>
          </a:p>
        </p:txBody>
      </p:sp>
      <p:sp>
        <p:nvSpPr>
          <p:cNvPr id="5" name="Rectangle 4"/>
          <p:cNvSpPr/>
          <p:nvPr/>
        </p:nvSpPr>
        <p:spPr>
          <a:xfrm>
            <a:off x="2279576" y="2602432"/>
            <a:ext cx="2792538" cy="3408135"/>
          </a:xfrm>
          <a:prstGeom prst="rect">
            <a:avLst/>
          </a:prstGeom>
          <a:blipFill dpi="0" rotWithShape="1">
            <a:blip r:embed="rId2"/>
            <a:srcRect/>
            <a:stretch>
              <a:fillRect l="-5326" t="-3457" r="-4834" b="-59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8" name="ZoneTexte 7"/>
          <p:cNvSpPr txBox="1"/>
          <p:nvPr/>
        </p:nvSpPr>
        <p:spPr>
          <a:xfrm>
            <a:off x="3374580" y="2132857"/>
            <a:ext cx="614271" cy="348109"/>
          </a:xfrm>
          <a:prstGeom prst="rect">
            <a:avLst/>
          </a:prstGeom>
          <a:solidFill>
            <a:srgbClr val="D6B332"/>
          </a:solidFill>
        </p:spPr>
        <p:txBody>
          <a:bodyPr wrap="none" rtlCol="0">
            <a:spAutoFit/>
          </a:bodyPr>
          <a:lstStyle/>
          <a:p>
            <a:r>
              <a:rPr lang="fr-FR" sz="1662" dirty="0"/>
              <a:t>2011</a:t>
            </a:r>
          </a:p>
        </p:txBody>
      </p:sp>
      <p:sp>
        <p:nvSpPr>
          <p:cNvPr id="11" name="ZoneTexte 10"/>
          <p:cNvSpPr txBox="1"/>
          <p:nvPr/>
        </p:nvSpPr>
        <p:spPr>
          <a:xfrm>
            <a:off x="3263661" y="5947649"/>
            <a:ext cx="839076" cy="348109"/>
          </a:xfrm>
          <a:prstGeom prst="rect">
            <a:avLst/>
          </a:prstGeom>
          <a:noFill/>
        </p:spPr>
        <p:txBody>
          <a:bodyPr wrap="none" rtlCol="0">
            <a:spAutoFit/>
          </a:bodyPr>
          <a:lstStyle/>
          <a:p>
            <a:r>
              <a:rPr lang="fr-FR" sz="1662" dirty="0"/>
              <a:t>CyTOF1</a:t>
            </a:r>
          </a:p>
        </p:txBody>
      </p:sp>
      <p:grpSp>
        <p:nvGrpSpPr>
          <p:cNvPr id="14" name="Groupe 13"/>
          <p:cNvGrpSpPr/>
          <p:nvPr/>
        </p:nvGrpSpPr>
        <p:grpSpPr>
          <a:xfrm>
            <a:off x="4938334" y="2132857"/>
            <a:ext cx="2638929" cy="4162901"/>
            <a:chOff x="4088904" y="1560984"/>
            <a:chExt cx="2858840" cy="4509809"/>
          </a:xfrm>
        </p:grpSpPr>
        <p:pic>
          <p:nvPicPr>
            <p:cNvPr id="7" name="Image 6"/>
            <p:cNvPicPr>
              <a:picLocks noChangeAspect="1"/>
            </p:cNvPicPr>
            <p:nvPr/>
          </p:nvPicPr>
          <p:blipFill>
            <a:blip r:embed="rId3"/>
            <a:stretch>
              <a:fillRect/>
            </a:stretch>
          </p:blipFill>
          <p:spPr>
            <a:xfrm>
              <a:off x="4088904" y="2216810"/>
              <a:ext cx="2858840" cy="3430606"/>
            </a:xfrm>
            <a:prstGeom prst="rect">
              <a:avLst/>
            </a:prstGeom>
          </p:spPr>
        </p:pic>
        <p:sp>
          <p:nvSpPr>
            <p:cNvPr id="10" name="ZoneTexte 9"/>
            <p:cNvSpPr txBox="1"/>
            <p:nvPr/>
          </p:nvSpPr>
          <p:spPr>
            <a:xfrm>
              <a:off x="5191953" y="1560984"/>
              <a:ext cx="665460" cy="377118"/>
            </a:xfrm>
            <a:prstGeom prst="rect">
              <a:avLst/>
            </a:prstGeom>
            <a:solidFill>
              <a:schemeClr val="accent6"/>
            </a:solidFill>
          </p:spPr>
          <p:txBody>
            <a:bodyPr wrap="none" rtlCol="0">
              <a:spAutoFit/>
            </a:bodyPr>
            <a:lstStyle/>
            <a:p>
              <a:r>
                <a:rPr lang="fr-FR" sz="1662" dirty="0"/>
                <a:t>2013</a:t>
              </a:r>
            </a:p>
          </p:txBody>
        </p:sp>
        <p:sp>
          <p:nvSpPr>
            <p:cNvPr id="12" name="ZoneTexte 11"/>
            <p:cNvSpPr txBox="1"/>
            <p:nvPr/>
          </p:nvSpPr>
          <p:spPr>
            <a:xfrm>
              <a:off x="5071792" y="5693675"/>
              <a:ext cx="908999" cy="377118"/>
            </a:xfrm>
            <a:prstGeom prst="rect">
              <a:avLst/>
            </a:prstGeom>
            <a:noFill/>
          </p:spPr>
          <p:txBody>
            <a:bodyPr wrap="none" rtlCol="0">
              <a:spAutoFit/>
            </a:bodyPr>
            <a:lstStyle/>
            <a:p>
              <a:r>
                <a:rPr lang="fr-FR" sz="1662" dirty="0"/>
                <a:t>CyTOF2</a:t>
              </a:r>
            </a:p>
          </p:txBody>
        </p:sp>
      </p:grpSp>
      <p:grpSp>
        <p:nvGrpSpPr>
          <p:cNvPr id="15" name="Groupe 14"/>
          <p:cNvGrpSpPr/>
          <p:nvPr/>
        </p:nvGrpSpPr>
        <p:grpSpPr>
          <a:xfrm>
            <a:off x="7530622" y="2132857"/>
            <a:ext cx="2778401" cy="4162901"/>
            <a:chOff x="6897216" y="1560984"/>
            <a:chExt cx="3009934" cy="4509809"/>
          </a:xfrm>
        </p:grpSpPr>
        <p:pic>
          <p:nvPicPr>
            <p:cNvPr id="6" name="Image 5"/>
            <p:cNvPicPr>
              <a:picLocks noChangeAspect="1"/>
            </p:cNvPicPr>
            <p:nvPr/>
          </p:nvPicPr>
          <p:blipFill rotWithShape="1">
            <a:blip r:embed="rId4"/>
            <a:srcRect l="17268" t="11511" r="9823" b="7905"/>
            <a:stretch/>
          </p:blipFill>
          <p:spPr>
            <a:xfrm>
              <a:off x="6897216" y="2268728"/>
              <a:ext cx="3009934" cy="3326770"/>
            </a:xfrm>
            <a:prstGeom prst="rect">
              <a:avLst/>
            </a:prstGeom>
            <a:blipFill dpi="0" rotWithShape="1">
              <a:blip r:embed="rId5">
                <a:alphaModFix amt="62000"/>
              </a:blip>
              <a:srcRect/>
              <a:stretch>
                <a:fillRect l="-5326" t="-3457" r="-4834" b="-5922"/>
              </a:stretch>
            </a:blipFill>
          </p:spPr>
        </p:pic>
        <p:sp>
          <p:nvSpPr>
            <p:cNvPr id="9" name="ZoneTexte 8"/>
            <p:cNvSpPr txBox="1"/>
            <p:nvPr/>
          </p:nvSpPr>
          <p:spPr>
            <a:xfrm>
              <a:off x="8075812" y="1560984"/>
              <a:ext cx="665460" cy="377118"/>
            </a:xfrm>
            <a:prstGeom prst="rect">
              <a:avLst/>
            </a:prstGeom>
            <a:solidFill>
              <a:schemeClr val="bg1">
                <a:lumMod val="65000"/>
              </a:schemeClr>
            </a:solidFill>
          </p:spPr>
          <p:txBody>
            <a:bodyPr wrap="none" rtlCol="0">
              <a:spAutoFit/>
            </a:bodyPr>
            <a:lstStyle/>
            <a:p>
              <a:r>
                <a:rPr lang="fr-FR" sz="1662" dirty="0"/>
                <a:t>2015</a:t>
              </a:r>
            </a:p>
          </p:txBody>
        </p:sp>
        <p:sp>
          <p:nvSpPr>
            <p:cNvPr id="13" name="ZoneTexte 12"/>
            <p:cNvSpPr txBox="1"/>
            <p:nvPr/>
          </p:nvSpPr>
          <p:spPr>
            <a:xfrm>
              <a:off x="8021310" y="5693675"/>
              <a:ext cx="778338" cy="377118"/>
            </a:xfrm>
            <a:prstGeom prst="rect">
              <a:avLst/>
            </a:prstGeom>
            <a:noFill/>
          </p:spPr>
          <p:txBody>
            <a:bodyPr wrap="none" rtlCol="0">
              <a:spAutoFit/>
            </a:bodyPr>
            <a:lstStyle/>
            <a:p>
              <a:r>
                <a:rPr lang="fr-FR" sz="1662" dirty="0" err="1"/>
                <a:t>Helios</a:t>
              </a:r>
              <a:endParaRPr lang="fr-FR" sz="1662" dirty="0"/>
            </a:p>
          </p:txBody>
        </p:sp>
      </p:grpSp>
      <p:pic>
        <p:nvPicPr>
          <p:cNvPr id="2" name="Picture 1">
            <a:extLst>
              <a:ext uri="{FF2B5EF4-FFF2-40B4-BE49-F238E27FC236}">
                <a16:creationId xmlns:a16="http://schemas.microsoft.com/office/drawing/2014/main" id="{71B01636-AAB2-C808-4D5A-DD43BC49B92F}"/>
              </a:ext>
            </a:extLst>
          </p:cNvPr>
          <p:cNvPicPr>
            <a:picLocks noChangeAspect="1"/>
          </p:cNvPicPr>
          <p:nvPr/>
        </p:nvPicPr>
        <p:blipFill>
          <a:blip r:embed="rId6"/>
          <a:stretch>
            <a:fillRect/>
          </a:stretch>
        </p:blipFill>
        <p:spPr>
          <a:xfrm>
            <a:off x="9761383" y="590597"/>
            <a:ext cx="1502215" cy="990591"/>
          </a:xfrm>
          <a:prstGeom prst="rect">
            <a:avLst/>
          </a:prstGeom>
        </p:spPr>
      </p:pic>
    </p:spTree>
    <p:extLst>
      <p:ext uri="{BB962C8B-B14F-4D97-AF65-F5344CB8AC3E}">
        <p14:creationId xmlns:p14="http://schemas.microsoft.com/office/powerpoint/2010/main" val="33523316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94D6DDF-3E4B-8F49-F087-5BC73390AC59}"/>
              </a:ext>
            </a:extLst>
          </p:cNvPr>
          <p:cNvSpPr txBox="1">
            <a:spLocks/>
          </p:cNvSpPr>
          <p:nvPr/>
        </p:nvSpPr>
        <p:spPr>
          <a:xfrm>
            <a:off x="736945" y="290293"/>
            <a:ext cx="10373860" cy="535531"/>
          </a:xfrm>
          <a:prstGeom prst="rect">
            <a:avLst/>
          </a:prstGeom>
        </p:spPr>
        <p:txBody>
          <a:bodyPr vert="horz" lIns="54000" tIns="36000" rIns="91440" bIns="45720" rtlCol="0" anchor="ctr" anchorCtr="0">
            <a:noAutofit/>
          </a:bodyPr>
          <a:lstStyle>
            <a:lvl1pPr algn="l" defTabSz="914400" rtl="0" eaLnBrk="1" latinLnBrk="0" hangingPunct="1">
              <a:lnSpc>
                <a:spcPct val="90000"/>
              </a:lnSpc>
              <a:spcBef>
                <a:spcPct val="0"/>
              </a:spcBef>
              <a:buNone/>
              <a:defRPr sz="2000" kern="1200">
                <a:solidFill>
                  <a:schemeClr val="tx1"/>
                </a:solidFill>
                <a:latin typeface="Arial" panose="020B0604020202020204" pitchFamily="34" charset="0"/>
                <a:ea typeface="+mj-ea"/>
                <a:cs typeface="Arial" panose="020B0604020202020204" pitchFamily="34" charset="0"/>
              </a:defRPr>
            </a:lvl1pPr>
          </a:lstStyle>
          <a:p>
            <a:r>
              <a:rPr lang="en-US" dirty="0"/>
              <a:t>Freezing sample study </a:t>
            </a:r>
            <a:r>
              <a:rPr lang="en-US" sz="3200" dirty="0"/>
              <a:t>design</a:t>
            </a:r>
          </a:p>
        </p:txBody>
      </p:sp>
      <p:sp>
        <p:nvSpPr>
          <p:cNvPr id="4" name="Rectangle 3">
            <a:extLst>
              <a:ext uri="{FF2B5EF4-FFF2-40B4-BE49-F238E27FC236}">
                <a16:creationId xmlns:a16="http://schemas.microsoft.com/office/drawing/2014/main" id="{DB05427C-0AF7-7425-6AA8-F25DAACED979}"/>
              </a:ext>
            </a:extLst>
          </p:cNvPr>
          <p:cNvSpPr/>
          <p:nvPr/>
        </p:nvSpPr>
        <p:spPr>
          <a:xfrm>
            <a:off x="5716697" y="3398937"/>
            <a:ext cx="1022301" cy="188022"/>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000"/>
              </a:lnSpc>
            </a:pPr>
            <a:r>
              <a:rPr lang="en-US" sz="1200" b="1" dirty="0">
                <a:solidFill>
                  <a:schemeClr val="tx1"/>
                </a:solidFill>
              </a:rPr>
              <a:t>Day 7</a:t>
            </a:r>
          </a:p>
        </p:txBody>
      </p:sp>
      <p:sp>
        <p:nvSpPr>
          <p:cNvPr id="5" name="TextBox 4">
            <a:extLst>
              <a:ext uri="{FF2B5EF4-FFF2-40B4-BE49-F238E27FC236}">
                <a16:creationId xmlns:a16="http://schemas.microsoft.com/office/drawing/2014/main" id="{21BC7EBC-5545-0612-1365-2802FDA498D3}"/>
              </a:ext>
            </a:extLst>
          </p:cNvPr>
          <p:cNvSpPr txBox="1"/>
          <p:nvPr/>
        </p:nvSpPr>
        <p:spPr>
          <a:xfrm>
            <a:off x="1811708" y="1043953"/>
            <a:ext cx="2353529" cy="756296"/>
          </a:xfrm>
          <a:prstGeom prst="rect">
            <a:avLst/>
          </a:prstGeom>
        </p:spPr>
        <p:txBody>
          <a:bodyPr vert="horz" wrap="square" lIns="91440" tIns="45720" rIns="91440" bIns="45720" rtlCol="0" anchor="t">
            <a:noAutofit/>
          </a:bodyPr>
          <a:lstStyle/>
          <a:p>
            <a:pPr algn="ctr"/>
            <a:r>
              <a:rPr lang="en-CA" sz="1400" b="1" dirty="0"/>
              <a:t>All samples stained in assay tubes on Day 0</a:t>
            </a:r>
          </a:p>
        </p:txBody>
      </p:sp>
      <p:cxnSp>
        <p:nvCxnSpPr>
          <p:cNvPr id="6" name="Straight Arrow Connector 5">
            <a:extLst>
              <a:ext uri="{FF2B5EF4-FFF2-40B4-BE49-F238E27FC236}">
                <a16:creationId xmlns:a16="http://schemas.microsoft.com/office/drawing/2014/main" id="{54325A38-3989-47E0-3CB8-905EAE8D16ED}"/>
              </a:ext>
            </a:extLst>
          </p:cNvPr>
          <p:cNvCxnSpPr>
            <a:cxnSpLocks/>
          </p:cNvCxnSpPr>
          <p:nvPr/>
        </p:nvCxnSpPr>
        <p:spPr>
          <a:xfrm>
            <a:off x="5808283" y="2615064"/>
            <a:ext cx="832104" cy="0"/>
          </a:xfrm>
          <a:prstGeom prst="straightConnector1">
            <a:avLst/>
          </a:prstGeom>
          <a:ln w="31750">
            <a:solidFill>
              <a:schemeClr val="bg1">
                <a:lumMod val="50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0998386-60DB-9061-A96D-35F89DE95EA8}"/>
              </a:ext>
            </a:extLst>
          </p:cNvPr>
          <p:cNvCxnSpPr>
            <a:cxnSpLocks/>
          </p:cNvCxnSpPr>
          <p:nvPr/>
        </p:nvCxnSpPr>
        <p:spPr>
          <a:xfrm>
            <a:off x="5808285" y="3661637"/>
            <a:ext cx="829009" cy="0"/>
          </a:xfrm>
          <a:prstGeom prst="straightConnector1">
            <a:avLst/>
          </a:prstGeom>
          <a:ln w="28575">
            <a:solidFill>
              <a:schemeClr val="bg1">
                <a:lumMod val="50000"/>
              </a:schemeClr>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BB69D88-3C95-A960-7196-C02A33D38A57}"/>
                  </a:ext>
                </a:extLst>
              </p:cNvPr>
              <p:cNvSpPr txBox="1"/>
              <p:nvPr/>
            </p:nvSpPr>
            <p:spPr>
              <a:xfrm>
                <a:off x="2388339" y="2756419"/>
                <a:ext cx="1400925" cy="421006"/>
              </a:xfrm>
              <a:prstGeom prst="rect">
                <a:avLst/>
              </a:prstGeom>
            </p:spPr>
            <p:txBody>
              <a:bodyPr vert="horz" wrap="square" lIns="91440" tIns="45720" rIns="91440" bIns="45720" rtlCol="0" anchor="t">
                <a:noAutofit/>
              </a:bodyPr>
              <a:lstStyle/>
              <a:p>
                <a:r>
                  <a:rPr lang="en-CA" sz="1200" b="1" dirty="0"/>
                  <a:t>Frozen at –80</a:t>
                </a:r>
                <a14:m>
                  <m:oMath xmlns:m="http://schemas.openxmlformats.org/officeDocument/2006/math">
                    <m:r>
                      <a:rPr lang="en-CA" sz="1200" b="1" baseline="30000">
                        <a:latin typeface="Cambria Math" panose="02040503050406030204" pitchFamily="18" charset="0"/>
                      </a:rPr>
                      <m:t>𝐨</m:t>
                    </m:r>
                  </m:oMath>
                </a14:m>
                <a:r>
                  <a:rPr lang="en-CA" sz="1200" b="1" dirty="0"/>
                  <a:t>C</a:t>
                </a:r>
                <a14:m>
                  <m:oMath xmlns:m="http://schemas.openxmlformats.org/officeDocument/2006/math">
                    <m:r>
                      <a:rPr lang="en-US" sz="1200" b="1" baseline="30000">
                        <a:latin typeface="Cambria Math" panose="02040503050406030204" pitchFamily="18" charset="0"/>
                      </a:rPr>
                      <m:t> </m:t>
                    </m:r>
                  </m:oMath>
                </a14:m>
                <a:endParaRPr lang="en-CA" sz="1200" b="1" dirty="0"/>
              </a:p>
            </p:txBody>
          </p:sp>
        </mc:Choice>
        <mc:Fallback xmlns="">
          <p:sp>
            <p:nvSpPr>
              <p:cNvPr id="8" name="TextBox 7">
                <a:extLst>
                  <a:ext uri="{FF2B5EF4-FFF2-40B4-BE49-F238E27FC236}">
                    <a16:creationId xmlns:a16="http://schemas.microsoft.com/office/drawing/2014/main" id="{0BB69D88-3C95-A960-7196-C02A33D38A57}"/>
                  </a:ext>
                </a:extLst>
              </p:cNvPr>
              <p:cNvSpPr txBox="1">
                <a:spLocks noRot="1" noChangeAspect="1" noMove="1" noResize="1" noEditPoints="1" noAdjustHandles="1" noChangeArrowheads="1" noChangeShapeType="1" noTextEdit="1"/>
              </p:cNvSpPr>
              <p:nvPr/>
            </p:nvSpPr>
            <p:spPr>
              <a:xfrm>
                <a:off x="2388339" y="2756419"/>
                <a:ext cx="1400925" cy="421006"/>
              </a:xfrm>
              <a:prstGeom prst="rect">
                <a:avLst/>
              </a:prstGeom>
              <a:blipFill>
                <a:blip r:embed="rId2"/>
                <a:stretch>
                  <a:fillRect t="-285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35E32134-C9F9-ACA4-603F-BF5B6C1D7105}"/>
              </a:ext>
            </a:extLst>
          </p:cNvPr>
          <p:cNvSpPr txBox="1"/>
          <p:nvPr/>
        </p:nvSpPr>
        <p:spPr>
          <a:xfrm>
            <a:off x="5716696" y="2295224"/>
            <a:ext cx="1820918" cy="354159"/>
          </a:xfrm>
          <a:prstGeom prst="rect">
            <a:avLst/>
          </a:prstGeom>
        </p:spPr>
        <p:txBody>
          <a:bodyPr vert="horz" wrap="square" lIns="91440" tIns="45720" rIns="91440" bIns="45720" rtlCol="0" anchor="t">
            <a:noAutofit/>
          </a:bodyPr>
          <a:lstStyle/>
          <a:p>
            <a:r>
              <a:rPr lang="en-CA" sz="1200" b="1" dirty="0"/>
              <a:t>4</a:t>
            </a:r>
            <a:r>
              <a:rPr lang="en-CA" sz="1200" b="1" baseline="30000" dirty="0"/>
              <a:t>o</a:t>
            </a:r>
            <a:r>
              <a:rPr lang="en-CA" sz="1200" b="1" dirty="0"/>
              <a:t>C overnight</a:t>
            </a:r>
          </a:p>
        </p:txBody>
      </p:sp>
      <p:sp>
        <p:nvSpPr>
          <p:cNvPr id="10" name="TextBox 9">
            <a:extLst>
              <a:ext uri="{FF2B5EF4-FFF2-40B4-BE49-F238E27FC236}">
                <a16:creationId xmlns:a16="http://schemas.microsoft.com/office/drawing/2014/main" id="{AEDA589E-0807-EB76-EBD2-EDDF9E6DA591}"/>
              </a:ext>
            </a:extLst>
          </p:cNvPr>
          <p:cNvSpPr txBox="1"/>
          <p:nvPr/>
        </p:nvSpPr>
        <p:spPr>
          <a:xfrm>
            <a:off x="4118046" y="4210589"/>
            <a:ext cx="1612116" cy="967169"/>
          </a:xfrm>
          <a:prstGeom prst="rect">
            <a:avLst/>
          </a:prstGeom>
          <a:ln w="28575">
            <a:noFill/>
          </a:ln>
        </p:spPr>
        <p:txBody>
          <a:bodyPr vert="horz" wrap="square" lIns="91440" tIns="45720" rIns="91440" bIns="45720" rtlCol="0" anchor="t">
            <a:noAutofit/>
          </a:bodyPr>
          <a:lstStyle/>
          <a:p>
            <a:r>
              <a:rPr lang="en-CA" sz="1200" b="1" dirty="0"/>
              <a:t>Storage condition:</a:t>
            </a:r>
          </a:p>
          <a:p>
            <a:r>
              <a:rPr lang="en-CA" sz="1200" b="1" dirty="0"/>
              <a:t>Pelleted in 100 µL Fix and Perm Buffer plus iridium</a:t>
            </a:r>
          </a:p>
        </p:txBody>
      </p:sp>
      <p:pic>
        <p:nvPicPr>
          <p:cNvPr id="11" name="Picture 10">
            <a:extLst>
              <a:ext uri="{FF2B5EF4-FFF2-40B4-BE49-F238E27FC236}">
                <a16:creationId xmlns:a16="http://schemas.microsoft.com/office/drawing/2014/main" id="{4E2283ED-AE37-CFB5-5498-E4836E0F5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5500" y="3586960"/>
            <a:ext cx="620372" cy="905651"/>
          </a:xfrm>
          <a:prstGeom prst="rect">
            <a:avLst/>
          </a:prstGeom>
        </p:spPr>
      </p:pic>
      <p:sp>
        <p:nvSpPr>
          <p:cNvPr id="12" name="TextBox 11">
            <a:extLst>
              <a:ext uri="{FF2B5EF4-FFF2-40B4-BE49-F238E27FC236}">
                <a16:creationId xmlns:a16="http://schemas.microsoft.com/office/drawing/2014/main" id="{C2E0C4AF-A78B-D25C-184A-1F90F034140F}"/>
              </a:ext>
            </a:extLst>
          </p:cNvPr>
          <p:cNvSpPr txBox="1"/>
          <p:nvPr/>
        </p:nvSpPr>
        <p:spPr>
          <a:xfrm>
            <a:off x="4118046" y="1906099"/>
            <a:ext cx="1612116" cy="825107"/>
          </a:xfrm>
          <a:prstGeom prst="rect">
            <a:avLst/>
          </a:prstGeom>
          <a:ln w="28575">
            <a:noFill/>
          </a:ln>
        </p:spPr>
        <p:txBody>
          <a:bodyPr vert="horz" wrap="square" lIns="91440" tIns="45720" rIns="91440" bIns="45720" rtlCol="0" anchor="t">
            <a:noAutofit/>
          </a:bodyPr>
          <a:lstStyle/>
          <a:p>
            <a:r>
              <a:rPr lang="en-CA" sz="1200" b="1" dirty="0"/>
              <a:t>Acquire fresh samples as a baseline control.</a:t>
            </a:r>
          </a:p>
        </p:txBody>
      </p:sp>
      <p:sp>
        <p:nvSpPr>
          <p:cNvPr id="13" name="TextBox 12">
            <a:extLst>
              <a:ext uri="{FF2B5EF4-FFF2-40B4-BE49-F238E27FC236}">
                <a16:creationId xmlns:a16="http://schemas.microsoft.com/office/drawing/2014/main" id="{DDA4BEC2-CE6C-43FD-2B78-802611FE5783}"/>
              </a:ext>
            </a:extLst>
          </p:cNvPr>
          <p:cNvSpPr txBox="1"/>
          <p:nvPr/>
        </p:nvSpPr>
        <p:spPr>
          <a:xfrm>
            <a:off x="2164710" y="1590207"/>
            <a:ext cx="2114285" cy="370732"/>
          </a:xfrm>
          <a:prstGeom prst="rect">
            <a:avLst/>
          </a:prstGeom>
        </p:spPr>
        <p:txBody>
          <a:bodyPr vert="horz" wrap="square" lIns="91440" tIns="45720" rIns="91440" bIns="45720" rtlCol="0" anchor="t">
            <a:noAutofit/>
          </a:bodyPr>
          <a:lstStyle/>
          <a:p>
            <a:r>
              <a:rPr lang="en-CA" sz="1200" b="1" dirty="0"/>
              <a:t>Donor 1 	   Donor 2</a:t>
            </a:r>
          </a:p>
        </p:txBody>
      </p:sp>
      <p:sp>
        <p:nvSpPr>
          <p:cNvPr id="14" name="Rectangle 13">
            <a:extLst>
              <a:ext uri="{FF2B5EF4-FFF2-40B4-BE49-F238E27FC236}">
                <a16:creationId xmlns:a16="http://schemas.microsoft.com/office/drawing/2014/main" id="{A889B50F-751D-4126-3203-69080F5F6E57}"/>
              </a:ext>
            </a:extLst>
          </p:cNvPr>
          <p:cNvSpPr/>
          <p:nvPr/>
        </p:nvSpPr>
        <p:spPr>
          <a:xfrm>
            <a:off x="5716696" y="4196287"/>
            <a:ext cx="989316" cy="236675"/>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000"/>
              </a:lnSpc>
            </a:pPr>
            <a:r>
              <a:rPr lang="en-US" sz="1200" b="1" dirty="0">
                <a:solidFill>
                  <a:schemeClr val="tx1"/>
                </a:solidFill>
              </a:rPr>
              <a:t>Day 21</a:t>
            </a:r>
          </a:p>
        </p:txBody>
      </p:sp>
      <p:cxnSp>
        <p:nvCxnSpPr>
          <p:cNvPr id="15" name="Straight Arrow Connector 14">
            <a:extLst>
              <a:ext uri="{FF2B5EF4-FFF2-40B4-BE49-F238E27FC236}">
                <a16:creationId xmlns:a16="http://schemas.microsoft.com/office/drawing/2014/main" id="{F20BD55A-944C-874A-BEAF-67311785D752}"/>
              </a:ext>
            </a:extLst>
          </p:cNvPr>
          <p:cNvCxnSpPr>
            <a:cxnSpLocks/>
          </p:cNvCxnSpPr>
          <p:nvPr/>
        </p:nvCxnSpPr>
        <p:spPr>
          <a:xfrm>
            <a:off x="5808285" y="4458987"/>
            <a:ext cx="829009" cy="0"/>
          </a:xfrm>
          <a:prstGeom prst="straightConnector1">
            <a:avLst/>
          </a:prstGeom>
          <a:ln w="28575">
            <a:solidFill>
              <a:schemeClr val="bg1">
                <a:lumMod val="5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5A9188D-5871-95D9-7B36-ABDAE0917187}"/>
              </a:ext>
            </a:extLst>
          </p:cNvPr>
          <p:cNvSpPr/>
          <p:nvPr/>
        </p:nvSpPr>
        <p:spPr>
          <a:xfrm>
            <a:off x="5716696" y="4915071"/>
            <a:ext cx="989316" cy="236675"/>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000"/>
              </a:lnSpc>
            </a:pPr>
            <a:r>
              <a:rPr lang="en-US" sz="1200" b="1" dirty="0">
                <a:solidFill>
                  <a:schemeClr val="tx1"/>
                </a:solidFill>
              </a:rPr>
              <a:t>Day 28</a:t>
            </a:r>
          </a:p>
        </p:txBody>
      </p:sp>
      <p:cxnSp>
        <p:nvCxnSpPr>
          <p:cNvPr id="17" name="Straight Arrow Connector 16">
            <a:extLst>
              <a:ext uri="{FF2B5EF4-FFF2-40B4-BE49-F238E27FC236}">
                <a16:creationId xmlns:a16="http://schemas.microsoft.com/office/drawing/2014/main" id="{AC542600-4CF0-F155-69BE-A2A1B3552AFD}"/>
              </a:ext>
            </a:extLst>
          </p:cNvPr>
          <p:cNvCxnSpPr>
            <a:cxnSpLocks/>
          </p:cNvCxnSpPr>
          <p:nvPr/>
        </p:nvCxnSpPr>
        <p:spPr>
          <a:xfrm>
            <a:off x="5808285" y="5177771"/>
            <a:ext cx="829009" cy="0"/>
          </a:xfrm>
          <a:prstGeom prst="straightConnector1">
            <a:avLst/>
          </a:prstGeom>
          <a:ln w="28575">
            <a:solidFill>
              <a:schemeClr val="bg1">
                <a:lumMod val="5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1A6F226-92AB-2BD9-3F55-89DD8685722F}"/>
              </a:ext>
            </a:extLst>
          </p:cNvPr>
          <p:cNvSpPr/>
          <p:nvPr/>
        </p:nvSpPr>
        <p:spPr>
          <a:xfrm>
            <a:off x="5716696" y="5571696"/>
            <a:ext cx="989316" cy="236675"/>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000"/>
              </a:lnSpc>
            </a:pPr>
            <a:r>
              <a:rPr lang="en-US" sz="1200" b="1" dirty="0">
                <a:solidFill>
                  <a:schemeClr val="tx1"/>
                </a:solidFill>
              </a:rPr>
              <a:t>Day 60</a:t>
            </a:r>
          </a:p>
        </p:txBody>
      </p:sp>
      <p:cxnSp>
        <p:nvCxnSpPr>
          <p:cNvPr id="19" name="Straight Arrow Connector 18">
            <a:extLst>
              <a:ext uri="{FF2B5EF4-FFF2-40B4-BE49-F238E27FC236}">
                <a16:creationId xmlns:a16="http://schemas.microsoft.com/office/drawing/2014/main" id="{419AE749-51FB-BF19-E0DF-E602AF71A9EF}"/>
              </a:ext>
            </a:extLst>
          </p:cNvPr>
          <p:cNvCxnSpPr>
            <a:cxnSpLocks/>
          </p:cNvCxnSpPr>
          <p:nvPr/>
        </p:nvCxnSpPr>
        <p:spPr>
          <a:xfrm>
            <a:off x="5808285" y="5834396"/>
            <a:ext cx="829009" cy="0"/>
          </a:xfrm>
          <a:prstGeom prst="straightConnector1">
            <a:avLst/>
          </a:prstGeom>
          <a:ln w="28575">
            <a:solidFill>
              <a:schemeClr val="bg1">
                <a:lumMod val="5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58B0D4C-59CB-BBD2-C52B-F6EC142D02C2}"/>
              </a:ext>
            </a:extLst>
          </p:cNvPr>
          <p:cNvSpPr/>
          <p:nvPr/>
        </p:nvSpPr>
        <p:spPr>
          <a:xfrm>
            <a:off x="2095500" y="2752439"/>
            <a:ext cx="1921646" cy="3555554"/>
          </a:xfrm>
          <a:prstGeom prst="rect">
            <a:avLst/>
          </a:prstGeom>
          <a:noFill/>
          <a:ln w="25400" cap="rnd">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Arrow Connector 20">
            <a:extLst>
              <a:ext uri="{FF2B5EF4-FFF2-40B4-BE49-F238E27FC236}">
                <a16:creationId xmlns:a16="http://schemas.microsoft.com/office/drawing/2014/main" id="{011FB797-AF1D-C247-1F0A-23EF5624E52B}"/>
              </a:ext>
            </a:extLst>
          </p:cNvPr>
          <p:cNvCxnSpPr>
            <a:cxnSpLocks/>
          </p:cNvCxnSpPr>
          <p:nvPr/>
        </p:nvCxnSpPr>
        <p:spPr>
          <a:xfrm>
            <a:off x="8247573" y="4021615"/>
            <a:ext cx="476171" cy="0"/>
          </a:xfrm>
          <a:prstGeom prst="straightConnector1">
            <a:avLst/>
          </a:prstGeom>
          <a:ln w="28575">
            <a:solidFill>
              <a:schemeClr val="bg1">
                <a:lumMod val="50000"/>
              </a:schemeClr>
            </a:solidFill>
            <a:tailEnd type="arrow" w="lg" len="lg"/>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52166E1E-EB4B-49F7-B1D3-A7E1D820DF84}"/>
              </a:ext>
            </a:extLst>
          </p:cNvPr>
          <p:cNvGrpSpPr>
            <a:grpSpLocks noChangeAspect="1"/>
          </p:cNvGrpSpPr>
          <p:nvPr/>
        </p:nvGrpSpPr>
        <p:grpSpPr>
          <a:xfrm>
            <a:off x="9024545" y="3581381"/>
            <a:ext cx="759644" cy="914400"/>
            <a:chOff x="7083695" y="1008239"/>
            <a:chExt cx="635491" cy="764955"/>
          </a:xfrm>
        </p:grpSpPr>
        <p:grpSp>
          <p:nvGrpSpPr>
            <p:cNvPr id="23" name="Group 22">
              <a:extLst>
                <a:ext uri="{FF2B5EF4-FFF2-40B4-BE49-F238E27FC236}">
                  <a16:creationId xmlns:a16="http://schemas.microsoft.com/office/drawing/2014/main" id="{657E221C-DF30-2646-17B4-54CABCE9B4CB}"/>
                </a:ext>
              </a:extLst>
            </p:cNvPr>
            <p:cNvGrpSpPr/>
            <p:nvPr/>
          </p:nvGrpSpPr>
          <p:grpSpPr>
            <a:xfrm flipV="1">
              <a:off x="7083695" y="1008239"/>
              <a:ext cx="522895" cy="676687"/>
              <a:chOff x="6201537" y="1741066"/>
              <a:chExt cx="522895" cy="676687"/>
            </a:xfrm>
          </p:grpSpPr>
          <p:sp>
            <p:nvSpPr>
              <p:cNvPr id="37" name="Freeform: Shape 91">
                <a:extLst>
                  <a:ext uri="{FF2B5EF4-FFF2-40B4-BE49-F238E27FC236}">
                    <a16:creationId xmlns:a16="http://schemas.microsoft.com/office/drawing/2014/main" id="{04CDC603-EE89-2A5C-09BD-029413AC71AA}"/>
                  </a:ext>
                </a:extLst>
              </p:cNvPr>
              <p:cNvSpPr>
                <a:spLocks noChangeAspect="1"/>
              </p:cNvSpPr>
              <p:nvPr/>
            </p:nvSpPr>
            <p:spPr>
              <a:xfrm>
                <a:off x="6582668" y="1741066"/>
                <a:ext cx="141764" cy="141765"/>
              </a:xfrm>
              <a:custGeom>
                <a:avLst/>
                <a:gdLst>
                  <a:gd name="connsiteX0" fmla="*/ 0 w 141764"/>
                  <a:gd name="connsiteY0" fmla="*/ 0 h 141765"/>
                  <a:gd name="connsiteX1" fmla="*/ 141764 w 141764"/>
                  <a:gd name="connsiteY1" fmla="*/ 141765 h 141765"/>
                  <a:gd name="connsiteX2" fmla="*/ 10118 w 141764"/>
                  <a:gd name="connsiteY2" fmla="*/ 129636 h 141765"/>
                  <a:gd name="connsiteX3" fmla="*/ 0 w 141764"/>
                  <a:gd name="connsiteY3" fmla="*/ 0 h 141765"/>
                </a:gdLst>
                <a:ahLst/>
                <a:cxnLst>
                  <a:cxn ang="0">
                    <a:pos x="connsiteX0" y="connsiteY0"/>
                  </a:cxn>
                  <a:cxn ang="0">
                    <a:pos x="connsiteX1" y="connsiteY1"/>
                  </a:cxn>
                  <a:cxn ang="0">
                    <a:pos x="connsiteX2" y="connsiteY2"/>
                  </a:cxn>
                  <a:cxn ang="0">
                    <a:pos x="connsiteX3" y="connsiteY3"/>
                  </a:cxn>
                </a:cxnLst>
                <a:rect l="l" t="t" r="r" b="b"/>
                <a:pathLst>
                  <a:path w="141764" h="141765">
                    <a:moveTo>
                      <a:pt x="0" y="0"/>
                    </a:moveTo>
                    <a:lnTo>
                      <a:pt x="141764" y="141765"/>
                    </a:lnTo>
                    <a:lnTo>
                      <a:pt x="10118" y="129636"/>
                    </a:lnTo>
                    <a:lnTo>
                      <a:pt x="0" y="0"/>
                    </a:lnTo>
                    <a:close/>
                  </a:path>
                </a:pathLst>
              </a:custGeom>
              <a:solidFill>
                <a:schemeClr val="bg1"/>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 name="Freeform: Shape 92">
                <a:extLst>
                  <a:ext uri="{FF2B5EF4-FFF2-40B4-BE49-F238E27FC236}">
                    <a16:creationId xmlns:a16="http://schemas.microsoft.com/office/drawing/2014/main" id="{EAEE2CD7-C416-1C73-203F-A52E047E5D37}"/>
                  </a:ext>
                </a:extLst>
              </p:cNvPr>
              <p:cNvSpPr>
                <a:spLocks noChangeAspect="1"/>
              </p:cNvSpPr>
              <p:nvPr/>
            </p:nvSpPr>
            <p:spPr>
              <a:xfrm>
                <a:off x="6201537" y="1741066"/>
                <a:ext cx="522895" cy="676687"/>
              </a:xfrm>
              <a:custGeom>
                <a:avLst/>
                <a:gdLst>
                  <a:gd name="connsiteX0" fmla="*/ 0 w 522895"/>
                  <a:gd name="connsiteY0" fmla="*/ 0 h 676687"/>
                  <a:gd name="connsiteX1" fmla="*/ 381131 w 522895"/>
                  <a:gd name="connsiteY1" fmla="*/ 0 h 676687"/>
                  <a:gd name="connsiteX2" fmla="*/ 391249 w 522895"/>
                  <a:gd name="connsiteY2" fmla="*/ 129636 h 676687"/>
                  <a:gd name="connsiteX3" fmla="*/ 522895 w 522895"/>
                  <a:gd name="connsiteY3" fmla="*/ 141765 h 676687"/>
                  <a:gd name="connsiteX4" fmla="*/ 522895 w 522895"/>
                  <a:gd name="connsiteY4" fmla="*/ 676687 h 676687"/>
                  <a:gd name="connsiteX5" fmla="*/ 0 w 522895"/>
                  <a:gd name="connsiteY5" fmla="*/ 676687 h 676687"/>
                  <a:gd name="connsiteX6" fmla="*/ 0 w 522895"/>
                  <a:gd name="connsiteY6" fmla="*/ 0 h 67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95" h="676687">
                    <a:moveTo>
                      <a:pt x="0" y="0"/>
                    </a:moveTo>
                    <a:lnTo>
                      <a:pt x="381131" y="0"/>
                    </a:lnTo>
                    <a:lnTo>
                      <a:pt x="391249" y="129636"/>
                    </a:lnTo>
                    <a:lnTo>
                      <a:pt x="522895" y="141765"/>
                    </a:lnTo>
                    <a:lnTo>
                      <a:pt x="522895" y="676687"/>
                    </a:lnTo>
                    <a:lnTo>
                      <a:pt x="0" y="676687"/>
                    </a:lnTo>
                    <a:lnTo>
                      <a:pt x="0" y="0"/>
                    </a:lnTo>
                    <a:close/>
                  </a:path>
                </a:pathLst>
              </a:custGeom>
              <a:solidFill>
                <a:schemeClr val="bg1"/>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24" name="Group 23">
              <a:extLst>
                <a:ext uri="{FF2B5EF4-FFF2-40B4-BE49-F238E27FC236}">
                  <a16:creationId xmlns:a16="http://schemas.microsoft.com/office/drawing/2014/main" id="{DDDF482E-0A6A-1E0D-06F5-44CC9EBC8BA0}"/>
                </a:ext>
              </a:extLst>
            </p:cNvPr>
            <p:cNvGrpSpPr/>
            <p:nvPr/>
          </p:nvGrpSpPr>
          <p:grpSpPr>
            <a:xfrm flipV="1">
              <a:off x="7139993" y="1052373"/>
              <a:ext cx="522895" cy="676687"/>
              <a:chOff x="6201537" y="1741066"/>
              <a:chExt cx="522895" cy="676687"/>
            </a:xfrm>
          </p:grpSpPr>
          <p:sp>
            <p:nvSpPr>
              <p:cNvPr id="35" name="Freeform: Shape 89">
                <a:extLst>
                  <a:ext uri="{FF2B5EF4-FFF2-40B4-BE49-F238E27FC236}">
                    <a16:creationId xmlns:a16="http://schemas.microsoft.com/office/drawing/2014/main" id="{BACF7219-7BAD-3BE7-E945-978CD9B237C8}"/>
                  </a:ext>
                </a:extLst>
              </p:cNvPr>
              <p:cNvSpPr>
                <a:spLocks noChangeAspect="1"/>
              </p:cNvSpPr>
              <p:nvPr/>
            </p:nvSpPr>
            <p:spPr>
              <a:xfrm>
                <a:off x="6582668" y="1741066"/>
                <a:ext cx="141764" cy="141765"/>
              </a:xfrm>
              <a:custGeom>
                <a:avLst/>
                <a:gdLst>
                  <a:gd name="connsiteX0" fmla="*/ 0 w 141764"/>
                  <a:gd name="connsiteY0" fmla="*/ 0 h 141765"/>
                  <a:gd name="connsiteX1" fmla="*/ 141764 w 141764"/>
                  <a:gd name="connsiteY1" fmla="*/ 141765 h 141765"/>
                  <a:gd name="connsiteX2" fmla="*/ 10118 w 141764"/>
                  <a:gd name="connsiteY2" fmla="*/ 129636 h 141765"/>
                  <a:gd name="connsiteX3" fmla="*/ 0 w 141764"/>
                  <a:gd name="connsiteY3" fmla="*/ 0 h 141765"/>
                </a:gdLst>
                <a:ahLst/>
                <a:cxnLst>
                  <a:cxn ang="0">
                    <a:pos x="connsiteX0" y="connsiteY0"/>
                  </a:cxn>
                  <a:cxn ang="0">
                    <a:pos x="connsiteX1" y="connsiteY1"/>
                  </a:cxn>
                  <a:cxn ang="0">
                    <a:pos x="connsiteX2" y="connsiteY2"/>
                  </a:cxn>
                  <a:cxn ang="0">
                    <a:pos x="connsiteX3" y="connsiteY3"/>
                  </a:cxn>
                </a:cxnLst>
                <a:rect l="l" t="t" r="r" b="b"/>
                <a:pathLst>
                  <a:path w="141764" h="141765">
                    <a:moveTo>
                      <a:pt x="0" y="0"/>
                    </a:moveTo>
                    <a:lnTo>
                      <a:pt x="141764" y="141765"/>
                    </a:lnTo>
                    <a:lnTo>
                      <a:pt x="10118" y="129636"/>
                    </a:lnTo>
                    <a:lnTo>
                      <a:pt x="0" y="0"/>
                    </a:lnTo>
                    <a:close/>
                  </a:path>
                </a:pathLst>
              </a:custGeom>
              <a:solidFill>
                <a:schemeClr val="bg1"/>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 name="Freeform: Shape 90">
                <a:extLst>
                  <a:ext uri="{FF2B5EF4-FFF2-40B4-BE49-F238E27FC236}">
                    <a16:creationId xmlns:a16="http://schemas.microsoft.com/office/drawing/2014/main" id="{3033D342-DDD6-5315-A886-78CDE5D75124}"/>
                  </a:ext>
                </a:extLst>
              </p:cNvPr>
              <p:cNvSpPr>
                <a:spLocks noChangeAspect="1"/>
              </p:cNvSpPr>
              <p:nvPr/>
            </p:nvSpPr>
            <p:spPr>
              <a:xfrm>
                <a:off x="6201537" y="1741066"/>
                <a:ext cx="522895" cy="676687"/>
              </a:xfrm>
              <a:custGeom>
                <a:avLst/>
                <a:gdLst>
                  <a:gd name="connsiteX0" fmla="*/ 0 w 522895"/>
                  <a:gd name="connsiteY0" fmla="*/ 0 h 676687"/>
                  <a:gd name="connsiteX1" fmla="*/ 381131 w 522895"/>
                  <a:gd name="connsiteY1" fmla="*/ 0 h 676687"/>
                  <a:gd name="connsiteX2" fmla="*/ 391249 w 522895"/>
                  <a:gd name="connsiteY2" fmla="*/ 129636 h 676687"/>
                  <a:gd name="connsiteX3" fmla="*/ 522895 w 522895"/>
                  <a:gd name="connsiteY3" fmla="*/ 141765 h 676687"/>
                  <a:gd name="connsiteX4" fmla="*/ 522895 w 522895"/>
                  <a:gd name="connsiteY4" fmla="*/ 676687 h 676687"/>
                  <a:gd name="connsiteX5" fmla="*/ 0 w 522895"/>
                  <a:gd name="connsiteY5" fmla="*/ 676687 h 676687"/>
                  <a:gd name="connsiteX6" fmla="*/ 0 w 522895"/>
                  <a:gd name="connsiteY6" fmla="*/ 0 h 67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95" h="676687">
                    <a:moveTo>
                      <a:pt x="0" y="0"/>
                    </a:moveTo>
                    <a:lnTo>
                      <a:pt x="381131" y="0"/>
                    </a:lnTo>
                    <a:lnTo>
                      <a:pt x="391249" y="129636"/>
                    </a:lnTo>
                    <a:lnTo>
                      <a:pt x="522895" y="141765"/>
                    </a:lnTo>
                    <a:lnTo>
                      <a:pt x="522895" y="676687"/>
                    </a:lnTo>
                    <a:lnTo>
                      <a:pt x="0" y="676687"/>
                    </a:lnTo>
                    <a:lnTo>
                      <a:pt x="0" y="0"/>
                    </a:lnTo>
                    <a:close/>
                  </a:path>
                </a:pathLst>
              </a:custGeom>
              <a:solidFill>
                <a:schemeClr val="bg1"/>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25" name="Group 24">
              <a:extLst>
                <a:ext uri="{FF2B5EF4-FFF2-40B4-BE49-F238E27FC236}">
                  <a16:creationId xmlns:a16="http://schemas.microsoft.com/office/drawing/2014/main" id="{0B38B0F5-F08D-A74B-96BB-99C8197662C7}"/>
                </a:ext>
              </a:extLst>
            </p:cNvPr>
            <p:cNvGrpSpPr/>
            <p:nvPr/>
          </p:nvGrpSpPr>
          <p:grpSpPr>
            <a:xfrm>
              <a:off x="7196291" y="1096507"/>
              <a:ext cx="522895" cy="676687"/>
              <a:chOff x="7196291" y="1096507"/>
              <a:chExt cx="522895" cy="676687"/>
            </a:xfrm>
          </p:grpSpPr>
          <p:grpSp>
            <p:nvGrpSpPr>
              <p:cNvPr id="26" name="Group 25">
                <a:extLst>
                  <a:ext uri="{FF2B5EF4-FFF2-40B4-BE49-F238E27FC236}">
                    <a16:creationId xmlns:a16="http://schemas.microsoft.com/office/drawing/2014/main" id="{FFD98A7D-78F9-BE54-AAD2-40FC0F78A31D}"/>
                  </a:ext>
                </a:extLst>
              </p:cNvPr>
              <p:cNvGrpSpPr/>
              <p:nvPr/>
            </p:nvGrpSpPr>
            <p:grpSpPr>
              <a:xfrm>
                <a:off x="7196291" y="1096507"/>
                <a:ext cx="522895" cy="676687"/>
                <a:chOff x="6201537" y="1741066"/>
                <a:chExt cx="522895" cy="676687"/>
              </a:xfrm>
            </p:grpSpPr>
            <p:sp>
              <p:nvSpPr>
                <p:cNvPr id="33" name="Freeform: Shape 87">
                  <a:extLst>
                    <a:ext uri="{FF2B5EF4-FFF2-40B4-BE49-F238E27FC236}">
                      <a16:creationId xmlns:a16="http://schemas.microsoft.com/office/drawing/2014/main" id="{9F79CAC4-65CB-45B5-743E-96C8AEA56EFF}"/>
                    </a:ext>
                  </a:extLst>
                </p:cNvPr>
                <p:cNvSpPr>
                  <a:spLocks noChangeAspect="1"/>
                </p:cNvSpPr>
                <p:nvPr/>
              </p:nvSpPr>
              <p:spPr>
                <a:xfrm>
                  <a:off x="6582668" y="1741066"/>
                  <a:ext cx="141764" cy="141765"/>
                </a:xfrm>
                <a:custGeom>
                  <a:avLst/>
                  <a:gdLst>
                    <a:gd name="connsiteX0" fmla="*/ 0 w 141764"/>
                    <a:gd name="connsiteY0" fmla="*/ 0 h 141765"/>
                    <a:gd name="connsiteX1" fmla="*/ 141764 w 141764"/>
                    <a:gd name="connsiteY1" fmla="*/ 141765 h 141765"/>
                    <a:gd name="connsiteX2" fmla="*/ 10118 w 141764"/>
                    <a:gd name="connsiteY2" fmla="*/ 129636 h 141765"/>
                    <a:gd name="connsiteX3" fmla="*/ 0 w 141764"/>
                    <a:gd name="connsiteY3" fmla="*/ 0 h 141765"/>
                  </a:gdLst>
                  <a:ahLst/>
                  <a:cxnLst>
                    <a:cxn ang="0">
                      <a:pos x="connsiteX0" y="connsiteY0"/>
                    </a:cxn>
                    <a:cxn ang="0">
                      <a:pos x="connsiteX1" y="connsiteY1"/>
                    </a:cxn>
                    <a:cxn ang="0">
                      <a:pos x="connsiteX2" y="connsiteY2"/>
                    </a:cxn>
                    <a:cxn ang="0">
                      <a:pos x="connsiteX3" y="connsiteY3"/>
                    </a:cxn>
                  </a:cxnLst>
                  <a:rect l="l" t="t" r="r" b="b"/>
                  <a:pathLst>
                    <a:path w="141764" h="141765">
                      <a:moveTo>
                        <a:pt x="0" y="0"/>
                      </a:moveTo>
                      <a:lnTo>
                        <a:pt x="141764" y="141765"/>
                      </a:lnTo>
                      <a:lnTo>
                        <a:pt x="10118" y="129636"/>
                      </a:lnTo>
                      <a:lnTo>
                        <a:pt x="0" y="0"/>
                      </a:lnTo>
                      <a:close/>
                    </a:path>
                  </a:pathLst>
                </a:custGeom>
                <a:solidFill>
                  <a:schemeClr val="bg1"/>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 name="Freeform: Shape 88">
                  <a:extLst>
                    <a:ext uri="{FF2B5EF4-FFF2-40B4-BE49-F238E27FC236}">
                      <a16:creationId xmlns:a16="http://schemas.microsoft.com/office/drawing/2014/main" id="{2449E681-943D-2B79-C549-1A15F45FB3EC}"/>
                    </a:ext>
                  </a:extLst>
                </p:cNvPr>
                <p:cNvSpPr>
                  <a:spLocks noChangeAspect="1"/>
                </p:cNvSpPr>
                <p:nvPr/>
              </p:nvSpPr>
              <p:spPr>
                <a:xfrm>
                  <a:off x="6201537" y="1741066"/>
                  <a:ext cx="522895" cy="676687"/>
                </a:xfrm>
                <a:custGeom>
                  <a:avLst/>
                  <a:gdLst>
                    <a:gd name="connsiteX0" fmla="*/ 0 w 522895"/>
                    <a:gd name="connsiteY0" fmla="*/ 0 h 676687"/>
                    <a:gd name="connsiteX1" fmla="*/ 381131 w 522895"/>
                    <a:gd name="connsiteY1" fmla="*/ 0 h 676687"/>
                    <a:gd name="connsiteX2" fmla="*/ 391249 w 522895"/>
                    <a:gd name="connsiteY2" fmla="*/ 129636 h 676687"/>
                    <a:gd name="connsiteX3" fmla="*/ 522895 w 522895"/>
                    <a:gd name="connsiteY3" fmla="*/ 141765 h 676687"/>
                    <a:gd name="connsiteX4" fmla="*/ 522895 w 522895"/>
                    <a:gd name="connsiteY4" fmla="*/ 676687 h 676687"/>
                    <a:gd name="connsiteX5" fmla="*/ 0 w 522895"/>
                    <a:gd name="connsiteY5" fmla="*/ 676687 h 676687"/>
                    <a:gd name="connsiteX6" fmla="*/ 0 w 522895"/>
                    <a:gd name="connsiteY6" fmla="*/ 0 h 67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95" h="676687">
                      <a:moveTo>
                        <a:pt x="0" y="0"/>
                      </a:moveTo>
                      <a:lnTo>
                        <a:pt x="381131" y="0"/>
                      </a:lnTo>
                      <a:lnTo>
                        <a:pt x="391249" y="129636"/>
                      </a:lnTo>
                      <a:lnTo>
                        <a:pt x="522895" y="141765"/>
                      </a:lnTo>
                      <a:lnTo>
                        <a:pt x="522895" y="676687"/>
                      </a:lnTo>
                      <a:lnTo>
                        <a:pt x="0" y="676687"/>
                      </a:lnTo>
                      <a:lnTo>
                        <a:pt x="0" y="0"/>
                      </a:lnTo>
                      <a:close/>
                    </a:path>
                  </a:pathLst>
                </a:custGeom>
                <a:solidFill>
                  <a:schemeClr val="bg1"/>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27" name="Group 26">
                <a:extLst>
                  <a:ext uri="{FF2B5EF4-FFF2-40B4-BE49-F238E27FC236}">
                    <a16:creationId xmlns:a16="http://schemas.microsoft.com/office/drawing/2014/main" id="{486A73B7-37C9-E41D-670A-215455778BD8}"/>
                  </a:ext>
                </a:extLst>
              </p:cNvPr>
              <p:cNvGrpSpPr/>
              <p:nvPr/>
            </p:nvGrpSpPr>
            <p:grpSpPr>
              <a:xfrm>
                <a:off x="7279898" y="1237497"/>
                <a:ext cx="365760" cy="379368"/>
                <a:chOff x="7354113" y="3139459"/>
                <a:chExt cx="45720" cy="379368"/>
              </a:xfrm>
            </p:grpSpPr>
            <p:cxnSp>
              <p:nvCxnSpPr>
                <p:cNvPr id="28" name="Straight Connector 27">
                  <a:extLst>
                    <a:ext uri="{FF2B5EF4-FFF2-40B4-BE49-F238E27FC236}">
                      <a16:creationId xmlns:a16="http://schemas.microsoft.com/office/drawing/2014/main" id="{437157E5-D0BC-20DD-61FC-D516C7294118}"/>
                    </a:ext>
                  </a:extLst>
                </p:cNvPr>
                <p:cNvCxnSpPr/>
                <p:nvPr/>
              </p:nvCxnSpPr>
              <p:spPr>
                <a:xfrm>
                  <a:off x="7354113" y="3139459"/>
                  <a:ext cx="457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5FB06D0-2ED0-486C-5EB3-F3F87D486628}"/>
                    </a:ext>
                  </a:extLst>
                </p:cNvPr>
                <p:cNvCxnSpPr/>
                <p:nvPr/>
              </p:nvCxnSpPr>
              <p:spPr>
                <a:xfrm>
                  <a:off x="7354113" y="3234301"/>
                  <a:ext cx="457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E0F69A2-1BD6-24D2-9F6F-3D43A02F9694}"/>
                    </a:ext>
                  </a:extLst>
                </p:cNvPr>
                <p:cNvCxnSpPr/>
                <p:nvPr/>
              </p:nvCxnSpPr>
              <p:spPr>
                <a:xfrm>
                  <a:off x="7354113" y="3329143"/>
                  <a:ext cx="457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7CE865E-451E-99E1-4CEB-04E822537CCD}"/>
                    </a:ext>
                  </a:extLst>
                </p:cNvPr>
                <p:cNvCxnSpPr/>
                <p:nvPr/>
              </p:nvCxnSpPr>
              <p:spPr>
                <a:xfrm>
                  <a:off x="7354113" y="3423985"/>
                  <a:ext cx="457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40AA72-7299-59A2-ED89-23DDAFD65020}"/>
                    </a:ext>
                  </a:extLst>
                </p:cNvPr>
                <p:cNvCxnSpPr/>
                <p:nvPr/>
              </p:nvCxnSpPr>
              <p:spPr>
                <a:xfrm>
                  <a:off x="7354113" y="3518827"/>
                  <a:ext cx="457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sp>
        <p:nvSpPr>
          <p:cNvPr id="39" name="TextBox 38">
            <a:extLst>
              <a:ext uri="{FF2B5EF4-FFF2-40B4-BE49-F238E27FC236}">
                <a16:creationId xmlns:a16="http://schemas.microsoft.com/office/drawing/2014/main" id="{F1BEB262-C05C-88E6-0A0D-4D315059D689}"/>
              </a:ext>
            </a:extLst>
          </p:cNvPr>
          <p:cNvSpPr txBox="1"/>
          <p:nvPr/>
        </p:nvSpPr>
        <p:spPr>
          <a:xfrm>
            <a:off x="8828171" y="2429644"/>
            <a:ext cx="1095083" cy="999356"/>
          </a:xfrm>
          <a:prstGeom prst="rect">
            <a:avLst/>
          </a:prstGeom>
          <a:ln w="28575">
            <a:noFill/>
          </a:ln>
        </p:spPr>
        <p:txBody>
          <a:bodyPr vert="horz" wrap="square" lIns="91440" tIns="45720" rIns="91440" bIns="45720" rtlCol="0" anchor="t">
            <a:noAutofit/>
          </a:bodyPr>
          <a:lstStyle/>
          <a:p>
            <a:r>
              <a:rPr lang="en-CA" sz="1200" b="1" dirty="0"/>
              <a:t>Maxpar Pathsetter report: Population Frequencies</a:t>
            </a:r>
          </a:p>
        </p:txBody>
      </p:sp>
      <p:sp>
        <p:nvSpPr>
          <p:cNvPr id="40" name="Rectangle 39">
            <a:extLst>
              <a:ext uri="{FF2B5EF4-FFF2-40B4-BE49-F238E27FC236}">
                <a16:creationId xmlns:a16="http://schemas.microsoft.com/office/drawing/2014/main" id="{21A93DFA-E07D-3C51-C85E-56AE2EFF35BA}"/>
              </a:ext>
            </a:extLst>
          </p:cNvPr>
          <p:cNvSpPr/>
          <p:nvPr/>
        </p:nvSpPr>
        <p:spPr>
          <a:xfrm>
            <a:off x="2095500" y="1590207"/>
            <a:ext cx="5190029" cy="1140998"/>
          </a:xfrm>
          <a:prstGeom prst="rect">
            <a:avLst/>
          </a:prstGeom>
          <a:noFill/>
          <a:ln w="25400" cap="rnd">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D915796A-479C-A3CA-5852-8611800929A1}"/>
              </a:ext>
            </a:extLst>
          </p:cNvPr>
          <p:cNvSpPr txBox="1"/>
          <p:nvPr/>
        </p:nvSpPr>
        <p:spPr>
          <a:xfrm>
            <a:off x="5698432" y="1643961"/>
            <a:ext cx="1820917" cy="236978"/>
          </a:xfrm>
          <a:prstGeom prst="rect">
            <a:avLst/>
          </a:prstGeom>
        </p:spPr>
        <p:txBody>
          <a:bodyPr vert="horz" wrap="square" lIns="91440" tIns="45720" rIns="91440" bIns="45720" rtlCol="0" anchor="t">
            <a:noAutofit/>
          </a:bodyPr>
          <a:lstStyle/>
          <a:p>
            <a:r>
              <a:rPr lang="en-CA" sz="1200" b="1" dirty="0"/>
              <a:t>Standard workflow</a:t>
            </a:r>
          </a:p>
        </p:txBody>
      </p:sp>
      <p:grpSp>
        <p:nvGrpSpPr>
          <p:cNvPr id="42" name="Group 41">
            <a:extLst>
              <a:ext uri="{FF2B5EF4-FFF2-40B4-BE49-F238E27FC236}">
                <a16:creationId xmlns:a16="http://schemas.microsoft.com/office/drawing/2014/main" id="{66EE21CB-CB80-D464-E653-19FD5C2DCCBB}"/>
              </a:ext>
            </a:extLst>
          </p:cNvPr>
          <p:cNvGrpSpPr/>
          <p:nvPr/>
        </p:nvGrpSpPr>
        <p:grpSpPr>
          <a:xfrm>
            <a:off x="2248515" y="1959286"/>
            <a:ext cx="1678709" cy="4229404"/>
            <a:chOff x="2685079" y="1636845"/>
            <a:chExt cx="1678709" cy="4229404"/>
          </a:xfrm>
        </p:grpSpPr>
        <p:grpSp>
          <p:nvGrpSpPr>
            <p:cNvPr id="43" name="Group 42">
              <a:extLst>
                <a:ext uri="{FF2B5EF4-FFF2-40B4-BE49-F238E27FC236}">
                  <a16:creationId xmlns:a16="http://schemas.microsoft.com/office/drawing/2014/main" id="{D4EE31BD-3EE4-2E32-48F8-C9595B22A56D}"/>
                </a:ext>
              </a:extLst>
            </p:cNvPr>
            <p:cNvGrpSpPr/>
            <p:nvPr/>
          </p:nvGrpSpPr>
          <p:grpSpPr>
            <a:xfrm>
              <a:off x="2685079" y="1636845"/>
              <a:ext cx="1221509" cy="4229404"/>
              <a:chOff x="2685079" y="1636845"/>
              <a:chExt cx="1221509" cy="4229404"/>
            </a:xfrm>
          </p:grpSpPr>
          <p:pic>
            <p:nvPicPr>
              <p:cNvPr id="77" name="Picture 76">
                <a:extLst>
                  <a:ext uri="{FF2B5EF4-FFF2-40B4-BE49-F238E27FC236}">
                    <a16:creationId xmlns:a16="http://schemas.microsoft.com/office/drawing/2014/main" id="{F347344A-0EF4-9911-9D08-1409BA9EE4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5079" y="1636845"/>
                <a:ext cx="160020" cy="640080"/>
              </a:xfrm>
              <a:prstGeom prst="rect">
                <a:avLst/>
              </a:prstGeom>
            </p:spPr>
          </p:pic>
          <p:pic>
            <p:nvPicPr>
              <p:cNvPr id="78" name="Picture 77">
                <a:extLst>
                  <a:ext uri="{FF2B5EF4-FFF2-40B4-BE49-F238E27FC236}">
                    <a16:creationId xmlns:a16="http://schemas.microsoft.com/office/drawing/2014/main" id="{E9F451F9-881E-F12C-00E1-717FCF4AD8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5079" y="2727030"/>
                <a:ext cx="160020" cy="640080"/>
              </a:xfrm>
              <a:prstGeom prst="rect">
                <a:avLst/>
              </a:prstGeom>
            </p:spPr>
          </p:pic>
          <p:pic>
            <p:nvPicPr>
              <p:cNvPr id="79" name="Picture 78">
                <a:extLst>
                  <a:ext uri="{FF2B5EF4-FFF2-40B4-BE49-F238E27FC236}">
                    <a16:creationId xmlns:a16="http://schemas.microsoft.com/office/drawing/2014/main" id="{B2028D3D-EEA5-DABA-DAF2-C9A2CCE01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5079" y="3560076"/>
                <a:ext cx="160020" cy="640080"/>
              </a:xfrm>
              <a:prstGeom prst="rect">
                <a:avLst/>
              </a:prstGeom>
            </p:spPr>
          </p:pic>
          <p:pic>
            <p:nvPicPr>
              <p:cNvPr id="80" name="Picture 79">
                <a:extLst>
                  <a:ext uri="{FF2B5EF4-FFF2-40B4-BE49-F238E27FC236}">
                    <a16:creationId xmlns:a16="http://schemas.microsoft.com/office/drawing/2014/main" id="{169BE4F9-2A31-813E-DEF2-2774E5EEE7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85079" y="4393122"/>
                <a:ext cx="160020" cy="640080"/>
              </a:xfrm>
              <a:prstGeom prst="rect">
                <a:avLst/>
              </a:prstGeom>
            </p:spPr>
          </p:pic>
          <p:pic>
            <p:nvPicPr>
              <p:cNvPr id="81" name="Picture 80">
                <a:extLst>
                  <a:ext uri="{FF2B5EF4-FFF2-40B4-BE49-F238E27FC236}">
                    <a16:creationId xmlns:a16="http://schemas.microsoft.com/office/drawing/2014/main" id="{06C22AB6-5AAA-B5F0-3F6F-5F0C932C85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5079" y="5226169"/>
                <a:ext cx="140018" cy="640080"/>
              </a:xfrm>
              <a:prstGeom prst="rect">
                <a:avLst/>
              </a:prstGeom>
            </p:spPr>
          </p:pic>
          <p:pic>
            <p:nvPicPr>
              <p:cNvPr id="82" name="Picture 81">
                <a:extLst>
                  <a:ext uri="{FF2B5EF4-FFF2-40B4-BE49-F238E27FC236}">
                    <a16:creationId xmlns:a16="http://schemas.microsoft.com/office/drawing/2014/main" id="{F62AEA2E-6E8F-BF10-5D0D-0D477029A9E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46568" y="1659732"/>
                <a:ext cx="160020" cy="640080"/>
              </a:xfrm>
              <a:prstGeom prst="rect">
                <a:avLst/>
              </a:prstGeom>
            </p:spPr>
          </p:pic>
          <p:pic>
            <p:nvPicPr>
              <p:cNvPr id="83" name="Picture 82">
                <a:extLst>
                  <a:ext uri="{FF2B5EF4-FFF2-40B4-BE49-F238E27FC236}">
                    <a16:creationId xmlns:a16="http://schemas.microsoft.com/office/drawing/2014/main" id="{86023A36-078A-132D-D88C-1E4DBC3F2E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6568" y="2727030"/>
                <a:ext cx="160020" cy="640080"/>
              </a:xfrm>
              <a:prstGeom prst="rect">
                <a:avLst/>
              </a:prstGeom>
            </p:spPr>
          </p:pic>
          <p:pic>
            <p:nvPicPr>
              <p:cNvPr id="84" name="Picture 83">
                <a:extLst>
                  <a:ext uri="{FF2B5EF4-FFF2-40B4-BE49-F238E27FC236}">
                    <a16:creationId xmlns:a16="http://schemas.microsoft.com/office/drawing/2014/main" id="{607C5CE3-2331-939E-59D3-3B8FF7480BD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46568" y="3560076"/>
                <a:ext cx="160020" cy="640080"/>
              </a:xfrm>
              <a:prstGeom prst="rect">
                <a:avLst/>
              </a:prstGeom>
            </p:spPr>
          </p:pic>
          <p:pic>
            <p:nvPicPr>
              <p:cNvPr id="85" name="Picture 84">
                <a:extLst>
                  <a:ext uri="{FF2B5EF4-FFF2-40B4-BE49-F238E27FC236}">
                    <a16:creationId xmlns:a16="http://schemas.microsoft.com/office/drawing/2014/main" id="{AF61BDB6-6713-C445-425B-8F92A1A43A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6568" y="4393122"/>
                <a:ext cx="160020" cy="640080"/>
              </a:xfrm>
              <a:prstGeom prst="rect">
                <a:avLst/>
              </a:prstGeom>
            </p:spPr>
          </p:pic>
          <p:pic>
            <p:nvPicPr>
              <p:cNvPr id="86" name="Picture 85">
                <a:extLst>
                  <a:ext uri="{FF2B5EF4-FFF2-40B4-BE49-F238E27FC236}">
                    <a16:creationId xmlns:a16="http://schemas.microsoft.com/office/drawing/2014/main" id="{E7786E59-2F8E-4F34-EA4F-AAA8D70EFEA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46568" y="5226169"/>
                <a:ext cx="160020" cy="640080"/>
              </a:xfrm>
              <a:prstGeom prst="rect">
                <a:avLst/>
              </a:prstGeom>
            </p:spPr>
          </p:pic>
        </p:grpSp>
        <p:grpSp>
          <p:nvGrpSpPr>
            <p:cNvPr id="44" name="Group 43">
              <a:extLst>
                <a:ext uri="{FF2B5EF4-FFF2-40B4-BE49-F238E27FC236}">
                  <a16:creationId xmlns:a16="http://schemas.microsoft.com/office/drawing/2014/main" id="{BD866C67-5CB3-E94A-5613-94EF54532373}"/>
                </a:ext>
              </a:extLst>
            </p:cNvPr>
            <p:cNvGrpSpPr/>
            <p:nvPr/>
          </p:nvGrpSpPr>
          <p:grpSpPr>
            <a:xfrm>
              <a:off x="2837479" y="1636845"/>
              <a:ext cx="1221509" cy="4229404"/>
              <a:chOff x="2685079" y="1636845"/>
              <a:chExt cx="1221509" cy="4229404"/>
            </a:xfrm>
          </p:grpSpPr>
          <p:pic>
            <p:nvPicPr>
              <p:cNvPr id="67" name="Picture 66">
                <a:extLst>
                  <a:ext uri="{FF2B5EF4-FFF2-40B4-BE49-F238E27FC236}">
                    <a16:creationId xmlns:a16="http://schemas.microsoft.com/office/drawing/2014/main" id="{29A96E2B-3FD0-4419-7014-CCEE5D8A5E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5079" y="1636845"/>
                <a:ext cx="160020" cy="640080"/>
              </a:xfrm>
              <a:prstGeom prst="rect">
                <a:avLst/>
              </a:prstGeom>
            </p:spPr>
          </p:pic>
          <p:pic>
            <p:nvPicPr>
              <p:cNvPr id="68" name="Picture 67">
                <a:extLst>
                  <a:ext uri="{FF2B5EF4-FFF2-40B4-BE49-F238E27FC236}">
                    <a16:creationId xmlns:a16="http://schemas.microsoft.com/office/drawing/2014/main" id="{2CAEC931-2C20-A56A-42E0-A8A280A234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5079" y="2727030"/>
                <a:ext cx="160020" cy="640080"/>
              </a:xfrm>
              <a:prstGeom prst="rect">
                <a:avLst/>
              </a:prstGeom>
            </p:spPr>
          </p:pic>
          <p:pic>
            <p:nvPicPr>
              <p:cNvPr id="69" name="Picture 68">
                <a:extLst>
                  <a:ext uri="{FF2B5EF4-FFF2-40B4-BE49-F238E27FC236}">
                    <a16:creationId xmlns:a16="http://schemas.microsoft.com/office/drawing/2014/main" id="{676D0578-9912-8CD1-9E89-08107CB449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5079" y="3560076"/>
                <a:ext cx="160020" cy="640080"/>
              </a:xfrm>
              <a:prstGeom prst="rect">
                <a:avLst/>
              </a:prstGeom>
            </p:spPr>
          </p:pic>
          <p:pic>
            <p:nvPicPr>
              <p:cNvPr id="70" name="Picture 69">
                <a:extLst>
                  <a:ext uri="{FF2B5EF4-FFF2-40B4-BE49-F238E27FC236}">
                    <a16:creationId xmlns:a16="http://schemas.microsoft.com/office/drawing/2014/main" id="{8B66011D-91F6-3EF9-9AAF-395282EA5D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85079" y="4393122"/>
                <a:ext cx="160020" cy="640080"/>
              </a:xfrm>
              <a:prstGeom prst="rect">
                <a:avLst/>
              </a:prstGeom>
            </p:spPr>
          </p:pic>
          <p:pic>
            <p:nvPicPr>
              <p:cNvPr id="71" name="Picture 70">
                <a:extLst>
                  <a:ext uri="{FF2B5EF4-FFF2-40B4-BE49-F238E27FC236}">
                    <a16:creationId xmlns:a16="http://schemas.microsoft.com/office/drawing/2014/main" id="{16438460-175E-2F9A-DC9F-2B677E0F95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5079" y="5226169"/>
                <a:ext cx="140018" cy="640080"/>
              </a:xfrm>
              <a:prstGeom prst="rect">
                <a:avLst/>
              </a:prstGeom>
            </p:spPr>
          </p:pic>
          <p:pic>
            <p:nvPicPr>
              <p:cNvPr id="72" name="Picture 71">
                <a:extLst>
                  <a:ext uri="{FF2B5EF4-FFF2-40B4-BE49-F238E27FC236}">
                    <a16:creationId xmlns:a16="http://schemas.microsoft.com/office/drawing/2014/main" id="{AFDB9F4A-840D-1FEC-2737-B36B51BBF74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46568" y="1659732"/>
                <a:ext cx="160020" cy="640080"/>
              </a:xfrm>
              <a:prstGeom prst="rect">
                <a:avLst/>
              </a:prstGeom>
            </p:spPr>
          </p:pic>
          <p:pic>
            <p:nvPicPr>
              <p:cNvPr id="73" name="Picture 72">
                <a:extLst>
                  <a:ext uri="{FF2B5EF4-FFF2-40B4-BE49-F238E27FC236}">
                    <a16:creationId xmlns:a16="http://schemas.microsoft.com/office/drawing/2014/main" id="{B369FFAA-FFA7-15AF-22E8-EA6ADCC693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6568" y="2727030"/>
                <a:ext cx="160020" cy="640080"/>
              </a:xfrm>
              <a:prstGeom prst="rect">
                <a:avLst/>
              </a:prstGeom>
            </p:spPr>
          </p:pic>
          <p:pic>
            <p:nvPicPr>
              <p:cNvPr id="74" name="Picture 73">
                <a:extLst>
                  <a:ext uri="{FF2B5EF4-FFF2-40B4-BE49-F238E27FC236}">
                    <a16:creationId xmlns:a16="http://schemas.microsoft.com/office/drawing/2014/main" id="{9FBE02EC-9800-75F8-6AAE-4FAF86851FF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46568" y="3560076"/>
                <a:ext cx="160020" cy="640080"/>
              </a:xfrm>
              <a:prstGeom prst="rect">
                <a:avLst/>
              </a:prstGeom>
            </p:spPr>
          </p:pic>
          <p:pic>
            <p:nvPicPr>
              <p:cNvPr id="75" name="Picture 74">
                <a:extLst>
                  <a:ext uri="{FF2B5EF4-FFF2-40B4-BE49-F238E27FC236}">
                    <a16:creationId xmlns:a16="http://schemas.microsoft.com/office/drawing/2014/main" id="{DB935434-CB6E-E937-9640-837212ADF4A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6568" y="4393122"/>
                <a:ext cx="160020" cy="640080"/>
              </a:xfrm>
              <a:prstGeom prst="rect">
                <a:avLst/>
              </a:prstGeom>
            </p:spPr>
          </p:pic>
          <p:pic>
            <p:nvPicPr>
              <p:cNvPr id="76" name="Picture 75">
                <a:extLst>
                  <a:ext uri="{FF2B5EF4-FFF2-40B4-BE49-F238E27FC236}">
                    <a16:creationId xmlns:a16="http://schemas.microsoft.com/office/drawing/2014/main" id="{4E3ED181-65A0-69D0-B22F-E8B95A2B3CF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46568" y="5226169"/>
                <a:ext cx="160020" cy="640080"/>
              </a:xfrm>
              <a:prstGeom prst="rect">
                <a:avLst/>
              </a:prstGeom>
            </p:spPr>
          </p:pic>
        </p:grpSp>
        <p:grpSp>
          <p:nvGrpSpPr>
            <p:cNvPr id="45" name="Group 44">
              <a:extLst>
                <a:ext uri="{FF2B5EF4-FFF2-40B4-BE49-F238E27FC236}">
                  <a16:creationId xmlns:a16="http://schemas.microsoft.com/office/drawing/2014/main" id="{FA40BDB5-F087-90B9-5299-07B71D614FC2}"/>
                </a:ext>
              </a:extLst>
            </p:cNvPr>
            <p:cNvGrpSpPr/>
            <p:nvPr/>
          </p:nvGrpSpPr>
          <p:grpSpPr>
            <a:xfrm>
              <a:off x="2989879" y="1636845"/>
              <a:ext cx="1221509" cy="4229404"/>
              <a:chOff x="2685079" y="1636845"/>
              <a:chExt cx="1221509" cy="4229404"/>
            </a:xfrm>
          </p:grpSpPr>
          <p:pic>
            <p:nvPicPr>
              <p:cNvPr id="57" name="Picture 56">
                <a:extLst>
                  <a:ext uri="{FF2B5EF4-FFF2-40B4-BE49-F238E27FC236}">
                    <a16:creationId xmlns:a16="http://schemas.microsoft.com/office/drawing/2014/main" id="{A87C8059-BCE1-1E2F-AE03-C937832656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5079" y="1636845"/>
                <a:ext cx="160020" cy="640080"/>
              </a:xfrm>
              <a:prstGeom prst="rect">
                <a:avLst/>
              </a:prstGeom>
            </p:spPr>
          </p:pic>
          <p:pic>
            <p:nvPicPr>
              <p:cNvPr id="58" name="Picture 57">
                <a:extLst>
                  <a:ext uri="{FF2B5EF4-FFF2-40B4-BE49-F238E27FC236}">
                    <a16:creationId xmlns:a16="http://schemas.microsoft.com/office/drawing/2014/main" id="{ACE4DF15-0C73-C0EB-98D6-208BD00CFD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5079" y="2727030"/>
                <a:ext cx="160020" cy="640080"/>
              </a:xfrm>
              <a:prstGeom prst="rect">
                <a:avLst/>
              </a:prstGeom>
            </p:spPr>
          </p:pic>
          <p:pic>
            <p:nvPicPr>
              <p:cNvPr id="59" name="Picture 58">
                <a:extLst>
                  <a:ext uri="{FF2B5EF4-FFF2-40B4-BE49-F238E27FC236}">
                    <a16:creationId xmlns:a16="http://schemas.microsoft.com/office/drawing/2014/main" id="{B57669D8-2C89-05BD-F20B-8800BF8A41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5079" y="3560076"/>
                <a:ext cx="160020" cy="640080"/>
              </a:xfrm>
              <a:prstGeom prst="rect">
                <a:avLst/>
              </a:prstGeom>
            </p:spPr>
          </p:pic>
          <p:pic>
            <p:nvPicPr>
              <p:cNvPr id="60" name="Picture 59">
                <a:extLst>
                  <a:ext uri="{FF2B5EF4-FFF2-40B4-BE49-F238E27FC236}">
                    <a16:creationId xmlns:a16="http://schemas.microsoft.com/office/drawing/2014/main" id="{A29DB3E4-DF45-7B77-5641-2693BF6E9E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85079" y="4393122"/>
                <a:ext cx="160020" cy="640080"/>
              </a:xfrm>
              <a:prstGeom prst="rect">
                <a:avLst/>
              </a:prstGeom>
            </p:spPr>
          </p:pic>
          <p:pic>
            <p:nvPicPr>
              <p:cNvPr id="61" name="Picture 60">
                <a:extLst>
                  <a:ext uri="{FF2B5EF4-FFF2-40B4-BE49-F238E27FC236}">
                    <a16:creationId xmlns:a16="http://schemas.microsoft.com/office/drawing/2014/main" id="{50FB127C-8FBF-A20A-31ED-E9C9809D9F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5079" y="5226169"/>
                <a:ext cx="140018" cy="640080"/>
              </a:xfrm>
              <a:prstGeom prst="rect">
                <a:avLst/>
              </a:prstGeom>
            </p:spPr>
          </p:pic>
          <p:pic>
            <p:nvPicPr>
              <p:cNvPr id="62" name="Picture 61">
                <a:extLst>
                  <a:ext uri="{FF2B5EF4-FFF2-40B4-BE49-F238E27FC236}">
                    <a16:creationId xmlns:a16="http://schemas.microsoft.com/office/drawing/2014/main" id="{20CCBB20-7397-2679-0FB3-1B1A4BC804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46568" y="1659732"/>
                <a:ext cx="160020" cy="640080"/>
              </a:xfrm>
              <a:prstGeom prst="rect">
                <a:avLst/>
              </a:prstGeom>
            </p:spPr>
          </p:pic>
          <p:pic>
            <p:nvPicPr>
              <p:cNvPr id="63" name="Picture 62">
                <a:extLst>
                  <a:ext uri="{FF2B5EF4-FFF2-40B4-BE49-F238E27FC236}">
                    <a16:creationId xmlns:a16="http://schemas.microsoft.com/office/drawing/2014/main" id="{0D1430AD-8550-F851-A922-63BD12254B5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6568" y="2727030"/>
                <a:ext cx="160020" cy="640080"/>
              </a:xfrm>
              <a:prstGeom prst="rect">
                <a:avLst/>
              </a:prstGeom>
            </p:spPr>
          </p:pic>
          <p:pic>
            <p:nvPicPr>
              <p:cNvPr id="64" name="Picture 63">
                <a:extLst>
                  <a:ext uri="{FF2B5EF4-FFF2-40B4-BE49-F238E27FC236}">
                    <a16:creationId xmlns:a16="http://schemas.microsoft.com/office/drawing/2014/main" id="{B360D68B-EFDB-2D7C-065C-FA5863EF670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46568" y="3560076"/>
                <a:ext cx="160020" cy="640080"/>
              </a:xfrm>
              <a:prstGeom prst="rect">
                <a:avLst/>
              </a:prstGeom>
            </p:spPr>
          </p:pic>
          <p:pic>
            <p:nvPicPr>
              <p:cNvPr id="65" name="Picture 64">
                <a:extLst>
                  <a:ext uri="{FF2B5EF4-FFF2-40B4-BE49-F238E27FC236}">
                    <a16:creationId xmlns:a16="http://schemas.microsoft.com/office/drawing/2014/main" id="{AB289858-EAF1-B744-7B68-493C825C44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6568" y="4393122"/>
                <a:ext cx="160020" cy="640080"/>
              </a:xfrm>
              <a:prstGeom prst="rect">
                <a:avLst/>
              </a:prstGeom>
            </p:spPr>
          </p:pic>
          <p:pic>
            <p:nvPicPr>
              <p:cNvPr id="66" name="Picture 65">
                <a:extLst>
                  <a:ext uri="{FF2B5EF4-FFF2-40B4-BE49-F238E27FC236}">
                    <a16:creationId xmlns:a16="http://schemas.microsoft.com/office/drawing/2014/main" id="{7271BD87-848F-A62E-F1DF-136B4034D14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46568" y="5226169"/>
                <a:ext cx="160020" cy="640080"/>
              </a:xfrm>
              <a:prstGeom prst="rect">
                <a:avLst/>
              </a:prstGeom>
            </p:spPr>
          </p:pic>
        </p:grpSp>
        <p:grpSp>
          <p:nvGrpSpPr>
            <p:cNvPr id="46" name="Group 45">
              <a:extLst>
                <a:ext uri="{FF2B5EF4-FFF2-40B4-BE49-F238E27FC236}">
                  <a16:creationId xmlns:a16="http://schemas.microsoft.com/office/drawing/2014/main" id="{02AA72A4-723B-9632-2303-2362D61EC0CF}"/>
                </a:ext>
              </a:extLst>
            </p:cNvPr>
            <p:cNvGrpSpPr/>
            <p:nvPr/>
          </p:nvGrpSpPr>
          <p:grpSpPr>
            <a:xfrm>
              <a:off x="3142279" y="1636845"/>
              <a:ext cx="1221509" cy="4229404"/>
              <a:chOff x="2685079" y="1636845"/>
              <a:chExt cx="1221509" cy="4229404"/>
            </a:xfrm>
          </p:grpSpPr>
          <p:pic>
            <p:nvPicPr>
              <p:cNvPr id="47" name="Picture 46">
                <a:extLst>
                  <a:ext uri="{FF2B5EF4-FFF2-40B4-BE49-F238E27FC236}">
                    <a16:creationId xmlns:a16="http://schemas.microsoft.com/office/drawing/2014/main" id="{91F03D94-6D83-5CD7-5E0C-6B578721BC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5079" y="1636845"/>
                <a:ext cx="160020" cy="640080"/>
              </a:xfrm>
              <a:prstGeom prst="rect">
                <a:avLst/>
              </a:prstGeom>
            </p:spPr>
          </p:pic>
          <p:pic>
            <p:nvPicPr>
              <p:cNvPr id="48" name="Picture 47">
                <a:extLst>
                  <a:ext uri="{FF2B5EF4-FFF2-40B4-BE49-F238E27FC236}">
                    <a16:creationId xmlns:a16="http://schemas.microsoft.com/office/drawing/2014/main" id="{CAC6B4CC-4341-AE74-01AF-65E4A19B6B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5079" y="2727030"/>
                <a:ext cx="160020" cy="640080"/>
              </a:xfrm>
              <a:prstGeom prst="rect">
                <a:avLst/>
              </a:prstGeom>
            </p:spPr>
          </p:pic>
          <p:pic>
            <p:nvPicPr>
              <p:cNvPr id="49" name="Picture 48">
                <a:extLst>
                  <a:ext uri="{FF2B5EF4-FFF2-40B4-BE49-F238E27FC236}">
                    <a16:creationId xmlns:a16="http://schemas.microsoft.com/office/drawing/2014/main" id="{25F4ADB8-B22F-6708-D184-868DC79F35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5079" y="3560076"/>
                <a:ext cx="160020" cy="640080"/>
              </a:xfrm>
              <a:prstGeom prst="rect">
                <a:avLst/>
              </a:prstGeom>
            </p:spPr>
          </p:pic>
          <p:pic>
            <p:nvPicPr>
              <p:cNvPr id="50" name="Picture 49">
                <a:extLst>
                  <a:ext uri="{FF2B5EF4-FFF2-40B4-BE49-F238E27FC236}">
                    <a16:creationId xmlns:a16="http://schemas.microsoft.com/office/drawing/2014/main" id="{D6D1E5AF-5512-F91D-DD44-8B8A8A0760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85079" y="4393122"/>
                <a:ext cx="160020" cy="640080"/>
              </a:xfrm>
              <a:prstGeom prst="rect">
                <a:avLst/>
              </a:prstGeom>
            </p:spPr>
          </p:pic>
          <p:pic>
            <p:nvPicPr>
              <p:cNvPr id="51" name="Picture 50">
                <a:extLst>
                  <a:ext uri="{FF2B5EF4-FFF2-40B4-BE49-F238E27FC236}">
                    <a16:creationId xmlns:a16="http://schemas.microsoft.com/office/drawing/2014/main" id="{87E1795D-0395-F674-BD4B-00C515AE7A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5079" y="5226169"/>
                <a:ext cx="140018" cy="640080"/>
              </a:xfrm>
              <a:prstGeom prst="rect">
                <a:avLst/>
              </a:prstGeom>
            </p:spPr>
          </p:pic>
          <p:pic>
            <p:nvPicPr>
              <p:cNvPr id="52" name="Picture 51">
                <a:extLst>
                  <a:ext uri="{FF2B5EF4-FFF2-40B4-BE49-F238E27FC236}">
                    <a16:creationId xmlns:a16="http://schemas.microsoft.com/office/drawing/2014/main" id="{E2412702-79F5-B486-8A41-B239E5FF88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46568" y="1659732"/>
                <a:ext cx="160020" cy="640080"/>
              </a:xfrm>
              <a:prstGeom prst="rect">
                <a:avLst/>
              </a:prstGeom>
            </p:spPr>
          </p:pic>
          <p:pic>
            <p:nvPicPr>
              <p:cNvPr id="53" name="Picture 52">
                <a:extLst>
                  <a:ext uri="{FF2B5EF4-FFF2-40B4-BE49-F238E27FC236}">
                    <a16:creationId xmlns:a16="http://schemas.microsoft.com/office/drawing/2014/main" id="{FAB4D87D-03D1-6785-8CF8-E2C5774971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6568" y="2727030"/>
                <a:ext cx="160020" cy="640080"/>
              </a:xfrm>
              <a:prstGeom prst="rect">
                <a:avLst/>
              </a:prstGeom>
            </p:spPr>
          </p:pic>
          <p:pic>
            <p:nvPicPr>
              <p:cNvPr id="54" name="Picture 53">
                <a:extLst>
                  <a:ext uri="{FF2B5EF4-FFF2-40B4-BE49-F238E27FC236}">
                    <a16:creationId xmlns:a16="http://schemas.microsoft.com/office/drawing/2014/main" id="{787ED169-C519-C1A4-592F-D9317BF3C05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46568" y="3560076"/>
                <a:ext cx="160020" cy="640080"/>
              </a:xfrm>
              <a:prstGeom prst="rect">
                <a:avLst/>
              </a:prstGeom>
            </p:spPr>
          </p:pic>
          <p:pic>
            <p:nvPicPr>
              <p:cNvPr id="55" name="Picture 54">
                <a:extLst>
                  <a:ext uri="{FF2B5EF4-FFF2-40B4-BE49-F238E27FC236}">
                    <a16:creationId xmlns:a16="http://schemas.microsoft.com/office/drawing/2014/main" id="{79F8C13F-C925-5156-FB98-D453C55AEDD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6568" y="4393122"/>
                <a:ext cx="160020" cy="640080"/>
              </a:xfrm>
              <a:prstGeom prst="rect">
                <a:avLst/>
              </a:prstGeom>
            </p:spPr>
          </p:pic>
          <p:pic>
            <p:nvPicPr>
              <p:cNvPr id="56" name="Picture 55">
                <a:extLst>
                  <a:ext uri="{FF2B5EF4-FFF2-40B4-BE49-F238E27FC236}">
                    <a16:creationId xmlns:a16="http://schemas.microsoft.com/office/drawing/2014/main" id="{A40B510D-2F15-5A05-F956-6DDC1A06650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46568" y="5226169"/>
                <a:ext cx="160020" cy="640080"/>
              </a:xfrm>
              <a:prstGeom prst="rect">
                <a:avLst/>
              </a:prstGeom>
            </p:spPr>
          </p:pic>
        </p:grpSp>
      </p:grpSp>
      <p:cxnSp>
        <p:nvCxnSpPr>
          <p:cNvPr id="87" name="Straight Connector 86">
            <a:extLst>
              <a:ext uri="{FF2B5EF4-FFF2-40B4-BE49-F238E27FC236}">
                <a16:creationId xmlns:a16="http://schemas.microsoft.com/office/drawing/2014/main" id="{2EEEBCBF-7476-0BF5-C82A-B69C9B4B0622}"/>
              </a:ext>
            </a:extLst>
          </p:cNvPr>
          <p:cNvCxnSpPr/>
          <p:nvPr/>
        </p:nvCxnSpPr>
        <p:spPr>
          <a:xfrm>
            <a:off x="6927629" y="2429645"/>
            <a:ext cx="0" cy="3560269"/>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0B3F3C34-D1BA-DC8D-A4E1-6E5666273E58}"/>
              </a:ext>
            </a:extLst>
          </p:cNvPr>
          <p:cNvCxnSpPr>
            <a:cxnSpLocks/>
          </p:cNvCxnSpPr>
          <p:nvPr/>
        </p:nvCxnSpPr>
        <p:spPr>
          <a:xfrm>
            <a:off x="6927630" y="4021615"/>
            <a:ext cx="476171" cy="0"/>
          </a:xfrm>
          <a:prstGeom prst="straightConnector1">
            <a:avLst/>
          </a:prstGeom>
          <a:ln w="28575">
            <a:solidFill>
              <a:schemeClr val="bg1">
                <a:lumMod val="5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89" name="Slide Number Placeholder 2">
            <a:extLst>
              <a:ext uri="{FF2B5EF4-FFF2-40B4-BE49-F238E27FC236}">
                <a16:creationId xmlns:a16="http://schemas.microsoft.com/office/drawing/2014/main" id="{915DDFB1-7B2D-D545-0555-2E3A4E95116E}"/>
              </a:ext>
            </a:extLst>
          </p:cNvPr>
          <p:cNvSpPr txBox="1">
            <a:spLocks/>
          </p:cNvSpPr>
          <p:nvPr/>
        </p:nvSpPr>
        <p:spPr>
          <a:xfrm>
            <a:off x="10584362" y="6356350"/>
            <a:ext cx="12801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DEA59B-8544-4989-8BC7-E2099C830959}" type="slidenum">
              <a:rPr lang="en-US" smtClean="0"/>
              <a:pPr/>
              <a:t>40</a:t>
            </a:fld>
            <a:endParaRPr lang="en-US" dirty="0"/>
          </a:p>
        </p:txBody>
      </p:sp>
      <p:sp>
        <p:nvSpPr>
          <p:cNvPr id="90" name="Rectangle 89">
            <a:extLst>
              <a:ext uri="{FF2B5EF4-FFF2-40B4-BE49-F238E27FC236}">
                <a16:creationId xmlns:a16="http://schemas.microsoft.com/office/drawing/2014/main" id="{3E78DCBA-FCA1-DA61-9A44-D73CE13CCB35}"/>
              </a:ext>
            </a:extLst>
          </p:cNvPr>
          <p:cNvSpPr/>
          <p:nvPr/>
        </p:nvSpPr>
        <p:spPr>
          <a:xfrm>
            <a:off x="8080110" y="6343650"/>
            <a:ext cx="3292740" cy="80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4063C984-4FE6-0A10-E33A-C4AB85E6DB28}"/>
              </a:ext>
            </a:extLst>
          </p:cNvPr>
          <p:cNvSpPr txBox="1"/>
          <p:nvPr/>
        </p:nvSpPr>
        <p:spPr>
          <a:xfrm>
            <a:off x="4021819" y="6425490"/>
            <a:ext cx="3472682" cy="369332"/>
          </a:xfrm>
          <a:prstGeom prst="rect">
            <a:avLst/>
          </a:prstGeom>
          <a:noFill/>
        </p:spPr>
        <p:txBody>
          <a:bodyPr wrap="none" rtlCol="0">
            <a:spAutoFit/>
          </a:bodyPr>
          <a:lstStyle/>
          <a:p>
            <a:r>
              <a:rPr lang="en-US" dirty="0"/>
              <a:t>Slide supplied by Standard </a:t>
            </a:r>
            <a:r>
              <a:rPr lang="en-US" dirty="0" err="1"/>
              <a:t>BioTools</a:t>
            </a:r>
            <a:endParaRPr lang="en-US" dirty="0"/>
          </a:p>
        </p:txBody>
      </p:sp>
    </p:spTree>
    <p:extLst>
      <p:ext uri="{BB962C8B-B14F-4D97-AF65-F5344CB8AC3E}">
        <p14:creationId xmlns:p14="http://schemas.microsoft.com/office/powerpoint/2010/main" val="1468669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9864F8-3C3D-4902-2E21-EBBAEBBA9B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4086"/>
          <a:stretch/>
        </p:blipFill>
        <p:spPr>
          <a:xfrm>
            <a:off x="1990241" y="2058912"/>
            <a:ext cx="2466216" cy="2109593"/>
          </a:xfrm>
          <a:prstGeom prst="rect">
            <a:avLst/>
          </a:prstGeom>
        </p:spPr>
      </p:pic>
      <p:sp>
        <p:nvSpPr>
          <p:cNvPr id="4" name="Title 3">
            <a:extLst>
              <a:ext uri="{FF2B5EF4-FFF2-40B4-BE49-F238E27FC236}">
                <a16:creationId xmlns:a16="http://schemas.microsoft.com/office/drawing/2014/main" id="{F4EEE16A-AE77-F970-C867-49AAB455216E}"/>
              </a:ext>
            </a:extLst>
          </p:cNvPr>
          <p:cNvSpPr txBox="1">
            <a:spLocks/>
          </p:cNvSpPr>
          <p:nvPr/>
        </p:nvSpPr>
        <p:spPr>
          <a:xfrm>
            <a:off x="1187519" y="355187"/>
            <a:ext cx="10373860" cy="480131"/>
          </a:xfrm>
          <a:prstGeom prst="rect">
            <a:avLst/>
          </a:prstGeom>
        </p:spPr>
        <p:txBody>
          <a:bodyPr vert="horz" lIns="54000" tIns="36000" rIns="91440" bIns="45720" rtlCol="0" anchor="ctr" anchorCtr="0">
            <a:noAutofit/>
          </a:bodyPr>
          <a:lstStyle>
            <a:lvl1pPr algn="l" defTabSz="914400" rtl="0" eaLnBrk="1" latinLnBrk="0" hangingPunct="1">
              <a:lnSpc>
                <a:spcPct val="90000"/>
              </a:lnSpc>
              <a:spcBef>
                <a:spcPct val="0"/>
              </a:spcBef>
              <a:buNone/>
              <a:defRPr sz="2000" kern="1200">
                <a:solidFill>
                  <a:schemeClr val="tx1"/>
                </a:solidFill>
                <a:latin typeface="Arial" panose="020B0604020202020204" pitchFamily="34" charset="0"/>
                <a:ea typeface="+mj-ea"/>
                <a:cs typeface="Arial" panose="020B0604020202020204" pitchFamily="34" charset="0"/>
              </a:defRPr>
            </a:lvl1pPr>
          </a:lstStyle>
          <a:p>
            <a:r>
              <a:rPr lang="en-CA"/>
              <a:t>Population frequencies of fresh and frozen samples</a:t>
            </a:r>
            <a:endParaRPr lang="en-US" dirty="0"/>
          </a:p>
        </p:txBody>
      </p:sp>
      <p:sp>
        <p:nvSpPr>
          <p:cNvPr id="5" name="Slide Number Placeholder 2">
            <a:extLst>
              <a:ext uri="{FF2B5EF4-FFF2-40B4-BE49-F238E27FC236}">
                <a16:creationId xmlns:a16="http://schemas.microsoft.com/office/drawing/2014/main" id="{37D460D8-3D96-6E22-22DD-0F1C82585180}"/>
              </a:ext>
            </a:extLst>
          </p:cNvPr>
          <p:cNvSpPr txBox="1">
            <a:spLocks/>
          </p:cNvSpPr>
          <p:nvPr/>
        </p:nvSpPr>
        <p:spPr>
          <a:xfrm>
            <a:off x="10584362" y="6356350"/>
            <a:ext cx="12801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DEA59B-8544-4989-8BC7-E2099C830959}" type="slidenum">
              <a:rPr lang="en-US" smtClean="0"/>
              <a:pPr/>
              <a:t>41</a:t>
            </a:fld>
            <a:endParaRPr lang="en-US" dirty="0"/>
          </a:p>
        </p:txBody>
      </p:sp>
      <p:pic>
        <p:nvPicPr>
          <p:cNvPr id="6" name="Picture 5">
            <a:extLst>
              <a:ext uri="{FF2B5EF4-FFF2-40B4-BE49-F238E27FC236}">
                <a16:creationId xmlns:a16="http://schemas.microsoft.com/office/drawing/2014/main" id="{194C7F81-DCC7-8867-6DA4-8DCDF36C7C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532"/>
          <a:stretch/>
        </p:blipFill>
        <p:spPr>
          <a:xfrm>
            <a:off x="4456457" y="2036878"/>
            <a:ext cx="2466216" cy="2144191"/>
          </a:xfrm>
          <a:prstGeom prst="rect">
            <a:avLst/>
          </a:prstGeom>
        </p:spPr>
      </p:pic>
      <p:pic>
        <p:nvPicPr>
          <p:cNvPr id="7" name="Picture 6">
            <a:extLst>
              <a:ext uri="{FF2B5EF4-FFF2-40B4-BE49-F238E27FC236}">
                <a16:creationId xmlns:a16="http://schemas.microsoft.com/office/drawing/2014/main" id="{BFBF8ACB-2234-F6A7-93A5-DA228350D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6588" y="2036878"/>
            <a:ext cx="3311786" cy="2144191"/>
          </a:xfrm>
          <a:prstGeom prst="rect">
            <a:avLst/>
          </a:prstGeom>
        </p:spPr>
      </p:pic>
      <p:sp>
        <p:nvSpPr>
          <p:cNvPr id="8" name="Rectangle 7">
            <a:extLst>
              <a:ext uri="{FF2B5EF4-FFF2-40B4-BE49-F238E27FC236}">
                <a16:creationId xmlns:a16="http://schemas.microsoft.com/office/drawing/2014/main" id="{5C8026B8-5E2A-9A76-5393-6B17E91077D3}"/>
              </a:ext>
            </a:extLst>
          </p:cNvPr>
          <p:cNvSpPr/>
          <p:nvPr/>
        </p:nvSpPr>
        <p:spPr>
          <a:xfrm>
            <a:off x="1996347" y="5027813"/>
            <a:ext cx="8328398" cy="707886"/>
          </a:xfrm>
          <a:prstGeom prst="rect">
            <a:avLst/>
          </a:prstGeom>
        </p:spPr>
        <p:txBody>
          <a:bodyPr wrap="square">
            <a:spAutoFit/>
          </a:bodyPr>
          <a:lstStyle/>
          <a:p>
            <a:r>
              <a:rPr lang="en-CA" sz="2000" dirty="0"/>
              <a:t>Frequencies are consistent across samples frozen for up to 2 months when compared to freshly acquired samples.</a:t>
            </a:r>
            <a:endParaRPr lang="en-US" sz="2000" dirty="0"/>
          </a:p>
        </p:txBody>
      </p:sp>
      <p:sp>
        <p:nvSpPr>
          <p:cNvPr id="9" name="Slide Number Placeholder 2">
            <a:extLst>
              <a:ext uri="{FF2B5EF4-FFF2-40B4-BE49-F238E27FC236}">
                <a16:creationId xmlns:a16="http://schemas.microsoft.com/office/drawing/2014/main" id="{BE5E771B-C2C3-9A75-AC3A-22EA719247E0}"/>
              </a:ext>
            </a:extLst>
          </p:cNvPr>
          <p:cNvSpPr txBox="1">
            <a:spLocks/>
          </p:cNvSpPr>
          <p:nvPr/>
        </p:nvSpPr>
        <p:spPr>
          <a:xfrm>
            <a:off x="10584362" y="6356350"/>
            <a:ext cx="12801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DEA59B-8544-4989-8BC7-E2099C830959}" type="slidenum">
              <a:rPr lang="en-US" smtClean="0"/>
              <a:pPr/>
              <a:t>41</a:t>
            </a:fld>
            <a:endParaRPr lang="en-US" dirty="0"/>
          </a:p>
        </p:txBody>
      </p:sp>
      <p:sp>
        <p:nvSpPr>
          <p:cNvPr id="10" name="Rectangle 9">
            <a:extLst>
              <a:ext uri="{FF2B5EF4-FFF2-40B4-BE49-F238E27FC236}">
                <a16:creationId xmlns:a16="http://schemas.microsoft.com/office/drawing/2014/main" id="{8DE3A509-EB06-E61A-7020-ECAFC70C7CD1}"/>
              </a:ext>
            </a:extLst>
          </p:cNvPr>
          <p:cNvSpPr/>
          <p:nvPr/>
        </p:nvSpPr>
        <p:spPr>
          <a:xfrm>
            <a:off x="8080110" y="6343650"/>
            <a:ext cx="3292740" cy="80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9C12E37-3545-5A7E-E6C6-9E9969FF8007}"/>
              </a:ext>
            </a:extLst>
          </p:cNvPr>
          <p:cNvSpPr txBox="1"/>
          <p:nvPr/>
        </p:nvSpPr>
        <p:spPr>
          <a:xfrm>
            <a:off x="4021819" y="6425490"/>
            <a:ext cx="3472682" cy="369332"/>
          </a:xfrm>
          <a:prstGeom prst="rect">
            <a:avLst/>
          </a:prstGeom>
          <a:noFill/>
        </p:spPr>
        <p:txBody>
          <a:bodyPr wrap="none" rtlCol="0">
            <a:spAutoFit/>
          </a:bodyPr>
          <a:lstStyle/>
          <a:p>
            <a:r>
              <a:rPr lang="en-US" dirty="0"/>
              <a:t>Slide supplied by Standard </a:t>
            </a:r>
            <a:r>
              <a:rPr lang="en-US" dirty="0" err="1"/>
              <a:t>BioTools</a:t>
            </a:r>
            <a:endParaRPr lang="en-US" dirty="0"/>
          </a:p>
        </p:txBody>
      </p:sp>
    </p:spTree>
    <p:extLst>
      <p:ext uri="{BB962C8B-B14F-4D97-AF65-F5344CB8AC3E}">
        <p14:creationId xmlns:p14="http://schemas.microsoft.com/office/powerpoint/2010/main" val="3482997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550D98-CBC8-EC96-1504-609B9EC55F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4195"/>
          <a:stretch/>
        </p:blipFill>
        <p:spPr>
          <a:xfrm>
            <a:off x="1985411" y="2058912"/>
            <a:ext cx="2469984" cy="2109593"/>
          </a:xfrm>
          <a:prstGeom prst="rect">
            <a:avLst/>
          </a:prstGeom>
        </p:spPr>
      </p:pic>
      <p:sp>
        <p:nvSpPr>
          <p:cNvPr id="4" name="Title 3">
            <a:extLst>
              <a:ext uri="{FF2B5EF4-FFF2-40B4-BE49-F238E27FC236}">
                <a16:creationId xmlns:a16="http://schemas.microsoft.com/office/drawing/2014/main" id="{00F7F518-1706-D742-45AB-3C5A81B3EF5F}"/>
              </a:ext>
            </a:extLst>
          </p:cNvPr>
          <p:cNvSpPr txBox="1">
            <a:spLocks/>
          </p:cNvSpPr>
          <p:nvPr/>
        </p:nvSpPr>
        <p:spPr>
          <a:xfrm>
            <a:off x="1187519" y="355187"/>
            <a:ext cx="10373860" cy="480131"/>
          </a:xfrm>
          <a:prstGeom prst="rect">
            <a:avLst/>
          </a:prstGeom>
        </p:spPr>
        <p:txBody>
          <a:bodyPr vert="horz" lIns="54000" tIns="36000" rIns="91440" bIns="45720" rtlCol="0" anchor="ctr" anchorCtr="0">
            <a:noAutofit/>
          </a:bodyPr>
          <a:lstStyle>
            <a:lvl1pPr algn="l" defTabSz="914400" rtl="0" eaLnBrk="1" latinLnBrk="0" hangingPunct="1">
              <a:lnSpc>
                <a:spcPct val="90000"/>
              </a:lnSpc>
              <a:spcBef>
                <a:spcPct val="0"/>
              </a:spcBef>
              <a:buNone/>
              <a:defRPr sz="2000" kern="1200">
                <a:solidFill>
                  <a:schemeClr val="tx1"/>
                </a:solidFill>
                <a:latin typeface="Arial" panose="020B0604020202020204" pitchFamily="34" charset="0"/>
                <a:ea typeface="+mj-ea"/>
                <a:cs typeface="Arial" panose="020B0604020202020204" pitchFamily="34" charset="0"/>
              </a:defRPr>
            </a:lvl1pPr>
          </a:lstStyle>
          <a:p>
            <a:r>
              <a:rPr lang="en-CA"/>
              <a:t>Population frequencies of fresh and frozen samples</a:t>
            </a:r>
            <a:endParaRPr lang="en-US" dirty="0"/>
          </a:p>
        </p:txBody>
      </p:sp>
      <p:sp>
        <p:nvSpPr>
          <p:cNvPr id="5" name="Slide Number Placeholder 2">
            <a:extLst>
              <a:ext uri="{FF2B5EF4-FFF2-40B4-BE49-F238E27FC236}">
                <a16:creationId xmlns:a16="http://schemas.microsoft.com/office/drawing/2014/main" id="{A3C491EE-9FF6-2347-84EA-903D17A24A83}"/>
              </a:ext>
            </a:extLst>
          </p:cNvPr>
          <p:cNvSpPr txBox="1">
            <a:spLocks/>
          </p:cNvSpPr>
          <p:nvPr/>
        </p:nvSpPr>
        <p:spPr>
          <a:xfrm>
            <a:off x="10584362" y="6356350"/>
            <a:ext cx="12801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DEA59B-8544-4989-8BC7-E2099C830959}" type="slidenum">
              <a:rPr lang="en-US" smtClean="0"/>
              <a:pPr/>
              <a:t>42</a:t>
            </a:fld>
            <a:endParaRPr lang="en-US" dirty="0"/>
          </a:p>
        </p:txBody>
      </p:sp>
      <p:pic>
        <p:nvPicPr>
          <p:cNvPr id="6" name="Picture 5">
            <a:extLst>
              <a:ext uri="{FF2B5EF4-FFF2-40B4-BE49-F238E27FC236}">
                <a16:creationId xmlns:a16="http://schemas.microsoft.com/office/drawing/2014/main" id="{CDE70820-3944-A393-1B8B-ED03574954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531"/>
          <a:stretch/>
        </p:blipFill>
        <p:spPr>
          <a:xfrm>
            <a:off x="4455396" y="2036878"/>
            <a:ext cx="2567269" cy="2144191"/>
          </a:xfrm>
          <a:prstGeom prst="rect">
            <a:avLst/>
          </a:prstGeom>
        </p:spPr>
      </p:pic>
      <p:pic>
        <p:nvPicPr>
          <p:cNvPr id="7" name="Picture 6">
            <a:extLst>
              <a:ext uri="{FF2B5EF4-FFF2-40B4-BE49-F238E27FC236}">
                <a16:creationId xmlns:a16="http://schemas.microsoft.com/office/drawing/2014/main" id="{9AC9A2B0-73E1-5938-564F-C266740434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6588" y="2036878"/>
            <a:ext cx="3311786" cy="2144191"/>
          </a:xfrm>
          <a:prstGeom prst="rect">
            <a:avLst/>
          </a:prstGeom>
        </p:spPr>
      </p:pic>
      <p:sp>
        <p:nvSpPr>
          <p:cNvPr id="8" name="Rectangle 7">
            <a:extLst>
              <a:ext uri="{FF2B5EF4-FFF2-40B4-BE49-F238E27FC236}">
                <a16:creationId xmlns:a16="http://schemas.microsoft.com/office/drawing/2014/main" id="{4B6EE71D-A5BF-E588-1CF7-B99A221444C4}"/>
              </a:ext>
            </a:extLst>
          </p:cNvPr>
          <p:cNvSpPr/>
          <p:nvPr/>
        </p:nvSpPr>
        <p:spPr>
          <a:xfrm>
            <a:off x="1996347" y="5027813"/>
            <a:ext cx="8328398" cy="707886"/>
          </a:xfrm>
          <a:prstGeom prst="rect">
            <a:avLst/>
          </a:prstGeom>
        </p:spPr>
        <p:txBody>
          <a:bodyPr wrap="square">
            <a:spAutoFit/>
          </a:bodyPr>
          <a:lstStyle/>
          <a:p>
            <a:r>
              <a:rPr lang="en-CA" sz="2000" dirty="0"/>
              <a:t>Frequencies are consistent across samples frozen for up to 2 months when compared to freshly acquired samples.</a:t>
            </a:r>
            <a:endParaRPr lang="en-US" sz="2000" dirty="0"/>
          </a:p>
        </p:txBody>
      </p:sp>
      <p:sp>
        <p:nvSpPr>
          <p:cNvPr id="9" name="Slide Number Placeholder 2">
            <a:extLst>
              <a:ext uri="{FF2B5EF4-FFF2-40B4-BE49-F238E27FC236}">
                <a16:creationId xmlns:a16="http://schemas.microsoft.com/office/drawing/2014/main" id="{DB78DFA8-186F-BE17-ED38-E971103FBA0E}"/>
              </a:ext>
            </a:extLst>
          </p:cNvPr>
          <p:cNvSpPr txBox="1">
            <a:spLocks/>
          </p:cNvSpPr>
          <p:nvPr/>
        </p:nvSpPr>
        <p:spPr>
          <a:xfrm>
            <a:off x="10584362" y="6356350"/>
            <a:ext cx="12801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DEA59B-8544-4989-8BC7-E2099C830959}" type="slidenum">
              <a:rPr lang="en-US" smtClean="0"/>
              <a:pPr/>
              <a:t>42</a:t>
            </a:fld>
            <a:endParaRPr lang="en-US" dirty="0"/>
          </a:p>
        </p:txBody>
      </p:sp>
      <p:sp>
        <p:nvSpPr>
          <p:cNvPr id="10" name="Rectangle 9">
            <a:extLst>
              <a:ext uri="{FF2B5EF4-FFF2-40B4-BE49-F238E27FC236}">
                <a16:creationId xmlns:a16="http://schemas.microsoft.com/office/drawing/2014/main" id="{ABBCE022-43EB-B90E-2481-8035EE21F291}"/>
              </a:ext>
            </a:extLst>
          </p:cNvPr>
          <p:cNvSpPr/>
          <p:nvPr/>
        </p:nvSpPr>
        <p:spPr>
          <a:xfrm>
            <a:off x="8080110" y="6343650"/>
            <a:ext cx="3292740" cy="80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C5A60FC-9AF2-F518-7C9E-B478AA4C4973}"/>
              </a:ext>
            </a:extLst>
          </p:cNvPr>
          <p:cNvSpPr txBox="1"/>
          <p:nvPr/>
        </p:nvSpPr>
        <p:spPr>
          <a:xfrm>
            <a:off x="4021819" y="6425490"/>
            <a:ext cx="3472682" cy="369332"/>
          </a:xfrm>
          <a:prstGeom prst="rect">
            <a:avLst/>
          </a:prstGeom>
          <a:noFill/>
        </p:spPr>
        <p:txBody>
          <a:bodyPr wrap="none" rtlCol="0">
            <a:spAutoFit/>
          </a:bodyPr>
          <a:lstStyle/>
          <a:p>
            <a:r>
              <a:rPr lang="en-US" dirty="0"/>
              <a:t>Slide supplied by Standard </a:t>
            </a:r>
            <a:r>
              <a:rPr lang="en-US" dirty="0" err="1"/>
              <a:t>BioTools</a:t>
            </a:r>
            <a:endParaRPr lang="en-US" dirty="0"/>
          </a:p>
        </p:txBody>
      </p:sp>
    </p:spTree>
    <p:extLst>
      <p:ext uri="{BB962C8B-B14F-4D97-AF65-F5344CB8AC3E}">
        <p14:creationId xmlns:p14="http://schemas.microsoft.com/office/powerpoint/2010/main" val="3701176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6C524-B77A-2D98-0FE1-1984940D519F}"/>
              </a:ext>
            </a:extLst>
          </p:cNvPr>
          <p:cNvSpPr>
            <a:spLocks noGrp="1"/>
          </p:cNvSpPr>
          <p:nvPr>
            <p:ph type="title"/>
          </p:nvPr>
        </p:nvSpPr>
        <p:spPr>
          <a:xfrm>
            <a:off x="363665" y="94329"/>
            <a:ext cx="2557955" cy="921337"/>
          </a:xfrm>
        </p:spPr>
        <p:txBody>
          <a:bodyPr/>
          <a:lstStyle/>
          <a:p>
            <a:r>
              <a:rPr lang="en-US" dirty="0"/>
              <a:t>30 panel premade markers</a:t>
            </a:r>
          </a:p>
        </p:txBody>
      </p:sp>
      <p:sp>
        <p:nvSpPr>
          <p:cNvPr id="3" name="TextBox 2">
            <a:extLst>
              <a:ext uri="{FF2B5EF4-FFF2-40B4-BE49-F238E27FC236}">
                <a16:creationId xmlns:a16="http://schemas.microsoft.com/office/drawing/2014/main" id="{4983AC87-6F46-69FB-ADC1-0024D1D4F956}"/>
              </a:ext>
            </a:extLst>
          </p:cNvPr>
          <p:cNvSpPr txBox="1"/>
          <p:nvPr/>
        </p:nvSpPr>
        <p:spPr>
          <a:xfrm>
            <a:off x="3965509" y="278780"/>
            <a:ext cx="5616922" cy="6924973"/>
          </a:xfrm>
          <a:prstGeom prst="rect">
            <a:avLst/>
          </a:prstGeom>
          <a:noFill/>
        </p:spPr>
        <p:txBody>
          <a:bodyPr wrap="none" rtlCol="0">
            <a:spAutoFit/>
          </a:bodyPr>
          <a:lstStyle/>
          <a:p>
            <a:r>
              <a:rPr lang="fr-FR" sz="1200" u="sng" dirty="0">
                <a:solidFill>
                  <a:srgbClr val="00B0F0"/>
                </a:solidFill>
                <a:effectLst/>
              </a:rPr>
              <a:t>Pre-made Panels</a:t>
            </a:r>
            <a:endParaRPr lang="fr-FR" sz="1200" dirty="0">
              <a:solidFill>
                <a:srgbClr val="00B0F0"/>
              </a:solidFill>
              <a:effectLst/>
            </a:endParaRPr>
          </a:p>
          <a:p>
            <a:pPr marL="342900" lvl="0" indent="-342900">
              <a:buFont typeface="Arial" panose="020B0604020202020204" pitchFamily="34" charset="0"/>
              <a:buChar char="•"/>
            </a:pPr>
            <a:r>
              <a:rPr lang="fr-FR" sz="1200" dirty="0">
                <a:effectLst/>
              </a:rPr>
              <a:t>MDIPA Expansion Panels</a:t>
            </a:r>
          </a:p>
          <a:p>
            <a:pPr marL="742950" lvl="1" indent="-285750">
              <a:buFont typeface="Courier New" panose="02070309020205020404" pitchFamily="49" charset="0"/>
              <a:buChar char="o"/>
            </a:pPr>
            <a:r>
              <a:rPr lang="fr-FR" sz="1200" dirty="0" err="1">
                <a:effectLst/>
              </a:rPr>
              <a:t>Maxpar</a:t>
            </a:r>
            <a:r>
              <a:rPr lang="fr-FR" sz="1200" dirty="0">
                <a:effectLst/>
              </a:rPr>
              <a:t>® Direct™ Immune Profiling </a:t>
            </a:r>
            <a:r>
              <a:rPr lang="fr-FR" sz="1200" dirty="0" err="1">
                <a:effectLst/>
              </a:rPr>
              <a:t>Assay</a:t>
            </a:r>
            <a:r>
              <a:rPr lang="fr-FR" sz="1200" dirty="0">
                <a:effectLst/>
              </a:rPr>
              <a:t>™, 30 Marker—25 Tests</a:t>
            </a:r>
          </a:p>
          <a:p>
            <a:pPr marL="742950" lvl="1" indent="-285750">
              <a:buFont typeface="Courier New" panose="02070309020205020404" pitchFamily="49" charset="0"/>
              <a:buChar char="o"/>
            </a:pPr>
            <a:r>
              <a:rPr lang="fr-FR" sz="1200" dirty="0" err="1">
                <a:effectLst/>
              </a:rPr>
              <a:t>Maxpar</a:t>
            </a:r>
            <a:r>
              <a:rPr lang="fr-FR" sz="1200" dirty="0">
                <a:effectLst/>
              </a:rPr>
              <a:t>® Direct™ </a:t>
            </a:r>
            <a:r>
              <a:rPr lang="fr-FR" sz="1200" dirty="0" err="1">
                <a:effectLst/>
              </a:rPr>
              <a:t>Myeloid</a:t>
            </a:r>
            <a:r>
              <a:rPr lang="fr-FR" sz="1200" dirty="0">
                <a:effectLst/>
              </a:rPr>
              <a:t> and B </a:t>
            </a:r>
            <a:r>
              <a:rPr lang="fr-FR" sz="1200" dirty="0" err="1">
                <a:effectLst/>
              </a:rPr>
              <a:t>cell</a:t>
            </a:r>
            <a:r>
              <a:rPr lang="fr-FR" sz="1200" dirty="0">
                <a:effectLst/>
              </a:rPr>
              <a:t> Expansion Panel 1</a:t>
            </a:r>
          </a:p>
          <a:p>
            <a:pPr marL="742950" lvl="1" indent="-285750">
              <a:buFont typeface="Courier New" panose="02070309020205020404" pitchFamily="49" charset="0"/>
              <a:buChar char="o"/>
            </a:pPr>
            <a:r>
              <a:rPr lang="fr-FR" sz="1200" dirty="0" err="1">
                <a:effectLst/>
              </a:rPr>
              <a:t>Maxpar</a:t>
            </a:r>
            <a:r>
              <a:rPr lang="fr-FR" sz="1200" dirty="0">
                <a:effectLst/>
              </a:rPr>
              <a:t>® Direct™ </a:t>
            </a:r>
            <a:r>
              <a:rPr lang="fr-FR" sz="1200" dirty="0" err="1">
                <a:effectLst/>
              </a:rPr>
              <a:t>Myeloid</a:t>
            </a:r>
            <a:r>
              <a:rPr lang="fr-FR" sz="1200" dirty="0">
                <a:effectLst/>
              </a:rPr>
              <a:t> and B-</a:t>
            </a:r>
            <a:r>
              <a:rPr lang="fr-FR" sz="1200" dirty="0" err="1">
                <a:effectLst/>
              </a:rPr>
              <a:t>cell</a:t>
            </a:r>
            <a:r>
              <a:rPr lang="fr-FR" sz="1200" dirty="0">
                <a:effectLst/>
              </a:rPr>
              <a:t> Expansion Panel 2</a:t>
            </a:r>
          </a:p>
          <a:p>
            <a:pPr marL="742950" lvl="1" indent="-285750">
              <a:buFont typeface="Courier New" panose="02070309020205020404" pitchFamily="49" charset="0"/>
              <a:buChar char="o"/>
            </a:pPr>
            <a:r>
              <a:rPr lang="fr-FR" sz="1200" dirty="0" err="1">
                <a:effectLst/>
              </a:rPr>
              <a:t>Maxpar</a:t>
            </a:r>
            <a:r>
              <a:rPr lang="fr-FR" sz="1200" dirty="0">
                <a:effectLst/>
              </a:rPr>
              <a:t>® Direct™ NK </a:t>
            </a:r>
            <a:r>
              <a:rPr lang="fr-FR" sz="1200" dirty="0" err="1">
                <a:effectLst/>
              </a:rPr>
              <a:t>Cell</a:t>
            </a:r>
            <a:r>
              <a:rPr lang="fr-FR" sz="1200" dirty="0">
                <a:effectLst/>
              </a:rPr>
              <a:t> Expansion Panel 1</a:t>
            </a:r>
          </a:p>
          <a:p>
            <a:pPr marL="742950" lvl="1" indent="-285750">
              <a:buFont typeface="Courier New" panose="02070309020205020404" pitchFamily="49" charset="0"/>
              <a:buChar char="o"/>
            </a:pPr>
            <a:r>
              <a:rPr lang="fr-FR" sz="1200" dirty="0" err="1">
                <a:effectLst/>
              </a:rPr>
              <a:t>Maxpar</a:t>
            </a:r>
            <a:r>
              <a:rPr lang="fr-FR" sz="1200" dirty="0">
                <a:effectLst/>
              </a:rPr>
              <a:t>® Direct™ </a:t>
            </a:r>
            <a:r>
              <a:rPr lang="fr-FR" sz="1200" dirty="0" err="1">
                <a:effectLst/>
              </a:rPr>
              <a:t>T-cell</a:t>
            </a:r>
            <a:r>
              <a:rPr lang="fr-FR" sz="1200" dirty="0">
                <a:effectLst/>
              </a:rPr>
              <a:t> Expansion Panel 1</a:t>
            </a:r>
          </a:p>
          <a:p>
            <a:pPr marL="742950" lvl="1" indent="-285750">
              <a:buFont typeface="Courier New" panose="02070309020205020404" pitchFamily="49" charset="0"/>
              <a:buChar char="o"/>
            </a:pPr>
            <a:r>
              <a:rPr lang="fr-FR" sz="1200" dirty="0" err="1">
                <a:effectLst/>
              </a:rPr>
              <a:t>Maxpar</a:t>
            </a:r>
            <a:r>
              <a:rPr lang="fr-FR" sz="1200" dirty="0">
                <a:effectLst/>
              </a:rPr>
              <a:t>® Direct™ </a:t>
            </a:r>
            <a:r>
              <a:rPr lang="fr-FR" sz="1200" dirty="0" err="1">
                <a:effectLst/>
              </a:rPr>
              <a:t>T-cell</a:t>
            </a:r>
            <a:r>
              <a:rPr lang="fr-FR" sz="1200" dirty="0">
                <a:effectLst/>
              </a:rPr>
              <a:t> Expansion Panel 2</a:t>
            </a:r>
          </a:p>
          <a:p>
            <a:pPr marL="742950" lvl="1" indent="-285750">
              <a:buFont typeface="Courier New" panose="02070309020205020404" pitchFamily="49" charset="0"/>
              <a:buChar char="o"/>
            </a:pPr>
            <a:r>
              <a:rPr lang="fr-FR" sz="1200" dirty="0" err="1">
                <a:effectLst/>
              </a:rPr>
              <a:t>Maxpar</a:t>
            </a:r>
            <a:r>
              <a:rPr lang="fr-FR" sz="1200" dirty="0">
                <a:effectLst/>
              </a:rPr>
              <a:t>® Direct™ </a:t>
            </a:r>
            <a:r>
              <a:rPr lang="fr-FR" sz="1200" dirty="0" err="1">
                <a:effectLst/>
              </a:rPr>
              <a:t>T-cell</a:t>
            </a:r>
            <a:r>
              <a:rPr lang="fr-FR" sz="1200" dirty="0">
                <a:effectLst/>
              </a:rPr>
              <a:t> Expansion Panel 3</a:t>
            </a:r>
          </a:p>
          <a:p>
            <a:pPr marL="742950" lvl="1" indent="-285750">
              <a:buFont typeface="Courier New" panose="02070309020205020404" pitchFamily="49" charset="0"/>
              <a:buChar char="o"/>
            </a:pPr>
            <a:r>
              <a:rPr lang="fr-FR" sz="1200" dirty="0" err="1">
                <a:effectLst/>
              </a:rPr>
              <a:t>Maxpar</a:t>
            </a:r>
            <a:r>
              <a:rPr lang="fr-FR" sz="1200" dirty="0">
                <a:effectLst/>
              </a:rPr>
              <a:t>® Direct™ Basic Activation Expansion Panel</a:t>
            </a:r>
          </a:p>
          <a:p>
            <a:pPr marL="742950" lvl="1" indent="-285750">
              <a:buFont typeface="Courier New" panose="02070309020205020404" pitchFamily="49" charset="0"/>
              <a:buChar char="o"/>
            </a:pPr>
            <a:r>
              <a:rPr lang="fr-FR" sz="1200" dirty="0" err="1">
                <a:effectLst/>
              </a:rPr>
              <a:t>Maxpar</a:t>
            </a:r>
            <a:r>
              <a:rPr lang="fr-FR" sz="1200" dirty="0">
                <a:effectLst/>
              </a:rPr>
              <a:t>® Direct™ </a:t>
            </a:r>
            <a:r>
              <a:rPr lang="fr-FR" sz="1200" dirty="0" err="1">
                <a:effectLst/>
              </a:rPr>
              <a:t>T</a:t>
            </a:r>
            <a:r>
              <a:rPr lang="fr-FR" sz="1200" dirty="0">
                <a:effectLst/>
              </a:rPr>
              <a:t> </a:t>
            </a:r>
            <a:r>
              <a:rPr lang="fr-FR" sz="1200" dirty="0" err="1">
                <a:effectLst/>
              </a:rPr>
              <a:t>Cell</a:t>
            </a:r>
            <a:r>
              <a:rPr lang="fr-FR" sz="1200" dirty="0">
                <a:effectLst/>
              </a:rPr>
              <a:t> Activation Expansion Panel</a:t>
            </a:r>
          </a:p>
          <a:p>
            <a:pPr marL="342900" lvl="0" indent="-342900">
              <a:buFont typeface="Arial" panose="020B0604020202020204" pitchFamily="34" charset="0"/>
              <a:buChar char="•"/>
            </a:pPr>
            <a:r>
              <a:rPr lang="fr-FR" sz="1200" dirty="0" err="1">
                <a:effectLst/>
              </a:rPr>
              <a:t>Cell</a:t>
            </a:r>
            <a:r>
              <a:rPr lang="fr-FR" sz="1200" dirty="0">
                <a:effectLst/>
              </a:rPr>
              <a:t> type and application panels</a:t>
            </a:r>
          </a:p>
          <a:p>
            <a:pPr marL="742950" lvl="1" indent="-285750">
              <a:buFont typeface="Courier New" panose="02070309020205020404" pitchFamily="49" charset="0"/>
              <a:buChar char="o"/>
            </a:pPr>
            <a:r>
              <a:rPr lang="fr-FR" sz="1200" dirty="0" err="1">
                <a:effectLst/>
              </a:rPr>
              <a:t>Maxpar</a:t>
            </a:r>
            <a:r>
              <a:rPr lang="fr-FR" sz="1200" dirty="0">
                <a:effectLst/>
              </a:rPr>
              <a:t>® Human ES/</a:t>
            </a:r>
            <a:r>
              <a:rPr lang="fr-FR" sz="1200" dirty="0" err="1">
                <a:effectLst/>
              </a:rPr>
              <a:t>iPS</a:t>
            </a:r>
            <a:r>
              <a:rPr lang="fr-FR" sz="1200" dirty="0">
                <a:effectLst/>
              </a:rPr>
              <a:t> Phenotyping Panel Kit—25 Tests</a:t>
            </a:r>
          </a:p>
          <a:p>
            <a:pPr marL="742950" lvl="1" indent="-285750">
              <a:buFont typeface="Courier New" panose="02070309020205020404" pitchFamily="49" charset="0"/>
              <a:buChar char="o"/>
            </a:pPr>
            <a:r>
              <a:rPr lang="fr-FR" sz="1200" dirty="0" err="1">
                <a:effectLst/>
              </a:rPr>
              <a:t>Maxpar</a:t>
            </a:r>
            <a:r>
              <a:rPr lang="fr-FR" sz="1200" dirty="0">
                <a:effectLst/>
              </a:rPr>
              <a:t>® Human </a:t>
            </a:r>
            <a:r>
              <a:rPr lang="fr-FR" sz="1200" dirty="0" err="1">
                <a:effectLst/>
              </a:rPr>
              <a:t>Treg</a:t>
            </a:r>
            <a:r>
              <a:rPr lang="fr-FR" sz="1200" dirty="0">
                <a:effectLst/>
              </a:rPr>
              <a:t> Phenotyping Panel Kit, 13 Markers</a:t>
            </a:r>
          </a:p>
          <a:p>
            <a:pPr marL="742950" lvl="1" indent="-285750">
              <a:buFont typeface="Courier New" panose="02070309020205020404" pitchFamily="49" charset="0"/>
              <a:buChar char="o"/>
            </a:pPr>
            <a:r>
              <a:rPr lang="fr-FR" sz="1200" dirty="0" err="1">
                <a:effectLst/>
              </a:rPr>
              <a:t>Maxpar</a:t>
            </a:r>
            <a:r>
              <a:rPr lang="fr-FR" sz="1200" dirty="0">
                <a:effectLst/>
              </a:rPr>
              <a:t>® Human B-</a:t>
            </a:r>
            <a:r>
              <a:rPr lang="fr-FR" sz="1200" dirty="0" err="1">
                <a:effectLst/>
              </a:rPr>
              <a:t>Cell</a:t>
            </a:r>
            <a:r>
              <a:rPr lang="fr-FR" sz="1200" dirty="0">
                <a:effectLst/>
              </a:rPr>
              <a:t> Phenotyping Panel Kit, 12 Marker— 25 Tests</a:t>
            </a:r>
          </a:p>
          <a:p>
            <a:pPr marL="742950" lvl="1" indent="-285750">
              <a:buFont typeface="Courier New" panose="02070309020205020404" pitchFamily="49" charset="0"/>
              <a:buChar char="o"/>
            </a:pPr>
            <a:r>
              <a:rPr lang="fr-FR" sz="1200" dirty="0" err="1">
                <a:effectLst/>
              </a:rPr>
              <a:t>Maxpar</a:t>
            </a:r>
            <a:r>
              <a:rPr lang="fr-FR" sz="1200" dirty="0">
                <a:effectLst/>
              </a:rPr>
              <a:t>® Human PB Basic II Phenotyping Panel Kit, 7 Marker—25 Tests</a:t>
            </a:r>
          </a:p>
          <a:p>
            <a:pPr marL="742950" lvl="1" indent="-285750">
              <a:buFont typeface="Courier New" panose="02070309020205020404" pitchFamily="49" charset="0"/>
              <a:buChar char="o"/>
            </a:pPr>
            <a:r>
              <a:rPr lang="fr-FR" sz="1200" dirty="0" err="1">
                <a:effectLst/>
              </a:rPr>
              <a:t>Maxpar</a:t>
            </a:r>
            <a:r>
              <a:rPr lang="fr-FR" sz="1200" dirty="0">
                <a:effectLst/>
              </a:rPr>
              <a:t>® Human </a:t>
            </a:r>
            <a:r>
              <a:rPr lang="fr-FR" sz="1200" dirty="0" err="1">
                <a:effectLst/>
              </a:rPr>
              <a:t>T</a:t>
            </a:r>
            <a:r>
              <a:rPr lang="fr-FR" sz="1200" dirty="0">
                <a:effectLst/>
              </a:rPr>
              <a:t> </a:t>
            </a:r>
            <a:r>
              <a:rPr lang="fr-FR" sz="1200" dirty="0" err="1">
                <a:effectLst/>
              </a:rPr>
              <a:t>Cell</a:t>
            </a:r>
            <a:r>
              <a:rPr lang="fr-FR" sz="1200" dirty="0">
                <a:effectLst/>
              </a:rPr>
              <a:t> </a:t>
            </a:r>
            <a:r>
              <a:rPr lang="fr-FR" sz="1200" dirty="0" err="1">
                <a:effectLst/>
              </a:rPr>
              <a:t>Immuno-oncology</a:t>
            </a:r>
            <a:r>
              <a:rPr lang="fr-FR" sz="1200" dirty="0">
                <a:effectLst/>
              </a:rPr>
              <a:t> EX Panel Kit, 8 marker-25 Tests</a:t>
            </a:r>
          </a:p>
          <a:p>
            <a:pPr marL="742950" lvl="1" indent="-285750">
              <a:buFont typeface="Courier New" panose="02070309020205020404" pitchFamily="49" charset="0"/>
              <a:buChar char="o"/>
            </a:pPr>
            <a:r>
              <a:rPr lang="fr-FR" sz="1200" dirty="0" err="1">
                <a:effectLst/>
              </a:rPr>
              <a:t>Maxpar</a:t>
            </a:r>
            <a:r>
              <a:rPr lang="fr-FR" sz="1200" dirty="0">
                <a:effectLst/>
              </a:rPr>
              <a:t>® Basic Human </a:t>
            </a:r>
            <a:r>
              <a:rPr lang="fr-FR" sz="1200" dirty="0" err="1">
                <a:effectLst/>
              </a:rPr>
              <a:t>T</a:t>
            </a:r>
            <a:r>
              <a:rPr lang="fr-FR" sz="1200" dirty="0">
                <a:effectLst/>
              </a:rPr>
              <a:t> </a:t>
            </a:r>
            <a:r>
              <a:rPr lang="fr-FR" sz="1200" dirty="0" err="1">
                <a:effectLst/>
              </a:rPr>
              <a:t>Cell</a:t>
            </a:r>
            <a:r>
              <a:rPr lang="fr-FR" sz="1200" dirty="0">
                <a:effectLst/>
              </a:rPr>
              <a:t> </a:t>
            </a:r>
            <a:r>
              <a:rPr lang="fr-FR" sz="1200" dirty="0" err="1">
                <a:effectLst/>
              </a:rPr>
              <a:t>Immuno-oncology</a:t>
            </a:r>
            <a:r>
              <a:rPr lang="fr-FR" sz="1200" dirty="0">
                <a:effectLst/>
              </a:rPr>
              <a:t> Panel Set-25 Tests</a:t>
            </a:r>
          </a:p>
          <a:p>
            <a:pPr marL="742950" lvl="1" indent="-285750">
              <a:buFont typeface="Courier New" panose="02070309020205020404" pitchFamily="49" charset="0"/>
              <a:buChar char="o"/>
            </a:pPr>
            <a:r>
              <a:rPr lang="fr-FR" sz="1200" dirty="0" err="1">
                <a:effectLst/>
              </a:rPr>
              <a:t>Maxpar</a:t>
            </a:r>
            <a:r>
              <a:rPr lang="fr-FR" sz="1200" dirty="0">
                <a:effectLst/>
              </a:rPr>
              <a:t>® Complete Human </a:t>
            </a:r>
            <a:r>
              <a:rPr lang="fr-FR" sz="1200" dirty="0" err="1">
                <a:effectLst/>
              </a:rPr>
              <a:t>T</a:t>
            </a:r>
            <a:r>
              <a:rPr lang="fr-FR" sz="1200" dirty="0">
                <a:effectLst/>
              </a:rPr>
              <a:t> </a:t>
            </a:r>
            <a:r>
              <a:rPr lang="fr-FR" sz="1200" dirty="0" err="1">
                <a:effectLst/>
              </a:rPr>
              <a:t>Cell</a:t>
            </a:r>
            <a:r>
              <a:rPr lang="fr-FR" sz="1200" dirty="0">
                <a:effectLst/>
              </a:rPr>
              <a:t> </a:t>
            </a:r>
            <a:r>
              <a:rPr lang="fr-FR" sz="1200" dirty="0" err="1">
                <a:effectLst/>
              </a:rPr>
              <a:t>Immuno-oncology</a:t>
            </a:r>
            <a:r>
              <a:rPr lang="fr-FR" sz="1200" dirty="0">
                <a:effectLst/>
              </a:rPr>
              <a:t> Panel Set-25 Tests</a:t>
            </a:r>
          </a:p>
          <a:p>
            <a:pPr marL="742950" lvl="1" indent="-285750">
              <a:buFont typeface="Courier New" panose="02070309020205020404" pitchFamily="49" charset="0"/>
              <a:buChar char="o"/>
            </a:pPr>
            <a:r>
              <a:rPr lang="fr-FR" sz="1200" dirty="0" err="1">
                <a:effectLst/>
              </a:rPr>
              <a:t>Maxpar</a:t>
            </a:r>
            <a:r>
              <a:rPr lang="fr-FR" sz="1200" dirty="0">
                <a:effectLst/>
              </a:rPr>
              <a:t>® Human PB Basic Phenotyping Panel Kit, 7 Marker—25 Tests</a:t>
            </a:r>
          </a:p>
          <a:p>
            <a:pPr marL="742950" lvl="1" indent="-285750">
              <a:buFont typeface="Courier New" panose="02070309020205020404" pitchFamily="49" charset="0"/>
              <a:buChar char="o"/>
            </a:pPr>
            <a:r>
              <a:rPr lang="fr-FR" sz="1200" dirty="0" err="1">
                <a:effectLst/>
              </a:rPr>
              <a:t>Maxpar</a:t>
            </a:r>
            <a:r>
              <a:rPr lang="fr-FR" sz="1200" dirty="0">
                <a:effectLst/>
              </a:rPr>
              <a:t>® Human PB Phenotyping Panel Kit, 17 Marker—25 Tests</a:t>
            </a:r>
          </a:p>
          <a:p>
            <a:pPr marL="742950" lvl="1" indent="-285750">
              <a:buFont typeface="Courier New" panose="02070309020205020404" pitchFamily="49" charset="0"/>
              <a:buChar char="o"/>
            </a:pPr>
            <a:r>
              <a:rPr lang="fr-FR" sz="1200" dirty="0" err="1">
                <a:effectLst/>
              </a:rPr>
              <a:t>Maxpar</a:t>
            </a:r>
            <a:r>
              <a:rPr lang="fr-FR" sz="1200" dirty="0">
                <a:effectLst/>
              </a:rPr>
              <a:t>® Human </a:t>
            </a:r>
            <a:r>
              <a:rPr lang="fr-FR" sz="1200" dirty="0" err="1">
                <a:effectLst/>
              </a:rPr>
              <a:t>T-Cell</a:t>
            </a:r>
            <a:r>
              <a:rPr lang="fr-FR" sz="1200" dirty="0">
                <a:effectLst/>
              </a:rPr>
              <a:t> Phenotyping Panel Kit, 16 Marker—25 Tests</a:t>
            </a:r>
          </a:p>
          <a:p>
            <a:pPr marL="742950" lvl="1" indent="-285750">
              <a:buFont typeface="Courier New" panose="02070309020205020404" pitchFamily="49" charset="0"/>
              <a:buChar char="o"/>
            </a:pPr>
            <a:r>
              <a:rPr lang="fr-FR" sz="1200" dirty="0" err="1">
                <a:effectLst/>
              </a:rPr>
              <a:t>Maxpar</a:t>
            </a:r>
            <a:r>
              <a:rPr lang="fr-FR" sz="1200" dirty="0">
                <a:effectLst/>
              </a:rPr>
              <a:t>® Human </a:t>
            </a:r>
            <a:r>
              <a:rPr lang="fr-FR" sz="1200" dirty="0" err="1">
                <a:effectLst/>
              </a:rPr>
              <a:t>T-Cell</a:t>
            </a:r>
            <a:r>
              <a:rPr lang="fr-FR" sz="1200" dirty="0">
                <a:effectLst/>
              </a:rPr>
              <a:t> Phenotyping EX Panel Kit, 10 Marker—25 Tests</a:t>
            </a:r>
          </a:p>
          <a:p>
            <a:pPr marL="742950" lvl="1" indent="-285750">
              <a:buFont typeface="Courier New" panose="02070309020205020404" pitchFamily="49" charset="0"/>
              <a:buChar char="o"/>
            </a:pPr>
            <a:r>
              <a:rPr lang="fr-FR" sz="1200" dirty="0" err="1">
                <a:effectLst/>
              </a:rPr>
              <a:t>Maxpar</a:t>
            </a:r>
            <a:r>
              <a:rPr lang="fr-FR" sz="1200" dirty="0">
                <a:effectLst/>
              </a:rPr>
              <a:t>® Human </a:t>
            </a:r>
            <a:r>
              <a:rPr lang="fr-FR" sz="1200" dirty="0" err="1">
                <a:effectLst/>
              </a:rPr>
              <a:t>Intracellular</a:t>
            </a:r>
            <a:r>
              <a:rPr lang="fr-FR" sz="1200" dirty="0">
                <a:effectLst/>
              </a:rPr>
              <a:t> Cytokine I Panel Kit, 11 Marker—25 Tests</a:t>
            </a:r>
          </a:p>
          <a:p>
            <a:pPr marL="742950" lvl="1" indent="-285750">
              <a:buFont typeface="Courier New" panose="02070309020205020404" pitchFamily="49" charset="0"/>
              <a:buChar char="o"/>
            </a:pPr>
            <a:r>
              <a:rPr lang="fr-FR" sz="1200" dirty="0" err="1">
                <a:effectLst/>
              </a:rPr>
              <a:t>Maxpar</a:t>
            </a:r>
            <a:r>
              <a:rPr lang="fr-FR" sz="1200" dirty="0">
                <a:effectLst/>
              </a:rPr>
              <a:t>® </a:t>
            </a:r>
            <a:r>
              <a:rPr lang="fr-FR" sz="1200" dirty="0" err="1">
                <a:effectLst/>
              </a:rPr>
              <a:t>Signaling</a:t>
            </a:r>
            <a:r>
              <a:rPr lang="fr-FR" sz="1200" dirty="0">
                <a:effectLst/>
              </a:rPr>
              <a:t> I Panel Kit, 7 Marker—25 Tests</a:t>
            </a:r>
          </a:p>
          <a:p>
            <a:pPr marL="742950" lvl="1" indent="-285750">
              <a:buFont typeface="Courier New" panose="02070309020205020404" pitchFamily="49" charset="0"/>
              <a:buChar char="o"/>
            </a:pPr>
            <a:r>
              <a:rPr lang="fr-FR" sz="1200" dirty="0" err="1">
                <a:effectLst/>
              </a:rPr>
              <a:t>Maxpar</a:t>
            </a:r>
            <a:r>
              <a:rPr lang="fr-FR" sz="1200" dirty="0">
                <a:effectLst/>
              </a:rPr>
              <a:t>® Human HSPC </a:t>
            </a:r>
            <a:r>
              <a:rPr lang="fr-FR" sz="1200" dirty="0" err="1">
                <a:effectLst/>
              </a:rPr>
              <a:t>PhenoEXPanel</a:t>
            </a:r>
            <a:r>
              <a:rPr lang="fr-FR" sz="1200" dirty="0">
                <a:effectLst/>
              </a:rPr>
              <a:t> Kit, 7 Marker— 25 Tests</a:t>
            </a:r>
          </a:p>
          <a:p>
            <a:pPr marL="742950" lvl="1" indent="-285750">
              <a:buFont typeface="Courier New" panose="02070309020205020404" pitchFamily="49" charset="0"/>
              <a:buChar char="o"/>
            </a:pPr>
            <a:r>
              <a:rPr lang="fr-FR" sz="1200" dirty="0" err="1">
                <a:effectLst/>
              </a:rPr>
              <a:t>Maxpar</a:t>
            </a:r>
            <a:r>
              <a:rPr lang="fr-FR" sz="1200" dirty="0">
                <a:effectLst/>
              </a:rPr>
              <a:t>® Human Helper </a:t>
            </a:r>
            <a:r>
              <a:rPr lang="fr-FR" sz="1200" dirty="0" err="1">
                <a:effectLst/>
              </a:rPr>
              <a:t>T</a:t>
            </a:r>
            <a:r>
              <a:rPr lang="fr-FR" sz="1200" dirty="0">
                <a:effectLst/>
              </a:rPr>
              <a:t> </a:t>
            </a:r>
            <a:r>
              <a:rPr lang="fr-FR" sz="1200" dirty="0" err="1">
                <a:effectLst/>
              </a:rPr>
              <a:t>Cell</a:t>
            </a:r>
            <a:r>
              <a:rPr lang="fr-FR" sz="1200" dirty="0">
                <a:effectLst/>
              </a:rPr>
              <a:t> Phenotyping Panel Kit, 15 marker - 25 Tests</a:t>
            </a:r>
          </a:p>
          <a:p>
            <a:pPr marL="742950" lvl="1" indent="-285750">
              <a:buFont typeface="Courier New" panose="02070309020205020404" pitchFamily="49" charset="0"/>
              <a:buChar char="o"/>
            </a:pPr>
            <a:r>
              <a:rPr lang="fr-FR" sz="1200" dirty="0" err="1">
                <a:effectLst/>
              </a:rPr>
              <a:t>Maxpar</a:t>
            </a:r>
            <a:r>
              <a:rPr lang="fr-FR" sz="1200" dirty="0">
                <a:effectLst/>
              </a:rPr>
              <a:t>® Human AML Phenotyping Panel Kit, 15 Marker—25 Tests</a:t>
            </a:r>
          </a:p>
          <a:p>
            <a:pPr marL="742950" lvl="1" indent="-285750">
              <a:buFont typeface="Courier New" panose="02070309020205020404" pitchFamily="49" charset="0"/>
              <a:buChar char="o"/>
            </a:pPr>
            <a:r>
              <a:rPr lang="fr-FR" sz="1200" dirty="0" err="1">
                <a:effectLst/>
              </a:rPr>
              <a:t>Maxpar</a:t>
            </a:r>
            <a:r>
              <a:rPr lang="fr-FR" sz="1200" dirty="0">
                <a:effectLst/>
              </a:rPr>
              <a:t>® Human Mono/Macro Phenotyping Panel Kit, 15 Marker—25 Tests</a:t>
            </a:r>
          </a:p>
          <a:p>
            <a:pPr marL="742950" lvl="1" indent="-285750">
              <a:buFont typeface="Courier New" panose="02070309020205020404" pitchFamily="49" charset="0"/>
              <a:buChar char="o"/>
            </a:pPr>
            <a:r>
              <a:rPr lang="fr-FR" sz="1200" dirty="0" err="1">
                <a:effectLst/>
              </a:rPr>
              <a:t>Maxpar</a:t>
            </a:r>
            <a:r>
              <a:rPr lang="fr-FR" sz="1200" dirty="0">
                <a:effectLst/>
              </a:rPr>
              <a:t>® </a:t>
            </a:r>
            <a:r>
              <a:rPr lang="fr-FR" sz="1200" dirty="0" err="1">
                <a:effectLst/>
              </a:rPr>
              <a:t>Cell</a:t>
            </a:r>
            <a:r>
              <a:rPr lang="fr-FR" sz="1200" dirty="0">
                <a:effectLst/>
              </a:rPr>
              <a:t> Cycle Panel Kit, 5 Marker—25 Tests</a:t>
            </a:r>
          </a:p>
          <a:p>
            <a:pPr marL="742950" lvl="1" indent="-285750">
              <a:buFont typeface="Courier New" panose="02070309020205020404" pitchFamily="49" charset="0"/>
              <a:buChar char="o"/>
            </a:pPr>
            <a:r>
              <a:rPr lang="fr-FR" sz="1200" dirty="0" err="1">
                <a:effectLst/>
              </a:rPr>
              <a:t>Maxpar</a:t>
            </a:r>
            <a:r>
              <a:rPr lang="fr-FR" sz="1200" dirty="0">
                <a:effectLst/>
              </a:rPr>
              <a:t>® Mouse </a:t>
            </a:r>
            <a:r>
              <a:rPr lang="fr-FR" sz="1200" dirty="0" err="1">
                <a:effectLst/>
              </a:rPr>
              <a:t>Sp</a:t>
            </a:r>
            <a:r>
              <a:rPr lang="fr-FR" sz="1200" dirty="0">
                <a:effectLst/>
              </a:rPr>
              <a:t>/LN Basic Phenotyping Panel Kit, 6 Marker—25 Tests</a:t>
            </a:r>
          </a:p>
          <a:p>
            <a:pPr marL="742950" lvl="1" indent="-285750">
              <a:buFont typeface="Courier New" panose="02070309020205020404" pitchFamily="49" charset="0"/>
              <a:buChar char="o"/>
            </a:pPr>
            <a:r>
              <a:rPr lang="fr-FR" sz="1200" dirty="0" err="1">
                <a:effectLst/>
              </a:rPr>
              <a:t>Maxpar</a:t>
            </a:r>
            <a:r>
              <a:rPr lang="fr-FR" sz="1200" dirty="0">
                <a:effectLst/>
              </a:rPr>
              <a:t>® Mouse </a:t>
            </a:r>
            <a:r>
              <a:rPr lang="fr-FR" sz="1200" dirty="0" err="1">
                <a:effectLst/>
              </a:rPr>
              <a:t>Sp</a:t>
            </a:r>
            <a:r>
              <a:rPr lang="fr-FR" sz="1200" dirty="0">
                <a:effectLst/>
              </a:rPr>
              <a:t>/LN Phenotyping Panel Kit, 16 Marker—25 Tests</a:t>
            </a:r>
          </a:p>
          <a:p>
            <a:pPr marL="742950" lvl="1" indent="-285750">
              <a:buFont typeface="Courier New" panose="02070309020205020404" pitchFamily="49" charset="0"/>
              <a:buChar char="o"/>
            </a:pPr>
            <a:r>
              <a:rPr lang="fr-FR" sz="1200" dirty="0" err="1">
                <a:effectLst/>
              </a:rPr>
              <a:t>Maxpar</a:t>
            </a:r>
            <a:r>
              <a:rPr lang="fr-FR" sz="1200" dirty="0">
                <a:effectLst/>
              </a:rPr>
              <a:t>® Mouse </a:t>
            </a:r>
            <a:r>
              <a:rPr lang="fr-FR" sz="1200" dirty="0" err="1">
                <a:effectLst/>
              </a:rPr>
              <a:t>Intracellular</a:t>
            </a:r>
            <a:r>
              <a:rPr lang="fr-FR" sz="1200" dirty="0">
                <a:effectLst/>
              </a:rPr>
              <a:t> Cytokine I Panel Kit, 8 Marker—25 Tests</a:t>
            </a:r>
          </a:p>
          <a:p>
            <a:pPr marL="742950" lvl="1" indent="-285750">
              <a:buFont typeface="Courier New" panose="02070309020205020404" pitchFamily="49" charset="0"/>
              <a:buChar char="o"/>
            </a:pPr>
            <a:r>
              <a:rPr lang="fr-FR" sz="1200" dirty="0" err="1">
                <a:effectLst/>
              </a:rPr>
              <a:t>Maxpar</a:t>
            </a:r>
            <a:r>
              <a:rPr lang="fr-FR" sz="1200" dirty="0">
                <a:effectLst/>
              </a:rPr>
              <a:t>® </a:t>
            </a:r>
            <a:r>
              <a:rPr lang="fr-FR" sz="1200" dirty="0" err="1">
                <a:effectLst/>
              </a:rPr>
              <a:t>Signaling</a:t>
            </a:r>
            <a:r>
              <a:rPr lang="fr-FR" sz="1200" dirty="0">
                <a:effectLst/>
              </a:rPr>
              <a:t> I Panel Kit, 7 Marker—25 Tests</a:t>
            </a:r>
          </a:p>
          <a:p>
            <a:pPr marL="742950" lvl="1" indent="-285750">
              <a:buFont typeface="Courier New" panose="02070309020205020404" pitchFamily="49" charset="0"/>
              <a:buChar char="o"/>
            </a:pPr>
            <a:r>
              <a:rPr lang="fr-FR" sz="1200" dirty="0" err="1">
                <a:effectLst/>
              </a:rPr>
              <a:t>Maxpar</a:t>
            </a:r>
            <a:r>
              <a:rPr lang="fr-FR" sz="1200" dirty="0">
                <a:effectLst/>
              </a:rPr>
              <a:t>® </a:t>
            </a:r>
            <a:r>
              <a:rPr lang="fr-FR" sz="1200" dirty="0" err="1">
                <a:effectLst/>
              </a:rPr>
              <a:t>Cell</a:t>
            </a:r>
            <a:r>
              <a:rPr lang="fr-FR" sz="1200" dirty="0">
                <a:effectLst/>
              </a:rPr>
              <a:t> Cycle Panel Kit, 5 Marker—25 Tests</a:t>
            </a:r>
          </a:p>
          <a:p>
            <a:pPr marL="1371600"/>
            <a:r>
              <a:rPr lang="fr-FR" sz="1200" dirty="0">
                <a:effectLst/>
              </a:rPr>
              <a:t> </a:t>
            </a:r>
          </a:p>
          <a:p>
            <a:endParaRPr lang="en-US" sz="1200" dirty="0"/>
          </a:p>
        </p:txBody>
      </p:sp>
    </p:spTree>
    <p:extLst>
      <p:ext uri="{BB962C8B-B14F-4D97-AF65-F5344CB8AC3E}">
        <p14:creationId xmlns:p14="http://schemas.microsoft.com/office/powerpoint/2010/main" val="2265032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8EEC5-1675-982D-0ACC-B80CC6C64580}"/>
              </a:ext>
            </a:extLst>
          </p:cNvPr>
          <p:cNvSpPr>
            <a:spLocks noGrp="1"/>
          </p:cNvSpPr>
          <p:nvPr>
            <p:ph type="title"/>
          </p:nvPr>
        </p:nvSpPr>
        <p:spPr/>
        <p:txBody>
          <a:bodyPr/>
          <a:lstStyle/>
          <a:p>
            <a:r>
              <a:rPr lang="en-US" dirty="0"/>
              <a:t>55 markers </a:t>
            </a:r>
          </a:p>
        </p:txBody>
      </p:sp>
      <p:sp>
        <p:nvSpPr>
          <p:cNvPr id="4" name="TextBox 3">
            <a:extLst>
              <a:ext uri="{FF2B5EF4-FFF2-40B4-BE49-F238E27FC236}">
                <a16:creationId xmlns:a16="http://schemas.microsoft.com/office/drawing/2014/main" id="{CBA6D312-98C5-A479-145E-1402DB080980}"/>
              </a:ext>
            </a:extLst>
          </p:cNvPr>
          <p:cNvSpPr txBox="1"/>
          <p:nvPr/>
        </p:nvSpPr>
        <p:spPr>
          <a:xfrm>
            <a:off x="724828" y="1754293"/>
            <a:ext cx="10671717" cy="2031325"/>
          </a:xfrm>
          <a:prstGeom prst="rect">
            <a:avLst/>
          </a:prstGeom>
          <a:noFill/>
        </p:spPr>
        <p:txBody>
          <a:bodyPr wrap="square">
            <a:spAutoFit/>
          </a:bodyPr>
          <a:lstStyle/>
          <a:p>
            <a:pPr marL="457200"/>
            <a:r>
              <a:rPr lang="en-US" dirty="0">
                <a:effectLst/>
              </a:rPr>
              <a:t>Deep immune phenotyping reveals similarities between aging, Down syndrome, and autoimmunity       </a:t>
            </a:r>
          </a:p>
          <a:p>
            <a:pPr marL="457200"/>
            <a:r>
              <a:rPr lang="en-US" dirty="0">
                <a:effectLst/>
              </a:rPr>
              <a:t>Science Translational Medicine                Lambert, K.               </a:t>
            </a:r>
            <a:r>
              <a:rPr lang="en-US" dirty="0">
                <a:effectLst/>
                <a:hlinkClick r:id="rId2"/>
              </a:rPr>
              <a:t>https://pubmed.ncbi.nlm.nih.gov/35020411/</a:t>
            </a:r>
            <a:r>
              <a:rPr lang="en-US" dirty="0">
                <a:effectLst/>
              </a:rPr>
              <a:t> </a:t>
            </a:r>
          </a:p>
          <a:p>
            <a:pPr marL="457200"/>
            <a:r>
              <a:rPr lang="en-US" dirty="0">
                <a:effectLst/>
              </a:rPr>
              <a:t>Panel size: 55</a:t>
            </a:r>
          </a:p>
          <a:p>
            <a:r>
              <a:rPr lang="en-US" dirty="0"/>
              <a:t> </a:t>
            </a:r>
          </a:p>
          <a:p>
            <a:pPr indent="457200"/>
            <a:r>
              <a:rPr lang="en-US" dirty="0">
                <a:effectLst/>
              </a:rPr>
              <a:t>NASH limits anti-tumour surveillance in immunotherapy-treated HCC       </a:t>
            </a:r>
          </a:p>
          <a:p>
            <a:pPr indent="457200"/>
            <a:r>
              <a:rPr lang="en-US" dirty="0">
                <a:effectLst/>
              </a:rPr>
              <a:t>Nature                Pfister, D.              </a:t>
            </a:r>
            <a:r>
              <a:rPr lang="en-US" dirty="0">
                <a:effectLst/>
                <a:hlinkClick r:id="rId3"/>
              </a:rPr>
              <a:t>https://www.nature.com/articles/s41586-021-03362-0</a:t>
            </a:r>
            <a:r>
              <a:rPr lang="en-US" dirty="0">
                <a:effectLst/>
              </a:rPr>
              <a:t> </a:t>
            </a:r>
          </a:p>
          <a:p>
            <a:pPr indent="457200"/>
            <a:r>
              <a:rPr lang="en-US" dirty="0">
                <a:effectLst/>
              </a:rPr>
              <a:t>Panel size : 55</a:t>
            </a:r>
          </a:p>
        </p:txBody>
      </p:sp>
    </p:spTree>
    <p:extLst>
      <p:ext uri="{BB962C8B-B14F-4D97-AF65-F5344CB8AC3E}">
        <p14:creationId xmlns:p14="http://schemas.microsoft.com/office/powerpoint/2010/main" val="1607521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5F140B-A2E0-D6A0-9EC5-0E86FA2EF13E}"/>
              </a:ext>
            </a:extLst>
          </p:cNvPr>
          <p:cNvSpPr>
            <a:spLocks noGrp="1"/>
          </p:cNvSpPr>
          <p:nvPr>
            <p:ph type="title"/>
          </p:nvPr>
        </p:nvSpPr>
        <p:spPr/>
        <p:txBody>
          <a:bodyPr>
            <a:normAutofit/>
          </a:bodyPr>
          <a:lstStyle/>
          <a:p>
            <a:r>
              <a:rPr lang="en-US"/>
              <a:t>EFFICIENT, AUTOMATED WORKFLOW</a:t>
            </a:r>
          </a:p>
        </p:txBody>
      </p:sp>
      <p:sp>
        <p:nvSpPr>
          <p:cNvPr id="3" name="Slide Number Placeholder 2">
            <a:extLst>
              <a:ext uri="{FF2B5EF4-FFF2-40B4-BE49-F238E27FC236}">
                <a16:creationId xmlns:a16="http://schemas.microsoft.com/office/drawing/2014/main" id="{D455CF0A-05D7-0E61-F4CB-D69FCD82BE6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8FC04-3387-4829-B50A-A094E7B084ED}" type="slidenum">
              <a:rPr kumimoji="0" lang="en-US" sz="4400" b="0" i="0" u="none" strike="noStrike" kern="1200" cap="none" spc="0" normalizeH="0" baseline="0" noProof="0" smtClean="0">
                <a:ln>
                  <a:solidFill>
                    <a:srgbClr val="D8D8D8"/>
                  </a:solidFill>
                </a:ln>
                <a:noFill/>
                <a:effectLst/>
                <a:uLnTx/>
                <a:uFillTx/>
                <a:latin typeface="Proxima Nov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4400" b="0" i="0" u="none" strike="noStrike" kern="1200" cap="none" spc="0" normalizeH="0" baseline="0" noProof="0">
              <a:ln>
                <a:solidFill>
                  <a:srgbClr val="D8D8D8"/>
                </a:solidFill>
              </a:ln>
              <a:noFill/>
              <a:effectLst/>
              <a:uLnTx/>
              <a:uFillTx/>
              <a:latin typeface="Proxima Nova"/>
              <a:ea typeface="+mn-ea"/>
              <a:cs typeface="+mn-cs"/>
            </a:endParaRPr>
          </a:p>
        </p:txBody>
      </p:sp>
      <p:sp>
        <p:nvSpPr>
          <p:cNvPr id="5" name="Text Placeholder 4">
            <a:extLst>
              <a:ext uri="{FF2B5EF4-FFF2-40B4-BE49-F238E27FC236}">
                <a16:creationId xmlns:a16="http://schemas.microsoft.com/office/drawing/2014/main" id="{35529114-027F-0CE4-1247-738E57270D5C}"/>
              </a:ext>
            </a:extLst>
          </p:cNvPr>
          <p:cNvSpPr>
            <a:spLocks noGrp="1"/>
          </p:cNvSpPr>
          <p:nvPr>
            <p:ph type="body" sz="quarter" idx="13"/>
          </p:nvPr>
        </p:nvSpPr>
        <p:spPr>
          <a:xfrm>
            <a:off x="2888221" y="2976286"/>
            <a:ext cx="1635312" cy="591833"/>
          </a:xfrm>
        </p:spPr>
        <p:txBody>
          <a:bodyPr>
            <a:normAutofit/>
          </a:bodyPr>
          <a:lstStyle/>
          <a:p>
            <a:r>
              <a:rPr lang="en-US" sz="1400" b="1">
                <a:solidFill>
                  <a:schemeClr val="bg2">
                    <a:lumMod val="50000"/>
                  </a:schemeClr>
                </a:solidFill>
              </a:rPr>
              <a:t>2.  Sample introduction </a:t>
            </a:r>
          </a:p>
        </p:txBody>
      </p:sp>
      <p:sp>
        <p:nvSpPr>
          <p:cNvPr id="8" name="TextBox 7">
            <a:extLst>
              <a:ext uri="{FF2B5EF4-FFF2-40B4-BE49-F238E27FC236}">
                <a16:creationId xmlns:a16="http://schemas.microsoft.com/office/drawing/2014/main" id="{04BD16DA-B161-5285-F167-8682B5645C60}"/>
              </a:ext>
            </a:extLst>
          </p:cNvPr>
          <p:cNvSpPr txBox="1"/>
          <p:nvPr/>
        </p:nvSpPr>
        <p:spPr>
          <a:xfrm>
            <a:off x="1003300" y="2976286"/>
            <a:ext cx="191135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8D8D8">
                    <a:lumMod val="50000"/>
                  </a:srgbClr>
                </a:solidFill>
                <a:effectLst/>
                <a:uLnTx/>
                <a:uFillTx/>
                <a:latin typeface="Proxima Nova"/>
                <a:ea typeface="+mn-ea"/>
                <a:cs typeface="+mn-cs"/>
              </a:rPr>
              <a:t>1. System set up </a:t>
            </a:r>
          </a:p>
        </p:txBody>
      </p:sp>
      <p:sp>
        <p:nvSpPr>
          <p:cNvPr id="9" name="Text Placeholder 4">
            <a:extLst>
              <a:ext uri="{FF2B5EF4-FFF2-40B4-BE49-F238E27FC236}">
                <a16:creationId xmlns:a16="http://schemas.microsoft.com/office/drawing/2014/main" id="{645D2237-DECD-E860-0DD1-FED77AAEE137}"/>
              </a:ext>
            </a:extLst>
          </p:cNvPr>
          <p:cNvSpPr txBox="1">
            <a:spLocks/>
          </p:cNvSpPr>
          <p:nvPr/>
        </p:nvSpPr>
        <p:spPr>
          <a:xfrm>
            <a:off x="4462227" y="2976286"/>
            <a:ext cx="2095500" cy="30777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200"/>
              </a:spcBef>
              <a:buFont typeface="Arial" panose="020B0604020202020204" pitchFamily="34" charset="0"/>
              <a:buNone/>
              <a:defRPr sz="2000" kern="1200">
                <a:solidFill>
                  <a:schemeClr val="tx2"/>
                </a:solidFill>
                <a:latin typeface="+mn-lt"/>
                <a:ea typeface="+mn-ea"/>
                <a:cs typeface="+mn-cs"/>
              </a:defRPr>
            </a:lvl1pPr>
            <a:lvl2pPr marL="0"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2pPr>
            <a:lvl3pPr marL="685800"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3pPr>
            <a:lvl4pPr marL="1033272"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4pPr>
            <a:lvl5pPr marL="1376363"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D8D8D8">
                    <a:lumMod val="50000"/>
                  </a:srgbClr>
                </a:solidFill>
                <a:effectLst/>
                <a:uLnTx/>
                <a:uFillTx/>
                <a:latin typeface="Proxima Nova"/>
                <a:ea typeface="+mn-ea"/>
                <a:cs typeface="+mn-cs"/>
              </a:rPr>
              <a:t>3.  ROI Selection</a:t>
            </a:r>
          </a:p>
        </p:txBody>
      </p:sp>
      <p:sp>
        <p:nvSpPr>
          <p:cNvPr id="10" name="Text Placeholder 4">
            <a:extLst>
              <a:ext uri="{FF2B5EF4-FFF2-40B4-BE49-F238E27FC236}">
                <a16:creationId xmlns:a16="http://schemas.microsoft.com/office/drawing/2014/main" id="{4EBF1CB1-1D7B-F5DE-1A65-BB78D36BD358}"/>
              </a:ext>
            </a:extLst>
          </p:cNvPr>
          <p:cNvSpPr txBox="1">
            <a:spLocks/>
          </p:cNvSpPr>
          <p:nvPr/>
        </p:nvSpPr>
        <p:spPr>
          <a:xfrm>
            <a:off x="6268261" y="3004994"/>
            <a:ext cx="2017563" cy="119203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200"/>
              </a:spcBef>
              <a:buFont typeface="Arial" panose="020B0604020202020204" pitchFamily="34" charset="0"/>
              <a:buNone/>
              <a:defRPr sz="2000" kern="1200">
                <a:solidFill>
                  <a:schemeClr val="tx2"/>
                </a:solidFill>
                <a:latin typeface="+mn-lt"/>
                <a:ea typeface="+mn-ea"/>
                <a:cs typeface="+mn-cs"/>
              </a:defRPr>
            </a:lvl1pPr>
            <a:lvl2pPr marL="0"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2pPr>
            <a:lvl3pPr marL="685800"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3pPr>
            <a:lvl4pPr marL="1033272"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4pPr>
            <a:lvl5pPr marL="1376363"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D8D8D8">
                    <a:lumMod val="50000"/>
                  </a:srgbClr>
                </a:solidFill>
                <a:effectLst/>
                <a:uLnTx/>
                <a:uFillTx/>
                <a:latin typeface="Proxima Nova"/>
                <a:ea typeface="+mn-ea"/>
                <a:cs typeface="+mn-cs"/>
              </a:rPr>
              <a:t>4.  Automated acquisition of ROI”s and generation of images</a:t>
            </a:r>
          </a:p>
        </p:txBody>
      </p:sp>
      <p:sp>
        <p:nvSpPr>
          <p:cNvPr id="11" name="Text Placeholder 4">
            <a:extLst>
              <a:ext uri="{FF2B5EF4-FFF2-40B4-BE49-F238E27FC236}">
                <a16:creationId xmlns:a16="http://schemas.microsoft.com/office/drawing/2014/main" id="{5658A1F7-15EA-CDE6-714B-2A22F4643C25}"/>
              </a:ext>
            </a:extLst>
          </p:cNvPr>
          <p:cNvSpPr txBox="1">
            <a:spLocks/>
          </p:cNvSpPr>
          <p:nvPr/>
        </p:nvSpPr>
        <p:spPr>
          <a:xfrm>
            <a:off x="7996358" y="2928271"/>
            <a:ext cx="2095500" cy="30777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200"/>
              </a:spcBef>
              <a:buFont typeface="Arial" panose="020B0604020202020204" pitchFamily="34" charset="0"/>
              <a:buNone/>
              <a:defRPr sz="2000" kern="1200">
                <a:solidFill>
                  <a:schemeClr val="tx2"/>
                </a:solidFill>
                <a:latin typeface="+mn-lt"/>
                <a:ea typeface="+mn-ea"/>
                <a:cs typeface="+mn-cs"/>
              </a:defRPr>
            </a:lvl1pPr>
            <a:lvl2pPr marL="0"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2pPr>
            <a:lvl3pPr marL="685800"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3pPr>
            <a:lvl4pPr marL="1033272"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4pPr>
            <a:lvl5pPr marL="1376363"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D8D8D8">
                    <a:lumMod val="50000"/>
                  </a:srgbClr>
                </a:solidFill>
                <a:effectLst/>
                <a:uLnTx/>
                <a:uFillTx/>
                <a:latin typeface="Proxima Nova"/>
                <a:ea typeface="+mn-ea"/>
                <a:cs typeface="+mn-cs"/>
              </a:rPr>
              <a:t>5 Cell segmentation </a:t>
            </a:r>
          </a:p>
        </p:txBody>
      </p:sp>
      <p:sp>
        <p:nvSpPr>
          <p:cNvPr id="12" name="Text Placeholder 4">
            <a:extLst>
              <a:ext uri="{FF2B5EF4-FFF2-40B4-BE49-F238E27FC236}">
                <a16:creationId xmlns:a16="http://schemas.microsoft.com/office/drawing/2014/main" id="{7CDFE5B6-3F6B-0459-0535-BF9EEE55EF7D}"/>
              </a:ext>
            </a:extLst>
          </p:cNvPr>
          <p:cNvSpPr txBox="1">
            <a:spLocks/>
          </p:cNvSpPr>
          <p:nvPr/>
        </p:nvSpPr>
        <p:spPr>
          <a:xfrm>
            <a:off x="10010148" y="2928272"/>
            <a:ext cx="2095500" cy="30777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200"/>
              </a:spcBef>
              <a:buFont typeface="Arial" panose="020B0604020202020204" pitchFamily="34" charset="0"/>
              <a:buNone/>
              <a:defRPr sz="2000" kern="1200">
                <a:solidFill>
                  <a:schemeClr val="tx2"/>
                </a:solidFill>
                <a:latin typeface="+mn-lt"/>
                <a:ea typeface="+mn-ea"/>
                <a:cs typeface="+mn-cs"/>
              </a:defRPr>
            </a:lvl1pPr>
            <a:lvl2pPr marL="0"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2pPr>
            <a:lvl3pPr marL="685800"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3pPr>
            <a:lvl4pPr marL="1033272"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4pPr>
            <a:lvl5pPr marL="1376363"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D8D8D8">
                    <a:lumMod val="50000"/>
                  </a:srgbClr>
                </a:solidFill>
                <a:effectLst/>
                <a:uLnTx/>
                <a:uFillTx/>
                <a:latin typeface="Proxima Nova"/>
                <a:ea typeface="+mn-ea"/>
                <a:cs typeface="+mn-cs"/>
              </a:rPr>
              <a:t>6.  High-plex analysis</a:t>
            </a:r>
          </a:p>
        </p:txBody>
      </p:sp>
      <p:sp>
        <p:nvSpPr>
          <p:cNvPr id="13" name="Text Placeholder 4">
            <a:extLst>
              <a:ext uri="{FF2B5EF4-FFF2-40B4-BE49-F238E27FC236}">
                <a16:creationId xmlns:a16="http://schemas.microsoft.com/office/drawing/2014/main" id="{31DAB6F5-57AF-5766-00DD-5BA0FA80A302}"/>
              </a:ext>
            </a:extLst>
          </p:cNvPr>
          <p:cNvSpPr txBox="1">
            <a:spLocks/>
          </p:cNvSpPr>
          <p:nvPr/>
        </p:nvSpPr>
        <p:spPr>
          <a:xfrm>
            <a:off x="6291136" y="4082867"/>
            <a:ext cx="5713700" cy="16907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200"/>
              </a:spcBef>
              <a:buFont typeface="Arial" panose="020B0604020202020204" pitchFamily="34" charset="0"/>
              <a:buNone/>
              <a:defRPr sz="2000" kern="1200">
                <a:solidFill>
                  <a:schemeClr val="tx2"/>
                </a:solidFill>
                <a:latin typeface="+mn-lt"/>
                <a:ea typeface="+mn-ea"/>
                <a:cs typeface="+mn-cs"/>
              </a:defRPr>
            </a:lvl1pPr>
            <a:lvl2pPr marL="0"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2pPr>
            <a:lvl3pPr marL="685800"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3pPr>
            <a:lvl4pPr marL="1033272"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4pPr>
            <a:lvl5pPr marL="1376363"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D8D8D8">
                    <a:lumMod val="50000"/>
                  </a:srgbClr>
                </a:solidFill>
                <a:effectLst/>
                <a:uLnTx/>
                <a:uFillTx/>
                <a:latin typeface="Proxima Nova"/>
                <a:ea typeface="+mn-ea"/>
                <a:cs typeface="+mn-cs"/>
              </a:rPr>
              <a:t>Each individual ROI dataset is ready for analysis immediately after acquisition</a:t>
            </a:r>
          </a:p>
        </p:txBody>
      </p:sp>
      <p:pic>
        <p:nvPicPr>
          <p:cNvPr id="21" name="Picture 20">
            <a:extLst>
              <a:ext uri="{FF2B5EF4-FFF2-40B4-BE49-F238E27FC236}">
                <a16:creationId xmlns:a16="http://schemas.microsoft.com/office/drawing/2014/main" id="{942CE754-1BCA-5B5F-8B97-754759BB10A1}"/>
              </a:ext>
            </a:extLst>
          </p:cNvPr>
          <p:cNvPicPr>
            <a:picLocks noChangeAspect="1"/>
          </p:cNvPicPr>
          <p:nvPr/>
        </p:nvPicPr>
        <p:blipFill>
          <a:blip r:embed="rId3"/>
          <a:stretch>
            <a:fillRect/>
          </a:stretch>
        </p:blipFill>
        <p:spPr>
          <a:xfrm>
            <a:off x="6374449" y="1719447"/>
            <a:ext cx="1325008" cy="1232832"/>
          </a:xfrm>
          <a:prstGeom prst="rect">
            <a:avLst/>
          </a:prstGeom>
        </p:spPr>
      </p:pic>
      <p:pic>
        <p:nvPicPr>
          <p:cNvPr id="22" name="Picture 21">
            <a:extLst>
              <a:ext uri="{FF2B5EF4-FFF2-40B4-BE49-F238E27FC236}">
                <a16:creationId xmlns:a16="http://schemas.microsoft.com/office/drawing/2014/main" id="{592EAD43-0097-F5BF-61AD-A89A0CC70C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11"/>
          <a:stretch/>
        </p:blipFill>
        <p:spPr>
          <a:xfrm>
            <a:off x="1003300" y="1672494"/>
            <a:ext cx="1523230" cy="1192036"/>
          </a:xfrm>
          <a:prstGeom prst="rect">
            <a:avLst/>
          </a:prstGeom>
        </p:spPr>
      </p:pic>
      <p:pic>
        <p:nvPicPr>
          <p:cNvPr id="23" name="Picture 22">
            <a:extLst>
              <a:ext uri="{FF2B5EF4-FFF2-40B4-BE49-F238E27FC236}">
                <a16:creationId xmlns:a16="http://schemas.microsoft.com/office/drawing/2014/main" id="{84009BD2-3605-999A-312E-9C4251C00D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594"/>
          <a:stretch/>
        </p:blipFill>
        <p:spPr>
          <a:xfrm>
            <a:off x="2788421" y="1702311"/>
            <a:ext cx="1523230" cy="1194211"/>
          </a:xfrm>
          <a:prstGeom prst="rect">
            <a:avLst/>
          </a:prstGeom>
        </p:spPr>
      </p:pic>
      <p:pic>
        <p:nvPicPr>
          <p:cNvPr id="24" name="Picture 23">
            <a:extLst>
              <a:ext uri="{FF2B5EF4-FFF2-40B4-BE49-F238E27FC236}">
                <a16:creationId xmlns:a16="http://schemas.microsoft.com/office/drawing/2014/main" id="{0DEE50B4-847B-4C85-756A-CB5F9640D5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981" t="10810" r="39133" b="25119"/>
          <a:stretch/>
        </p:blipFill>
        <p:spPr>
          <a:xfrm>
            <a:off x="4529857" y="1708392"/>
            <a:ext cx="1523230" cy="1203855"/>
          </a:xfrm>
          <a:prstGeom prst="rect">
            <a:avLst/>
          </a:prstGeom>
          <a:ln>
            <a:solidFill>
              <a:schemeClr val="accent1"/>
            </a:solidFill>
          </a:ln>
        </p:spPr>
      </p:pic>
      <p:pic>
        <p:nvPicPr>
          <p:cNvPr id="26" name="Picture 25">
            <a:extLst>
              <a:ext uri="{FF2B5EF4-FFF2-40B4-BE49-F238E27FC236}">
                <a16:creationId xmlns:a16="http://schemas.microsoft.com/office/drawing/2014/main" id="{BE9A746E-BC34-6DE5-BB7A-71A676AD03F3}"/>
              </a:ext>
            </a:extLst>
          </p:cNvPr>
          <p:cNvPicPr>
            <a:picLocks noChangeAspect="1"/>
          </p:cNvPicPr>
          <p:nvPr/>
        </p:nvPicPr>
        <p:blipFill>
          <a:blip r:embed="rId7"/>
          <a:stretch>
            <a:fillRect/>
          </a:stretch>
        </p:blipFill>
        <p:spPr>
          <a:xfrm>
            <a:off x="8078067" y="1723276"/>
            <a:ext cx="1451742" cy="1152280"/>
          </a:xfrm>
          <a:prstGeom prst="rect">
            <a:avLst/>
          </a:prstGeom>
        </p:spPr>
      </p:pic>
      <p:pic>
        <p:nvPicPr>
          <p:cNvPr id="28" name="Picture 27">
            <a:extLst>
              <a:ext uri="{FF2B5EF4-FFF2-40B4-BE49-F238E27FC236}">
                <a16:creationId xmlns:a16="http://schemas.microsoft.com/office/drawing/2014/main" id="{324E367D-E0AD-0959-408B-5A13A51C494D}"/>
              </a:ext>
            </a:extLst>
          </p:cNvPr>
          <p:cNvPicPr>
            <a:picLocks noChangeAspect="1"/>
          </p:cNvPicPr>
          <p:nvPr/>
        </p:nvPicPr>
        <p:blipFill>
          <a:blip r:embed="rId8"/>
          <a:stretch>
            <a:fillRect/>
          </a:stretch>
        </p:blipFill>
        <p:spPr>
          <a:xfrm>
            <a:off x="9896861" y="1692666"/>
            <a:ext cx="2191288" cy="1203856"/>
          </a:xfrm>
          <a:prstGeom prst="rect">
            <a:avLst/>
          </a:prstGeom>
        </p:spPr>
      </p:pic>
      <p:sp>
        <p:nvSpPr>
          <p:cNvPr id="29" name="Rectangle 28">
            <a:extLst>
              <a:ext uri="{FF2B5EF4-FFF2-40B4-BE49-F238E27FC236}">
                <a16:creationId xmlns:a16="http://schemas.microsoft.com/office/drawing/2014/main" id="{B9E487FF-B0B0-565D-0CCD-5898437143AD}"/>
              </a:ext>
            </a:extLst>
          </p:cNvPr>
          <p:cNvSpPr/>
          <p:nvPr/>
        </p:nvSpPr>
        <p:spPr>
          <a:xfrm>
            <a:off x="6374449" y="3942744"/>
            <a:ext cx="5713700" cy="884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roxima Nova"/>
              <a:ea typeface="+mn-ea"/>
              <a:cs typeface="+mn-cs"/>
            </a:endParaRPr>
          </a:p>
        </p:txBody>
      </p:sp>
      <p:pic>
        <p:nvPicPr>
          <p:cNvPr id="31" name="Picture 30">
            <a:extLst>
              <a:ext uri="{FF2B5EF4-FFF2-40B4-BE49-F238E27FC236}">
                <a16:creationId xmlns:a16="http://schemas.microsoft.com/office/drawing/2014/main" id="{1B69E13F-E482-0C9B-7D31-61F5BE908FCF}"/>
              </a:ext>
            </a:extLst>
          </p:cNvPr>
          <p:cNvPicPr>
            <a:picLocks noChangeAspect="1"/>
          </p:cNvPicPr>
          <p:nvPr/>
        </p:nvPicPr>
        <p:blipFill rotWithShape="1">
          <a:blip r:embed="rId9"/>
          <a:srcRect l="35493" t="626" r="35173" b="65904"/>
          <a:stretch/>
        </p:blipFill>
        <p:spPr>
          <a:xfrm>
            <a:off x="10404437" y="4871946"/>
            <a:ext cx="1279218" cy="368105"/>
          </a:xfrm>
          <a:prstGeom prst="rect">
            <a:avLst/>
          </a:prstGeom>
        </p:spPr>
      </p:pic>
      <p:sp>
        <p:nvSpPr>
          <p:cNvPr id="33" name="TextBox 32">
            <a:extLst>
              <a:ext uri="{FF2B5EF4-FFF2-40B4-BE49-F238E27FC236}">
                <a16:creationId xmlns:a16="http://schemas.microsoft.com/office/drawing/2014/main" id="{2F1CF278-7D0C-3513-B764-B18FF44B4447}"/>
              </a:ext>
            </a:extLst>
          </p:cNvPr>
          <p:cNvSpPr txBox="1"/>
          <p:nvPr/>
        </p:nvSpPr>
        <p:spPr>
          <a:xfrm>
            <a:off x="6268261" y="4825375"/>
            <a:ext cx="3332989"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D8D8D8">
                    <a:lumMod val="50000"/>
                  </a:srgbClr>
                </a:solidFill>
                <a:effectLst/>
                <a:uLnTx/>
                <a:uFillTx/>
                <a:latin typeface="Proxima Nova"/>
                <a:ea typeface="+mn-ea"/>
                <a:cs typeface="+mn-cs"/>
              </a:rPr>
              <a:t>Compact datasets (approx. 150 MB for 1 mm</a:t>
            </a:r>
            <a:r>
              <a:rPr kumimoji="0" lang="en-US" sz="1600" b="0" i="0" u="none" strike="noStrike" kern="1200" cap="none" spc="0" normalizeH="0" baseline="30000" noProof="0">
                <a:ln>
                  <a:noFill/>
                </a:ln>
                <a:solidFill>
                  <a:srgbClr val="D8D8D8">
                    <a:lumMod val="50000"/>
                  </a:srgbClr>
                </a:solidFill>
                <a:effectLst/>
                <a:uLnTx/>
                <a:uFillTx/>
                <a:latin typeface="Proxima Nova"/>
                <a:ea typeface="+mn-ea"/>
                <a:cs typeface="+mn-cs"/>
              </a:rPr>
              <a:t>2</a:t>
            </a:r>
            <a:r>
              <a:rPr kumimoji="0" lang="en-US" sz="1600" b="0" i="0" u="none" strike="noStrike" kern="1200" cap="none" spc="0" normalizeH="0" baseline="0" noProof="0">
                <a:ln>
                  <a:noFill/>
                </a:ln>
                <a:solidFill>
                  <a:srgbClr val="D8D8D8">
                    <a:lumMod val="50000"/>
                  </a:srgbClr>
                </a:solidFill>
                <a:effectLst/>
                <a:uLnTx/>
                <a:uFillTx/>
                <a:latin typeface="Proxima Nova"/>
                <a:ea typeface="+mn-ea"/>
                <a:cs typeface="+mn-cs"/>
              </a:rPr>
              <a:t> ROI with 37 markers)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D8D8D8">
                    <a:lumMod val="50000"/>
                  </a:srgbClr>
                </a:solidFill>
                <a:effectLst/>
                <a:uLnTx/>
                <a:uFillTx/>
                <a:latin typeface="Proxima Nova"/>
                <a:ea typeface="+mn-ea"/>
                <a:cs typeface="+mn-cs"/>
              </a:rPr>
              <a:t>can be extracted as .TIFF files compatible with a series of downstream providers </a:t>
            </a:r>
          </a:p>
        </p:txBody>
      </p:sp>
      <p:pic>
        <p:nvPicPr>
          <p:cNvPr id="34" name="Picture 33">
            <a:extLst>
              <a:ext uri="{FF2B5EF4-FFF2-40B4-BE49-F238E27FC236}">
                <a16:creationId xmlns:a16="http://schemas.microsoft.com/office/drawing/2014/main" id="{097F2276-05B5-6460-A25E-8706273AD03B}"/>
              </a:ext>
            </a:extLst>
          </p:cNvPr>
          <p:cNvPicPr>
            <a:picLocks noChangeAspect="1"/>
          </p:cNvPicPr>
          <p:nvPr/>
        </p:nvPicPr>
        <p:blipFill rotWithShape="1">
          <a:blip r:embed="rId9"/>
          <a:srcRect r="67783" b="57176"/>
          <a:stretch/>
        </p:blipFill>
        <p:spPr>
          <a:xfrm>
            <a:off x="10807742" y="5408274"/>
            <a:ext cx="1212467" cy="406450"/>
          </a:xfrm>
          <a:prstGeom prst="rect">
            <a:avLst/>
          </a:prstGeom>
        </p:spPr>
      </p:pic>
      <p:pic>
        <p:nvPicPr>
          <p:cNvPr id="35" name="Picture 34">
            <a:extLst>
              <a:ext uri="{FF2B5EF4-FFF2-40B4-BE49-F238E27FC236}">
                <a16:creationId xmlns:a16="http://schemas.microsoft.com/office/drawing/2014/main" id="{01D4458C-E288-41D6-A972-15FDE8337865}"/>
              </a:ext>
            </a:extLst>
          </p:cNvPr>
          <p:cNvPicPr>
            <a:picLocks noChangeAspect="1"/>
          </p:cNvPicPr>
          <p:nvPr/>
        </p:nvPicPr>
        <p:blipFill rotWithShape="1">
          <a:blip r:embed="rId9"/>
          <a:srcRect l="58502" t="49054"/>
          <a:stretch/>
        </p:blipFill>
        <p:spPr>
          <a:xfrm>
            <a:off x="10566307" y="5865692"/>
            <a:ext cx="1152157" cy="356730"/>
          </a:xfrm>
          <a:prstGeom prst="rect">
            <a:avLst/>
          </a:prstGeom>
        </p:spPr>
      </p:pic>
      <p:pic>
        <p:nvPicPr>
          <p:cNvPr id="36" name="Picture 35">
            <a:extLst>
              <a:ext uri="{FF2B5EF4-FFF2-40B4-BE49-F238E27FC236}">
                <a16:creationId xmlns:a16="http://schemas.microsoft.com/office/drawing/2014/main" id="{BF3A609D-9EA5-FD07-789C-1A045E93BED2}"/>
              </a:ext>
            </a:extLst>
          </p:cNvPr>
          <p:cNvPicPr>
            <a:picLocks noChangeAspect="1"/>
          </p:cNvPicPr>
          <p:nvPr/>
        </p:nvPicPr>
        <p:blipFill rotWithShape="1">
          <a:blip r:embed="rId9"/>
          <a:srcRect l="67348" t="37500" b="56550"/>
          <a:stretch/>
        </p:blipFill>
        <p:spPr>
          <a:xfrm>
            <a:off x="10928341" y="5316190"/>
            <a:ext cx="1060695" cy="48750"/>
          </a:xfrm>
          <a:prstGeom prst="rect">
            <a:avLst/>
          </a:prstGeom>
        </p:spPr>
      </p:pic>
      <p:pic>
        <p:nvPicPr>
          <p:cNvPr id="37" name="Picture 36">
            <a:extLst>
              <a:ext uri="{FF2B5EF4-FFF2-40B4-BE49-F238E27FC236}">
                <a16:creationId xmlns:a16="http://schemas.microsoft.com/office/drawing/2014/main" id="{B0DC353E-BD59-0E94-A7E3-37A4537788BB}"/>
              </a:ext>
            </a:extLst>
          </p:cNvPr>
          <p:cNvPicPr>
            <a:picLocks noChangeAspect="1"/>
          </p:cNvPicPr>
          <p:nvPr/>
        </p:nvPicPr>
        <p:blipFill rotWithShape="1">
          <a:blip r:embed="rId9"/>
          <a:srcRect l="63917" t="626" b="56550"/>
          <a:stretch/>
        </p:blipFill>
        <p:spPr>
          <a:xfrm>
            <a:off x="9652077" y="5340565"/>
            <a:ext cx="1172154" cy="350838"/>
          </a:xfrm>
          <a:prstGeom prst="rect">
            <a:avLst/>
          </a:prstGeom>
        </p:spPr>
      </p:pic>
      <p:pic>
        <p:nvPicPr>
          <p:cNvPr id="38" name="Picture 37">
            <a:extLst>
              <a:ext uri="{FF2B5EF4-FFF2-40B4-BE49-F238E27FC236}">
                <a16:creationId xmlns:a16="http://schemas.microsoft.com/office/drawing/2014/main" id="{313340E0-B424-090A-FE88-83E262DFDD86}"/>
              </a:ext>
            </a:extLst>
          </p:cNvPr>
          <p:cNvPicPr>
            <a:picLocks noChangeAspect="1"/>
          </p:cNvPicPr>
          <p:nvPr/>
        </p:nvPicPr>
        <p:blipFill rotWithShape="1">
          <a:blip r:embed="rId9"/>
          <a:srcRect l="22855" t="45551" r="41677" b="1985"/>
          <a:stretch/>
        </p:blipFill>
        <p:spPr>
          <a:xfrm>
            <a:off x="9320782" y="5718999"/>
            <a:ext cx="1152157" cy="429815"/>
          </a:xfrm>
          <a:prstGeom prst="rect">
            <a:avLst/>
          </a:prstGeom>
        </p:spPr>
      </p:pic>
      <p:pic>
        <p:nvPicPr>
          <p:cNvPr id="39" name="Picture 38">
            <a:extLst>
              <a:ext uri="{FF2B5EF4-FFF2-40B4-BE49-F238E27FC236}">
                <a16:creationId xmlns:a16="http://schemas.microsoft.com/office/drawing/2014/main" id="{C0FB196E-1D8B-2B04-9300-FECA6D3B684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821" t="27731" r="9546" b="37634"/>
          <a:stretch/>
        </p:blipFill>
        <p:spPr>
          <a:xfrm>
            <a:off x="1207378" y="4369832"/>
            <a:ext cx="1659528" cy="1120696"/>
          </a:xfrm>
          <a:prstGeom prst="rect">
            <a:avLst/>
          </a:prstGeom>
        </p:spPr>
      </p:pic>
      <p:pic>
        <p:nvPicPr>
          <p:cNvPr id="40" name="Picture 39">
            <a:extLst>
              <a:ext uri="{FF2B5EF4-FFF2-40B4-BE49-F238E27FC236}">
                <a16:creationId xmlns:a16="http://schemas.microsoft.com/office/drawing/2014/main" id="{F954DD07-5960-43A5-2046-C7E3A4B72CFE}"/>
              </a:ext>
            </a:extLst>
          </p:cNvPr>
          <p:cNvPicPr>
            <a:picLocks noChangeAspect="1"/>
          </p:cNvPicPr>
          <p:nvPr/>
        </p:nvPicPr>
        <p:blipFill>
          <a:blip r:embed="rId11"/>
          <a:stretch>
            <a:fillRect/>
          </a:stretch>
        </p:blipFill>
        <p:spPr>
          <a:xfrm>
            <a:off x="2380960" y="5170527"/>
            <a:ext cx="1429289" cy="1087391"/>
          </a:xfrm>
          <a:prstGeom prst="rect">
            <a:avLst/>
          </a:prstGeom>
          <a:solidFill>
            <a:srgbClr val="7030A0"/>
          </a:solidFill>
          <a:ln>
            <a:solidFill>
              <a:schemeClr val="accent1"/>
            </a:solidFill>
          </a:ln>
        </p:spPr>
      </p:pic>
      <p:sp>
        <p:nvSpPr>
          <p:cNvPr id="41" name="Rectangle 40">
            <a:extLst>
              <a:ext uri="{FF2B5EF4-FFF2-40B4-BE49-F238E27FC236}">
                <a16:creationId xmlns:a16="http://schemas.microsoft.com/office/drawing/2014/main" id="{AB98CB32-539C-CCBC-A4B3-79C8B01E25DA}"/>
              </a:ext>
            </a:extLst>
          </p:cNvPr>
          <p:cNvSpPr/>
          <p:nvPr/>
        </p:nvSpPr>
        <p:spPr>
          <a:xfrm>
            <a:off x="1154037" y="3946373"/>
            <a:ext cx="4871787" cy="801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roxima Nova"/>
              <a:ea typeface="+mn-ea"/>
              <a:cs typeface="+mn-cs"/>
            </a:endParaRPr>
          </a:p>
        </p:txBody>
      </p:sp>
      <p:sp>
        <p:nvSpPr>
          <p:cNvPr id="42" name="Text Placeholder 4">
            <a:extLst>
              <a:ext uri="{FF2B5EF4-FFF2-40B4-BE49-F238E27FC236}">
                <a16:creationId xmlns:a16="http://schemas.microsoft.com/office/drawing/2014/main" id="{1F0E68A2-C7FC-0D7C-D04F-378F89CFA68E}"/>
              </a:ext>
            </a:extLst>
          </p:cNvPr>
          <p:cNvSpPr txBox="1">
            <a:spLocks/>
          </p:cNvSpPr>
          <p:nvPr/>
        </p:nvSpPr>
        <p:spPr>
          <a:xfrm>
            <a:off x="1147954" y="4026571"/>
            <a:ext cx="5713700" cy="16907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200"/>
              </a:spcBef>
              <a:buFont typeface="Arial" panose="020B0604020202020204" pitchFamily="34" charset="0"/>
              <a:buNone/>
              <a:defRPr sz="2000" kern="1200">
                <a:solidFill>
                  <a:schemeClr val="tx2"/>
                </a:solidFill>
                <a:latin typeface="+mn-lt"/>
                <a:ea typeface="+mn-ea"/>
                <a:cs typeface="+mn-cs"/>
              </a:defRPr>
            </a:lvl1pPr>
            <a:lvl2pPr marL="0"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2pPr>
            <a:lvl3pPr marL="685800"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3pPr>
            <a:lvl4pPr marL="1033272"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4pPr>
            <a:lvl5pPr marL="1376363"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D8D8D8">
                    <a:lumMod val="50000"/>
                  </a:srgbClr>
                </a:solidFill>
                <a:effectLst/>
                <a:uLnTx/>
                <a:uFillTx/>
                <a:latin typeface="Proxima Nova"/>
                <a:ea typeface="+mn-ea"/>
                <a:cs typeface="+mn-cs"/>
              </a:rPr>
              <a:t>How Imaging Mass Cytometry works</a:t>
            </a:r>
          </a:p>
        </p:txBody>
      </p:sp>
      <p:sp>
        <p:nvSpPr>
          <p:cNvPr id="43" name="Content Placeholder 3">
            <a:extLst>
              <a:ext uri="{FF2B5EF4-FFF2-40B4-BE49-F238E27FC236}">
                <a16:creationId xmlns:a16="http://schemas.microsoft.com/office/drawing/2014/main" id="{B69D67DB-3B0A-FD58-3CBF-F8408A8E3B85}"/>
              </a:ext>
            </a:extLst>
          </p:cNvPr>
          <p:cNvSpPr txBox="1">
            <a:spLocks/>
          </p:cNvSpPr>
          <p:nvPr/>
        </p:nvSpPr>
        <p:spPr>
          <a:xfrm>
            <a:off x="3927607" y="4404825"/>
            <a:ext cx="2414301" cy="201738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800"/>
              </a:spcBef>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300"/>
              </a:spcBef>
              <a:buSzPct val="75000"/>
              <a:buFont typeface="Wingdings" panose="05000000000000000000" pitchFamily="2" charset="2"/>
              <a:buChar char="§"/>
              <a:defRPr sz="1800" kern="1200" baseline="0">
                <a:solidFill>
                  <a:schemeClr val="tx1"/>
                </a:solidFill>
                <a:latin typeface="+mn-lt"/>
                <a:ea typeface="+mn-ea"/>
                <a:cs typeface="+mn-cs"/>
              </a:defRPr>
            </a:lvl3pPr>
            <a:lvl4pPr marL="685800" indent="-223838" algn="l" defTabSz="914400" rtl="0" eaLnBrk="1" latinLnBrk="0" hangingPunct="1">
              <a:lnSpc>
                <a:spcPct val="100000"/>
              </a:lnSpc>
              <a:spcBef>
                <a:spcPts val="3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Proxima Nova" panose="02000506030000020004"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1700" b="0" i="0" u="none" strike="noStrike" kern="1200" cap="none" spc="0" normalizeH="0" baseline="0" noProof="0">
                <a:ln>
                  <a:noFill/>
                </a:ln>
                <a:solidFill>
                  <a:srgbClr val="D8D8D8">
                    <a:lumMod val="50000"/>
                  </a:srgbClr>
                </a:solidFill>
                <a:effectLst/>
                <a:uLnTx/>
                <a:uFillTx/>
                <a:latin typeface="Proxima Nova"/>
                <a:ea typeface="+mn-ea"/>
                <a:cs typeface="+mn-cs"/>
              </a:rPr>
              <a:t>Precise laser beam focuses on </a:t>
            </a:r>
            <a:r>
              <a:rPr kumimoji="0" lang="el-GR" sz="1700" b="0" i="0" u="none" strike="noStrike" kern="1200" cap="none" spc="0" normalizeH="0" baseline="0" noProof="0">
                <a:ln>
                  <a:noFill/>
                </a:ln>
                <a:solidFill>
                  <a:srgbClr val="D8D8D8">
                    <a:lumMod val="50000"/>
                  </a:srgbClr>
                </a:solidFill>
                <a:effectLst/>
                <a:uLnTx/>
                <a:uFillTx/>
                <a:latin typeface="Proxima Nova"/>
                <a:ea typeface="+mn-ea"/>
                <a:cs typeface="+mn-cs"/>
              </a:rPr>
              <a:t>1 μ</a:t>
            </a:r>
            <a:r>
              <a:rPr kumimoji="0" lang="en-US" sz="1700" b="0" i="0" u="none" strike="noStrike" kern="1200" cap="none" spc="0" normalizeH="0" baseline="0" noProof="0">
                <a:ln>
                  <a:noFill/>
                </a:ln>
                <a:solidFill>
                  <a:srgbClr val="D8D8D8">
                    <a:lumMod val="50000"/>
                  </a:srgbClr>
                </a:solidFill>
                <a:effectLst/>
                <a:uLnTx/>
                <a:uFillTx/>
                <a:latin typeface="Proxima Nova"/>
                <a:ea typeface="+mn-ea"/>
                <a:cs typeface="+mn-cs"/>
              </a:rPr>
              <a:t>m</a:t>
            </a:r>
            <a:r>
              <a:rPr kumimoji="0" lang="en-US" sz="1700" b="0" i="0" u="none" strike="noStrike" kern="1200" cap="none" spc="0" normalizeH="0" baseline="30000" noProof="0">
                <a:ln>
                  <a:noFill/>
                </a:ln>
                <a:solidFill>
                  <a:srgbClr val="D8D8D8">
                    <a:lumMod val="50000"/>
                  </a:srgbClr>
                </a:solidFill>
                <a:effectLst/>
                <a:uLnTx/>
                <a:uFillTx/>
                <a:latin typeface="Proxima Nova"/>
                <a:ea typeface="+mn-ea"/>
                <a:cs typeface="+mn-cs"/>
              </a:rPr>
              <a:t>2</a:t>
            </a:r>
            <a:r>
              <a:rPr kumimoji="0" lang="en-US" sz="1700" b="0" i="0" u="none" strike="noStrike" kern="1200" cap="none" spc="0" normalizeH="0" baseline="0" noProof="0">
                <a:ln>
                  <a:noFill/>
                </a:ln>
                <a:solidFill>
                  <a:srgbClr val="D8D8D8">
                    <a:lumMod val="50000"/>
                  </a:srgbClr>
                </a:solidFill>
                <a:effectLst/>
                <a:uLnTx/>
                <a:uFillTx/>
                <a:latin typeface="Proxima Nova"/>
                <a:ea typeface="+mn-ea"/>
                <a:cs typeface="+mn-cs"/>
              </a:rPr>
              <a:t> spots in the selected region and plumes of material are generated. Plumes are ionized and passed for CyTOF time-of-flight analysis. </a:t>
            </a:r>
          </a:p>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C0C0C"/>
              </a:solidFill>
              <a:effectLst/>
              <a:uLnTx/>
              <a:uFillTx/>
              <a:latin typeface="Proxima Nova"/>
              <a:ea typeface="+mn-ea"/>
              <a:cs typeface="+mn-cs"/>
            </a:endParaRPr>
          </a:p>
        </p:txBody>
      </p:sp>
    </p:spTree>
    <p:extLst>
      <p:ext uri="{BB962C8B-B14F-4D97-AF65-F5344CB8AC3E}">
        <p14:creationId xmlns:p14="http://schemas.microsoft.com/office/powerpoint/2010/main" val="1743844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BB4960-EDEF-89AD-0178-A1BEE65CEDA1}"/>
              </a:ext>
            </a:extLst>
          </p:cNvPr>
          <p:cNvSpPr>
            <a:spLocks noGrp="1"/>
          </p:cNvSpPr>
          <p:nvPr>
            <p:ph type="title"/>
          </p:nvPr>
        </p:nvSpPr>
        <p:spPr/>
        <p:txBody>
          <a:bodyPr>
            <a:normAutofit/>
          </a:bodyPr>
          <a:lstStyle/>
          <a:p>
            <a:r>
              <a:rPr lang="en-CA"/>
              <a:t>Cell Segmentation Kit</a:t>
            </a:r>
          </a:p>
        </p:txBody>
      </p:sp>
      <p:sp>
        <p:nvSpPr>
          <p:cNvPr id="3" name="Slide Number Placeholder 2">
            <a:extLst>
              <a:ext uri="{FF2B5EF4-FFF2-40B4-BE49-F238E27FC236}">
                <a16:creationId xmlns:a16="http://schemas.microsoft.com/office/drawing/2014/main" id="{50A79DD9-C279-F728-9F33-31522C3B2B2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A59B-8544-4989-8BC7-E2099C830959}" type="slidenum">
              <a:rPr kumimoji="0" lang="en-US" sz="4400" b="0" i="0" u="none" strike="noStrike" kern="1200" cap="none" spc="0" normalizeH="0" baseline="0" noProof="0" smtClean="0">
                <a:ln>
                  <a:solidFill>
                    <a:srgbClr val="D8D8D8"/>
                  </a:solidFill>
                </a:ln>
                <a:noFill/>
                <a:effectLst/>
                <a:uLnTx/>
                <a:uFillTx/>
                <a:latin typeface="Proxima Nov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4400" b="0" i="0" u="none" strike="noStrike" kern="1200" cap="none" spc="0" normalizeH="0" baseline="0" noProof="0">
              <a:ln>
                <a:solidFill>
                  <a:srgbClr val="D8D8D8"/>
                </a:solidFill>
              </a:ln>
              <a:noFill/>
              <a:effectLst/>
              <a:uLnTx/>
              <a:uFillTx/>
              <a:latin typeface="Proxima Nova"/>
              <a:ea typeface="+mn-ea"/>
              <a:cs typeface="+mn-cs"/>
            </a:endParaRPr>
          </a:p>
        </p:txBody>
      </p:sp>
      <p:sp>
        <p:nvSpPr>
          <p:cNvPr id="2" name="Content Placeholder 1">
            <a:extLst>
              <a:ext uri="{FF2B5EF4-FFF2-40B4-BE49-F238E27FC236}">
                <a16:creationId xmlns:a16="http://schemas.microsoft.com/office/drawing/2014/main" id="{E020CF72-628D-F9BA-D58A-66E540FE0F0A}"/>
              </a:ext>
            </a:extLst>
          </p:cNvPr>
          <p:cNvSpPr>
            <a:spLocks noGrp="1"/>
          </p:cNvSpPr>
          <p:nvPr>
            <p:ph type="body" sz="quarter" idx="13"/>
          </p:nvPr>
        </p:nvSpPr>
        <p:spPr>
          <a:xfrm>
            <a:off x="1096350" y="1736195"/>
            <a:ext cx="5518150" cy="4641574"/>
          </a:xfrm>
        </p:spPr>
        <p:txBody>
          <a:bodyPr>
            <a:normAutofit/>
          </a:bodyPr>
          <a:lstStyle/>
          <a:p>
            <a:pPr marL="342900" lvl="1">
              <a:spcBef>
                <a:spcPts val="1200"/>
              </a:spcBef>
            </a:pPr>
            <a:r>
              <a:rPr lang="en-CA" sz="1600" b="1" dirty="0"/>
              <a:t>Standardizes </a:t>
            </a:r>
            <a:r>
              <a:rPr lang="en-US" sz="1600" b="1" dirty="0"/>
              <a:t>cell segmentation </a:t>
            </a:r>
            <a:r>
              <a:rPr lang="en-US" sz="1600" dirty="0"/>
              <a:t>for effective assignment of cellular borders, </a:t>
            </a:r>
            <a:r>
              <a:rPr lang="en-CA" sz="1600" dirty="0"/>
              <a:t>the most critical step in spatial imaging</a:t>
            </a:r>
          </a:p>
          <a:p>
            <a:pPr marL="342900" lvl="1">
              <a:spcBef>
                <a:spcPts val="1200"/>
              </a:spcBef>
            </a:pPr>
            <a:r>
              <a:rPr lang="en-CA" sz="1600" dirty="0"/>
              <a:t>Covering </a:t>
            </a:r>
            <a:r>
              <a:rPr lang="en-CA" sz="1600" b="1" dirty="0"/>
              <a:t>all tissue types and disease</a:t>
            </a:r>
          </a:p>
          <a:p>
            <a:pPr marL="342900" lvl="1">
              <a:spcBef>
                <a:spcPts val="1200"/>
              </a:spcBef>
            </a:pPr>
            <a:r>
              <a:rPr lang="en-US" sz="1600" b="1" dirty="0"/>
              <a:t>Enables faster interpretation</a:t>
            </a:r>
            <a:r>
              <a:rPr lang="en-US" sz="1600" dirty="0"/>
              <a:t> from the vast amount of important data that comes from high-multiplex single-cell imaging approaches.</a:t>
            </a:r>
            <a:endParaRPr lang="en-CA" sz="1600" dirty="0"/>
          </a:p>
        </p:txBody>
      </p:sp>
      <p:sp>
        <p:nvSpPr>
          <p:cNvPr id="5" name="Text Placeholder 4">
            <a:extLst>
              <a:ext uri="{FF2B5EF4-FFF2-40B4-BE49-F238E27FC236}">
                <a16:creationId xmlns:a16="http://schemas.microsoft.com/office/drawing/2014/main" id="{FA5DD130-9CFA-D465-A7CE-8CEF95487113}"/>
              </a:ext>
            </a:extLst>
          </p:cNvPr>
          <p:cNvSpPr>
            <a:spLocks noGrp="1"/>
          </p:cNvSpPr>
          <p:nvPr>
            <p:ph type="body" sz="quarter" idx="15"/>
          </p:nvPr>
        </p:nvSpPr>
        <p:spPr/>
        <p:txBody>
          <a:bodyPr/>
          <a:lstStyle/>
          <a:p>
            <a:r>
              <a:rPr lang="en-US"/>
              <a:t>Standardize</a:t>
            </a:r>
          </a:p>
        </p:txBody>
      </p:sp>
      <p:pic>
        <p:nvPicPr>
          <p:cNvPr id="8" name="Picture 7">
            <a:extLst>
              <a:ext uri="{FF2B5EF4-FFF2-40B4-BE49-F238E27FC236}">
                <a16:creationId xmlns:a16="http://schemas.microsoft.com/office/drawing/2014/main" id="{E142E0FD-D666-684C-0E1B-E6E8939D2B82}"/>
              </a:ext>
            </a:extLst>
          </p:cNvPr>
          <p:cNvPicPr>
            <a:picLocks noChangeAspect="1"/>
          </p:cNvPicPr>
          <p:nvPr/>
        </p:nvPicPr>
        <p:blipFill rotWithShape="1">
          <a:blip r:embed="rId3"/>
          <a:srcRect t="10513" b="10205"/>
          <a:stretch/>
        </p:blipFill>
        <p:spPr>
          <a:xfrm>
            <a:off x="6705600" y="1777430"/>
            <a:ext cx="5073080" cy="3077269"/>
          </a:xfrm>
          <a:prstGeom prst="rect">
            <a:avLst/>
          </a:prstGeom>
        </p:spPr>
      </p:pic>
      <p:grpSp>
        <p:nvGrpSpPr>
          <p:cNvPr id="14" name="Group 13">
            <a:extLst>
              <a:ext uri="{FF2B5EF4-FFF2-40B4-BE49-F238E27FC236}">
                <a16:creationId xmlns:a16="http://schemas.microsoft.com/office/drawing/2014/main" id="{43945BB0-02FC-411E-1EA4-BC5EC0A9263B}"/>
              </a:ext>
            </a:extLst>
          </p:cNvPr>
          <p:cNvGrpSpPr/>
          <p:nvPr/>
        </p:nvGrpSpPr>
        <p:grpSpPr>
          <a:xfrm>
            <a:off x="1265101" y="4642804"/>
            <a:ext cx="4657817" cy="1431355"/>
            <a:chOff x="1712859" y="5006322"/>
            <a:chExt cx="4657817" cy="1431355"/>
          </a:xfrm>
        </p:grpSpPr>
        <p:sp>
          <p:nvSpPr>
            <p:cNvPr id="10" name="Arrow: Down 9">
              <a:extLst>
                <a:ext uri="{FF2B5EF4-FFF2-40B4-BE49-F238E27FC236}">
                  <a16:creationId xmlns:a16="http://schemas.microsoft.com/office/drawing/2014/main" id="{A5ADAF01-9523-55A7-9B42-74CFE8406F9E}"/>
                </a:ext>
              </a:extLst>
            </p:cNvPr>
            <p:cNvSpPr/>
            <p:nvPr/>
          </p:nvSpPr>
          <p:spPr>
            <a:xfrm rot="16200000">
              <a:off x="3649300" y="3569018"/>
              <a:ext cx="438244" cy="3881121"/>
            </a:xfrm>
            <a:prstGeom prst="downArrow">
              <a:avLst/>
            </a:prstGeom>
            <a:gradFill>
              <a:gsLst>
                <a:gs pos="0">
                  <a:schemeClr val="accent4"/>
                </a:gs>
                <a:gs pos="60000">
                  <a:schemeClr val="accent2"/>
                </a:gs>
                <a:gs pos="92000">
                  <a:schemeClr val="accent4"/>
                </a:gs>
                <a:gs pos="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srgbClr val="FFFFFF"/>
                </a:solidFill>
                <a:effectLst/>
                <a:uLnTx/>
                <a:uFillTx/>
                <a:latin typeface="Proxima Nova"/>
                <a:ea typeface="+mn-ea"/>
                <a:cs typeface="+mn-cs"/>
              </a:endParaRPr>
            </a:p>
          </p:txBody>
        </p:sp>
        <p:sp>
          <p:nvSpPr>
            <p:cNvPr id="11" name="TextBox 10">
              <a:extLst>
                <a:ext uri="{FF2B5EF4-FFF2-40B4-BE49-F238E27FC236}">
                  <a16:creationId xmlns:a16="http://schemas.microsoft.com/office/drawing/2014/main" id="{0C71BBE4-D684-EA68-E82B-B5C6EBADA3AD}"/>
                </a:ext>
              </a:extLst>
            </p:cNvPr>
            <p:cNvSpPr txBox="1"/>
            <p:nvPr/>
          </p:nvSpPr>
          <p:spPr>
            <a:xfrm>
              <a:off x="1712859" y="5029277"/>
              <a:ext cx="200886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srgbClr val="686868"/>
                  </a:solidFill>
                  <a:effectLst/>
                  <a:uLnTx/>
                  <a:uFillTx/>
                  <a:latin typeface="Proxima Nova Light" panose="02000506030000020004" pitchFamily="2" charset="0"/>
                  <a:ea typeface="+mn-ea"/>
                  <a:cs typeface="+mn-cs"/>
                </a:rPr>
                <a:t>Sample</a:t>
              </a:r>
            </a:p>
          </p:txBody>
        </p:sp>
        <p:sp>
          <p:nvSpPr>
            <p:cNvPr id="12" name="TextBox 11">
              <a:extLst>
                <a:ext uri="{FF2B5EF4-FFF2-40B4-BE49-F238E27FC236}">
                  <a16:creationId xmlns:a16="http://schemas.microsoft.com/office/drawing/2014/main" id="{DF87E6EF-6C4F-4E5C-4C42-21B2FDBA37CD}"/>
                </a:ext>
              </a:extLst>
            </p:cNvPr>
            <p:cNvSpPr txBox="1"/>
            <p:nvPr/>
          </p:nvSpPr>
          <p:spPr>
            <a:xfrm>
              <a:off x="4994832" y="5006322"/>
              <a:ext cx="12855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srgbClr val="686868"/>
                  </a:solidFill>
                  <a:effectLst/>
                  <a:uLnTx/>
                  <a:uFillTx/>
                  <a:latin typeface="Proxima Nova Light" panose="02000506030000020004" pitchFamily="2" charset="0"/>
                  <a:ea typeface="+mn-ea"/>
                  <a:cs typeface="+mn-cs"/>
                </a:rPr>
                <a:t>Insights</a:t>
              </a:r>
            </a:p>
          </p:txBody>
        </p:sp>
        <p:sp>
          <p:nvSpPr>
            <p:cNvPr id="7" name="TextBox 6">
              <a:extLst>
                <a:ext uri="{FF2B5EF4-FFF2-40B4-BE49-F238E27FC236}">
                  <a16:creationId xmlns:a16="http://schemas.microsoft.com/office/drawing/2014/main" id="{35A6E09F-4502-8472-4C88-D8E18E97589D}"/>
                </a:ext>
              </a:extLst>
            </p:cNvPr>
            <p:cNvSpPr txBox="1"/>
            <p:nvPr/>
          </p:nvSpPr>
          <p:spPr>
            <a:xfrm>
              <a:off x="4303183" y="5914457"/>
              <a:ext cx="20674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srgbClr val="2E88EA"/>
                  </a:solidFill>
                  <a:effectLst/>
                  <a:uLnTx/>
                  <a:uFillTx/>
                  <a:latin typeface="Proxima Nova"/>
                  <a:ea typeface="+mn-ea"/>
                  <a:cs typeface="+mn-cs"/>
                </a:rPr>
                <a:t>Expedites analysis from high-plex data</a:t>
              </a:r>
            </a:p>
          </p:txBody>
        </p:sp>
        <p:sp>
          <p:nvSpPr>
            <p:cNvPr id="13" name="Rectangle 12">
              <a:extLst>
                <a:ext uri="{FF2B5EF4-FFF2-40B4-BE49-F238E27FC236}">
                  <a16:creationId xmlns:a16="http://schemas.microsoft.com/office/drawing/2014/main" id="{B166B433-0363-4121-8FC7-082D165D42C5}"/>
                </a:ext>
              </a:extLst>
            </p:cNvPr>
            <p:cNvSpPr/>
            <p:nvPr/>
          </p:nvSpPr>
          <p:spPr>
            <a:xfrm>
              <a:off x="4453777" y="5399540"/>
              <a:ext cx="1183833" cy="22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FFFFFF"/>
                  </a:solidFill>
                  <a:effectLst/>
                  <a:uLnTx/>
                  <a:uFillTx/>
                  <a:latin typeface="Proxima Nova"/>
                  <a:ea typeface="+mn-ea"/>
                  <a:cs typeface="+mn-cs"/>
                </a:rPr>
                <a:t>Analyze</a:t>
              </a:r>
            </a:p>
          </p:txBody>
        </p:sp>
      </p:grpSp>
      <p:cxnSp>
        <p:nvCxnSpPr>
          <p:cNvPr id="19" name="Straight Connector 18">
            <a:extLst>
              <a:ext uri="{FF2B5EF4-FFF2-40B4-BE49-F238E27FC236}">
                <a16:creationId xmlns:a16="http://schemas.microsoft.com/office/drawing/2014/main" id="{DB0F1423-0570-79B9-9480-91C90EB44B6B}"/>
              </a:ext>
            </a:extLst>
          </p:cNvPr>
          <p:cNvCxnSpPr/>
          <p:nvPr/>
        </p:nvCxnSpPr>
        <p:spPr>
          <a:xfrm>
            <a:off x="4600875" y="5109876"/>
            <a:ext cx="0" cy="315050"/>
          </a:xfrm>
          <a:prstGeom prst="line">
            <a:avLst/>
          </a:prstGeom>
          <a:ln>
            <a:solidFill>
              <a:schemeClr val="accent4"/>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67D55E6E-6EB1-BDEE-CA38-54D4E1469A42}"/>
              </a:ext>
            </a:extLst>
          </p:cNvPr>
          <p:cNvSpPr txBox="1"/>
          <p:nvPr/>
        </p:nvSpPr>
        <p:spPr>
          <a:xfrm>
            <a:off x="1232686" y="1219491"/>
            <a:ext cx="609414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a:ln>
                  <a:noFill/>
                </a:ln>
                <a:solidFill>
                  <a:srgbClr val="23346D"/>
                </a:solidFill>
                <a:effectLst/>
                <a:uLnTx/>
                <a:uFillTx/>
                <a:latin typeface="Proxima Nova"/>
                <a:ea typeface="+mn-ea"/>
                <a:cs typeface="+mn-cs"/>
              </a:rPr>
              <a:t>Verified panels to standardize workflow</a:t>
            </a:r>
            <a:br>
              <a:rPr kumimoji="0" lang="en-CA" sz="2000" b="0" i="0" u="none" strike="noStrike" kern="1200" cap="none" spc="0" normalizeH="0" baseline="0" noProof="0">
                <a:ln>
                  <a:noFill/>
                </a:ln>
                <a:solidFill>
                  <a:srgbClr val="23346D"/>
                </a:solidFill>
                <a:effectLst/>
                <a:uLnTx/>
                <a:uFillTx/>
                <a:latin typeface="Proxima Nova"/>
                <a:ea typeface="+mn-ea"/>
                <a:cs typeface="+mn-cs"/>
              </a:rPr>
            </a:br>
            <a:endParaRPr kumimoji="0" lang="en-CA" sz="2000" b="0" i="0" u="none" strike="noStrike" kern="1200" cap="none" spc="0" normalizeH="0" baseline="0" noProof="0">
              <a:ln>
                <a:noFill/>
              </a:ln>
              <a:solidFill>
                <a:srgbClr val="23346D"/>
              </a:solidFill>
              <a:effectLst/>
              <a:uLnTx/>
              <a:uFillTx/>
              <a:latin typeface="Proxima Nova"/>
              <a:ea typeface="+mn-ea"/>
              <a:cs typeface="+mn-cs"/>
            </a:endParaRPr>
          </a:p>
        </p:txBody>
      </p:sp>
      <p:sp>
        <p:nvSpPr>
          <p:cNvPr id="6" name="TextBox 5">
            <a:extLst>
              <a:ext uri="{FF2B5EF4-FFF2-40B4-BE49-F238E27FC236}">
                <a16:creationId xmlns:a16="http://schemas.microsoft.com/office/drawing/2014/main" id="{C4D6FC56-44C0-3188-F91E-07A0C26BC7C9}"/>
              </a:ext>
            </a:extLst>
          </p:cNvPr>
          <p:cNvSpPr txBox="1"/>
          <p:nvPr/>
        </p:nvSpPr>
        <p:spPr>
          <a:xfrm flipH="1">
            <a:off x="1232686" y="6048361"/>
            <a:ext cx="409739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C0C0C"/>
                </a:solidFill>
                <a:effectLst/>
                <a:uLnTx/>
                <a:uFillTx/>
                <a:latin typeface="Proxima Nova"/>
                <a:ea typeface="+mn-ea"/>
                <a:cs typeface="+mn-cs"/>
              </a:rPr>
              <a:t>Catena et al. Cytometry Part A (2018)</a:t>
            </a:r>
          </a:p>
        </p:txBody>
      </p:sp>
    </p:spTree>
    <p:extLst>
      <p:ext uri="{BB962C8B-B14F-4D97-AF65-F5344CB8AC3E}">
        <p14:creationId xmlns:p14="http://schemas.microsoft.com/office/powerpoint/2010/main" val="3352247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BB4960-EDEF-89AD-0178-A1BEE65CEDA1}"/>
              </a:ext>
            </a:extLst>
          </p:cNvPr>
          <p:cNvSpPr>
            <a:spLocks noGrp="1"/>
          </p:cNvSpPr>
          <p:nvPr>
            <p:ph type="title"/>
          </p:nvPr>
        </p:nvSpPr>
        <p:spPr/>
        <p:txBody>
          <a:bodyPr>
            <a:normAutofit fontScale="90000"/>
          </a:bodyPr>
          <a:lstStyle/>
          <a:p>
            <a:r>
              <a:rPr lang="en-US"/>
              <a:t>Verified panels to standardize workflows</a:t>
            </a:r>
            <a:endParaRPr lang="en-CA"/>
          </a:p>
        </p:txBody>
      </p:sp>
      <p:sp>
        <p:nvSpPr>
          <p:cNvPr id="3" name="Slide Number Placeholder 2">
            <a:extLst>
              <a:ext uri="{FF2B5EF4-FFF2-40B4-BE49-F238E27FC236}">
                <a16:creationId xmlns:a16="http://schemas.microsoft.com/office/drawing/2014/main" id="{50A79DD9-C279-F728-9F33-31522C3B2B2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A59B-8544-4989-8BC7-E2099C830959}" type="slidenum">
              <a:rPr kumimoji="0" lang="en-US" sz="4400" b="0" i="0" u="none" strike="noStrike" kern="1200" cap="none" spc="0" normalizeH="0" baseline="0" noProof="0" smtClean="0">
                <a:ln>
                  <a:solidFill>
                    <a:srgbClr val="D8D8D8"/>
                  </a:solidFill>
                </a:ln>
                <a:noFill/>
                <a:effectLst/>
                <a:uLnTx/>
                <a:uFillTx/>
                <a:latin typeface="Proxima Nov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4400" b="0" i="0" u="none" strike="noStrike" kern="1200" cap="none" spc="0" normalizeH="0" baseline="0" noProof="0">
              <a:ln>
                <a:solidFill>
                  <a:srgbClr val="D8D8D8"/>
                </a:solidFill>
              </a:ln>
              <a:noFill/>
              <a:effectLst/>
              <a:uLnTx/>
              <a:uFillTx/>
              <a:latin typeface="Proxima Nova"/>
              <a:ea typeface="+mn-ea"/>
              <a:cs typeface="+mn-cs"/>
            </a:endParaRPr>
          </a:p>
        </p:txBody>
      </p:sp>
      <p:sp>
        <p:nvSpPr>
          <p:cNvPr id="8" name="Text Placeholder 7">
            <a:extLst>
              <a:ext uri="{FF2B5EF4-FFF2-40B4-BE49-F238E27FC236}">
                <a16:creationId xmlns:a16="http://schemas.microsoft.com/office/drawing/2014/main" id="{41031541-BB7C-E644-0805-966C92229B3A}"/>
              </a:ext>
            </a:extLst>
          </p:cNvPr>
          <p:cNvSpPr>
            <a:spLocks noGrp="1"/>
          </p:cNvSpPr>
          <p:nvPr>
            <p:ph type="body" sz="quarter" idx="15"/>
          </p:nvPr>
        </p:nvSpPr>
        <p:spPr/>
        <p:txBody>
          <a:bodyPr/>
          <a:lstStyle/>
          <a:p>
            <a:r>
              <a:rPr lang="en-US"/>
              <a:t>Standardize</a:t>
            </a:r>
          </a:p>
        </p:txBody>
      </p:sp>
      <p:grpSp>
        <p:nvGrpSpPr>
          <p:cNvPr id="2" name="Group 1">
            <a:extLst>
              <a:ext uri="{FF2B5EF4-FFF2-40B4-BE49-F238E27FC236}">
                <a16:creationId xmlns:a16="http://schemas.microsoft.com/office/drawing/2014/main" id="{459369E6-37FF-90FE-4A61-A5CF8D21BB9C}"/>
              </a:ext>
            </a:extLst>
          </p:cNvPr>
          <p:cNvGrpSpPr/>
          <p:nvPr/>
        </p:nvGrpSpPr>
        <p:grpSpPr>
          <a:xfrm>
            <a:off x="1236420" y="4655321"/>
            <a:ext cx="4622311" cy="1409929"/>
            <a:chOff x="8282040" y="1548945"/>
            <a:chExt cx="4622311" cy="1409929"/>
          </a:xfrm>
        </p:grpSpPr>
        <p:grpSp>
          <p:nvGrpSpPr>
            <p:cNvPr id="14" name="Group 13">
              <a:extLst>
                <a:ext uri="{FF2B5EF4-FFF2-40B4-BE49-F238E27FC236}">
                  <a16:creationId xmlns:a16="http://schemas.microsoft.com/office/drawing/2014/main" id="{43945BB0-02FC-411E-1EA4-BC5EC0A9263B}"/>
                </a:ext>
              </a:extLst>
            </p:cNvPr>
            <p:cNvGrpSpPr/>
            <p:nvPr/>
          </p:nvGrpSpPr>
          <p:grpSpPr>
            <a:xfrm>
              <a:off x="8282040" y="1548945"/>
              <a:ext cx="4622311" cy="1409929"/>
              <a:chOff x="1401674" y="5037527"/>
              <a:chExt cx="4622311" cy="1409929"/>
            </a:xfrm>
          </p:grpSpPr>
          <p:sp>
            <p:nvSpPr>
              <p:cNvPr id="10" name="Arrow: Down 9">
                <a:extLst>
                  <a:ext uri="{FF2B5EF4-FFF2-40B4-BE49-F238E27FC236}">
                    <a16:creationId xmlns:a16="http://schemas.microsoft.com/office/drawing/2014/main" id="{A5ADAF01-9523-55A7-9B42-74CFE8406F9E}"/>
                  </a:ext>
                </a:extLst>
              </p:cNvPr>
              <p:cNvSpPr/>
              <p:nvPr/>
            </p:nvSpPr>
            <p:spPr>
              <a:xfrm rot="16200000">
                <a:off x="3649300" y="3569018"/>
                <a:ext cx="438244" cy="3881121"/>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srgbClr val="FFFFFF"/>
                  </a:solidFill>
                  <a:effectLst/>
                  <a:uLnTx/>
                  <a:uFillTx/>
                  <a:latin typeface="Proxima Nova"/>
                  <a:ea typeface="+mn-ea"/>
                  <a:cs typeface="+mn-cs"/>
                </a:endParaRPr>
              </a:p>
            </p:txBody>
          </p:sp>
          <p:sp>
            <p:nvSpPr>
              <p:cNvPr id="11" name="TextBox 10">
                <a:extLst>
                  <a:ext uri="{FF2B5EF4-FFF2-40B4-BE49-F238E27FC236}">
                    <a16:creationId xmlns:a16="http://schemas.microsoft.com/office/drawing/2014/main" id="{0C71BBE4-D684-EA68-E82B-B5C6EBADA3AD}"/>
                  </a:ext>
                </a:extLst>
              </p:cNvPr>
              <p:cNvSpPr txBox="1"/>
              <p:nvPr/>
            </p:nvSpPr>
            <p:spPr>
              <a:xfrm>
                <a:off x="1401674" y="5037527"/>
                <a:ext cx="200886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srgbClr val="686868"/>
                    </a:solidFill>
                    <a:effectLst/>
                    <a:uLnTx/>
                    <a:uFillTx/>
                    <a:latin typeface="Proxima Nova Light" panose="02000506030000020004" pitchFamily="2" charset="0"/>
                    <a:ea typeface="+mn-ea"/>
                    <a:cs typeface="+mn-cs"/>
                  </a:rPr>
                  <a:t>Sample</a:t>
                </a:r>
              </a:p>
            </p:txBody>
          </p:sp>
          <p:sp>
            <p:nvSpPr>
              <p:cNvPr id="12" name="TextBox 11">
                <a:extLst>
                  <a:ext uri="{FF2B5EF4-FFF2-40B4-BE49-F238E27FC236}">
                    <a16:creationId xmlns:a16="http://schemas.microsoft.com/office/drawing/2014/main" id="{DF87E6EF-6C4F-4E5C-4C42-21B2FDBA37CD}"/>
                  </a:ext>
                </a:extLst>
              </p:cNvPr>
              <p:cNvSpPr txBox="1"/>
              <p:nvPr/>
            </p:nvSpPr>
            <p:spPr>
              <a:xfrm>
                <a:off x="4738429" y="5055271"/>
                <a:ext cx="12855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srgbClr val="686868"/>
                    </a:solidFill>
                    <a:effectLst/>
                    <a:uLnTx/>
                    <a:uFillTx/>
                    <a:latin typeface="Proxima Nova Light" panose="02000506030000020004" pitchFamily="2" charset="0"/>
                    <a:ea typeface="+mn-ea"/>
                    <a:cs typeface="+mn-cs"/>
                  </a:rPr>
                  <a:t>Insights</a:t>
                </a:r>
              </a:p>
            </p:txBody>
          </p:sp>
          <p:sp>
            <p:nvSpPr>
              <p:cNvPr id="7" name="TextBox 6">
                <a:extLst>
                  <a:ext uri="{FF2B5EF4-FFF2-40B4-BE49-F238E27FC236}">
                    <a16:creationId xmlns:a16="http://schemas.microsoft.com/office/drawing/2014/main" id="{35A6E09F-4502-8472-4C88-D8E18E97589D}"/>
                  </a:ext>
                </a:extLst>
              </p:cNvPr>
              <p:cNvSpPr txBox="1"/>
              <p:nvPr/>
            </p:nvSpPr>
            <p:spPr>
              <a:xfrm>
                <a:off x="1608396" y="5985791"/>
                <a:ext cx="2785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2E88EA"/>
                    </a:solidFill>
                    <a:effectLst/>
                    <a:uLnTx/>
                    <a:uFillTx/>
                    <a:latin typeface="Proxima Nova"/>
                    <a:ea typeface="+mn-ea"/>
                    <a:cs typeface="+mn-cs"/>
                  </a:rPr>
                  <a:t>Expedites experimental design with verified panels</a:t>
                </a:r>
                <a:endParaRPr kumimoji="0" lang="en-CA" sz="1200" b="0" i="0" u="none" strike="noStrike" kern="1200" cap="none" spc="0" normalizeH="0" baseline="0" noProof="0">
                  <a:ln>
                    <a:noFill/>
                  </a:ln>
                  <a:solidFill>
                    <a:srgbClr val="2E88EA"/>
                  </a:solidFill>
                  <a:effectLst/>
                  <a:highlight>
                    <a:srgbClr val="FFFF00"/>
                  </a:highlight>
                  <a:uLnTx/>
                  <a:uFillTx/>
                  <a:latin typeface="Proxima Nova"/>
                  <a:ea typeface="+mn-ea"/>
                  <a:cs typeface="+mn-cs"/>
                </a:endParaRPr>
              </a:p>
            </p:txBody>
          </p:sp>
          <p:sp>
            <p:nvSpPr>
              <p:cNvPr id="13" name="Rectangle 12">
                <a:extLst>
                  <a:ext uri="{FF2B5EF4-FFF2-40B4-BE49-F238E27FC236}">
                    <a16:creationId xmlns:a16="http://schemas.microsoft.com/office/drawing/2014/main" id="{B166B433-0363-4121-8FC7-082D165D42C5}"/>
                  </a:ext>
                </a:extLst>
              </p:cNvPr>
              <p:cNvSpPr/>
              <p:nvPr/>
            </p:nvSpPr>
            <p:spPr>
              <a:xfrm>
                <a:off x="1927861" y="5402002"/>
                <a:ext cx="1296440" cy="2167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FFFFFF"/>
                    </a:solidFill>
                    <a:effectLst/>
                    <a:uLnTx/>
                    <a:uFillTx/>
                    <a:latin typeface="Proxima Nova"/>
                    <a:ea typeface="+mn-ea"/>
                    <a:cs typeface="+mn-cs"/>
                  </a:rPr>
                  <a:t>Design</a:t>
                </a:r>
              </a:p>
            </p:txBody>
          </p:sp>
        </p:grpSp>
        <p:cxnSp>
          <p:nvCxnSpPr>
            <p:cNvPr id="19" name="Straight Connector 18">
              <a:extLst>
                <a:ext uri="{FF2B5EF4-FFF2-40B4-BE49-F238E27FC236}">
                  <a16:creationId xmlns:a16="http://schemas.microsoft.com/office/drawing/2014/main" id="{DB0F1423-0570-79B9-9480-91C90EB44B6B}"/>
                </a:ext>
              </a:extLst>
            </p:cNvPr>
            <p:cNvCxnSpPr/>
            <p:nvPr/>
          </p:nvCxnSpPr>
          <p:spPr>
            <a:xfrm>
              <a:off x="9579553" y="2132879"/>
              <a:ext cx="0" cy="315050"/>
            </a:xfrm>
            <a:prstGeom prst="line">
              <a:avLst/>
            </a:prstGeom>
            <a:ln>
              <a:solidFill>
                <a:schemeClr val="accent4"/>
              </a:solidFill>
            </a:ln>
          </p:spPr>
          <p:style>
            <a:lnRef idx="1">
              <a:schemeClr val="dk1"/>
            </a:lnRef>
            <a:fillRef idx="0">
              <a:schemeClr val="dk1"/>
            </a:fillRef>
            <a:effectRef idx="0">
              <a:schemeClr val="dk1"/>
            </a:effectRef>
            <a:fontRef idx="minor">
              <a:schemeClr val="tx1"/>
            </a:fontRef>
          </p:style>
        </p:cxnSp>
      </p:grpSp>
      <p:sp>
        <p:nvSpPr>
          <p:cNvPr id="15" name="Text Placeholder 20">
            <a:extLst>
              <a:ext uri="{FF2B5EF4-FFF2-40B4-BE49-F238E27FC236}">
                <a16:creationId xmlns:a16="http://schemas.microsoft.com/office/drawing/2014/main" id="{27240F51-917B-7B82-3A1A-D134A6AE6486}"/>
              </a:ext>
            </a:extLst>
          </p:cNvPr>
          <p:cNvSpPr txBox="1">
            <a:spLocks/>
          </p:cNvSpPr>
          <p:nvPr/>
        </p:nvSpPr>
        <p:spPr>
          <a:xfrm>
            <a:off x="1183764" y="1129448"/>
            <a:ext cx="10166281" cy="47743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200"/>
              </a:spcBef>
              <a:buFont typeface="Arial" panose="020B0604020202020204" pitchFamily="34" charset="0"/>
              <a:buNone/>
              <a:defRPr sz="2000" kern="1200">
                <a:solidFill>
                  <a:schemeClr val="tx2"/>
                </a:solidFill>
                <a:latin typeface="+mn-lt"/>
                <a:ea typeface="+mn-ea"/>
                <a:cs typeface="+mn-cs"/>
              </a:defRPr>
            </a:lvl1pPr>
            <a:lvl2pPr marL="0"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2pPr>
            <a:lvl3pPr marL="685800"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3pPr>
            <a:lvl4pPr marL="1033272"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4pPr>
            <a:lvl5pPr marL="1376363" indent="-3429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kumimoji="0" lang="en-CA" sz="2000" b="0" i="0" u="none" strike="noStrike" kern="1200" cap="none" spc="0" normalizeH="0" baseline="0" noProof="0">
              <a:ln>
                <a:noFill/>
              </a:ln>
              <a:solidFill>
                <a:srgbClr val="686868"/>
              </a:solidFill>
              <a:effectLst/>
              <a:uLnTx/>
              <a:uFillTx/>
              <a:latin typeface="Proxima Nova Light" panose="02000506030000020004" pitchFamily="2" charset="0"/>
              <a:ea typeface="+mn-ea"/>
              <a:cs typeface="+mn-cs"/>
            </a:endParaRPr>
          </a:p>
        </p:txBody>
      </p:sp>
      <p:grpSp>
        <p:nvGrpSpPr>
          <p:cNvPr id="20" name="Group 19">
            <a:extLst>
              <a:ext uri="{FF2B5EF4-FFF2-40B4-BE49-F238E27FC236}">
                <a16:creationId xmlns:a16="http://schemas.microsoft.com/office/drawing/2014/main" id="{DAE2BCD7-D3F7-C538-B4A9-B9A25A688C12}"/>
              </a:ext>
            </a:extLst>
          </p:cNvPr>
          <p:cNvGrpSpPr/>
          <p:nvPr/>
        </p:nvGrpSpPr>
        <p:grpSpPr>
          <a:xfrm>
            <a:off x="-41835" y="2189136"/>
            <a:ext cx="10515575" cy="1848135"/>
            <a:chOff x="-1068086" y="1606550"/>
            <a:chExt cx="10515575" cy="1848135"/>
          </a:xfrm>
        </p:grpSpPr>
        <p:sp>
          <p:nvSpPr>
            <p:cNvPr id="21" name="Rectangle 20">
              <a:extLst>
                <a:ext uri="{FF2B5EF4-FFF2-40B4-BE49-F238E27FC236}">
                  <a16:creationId xmlns:a16="http://schemas.microsoft.com/office/drawing/2014/main" id="{A7FE928F-1CCC-DEC4-2347-93F4C7F30EB7}"/>
                </a:ext>
              </a:extLst>
            </p:cNvPr>
            <p:cNvSpPr/>
            <p:nvPr/>
          </p:nvSpPr>
          <p:spPr>
            <a:xfrm>
              <a:off x="6023780" y="1606550"/>
              <a:ext cx="2340623" cy="6159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roxima Nova"/>
                <a:ea typeface="+mn-ea"/>
                <a:cs typeface="+mn-cs"/>
              </a:endParaRPr>
            </a:p>
          </p:txBody>
        </p:sp>
        <p:cxnSp>
          <p:nvCxnSpPr>
            <p:cNvPr id="22" name="Straight Connector 21">
              <a:extLst>
                <a:ext uri="{FF2B5EF4-FFF2-40B4-BE49-F238E27FC236}">
                  <a16:creationId xmlns:a16="http://schemas.microsoft.com/office/drawing/2014/main" id="{2719EB9D-FF1E-6F05-F10F-F81CF10EFD6C}"/>
                </a:ext>
              </a:extLst>
            </p:cNvPr>
            <p:cNvCxnSpPr>
              <a:cxnSpLocks/>
            </p:cNvCxnSpPr>
            <p:nvPr/>
          </p:nvCxnSpPr>
          <p:spPr>
            <a:xfrm>
              <a:off x="6023780" y="2222500"/>
              <a:ext cx="2340623"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9D43CE3E-CC05-48A1-1567-81FA847B72BF}"/>
                </a:ext>
              </a:extLst>
            </p:cNvPr>
            <p:cNvGrpSpPr/>
            <p:nvPr/>
          </p:nvGrpSpPr>
          <p:grpSpPr>
            <a:xfrm>
              <a:off x="3516614" y="1606550"/>
              <a:ext cx="2395237" cy="615950"/>
              <a:chOff x="3586464" y="1574800"/>
              <a:chExt cx="2395237" cy="615950"/>
            </a:xfrm>
          </p:grpSpPr>
          <p:sp>
            <p:nvSpPr>
              <p:cNvPr id="31" name="Rectangle 30">
                <a:extLst>
                  <a:ext uri="{FF2B5EF4-FFF2-40B4-BE49-F238E27FC236}">
                    <a16:creationId xmlns:a16="http://schemas.microsoft.com/office/drawing/2014/main" id="{DFDB8FDF-2F20-3911-B9A2-412E69A52945}"/>
                  </a:ext>
                </a:extLst>
              </p:cNvPr>
              <p:cNvSpPr/>
              <p:nvPr/>
            </p:nvSpPr>
            <p:spPr>
              <a:xfrm>
                <a:off x="3586465" y="1574800"/>
                <a:ext cx="2395236" cy="6159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roxima Nova"/>
                  <a:ea typeface="+mn-ea"/>
                  <a:cs typeface="+mn-cs"/>
                </a:endParaRPr>
              </a:p>
            </p:txBody>
          </p:sp>
          <p:cxnSp>
            <p:nvCxnSpPr>
              <p:cNvPr id="32" name="Straight Connector 31">
                <a:extLst>
                  <a:ext uri="{FF2B5EF4-FFF2-40B4-BE49-F238E27FC236}">
                    <a16:creationId xmlns:a16="http://schemas.microsoft.com/office/drawing/2014/main" id="{4530D91E-1095-BDE3-01F2-58495E92BF5C}"/>
                  </a:ext>
                </a:extLst>
              </p:cNvPr>
              <p:cNvCxnSpPr>
                <a:cxnSpLocks/>
              </p:cNvCxnSpPr>
              <p:nvPr/>
            </p:nvCxnSpPr>
            <p:spPr>
              <a:xfrm>
                <a:off x="3586464" y="2190750"/>
                <a:ext cx="2395236"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FF4C288A-89A1-2DDD-2BFB-E5B1C053EA5E}"/>
                </a:ext>
              </a:extLst>
            </p:cNvPr>
            <p:cNvSpPr/>
            <p:nvPr/>
          </p:nvSpPr>
          <p:spPr>
            <a:xfrm>
              <a:off x="707377" y="1606550"/>
              <a:ext cx="2689873" cy="6159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roxima Nova"/>
                <a:ea typeface="+mn-ea"/>
                <a:cs typeface="+mn-cs"/>
              </a:endParaRPr>
            </a:p>
          </p:txBody>
        </p:sp>
        <p:sp>
          <p:nvSpPr>
            <p:cNvPr id="25" name="Rectangle 24">
              <a:extLst>
                <a:ext uri="{FF2B5EF4-FFF2-40B4-BE49-F238E27FC236}">
                  <a16:creationId xmlns:a16="http://schemas.microsoft.com/office/drawing/2014/main" id="{4A3873D9-A230-0804-6C81-1B56AE188A55}"/>
                </a:ext>
              </a:extLst>
            </p:cNvPr>
            <p:cNvSpPr/>
            <p:nvPr/>
          </p:nvSpPr>
          <p:spPr>
            <a:xfrm>
              <a:off x="707377" y="1670553"/>
              <a:ext cx="262514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Proxima nova"/>
                  <a:ea typeface="+mn-ea"/>
                  <a:cs typeface="Proxima nova"/>
                </a:rPr>
                <a:t>Tumor-Infiltrating Lymphocyte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Proxima nova"/>
                  <a:ea typeface="+mn-ea"/>
                  <a:cs typeface="Proxima nova"/>
                </a:rPr>
                <a:t>Panel, 9-plex</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a:ea typeface="+mn-ea"/>
                <a:cs typeface="Proxima nova"/>
              </a:endParaRPr>
            </a:p>
          </p:txBody>
        </p:sp>
        <p:sp>
          <p:nvSpPr>
            <p:cNvPr id="26" name="Rectangle 25">
              <a:extLst>
                <a:ext uri="{FF2B5EF4-FFF2-40B4-BE49-F238E27FC236}">
                  <a16:creationId xmlns:a16="http://schemas.microsoft.com/office/drawing/2014/main" id="{5122F6D3-558C-CB53-CDB0-54510BBA8D71}"/>
                </a:ext>
              </a:extLst>
            </p:cNvPr>
            <p:cNvSpPr/>
            <p:nvPr/>
          </p:nvSpPr>
          <p:spPr>
            <a:xfrm>
              <a:off x="2433529" y="1670553"/>
              <a:ext cx="4572000" cy="1600438"/>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Proxima nova"/>
                  <a:ea typeface="+mn-ea"/>
                  <a:cs typeface="Proxima nova"/>
                </a:rPr>
                <a:t>Immune Activation Panel</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a:ln>
                    <a:noFill/>
                  </a:ln>
                  <a:solidFill>
                    <a:prstClr val="black"/>
                  </a:solidFill>
                  <a:effectLst/>
                  <a:uLnTx/>
                  <a:uFillTx/>
                  <a:latin typeface="Proxima nova"/>
                  <a:ea typeface="+mn-ea"/>
                  <a:cs typeface="Proxima nova"/>
                </a:rPr>
                <a:t>5-plex</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86868"/>
                  </a:solidFill>
                  <a:effectLst/>
                  <a:uLnTx/>
                  <a:uFillTx/>
                  <a:latin typeface="Proxima nova"/>
                  <a:ea typeface="+mn-ea"/>
                  <a:cs typeface="Proxima nova"/>
                </a:rPr>
                <a:t>Granzyme B</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86868"/>
                  </a:solidFill>
                  <a:effectLst/>
                  <a:uLnTx/>
                  <a:uFillTx/>
                  <a:latin typeface="Proxima nova"/>
                  <a:ea typeface="+mn-ea"/>
                  <a:cs typeface="Proxima nova"/>
                </a:rPr>
                <a:t>Ki-67</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86868"/>
                  </a:solidFill>
                  <a:effectLst/>
                  <a:uLnTx/>
                  <a:uFillTx/>
                  <a:latin typeface="Proxima nova"/>
                  <a:ea typeface="+mn-ea"/>
                  <a:cs typeface="Proxima nova"/>
                </a:rPr>
                <a:t>PD-1</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86868"/>
                  </a:solidFill>
                  <a:effectLst/>
                  <a:uLnTx/>
                  <a:uFillTx/>
                  <a:latin typeface="Proxima nova"/>
                  <a:ea typeface="+mn-ea"/>
                  <a:cs typeface="Proxima nova"/>
                </a:rPr>
                <a:t>PD-L1 </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86868"/>
                  </a:solidFill>
                  <a:effectLst/>
                  <a:uLnTx/>
                  <a:uFillTx/>
                  <a:latin typeface="Proxima nova"/>
                  <a:ea typeface="+mn-ea"/>
                  <a:cs typeface="Proxima nova"/>
                </a:rPr>
                <a:t>Nucleic acid stain</a:t>
              </a:r>
            </a:p>
          </p:txBody>
        </p:sp>
        <p:sp>
          <p:nvSpPr>
            <p:cNvPr id="27" name="Rectangle 26">
              <a:extLst>
                <a:ext uri="{FF2B5EF4-FFF2-40B4-BE49-F238E27FC236}">
                  <a16:creationId xmlns:a16="http://schemas.microsoft.com/office/drawing/2014/main" id="{9BF4A236-0008-0A54-4C8C-4A33D5C584C3}"/>
                </a:ext>
              </a:extLst>
            </p:cNvPr>
            <p:cNvSpPr/>
            <p:nvPr/>
          </p:nvSpPr>
          <p:spPr>
            <a:xfrm>
              <a:off x="4875489" y="1638803"/>
              <a:ext cx="4572000"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Proxima nova"/>
                  <a:ea typeface="+mn-ea"/>
                  <a:cs typeface="Proxima nova"/>
                </a:rPr>
                <a:t>Tissue Architecture Panel</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a:ln>
                    <a:noFill/>
                  </a:ln>
                  <a:solidFill>
                    <a:prstClr val="black"/>
                  </a:solidFill>
                  <a:effectLst/>
                  <a:uLnTx/>
                  <a:uFillTx/>
                  <a:latin typeface="Proxima nova"/>
                  <a:ea typeface="+mn-ea"/>
                  <a:cs typeface="Proxima nova"/>
                </a:rPr>
                <a:t>6-plex</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686868"/>
                  </a:solidFill>
                  <a:effectLst/>
                  <a:uLnTx/>
                  <a:uFillTx/>
                  <a:latin typeface="Proxima nova"/>
                  <a:ea typeface="+mn-ea"/>
                  <a:cs typeface="Proxima nova"/>
                </a:rPr>
                <a:t>aSMA</a:t>
              </a:r>
              <a:endParaRPr kumimoji="0" lang="en-US" sz="1200" b="0" i="0" u="none" strike="noStrike" kern="1200" cap="none" spc="0" normalizeH="0" baseline="0" noProof="0">
                <a:ln>
                  <a:noFill/>
                </a:ln>
                <a:solidFill>
                  <a:srgbClr val="686868"/>
                </a:solidFill>
                <a:effectLst/>
                <a:uLnTx/>
                <a:uFillTx/>
                <a:latin typeface="Proxima nova"/>
                <a:ea typeface="+mn-ea"/>
                <a:cs typeface="Proxima nova"/>
              </a:endParaRP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86868"/>
                  </a:solidFill>
                  <a:effectLst/>
                  <a:uLnTx/>
                  <a:uFillTx/>
                  <a:latin typeface="Proxima nova"/>
                  <a:ea typeface="+mn-ea"/>
                  <a:cs typeface="Proxima nova"/>
                </a:rPr>
                <a:t>Vimentin</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86868"/>
                  </a:solidFill>
                  <a:effectLst/>
                  <a:uLnTx/>
                  <a:uFillTx/>
                  <a:latin typeface="Proxima nova"/>
                  <a:ea typeface="+mn-ea"/>
                  <a:cs typeface="Proxima nova"/>
                </a:rPr>
                <a:t>E-cadherin</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86868"/>
                  </a:solidFill>
                  <a:effectLst/>
                  <a:uLnTx/>
                  <a:uFillTx/>
                  <a:latin typeface="Proxima nova"/>
                  <a:ea typeface="+mn-ea"/>
                  <a:cs typeface="Proxima nova"/>
                </a:rPr>
                <a:t>Collagen</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86868"/>
                  </a:solidFill>
                  <a:effectLst/>
                  <a:uLnTx/>
                  <a:uFillTx/>
                  <a:latin typeface="Proxima nova"/>
                  <a:ea typeface="+mn-ea"/>
                  <a:cs typeface="Proxima nova"/>
                </a:rPr>
                <a:t>Histone H3</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86868"/>
                  </a:solidFill>
                  <a:effectLst/>
                  <a:uLnTx/>
                  <a:uFillTx/>
                  <a:latin typeface="Proxima nova"/>
                  <a:ea typeface="+mn-ea"/>
                  <a:cs typeface="Proxima nova"/>
                </a:rPr>
                <a:t>Nucleic acid stain</a:t>
              </a:r>
              <a:r>
                <a:rPr kumimoji="0" lang="en-US" sz="1400" b="0" i="0" u="none" strike="noStrike" kern="1200" cap="none" spc="0" normalizeH="0" baseline="0" noProof="0">
                  <a:ln>
                    <a:noFill/>
                  </a:ln>
                  <a:solidFill>
                    <a:srgbClr val="686868"/>
                  </a:solidFill>
                  <a:effectLst/>
                  <a:uLnTx/>
                  <a:uFillTx/>
                  <a:latin typeface="Proxima nova"/>
                  <a:ea typeface="+mn-ea"/>
                  <a:cs typeface="Proxima nova"/>
                </a:rPr>
                <a:t> </a:t>
              </a:r>
            </a:p>
          </p:txBody>
        </p:sp>
        <p:sp>
          <p:nvSpPr>
            <p:cNvPr id="28" name="Rectangle 27">
              <a:extLst>
                <a:ext uri="{FF2B5EF4-FFF2-40B4-BE49-F238E27FC236}">
                  <a16:creationId xmlns:a16="http://schemas.microsoft.com/office/drawing/2014/main" id="{F11F7CFE-B44D-99DC-8F45-547697AD73B0}"/>
                </a:ext>
              </a:extLst>
            </p:cNvPr>
            <p:cNvSpPr/>
            <p:nvPr/>
          </p:nvSpPr>
          <p:spPr>
            <a:xfrm>
              <a:off x="288277" y="2220210"/>
              <a:ext cx="4572000" cy="1015663"/>
            </a:xfrm>
            <a:prstGeom prst="rect">
              <a:avLst/>
            </a:prstGeom>
          </p:spPr>
          <p:txBody>
            <a:bodyPr wrap="square">
              <a:spAutoFit/>
            </a:bodyPr>
            <a:lstStyle/>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86868"/>
                  </a:solidFill>
                  <a:effectLst/>
                  <a:uLnTx/>
                  <a:uFillTx/>
                  <a:latin typeface="Proxima nova"/>
                  <a:ea typeface="+mn-ea"/>
                  <a:cs typeface="Proxima nova"/>
                </a:rPr>
                <a:t>FoxP3</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86868"/>
                  </a:solidFill>
                  <a:effectLst/>
                  <a:uLnTx/>
                  <a:uFillTx/>
                  <a:latin typeface="Proxima nova"/>
                  <a:ea typeface="+mn-ea"/>
                  <a:cs typeface="Proxima nova"/>
                </a:rPr>
                <a:t>CD68</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86868"/>
                  </a:solidFill>
                  <a:effectLst/>
                  <a:uLnTx/>
                  <a:uFillTx/>
                  <a:latin typeface="Proxima nova"/>
                  <a:ea typeface="+mn-ea"/>
                  <a:cs typeface="Proxima nova"/>
                </a:rPr>
                <a:t>CD45RO</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686868"/>
                  </a:solidFill>
                  <a:effectLst/>
                  <a:uLnTx/>
                  <a:uFillTx/>
                  <a:latin typeface="Proxima nova"/>
                  <a:ea typeface="+mn-ea"/>
                  <a:cs typeface="Proxima nova"/>
                </a:rPr>
                <a:t>panCK</a:t>
              </a:r>
              <a:r>
                <a:rPr kumimoji="0" lang="en-US" sz="1200" b="0" i="0" u="none" strike="noStrike" kern="1200" cap="none" spc="0" normalizeH="0" baseline="0" noProof="0">
                  <a:ln>
                    <a:noFill/>
                  </a:ln>
                  <a:solidFill>
                    <a:srgbClr val="686868"/>
                  </a:solidFill>
                  <a:effectLst/>
                  <a:uLnTx/>
                  <a:uFillTx/>
                  <a:latin typeface="Proxima nova"/>
                  <a:ea typeface="+mn-ea"/>
                  <a:cs typeface="Proxima nova"/>
                </a:rPr>
                <a:t> </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86868"/>
                  </a:solidFill>
                  <a:effectLst/>
                  <a:uLnTx/>
                  <a:uFillTx/>
                  <a:latin typeface="Proxima nova"/>
                  <a:ea typeface="+mn-ea"/>
                  <a:cs typeface="Proxima nova"/>
                </a:rPr>
                <a:t>Nucleic acid stain</a:t>
              </a:r>
            </a:p>
          </p:txBody>
        </p:sp>
        <p:sp>
          <p:nvSpPr>
            <p:cNvPr id="29" name="Rectangle 28">
              <a:extLst>
                <a:ext uri="{FF2B5EF4-FFF2-40B4-BE49-F238E27FC236}">
                  <a16:creationId xmlns:a16="http://schemas.microsoft.com/office/drawing/2014/main" id="{83DC4EF9-65E5-F63D-F78B-430222E5DBEB}"/>
                </a:ext>
              </a:extLst>
            </p:cNvPr>
            <p:cNvSpPr/>
            <p:nvPr/>
          </p:nvSpPr>
          <p:spPr>
            <a:xfrm>
              <a:off x="-1068086" y="2220210"/>
              <a:ext cx="4572000" cy="830997"/>
            </a:xfrm>
            <a:prstGeom prst="rect">
              <a:avLst/>
            </a:prstGeom>
          </p:spPr>
          <p:txBody>
            <a:bodyPr wrap="square">
              <a:spAutoFit/>
            </a:bodyPr>
            <a:lstStyle/>
            <a:p>
              <a:pPr marL="2286000" marR="0" lvl="5"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86868"/>
                  </a:solidFill>
                  <a:effectLst/>
                  <a:uLnTx/>
                  <a:uFillTx/>
                  <a:latin typeface="Proxima nova"/>
                  <a:ea typeface="+mn-ea"/>
                  <a:cs typeface="Proxima nova"/>
                </a:rPr>
                <a:t>CD3</a:t>
              </a:r>
            </a:p>
            <a:p>
              <a:pPr marL="2286000" marR="0" lvl="5"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86868"/>
                  </a:solidFill>
                  <a:effectLst/>
                  <a:uLnTx/>
                  <a:uFillTx/>
                  <a:latin typeface="Proxima nova"/>
                  <a:ea typeface="+mn-ea"/>
                  <a:cs typeface="Proxima nova"/>
                </a:rPr>
                <a:t>CD4</a:t>
              </a:r>
            </a:p>
            <a:p>
              <a:pPr marL="2286000" marR="0" lvl="5"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86868"/>
                  </a:solidFill>
                  <a:effectLst/>
                  <a:uLnTx/>
                  <a:uFillTx/>
                  <a:latin typeface="Proxima nova"/>
                  <a:ea typeface="+mn-ea"/>
                  <a:cs typeface="Proxima nova"/>
                </a:rPr>
                <a:t>SCD8</a:t>
              </a:r>
            </a:p>
            <a:p>
              <a:pPr marL="2286000" marR="0" lvl="5"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86868"/>
                  </a:solidFill>
                  <a:effectLst/>
                  <a:uLnTx/>
                  <a:uFillTx/>
                  <a:latin typeface="Proxima nova"/>
                  <a:ea typeface="+mn-ea"/>
                  <a:cs typeface="Proxima nova"/>
                </a:rPr>
                <a:t>CD20</a:t>
              </a:r>
              <a:endParaRPr kumimoji="0" lang="en-US" sz="1200" b="0" i="0" u="none" strike="noStrike" kern="1200" cap="none" spc="0" normalizeH="0" baseline="0" noProof="0">
                <a:ln>
                  <a:noFill/>
                </a:ln>
                <a:solidFill>
                  <a:srgbClr val="686868"/>
                </a:solidFill>
                <a:effectLst/>
                <a:uLnTx/>
                <a:uFillTx/>
                <a:latin typeface="Proxima Nova"/>
                <a:ea typeface="+mn-ea"/>
                <a:cs typeface="+mn-cs"/>
              </a:endParaRPr>
            </a:p>
          </p:txBody>
        </p:sp>
        <p:cxnSp>
          <p:nvCxnSpPr>
            <p:cNvPr id="30" name="Straight Connector 29">
              <a:extLst>
                <a:ext uri="{FF2B5EF4-FFF2-40B4-BE49-F238E27FC236}">
                  <a16:creationId xmlns:a16="http://schemas.microsoft.com/office/drawing/2014/main" id="{1A03AF6B-6921-8204-5A62-BBF9DF764C3D}"/>
                </a:ext>
              </a:extLst>
            </p:cNvPr>
            <p:cNvCxnSpPr/>
            <p:nvPr/>
          </p:nvCxnSpPr>
          <p:spPr>
            <a:xfrm>
              <a:off x="707377" y="2222500"/>
              <a:ext cx="2689873"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33519A87-D870-B573-CA5E-75D3CB4D2FF1}"/>
              </a:ext>
            </a:extLst>
          </p:cNvPr>
          <p:cNvPicPr>
            <a:picLocks noChangeAspect="1"/>
          </p:cNvPicPr>
          <p:nvPr/>
        </p:nvPicPr>
        <p:blipFill>
          <a:blip r:embed="rId3"/>
          <a:stretch>
            <a:fillRect/>
          </a:stretch>
        </p:blipFill>
        <p:spPr>
          <a:xfrm>
            <a:off x="7007767" y="4482423"/>
            <a:ext cx="4406843" cy="1728143"/>
          </a:xfrm>
          <a:prstGeom prst="rect">
            <a:avLst/>
          </a:prstGeom>
        </p:spPr>
      </p:pic>
      <p:sp>
        <p:nvSpPr>
          <p:cNvPr id="34" name="TextBox 33">
            <a:extLst>
              <a:ext uri="{FF2B5EF4-FFF2-40B4-BE49-F238E27FC236}">
                <a16:creationId xmlns:a16="http://schemas.microsoft.com/office/drawing/2014/main" id="{5D9A747C-4607-F369-CF78-D7BBACED2C4D}"/>
              </a:ext>
            </a:extLst>
          </p:cNvPr>
          <p:cNvSpPr txBox="1"/>
          <p:nvPr/>
        </p:nvSpPr>
        <p:spPr>
          <a:xfrm>
            <a:off x="7062141" y="4198121"/>
            <a:ext cx="1887249" cy="914400"/>
          </a:xfrm>
          <a:prstGeom prst="rect">
            <a:avLst/>
          </a:prstGeom>
        </p:spPr>
        <p:txBody>
          <a:bodyPr vert="horz"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686868"/>
                </a:solidFill>
                <a:effectLst/>
                <a:uLnTx/>
                <a:uFillTx/>
                <a:latin typeface="Proxima Nova"/>
                <a:ea typeface="+mn-ea"/>
                <a:cs typeface="+mn-cs"/>
              </a:rPr>
              <a:t>Breast cancer</a:t>
            </a:r>
          </a:p>
        </p:txBody>
      </p:sp>
      <p:sp>
        <p:nvSpPr>
          <p:cNvPr id="35" name="TextBox 34">
            <a:extLst>
              <a:ext uri="{FF2B5EF4-FFF2-40B4-BE49-F238E27FC236}">
                <a16:creationId xmlns:a16="http://schemas.microsoft.com/office/drawing/2014/main" id="{E7176E64-8816-0F47-4CE2-1313C9FA1877}"/>
              </a:ext>
            </a:extLst>
          </p:cNvPr>
          <p:cNvSpPr txBox="1"/>
          <p:nvPr/>
        </p:nvSpPr>
        <p:spPr>
          <a:xfrm>
            <a:off x="1698504" y="1654205"/>
            <a:ext cx="645098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686868"/>
                </a:solidFill>
                <a:effectLst/>
                <a:uLnTx/>
                <a:uFillTx/>
                <a:latin typeface="Proxima Nova Light" panose="02000506030000020004" pitchFamily="2" charset="0"/>
                <a:ea typeface="+mn-ea"/>
                <a:cs typeface="+mn-cs"/>
              </a:rPr>
              <a:t>Maxpar Human IO Panel Kits</a:t>
            </a:r>
          </a:p>
        </p:txBody>
      </p:sp>
    </p:spTree>
    <p:extLst>
      <p:ext uri="{BB962C8B-B14F-4D97-AF65-F5344CB8AC3E}">
        <p14:creationId xmlns:p14="http://schemas.microsoft.com/office/powerpoint/2010/main" val="6600621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975C6-4DFB-1C18-70C7-4A55CBAEB0F1}"/>
              </a:ext>
            </a:extLst>
          </p:cNvPr>
          <p:cNvSpPr>
            <a:spLocks noGrp="1"/>
          </p:cNvSpPr>
          <p:nvPr>
            <p:ph type="title"/>
          </p:nvPr>
        </p:nvSpPr>
        <p:spPr/>
        <p:txBody>
          <a:bodyPr/>
          <a:lstStyle/>
          <a:p>
            <a:r>
              <a:rPr lang="en-CA"/>
              <a:t>Dual mode use of CyTOF</a:t>
            </a:r>
          </a:p>
        </p:txBody>
      </p:sp>
      <p:sp>
        <p:nvSpPr>
          <p:cNvPr id="4" name="Text Placeholder 3">
            <a:extLst>
              <a:ext uri="{FF2B5EF4-FFF2-40B4-BE49-F238E27FC236}">
                <a16:creationId xmlns:a16="http://schemas.microsoft.com/office/drawing/2014/main" id="{8096BC40-F2C7-4ECF-5DA4-51D3572DFC4B}"/>
              </a:ext>
            </a:extLst>
          </p:cNvPr>
          <p:cNvSpPr>
            <a:spLocks noGrp="1"/>
          </p:cNvSpPr>
          <p:nvPr>
            <p:ph type="body" sz="quarter" idx="13"/>
          </p:nvPr>
        </p:nvSpPr>
        <p:spPr>
          <a:xfrm>
            <a:off x="1291308" y="2331627"/>
            <a:ext cx="5692321" cy="3470726"/>
          </a:xfrm>
        </p:spPr>
        <p:txBody>
          <a:bodyPr>
            <a:normAutofit/>
          </a:bodyPr>
          <a:lstStyle/>
          <a:p>
            <a:pPr marL="342900" indent="-342900">
              <a:buFont typeface="Arial" panose="020B0604020202020204" pitchFamily="34" charset="0"/>
              <a:buChar char="•"/>
            </a:pPr>
            <a:r>
              <a:rPr lang="en-US" sz="1600" b="0" i="0" dirty="0">
                <a:solidFill>
                  <a:srgbClr val="404040"/>
                </a:solidFill>
                <a:effectLst/>
                <a:latin typeface="Proxima Nova" panose="02000506030000020004" pitchFamily="2" charset="0"/>
              </a:rPr>
              <a:t>Convenient </a:t>
            </a:r>
            <a:r>
              <a:rPr lang="en-US" sz="1600" b="1" i="0" dirty="0">
                <a:solidFill>
                  <a:srgbClr val="404040"/>
                </a:solidFill>
                <a:effectLst/>
                <a:latin typeface="Proxima Nova" panose="02000506030000020004" pitchFamily="2" charset="0"/>
              </a:rPr>
              <a:t>switching between tissue imaging and suspension modes </a:t>
            </a:r>
            <a:r>
              <a:rPr lang="en-US" sz="1600" b="0" i="0" dirty="0">
                <a:solidFill>
                  <a:srgbClr val="404040"/>
                </a:solidFill>
                <a:effectLst/>
                <a:latin typeface="Proxima Nova" panose="02000506030000020004" pitchFamily="2" charset="0"/>
              </a:rPr>
              <a:t>offers benefits to translational researchers who need data from multiple sample types </a:t>
            </a:r>
          </a:p>
          <a:p>
            <a:pPr marL="342900" indent="-342900">
              <a:buFont typeface="Arial" panose="020B0604020202020204" pitchFamily="34" charset="0"/>
              <a:buChar char="•"/>
            </a:pPr>
            <a:r>
              <a:rPr lang="en-US" sz="1600" b="1" i="0" dirty="0">
                <a:solidFill>
                  <a:srgbClr val="404040"/>
                </a:solidFill>
                <a:effectLst/>
                <a:latin typeface="Proxima Nova" panose="02000506030000020004" pitchFamily="2" charset="0"/>
              </a:rPr>
              <a:t>Add in-depth spatial data</a:t>
            </a:r>
            <a:r>
              <a:rPr lang="en-US" sz="1600" b="0" i="0" dirty="0">
                <a:solidFill>
                  <a:srgbClr val="404040"/>
                </a:solidFill>
                <a:effectLst/>
                <a:latin typeface="Proxima Nova" panose="02000506030000020004" pitchFamily="2" charset="0"/>
              </a:rPr>
              <a:t> to their work previously performed using disaggregated tissue samples analyzed by mass or flow cytometry.  </a:t>
            </a:r>
            <a:endParaRPr lang="en-CA" sz="1600" dirty="0"/>
          </a:p>
        </p:txBody>
      </p:sp>
      <p:sp>
        <p:nvSpPr>
          <p:cNvPr id="3" name="Slide Number Placeholder 2">
            <a:extLst>
              <a:ext uri="{FF2B5EF4-FFF2-40B4-BE49-F238E27FC236}">
                <a16:creationId xmlns:a16="http://schemas.microsoft.com/office/drawing/2014/main" id="{469411F5-F120-F180-F656-515F9FB5B38E}"/>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8FC04-3387-4829-B50A-A094E7B084ED}" type="slidenum">
              <a:rPr kumimoji="0" lang="en-US" sz="4400" b="0" i="0" u="none" strike="noStrike" kern="1200" cap="none" spc="0" normalizeH="0" baseline="0" noProof="0" smtClean="0">
                <a:ln>
                  <a:solidFill>
                    <a:srgbClr val="D8D8D8"/>
                  </a:solidFill>
                </a:ln>
                <a:noFill/>
                <a:effectLst/>
                <a:uLnTx/>
                <a:uFillTx/>
                <a:latin typeface="Proxima Nov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4400" b="0" i="0" u="none" strike="noStrike" kern="1200" cap="none" spc="0" normalizeH="0" baseline="0" noProof="0">
              <a:ln>
                <a:solidFill>
                  <a:srgbClr val="D8D8D8"/>
                </a:solidFill>
              </a:ln>
              <a:noFill/>
              <a:effectLst/>
              <a:uLnTx/>
              <a:uFillTx/>
              <a:latin typeface="Proxima Nova"/>
              <a:ea typeface="+mn-ea"/>
              <a:cs typeface="+mn-cs"/>
            </a:endParaRPr>
          </a:p>
        </p:txBody>
      </p:sp>
      <p:sp>
        <p:nvSpPr>
          <p:cNvPr id="8" name="TextBox 7">
            <a:extLst>
              <a:ext uri="{FF2B5EF4-FFF2-40B4-BE49-F238E27FC236}">
                <a16:creationId xmlns:a16="http://schemas.microsoft.com/office/drawing/2014/main" id="{0474B7B2-E975-ED23-327B-3357EF4C5CBC}"/>
              </a:ext>
            </a:extLst>
          </p:cNvPr>
          <p:cNvSpPr txBox="1"/>
          <p:nvPr/>
        </p:nvSpPr>
        <p:spPr>
          <a:xfrm>
            <a:off x="1291308" y="1188519"/>
            <a:ext cx="10166281" cy="707886"/>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686868"/>
                </a:solidFill>
                <a:effectLst/>
                <a:uLnTx/>
                <a:uFillTx/>
                <a:latin typeface="Proxima Nova"/>
                <a:ea typeface="+mn-ea"/>
                <a:cs typeface="+mn-cs"/>
              </a:rPr>
              <a:t>Maximize your investment by leveraging the power of flow cytometry and imaging capabilities in one system</a:t>
            </a:r>
          </a:p>
        </p:txBody>
      </p:sp>
      <p:grpSp>
        <p:nvGrpSpPr>
          <p:cNvPr id="14" name="Group 13">
            <a:extLst>
              <a:ext uri="{FF2B5EF4-FFF2-40B4-BE49-F238E27FC236}">
                <a16:creationId xmlns:a16="http://schemas.microsoft.com/office/drawing/2014/main" id="{48C0D5C0-F352-24E3-9342-DBB3DDB44808}"/>
              </a:ext>
            </a:extLst>
          </p:cNvPr>
          <p:cNvGrpSpPr/>
          <p:nvPr/>
        </p:nvGrpSpPr>
        <p:grpSpPr>
          <a:xfrm>
            <a:off x="6360160" y="5463799"/>
            <a:ext cx="5354320" cy="414424"/>
            <a:chOff x="2454392" y="4285948"/>
            <a:chExt cx="6414506" cy="496483"/>
          </a:xfrm>
        </p:grpSpPr>
        <p:sp>
          <p:nvSpPr>
            <p:cNvPr id="7" name="TextBox 6">
              <a:extLst>
                <a:ext uri="{FF2B5EF4-FFF2-40B4-BE49-F238E27FC236}">
                  <a16:creationId xmlns:a16="http://schemas.microsoft.com/office/drawing/2014/main" id="{E6EDAE9C-E3AA-9560-9482-89C369C1DF08}"/>
                </a:ext>
              </a:extLst>
            </p:cNvPr>
            <p:cNvSpPr txBox="1"/>
            <p:nvPr/>
          </p:nvSpPr>
          <p:spPr>
            <a:xfrm>
              <a:off x="6905834" y="4285948"/>
              <a:ext cx="1963064" cy="405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srgbClr val="686868"/>
                  </a:solidFill>
                  <a:effectLst/>
                  <a:uLnTx/>
                  <a:uFillTx/>
                  <a:latin typeface="Proxima Nova"/>
                  <a:ea typeface="+mn-ea"/>
                  <a:cs typeface="+mn-cs"/>
                </a:rPr>
                <a:t>Flow cytometry</a:t>
              </a:r>
            </a:p>
          </p:txBody>
        </p:sp>
        <p:sp>
          <p:nvSpPr>
            <p:cNvPr id="9" name="Arrow: Right 8">
              <a:extLst>
                <a:ext uri="{FF2B5EF4-FFF2-40B4-BE49-F238E27FC236}">
                  <a16:creationId xmlns:a16="http://schemas.microsoft.com/office/drawing/2014/main" id="{EF746C9A-6910-FE15-C558-2B03844B0388}"/>
                </a:ext>
              </a:extLst>
            </p:cNvPr>
            <p:cNvSpPr/>
            <p:nvPr/>
          </p:nvSpPr>
          <p:spPr>
            <a:xfrm>
              <a:off x="5781455" y="4376840"/>
              <a:ext cx="978408" cy="369332"/>
            </a:xfrm>
            <a:prstGeom prst="righ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686868"/>
                </a:solidFill>
                <a:effectLst/>
                <a:uLnTx/>
                <a:uFillTx/>
                <a:latin typeface="Proxima Nova"/>
                <a:ea typeface="+mn-ea"/>
                <a:cs typeface="+mn-cs"/>
              </a:endParaRPr>
            </a:p>
          </p:txBody>
        </p:sp>
        <p:sp>
          <p:nvSpPr>
            <p:cNvPr id="10" name="Arrow: Right 9">
              <a:extLst>
                <a:ext uri="{FF2B5EF4-FFF2-40B4-BE49-F238E27FC236}">
                  <a16:creationId xmlns:a16="http://schemas.microsoft.com/office/drawing/2014/main" id="{C0FE2B16-87A0-E31B-A581-1BC8F03E8EAA}"/>
                </a:ext>
              </a:extLst>
            </p:cNvPr>
            <p:cNvSpPr/>
            <p:nvPr/>
          </p:nvSpPr>
          <p:spPr>
            <a:xfrm rot="10800000">
              <a:off x="4730041" y="4376840"/>
              <a:ext cx="978408" cy="36933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686868"/>
                </a:solidFill>
                <a:effectLst/>
                <a:uLnTx/>
                <a:uFillTx/>
                <a:latin typeface="Proxima Nova"/>
                <a:ea typeface="+mn-ea"/>
                <a:cs typeface="+mn-cs"/>
              </a:endParaRPr>
            </a:p>
          </p:txBody>
        </p:sp>
        <p:sp>
          <p:nvSpPr>
            <p:cNvPr id="11" name="TextBox 10">
              <a:extLst>
                <a:ext uri="{FF2B5EF4-FFF2-40B4-BE49-F238E27FC236}">
                  <a16:creationId xmlns:a16="http://schemas.microsoft.com/office/drawing/2014/main" id="{AE5EB876-971D-E080-500F-7DD2AD2EF819}"/>
                </a:ext>
              </a:extLst>
            </p:cNvPr>
            <p:cNvSpPr txBox="1"/>
            <p:nvPr/>
          </p:nvSpPr>
          <p:spPr>
            <a:xfrm>
              <a:off x="2454392" y="4376840"/>
              <a:ext cx="2275649" cy="4055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srgbClr val="686868"/>
                  </a:solidFill>
                  <a:effectLst/>
                  <a:uLnTx/>
                  <a:uFillTx/>
                  <a:latin typeface="Proxima Nova"/>
                  <a:ea typeface="+mn-ea"/>
                  <a:cs typeface="+mn-cs"/>
                </a:rPr>
                <a:t>Spatial imaging</a:t>
              </a:r>
            </a:p>
          </p:txBody>
        </p:sp>
      </p:grpSp>
      <p:pic>
        <p:nvPicPr>
          <p:cNvPr id="13" name="Picture 6">
            <a:extLst>
              <a:ext uri="{FF2B5EF4-FFF2-40B4-BE49-F238E27FC236}">
                <a16:creationId xmlns:a16="http://schemas.microsoft.com/office/drawing/2014/main" id="{2AA367CE-772D-2227-D957-798FEF8C9D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338"/>
          <a:stretch/>
        </p:blipFill>
        <p:spPr bwMode="auto">
          <a:xfrm>
            <a:off x="7506488" y="2215085"/>
            <a:ext cx="3077874" cy="3124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3779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906D-7F79-869C-2DAD-78A97C40D4C0}"/>
              </a:ext>
            </a:extLst>
          </p:cNvPr>
          <p:cNvSpPr>
            <a:spLocks noGrp="1"/>
          </p:cNvSpPr>
          <p:nvPr>
            <p:ph type="title"/>
          </p:nvPr>
        </p:nvSpPr>
        <p:spPr/>
        <p:txBody>
          <a:bodyPr/>
          <a:lstStyle/>
          <a:p>
            <a:r>
              <a:rPr lang="en-CA"/>
              <a:t>Streamlined workflow</a:t>
            </a:r>
          </a:p>
        </p:txBody>
      </p:sp>
      <p:sp>
        <p:nvSpPr>
          <p:cNvPr id="3" name="Slide Number Placeholder 2">
            <a:extLst>
              <a:ext uri="{FF2B5EF4-FFF2-40B4-BE49-F238E27FC236}">
                <a16:creationId xmlns:a16="http://schemas.microsoft.com/office/drawing/2014/main" id="{7784B110-1AD9-8660-AF21-1820761BAEE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8FC04-3387-4829-B50A-A094E7B084ED}" type="slidenum">
              <a:rPr kumimoji="0" lang="en-US" sz="4400" b="0" i="0" u="none" strike="noStrike" kern="1200" cap="none" spc="0" normalizeH="0" baseline="0" noProof="0" smtClean="0">
                <a:ln>
                  <a:solidFill>
                    <a:srgbClr val="D8D8D8"/>
                  </a:solidFill>
                </a:ln>
                <a:noFill/>
                <a:effectLst/>
                <a:uLnTx/>
                <a:uFillTx/>
                <a:latin typeface="Proxima Nov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4400" b="0" i="0" u="none" strike="noStrike" kern="1200" cap="none" spc="0" normalizeH="0" baseline="0" noProof="0">
              <a:ln>
                <a:solidFill>
                  <a:srgbClr val="D8D8D8"/>
                </a:solidFill>
              </a:ln>
              <a:noFill/>
              <a:effectLst/>
              <a:uLnTx/>
              <a:uFillTx/>
              <a:latin typeface="Proxima Nova"/>
              <a:ea typeface="+mn-ea"/>
              <a:cs typeface="+mn-cs"/>
            </a:endParaRPr>
          </a:p>
        </p:txBody>
      </p:sp>
      <p:sp>
        <p:nvSpPr>
          <p:cNvPr id="5" name="Text Placeholder 4">
            <a:extLst>
              <a:ext uri="{FF2B5EF4-FFF2-40B4-BE49-F238E27FC236}">
                <a16:creationId xmlns:a16="http://schemas.microsoft.com/office/drawing/2014/main" id="{F9DFD4DF-C816-E844-7571-415C56E7BF39}"/>
              </a:ext>
            </a:extLst>
          </p:cNvPr>
          <p:cNvSpPr>
            <a:spLocks noGrp="1"/>
          </p:cNvSpPr>
          <p:nvPr>
            <p:ph type="body" sz="quarter" idx="15"/>
          </p:nvPr>
        </p:nvSpPr>
        <p:spPr/>
        <p:txBody>
          <a:bodyPr/>
          <a:lstStyle/>
          <a:p>
            <a:r>
              <a:rPr lang="en-CA"/>
              <a:t>Efficient</a:t>
            </a:r>
          </a:p>
        </p:txBody>
      </p:sp>
      <p:grpSp>
        <p:nvGrpSpPr>
          <p:cNvPr id="9" name="Group 8">
            <a:extLst>
              <a:ext uri="{FF2B5EF4-FFF2-40B4-BE49-F238E27FC236}">
                <a16:creationId xmlns:a16="http://schemas.microsoft.com/office/drawing/2014/main" id="{4F5E877B-384F-B1AB-C040-D57DBE6205C1}"/>
              </a:ext>
            </a:extLst>
          </p:cNvPr>
          <p:cNvGrpSpPr/>
          <p:nvPr/>
        </p:nvGrpSpPr>
        <p:grpSpPr>
          <a:xfrm>
            <a:off x="1500594" y="1790925"/>
            <a:ext cx="10060787" cy="3778353"/>
            <a:chOff x="569516" y="2643405"/>
            <a:chExt cx="8240944" cy="3325377"/>
          </a:xfrm>
        </p:grpSpPr>
        <p:pic>
          <p:nvPicPr>
            <p:cNvPr id="10" name="Picture 9" descr="hyperion_temp_shot_do_not_distribute_v2.jpg">
              <a:extLst>
                <a:ext uri="{FF2B5EF4-FFF2-40B4-BE49-F238E27FC236}">
                  <a16:creationId xmlns:a16="http://schemas.microsoft.com/office/drawing/2014/main" id="{7480DF9C-D881-CE1F-87CC-80A837FD09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1511" y="2643405"/>
              <a:ext cx="1680419" cy="1654681"/>
            </a:xfrm>
            <a:prstGeom prst="rect">
              <a:avLst/>
            </a:prstGeom>
          </p:spPr>
        </p:pic>
        <p:pic>
          <p:nvPicPr>
            <p:cNvPr id="11" name="Picture 10">
              <a:extLst>
                <a:ext uri="{FF2B5EF4-FFF2-40B4-BE49-F238E27FC236}">
                  <a16:creationId xmlns:a16="http://schemas.microsoft.com/office/drawing/2014/main" id="{C456EE38-C67E-2EE9-F372-0A0AB53C6E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684" t="25592" r="11613" b="54838"/>
            <a:stretch/>
          </p:blipFill>
          <p:spPr>
            <a:xfrm>
              <a:off x="6820250" y="2733244"/>
              <a:ext cx="1739900" cy="1486231"/>
            </a:xfrm>
            <a:prstGeom prst="rect">
              <a:avLst/>
            </a:prstGeom>
          </p:spPr>
        </p:pic>
        <p:sp>
          <p:nvSpPr>
            <p:cNvPr id="12" name="Shape 159">
              <a:extLst>
                <a:ext uri="{FF2B5EF4-FFF2-40B4-BE49-F238E27FC236}">
                  <a16:creationId xmlns:a16="http://schemas.microsoft.com/office/drawing/2014/main" id="{E59E84CB-2A9E-A49F-876C-1F537E82C0B8}"/>
                </a:ext>
              </a:extLst>
            </p:cNvPr>
            <p:cNvSpPr/>
            <p:nvPr/>
          </p:nvSpPr>
          <p:spPr>
            <a:xfrm>
              <a:off x="2693785" y="4719042"/>
              <a:ext cx="1976291" cy="83972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457200">
                <a:lnSpc>
                  <a:spcPct val="100000"/>
                </a:lnSpc>
                <a:defRPr sz="3200" spc="0">
                  <a:solidFill>
                    <a:srgbClr val="530080"/>
                  </a:solidFill>
                  <a:latin typeface="Proxima Nova"/>
                  <a:ea typeface="Proxima Nova"/>
                  <a:cs typeface="Proxima Nova"/>
                  <a:sym typeface="Proxima Nova"/>
                </a:defRPr>
              </a:lvl1pPr>
            </a:lstStyle>
            <a:p>
              <a:pPr marL="0" marR="0" lvl="0" indent="0" algn="l" defTabSz="4572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400" b="1" i="0" u="none" strike="noStrike" kern="0" cap="none" spc="0" normalizeH="0" baseline="0" noProof="0">
                  <a:ln>
                    <a:noFill/>
                  </a:ln>
                  <a:solidFill>
                    <a:srgbClr val="000000"/>
                  </a:solidFill>
                  <a:effectLst/>
                  <a:uLnTx/>
                  <a:uFillTx/>
                  <a:latin typeface="Proxima Nova"/>
                  <a:sym typeface="Proxima Nova"/>
                </a:rPr>
                <a:t>Stain</a:t>
              </a:r>
              <a:r>
                <a:rPr kumimoji="0" lang="en-US" sz="1400" b="0" i="0" u="none" strike="noStrike" kern="0" cap="none" spc="0" normalizeH="0" baseline="0" noProof="0">
                  <a:ln>
                    <a:noFill/>
                  </a:ln>
                  <a:solidFill>
                    <a:srgbClr val="000000"/>
                  </a:solidFill>
                  <a:effectLst/>
                  <a:uLnTx/>
                  <a:uFillTx/>
                  <a:latin typeface="Proxima Nova"/>
                  <a:sym typeface="Proxima Nova"/>
                </a:rPr>
                <a:t> </a:t>
              </a:r>
            </a:p>
            <a:p>
              <a:pPr marL="0" marR="0" lvl="0" indent="0" algn="l" defTabSz="4572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200" b="0" i="0" u="none" strike="noStrike" kern="0" cap="none" spc="0" normalizeH="0" baseline="0" noProof="0">
                  <a:ln>
                    <a:noFill/>
                  </a:ln>
                  <a:solidFill>
                    <a:srgbClr val="AA262E"/>
                  </a:solidFill>
                  <a:effectLst/>
                  <a:uLnTx/>
                  <a:uFillTx/>
                  <a:latin typeface="Proxima Nova"/>
                  <a:sym typeface="Proxima Nova"/>
                </a:rPr>
                <a:t>All in one </a:t>
              </a:r>
              <a:r>
                <a:rPr kumimoji="0" lang="en-US" sz="1200" b="0" i="0" u="none" strike="noStrike" kern="0" cap="none" spc="0" normalizeH="0" baseline="0" noProof="0">
                  <a:ln>
                    <a:noFill/>
                  </a:ln>
                  <a:solidFill>
                    <a:srgbClr val="000000"/>
                  </a:solidFill>
                  <a:effectLst/>
                  <a:uLnTx/>
                  <a:uFillTx/>
                  <a:latin typeface="Proxima Nova"/>
                  <a:sym typeface="Proxima Nova"/>
                </a:rPr>
                <a:t>Stain tissues (FFPE </a:t>
              </a:r>
            </a:p>
            <a:p>
              <a:pPr marL="0" marR="0" lvl="0" indent="0" algn="l" defTabSz="4572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200" b="0" i="0" u="none" strike="noStrike" kern="0" cap="none" spc="0" normalizeH="0" baseline="0" noProof="0">
                  <a:ln>
                    <a:noFill/>
                  </a:ln>
                  <a:solidFill>
                    <a:srgbClr val="000000"/>
                  </a:solidFill>
                  <a:effectLst/>
                  <a:uLnTx/>
                  <a:uFillTx/>
                  <a:latin typeface="Proxima Nova"/>
                  <a:sym typeface="Proxima Nova"/>
                </a:rPr>
                <a:t>or frozen) or fixed </a:t>
              </a:r>
            </a:p>
            <a:p>
              <a:pPr marL="0" marR="0" lvl="0" indent="0" algn="l" defTabSz="4572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200" b="0" i="0" u="none" strike="noStrike" kern="0" cap="none" spc="0" normalizeH="0" baseline="0" noProof="0">
                  <a:ln>
                    <a:noFill/>
                  </a:ln>
                  <a:solidFill>
                    <a:srgbClr val="000000"/>
                  </a:solidFill>
                  <a:effectLst/>
                  <a:uLnTx/>
                  <a:uFillTx/>
                  <a:latin typeface="Proxima Nova"/>
                  <a:sym typeface="Proxima Nova"/>
                </a:rPr>
                <a:t>cells using familiar </a:t>
              </a:r>
            </a:p>
            <a:p>
              <a:pPr marL="0" marR="0" lvl="0" indent="0" algn="l" defTabSz="4572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200" b="0" i="0" u="none" strike="noStrike" kern="0" cap="none" spc="0" normalizeH="0" baseline="0" noProof="0">
                  <a:ln>
                    <a:noFill/>
                  </a:ln>
                  <a:solidFill>
                    <a:srgbClr val="000000"/>
                  </a:solidFill>
                  <a:effectLst/>
                  <a:uLnTx/>
                  <a:uFillTx/>
                  <a:latin typeface="Proxima Nova"/>
                  <a:sym typeface="Proxima Nova"/>
                </a:rPr>
                <a:t>IHC protocols.</a:t>
              </a:r>
              <a:endParaRPr kumimoji="0" sz="1200" b="0" i="0" u="none" strike="noStrike" kern="0" cap="none" spc="0" normalizeH="0" baseline="0" noProof="0">
                <a:ln>
                  <a:noFill/>
                </a:ln>
                <a:solidFill>
                  <a:srgbClr val="000000"/>
                </a:solidFill>
                <a:effectLst/>
                <a:uLnTx/>
                <a:uFillTx/>
                <a:latin typeface="Proxima Nova"/>
                <a:sym typeface="Proxima Nova"/>
              </a:endParaRPr>
            </a:p>
          </p:txBody>
        </p:sp>
        <p:sp>
          <p:nvSpPr>
            <p:cNvPr id="13" name="Shape 176">
              <a:extLst>
                <a:ext uri="{FF2B5EF4-FFF2-40B4-BE49-F238E27FC236}">
                  <a16:creationId xmlns:a16="http://schemas.microsoft.com/office/drawing/2014/main" id="{1320DC87-88BA-6E7E-21A0-5ECF15AE0A4D}"/>
                </a:ext>
              </a:extLst>
            </p:cNvPr>
            <p:cNvSpPr/>
            <p:nvPr/>
          </p:nvSpPr>
          <p:spPr>
            <a:xfrm>
              <a:off x="4801512" y="4320242"/>
              <a:ext cx="201348" cy="36282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Proxima Nova"/>
                  <a:ea typeface="Montserrat Regular"/>
                  <a:cs typeface="Montserrat Regular"/>
                </a:rPr>
                <a:t>3</a:t>
              </a:r>
              <a:endParaRPr kumimoji="0" sz="1800" b="0" i="0" u="none" strike="noStrike" kern="0" cap="none" spc="0" normalizeH="0" baseline="0" noProof="0">
                <a:ln>
                  <a:noFill/>
                </a:ln>
                <a:solidFill>
                  <a:srgbClr val="000000"/>
                </a:solidFill>
                <a:effectLst/>
                <a:uLnTx/>
                <a:uFillTx/>
                <a:latin typeface="Proxima Nova"/>
                <a:ea typeface="Montserrat Regular"/>
                <a:cs typeface="Montserrat Regular"/>
              </a:endParaRPr>
            </a:p>
          </p:txBody>
        </p:sp>
        <p:sp>
          <p:nvSpPr>
            <p:cNvPr id="14" name="Shape 160">
              <a:extLst>
                <a:ext uri="{FF2B5EF4-FFF2-40B4-BE49-F238E27FC236}">
                  <a16:creationId xmlns:a16="http://schemas.microsoft.com/office/drawing/2014/main" id="{2BD9EBD5-BC5B-1F8B-8987-95010E952EEA}"/>
                </a:ext>
              </a:extLst>
            </p:cNvPr>
            <p:cNvSpPr/>
            <p:nvPr/>
          </p:nvSpPr>
          <p:spPr>
            <a:xfrm>
              <a:off x="4801512" y="4719042"/>
              <a:ext cx="1753864" cy="83972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Proxima Nova"/>
                  <a:ea typeface="Proxima Nova"/>
                  <a:cs typeface="Proxima Nova"/>
                </a:rPr>
                <a:t>Image</a:t>
              </a:r>
              <a:endParaRPr kumimoji="0" lang="en-US" sz="1200" b="1" i="0" u="none" strike="noStrike" kern="0" cap="none" spc="0" normalizeH="0" baseline="0" noProof="0">
                <a:ln>
                  <a:noFill/>
                </a:ln>
                <a:solidFill>
                  <a:srgbClr val="000000"/>
                </a:solidFill>
                <a:effectLst/>
                <a:uLnTx/>
                <a:uFillTx/>
                <a:latin typeface="Proxima Nova"/>
                <a:ea typeface="Proxima Nova"/>
                <a:cs typeface="Proxima Nov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C0C0C"/>
                  </a:solidFill>
                  <a:effectLst/>
                  <a:uLnTx/>
                  <a:uFillTx/>
                  <a:latin typeface="Proxima Nova"/>
                  <a:ea typeface="+mn-ea"/>
                  <a:cs typeface="+mn-cs"/>
                </a:rPr>
                <a:t>Image protein markers </a:t>
              </a:r>
              <a:br>
                <a:rPr kumimoji="0" lang="en-US" sz="1200" b="0" i="0" u="none" strike="noStrike" kern="1200" cap="none" spc="0" normalizeH="0" baseline="0" noProof="0">
                  <a:ln>
                    <a:noFill/>
                  </a:ln>
                  <a:solidFill>
                    <a:srgbClr val="0C0C0C"/>
                  </a:solidFill>
                  <a:effectLst/>
                  <a:uLnTx/>
                  <a:uFillTx/>
                  <a:latin typeface="Proxima Nova"/>
                  <a:ea typeface="+mn-ea"/>
                  <a:cs typeface="+mn-cs"/>
                </a:rPr>
              </a:br>
              <a:r>
                <a:rPr kumimoji="0" lang="en-US" sz="1200" b="0" i="0" u="none" strike="noStrike" kern="1200" cap="none" spc="0" normalizeH="0" baseline="0" noProof="0">
                  <a:ln>
                    <a:noFill/>
                  </a:ln>
                  <a:solidFill>
                    <a:srgbClr val="0C0C0C"/>
                  </a:solidFill>
                  <a:effectLst/>
                  <a:uLnTx/>
                  <a:uFillTx/>
                  <a:latin typeface="Proxima Nova"/>
                  <a:ea typeface="+mn-ea"/>
                  <a:cs typeface="+mn-cs"/>
                </a:rPr>
                <a:t>at single-cell resolution </a:t>
              </a:r>
              <a:br>
                <a:rPr kumimoji="0" lang="en-US" sz="1200" b="0" i="0" u="none" strike="noStrike" kern="1200" cap="none" spc="0" normalizeH="0" baseline="0" noProof="0">
                  <a:ln>
                    <a:noFill/>
                  </a:ln>
                  <a:solidFill>
                    <a:srgbClr val="0C0C0C"/>
                  </a:solidFill>
                  <a:effectLst/>
                  <a:uLnTx/>
                  <a:uFillTx/>
                  <a:latin typeface="Proxima Nova"/>
                  <a:ea typeface="+mn-ea"/>
                  <a:cs typeface="+mn-cs"/>
                </a:rPr>
              </a:br>
              <a:r>
                <a:rPr kumimoji="0" lang="en-US" sz="1200" b="0" i="0" u="none" strike="noStrike" kern="1200" cap="none" spc="0" normalizeH="0" baseline="0" noProof="0">
                  <a:ln>
                    <a:noFill/>
                  </a:ln>
                  <a:solidFill>
                    <a:srgbClr val="0C0C0C"/>
                  </a:solidFill>
                  <a:effectLst/>
                  <a:uLnTx/>
                  <a:uFillTx/>
                  <a:latin typeface="Proxima Nova"/>
                  <a:ea typeface="+mn-ea"/>
                  <a:cs typeface="+mn-cs"/>
                </a:rPr>
                <a:t>using the Hyperion</a:t>
              </a:r>
              <a:br>
                <a:rPr kumimoji="0" lang="en-US" sz="1200" b="0" i="0" u="none" strike="noStrike" kern="1200" cap="none" spc="0" normalizeH="0" baseline="0" noProof="0">
                  <a:ln>
                    <a:noFill/>
                  </a:ln>
                  <a:solidFill>
                    <a:srgbClr val="0C0C0C"/>
                  </a:solidFill>
                  <a:effectLst/>
                  <a:uLnTx/>
                  <a:uFillTx/>
                  <a:latin typeface="Proxima Nova"/>
                  <a:ea typeface="+mn-ea"/>
                  <a:cs typeface="+mn-cs"/>
                </a:rPr>
              </a:br>
              <a:r>
                <a:rPr kumimoji="0" lang="en-US" sz="1200" b="0" i="0" u="none" strike="noStrike" kern="1200" cap="none" spc="0" normalizeH="0" baseline="0" noProof="0">
                  <a:ln>
                    <a:noFill/>
                  </a:ln>
                  <a:solidFill>
                    <a:srgbClr val="0C0C0C"/>
                  </a:solidFill>
                  <a:effectLst/>
                  <a:uLnTx/>
                  <a:uFillTx/>
                  <a:latin typeface="Proxima Nova"/>
                  <a:ea typeface="+mn-ea"/>
                  <a:cs typeface="+mn-cs"/>
                </a:rPr>
                <a:t>Imaging System.</a:t>
              </a:r>
            </a:p>
          </p:txBody>
        </p:sp>
        <p:sp>
          <p:nvSpPr>
            <p:cNvPr id="15" name="Shape 177">
              <a:extLst>
                <a:ext uri="{FF2B5EF4-FFF2-40B4-BE49-F238E27FC236}">
                  <a16:creationId xmlns:a16="http://schemas.microsoft.com/office/drawing/2014/main" id="{DCC7A2A6-1950-2CDE-0DF3-C63535EB3467}"/>
                </a:ext>
              </a:extLst>
            </p:cNvPr>
            <p:cNvSpPr/>
            <p:nvPr/>
          </p:nvSpPr>
          <p:spPr>
            <a:xfrm>
              <a:off x="6862716" y="4320242"/>
              <a:ext cx="201347" cy="36282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Proxima Nova"/>
                  <a:ea typeface="Montserrat Regular"/>
                  <a:cs typeface="Montserrat Regular"/>
                </a:rPr>
                <a:t>4</a:t>
              </a:r>
              <a:endParaRPr kumimoji="0" sz="1800" b="0" i="0" u="none" strike="noStrike" kern="0" cap="none" spc="0" normalizeH="0" baseline="0" noProof="0">
                <a:ln>
                  <a:noFill/>
                </a:ln>
                <a:solidFill>
                  <a:srgbClr val="000000"/>
                </a:solidFill>
                <a:effectLst/>
                <a:uLnTx/>
                <a:uFillTx/>
                <a:latin typeface="Proxima Nova"/>
                <a:ea typeface="Montserrat Regular"/>
                <a:cs typeface="Montserrat Regular"/>
              </a:endParaRPr>
            </a:p>
          </p:txBody>
        </p:sp>
        <p:sp>
          <p:nvSpPr>
            <p:cNvPr id="16" name="Shape 164">
              <a:extLst>
                <a:ext uri="{FF2B5EF4-FFF2-40B4-BE49-F238E27FC236}">
                  <a16:creationId xmlns:a16="http://schemas.microsoft.com/office/drawing/2014/main" id="{123C28D1-CA09-5116-9378-FED2A7560A4E}"/>
                </a:ext>
              </a:extLst>
            </p:cNvPr>
            <p:cNvSpPr/>
            <p:nvPr/>
          </p:nvSpPr>
          <p:spPr>
            <a:xfrm>
              <a:off x="6862716" y="4719042"/>
              <a:ext cx="1947744" cy="124974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Proxima Nova"/>
                  <a:ea typeface="Proxima Nova"/>
                  <a:cs typeface="Proxima Nova"/>
                </a:rPr>
                <a:t>Analyze</a:t>
              </a:r>
              <a:r>
                <a:rPr kumimoji="0" lang="en-US" sz="1400" b="0" i="0" u="none" strike="noStrike" kern="0" cap="none" spc="0" normalizeH="0" baseline="0" noProof="0">
                  <a:ln>
                    <a:noFill/>
                  </a:ln>
                  <a:solidFill>
                    <a:srgbClr val="000000"/>
                  </a:solidFill>
                  <a:effectLst/>
                  <a:uLnTx/>
                  <a:uFillTx/>
                  <a:latin typeface="Proxima Nova"/>
                  <a:ea typeface="Proxima Nova"/>
                  <a:cs typeface="Proxima Nova"/>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Proxima Nova"/>
                  <a:ea typeface="Proxima Nova"/>
                  <a:cs typeface="Proxima nova"/>
                </a:rPr>
                <a:t>Analyze images 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Proxima Nova"/>
                  <a:ea typeface="Proxima Nova"/>
                  <a:cs typeface="Proxima nova"/>
                </a:rPr>
                <a:t>minutes using MCD™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Proxima Nova"/>
                  <a:ea typeface="Proxima Nova"/>
                  <a:cs typeface="Proxima nova"/>
                </a:rPr>
                <a:t>Viewer and easily export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Proxima Nova"/>
                  <a:ea typeface="Proxima Nova"/>
                  <a:cs typeface="Proxima nova"/>
                </a:rPr>
                <a:t>for secondary analysis.</a:t>
              </a:r>
            </a:p>
          </p:txBody>
        </p:sp>
        <p:sp>
          <p:nvSpPr>
            <p:cNvPr id="17" name="Shape 159">
              <a:extLst>
                <a:ext uri="{FF2B5EF4-FFF2-40B4-BE49-F238E27FC236}">
                  <a16:creationId xmlns:a16="http://schemas.microsoft.com/office/drawing/2014/main" id="{F5B237C7-5713-4CEE-2EA4-5B9A425C5850}"/>
                </a:ext>
              </a:extLst>
            </p:cNvPr>
            <p:cNvSpPr/>
            <p:nvPr/>
          </p:nvSpPr>
          <p:spPr>
            <a:xfrm>
              <a:off x="612325" y="4719042"/>
              <a:ext cx="1869517" cy="67719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457200">
                <a:lnSpc>
                  <a:spcPct val="100000"/>
                </a:lnSpc>
                <a:defRPr sz="3200" spc="0">
                  <a:solidFill>
                    <a:srgbClr val="530080"/>
                  </a:solidFill>
                  <a:latin typeface="Proxima Nova"/>
                  <a:ea typeface="Proxima Nova"/>
                  <a:cs typeface="Proxima Nova"/>
                  <a:sym typeface="Proxima Nova"/>
                </a:defRPr>
              </a:lvl1pPr>
            </a:lstStyle>
            <a:p>
              <a:pPr marL="0" marR="0" lvl="0" indent="0" algn="l" defTabSz="4572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400" b="1" i="0" u="none" strike="noStrike" kern="0" cap="none" spc="0" normalizeH="0" baseline="0" noProof="0">
                  <a:ln>
                    <a:noFill/>
                  </a:ln>
                  <a:solidFill>
                    <a:srgbClr val="000000"/>
                  </a:solidFill>
                  <a:effectLst/>
                  <a:uLnTx/>
                  <a:uFillTx/>
                  <a:latin typeface="Proxima Nova"/>
                  <a:sym typeface="Proxima Nova"/>
                </a:rPr>
                <a:t>Design</a:t>
              </a:r>
            </a:p>
            <a:p>
              <a:pPr marL="0" marR="0" lvl="0" indent="0" algn="l" defTabSz="4572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200" b="0" i="0" u="none" strike="noStrike" kern="0" cap="none" spc="0" normalizeH="0" baseline="0" noProof="0">
                  <a:ln>
                    <a:noFill/>
                  </a:ln>
                  <a:solidFill>
                    <a:srgbClr val="000000"/>
                  </a:solidFill>
                  <a:effectLst/>
                  <a:uLnTx/>
                  <a:uFillTx/>
                  <a:latin typeface="Proxima Nova"/>
                  <a:sym typeface="Proxima Nova"/>
                </a:rPr>
                <a:t>Panels using pathologist-verified </a:t>
              </a:r>
              <a:r>
                <a:rPr kumimoji="0" lang="en-US" sz="1200" b="0" i="0" u="none" strike="noStrike" kern="0" cap="none" spc="0" normalizeH="0" baseline="0" noProof="0" err="1">
                  <a:ln>
                    <a:noFill/>
                  </a:ln>
                  <a:solidFill>
                    <a:srgbClr val="000000"/>
                  </a:solidFill>
                  <a:effectLst/>
                  <a:uLnTx/>
                  <a:uFillTx/>
                  <a:latin typeface="Proxima Nova"/>
                  <a:sym typeface="Proxima Nova"/>
                </a:rPr>
                <a:t>Maxpar</a:t>
              </a:r>
              <a:r>
                <a:rPr kumimoji="0" lang="en-US" sz="1200" b="0" i="0" u="none" strike="noStrike" kern="0" cap="none" spc="0" normalizeH="0" baseline="0" noProof="0">
                  <a:ln>
                    <a:noFill/>
                  </a:ln>
                  <a:solidFill>
                    <a:srgbClr val="000000"/>
                  </a:solidFill>
                  <a:effectLst/>
                  <a:uLnTx/>
                  <a:uFillTx/>
                  <a:latin typeface="Proxima Nova"/>
                  <a:sym typeface="Proxima Nova"/>
                </a:rPr>
                <a:t> antibodies conjugated to metal tags.</a:t>
              </a:r>
            </a:p>
          </p:txBody>
        </p:sp>
        <p:sp>
          <p:nvSpPr>
            <p:cNvPr id="18" name="Shape 176">
              <a:extLst>
                <a:ext uri="{FF2B5EF4-FFF2-40B4-BE49-F238E27FC236}">
                  <a16:creationId xmlns:a16="http://schemas.microsoft.com/office/drawing/2014/main" id="{DE8B233D-1654-12B4-6BC1-E3BA91D7FE86}"/>
                </a:ext>
              </a:extLst>
            </p:cNvPr>
            <p:cNvSpPr/>
            <p:nvPr/>
          </p:nvSpPr>
          <p:spPr>
            <a:xfrm>
              <a:off x="601048" y="4320242"/>
              <a:ext cx="201348" cy="36282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Proxima Nova"/>
                  <a:ea typeface="Montserrat Regular"/>
                  <a:cs typeface="Montserrat Regular"/>
                </a:rPr>
                <a:t>1</a:t>
              </a:r>
            </a:p>
          </p:txBody>
        </p:sp>
        <p:sp>
          <p:nvSpPr>
            <p:cNvPr id="19" name="Shape 176">
              <a:extLst>
                <a:ext uri="{FF2B5EF4-FFF2-40B4-BE49-F238E27FC236}">
                  <a16:creationId xmlns:a16="http://schemas.microsoft.com/office/drawing/2014/main" id="{CA808E72-50CE-C765-486C-EFEEFF8D47F8}"/>
                </a:ext>
              </a:extLst>
            </p:cNvPr>
            <p:cNvSpPr/>
            <p:nvPr/>
          </p:nvSpPr>
          <p:spPr>
            <a:xfrm>
              <a:off x="2693785" y="4320242"/>
              <a:ext cx="201348" cy="36282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Proxima Nova"/>
                  <a:ea typeface="Montserrat Regular"/>
                  <a:cs typeface="Montserrat Regular"/>
                </a:rPr>
                <a:t>2</a:t>
              </a:r>
              <a:endParaRPr kumimoji="0" sz="1800" b="0" i="0" u="none" strike="noStrike" kern="0" cap="none" spc="0" normalizeH="0" baseline="0" noProof="0">
                <a:ln>
                  <a:noFill/>
                </a:ln>
                <a:solidFill>
                  <a:srgbClr val="000000"/>
                </a:solidFill>
                <a:effectLst/>
                <a:uLnTx/>
                <a:uFillTx/>
                <a:latin typeface="Proxima Nova"/>
                <a:ea typeface="Montserrat Regular"/>
                <a:cs typeface="Montserrat Regular"/>
              </a:endParaRPr>
            </a:p>
          </p:txBody>
        </p:sp>
        <p:cxnSp>
          <p:nvCxnSpPr>
            <p:cNvPr id="20" name="Straight Connector 19">
              <a:extLst>
                <a:ext uri="{FF2B5EF4-FFF2-40B4-BE49-F238E27FC236}">
                  <a16:creationId xmlns:a16="http://schemas.microsoft.com/office/drawing/2014/main" id="{05C69BAF-5C17-97C8-D25D-8B038DF92EF4}"/>
                </a:ext>
              </a:extLst>
            </p:cNvPr>
            <p:cNvCxnSpPr/>
            <p:nvPr/>
          </p:nvCxnSpPr>
          <p:spPr>
            <a:xfrm>
              <a:off x="569516" y="4605444"/>
              <a:ext cx="1828800"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8A614D-B731-87A6-EB10-8E7A8919CD3D}"/>
                </a:ext>
              </a:extLst>
            </p:cNvPr>
            <p:cNvCxnSpPr/>
            <p:nvPr/>
          </p:nvCxnSpPr>
          <p:spPr>
            <a:xfrm>
              <a:off x="2662253" y="4605444"/>
              <a:ext cx="1828800"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9E23C7F-52C6-E530-0E68-3C76BEB29E8B}"/>
                </a:ext>
              </a:extLst>
            </p:cNvPr>
            <p:cNvCxnSpPr/>
            <p:nvPr/>
          </p:nvCxnSpPr>
          <p:spPr>
            <a:xfrm>
              <a:off x="4754990" y="4605444"/>
              <a:ext cx="1828800"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95331E8-B881-E744-3E3A-0F4B7F7847FF}"/>
                </a:ext>
              </a:extLst>
            </p:cNvPr>
            <p:cNvCxnSpPr/>
            <p:nvPr/>
          </p:nvCxnSpPr>
          <p:spPr>
            <a:xfrm>
              <a:off x="6847726" y="4605444"/>
              <a:ext cx="1828800"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C5A3D532-2229-C682-5393-E2B56BDC45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9721" y="3233675"/>
              <a:ext cx="1714500" cy="790015"/>
            </a:xfrm>
            <a:prstGeom prst="rect">
              <a:avLst/>
            </a:prstGeom>
          </p:spPr>
        </p:pic>
        <p:pic>
          <p:nvPicPr>
            <p:cNvPr id="25" name="Picture 24">
              <a:extLst>
                <a:ext uri="{FF2B5EF4-FFF2-40B4-BE49-F238E27FC236}">
                  <a16:creationId xmlns:a16="http://schemas.microsoft.com/office/drawing/2014/main" id="{38B7974E-D2C8-9391-0AAE-89423F2A09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189" y="3270898"/>
              <a:ext cx="1281363" cy="854242"/>
            </a:xfrm>
            <a:prstGeom prst="rect">
              <a:avLst/>
            </a:prstGeom>
          </p:spPr>
        </p:pic>
      </p:grpSp>
    </p:spTree>
    <p:extLst>
      <p:ext uri="{BB962C8B-B14F-4D97-AF65-F5344CB8AC3E}">
        <p14:creationId xmlns:p14="http://schemas.microsoft.com/office/powerpoint/2010/main" val="1611296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What is the issue with Fluorescence based Flow Cytometry?</a:t>
            </a:r>
          </a:p>
        </p:txBody>
      </p:sp>
      <p:grpSp>
        <p:nvGrpSpPr>
          <p:cNvPr id="3" name="Groupe 10"/>
          <p:cNvGrpSpPr/>
          <p:nvPr/>
        </p:nvGrpSpPr>
        <p:grpSpPr>
          <a:xfrm>
            <a:off x="2815260" y="1696431"/>
            <a:ext cx="5904656" cy="1908470"/>
            <a:chOff x="4279824" y="1690883"/>
            <a:chExt cx="4612656" cy="2067509"/>
          </a:xfrm>
        </p:grpSpPr>
        <p:grpSp>
          <p:nvGrpSpPr>
            <p:cNvPr id="4" name="Groupe 4"/>
            <p:cNvGrpSpPr/>
            <p:nvPr/>
          </p:nvGrpSpPr>
          <p:grpSpPr>
            <a:xfrm>
              <a:off x="4279824" y="2245467"/>
              <a:ext cx="4612656" cy="1512925"/>
              <a:chOff x="4126326" y="2360956"/>
              <a:chExt cx="5073922" cy="1664218"/>
            </a:xfrm>
          </p:grpSpPr>
          <p:pic>
            <p:nvPicPr>
              <p:cNvPr id="7"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05" t="28694" r="6404" b="32670"/>
              <a:stretch/>
            </p:blipFill>
            <p:spPr bwMode="auto">
              <a:xfrm>
                <a:off x="4126326" y="2360956"/>
                <a:ext cx="5073922" cy="13185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p:cNvSpPr/>
              <p:nvPr/>
            </p:nvSpPr>
            <p:spPr>
              <a:xfrm>
                <a:off x="4963793" y="3610344"/>
                <a:ext cx="3392113" cy="414830"/>
              </a:xfrm>
              <a:prstGeom prst="rect">
                <a:avLst/>
              </a:prstGeom>
            </p:spPr>
            <p:txBody>
              <a:bodyPr wrap="square">
                <a:spAutoFit/>
              </a:bodyPr>
              <a:lstStyle/>
              <a:p>
                <a:pPr algn="ctr"/>
                <a:r>
                  <a:rPr lang="en-US" sz="1662" dirty="0"/>
                  <a:t>Wave Length (nm)</a:t>
                </a:r>
              </a:p>
            </p:txBody>
          </p:sp>
          <p:pic>
            <p:nvPicPr>
              <p:cNvPr id="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6484" y="2371932"/>
                <a:ext cx="2288397" cy="13019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5" name="ZoneTexte 7"/>
            <p:cNvSpPr txBox="1"/>
            <p:nvPr/>
          </p:nvSpPr>
          <p:spPr>
            <a:xfrm>
              <a:off x="5422354" y="1690883"/>
              <a:ext cx="2257924" cy="377118"/>
            </a:xfrm>
            <a:prstGeom prst="rect">
              <a:avLst/>
            </a:prstGeom>
            <a:solidFill>
              <a:schemeClr val="bg1">
                <a:lumMod val="95000"/>
              </a:schemeClr>
            </a:solidFill>
          </p:spPr>
          <p:txBody>
            <a:bodyPr wrap="square" rtlCol="0">
              <a:spAutoFit/>
            </a:bodyPr>
            <a:lstStyle/>
            <a:p>
              <a:pPr algn="ctr"/>
              <a:r>
                <a:rPr lang="en-US" sz="1662" dirty="0">
                  <a:solidFill>
                    <a:srgbClr val="FF0000"/>
                  </a:solidFill>
                </a:rPr>
                <a:t>Emission spectra</a:t>
              </a:r>
            </a:p>
          </p:txBody>
        </p:sp>
      </p:grpSp>
      <p:sp>
        <p:nvSpPr>
          <p:cNvPr id="11" name="TextBox 10"/>
          <p:cNvSpPr txBox="1"/>
          <p:nvPr/>
        </p:nvSpPr>
        <p:spPr>
          <a:xfrm>
            <a:off x="2279577" y="3689242"/>
            <a:ext cx="8039637" cy="707886"/>
          </a:xfrm>
          <a:prstGeom prst="rect">
            <a:avLst/>
          </a:prstGeom>
          <a:noFill/>
        </p:spPr>
        <p:txBody>
          <a:bodyPr wrap="none" rtlCol="0">
            <a:spAutoFit/>
          </a:bodyPr>
          <a:lstStyle/>
          <a:p>
            <a:r>
              <a:rPr lang="en-US" sz="2000" dirty="0"/>
              <a:t>There are a limited number of bands that we can handle using fluorescence</a:t>
            </a:r>
          </a:p>
          <a:p>
            <a:r>
              <a:rPr lang="en-US" sz="2000" dirty="0"/>
              <a:t>What are the alternatives?</a:t>
            </a:r>
          </a:p>
        </p:txBody>
      </p:sp>
      <p:sp>
        <p:nvSpPr>
          <p:cNvPr id="12" name="TextBox 11"/>
          <p:cNvSpPr txBox="1"/>
          <p:nvPr/>
        </p:nvSpPr>
        <p:spPr>
          <a:xfrm>
            <a:off x="1524001" y="75362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762725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38F3CD0-C66D-4008-B7AD-322CD34AFEA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38002" y="2341109"/>
            <a:ext cx="4297680" cy="2902267"/>
          </a:xfrm>
          <a:prstGeom prst="rect">
            <a:avLst/>
          </a:prstGeom>
        </p:spPr>
      </p:pic>
      <p:pic>
        <p:nvPicPr>
          <p:cNvPr id="17" name="Picture 16">
            <a:extLst>
              <a:ext uri="{FF2B5EF4-FFF2-40B4-BE49-F238E27FC236}">
                <a16:creationId xmlns:a16="http://schemas.microsoft.com/office/drawing/2014/main" id="{8A6E0EAC-9198-4F36-883D-E459BAD9D80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216178" y="2341109"/>
            <a:ext cx="3290252" cy="2221941"/>
          </a:xfrm>
          <a:prstGeom prst="rect">
            <a:avLst/>
          </a:prstGeom>
        </p:spPr>
      </p:pic>
      <p:sp>
        <p:nvSpPr>
          <p:cNvPr id="2" name="Title 1">
            <a:extLst>
              <a:ext uri="{FF2B5EF4-FFF2-40B4-BE49-F238E27FC236}">
                <a16:creationId xmlns:a16="http://schemas.microsoft.com/office/drawing/2014/main" id="{D19A202B-C324-43F1-A9F7-F5831DE32B56}"/>
              </a:ext>
            </a:extLst>
          </p:cNvPr>
          <p:cNvSpPr>
            <a:spLocks noGrp="1"/>
          </p:cNvSpPr>
          <p:nvPr>
            <p:ph type="title"/>
          </p:nvPr>
        </p:nvSpPr>
        <p:spPr/>
        <p:txBody>
          <a:bodyPr>
            <a:normAutofit fontScale="90000"/>
          </a:bodyPr>
          <a:lstStyle/>
          <a:p>
            <a:r>
              <a:rPr lang="en-US"/>
              <a:t>HOW IMAGING WITH THE HYPERION</a:t>
            </a:r>
            <a:r>
              <a:rPr lang="en-US" baseline="30000"/>
              <a:t>+</a:t>
            </a:r>
            <a:r>
              <a:rPr lang="en-US"/>
              <a:t> IMAGING SYSTEM WORKS</a:t>
            </a:r>
          </a:p>
        </p:txBody>
      </p:sp>
      <p:sp>
        <p:nvSpPr>
          <p:cNvPr id="4" name="Content Placeholder 3">
            <a:extLst>
              <a:ext uri="{FF2B5EF4-FFF2-40B4-BE49-F238E27FC236}">
                <a16:creationId xmlns:a16="http://schemas.microsoft.com/office/drawing/2014/main" id="{F3DAC060-8A96-4DC0-B0F8-9CCFFA5E50C5}"/>
              </a:ext>
            </a:extLst>
          </p:cNvPr>
          <p:cNvSpPr>
            <a:spLocks noGrp="1"/>
          </p:cNvSpPr>
          <p:nvPr>
            <p:ph type="body" sz="quarter" idx="13"/>
          </p:nvPr>
        </p:nvSpPr>
        <p:spPr>
          <a:xfrm>
            <a:off x="5629777" y="5260611"/>
            <a:ext cx="5785668" cy="941891"/>
          </a:xfrm>
        </p:spPr>
        <p:txBody>
          <a:bodyPr>
            <a:normAutofit/>
          </a:bodyPr>
          <a:lstStyle/>
          <a:p>
            <a:pPr>
              <a:spcBef>
                <a:spcPts val="600"/>
              </a:spcBef>
            </a:pPr>
            <a:r>
              <a:rPr lang="en-US" sz="1400"/>
              <a:t>Laser beam focuses on </a:t>
            </a:r>
            <a:r>
              <a:rPr lang="el-GR" sz="1400"/>
              <a:t>1 μ</a:t>
            </a:r>
            <a:r>
              <a:rPr lang="en-US" sz="1400"/>
              <a:t>m</a:t>
            </a:r>
            <a:r>
              <a:rPr lang="en-US" sz="1400" baseline="30000"/>
              <a:t>2</a:t>
            </a:r>
            <a:r>
              <a:rPr lang="en-US" sz="1400"/>
              <a:t> spots in the selected region.</a:t>
            </a:r>
          </a:p>
          <a:p>
            <a:pPr>
              <a:spcBef>
                <a:spcPts val="600"/>
              </a:spcBef>
            </a:pPr>
            <a:r>
              <a:rPr lang="en-US" sz="1400"/>
              <a:t>Collects metal-tagged proteins</a:t>
            </a:r>
          </a:p>
          <a:p>
            <a:pPr>
              <a:spcBef>
                <a:spcPts val="600"/>
              </a:spcBef>
            </a:pPr>
            <a:r>
              <a:rPr lang="en-US" sz="1400"/>
              <a:t>Sends for CyTOF analysis </a:t>
            </a:r>
          </a:p>
        </p:txBody>
      </p:sp>
      <p:sp>
        <p:nvSpPr>
          <p:cNvPr id="6" name="Slide Number Placeholder 5">
            <a:extLst>
              <a:ext uri="{FF2B5EF4-FFF2-40B4-BE49-F238E27FC236}">
                <a16:creationId xmlns:a16="http://schemas.microsoft.com/office/drawing/2014/main" id="{FCF6B7B9-0284-4097-AFCE-136571E27FC5}"/>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A59B-8544-4989-8BC7-E2099C830959}" type="slidenum">
              <a:rPr kumimoji="0" lang="en-US" sz="4400" b="0" i="0" u="none" strike="noStrike" kern="1200" cap="none" spc="0" normalizeH="0" baseline="0" noProof="0" smtClean="0">
                <a:ln>
                  <a:solidFill>
                    <a:srgbClr val="D8D8D8"/>
                  </a:solidFill>
                </a:ln>
                <a:noFill/>
                <a:effectLst/>
                <a:uLnTx/>
                <a:uFillTx/>
                <a:latin typeface="Proxima Nov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4400" b="0" i="0" u="none" strike="noStrike" kern="1200" cap="none" spc="0" normalizeH="0" baseline="0" noProof="0">
              <a:ln>
                <a:solidFill>
                  <a:srgbClr val="D8D8D8"/>
                </a:solidFill>
              </a:ln>
              <a:noFill/>
              <a:effectLst/>
              <a:uLnTx/>
              <a:uFillTx/>
              <a:latin typeface="Proxima Nova"/>
              <a:ea typeface="+mn-ea"/>
              <a:cs typeface="+mn-cs"/>
            </a:endParaRPr>
          </a:p>
        </p:txBody>
      </p:sp>
      <p:sp>
        <p:nvSpPr>
          <p:cNvPr id="3" name="TextBox 2">
            <a:extLst>
              <a:ext uri="{FF2B5EF4-FFF2-40B4-BE49-F238E27FC236}">
                <a16:creationId xmlns:a16="http://schemas.microsoft.com/office/drawing/2014/main" id="{BA609910-DDA8-4968-80D7-92C16C853A87}"/>
              </a:ext>
            </a:extLst>
          </p:cNvPr>
          <p:cNvSpPr txBox="1"/>
          <p:nvPr/>
        </p:nvSpPr>
        <p:spPr>
          <a:xfrm>
            <a:off x="5887092" y="2055706"/>
            <a:ext cx="4259128" cy="268167"/>
          </a:xfrm>
          <a:prstGeom prst="rect">
            <a:avLst/>
          </a:prstGeom>
        </p:spPr>
        <p:txBody>
          <a:bodyPr vert="horz"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86868"/>
                </a:solidFill>
                <a:effectLst/>
                <a:uLnTx/>
                <a:uFillTx/>
                <a:latin typeface="Proxima Nova"/>
                <a:ea typeface="+mn-ea"/>
                <a:cs typeface="+mn-cs"/>
              </a:rPr>
              <a:t>Precise laser ablation of the region of interest</a:t>
            </a:r>
          </a:p>
        </p:txBody>
      </p:sp>
      <p:sp>
        <p:nvSpPr>
          <p:cNvPr id="9" name="TextBox 8">
            <a:extLst>
              <a:ext uri="{FF2B5EF4-FFF2-40B4-BE49-F238E27FC236}">
                <a16:creationId xmlns:a16="http://schemas.microsoft.com/office/drawing/2014/main" id="{D87B3D71-5590-4507-87A9-A9F94502D776}"/>
              </a:ext>
            </a:extLst>
          </p:cNvPr>
          <p:cNvSpPr txBox="1"/>
          <p:nvPr/>
        </p:nvSpPr>
        <p:spPr>
          <a:xfrm>
            <a:off x="3213173" y="1853197"/>
            <a:ext cx="2382982" cy="601265"/>
          </a:xfrm>
          <a:prstGeom prst="rect">
            <a:avLst/>
          </a:prstGeom>
        </p:spPr>
        <p:txBody>
          <a:bodyPr vert="horz"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86868"/>
                </a:solidFill>
                <a:effectLst/>
                <a:uLnTx/>
                <a:uFillTx/>
                <a:latin typeface="Proxima Nova"/>
                <a:ea typeface="+mn-ea"/>
                <a:cs typeface="+mn-cs"/>
              </a:rPr>
              <a:t>Load the sample into the Hyperion Imaging System.</a:t>
            </a:r>
          </a:p>
        </p:txBody>
      </p:sp>
    </p:spTree>
    <p:extLst>
      <p:ext uri="{BB962C8B-B14F-4D97-AF65-F5344CB8AC3E}">
        <p14:creationId xmlns:p14="http://schemas.microsoft.com/office/powerpoint/2010/main" val="3677879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Arrow: Curved Right 23">
            <a:extLst>
              <a:ext uri="{FF2B5EF4-FFF2-40B4-BE49-F238E27FC236}">
                <a16:creationId xmlns:a16="http://schemas.microsoft.com/office/drawing/2014/main" id="{17F171D8-212F-4771-ADEF-4B767145BD2A}"/>
              </a:ext>
            </a:extLst>
          </p:cNvPr>
          <p:cNvSpPr/>
          <p:nvPr/>
        </p:nvSpPr>
        <p:spPr>
          <a:xfrm rot="16200000">
            <a:off x="4695865" y="-331558"/>
            <a:ext cx="2806593" cy="10157427"/>
          </a:xfrm>
          <a:prstGeom prst="curved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roxima Nova"/>
              <a:ea typeface="+mn-ea"/>
              <a:cs typeface="+mn-cs"/>
            </a:endParaRPr>
          </a:p>
        </p:txBody>
      </p:sp>
      <p:sp>
        <p:nvSpPr>
          <p:cNvPr id="2" name="Title 1">
            <a:extLst>
              <a:ext uri="{FF2B5EF4-FFF2-40B4-BE49-F238E27FC236}">
                <a16:creationId xmlns:a16="http://schemas.microsoft.com/office/drawing/2014/main" id="{C19F7BFC-A3B2-473E-B37C-94A97809A5BE}"/>
              </a:ext>
            </a:extLst>
          </p:cNvPr>
          <p:cNvSpPr>
            <a:spLocks noGrp="1"/>
          </p:cNvSpPr>
          <p:nvPr>
            <p:ph type="title"/>
          </p:nvPr>
        </p:nvSpPr>
        <p:spPr/>
        <p:txBody>
          <a:bodyPr/>
          <a:lstStyle/>
          <a:p>
            <a:r>
              <a:rPr lang="en-US"/>
              <a:t>THE HYPERION IMAGING SYSTEM</a:t>
            </a:r>
            <a:br>
              <a:rPr lang="en-US"/>
            </a:br>
            <a:r>
              <a:rPr lang="en-US" sz="2000" b="0">
                <a:solidFill>
                  <a:schemeClr val="tx2"/>
                </a:solidFill>
              </a:rPr>
              <a:t>A truly hands-free workflow</a:t>
            </a:r>
            <a:endParaRPr lang="en-US" sz="2400">
              <a:solidFill>
                <a:schemeClr val="tx2"/>
              </a:solidFill>
            </a:endParaRPr>
          </a:p>
        </p:txBody>
      </p:sp>
      <p:pic>
        <p:nvPicPr>
          <p:cNvPr id="6" name="Picture 5">
            <a:extLst>
              <a:ext uri="{FF2B5EF4-FFF2-40B4-BE49-F238E27FC236}">
                <a16:creationId xmlns:a16="http://schemas.microsoft.com/office/drawing/2014/main" id="{0438D0E3-8967-4963-8CFE-DDCF2BE22E7E}"/>
              </a:ext>
            </a:extLst>
          </p:cNvPr>
          <p:cNvPicPr>
            <a:picLocks noChangeAspect="1"/>
          </p:cNvPicPr>
          <p:nvPr/>
        </p:nvPicPr>
        <p:blipFill rotWithShape="1">
          <a:blip r:embed="rId3"/>
          <a:srcRect l="65365" t="58392" r="20812" b="11422"/>
          <a:stretch/>
        </p:blipFill>
        <p:spPr>
          <a:xfrm>
            <a:off x="19693890" y="3597905"/>
            <a:ext cx="1577340" cy="1922785"/>
          </a:xfrm>
          <a:prstGeom prst="rect">
            <a:avLst/>
          </a:prstGeom>
        </p:spPr>
      </p:pic>
      <p:sp>
        <p:nvSpPr>
          <p:cNvPr id="8" name="TextBox 7">
            <a:extLst>
              <a:ext uri="{FF2B5EF4-FFF2-40B4-BE49-F238E27FC236}">
                <a16:creationId xmlns:a16="http://schemas.microsoft.com/office/drawing/2014/main" id="{BD497405-2181-45F5-914C-56034C77259F}"/>
              </a:ext>
            </a:extLst>
          </p:cNvPr>
          <p:cNvSpPr txBox="1"/>
          <p:nvPr/>
        </p:nvSpPr>
        <p:spPr>
          <a:xfrm flipH="1">
            <a:off x="1309651" y="2649035"/>
            <a:ext cx="339635" cy="470262"/>
          </a:xfrm>
          <a:prstGeom prst="rect">
            <a:avLst/>
          </a:prstGeom>
        </p:spPr>
        <p:txBody>
          <a:bodyPr vert="horz" wrap="non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7030A0"/>
              </a:solidFill>
              <a:effectLst/>
              <a:uLnTx/>
              <a:uFillTx/>
              <a:latin typeface="Proxima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Proxima Nova"/>
                <a:ea typeface="+mn-ea"/>
                <a:cs typeface="+mn-cs"/>
              </a:rPr>
              <a:t>Pathologist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roxima Nova"/>
                <a:ea typeface="+mn-ea"/>
                <a:cs typeface="+mn-cs"/>
              </a:rPr>
              <a:t>ROI Selection</a:t>
            </a:r>
          </a:p>
        </p:txBody>
      </p:sp>
      <p:sp>
        <p:nvSpPr>
          <p:cNvPr id="10" name="TextBox 9">
            <a:extLst>
              <a:ext uri="{FF2B5EF4-FFF2-40B4-BE49-F238E27FC236}">
                <a16:creationId xmlns:a16="http://schemas.microsoft.com/office/drawing/2014/main" id="{1F23DA76-4CCB-4FE6-A356-7FA7A201256F}"/>
              </a:ext>
            </a:extLst>
          </p:cNvPr>
          <p:cNvSpPr txBox="1"/>
          <p:nvPr/>
        </p:nvSpPr>
        <p:spPr>
          <a:xfrm flipH="1">
            <a:off x="1416478" y="5309848"/>
            <a:ext cx="780454" cy="671043"/>
          </a:xfrm>
          <a:prstGeom prst="rect">
            <a:avLst/>
          </a:prstGeom>
        </p:spPr>
        <p:txBody>
          <a:bodyPr vert="horz" wrap="non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Proxima Nova"/>
                <a:ea typeface="+mn-ea"/>
                <a:cs typeface="+mn-cs"/>
              </a:rPr>
              <a:t>Operator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roxima Nova"/>
                <a:ea typeface="+mn-ea"/>
                <a:cs typeface="+mn-cs"/>
              </a:rPr>
              <a:t>Input experimental parameters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roxima Nova"/>
                <a:ea typeface="+mn-ea"/>
                <a:cs typeface="+mn-cs"/>
              </a:rPr>
              <a:t>Confirm ROI selection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roxima Nova"/>
                <a:ea typeface="+mn-ea"/>
                <a:cs typeface="+mn-cs"/>
              </a:rPr>
              <a:t>Start acquisition</a:t>
            </a:r>
          </a:p>
        </p:txBody>
      </p:sp>
      <p:sp>
        <p:nvSpPr>
          <p:cNvPr id="12" name="TextBox 11">
            <a:extLst>
              <a:ext uri="{FF2B5EF4-FFF2-40B4-BE49-F238E27FC236}">
                <a16:creationId xmlns:a16="http://schemas.microsoft.com/office/drawing/2014/main" id="{5B711DE4-1174-4E86-AFE3-8BA3428EDDD4}"/>
              </a:ext>
            </a:extLst>
          </p:cNvPr>
          <p:cNvSpPr txBox="1"/>
          <p:nvPr/>
        </p:nvSpPr>
        <p:spPr>
          <a:xfrm flipH="1">
            <a:off x="10347234" y="3193869"/>
            <a:ext cx="339635" cy="470262"/>
          </a:xfrm>
          <a:prstGeom prst="rect">
            <a:avLst/>
          </a:prstGeom>
        </p:spPr>
        <p:txBody>
          <a:bodyPr vert="horz" wrap="non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Proxima Nova"/>
                <a:ea typeface="+mn-ea"/>
                <a:cs typeface="+mn-cs"/>
              </a:rPr>
              <a:t>Principal Scientist (and team)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roxima Nova"/>
                <a:ea typeface="+mn-ea"/>
                <a:cs typeface="+mn-cs"/>
              </a:rPr>
              <a:t>Reviews the data</a:t>
            </a:r>
          </a:p>
        </p:txBody>
      </p:sp>
      <p:sp>
        <p:nvSpPr>
          <p:cNvPr id="14" name="TextBox 13">
            <a:extLst>
              <a:ext uri="{FF2B5EF4-FFF2-40B4-BE49-F238E27FC236}">
                <a16:creationId xmlns:a16="http://schemas.microsoft.com/office/drawing/2014/main" id="{C84D28C0-896F-4164-9AC4-C0AFCCA6D96E}"/>
              </a:ext>
            </a:extLst>
          </p:cNvPr>
          <p:cNvSpPr txBox="1"/>
          <p:nvPr/>
        </p:nvSpPr>
        <p:spPr>
          <a:xfrm flipH="1">
            <a:off x="6295159" y="5337282"/>
            <a:ext cx="339635" cy="470262"/>
          </a:xfrm>
          <a:prstGeom prst="rect">
            <a:avLst/>
          </a:prstGeom>
        </p:spPr>
        <p:txBody>
          <a:bodyPr vert="horz" wrap="non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7030A0"/>
              </a:solidFill>
              <a:effectLst/>
              <a:uLnTx/>
              <a:uFillTx/>
              <a:latin typeface="Proxima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Proxima Nova"/>
                <a:ea typeface="+mn-ea"/>
                <a:cs typeface="+mn-cs"/>
              </a:rPr>
              <a:t>Operator/Pathologist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roxima Nova"/>
                <a:ea typeface="+mn-ea"/>
                <a:cs typeface="+mn-cs"/>
              </a:rPr>
              <a:t>Visualize ROIs acquisition in real time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roxima Nova"/>
                <a:ea typeface="+mn-ea"/>
                <a:cs typeface="+mn-cs"/>
              </a:rPr>
              <a:t>and change acquisition order</a:t>
            </a:r>
          </a:p>
        </p:txBody>
      </p:sp>
      <p:sp>
        <p:nvSpPr>
          <p:cNvPr id="17" name="TextBox 16">
            <a:extLst>
              <a:ext uri="{FF2B5EF4-FFF2-40B4-BE49-F238E27FC236}">
                <a16:creationId xmlns:a16="http://schemas.microsoft.com/office/drawing/2014/main" id="{5F89C8D9-3F38-4932-8505-1F0F33EC7F10}"/>
              </a:ext>
            </a:extLst>
          </p:cNvPr>
          <p:cNvSpPr txBox="1"/>
          <p:nvPr/>
        </p:nvSpPr>
        <p:spPr>
          <a:xfrm flipH="1">
            <a:off x="10099174" y="5745760"/>
            <a:ext cx="339635" cy="470262"/>
          </a:xfrm>
          <a:prstGeom prst="rect">
            <a:avLst/>
          </a:prstGeom>
        </p:spPr>
        <p:txBody>
          <a:bodyPr vert="horz" wrap="non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Proxima Nova"/>
                <a:ea typeface="+mn-ea"/>
                <a:cs typeface="+mn-cs"/>
              </a:rPr>
              <a:t>Researcher/Bio-Informatician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roxima Nova"/>
                <a:ea typeface="+mn-ea"/>
                <a:cs typeface="+mn-cs"/>
              </a:rPr>
              <a:t>Analyzes the data </a:t>
            </a:r>
          </a:p>
        </p:txBody>
      </p:sp>
      <p:sp>
        <p:nvSpPr>
          <p:cNvPr id="19" name="TextBox 18">
            <a:extLst>
              <a:ext uri="{FF2B5EF4-FFF2-40B4-BE49-F238E27FC236}">
                <a16:creationId xmlns:a16="http://schemas.microsoft.com/office/drawing/2014/main" id="{864ECDCE-D022-4BBE-81E2-3D40035076B7}"/>
              </a:ext>
            </a:extLst>
          </p:cNvPr>
          <p:cNvSpPr txBox="1"/>
          <p:nvPr/>
        </p:nvSpPr>
        <p:spPr>
          <a:xfrm flipH="1">
            <a:off x="6232734" y="3327579"/>
            <a:ext cx="339635" cy="470262"/>
          </a:xfrm>
          <a:prstGeom prst="rect">
            <a:avLst/>
          </a:prstGeom>
        </p:spPr>
        <p:txBody>
          <a:bodyPr vert="horz" wrap="non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Proxima Nova"/>
                <a:ea typeface="+mn-ea"/>
                <a:cs typeface="+mn-cs"/>
              </a:rPr>
              <a:t>Operator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roxima Nova"/>
                <a:ea typeface="+mn-ea"/>
                <a:cs typeface="+mn-cs"/>
              </a:rPr>
              <a:t>Switch on/calibrate IMC and insert slide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Proxima Nova"/>
                <a:ea typeface="+mn-ea"/>
                <a:cs typeface="+mn-cs"/>
              </a:rPr>
              <a:t>Only hands-on step</a:t>
            </a:r>
          </a:p>
        </p:txBody>
      </p:sp>
      <p:grpSp>
        <p:nvGrpSpPr>
          <p:cNvPr id="4" name="Group 3">
            <a:extLst>
              <a:ext uri="{FF2B5EF4-FFF2-40B4-BE49-F238E27FC236}">
                <a16:creationId xmlns:a16="http://schemas.microsoft.com/office/drawing/2014/main" id="{31DE2369-0FDE-4013-9A71-ACD499A57BC4}"/>
              </a:ext>
            </a:extLst>
          </p:cNvPr>
          <p:cNvGrpSpPr/>
          <p:nvPr/>
        </p:nvGrpSpPr>
        <p:grpSpPr>
          <a:xfrm>
            <a:off x="708064" y="1481892"/>
            <a:ext cx="1542810" cy="1434277"/>
            <a:chOff x="1598391" y="1789871"/>
            <a:chExt cx="1247970" cy="1434277"/>
          </a:xfrm>
        </p:grpSpPr>
        <p:pic>
          <p:nvPicPr>
            <p:cNvPr id="29" name="Picture 28">
              <a:extLst>
                <a:ext uri="{FF2B5EF4-FFF2-40B4-BE49-F238E27FC236}">
                  <a16:creationId xmlns:a16="http://schemas.microsoft.com/office/drawing/2014/main" id="{C26A65BD-4933-43C7-B8E7-AE06771AACB1}"/>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a:stretch/>
          </p:blipFill>
          <p:spPr>
            <a:xfrm>
              <a:off x="1598391" y="1789871"/>
              <a:ext cx="1247970" cy="1434277"/>
            </a:xfrm>
            <a:prstGeom prst="rect">
              <a:avLst/>
            </a:prstGeom>
          </p:spPr>
        </p:pic>
        <p:sp>
          <p:nvSpPr>
            <p:cNvPr id="3" name="Rectangle 2">
              <a:extLst>
                <a:ext uri="{FF2B5EF4-FFF2-40B4-BE49-F238E27FC236}">
                  <a16:creationId xmlns:a16="http://schemas.microsoft.com/office/drawing/2014/main" id="{DDBCB9AE-008E-4BD8-ABA9-44EC5C135EE8}"/>
                </a:ext>
              </a:extLst>
            </p:cNvPr>
            <p:cNvSpPr/>
            <p:nvPr/>
          </p:nvSpPr>
          <p:spPr>
            <a:xfrm>
              <a:off x="1809917" y="2140778"/>
              <a:ext cx="186854" cy="267311"/>
            </a:xfrm>
            <a:prstGeom prst="rect">
              <a:avLst/>
            </a:prstGeom>
            <a:noFill/>
            <a:ln>
              <a:solidFill>
                <a:srgbClr val="53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a:ea typeface="+mn-ea"/>
                <a:cs typeface="+mn-cs"/>
              </a:endParaRPr>
            </a:p>
          </p:txBody>
        </p:sp>
        <p:sp>
          <p:nvSpPr>
            <p:cNvPr id="35" name="Rectangle 34">
              <a:extLst>
                <a:ext uri="{FF2B5EF4-FFF2-40B4-BE49-F238E27FC236}">
                  <a16:creationId xmlns:a16="http://schemas.microsoft.com/office/drawing/2014/main" id="{32CA440A-1B39-4CA6-9E7D-306AB1C30C93}"/>
                </a:ext>
              </a:extLst>
            </p:cNvPr>
            <p:cNvSpPr/>
            <p:nvPr/>
          </p:nvSpPr>
          <p:spPr>
            <a:xfrm>
              <a:off x="1837466" y="2656964"/>
              <a:ext cx="186854" cy="267311"/>
            </a:xfrm>
            <a:prstGeom prst="rect">
              <a:avLst/>
            </a:prstGeom>
            <a:noFill/>
            <a:ln>
              <a:solidFill>
                <a:srgbClr val="53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a:ea typeface="+mn-ea"/>
                <a:cs typeface="+mn-cs"/>
              </a:endParaRPr>
            </a:p>
          </p:txBody>
        </p:sp>
        <p:sp>
          <p:nvSpPr>
            <p:cNvPr id="36" name="Rectangle 35">
              <a:extLst>
                <a:ext uri="{FF2B5EF4-FFF2-40B4-BE49-F238E27FC236}">
                  <a16:creationId xmlns:a16="http://schemas.microsoft.com/office/drawing/2014/main" id="{7A7F34A7-55A7-4B0D-93A7-5A94CF297EBF}"/>
                </a:ext>
              </a:extLst>
            </p:cNvPr>
            <p:cNvSpPr/>
            <p:nvPr/>
          </p:nvSpPr>
          <p:spPr>
            <a:xfrm>
              <a:off x="2393649" y="2823359"/>
              <a:ext cx="186854" cy="267311"/>
            </a:xfrm>
            <a:prstGeom prst="rect">
              <a:avLst/>
            </a:prstGeom>
            <a:noFill/>
            <a:ln>
              <a:solidFill>
                <a:srgbClr val="53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a:ea typeface="+mn-ea"/>
                <a:cs typeface="+mn-cs"/>
              </a:endParaRPr>
            </a:p>
          </p:txBody>
        </p:sp>
      </p:grpSp>
      <p:pic>
        <p:nvPicPr>
          <p:cNvPr id="38" name="Picture 37">
            <a:extLst>
              <a:ext uri="{FF2B5EF4-FFF2-40B4-BE49-F238E27FC236}">
                <a16:creationId xmlns:a16="http://schemas.microsoft.com/office/drawing/2014/main" id="{979AC6AF-A7FB-4DFE-B3E8-8289BB6F6DF2}"/>
              </a:ext>
            </a:extLst>
          </p:cNvPr>
          <p:cNvPicPr>
            <a:picLocks noChangeAspect="1"/>
          </p:cNvPicPr>
          <p:nvPr/>
        </p:nvPicPr>
        <p:blipFill>
          <a:blip r:embed="rId5"/>
          <a:stretch>
            <a:fillRect/>
          </a:stretch>
        </p:blipFill>
        <p:spPr>
          <a:xfrm>
            <a:off x="10372938" y="4223238"/>
            <a:ext cx="1470440" cy="1570768"/>
          </a:xfrm>
          <a:prstGeom prst="rect">
            <a:avLst/>
          </a:prstGeom>
        </p:spPr>
      </p:pic>
      <p:pic>
        <p:nvPicPr>
          <p:cNvPr id="13" name="Picture 12">
            <a:extLst>
              <a:ext uri="{FF2B5EF4-FFF2-40B4-BE49-F238E27FC236}">
                <a16:creationId xmlns:a16="http://schemas.microsoft.com/office/drawing/2014/main" id="{FFCD9B15-F4DF-4E84-A3FC-17D656DA7974}"/>
              </a:ext>
            </a:extLst>
          </p:cNvPr>
          <p:cNvPicPr>
            <a:picLocks noChangeAspect="1"/>
          </p:cNvPicPr>
          <p:nvPr/>
        </p:nvPicPr>
        <p:blipFill rotWithShape="1">
          <a:blip r:embed="rId6"/>
          <a:srcRect r="43402"/>
          <a:stretch/>
        </p:blipFill>
        <p:spPr>
          <a:xfrm>
            <a:off x="5661676" y="4242098"/>
            <a:ext cx="1490183" cy="1334365"/>
          </a:xfrm>
          <a:prstGeom prst="rect">
            <a:avLst/>
          </a:prstGeom>
        </p:spPr>
      </p:pic>
      <p:pic>
        <p:nvPicPr>
          <p:cNvPr id="1028" name="Picture 4" descr="Image result for hyperion montpellier&quot;">
            <a:extLst>
              <a:ext uri="{FF2B5EF4-FFF2-40B4-BE49-F238E27FC236}">
                <a16:creationId xmlns:a16="http://schemas.microsoft.com/office/drawing/2014/main" id="{6B26BC1E-C193-4049-A2F7-E9EECBE909A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2210"/>
          <a:stretch/>
        </p:blipFill>
        <p:spPr bwMode="auto">
          <a:xfrm>
            <a:off x="1691206" y="3865925"/>
            <a:ext cx="1205445" cy="13290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DCC210B-0AE6-97C1-D98C-9016600C76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5496" y="1521589"/>
            <a:ext cx="2374109" cy="1778999"/>
          </a:xfrm>
          <a:prstGeom prst="rect">
            <a:avLst/>
          </a:prstGeom>
        </p:spPr>
      </p:pic>
      <p:pic>
        <p:nvPicPr>
          <p:cNvPr id="20" name="Picture 19">
            <a:extLst>
              <a:ext uri="{FF2B5EF4-FFF2-40B4-BE49-F238E27FC236}">
                <a16:creationId xmlns:a16="http://schemas.microsoft.com/office/drawing/2014/main" id="{A930B793-7D9E-A17C-E4BE-FA1DB682A8BE}"/>
              </a:ext>
            </a:extLst>
          </p:cNvPr>
          <p:cNvPicPr>
            <a:picLocks noChangeAspect="1"/>
          </p:cNvPicPr>
          <p:nvPr/>
        </p:nvPicPr>
        <p:blipFill>
          <a:blip r:embed="rId9"/>
          <a:stretch>
            <a:fillRect/>
          </a:stretch>
        </p:blipFill>
        <p:spPr>
          <a:xfrm>
            <a:off x="8986349" y="4300439"/>
            <a:ext cx="1386589" cy="1305704"/>
          </a:xfrm>
          <a:prstGeom prst="rect">
            <a:avLst/>
          </a:prstGeom>
        </p:spPr>
      </p:pic>
      <p:pic>
        <p:nvPicPr>
          <p:cNvPr id="22" name="Picture 21">
            <a:extLst>
              <a:ext uri="{FF2B5EF4-FFF2-40B4-BE49-F238E27FC236}">
                <a16:creationId xmlns:a16="http://schemas.microsoft.com/office/drawing/2014/main" id="{A399E609-94DA-8744-DB93-D5C660EC86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36476" y="1551456"/>
            <a:ext cx="2128635" cy="1595057"/>
          </a:xfrm>
          <a:prstGeom prst="rect">
            <a:avLst/>
          </a:prstGeom>
        </p:spPr>
      </p:pic>
    </p:spTree>
    <p:extLst>
      <p:ext uri="{BB962C8B-B14F-4D97-AF65-F5344CB8AC3E}">
        <p14:creationId xmlns:p14="http://schemas.microsoft.com/office/powerpoint/2010/main" val="28438529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014C5-2A40-2703-DD55-A0DC80044D3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1581149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8F109-B846-90FD-045B-E2EEEA0FAEB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227115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3735-A1CB-8FBE-45B1-97896FEC8FB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7552954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CBEDA-584D-CF72-7B1D-877008DD2F7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4142671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C967-360F-8214-ADCB-D8F41FBCD2B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962449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1691680" cy="6309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Mass Cytometry is </a:t>
            </a:r>
          </a:p>
        </p:txBody>
      </p:sp>
      <p:sp>
        <p:nvSpPr>
          <p:cNvPr id="4" name="Rectangle 3"/>
          <p:cNvSpPr/>
          <p:nvPr/>
        </p:nvSpPr>
        <p:spPr>
          <a:xfrm>
            <a:off x="6312024" y="5937264"/>
            <a:ext cx="4355976" cy="899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929512" y="1700808"/>
            <a:ext cx="7342953" cy="4154984"/>
          </a:xfrm>
          <a:prstGeom prst="rect">
            <a:avLst/>
          </a:prstGeom>
          <a:noFill/>
        </p:spPr>
        <p:txBody>
          <a:bodyPr wrap="square" rtlCol="0">
            <a:spAutoFit/>
          </a:bodyPr>
          <a:lstStyle/>
          <a:p>
            <a:pPr marL="285750" indent="-285750">
              <a:buFont typeface="Arial" charset="0"/>
              <a:buChar char="•"/>
            </a:pPr>
            <a:r>
              <a:rPr lang="en-US" sz="2400" dirty="0"/>
              <a:t>Mass Cytometry  provides similar results to flow cytometry</a:t>
            </a:r>
          </a:p>
          <a:p>
            <a:pPr marL="285750" indent="-285750">
              <a:buFont typeface="Arial" charset="0"/>
              <a:buChar char="•"/>
            </a:pPr>
            <a:r>
              <a:rPr lang="en-US" sz="2400" dirty="0"/>
              <a:t>It uses the same antibodies, but they are conjugated with heavy metals not fluorescent molecules</a:t>
            </a:r>
          </a:p>
          <a:p>
            <a:pPr marL="285750" indent="-285750">
              <a:buFont typeface="Arial" charset="0"/>
              <a:buChar char="•"/>
            </a:pPr>
            <a:r>
              <a:rPr lang="en-US" sz="2400" dirty="0"/>
              <a:t>The data analysis is more complex than flow cytometry as there are usually more parameters</a:t>
            </a:r>
          </a:p>
          <a:p>
            <a:pPr marL="285750" indent="-285750">
              <a:buFont typeface="Arial" charset="0"/>
              <a:buChar char="•"/>
            </a:pPr>
            <a:r>
              <a:rPr lang="en-US" sz="2400" dirty="0"/>
              <a:t>Flow cytometry has demonstrated an increased number of parameters probably because of mass cytometry</a:t>
            </a:r>
          </a:p>
          <a:p>
            <a:pPr marL="285750" indent="-285750">
              <a:buFont typeface="Arial" charset="0"/>
              <a:buChar char="•"/>
            </a:pPr>
            <a:r>
              <a:rPr lang="en-US" sz="2400" dirty="0"/>
              <a:t>There are advantages of both technologies as there are disadvantages</a:t>
            </a:r>
          </a:p>
        </p:txBody>
      </p:sp>
      <p:sp>
        <p:nvSpPr>
          <p:cNvPr id="2" name="Title 1"/>
          <p:cNvSpPr>
            <a:spLocks noGrp="1"/>
          </p:cNvSpPr>
          <p:nvPr>
            <p:ph type="title"/>
          </p:nvPr>
        </p:nvSpPr>
        <p:spPr>
          <a:xfrm>
            <a:off x="1775520" y="116632"/>
            <a:ext cx="8784976" cy="921337"/>
          </a:xfrm>
        </p:spPr>
        <p:txBody>
          <a:bodyPr/>
          <a:lstStyle/>
          <a:p>
            <a:r>
              <a:rPr lang="en-US" dirty="0"/>
              <a:t>The Bottom line </a:t>
            </a:r>
            <a:r>
              <a:rPr lang="mr-IN" dirty="0"/>
              <a:t>–</a:t>
            </a:r>
            <a:r>
              <a:rPr lang="en-US" dirty="0"/>
              <a:t> There are alternatives to traditional flow cytometry</a:t>
            </a:r>
          </a:p>
        </p:txBody>
      </p:sp>
    </p:spTree>
    <p:extLst>
      <p:ext uri="{BB962C8B-B14F-4D97-AF65-F5344CB8AC3E}">
        <p14:creationId xmlns:p14="http://schemas.microsoft.com/office/powerpoint/2010/main" val="885661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7277136-CC8F-00A4-F7B7-DCBE13F111FB}"/>
              </a:ext>
            </a:extLst>
          </p:cNvPr>
          <p:cNvSpPr txBox="1">
            <a:spLocks/>
          </p:cNvSpPr>
          <p:nvPr/>
        </p:nvSpPr>
        <p:spPr>
          <a:xfrm>
            <a:off x="1187519" y="355187"/>
            <a:ext cx="10373860" cy="648666"/>
          </a:xfrm>
          <a:prstGeom prst="rect">
            <a:avLst/>
          </a:prstGeom>
        </p:spPr>
        <p:txBody>
          <a:bodyPr vert="horz" lIns="54000" tIns="36000" rIns="91440" bIns="45720" rtlCol="0" anchor="ctr" anchorCtr="0">
            <a:noAutofit/>
          </a:bodyPr>
          <a:lstStyle>
            <a:lvl1pPr algn="l" defTabSz="914400" rtl="0" eaLnBrk="1" latinLnBrk="0" hangingPunct="1">
              <a:lnSpc>
                <a:spcPct val="90000"/>
              </a:lnSpc>
              <a:spcBef>
                <a:spcPct val="0"/>
              </a:spcBef>
              <a:buNone/>
              <a:defRPr sz="2000" kern="1200">
                <a:solidFill>
                  <a:schemeClr val="tx1"/>
                </a:solidFill>
                <a:latin typeface="Arial" panose="020B0604020202020204" pitchFamily="34" charset="0"/>
                <a:ea typeface="+mj-ea"/>
                <a:cs typeface="Arial" panose="020B0604020202020204" pitchFamily="34" charset="0"/>
              </a:defRPr>
            </a:lvl1pPr>
          </a:lstStyle>
          <a:p>
            <a:r>
              <a:rPr lang="en-CA"/>
              <a:t>Dual mode use of CyTOF</a:t>
            </a:r>
          </a:p>
        </p:txBody>
      </p:sp>
      <p:sp>
        <p:nvSpPr>
          <p:cNvPr id="5" name="Text Placeholder 3">
            <a:extLst>
              <a:ext uri="{FF2B5EF4-FFF2-40B4-BE49-F238E27FC236}">
                <a16:creationId xmlns:a16="http://schemas.microsoft.com/office/drawing/2014/main" id="{90F8F7E8-8AEE-707A-CB5B-6A70780BBC39}"/>
              </a:ext>
            </a:extLst>
          </p:cNvPr>
          <p:cNvSpPr txBox="1">
            <a:spLocks/>
          </p:cNvSpPr>
          <p:nvPr/>
        </p:nvSpPr>
        <p:spPr>
          <a:xfrm>
            <a:off x="1291308" y="2331627"/>
            <a:ext cx="5692321" cy="34707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1600">
                <a:solidFill>
                  <a:srgbClr val="404040"/>
                </a:solidFill>
                <a:latin typeface="Proxima Nova" panose="02000506030000020004" pitchFamily="2" charset="0"/>
              </a:rPr>
              <a:t>Convenient </a:t>
            </a:r>
            <a:r>
              <a:rPr lang="en-US" sz="1600" b="1">
                <a:solidFill>
                  <a:srgbClr val="404040"/>
                </a:solidFill>
                <a:latin typeface="Proxima Nova" panose="02000506030000020004" pitchFamily="2" charset="0"/>
              </a:rPr>
              <a:t>switching between tissue imaging and suspension modes </a:t>
            </a:r>
            <a:r>
              <a:rPr lang="en-US" sz="1600">
                <a:solidFill>
                  <a:srgbClr val="404040"/>
                </a:solidFill>
                <a:latin typeface="Proxima Nova" panose="02000506030000020004" pitchFamily="2" charset="0"/>
              </a:rPr>
              <a:t>offers benefits to translational researchers who need data from multiple sample types </a:t>
            </a:r>
          </a:p>
          <a:p>
            <a:pPr marL="342900" indent="-342900"/>
            <a:r>
              <a:rPr lang="en-US" sz="1600" b="1">
                <a:solidFill>
                  <a:srgbClr val="404040"/>
                </a:solidFill>
                <a:latin typeface="Proxima Nova" panose="02000506030000020004" pitchFamily="2" charset="0"/>
              </a:rPr>
              <a:t>Add in-depth spatial data</a:t>
            </a:r>
            <a:r>
              <a:rPr lang="en-US" sz="1600">
                <a:solidFill>
                  <a:srgbClr val="404040"/>
                </a:solidFill>
                <a:latin typeface="Proxima Nova" panose="02000506030000020004" pitchFamily="2" charset="0"/>
              </a:rPr>
              <a:t> to their work previously performed using disaggregated tissue samples analyzed by mass or flow cytometry.  </a:t>
            </a:r>
            <a:endParaRPr lang="en-CA" sz="1600" dirty="0"/>
          </a:p>
        </p:txBody>
      </p:sp>
      <p:sp>
        <p:nvSpPr>
          <p:cNvPr id="6" name="Slide Number Placeholder 2">
            <a:extLst>
              <a:ext uri="{FF2B5EF4-FFF2-40B4-BE49-F238E27FC236}">
                <a16:creationId xmlns:a16="http://schemas.microsoft.com/office/drawing/2014/main" id="{33F9557C-1774-6CBE-B3D3-DD7224F25124}"/>
              </a:ext>
            </a:extLst>
          </p:cNvPr>
          <p:cNvSpPr txBox="1">
            <a:spLocks/>
          </p:cNvSpPr>
          <p:nvPr/>
        </p:nvSpPr>
        <p:spPr>
          <a:xfrm>
            <a:off x="10584362" y="6356350"/>
            <a:ext cx="12801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58FC04-3387-4829-B50A-A094E7B084ED}" type="slidenum">
              <a:rPr lang="en-US" smtClean="0"/>
              <a:pPr/>
              <a:t>6</a:t>
            </a:fld>
            <a:endParaRPr lang="en-US"/>
          </a:p>
        </p:txBody>
      </p:sp>
      <p:sp>
        <p:nvSpPr>
          <p:cNvPr id="7" name="TextBox 6">
            <a:extLst>
              <a:ext uri="{FF2B5EF4-FFF2-40B4-BE49-F238E27FC236}">
                <a16:creationId xmlns:a16="http://schemas.microsoft.com/office/drawing/2014/main" id="{6DDE0C68-5922-31FE-5C2A-228DBB1C859B}"/>
              </a:ext>
            </a:extLst>
          </p:cNvPr>
          <p:cNvSpPr txBox="1"/>
          <p:nvPr/>
        </p:nvSpPr>
        <p:spPr>
          <a:xfrm>
            <a:off x="1291308" y="1188519"/>
            <a:ext cx="10166281" cy="707886"/>
          </a:xfrm>
          <a:prstGeom prst="rect">
            <a:avLst/>
          </a:prstGeom>
          <a:noFill/>
        </p:spPr>
        <p:txBody>
          <a:bodyPr wrap="square">
            <a:spAutoFit/>
          </a:bodyPr>
          <a:lstStyle/>
          <a:p>
            <a:pPr algn="l" fontAlgn="base"/>
            <a:r>
              <a:rPr lang="en-US" sz="2000" i="0">
                <a:solidFill>
                  <a:schemeClr val="tx2"/>
                </a:solidFill>
                <a:effectLst/>
              </a:rPr>
              <a:t>Maximize your investment by leveraging the power of flow cytometry and imaging capabilities in one system</a:t>
            </a:r>
          </a:p>
        </p:txBody>
      </p:sp>
      <p:grpSp>
        <p:nvGrpSpPr>
          <p:cNvPr id="8" name="Group 7">
            <a:extLst>
              <a:ext uri="{FF2B5EF4-FFF2-40B4-BE49-F238E27FC236}">
                <a16:creationId xmlns:a16="http://schemas.microsoft.com/office/drawing/2014/main" id="{3291D483-3D20-E6C5-1869-8FB632EC1C65}"/>
              </a:ext>
            </a:extLst>
          </p:cNvPr>
          <p:cNvGrpSpPr/>
          <p:nvPr/>
        </p:nvGrpSpPr>
        <p:grpSpPr>
          <a:xfrm>
            <a:off x="6360160" y="5463799"/>
            <a:ext cx="5354320" cy="414424"/>
            <a:chOff x="2454392" y="4285948"/>
            <a:chExt cx="6414506" cy="496483"/>
          </a:xfrm>
        </p:grpSpPr>
        <p:sp>
          <p:nvSpPr>
            <p:cNvPr id="9" name="TextBox 8">
              <a:extLst>
                <a:ext uri="{FF2B5EF4-FFF2-40B4-BE49-F238E27FC236}">
                  <a16:creationId xmlns:a16="http://schemas.microsoft.com/office/drawing/2014/main" id="{99B602A7-A265-ADBA-3C6D-E2366AAA19DE}"/>
                </a:ext>
              </a:extLst>
            </p:cNvPr>
            <p:cNvSpPr txBox="1"/>
            <p:nvPr/>
          </p:nvSpPr>
          <p:spPr>
            <a:xfrm>
              <a:off x="6905834" y="4285948"/>
              <a:ext cx="1963064" cy="405590"/>
            </a:xfrm>
            <a:prstGeom prst="rect">
              <a:avLst/>
            </a:prstGeom>
            <a:noFill/>
          </p:spPr>
          <p:txBody>
            <a:bodyPr wrap="square" rtlCol="0">
              <a:spAutoFit/>
            </a:bodyPr>
            <a:lstStyle/>
            <a:p>
              <a:r>
                <a:rPr lang="en-CA" sz="1600">
                  <a:solidFill>
                    <a:schemeClr val="tx2"/>
                  </a:solidFill>
                </a:rPr>
                <a:t>Flow cytometry</a:t>
              </a:r>
            </a:p>
          </p:txBody>
        </p:sp>
        <p:sp>
          <p:nvSpPr>
            <p:cNvPr id="10" name="Arrow: Right 8">
              <a:extLst>
                <a:ext uri="{FF2B5EF4-FFF2-40B4-BE49-F238E27FC236}">
                  <a16:creationId xmlns:a16="http://schemas.microsoft.com/office/drawing/2014/main" id="{40769513-B7A0-52E0-FD65-E1C92CC3FDC9}"/>
                </a:ext>
              </a:extLst>
            </p:cNvPr>
            <p:cNvSpPr/>
            <p:nvPr/>
          </p:nvSpPr>
          <p:spPr>
            <a:xfrm>
              <a:off x="5781455" y="4376840"/>
              <a:ext cx="978408" cy="369332"/>
            </a:xfrm>
            <a:prstGeom prst="righ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sz="1600">
                <a:solidFill>
                  <a:schemeClr val="tx2"/>
                </a:solidFill>
              </a:endParaRPr>
            </a:p>
          </p:txBody>
        </p:sp>
        <p:sp>
          <p:nvSpPr>
            <p:cNvPr id="11" name="Arrow: Right 9">
              <a:extLst>
                <a:ext uri="{FF2B5EF4-FFF2-40B4-BE49-F238E27FC236}">
                  <a16:creationId xmlns:a16="http://schemas.microsoft.com/office/drawing/2014/main" id="{13891C54-F891-BE08-8184-3E8279B337E3}"/>
                </a:ext>
              </a:extLst>
            </p:cNvPr>
            <p:cNvSpPr/>
            <p:nvPr/>
          </p:nvSpPr>
          <p:spPr>
            <a:xfrm rot="10800000">
              <a:off x="4730041" y="4376840"/>
              <a:ext cx="978408" cy="36933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solidFill>
                  <a:schemeClr val="tx2"/>
                </a:solidFill>
              </a:endParaRPr>
            </a:p>
          </p:txBody>
        </p:sp>
        <p:sp>
          <p:nvSpPr>
            <p:cNvPr id="12" name="TextBox 11">
              <a:extLst>
                <a:ext uri="{FF2B5EF4-FFF2-40B4-BE49-F238E27FC236}">
                  <a16:creationId xmlns:a16="http://schemas.microsoft.com/office/drawing/2014/main" id="{96869414-69B7-C9D8-C90F-29C19F6F7C55}"/>
                </a:ext>
              </a:extLst>
            </p:cNvPr>
            <p:cNvSpPr txBox="1"/>
            <p:nvPr/>
          </p:nvSpPr>
          <p:spPr>
            <a:xfrm>
              <a:off x="2454392" y="4376840"/>
              <a:ext cx="2275649" cy="405591"/>
            </a:xfrm>
            <a:prstGeom prst="rect">
              <a:avLst/>
            </a:prstGeom>
            <a:noFill/>
          </p:spPr>
          <p:txBody>
            <a:bodyPr wrap="square" rtlCol="0">
              <a:spAutoFit/>
            </a:bodyPr>
            <a:lstStyle/>
            <a:p>
              <a:r>
                <a:rPr lang="en-CA" sz="1600">
                  <a:solidFill>
                    <a:schemeClr val="tx2"/>
                  </a:solidFill>
                </a:rPr>
                <a:t>Spatial imaging</a:t>
              </a:r>
            </a:p>
          </p:txBody>
        </p:sp>
      </p:grpSp>
      <p:pic>
        <p:nvPicPr>
          <p:cNvPr id="13" name="Picture 6">
            <a:extLst>
              <a:ext uri="{FF2B5EF4-FFF2-40B4-BE49-F238E27FC236}">
                <a16:creationId xmlns:a16="http://schemas.microsoft.com/office/drawing/2014/main" id="{E3987DDD-7960-AAEA-D451-47FCA8CAEE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338"/>
          <a:stretch/>
        </p:blipFill>
        <p:spPr bwMode="auto">
          <a:xfrm>
            <a:off x="7506488" y="2215085"/>
            <a:ext cx="3077874" cy="3124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318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a:latin typeface="+mj-lt"/>
              </a:rPr>
              <a:t>The </a:t>
            </a:r>
            <a:r>
              <a:rPr lang="fr-FR" sz="2400" dirty="0" err="1">
                <a:latin typeface="+mj-lt"/>
              </a:rPr>
              <a:t>immuno-technology</a:t>
            </a:r>
            <a:r>
              <a:rPr lang="fr-FR" sz="2400" dirty="0">
                <a:latin typeface="+mj-lt"/>
              </a:rPr>
              <a:t> </a:t>
            </a:r>
            <a:r>
              <a:rPr lang="fr-FR" sz="2400" dirty="0" err="1">
                <a:latin typeface="+mj-lt"/>
              </a:rPr>
              <a:t>behind</a:t>
            </a:r>
            <a:r>
              <a:rPr lang="fr-FR" sz="2400" dirty="0">
                <a:latin typeface="+mj-lt"/>
              </a:rPr>
              <a:t> mass </a:t>
            </a:r>
            <a:r>
              <a:rPr lang="fr-FR" sz="2400" dirty="0" err="1">
                <a:latin typeface="+mj-lt"/>
              </a:rPr>
              <a:t>cytometry</a:t>
            </a:r>
            <a:r>
              <a:rPr lang="fr-FR" sz="2400" dirty="0">
                <a:latin typeface="+mj-lt"/>
              </a:rPr>
              <a:t>…</a:t>
            </a:r>
          </a:p>
        </p:txBody>
      </p:sp>
      <p:grpSp>
        <p:nvGrpSpPr>
          <p:cNvPr id="10" name="Groupe 9"/>
          <p:cNvGrpSpPr/>
          <p:nvPr/>
        </p:nvGrpSpPr>
        <p:grpSpPr>
          <a:xfrm>
            <a:off x="5612694" y="4183976"/>
            <a:ext cx="4545512" cy="2010247"/>
            <a:chOff x="4067944" y="4293096"/>
            <a:chExt cx="4924305" cy="2177767"/>
          </a:xfrm>
        </p:grpSpPr>
        <p:pic>
          <p:nvPicPr>
            <p:cNvPr id="112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4256" t="7626" b="25432"/>
            <a:stretch/>
          </p:blipFill>
          <p:spPr bwMode="auto">
            <a:xfrm>
              <a:off x="4067944" y="4293096"/>
              <a:ext cx="4924305" cy="17331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Rectangle 14"/>
            <p:cNvSpPr/>
            <p:nvPr/>
          </p:nvSpPr>
          <p:spPr>
            <a:xfrm>
              <a:off x="4932040" y="6093745"/>
              <a:ext cx="3392113" cy="377118"/>
            </a:xfrm>
            <a:prstGeom prst="rect">
              <a:avLst/>
            </a:prstGeom>
          </p:spPr>
          <p:txBody>
            <a:bodyPr wrap="square">
              <a:spAutoFit/>
            </a:bodyPr>
            <a:lstStyle/>
            <a:p>
              <a:pPr algn="ctr"/>
              <a:r>
                <a:rPr lang="en-US" sz="1662" dirty="0"/>
                <a:t>Isotopic Mass (Da)</a:t>
              </a:r>
            </a:p>
          </p:txBody>
        </p:sp>
      </p:grpSp>
      <p:grpSp>
        <p:nvGrpSpPr>
          <p:cNvPr id="9" name="Groupe 8"/>
          <p:cNvGrpSpPr/>
          <p:nvPr/>
        </p:nvGrpSpPr>
        <p:grpSpPr>
          <a:xfrm>
            <a:off x="2279577" y="3391317"/>
            <a:ext cx="3333118" cy="2994125"/>
            <a:chOff x="457067" y="3906098"/>
            <a:chExt cx="3610878" cy="3243636"/>
          </a:xfrm>
        </p:grpSpPr>
        <p:grpSp>
          <p:nvGrpSpPr>
            <p:cNvPr id="4" name="Groupe 3"/>
            <p:cNvGrpSpPr/>
            <p:nvPr/>
          </p:nvGrpSpPr>
          <p:grpSpPr>
            <a:xfrm>
              <a:off x="457067" y="4437112"/>
              <a:ext cx="3610878" cy="2712622"/>
              <a:chOff x="4121834" y="3386891"/>
              <a:chExt cx="5286685" cy="3971550"/>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100" t="33600" r="21250" b="41867"/>
              <a:stretch/>
            </p:blipFill>
            <p:spPr bwMode="auto">
              <a:xfrm>
                <a:off x="4779528" y="3386891"/>
                <a:ext cx="4291586" cy="20583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4121834" y="5589241"/>
                <a:ext cx="5286685" cy="1769200"/>
              </a:xfrm>
              <a:prstGeom prst="rect">
                <a:avLst/>
              </a:prstGeom>
            </p:spPr>
            <p:txBody>
              <a:bodyPr wrap="square">
                <a:spAutoFit/>
              </a:bodyPr>
              <a:lstStyle/>
              <a:p>
                <a:pPr algn="ctr"/>
                <a:r>
                  <a:rPr lang="en-US" sz="1662" dirty="0"/>
                  <a:t>4-5 polymer per antibody</a:t>
                </a:r>
              </a:p>
              <a:p>
                <a:pPr algn="ctr"/>
                <a:r>
                  <a:rPr lang="en-US" sz="1662" dirty="0"/>
                  <a:t>16-22 chelating unit per polymer</a:t>
                </a:r>
              </a:p>
              <a:p>
                <a:pPr algn="ctr"/>
                <a:r>
                  <a:rPr lang="en-US" sz="1662" dirty="0"/>
                  <a:t>100-80 atoms coupled per antibody</a:t>
                </a:r>
              </a:p>
              <a:p>
                <a:pPr algn="ctr"/>
                <a:endParaRPr lang="en-US" sz="1662" dirty="0"/>
              </a:p>
            </p:txBody>
          </p:sp>
        </p:grpSp>
        <p:sp>
          <p:nvSpPr>
            <p:cNvPr id="16" name="ZoneTexte 15"/>
            <p:cNvSpPr txBox="1"/>
            <p:nvPr/>
          </p:nvSpPr>
          <p:spPr>
            <a:xfrm>
              <a:off x="906281" y="3906098"/>
              <a:ext cx="2931212" cy="377118"/>
            </a:xfrm>
            <a:prstGeom prst="rect">
              <a:avLst/>
            </a:prstGeom>
            <a:solidFill>
              <a:schemeClr val="bg1">
                <a:lumMod val="95000"/>
              </a:schemeClr>
            </a:solidFill>
          </p:spPr>
          <p:txBody>
            <a:bodyPr wrap="square" rtlCol="0">
              <a:spAutoFit/>
            </a:bodyPr>
            <a:lstStyle/>
            <a:p>
              <a:pPr algn="ctr"/>
              <a:r>
                <a:rPr lang="en-US" sz="1662" b="1" dirty="0" err="1">
                  <a:solidFill>
                    <a:schemeClr val="accent1"/>
                  </a:solidFill>
                </a:rPr>
                <a:t>MaxPAR</a:t>
              </a:r>
              <a:r>
                <a:rPr lang="en-US" sz="1662" b="1" dirty="0">
                  <a:solidFill>
                    <a:schemeClr val="accent1"/>
                  </a:solidFill>
                </a:rPr>
                <a:t> Antibodies</a:t>
              </a:r>
            </a:p>
          </p:txBody>
        </p:sp>
      </p:gr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700" t="46173" r="61851" b="39344"/>
          <a:stretch/>
        </p:blipFill>
        <p:spPr bwMode="auto">
          <a:xfrm>
            <a:off x="2423593" y="2376083"/>
            <a:ext cx="2657351" cy="7347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9" name="ZoneTexte 18"/>
          <p:cNvSpPr txBox="1"/>
          <p:nvPr/>
        </p:nvSpPr>
        <p:spPr>
          <a:xfrm>
            <a:off x="2694235" y="1781932"/>
            <a:ext cx="2705734" cy="348109"/>
          </a:xfrm>
          <a:prstGeom prst="rect">
            <a:avLst/>
          </a:prstGeom>
          <a:solidFill>
            <a:schemeClr val="bg1">
              <a:lumMod val="95000"/>
            </a:schemeClr>
          </a:solidFill>
        </p:spPr>
        <p:txBody>
          <a:bodyPr wrap="square" rtlCol="0">
            <a:spAutoFit/>
          </a:bodyPr>
          <a:lstStyle/>
          <a:p>
            <a:pPr algn="ctr"/>
            <a:r>
              <a:rPr lang="en-US" sz="1662" b="1" dirty="0" err="1">
                <a:solidFill>
                  <a:schemeClr val="accent1"/>
                </a:solidFill>
              </a:rPr>
              <a:t>Syrigen</a:t>
            </a:r>
            <a:r>
              <a:rPr lang="en-US" sz="1662" b="1" dirty="0">
                <a:solidFill>
                  <a:schemeClr val="accent1"/>
                </a:solidFill>
              </a:rPr>
              <a:t> dye – Antibody</a:t>
            </a:r>
          </a:p>
        </p:txBody>
      </p:sp>
      <p:grpSp>
        <p:nvGrpSpPr>
          <p:cNvPr id="11" name="Groupe 10"/>
          <p:cNvGrpSpPr/>
          <p:nvPr/>
        </p:nvGrpSpPr>
        <p:grpSpPr>
          <a:xfrm>
            <a:off x="2560754" y="1700808"/>
            <a:ext cx="7505358" cy="1908470"/>
            <a:chOff x="761675" y="1690883"/>
            <a:chExt cx="8130805" cy="2067509"/>
          </a:xfrm>
        </p:grpSpPr>
        <p:grpSp>
          <p:nvGrpSpPr>
            <p:cNvPr id="5" name="Groupe 4"/>
            <p:cNvGrpSpPr/>
            <p:nvPr/>
          </p:nvGrpSpPr>
          <p:grpSpPr>
            <a:xfrm>
              <a:off x="4279824" y="2245467"/>
              <a:ext cx="4612656" cy="1512925"/>
              <a:chOff x="4126326" y="2360956"/>
              <a:chExt cx="5073922" cy="1664218"/>
            </a:xfrm>
          </p:grpSpPr>
          <p:pic>
            <p:nvPicPr>
              <p:cNvPr id="1126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005" t="28694" r="6404" b="32670"/>
              <a:stretch/>
            </p:blipFill>
            <p:spPr bwMode="auto">
              <a:xfrm>
                <a:off x="4126326" y="2360956"/>
                <a:ext cx="5073922" cy="13185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7" name="Rectangle 16"/>
              <p:cNvSpPr/>
              <p:nvPr/>
            </p:nvSpPr>
            <p:spPr>
              <a:xfrm>
                <a:off x="4963793" y="3610344"/>
                <a:ext cx="3392113" cy="414830"/>
              </a:xfrm>
              <a:prstGeom prst="rect">
                <a:avLst/>
              </a:prstGeom>
            </p:spPr>
            <p:txBody>
              <a:bodyPr wrap="square">
                <a:spAutoFit/>
              </a:bodyPr>
              <a:lstStyle/>
              <a:p>
                <a:pPr algn="ctr"/>
                <a:r>
                  <a:rPr lang="en-US" sz="1662" dirty="0"/>
                  <a:t>Wave Length (nm)</a:t>
                </a:r>
              </a:p>
            </p:txBody>
          </p:sp>
          <p:pic>
            <p:nvPicPr>
              <p:cNvPr id="1126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96484" y="2371932"/>
                <a:ext cx="2288397" cy="13019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8" name="ZoneTexte 7"/>
            <p:cNvSpPr txBox="1"/>
            <p:nvPr/>
          </p:nvSpPr>
          <p:spPr>
            <a:xfrm>
              <a:off x="5422354" y="1690883"/>
              <a:ext cx="2257924" cy="377118"/>
            </a:xfrm>
            <a:prstGeom prst="rect">
              <a:avLst/>
            </a:prstGeom>
            <a:solidFill>
              <a:schemeClr val="bg1">
                <a:lumMod val="95000"/>
              </a:schemeClr>
            </a:solidFill>
          </p:spPr>
          <p:txBody>
            <a:bodyPr wrap="square" rtlCol="0">
              <a:spAutoFit/>
            </a:bodyPr>
            <a:lstStyle/>
            <a:p>
              <a:pPr algn="ctr"/>
              <a:r>
                <a:rPr lang="en-US" sz="1662" dirty="0">
                  <a:solidFill>
                    <a:srgbClr val="FF0000"/>
                  </a:solidFill>
                </a:rPr>
                <a:t>Emission spectra</a:t>
              </a:r>
            </a:p>
          </p:txBody>
        </p:sp>
        <p:pic>
          <p:nvPicPr>
            <p:cNvPr id="2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484" t="46173" r="29587" b="39344"/>
            <a:stretch/>
          </p:blipFill>
          <p:spPr bwMode="auto">
            <a:xfrm>
              <a:off x="761675" y="2334548"/>
              <a:ext cx="2730205" cy="7959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12" name="Rectangle 11"/>
          <p:cNvSpPr/>
          <p:nvPr/>
        </p:nvSpPr>
        <p:spPr>
          <a:xfrm>
            <a:off x="2494581" y="2176451"/>
            <a:ext cx="1656093" cy="2532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Tree>
    <p:extLst>
      <p:ext uri="{BB962C8B-B14F-4D97-AF65-F5344CB8AC3E}">
        <p14:creationId xmlns:p14="http://schemas.microsoft.com/office/powerpoint/2010/main" val="1141341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D65C8-7108-A356-BC15-676FA298DFAA}"/>
              </a:ext>
            </a:extLst>
          </p:cNvPr>
          <p:cNvSpPr>
            <a:spLocks noGrp="1"/>
          </p:cNvSpPr>
          <p:nvPr>
            <p:ph type="title"/>
          </p:nvPr>
        </p:nvSpPr>
        <p:spPr/>
        <p:txBody>
          <a:bodyPr/>
          <a:lstStyle/>
          <a:p>
            <a:endParaRPr lang="en-US"/>
          </a:p>
        </p:txBody>
      </p:sp>
      <p:pic>
        <p:nvPicPr>
          <p:cNvPr id="3" name="Picture 2" descr="image 1.jpg">
            <a:extLst>
              <a:ext uri="{FF2B5EF4-FFF2-40B4-BE49-F238E27FC236}">
                <a16:creationId xmlns:a16="http://schemas.microsoft.com/office/drawing/2014/main" id="{2F8F2292-7E6E-1313-E660-3979BE5A89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8544" y="749858"/>
            <a:ext cx="9354911" cy="3460153"/>
          </a:xfrm>
          <a:prstGeom prst="rect">
            <a:avLst/>
          </a:prstGeom>
        </p:spPr>
      </p:pic>
      <p:sp>
        <p:nvSpPr>
          <p:cNvPr id="4" name="TextBox 3">
            <a:extLst>
              <a:ext uri="{FF2B5EF4-FFF2-40B4-BE49-F238E27FC236}">
                <a16:creationId xmlns:a16="http://schemas.microsoft.com/office/drawing/2014/main" id="{B1380A62-F751-E211-71BA-B3DB5C651AE3}"/>
              </a:ext>
            </a:extLst>
          </p:cNvPr>
          <p:cNvSpPr txBox="1"/>
          <p:nvPr/>
        </p:nvSpPr>
        <p:spPr>
          <a:xfrm>
            <a:off x="519271" y="4875257"/>
            <a:ext cx="11529390" cy="1477328"/>
          </a:xfrm>
          <a:prstGeom prst="rect">
            <a:avLst/>
          </a:prstGeom>
          <a:noFill/>
        </p:spPr>
        <p:txBody>
          <a:bodyPr wrap="square" rtlCol="0">
            <a:spAutoFit/>
          </a:bodyPr>
          <a:lstStyle/>
          <a:p>
            <a:r>
              <a:rPr lang="en-US" sz="1800" dirty="0"/>
              <a:t>Metal tags have distinct signals which can be separated with 1 Dalton resolution as well as less variable probe intensities. In addition, nothing analogous to autofluorescence exists when using </a:t>
            </a:r>
            <a:r>
              <a:rPr lang="en-US" sz="1800" dirty="0" err="1"/>
              <a:t>CyTOF</a:t>
            </a:r>
            <a:r>
              <a:rPr lang="en-US" sz="1800" dirty="0"/>
              <a:t> technology since the metals that we use as probes don’t exist naturally in biological systems</a:t>
            </a:r>
          </a:p>
          <a:p>
            <a:r>
              <a:rPr lang="en-US" sz="1800" dirty="0">
                <a:sym typeface="Wingdings"/>
              </a:rPr>
              <a:t>Nothing </a:t>
            </a:r>
            <a:r>
              <a:rPr lang="en-US" sz="1800" i="0" dirty="0">
                <a:sym typeface="Wingdings"/>
              </a:rPr>
              <a:t>analogous to</a:t>
            </a:r>
            <a:r>
              <a:rPr lang="en-US" sz="1800" i="1" dirty="0">
                <a:sym typeface="Wingdings"/>
              </a:rPr>
              <a:t> </a:t>
            </a:r>
            <a:r>
              <a:rPr lang="en-US" sz="1800" dirty="0">
                <a:sym typeface="Wingdings"/>
              </a:rPr>
              <a:t>autofluorescence - B</a:t>
            </a:r>
            <a:r>
              <a:rPr lang="en-US" sz="1800" dirty="0"/>
              <a:t>ecause we use lanthanide metals and other elements not naturally found in cells, there is no </a:t>
            </a:r>
            <a:r>
              <a:rPr lang="en-US" sz="1800" i="1" dirty="0"/>
              <a:t>measurable </a:t>
            </a:r>
            <a:r>
              <a:rPr lang="en-US" sz="1800" dirty="0"/>
              <a:t>background cellular signal. </a:t>
            </a:r>
            <a:endParaRPr lang="en-US" dirty="0"/>
          </a:p>
        </p:txBody>
      </p:sp>
      <p:sp>
        <p:nvSpPr>
          <p:cNvPr id="5" name="TextBox 4">
            <a:extLst>
              <a:ext uri="{FF2B5EF4-FFF2-40B4-BE49-F238E27FC236}">
                <a16:creationId xmlns:a16="http://schemas.microsoft.com/office/drawing/2014/main" id="{2EF4686B-5F0B-A98E-12F3-B6B4FB6D7399}"/>
              </a:ext>
            </a:extLst>
          </p:cNvPr>
          <p:cNvSpPr txBox="1"/>
          <p:nvPr/>
        </p:nvSpPr>
        <p:spPr>
          <a:xfrm>
            <a:off x="1418544" y="4251963"/>
            <a:ext cx="10373860" cy="629920"/>
          </a:xfrm>
          <a:prstGeom prst="rect">
            <a:avLst/>
          </a:prstGeom>
        </p:spPr>
        <p:txBody>
          <a:bodyPr vert="horz" wrap="square" lIns="91440" tIns="45720" rIns="91440" bIns="45720" rtlCol="0" anchor="t">
            <a:noAutofit/>
          </a:bodyPr>
          <a:lstStyle/>
          <a:p>
            <a:pPr>
              <a:defRPr/>
            </a:pPr>
            <a:r>
              <a:rPr lang="en-US" dirty="0">
                <a:solidFill>
                  <a:schemeClr val="accent1"/>
                </a:solidFill>
                <a:latin typeface="Proxima Nova"/>
              </a:rPr>
              <a:t>More than 50 isotopes </a:t>
            </a:r>
            <a:r>
              <a:rPr lang="en-US" dirty="0">
                <a:solidFill>
                  <a:prstClr val="black"/>
                </a:solidFill>
                <a:latin typeface="Proxima Nova"/>
              </a:rPr>
              <a:t>can be </a:t>
            </a:r>
            <a:r>
              <a:rPr lang="en-US" dirty="0">
                <a:solidFill>
                  <a:schemeClr val="accent1"/>
                </a:solidFill>
                <a:latin typeface="Proxima Nova"/>
              </a:rPr>
              <a:t>simultaneously</a:t>
            </a:r>
            <a:r>
              <a:rPr lang="en-US" i="1" dirty="0">
                <a:solidFill>
                  <a:srgbClr val="530080"/>
                </a:solidFill>
                <a:latin typeface="Proxima Nova"/>
              </a:rPr>
              <a:t> </a:t>
            </a:r>
            <a:r>
              <a:rPr lang="en-US" dirty="0">
                <a:solidFill>
                  <a:prstClr val="black"/>
                </a:solidFill>
                <a:latin typeface="Proxima Nova"/>
              </a:rPr>
              <a:t>measured per tube of cell sample </a:t>
            </a:r>
            <a:r>
              <a:rPr lang="en-US" dirty="0">
                <a:solidFill>
                  <a:schemeClr val="accent1"/>
                </a:solidFill>
                <a:latin typeface="Proxima Nova"/>
              </a:rPr>
              <a:t>with CyTOF reagents.</a:t>
            </a:r>
          </a:p>
        </p:txBody>
      </p:sp>
      <p:sp>
        <p:nvSpPr>
          <p:cNvPr id="6" name="Rectangle 5">
            <a:extLst>
              <a:ext uri="{FF2B5EF4-FFF2-40B4-BE49-F238E27FC236}">
                <a16:creationId xmlns:a16="http://schemas.microsoft.com/office/drawing/2014/main" id="{52198560-8F4F-029C-BC69-8CFBFA9B250B}"/>
              </a:ext>
            </a:extLst>
          </p:cNvPr>
          <p:cNvSpPr/>
          <p:nvPr/>
        </p:nvSpPr>
        <p:spPr>
          <a:xfrm>
            <a:off x="8080110" y="6343650"/>
            <a:ext cx="3292740" cy="80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7F2CB09-5459-C152-3088-3B73E0C03C38}"/>
              </a:ext>
            </a:extLst>
          </p:cNvPr>
          <p:cNvSpPr txBox="1"/>
          <p:nvPr/>
        </p:nvSpPr>
        <p:spPr>
          <a:xfrm>
            <a:off x="7900168" y="6488668"/>
            <a:ext cx="3472682" cy="369332"/>
          </a:xfrm>
          <a:prstGeom prst="rect">
            <a:avLst/>
          </a:prstGeom>
          <a:noFill/>
        </p:spPr>
        <p:txBody>
          <a:bodyPr wrap="none" rtlCol="0">
            <a:spAutoFit/>
          </a:bodyPr>
          <a:lstStyle/>
          <a:p>
            <a:r>
              <a:rPr lang="en-US" dirty="0"/>
              <a:t>Slide supplied by Standard </a:t>
            </a:r>
            <a:r>
              <a:rPr lang="en-US" dirty="0" err="1"/>
              <a:t>BioTools</a:t>
            </a:r>
            <a:endParaRPr lang="en-US" dirty="0"/>
          </a:p>
        </p:txBody>
      </p:sp>
    </p:spTree>
    <p:extLst>
      <p:ext uri="{BB962C8B-B14F-4D97-AF65-F5344CB8AC3E}">
        <p14:creationId xmlns:p14="http://schemas.microsoft.com/office/powerpoint/2010/main" val="2043981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2591904" y="1888446"/>
            <a:ext cx="6054600" cy="3762984"/>
          </a:xfrm>
          <a:prstGeom prst="rect">
            <a:avLst/>
          </a:prstGeom>
        </p:spPr>
      </p:pic>
      <p:sp>
        <p:nvSpPr>
          <p:cNvPr id="14" name="Rectangle à coins arrondis 13"/>
          <p:cNvSpPr/>
          <p:nvPr/>
        </p:nvSpPr>
        <p:spPr>
          <a:xfrm>
            <a:off x="8754758" y="3752068"/>
            <a:ext cx="1794661" cy="1385446"/>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2" name="Titre 1"/>
          <p:cNvSpPr>
            <a:spLocks noGrp="1"/>
          </p:cNvSpPr>
          <p:nvPr>
            <p:ph type="title"/>
          </p:nvPr>
        </p:nvSpPr>
        <p:spPr/>
        <p:txBody>
          <a:bodyPr/>
          <a:lstStyle/>
          <a:p>
            <a:r>
              <a:rPr lang="en-US" sz="2215" dirty="0"/>
              <a:t>….allied to the analytical power of ICP-MS</a:t>
            </a:r>
          </a:p>
        </p:txBody>
      </p:sp>
      <p:sp>
        <p:nvSpPr>
          <p:cNvPr id="15" name="ZoneTexte 14"/>
          <p:cNvSpPr txBox="1"/>
          <p:nvPr/>
        </p:nvSpPr>
        <p:spPr>
          <a:xfrm>
            <a:off x="8754758" y="3773826"/>
            <a:ext cx="1794661" cy="1370568"/>
          </a:xfrm>
          <a:prstGeom prst="rect">
            <a:avLst/>
          </a:prstGeom>
          <a:noFill/>
        </p:spPr>
        <p:txBody>
          <a:bodyPr wrap="square" rtlCol="0">
            <a:spAutoFit/>
          </a:bodyPr>
          <a:lstStyle/>
          <a:p>
            <a:pPr marL="316531" indent="-316531">
              <a:lnSpc>
                <a:spcPct val="150000"/>
              </a:lnSpc>
              <a:buFont typeface="Arial" panose="020B0604020202020204" pitchFamily="34" charset="0"/>
              <a:buChar char="•"/>
            </a:pPr>
            <a:r>
              <a:rPr lang="en-US" sz="1846" dirty="0"/>
              <a:t>135 channels</a:t>
            </a:r>
          </a:p>
          <a:p>
            <a:pPr marL="316531" indent="-316531">
              <a:lnSpc>
                <a:spcPct val="150000"/>
              </a:lnSpc>
              <a:buFont typeface="Arial" panose="020B0604020202020204" pitchFamily="34" charset="0"/>
              <a:buChar char="•"/>
            </a:pPr>
            <a:r>
              <a:rPr lang="en-US" sz="1846" dirty="0"/>
              <a:t>45 </a:t>
            </a:r>
            <a:r>
              <a:rPr lang="en-US" sz="1846" dirty="0" err="1"/>
              <a:t>mAb</a:t>
            </a:r>
            <a:r>
              <a:rPr lang="en-US" sz="1846" dirty="0"/>
              <a:t> Tags</a:t>
            </a:r>
          </a:p>
          <a:p>
            <a:pPr marL="316531" indent="-316531">
              <a:lnSpc>
                <a:spcPct val="150000"/>
              </a:lnSpc>
              <a:buFont typeface="Arial" panose="020B0604020202020204" pitchFamily="34" charset="0"/>
              <a:buChar char="•"/>
            </a:pPr>
            <a:r>
              <a:rPr lang="en-US" sz="1846" dirty="0"/>
              <a:t>6 Dyes</a:t>
            </a:r>
          </a:p>
        </p:txBody>
      </p:sp>
      <p:sp>
        <p:nvSpPr>
          <p:cNvPr id="12" name="Rectangle 11"/>
          <p:cNvSpPr/>
          <p:nvPr/>
        </p:nvSpPr>
        <p:spPr>
          <a:xfrm>
            <a:off x="2786438" y="3482982"/>
            <a:ext cx="5782796" cy="15919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grpSp>
        <p:nvGrpSpPr>
          <p:cNvPr id="5" name="Groupe 4"/>
          <p:cNvGrpSpPr/>
          <p:nvPr/>
        </p:nvGrpSpPr>
        <p:grpSpPr>
          <a:xfrm>
            <a:off x="7292440" y="3099115"/>
            <a:ext cx="2202586" cy="348109"/>
            <a:chOff x="6249144" y="3071624"/>
            <a:chExt cx="2386135" cy="377118"/>
          </a:xfrm>
        </p:grpSpPr>
        <p:sp>
          <p:nvSpPr>
            <p:cNvPr id="3" name="Rectangle 2"/>
            <p:cNvSpPr/>
            <p:nvPr/>
          </p:nvSpPr>
          <p:spPr>
            <a:xfrm>
              <a:off x="6249144" y="3084363"/>
              <a:ext cx="1383193" cy="356594"/>
            </a:xfrm>
            <a:prstGeom prst="rect">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fr-FR" sz="1662"/>
            </a:p>
          </p:txBody>
        </p:sp>
        <p:sp>
          <p:nvSpPr>
            <p:cNvPr id="4" name="ZoneTexte 3"/>
            <p:cNvSpPr txBox="1"/>
            <p:nvPr/>
          </p:nvSpPr>
          <p:spPr>
            <a:xfrm>
              <a:off x="7843048" y="3071624"/>
              <a:ext cx="792231" cy="377118"/>
            </a:xfrm>
            <a:prstGeom prst="rect">
              <a:avLst/>
            </a:prstGeom>
            <a:noFill/>
          </p:spPr>
          <p:txBody>
            <a:bodyPr wrap="none" rtlCol="0">
              <a:spAutoFit/>
            </a:bodyPr>
            <a:lstStyle/>
            <a:p>
              <a:r>
                <a:rPr lang="fr-FR" sz="1662" b="1" dirty="0" err="1">
                  <a:solidFill>
                    <a:schemeClr val="accent4"/>
                  </a:solidFill>
                </a:rPr>
                <a:t>Helios</a:t>
              </a:r>
              <a:endParaRPr lang="fr-FR" sz="1662" b="1" dirty="0">
                <a:solidFill>
                  <a:schemeClr val="accent4"/>
                </a:solidFill>
              </a:endParaRPr>
            </a:p>
          </p:txBody>
        </p:sp>
      </p:grpSp>
      <p:sp>
        <p:nvSpPr>
          <p:cNvPr id="11" name="Rectangle 10"/>
          <p:cNvSpPr/>
          <p:nvPr/>
        </p:nvSpPr>
        <p:spPr>
          <a:xfrm>
            <a:off x="2423592" y="6239080"/>
            <a:ext cx="7914530" cy="262829"/>
          </a:xfrm>
          <a:prstGeom prst="rect">
            <a:avLst/>
          </a:prstGeom>
        </p:spPr>
        <p:txBody>
          <a:bodyPr wrap="square">
            <a:spAutoFit/>
          </a:bodyPr>
          <a:lstStyle/>
          <a:p>
            <a:pPr defTabSz="844083">
              <a:defRPr/>
            </a:pPr>
            <a:r>
              <a:rPr lang="en-US" sz="1108" b="1" kern="0" dirty="0">
                <a:solidFill>
                  <a:schemeClr val="accent2">
                    <a:lumMod val="75000"/>
                  </a:schemeClr>
                </a:solidFill>
                <a:latin typeface="Proxima Nova" panose="020B0604020202020204" charset="0"/>
              </a:rPr>
              <a:t>www.editions-petiteelisabeth.fr/tableau_periodique_des_elements_2.php</a:t>
            </a:r>
          </a:p>
        </p:txBody>
      </p:sp>
    </p:spTree>
    <p:extLst>
      <p:ext uri="{BB962C8B-B14F-4D97-AF65-F5344CB8AC3E}">
        <p14:creationId xmlns:p14="http://schemas.microsoft.com/office/powerpoint/2010/main" val="3888944500"/>
      </p:ext>
    </p:extLst>
  </p:cSld>
  <p:clrMapOvr>
    <a:masterClrMapping/>
  </p:clrMapOvr>
</p:sld>
</file>

<file path=ppt/theme/theme1.xml><?xml version="1.0" encoding="utf-8"?>
<a:theme xmlns:a="http://schemas.openxmlformats.org/drawingml/2006/main" name="Section 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rgbClr val="0C0C0C"/>
      </a:dk1>
      <a:lt1>
        <a:srgbClr val="FFFFFF"/>
      </a:lt1>
      <a:dk2>
        <a:srgbClr val="686868"/>
      </a:dk2>
      <a:lt2>
        <a:srgbClr val="D8D8D8"/>
      </a:lt2>
      <a:accent1>
        <a:srgbClr val="AA262E"/>
      </a:accent1>
      <a:accent2>
        <a:srgbClr val="23346D"/>
      </a:accent2>
      <a:accent3>
        <a:srgbClr val="204BAC"/>
      </a:accent3>
      <a:accent4>
        <a:srgbClr val="2E88EA"/>
      </a:accent4>
      <a:accent5>
        <a:srgbClr val="7AB3F2"/>
      </a:accent5>
      <a:accent6>
        <a:srgbClr val="AFD1F7"/>
      </a:accent6>
      <a:hlink>
        <a:srgbClr val="204BAC"/>
      </a:hlink>
      <a:folHlink>
        <a:srgbClr val="23346D"/>
      </a:folHlink>
    </a:clrScheme>
    <a:fontScheme name="Custom 1">
      <a:majorFont>
        <a:latin typeface="Synthese"/>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80CCB7A885DF44DA9DA4E57A608E0E6" ma:contentTypeVersion="12" ma:contentTypeDescription="Create a new document." ma:contentTypeScope="" ma:versionID="23e998a2b7186fe278cd7c669d21ed0e">
  <xsd:schema xmlns:xsd="http://www.w3.org/2001/XMLSchema" xmlns:xs="http://www.w3.org/2001/XMLSchema" xmlns:p="http://schemas.microsoft.com/office/2006/metadata/properties" xmlns:ns2="5f34e6e3-143c-453e-b81d-6bdaf791876c" xmlns:ns3="408aa978-6175-4c65-a005-67a6b119246b" targetNamespace="http://schemas.microsoft.com/office/2006/metadata/properties" ma:root="true" ma:fieldsID="d6f2a4a7701c5ed85bab17672b94c7a5" ns2:_="" ns3:_="">
    <xsd:import namespace="5f34e6e3-143c-453e-b81d-6bdaf791876c"/>
    <xsd:import namespace="408aa978-6175-4c65-a005-67a6b119246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34e6e3-143c-453e-b81d-6bdaf79187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8aa978-6175-4c65-a005-67a6b119246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F892CC4-E368-4C27-86D5-0E624F00D9E1}">
  <ds:schemaRefs>
    <ds:schemaRef ds:uri="http://schemas.microsoft.com/sharepoint/v3/contenttype/forms"/>
  </ds:schemaRefs>
</ds:datastoreItem>
</file>

<file path=customXml/itemProps2.xml><?xml version="1.0" encoding="utf-8"?>
<ds:datastoreItem xmlns:ds="http://schemas.openxmlformats.org/officeDocument/2006/customXml" ds:itemID="{D135BAB3-C059-458A-8E81-D73E0AEE1A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34e6e3-143c-453e-b81d-6bdaf791876c"/>
    <ds:schemaRef ds:uri="408aa978-6175-4c65-a005-67a6b11924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D246093-3020-4977-BE22-D3EDD9209DC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1443</TotalTime>
  <Words>3490</Words>
  <Application>Microsoft Macintosh PowerPoint</Application>
  <PresentationFormat>Widescreen</PresentationFormat>
  <Paragraphs>537</Paragraphs>
  <Slides>57</Slides>
  <Notes>9</Notes>
  <HiddenSlides>1</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57</vt:i4>
      </vt:variant>
    </vt:vector>
  </HeadingPairs>
  <TitlesOfParts>
    <vt:vector size="78" baseType="lpstr">
      <vt:lpstr>Arial</vt:lpstr>
      <vt:lpstr>Arial Narrow</vt:lpstr>
      <vt:lpstr>Calibri</vt:lpstr>
      <vt:lpstr>Calibri Light</vt:lpstr>
      <vt:lpstr>Cambria</vt:lpstr>
      <vt:lpstr>Cambria Math</vt:lpstr>
      <vt:lpstr>Comic Sans MS</vt:lpstr>
      <vt:lpstr>Courier New</vt:lpstr>
      <vt:lpstr>Helvetica</vt:lpstr>
      <vt:lpstr>Montserrat</vt:lpstr>
      <vt:lpstr>Proxima Nova</vt:lpstr>
      <vt:lpstr>Proxima Nova</vt:lpstr>
      <vt:lpstr>Proxima Nova Light</vt:lpstr>
      <vt:lpstr>Symbol</vt:lpstr>
      <vt:lpstr>Synthese</vt:lpstr>
      <vt:lpstr>Tahoma</vt:lpstr>
      <vt:lpstr>Times</vt:lpstr>
      <vt:lpstr>Wingdings</vt:lpstr>
      <vt:lpstr>Section Cover</vt:lpstr>
      <vt:lpstr>2_Custom Design</vt:lpstr>
      <vt:lpstr>Office Theme</vt:lpstr>
      <vt:lpstr>PowerPoint Presentation</vt:lpstr>
      <vt:lpstr>Mass Cytometry – A Technology Impacting Flow Cytometry</vt:lpstr>
      <vt:lpstr>PowerPoint Presentation</vt:lpstr>
      <vt:lpstr>A rapidly evolving suite of instruments</vt:lpstr>
      <vt:lpstr>What is the issue with Fluorescence based Flow Cytometry?</vt:lpstr>
      <vt:lpstr>PowerPoint Presentation</vt:lpstr>
      <vt:lpstr>The immuno-technology behind mass cytometry…</vt:lpstr>
      <vt:lpstr>PowerPoint Presentation</vt:lpstr>
      <vt:lpstr>….allied to the analytical power of ICP-MS</vt:lpstr>
      <vt:lpstr>PowerPoint Presentation</vt:lpstr>
      <vt:lpstr>Combined immuno-phenotyping and functional workflow</vt:lpstr>
      <vt:lpstr>Mass cytometry principle</vt:lpstr>
      <vt:lpstr>How does the raw data look like ?</vt:lpstr>
      <vt:lpstr>How to immuno-phenotype ?</vt:lpstr>
      <vt:lpstr>PowerPoint Presentation</vt:lpstr>
      <vt:lpstr>Implication for panel design</vt:lpstr>
      <vt:lpstr>Systematic validation method for new antibodies/metal conjugates </vt:lpstr>
      <vt:lpstr>Main types of contamination in mass cytometry</vt:lpstr>
      <vt:lpstr>Cold case: impurity issue</vt:lpstr>
      <vt:lpstr>PowerPoint Presentation</vt:lpstr>
      <vt:lpstr>PowerPoint Presentation</vt:lpstr>
      <vt:lpstr>Strategy for careful panel design</vt:lpstr>
      <vt:lpstr>How to apprehend the multi-parametric headache</vt:lpstr>
      <vt:lpstr>Unsupervised analysis methods to handle this amount of data</vt:lpstr>
      <vt:lpstr>Concept of analysis pipelines</vt:lpstr>
      <vt:lpstr>PowerPoint Presentation</vt:lpstr>
      <vt:lpstr>Mass/flow correlation for CD8 Tc sub-populations</vt:lpstr>
      <vt:lpstr>How to setup a CyTOF experiment ?</vt:lpstr>
      <vt:lpstr>Available tools to help in mass cytometry</vt:lpstr>
      <vt:lpstr>Proliferation assay made simple: IdU incorporation and detection on CyTOF</vt:lpstr>
      <vt:lpstr>PowerPoint Presentation</vt:lpstr>
      <vt:lpstr>Sample multiplexing via Barcoding</vt:lpstr>
      <vt:lpstr>Sample Barcoding for multiplexed analysis</vt:lpstr>
      <vt:lpstr>Acquisition and standardized analysis</vt:lpstr>
      <vt:lpstr>How does SPADE work ?  (Spanning-tree Progression Analysis of Density-normalized Events) </vt:lpstr>
      <vt:lpstr>Unsupervised analysis and visualization using SPADE trees</vt:lpstr>
      <vt:lpstr>Cytokine and Transcription factor detection in dLN and tumor infiltrating leukocytes</vt:lpstr>
      <vt:lpstr>PowerPoint Presentation</vt:lpstr>
      <vt:lpstr>PowerPoint Presentation</vt:lpstr>
      <vt:lpstr>PowerPoint Presentation</vt:lpstr>
      <vt:lpstr>PowerPoint Presentation</vt:lpstr>
      <vt:lpstr>PowerPoint Presentation</vt:lpstr>
      <vt:lpstr>30 panel premade markers</vt:lpstr>
      <vt:lpstr>55 markers </vt:lpstr>
      <vt:lpstr>EFFICIENT, AUTOMATED WORKFLOW</vt:lpstr>
      <vt:lpstr>Cell Segmentation Kit</vt:lpstr>
      <vt:lpstr>Verified panels to standardize workflows</vt:lpstr>
      <vt:lpstr>Dual mode use of CyTOF</vt:lpstr>
      <vt:lpstr>Streamlined workflow</vt:lpstr>
      <vt:lpstr>HOW IMAGING WITH THE HYPERION+ IMAGING SYSTEM WORKS</vt:lpstr>
      <vt:lpstr>THE HYPERION IMAGING SYSTEM A truly hands-free workflow</vt:lpstr>
      <vt:lpstr>PowerPoint Presentation</vt:lpstr>
      <vt:lpstr>PowerPoint Presentation</vt:lpstr>
      <vt:lpstr>PowerPoint Presentation</vt:lpstr>
      <vt:lpstr>PowerPoint Presentation</vt:lpstr>
      <vt:lpstr>PowerPoint Presentation</vt:lpstr>
      <vt:lpstr>The Bottom line – There are alternatives to traditional flow cytometry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Mortier</dc:creator>
  <cp:lastModifiedBy>Robinson, Joseph Paul</cp:lastModifiedBy>
  <cp:revision>40</cp:revision>
  <dcterms:created xsi:type="dcterms:W3CDTF">2019-01-10T19:34:33Z</dcterms:created>
  <dcterms:modified xsi:type="dcterms:W3CDTF">2023-02-13T01:42:12Z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0x010100380CCB7A885DF44DA9DA4E57A608E0E6</vt:lpwstr>
  </property>
</Properties>
</file>