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57" r:id="rId5"/>
  </p:sldMasterIdLst>
  <p:notesMasterIdLst>
    <p:notesMasterId r:id="rId33"/>
  </p:notesMasterIdLst>
  <p:sldIdLst>
    <p:sldId id="302" r:id="rId6"/>
    <p:sldId id="257" r:id="rId7"/>
    <p:sldId id="270" r:id="rId8"/>
    <p:sldId id="27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60" r:id="rId19"/>
    <p:sldId id="273" r:id="rId20"/>
    <p:sldId id="274" r:id="rId21"/>
    <p:sldId id="275" r:id="rId22"/>
    <p:sldId id="276" r:id="rId23"/>
    <p:sldId id="277" r:id="rId24"/>
    <p:sldId id="304" r:id="rId25"/>
    <p:sldId id="305" r:id="rId26"/>
    <p:sldId id="303" r:id="rId27"/>
    <p:sldId id="307" r:id="rId28"/>
    <p:sldId id="306" r:id="rId29"/>
    <p:sldId id="278" r:id="rId30"/>
    <p:sldId id="259" r:id="rId31"/>
    <p:sldId id="2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BD4"/>
    <a:srgbClr val="FDB714"/>
    <a:srgbClr val="F26929"/>
    <a:srgbClr val="C63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3"/>
    <p:restoredTop sz="94574"/>
  </p:normalViewPr>
  <p:slideViewPr>
    <p:cSldViewPr snapToGrid="0" snapToObjects="1">
      <p:cViewPr varScale="1">
        <p:scale>
          <a:sx n="101" d="100"/>
          <a:sy n="101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6AAA8-D7FB-EC4D-BA91-8B300B0686B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F144E-2FA6-B542-95D2-8F49A89C0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454A2-88F1-4136-8710-F9D0F1C6B05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88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5F0E0-19FD-460B-BA3E-C102EB245E11}" type="slidenum">
              <a:rPr lang="en-US"/>
              <a:pPr/>
              <a:t>10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93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48339-518A-7449-A25F-B4759BA432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329B48-B139-499C-A60E-2E53BBDAAE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4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1A5B5C-D0E3-574A-96FD-D451EDB9A6E8}" type="slidenum">
              <a:rPr lang="en-US"/>
              <a:pPr/>
              <a:t>15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8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099D9-7143-4CC5-9E45-7D99DE782A4A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7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AB281-5837-429F-9FF2-304A5C1E056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005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1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3A15-2BA6-F94B-B538-787F9FFB3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775" y="1959851"/>
            <a:ext cx="400513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4DE9B-1DB3-5248-BFC2-ABEACFA7B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775" y="4439526"/>
            <a:ext cx="34581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813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35C6-3E89-A444-AE13-7FE203E6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34D07-530D-5A4B-BB76-084BA5B2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98DDF-F2E8-1B46-840F-FF4BDBE4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FE22-30E9-E34A-89C7-05F941A6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C9349-42EA-AF46-89C9-5C45B788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3D1DB-020E-3B40-92D7-C3628B3E9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8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0107" y="6356358"/>
            <a:ext cx="1471711" cy="365125"/>
          </a:xfrm>
        </p:spPr>
        <p:txBody>
          <a:bodyPr/>
          <a:lstStyle/>
          <a:p>
            <a:fld id="{B8F7E1B4-F62D-8142-B156-FDF9A316C76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79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E1B4-F62D-8142-B156-FDF9A316C76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76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E1B4-F62D-8142-B156-FDF9A316C76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3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68EDA3-7004-724E-90D6-DEC6DED9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1109106"/>
            <a:ext cx="4133627" cy="182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Header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B831C7-CBCF-BB48-9F23-BCDC7B321C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563" y="6285233"/>
            <a:ext cx="1270616" cy="32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92D3B-0F6C-F849-8787-52E6FEF22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27" y="6409346"/>
            <a:ext cx="904540" cy="203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384EAE-3A0B-2BDA-E970-EA34EBE122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989278"/>
            <a:ext cx="559279" cy="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726358-FEE3-C541-9E0E-5C1ABDE97BA6}"/>
              </a:ext>
            </a:extLst>
          </p:cNvPr>
          <p:cNvSpPr/>
          <p:nvPr userDrawn="1"/>
        </p:nvSpPr>
        <p:spPr>
          <a:xfrm>
            <a:off x="0" y="0"/>
            <a:ext cx="12192000" cy="638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3DA0B-CACE-1D47-9FF9-6162F6B6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920079"/>
            <a:ext cx="10515600" cy="455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2858D-A47C-0548-B08C-1F36E32CA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827" y="1475974"/>
            <a:ext cx="10515600" cy="4130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0086E-9146-EC46-8F9C-63D72E898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969"/>
            <a:ext cx="4114800" cy="223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8E94964-B3A1-1744-9E4E-4AC552125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EF4F13-3E3D-CC4A-B130-DB33C36ED9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129" y="6484332"/>
            <a:ext cx="900049" cy="232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EF12E5-5413-8048-BD2A-D5E62F9E42A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9827" y="6505554"/>
            <a:ext cx="2132857" cy="240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92792-63CE-EE76-D5B1-18A87CA601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989278"/>
            <a:ext cx="559279" cy="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BBD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yto.purdue.edu/Purdue_software" TargetMode="Externa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4.tiff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6082C712-6066-5146-A935-2368D32082D9}"/>
              </a:ext>
            </a:extLst>
          </p:cNvPr>
          <p:cNvSpPr txBox="1">
            <a:spLocks/>
          </p:cNvSpPr>
          <p:nvPr/>
        </p:nvSpPr>
        <p:spPr>
          <a:xfrm>
            <a:off x="1298723" y="788989"/>
            <a:ext cx="6000750" cy="60801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/>
          </a:extLst>
        </p:spPr>
        <p:txBody>
          <a:bodyPr lIns="81280" tIns="40640" rIns="81280" bIns="40640"/>
          <a:lstStyle/>
          <a:p>
            <a:pPr>
              <a:defRPr/>
            </a:pPr>
            <a:r>
              <a:rPr lang="en-US" sz="3600" b="1" dirty="0">
                <a:solidFill>
                  <a:srgbClr val="00A69C"/>
                </a:solidFill>
                <a:latin typeface="Arial Narrow" charset="0"/>
                <a:ea typeface="ＭＳ 明朝" charset="-128"/>
                <a:cs typeface="Arial" charset="0"/>
              </a:rPr>
              <a:t>Advanced Flow Cytometry</a:t>
            </a:r>
            <a:endParaRPr lang="en-US" sz="1400" dirty="0"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B967D-C054-0B42-812E-F132C9B4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79414"/>
            <a:ext cx="1635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1280" tIns="40640" rIns="81280" bIns="40640" anchor="ctr">
            <a:spAutoFit/>
          </a:bodyPr>
          <a:lstStyle/>
          <a:p>
            <a:pPr>
              <a:defRPr/>
            </a:pPr>
            <a:endParaRPr lang="en-US" sz="2133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3BAC17F-763D-EA4F-9F07-B084A924E8D3}"/>
              </a:ext>
            </a:extLst>
          </p:cNvPr>
          <p:cNvSpPr txBox="1">
            <a:spLocks/>
          </p:cNvSpPr>
          <p:nvPr/>
        </p:nvSpPr>
        <p:spPr>
          <a:xfrm>
            <a:off x="1298723" y="1478758"/>
            <a:ext cx="6858000" cy="655637"/>
          </a:xfrm>
          <a:prstGeom prst="rect">
            <a:avLst/>
          </a:prstGeom>
        </p:spPr>
        <p:txBody>
          <a:bodyPr lIns="81280" tIns="40640" rIns="81280" bIns="40640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b="1" dirty="0"/>
              <a:t>J. Paul Robinson &amp; John Nolan</a:t>
            </a:r>
          </a:p>
        </p:txBody>
      </p:sp>
    </p:spTree>
    <p:extLst>
      <p:ext uri="{BB962C8B-B14F-4D97-AF65-F5344CB8AC3E}">
        <p14:creationId xmlns:p14="http://schemas.microsoft.com/office/powerpoint/2010/main" val="406665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0155" y="501650"/>
            <a:ext cx="8587068" cy="758697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Problem 1</a:t>
            </a:r>
            <a:r>
              <a:rPr lang="en-US" sz="3200" dirty="0"/>
              <a:t>: eliminate operator’s input in analysis</a:t>
            </a:r>
          </a:p>
        </p:txBody>
      </p:sp>
      <p:pic>
        <p:nvPicPr>
          <p:cNvPr id="21913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10556" y="1467557"/>
            <a:ext cx="2235200" cy="2232378"/>
          </a:xfrm>
          <a:noFill/>
          <a:ln/>
        </p:spPr>
      </p:pic>
      <p:pic>
        <p:nvPicPr>
          <p:cNvPr id="21914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18132" y="3973690"/>
            <a:ext cx="2235200" cy="2232378"/>
          </a:xfrm>
          <a:noFill/>
          <a:ln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2269" y="2480735"/>
            <a:ext cx="2655711" cy="26514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2269" y="2479324"/>
            <a:ext cx="2655711" cy="26514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558824" y="1738490"/>
            <a:ext cx="1341967" cy="4131733"/>
            <a:chOff x="672" y="960"/>
            <a:chExt cx="951" cy="292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194" y="960"/>
              <a:ext cx="429" cy="1152"/>
              <a:chOff x="1194" y="960"/>
              <a:chExt cx="429" cy="1152"/>
            </a:xfrm>
          </p:grpSpPr>
          <p:sp>
            <p:nvSpPr>
              <p:cNvPr id="219145" name="Line 9"/>
              <p:cNvSpPr>
                <a:spLocks noChangeShapeType="1"/>
              </p:cNvSpPr>
              <p:nvPr/>
            </p:nvSpPr>
            <p:spPr bwMode="auto">
              <a:xfrm flipV="1">
                <a:off x="1194" y="960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9146" name="Text Box 10"/>
              <p:cNvSpPr txBox="1">
                <a:spLocks noChangeArrowheads="1"/>
              </p:cNvSpPr>
              <p:nvPr/>
            </p:nvSpPr>
            <p:spPr bwMode="auto">
              <a:xfrm>
                <a:off x="1238" y="998"/>
                <a:ext cx="385" cy="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22">
                    <a:latin typeface="Trebuchet MS" pitchFamily="34" charset="0"/>
                  </a:rPr>
                  <a:t>gate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2736"/>
              <a:ext cx="522" cy="1152"/>
              <a:chOff x="672" y="2736"/>
              <a:chExt cx="522" cy="1152"/>
            </a:xfrm>
          </p:grpSpPr>
          <p:sp>
            <p:nvSpPr>
              <p:cNvPr id="219148" name="Line 12"/>
              <p:cNvSpPr>
                <a:spLocks noChangeShapeType="1"/>
              </p:cNvSpPr>
              <p:nvPr/>
            </p:nvSpPr>
            <p:spPr bwMode="auto">
              <a:xfrm flipV="1">
                <a:off x="1194" y="2736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9149" name="Text Box 13"/>
              <p:cNvSpPr txBox="1">
                <a:spLocks noChangeArrowheads="1"/>
              </p:cNvSpPr>
              <p:nvPr/>
            </p:nvSpPr>
            <p:spPr bwMode="auto">
              <a:xfrm>
                <a:off x="672" y="2784"/>
                <a:ext cx="385" cy="22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22">
                    <a:latin typeface="Trebuchet MS" pitchFamily="34" charset="0"/>
                  </a:rPr>
                  <a:t>gate</a:t>
                </a:r>
              </a:p>
            </p:txBody>
          </p:sp>
        </p:grpSp>
      </p:grpSp>
      <p:sp>
        <p:nvSpPr>
          <p:cNvPr id="219150" name="AutoShape 14"/>
          <p:cNvSpPr>
            <a:spLocks noChangeArrowheads="1"/>
          </p:cNvSpPr>
          <p:nvPr/>
        </p:nvSpPr>
        <p:spPr bwMode="auto">
          <a:xfrm>
            <a:off x="7586133" y="3295941"/>
            <a:ext cx="215102" cy="672525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/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8195734" y="3293535"/>
            <a:ext cx="1964267" cy="7488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22">
                <a:latin typeface="Trebuchet MS" pitchFamily="34" charset="0"/>
              </a:rPr>
              <a:t>Calculate fraction of “positive” and “negative” cells</a:t>
            </a:r>
          </a:p>
        </p:txBody>
      </p:sp>
      <p:sp>
        <p:nvSpPr>
          <p:cNvPr id="219152" name="AutoShape 16"/>
          <p:cNvSpPr>
            <a:spLocks noChangeArrowheads="1"/>
          </p:cNvSpPr>
          <p:nvPr/>
        </p:nvSpPr>
        <p:spPr bwMode="auto">
          <a:xfrm>
            <a:off x="8805333" y="4484959"/>
            <a:ext cx="366960" cy="394216"/>
          </a:xfrm>
          <a:prstGeom prst="downArrow">
            <a:avLst>
              <a:gd name="adj1" fmla="val 50000"/>
              <a:gd name="adj2" fmla="val 32143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/>
          </a:p>
        </p:txBody>
      </p:sp>
      <p:sp>
        <p:nvSpPr>
          <p:cNvPr id="219153" name="Text Box 17"/>
          <p:cNvSpPr txBox="1">
            <a:spLocks noChangeArrowheads="1"/>
          </p:cNvSpPr>
          <p:nvPr/>
        </p:nvSpPr>
        <p:spPr bwMode="auto">
          <a:xfrm>
            <a:off x="8222036" y="5190067"/>
            <a:ext cx="1952587" cy="6394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22">
                <a:latin typeface="Trebuchet MS" pitchFamily="34" charset="0"/>
              </a:rPr>
              <a:t>Problems?</a:t>
            </a:r>
          </a:p>
          <a:p>
            <a:pPr algn="ctr">
              <a:spcBef>
                <a:spcPct val="50000"/>
              </a:spcBef>
            </a:pPr>
            <a:r>
              <a:rPr lang="en-US" sz="1422">
                <a:latin typeface="Trebuchet MS" pitchFamily="34" charset="0"/>
              </a:rPr>
              <a:t>Well… plenty actually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A1D-11A1-48E4-9025-8055F73DF064}" type="datetime13">
              <a:rPr lang="en-US" smtClean="0"/>
              <a:t>6:04:57 PM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4809068" y="6206068"/>
            <a:ext cx="3427589" cy="270933"/>
          </a:xfrm>
        </p:spPr>
        <p:txBody>
          <a:bodyPr/>
          <a:lstStyle/>
          <a:p>
            <a:r>
              <a:rPr lang="en-US" dirty="0"/>
              <a:t>High Throughput-High-Content Flow Cytometry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9821334" y="6273801"/>
            <a:ext cx="135467" cy="13546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886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032001" y="3225801"/>
            <a:ext cx="4960056" cy="1614732"/>
          </a:xfrm>
        </p:spPr>
        <p:txBody>
          <a:bodyPr>
            <a:normAutofit fontScale="62500" lnSpcReduction="20000"/>
          </a:bodyPr>
          <a:lstStyle/>
          <a:p>
            <a:r>
              <a:rPr lang="en-US" sz="1600" b="1" dirty="0"/>
              <a:t>Method I</a:t>
            </a:r>
          </a:p>
          <a:p>
            <a:pPr lvl="1"/>
            <a:r>
              <a:rPr lang="en-US" sz="1422" dirty="0"/>
              <a:t>Sort the apples (“gate” the green and red populations, or red and non-red)</a:t>
            </a:r>
          </a:p>
          <a:p>
            <a:pPr lvl="1"/>
            <a:r>
              <a:rPr lang="en-US" sz="1422" dirty="0"/>
              <a:t>Count red and green (non-red) </a:t>
            </a:r>
          </a:p>
          <a:p>
            <a:pPr lvl="1"/>
            <a:r>
              <a:rPr lang="en-US" sz="1422" dirty="0"/>
              <a:t>Compare the counts</a:t>
            </a:r>
          </a:p>
          <a:p>
            <a:r>
              <a:rPr lang="en-US" sz="1600" b="1" dirty="0"/>
              <a:t>Method II</a:t>
            </a:r>
          </a:p>
          <a:p>
            <a:pPr lvl="1"/>
            <a:r>
              <a:rPr lang="en-US" sz="1422" dirty="0"/>
              <a:t>Find a bucket full of red apples only</a:t>
            </a:r>
          </a:p>
          <a:p>
            <a:pPr lvl="1"/>
            <a:r>
              <a:rPr lang="en-US" sz="1422" dirty="0"/>
              <a:t>Find the distribution</a:t>
            </a:r>
          </a:p>
          <a:p>
            <a:pPr lvl="1"/>
            <a:r>
              <a:rPr lang="en-US" sz="1422" dirty="0"/>
              <a:t>Take a bucket with red and green apples and find the distribution</a:t>
            </a:r>
          </a:p>
          <a:p>
            <a:pPr lvl="1"/>
            <a:r>
              <a:rPr lang="en-US" sz="1422" dirty="0"/>
              <a:t>Compare the distribution </a:t>
            </a:r>
          </a:p>
          <a:p>
            <a:pPr lvl="1"/>
            <a:endParaRPr lang="en-US" sz="1422" dirty="0"/>
          </a:p>
          <a:p>
            <a:pPr lvl="1"/>
            <a:endParaRPr lang="en-US" sz="1422" dirty="0"/>
          </a:p>
          <a:p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214" y="374690"/>
            <a:ext cx="7886700" cy="1178278"/>
          </a:xfrm>
        </p:spPr>
        <p:txBody>
          <a:bodyPr/>
          <a:lstStyle/>
          <a:p>
            <a:r>
              <a:rPr lang="en-US" dirty="0"/>
              <a:t>Alternative?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14A4-2E49-4DEF-9E7E-C4A34B22224E}" type="datetime13">
              <a:rPr lang="en-US" smtClean="0"/>
              <a:t>6:04:57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38134" y="6138333"/>
            <a:ext cx="3386667" cy="378178"/>
          </a:xfrm>
        </p:spPr>
        <p:txBody>
          <a:bodyPr/>
          <a:lstStyle/>
          <a:p>
            <a:r>
              <a:rPr lang="en-US" dirty="0"/>
              <a:t>High Throughput-High-Content Flow </a:t>
            </a:r>
            <a:r>
              <a:rPr lang="en-US" dirty="0" err="1"/>
              <a:t>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464734"/>
            <a:ext cx="1435524" cy="176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9066" y="1467300"/>
            <a:ext cx="1435524" cy="176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3" name="Group 7"/>
          <p:cNvGrpSpPr>
            <a:grpSpLocks noChangeAspect="1"/>
          </p:cNvGrpSpPr>
          <p:nvPr/>
        </p:nvGrpSpPr>
        <p:grpSpPr bwMode="auto">
          <a:xfrm>
            <a:off x="6845983" y="2046114"/>
            <a:ext cx="3208186" cy="3213101"/>
            <a:chOff x="3024" y="2016"/>
            <a:chExt cx="1958" cy="1961"/>
          </a:xfrm>
        </p:grpSpPr>
        <p:sp>
          <p:nvSpPr>
            <p:cNvPr id="922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24" y="2016"/>
              <a:ext cx="1958" cy="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3468" y="3425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3468" y="345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3463" y="343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3463" y="345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28" name="Rectangle 12"/>
            <p:cNvSpPr>
              <a:spLocks noChangeArrowheads="1"/>
            </p:cNvSpPr>
            <p:nvPr/>
          </p:nvSpPr>
          <p:spPr bwMode="auto">
            <a:xfrm>
              <a:off x="3457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3457" y="344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3457" y="342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3626" y="341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626" y="344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3621" y="342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3621" y="344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3615" y="3425"/>
              <a:ext cx="36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3615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0" name="Rectangle 24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3615" y="341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3784" y="333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3784" y="336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3779" y="334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3779" y="336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3774" y="334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3774" y="335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3774" y="3339"/>
              <a:ext cx="35" cy="35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1" name="Rectangle 35"/>
            <p:cNvSpPr>
              <a:spLocks noChangeArrowheads="1"/>
            </p:cNvSpPr>
            <p:nvPr/>
          </p:nvSpPr>
          <p:spPr bwMode="auto">
            <a:xfrm>
              <a:off x="3937" y="293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3937" y="296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3" name="Rectangle 37"/>
            <p:cNvSpPr>
              <a:spLocks noChangeArrowheads="1"/>
            </p:cNvSpPr>
            <p:nvPr/>
          </p:nvSpPr>
          <p:spPr bwMode="auto">
            <a:xfrm>
              <a:off x="3932" y="294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3932" y="296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3927" y="294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927" y="2956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8" name="Rectangle 42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59" name="Oval 43"/>
            <p:cNvSpPr>
              <a:spLocks noChangeArrowheads="1"/>
            </p:cNvSpPr>
            <p:nvPr/>
          </p:nvSpPr>
          <p:spPr bwMode="auto">
            <a:xfrm>
              <a:off x="3927" y="2935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0" name="Rectangle 44"/>
            <p:cNvSpPr>
              <a:spLocks noChangeArrowheads="1"/>
            </p:cNvSpPr>
            <p:nvPr/>
          </p:nvSpPr>
          <p:spPr bwMode="auto">
            <a:xfrm>
              <a:off x="4095" y="2532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4095" y="2562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4090" y="253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3" name="Rectangle 47"/>
            <p:cNvSpPr>
              <a:spLocks noChangeArrowheads="1"/>
            </p:cNvSpPr>
            <p:nvPr/>
          </p:nvSpPr>
          <p:spPr bwMode="auto">
            <a:xfrm>
              <a:off x="4090" y="255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4085" y="254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4085" y="255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8" name="Oval 52"/>
            <p:cNvSpPr>
              <a:spLocks noChangeArrowheads="1"/>
            </p:cNvSpPr>
            <p:nvPr/>
          </p:nvSpPr>
          <p:spPr bwMode="auto">
            <a:xfrm>
              <a:off x="4085" y="2532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69" name="Rectangle 53"/>
            <p:cNvSpPr>
              <a:spLocks noChangeArrowheads="1"/>
            </p:cNvSpPr>
            <p:nvPr/>
          </p:nvSpPr>
          <p:spPr bwMode="auto">
            <a:xfrm>
              <a:off x="4253" y="245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4253" y="248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4248" y="245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2" name="Rectangle 56"/>
            <p:cNvSpPr>
              <a:spLocks noChangeArrowheads="1"/>
            </p:cNvSpPr>
            <p:nvPr/>
          </p:nvSpPr>
          <p:spPr bwMode="auto">
            <a:xfrm>
              <a:off x="4248" y="2476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3" name="Rectangle 57"/>
            <p:cNvSpPr>
              <a:spLocks noChangeArrowheads="1"/>
            </p:cNvSpPr>
            <p:nvPr/>
          </p:nvSpPr>
          <p:spPr bwMode="auto">
            <a:xfrm>
              <a:off x="4243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4" name="Rectangle 58"/>
            <p:cNvSpPr>
              <a:spLocks noChangeArrowheads="1"/>
            </p:cNvSpPr>
            <p:nvPr/>
          </p:nvSpPr>
          <p:spPr bwMode="auto">
            <a:xfrm>
              <a:off x="4243" y="247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5" name="Rectangle 59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6" name="Rectangle 60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7" name="Oval 61"/>
            <p:cNvSpPr>
              <a:spLocks noChangeArrowheads="1"/>
            </p:cNvSpPr>
            <p:nvPr/>
          </p:nvSpPr>
          <p:spPr bwMode="auto">
            <a:xfrm>
              <a:off x="4243" y="245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8" name="Rectangle 62"/>
            <p:cNvSpPr>
              <a:spLocks noChangeArrowheads="1"/>
            </p:cNvSpPr>
            <p:nvPr/>
          </p:nvSpPr>
          <p:spPr bwMode="auto">
            <a:xfrm>
              <a:off x="4411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79" name="Rectangle 63"/>
            <p:cNvSpPr>
              <a:spLocks noChangeArrowheads="1"/>
            </p:cNvSpPr>
            <p:nvPr/>
          </p:nvSpPr>
          <p:spPr bwMode="auto">
            <a:xfrm>
              <a:off x="4411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0" name="Rectangle 64"/>
            <p:cNvSpPr>
              <a:spLocks noChangeArrowheads="1"/>
            </p:cNvSpPr>
            <p:nvPr/>
          </p:nvSpPr>
          <p:spPr bwMode="auto">
            <a:xfrm>
              <a:off x="4406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1" name="Rectangle 65"/>
            <p:cNvSpPr>
              <a:spLocks noChangeArrowheads="1"/>
            </p:cNvSpPr>
            <p:nvPr/>
          </p:nvSpPr>
          <p:spPr bwMode="auto">
            <a:xfrm>
              <a:off x="4406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2" name="Rectangle 66"/>
            <p:cNvSpPr>
              <a:spLocks noChangeArrowheads="1"/>
            </p:cNvSpPr>
            <p:nvPr/>
          </p:nvSpPr>
          <p:spPr bwMode="auto">
            <a:xfrm>
              <a:off x="4401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3" name="Rectangle 67"/>
            <p:cNvSpPr>
              <a:spLocks noChangeArrowheads="1"/>
            </p:cNvSpPr>
            <p:nvPr/>
          </p:nvSpPr>
          <p:spPr bwMode="auto">
            <a:xfrm>
              <a:off x="4401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4" name="Rectangle 68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5" name="Rectangle 69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6" name="Oval 70"/>
            <p:cNvSpPr>
              <a:spLocks noChangeArrowheads="1"/>
            </p:cNvSpPr>
            <p:nvPr/>
          </p:nvSpPr>
          <p:spPr bwMode="auto">
            <a:xfrm>
              <a:off x="4401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7" name="Rectangle 71"/>
            <p:cNvSpPr>
              <a:spLocks noChangeArrowheads="1"/>
            </p:cNvSpPr>
            <p:nvPr/>
          </p:nvSpPr>
          <p:spPr bwMode="auto">
            <a:xfrm>
              <a:off x="4569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8" name="Rectangle 72"/>
            <p:cNvSpPr>
              <a:spLocks noChangeArrowheads="1"/>
            </p:cNvSpPr>
            <p:nvPr/>
          </p:nvSpPr>
          <p:spPr bwMode="auto">
            <a:xfrm>
              <a:off x="4569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89" name="Rectangle 73"/>
            <p:cNvSpPr>
              <a:spLocks noChangeArrowheads="1"/>
            </p:cNvSpPr>
            <p:nvPr/>
          </p:nvSpPr>
          <p:spPr bwMode="auto">
            <a:xfrm>
              <a:off x="4564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0" name="Rectangle 74"/>
            <p:cNvSpPr>
              <a:spLocks noChangeArrowheads="1"/>
            </p:cNvSpPr>
            <p:nvPr/>
          </p:nvSpPr>
          <p:spPr bwMode="auto">
            <a:xfrm>
              <a:off x="4564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1" name="Rectangle 75"/>
            <p:cNvSpPr>
              <a:spLocks noChangeArrowheads="1"/>
            </p:cNvSpPr>
            <p:nvPr/>
          </p:nvSpPr>
          <p:spPr bwMode="auto">
            <a:xfrm>
              <a:off x="4559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2" name="Rectangle 76"/>
            <p:cNvSpPr>
              <a:spLocks noChangeArrowheads="1"/>
            </p:cNvSpPr>
            <p:nvPr/>
          </p:nvSpPr>
          <p:spPr bwMode="auto">
            <a:xfrm>
              <a:off x="4559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3" name="Rectangle 77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4" name="Rectangle 78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5" name="Oval 79"/>
            <p:cNvSpPr>
              <a:spLocks noChangeArrowheads="1"/>
            </p:cNvSpPr>
            <p:nvPr/>
          </p:nvSpPr>
          <p:spPr bwMode="auto">
            <a:xfrm>
              <a:off x="4559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6" name="Rectangle 80"/>
            <p:cNvSpPr>
              <a:spLocks noChangeArrowheads="1"/>
            </p:cNvSpPr>
            <p:nvPr/>
          </p:nvSpPr>
          <p:spPr bwMode="auto">
            <a:xfrm>
              <a:off x="4722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7" name="Rectangle 81"/>
            <p:cNvSpPr>
              <a:spLocks noChangeArrowheads="1"/>
            </p:cNvSpPr>
            <p:nvPr/>
          </p:nvSpPr>
          <p:spPr bwMode="auto">
            <a:xfrm>
              <a:off x="4722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8" name="Rectangle 82"/>
            <p:cNvSpPr>
              <a:spLocks noChangeArrowheads="1"/>
            </p:cNvSpPr>
            <p:nvPr/>
          </p:nvSpPr>
          <p:spPr bwMode="auto">
            <a:xfrm>
              <a:off x="4717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299" name="Rectangle 83"/>
            <p:cNvSpPr>
              <a:spLocks noChangeArrowheads="1"/>
            </p:cNvSpPr>
            <p:nvPr/>
          </p:nvSpPr>
          <p:spPr bwMode="auto">
            <a:xfrm>
              <a:off x="4717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0" name="Rectangle 84"/>
            <p:cNvSpPr>
              <a:spLocks noChangeArrowheads="1"/>
            </p:cNvSpPr>
            <p:nvPr/>
          </p:nvSpPr>
          <p:spPr bwMode="auto">
            <a:xfrm>
              <a:off x="4712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1" name="Rectangle 85"/>
            <p:cNvSpPr>
              <a:spLocks noChangeArrowheads="1"/>
            </p:cNvSpPr>
            <p:nvPr/>
          </p:nvSpPr>
          <p:spPr bwMode="auto">
            <a:xfrm>
              <a:off x="4712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2" name="Rectangle 86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3" name="Rectangle 87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4" name="Oval 88"/>
            <p:cNvSpPr>
              <a:spLocks noChangeArrowheads="1"/>
            </p:cNvSpPr>
            <p:nvPr/>
          </p:nvSpPr>
          <p:spPr bwMode="auto">
            <a:xfrm>
              <a:off x="4712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5" name="Rectangle 89"/>
            <p:cNvSpPr>
              <a:spLocks noChangeArrowheads="1"/>
            </p:cNvSpPr>
            <p:nvPr/>
          </p:nvSpPr>
          <p:spPr bwMode="auto">
            <a:xfrm>
              <a:off x="3422" y="2414"/>
              <a:ext cx="1356" cy="1068"/>
            </a:xfrm>
            <a:prstGeom prst="rect">
              <a:avLst/>
            </a:prstGeom>
            <a:noFill/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6" name="Rectangle 90"/>
            <p:cNvSpPr>
              <a:spLocks noChangeArrowheads="1"/>
            </p:cNvSpPr>
            <p:nvPr/>
          </p:nvSpPr>
          <p:spPr bwMode="auto">
            <a:xfrm>
              <a:off x="3672" y="3758"/>
              <a:ext cx="55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Harvest day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7" name="Rectangle 91"/>
            <p:cNvSpPr>
              <a:spLocks noChangeArrowheads="1"/>
            </p:cNvSpPr>
            <p:nvPr/>
          </p:nvSpPr>
          <p:spPr bwMode="auto">
            <a:xfrm rot="16200000">
              <a:off x="2453" y="2881"/>
              <a:ext cx="128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Percentage of green apples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8" name="Line 92"/>
            <p:cNvSpPr>
              <a:spLocks noChangeShapeType="1"/>
            </p:cNvSpPr>
            <p:nvPr/>
          </p:nvSpPr>
          <p:spPr bwMode="auto">
            <a:xfrm>
              <a:off x="3473" y="3482"/>
              <a:ext cx="94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09" name="Line 93"/>
            <p:cNvSpPr>
              <a:spLocks noChangeShapeType="1"/>
            </p:cNvSpPr>
            <p:nvPr/>
          </p:nvSpPr>
          <p:spPr bwMode="auto">
            <a:xfrm>
              <a:off x="3473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10" name="Line 94"/>
            <p:cNvSpPr>
              <a:spLocks noChangeShapeType="1"/>
            </p:cNvSpPr>
            <p:nvPr/>
          </p:nvSpPr>
          <p:spPr bwMode="auto">
            <a:xfrm>
              <a:off x="3789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11" name="Line 95"/>
            <p:cNvSpPr>
              <a:spLocks noChangeShapeType="1"/>
            </p:cNvSpPr>
            <p:nvPr/>
          </p:nvSpPr>
          <p:spPr bwMode="auto">
            <a:xfrm>
              <a:off x="4100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12" name="Line 96"/>
            <p:cNvSpPr>
              <a:spLocks noChangeShapeType="1"/>
            </p:cNvSpPr>
            <p:nvPr/>
          </p:nvSpPr>
          <p:spPr bwMode="auto">
            <a:xfrm>
              <a:off x="4416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13" name="Rectangle 97"/>
            <p:cNvSpPr>
              <a:spLocks noChangeArrowheads="1"/>
            </p:cNvSpPr>
            <p:nvPr/>
          </p:nvSpPr>
          <p:spPr bwMode="auto">
            <a:xfrm>
              <a:off x="3427" y="3604"/>
              <a:ext cx="63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-5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4" name="Rectangle 98"/>
            <p:cNvSpPr>
              <a:spLocks noChangeArrowheads="1"/>
            </p:cNvSpPr>
            <p:nvPr/>
          </p:nvSpPr>
          <p:spPr bwMode="auto">
            <a:xfrm>
              <a:off x="3697" y="3604"/>
              <a:ext cx="102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-10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5" name="Rectangle 99"/>
            <p:cNvSpPr>
              <a:spLocks noChangeArrowheads="1"/>
            </p:cNvSpPr>
            <p:nvPr/>
          </p:nvSpPr>
          <p:spPr bwMode="auto">
            <a:xfrm>
              <a:off x="3988" y="3604"/>
              <a:ext cx="102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-15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6" name="Rectangle 100"/>
            <p:cNvSpPr>
              <a:spLocks noChangeArrowheads="1"/>
            </p:cNvSpPr>
            <p:nvPr/>
          </p:nvSpPr>
          <p:spPr bwMode="auto">
            <a:xfrm>
              <a:off x="4299" y="3604"/>
              <a:ext cx="102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-20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7" name="Line 101"/>
            <p:cNvSpPr>
              <a:spLocks noChangeShapeType="1"/>
            </p:cNvSpPr>
            <p:nvPr/>
          </p:nvSpPr>
          <p:spPr bwMode="auto">
            <a:xfrm flipV="1">
              <a:off x="3422" y="2578"/>
              <a:ext cx="1" cy="74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18" name="Line 102"/>
            <p:cNvSpPr>
              <a:spLocks noChangeShapeType="1"/>
            </p:cNvSpPr>
            <p:nvPr/>
          </p:nvSpPr>
          <p:spPr bwMode="auto">
            <a:xfrm flipH="1">
              <a:off x="3376" y="331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19" name="Line 103"/>
            <p:cNvSpPr>
              <a:spLocks noChangeShapeType="1"/>
            </p:cNvSpPr>
            <p:nvPr/>
          </p:nvSpPr>
          <p:spPr bwMode="auto">
            <a:xfrm flipH="1">
              <a:off x="3376" y="307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20" name="Line 104"/>
            <p:cNvSpPr>
              <a:spLocks noChangeShapeType="1"/>
            </p:cNvSpPr>
            <p:nvPr/>
          </p:nvSpPr>
          <p:spPr bwMode="auto">
            <a:xfrm flipH="1">
              <a:off x="3376" y="282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21" name="Line 105"/>
            <p:cNvSpPr>
              <a:spLocks noChangeShapeType="1"/>
            </p:cNvSpPr>
            <p:nvPr/>
          </p:nvSpPr>
          <p:spPr bwMode="auto">
            <a:xfrm flipH="1">
              <a:off x="3376" y="257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322" name="Rectangle 106"/>
            <p:cNvSpPr>
              <a:spLocks noChangeArrowheads="1"/>
            </p:cNvSpPr>
            <p:nvPr/>
          </p:nvSpPr>
          <p:spPr bwMode="auto">
            <a:xfrm>
              <a:off x="3192" y="3277"/>
              <a:ext cx="78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3" name="Rectangle 107"/>
            <p:cNvSpPr>
              <a:spLocks noChangeArrowheads="1"/>
            </p:cNvSpPr>
            <p:nvPr/>
          </p:nvSpPr>
          <p:spPr bwMode="auto">
            <a:xfrm>
              <a:off x="3192" y="3032"/>
              <a:ext cx="78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4" name="Rectangle 108"/>
            <p:cNvSpPr>
              <a:spLocks noChangeArrowheads="1"/>
            </p:cNvSpPr>
            <p:nvPr/>
          </p:nvSpPr>
          <p:spPr bwMode="auto">
            <a:xfrm>
              <a:off x="3192" y="2787"/>
              <a:ext cx="78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5" name="Rectangle 109"/>
            <p:cNvSpPr>
              <a:spLocks noChangeArrowheads="1"/>
            </p:cNvSpPr>
            <p:nvPr/>
          </p:nvSpPr>
          <p:spPr bwMode="auto">
            <a:xfrm>
              <a:off x="3192" y="2542"/>
              <a:ext cx="78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89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</a:t>
              </a:r>
              <a:endParaRPr lang="en-US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6" name="Freeform 110"/>
            <p:cNvSpPr>
              <a:spLocks/>
            </p:cNvSpPr>
            <p:nvPr/>
          </p:nvSpPr>
          <p:spPr bwMode="auto">
            <a:xfrm>
              <a:off x="3473" y="2455"/>
              <a:ext cx="1254" cy="986"/>
            </a:xfrm>
            <a:custGeom>
              <a:avLst/>
              <a:gdLst/>
              <a:ahLst/>
              <a:cxnLst>
                <a:cxn ang="0">
                  <a:pos x="15" y="986"/>
                </a:cxn>
                <a:cxn ang="0">
                  <a:pos x="41" y="986"/>
                </a:cxn>
                <a:cxn ang="0">
                  <a:pos x="66" y="986"/>
                </a:cxn>
                <a:cxn ang="0">
                  <a:pos x="86" y="981"/>
                </a:cxn>
                <a:cxn ang="0">
                  <a:pos x="112" y="981"/>
                </a:cxn>
                <a:cxn ang="0">
                  <a:pos x="137" y="981"/>
                </a:cxn>
                <a:cxn ang="0">
                  <a:pos x="163" y="976"/>
                </a:cxn>
                <a:cxn ang="0">
                  <a:pos x="188" y="970"/>
                </a:cxn>
                <a:cxn ang="0">
                  <a:pos x="214" y="965"/>
                </a:cxn>
                <a:cxn ang="0">
                  <a:pos x="239" y="955"/>
                </a:cxn>
                <a:cxn ang="0">
                  <a:pos x="265" y="940"/>
                </a:cxn>
                <a:cxn ang="0">
                  <a:pos x="290" y="919"/>
                </a:cxn>
                <a:cxn ang="0">
                  <a:pos x="316" y="894"/>
                </a:cxn>
                <a:cxn ang="0">
                  <a:pos x="341" y="858"/>
                </a:cxn>
                <a:cxn ang="0">
                  <a:pos x="367" y="812"/>
                </a:cxn>
                <a:cxn ang="0">
                  <a:pos x="392" y="751"/>
                </a:cxn>
                <a:cxn ang="0">
                  <a:pos x="418" y="679"/>
                </a:cxn>
                <a:cxn ang="0">
                  <a:pos x="443" y="593"/>
                </a:cxn>
                <a:cxn ang="0">
                  <a:pos x="469" y="501"/>
                </a:cxn>
                <a:cxn ang="0">
                  <a:pos x="494" y="414"/>
                </a:cxn>
                <a:cxn ang="0">
                  <a:pos x="520" y="327"/>
                </a:cxn>
                <a:cxn ang="0">
                  <a:pos x="545" y="250"/>
                </a:cxn>
                <a:cxn ang="0">
                  <a:pos x="571" y="189"/>
                </a:cxn>
                <a:cxn ang="0">
                  <a:pos x="596" y="138"/>
                </a:cxn>
                <a:cxn ang="0">
                  <a:pos x="622" y="97"/>
                </a:cxn>
                <a:cxn ang="0">
                  <a:pos x="647" y="72"/>
                </a:cxn>
                <a:cxn ang="0">
                  <a:pos x="673" y="51"/>
                </a:cxn>
                <a:cxn ang="0">
                  <a:pos x="698" y="36"/>
                </a:cxn>
                <a:cxn ang="0">
                  <a:pos x="724" y="26"/>
                </a:cxn>
                <a:cxn ang="0">
                  <a:pos x="749" y="16"/>
                </a:cxn>
                <a:cxn ang="0">
                  <a:pos x="775" y="10"/>
                </a:cxn>
                <a:cxn ang="0">
                  <a:pos x="800" y="10"/>
                </a:cxn>
                <a:cxn ang="0">
                  <a:pos x="826" y="5"/>
                </a:cxn>
                <a:cxn ang="0">
                  <a:pos x="851" y="5"/>
                </a:cxn>
                <a:cxn ang="0">
                  <a:pos x="877" y="0"/>
                </a:cxn>
                <a:cxn ang="0">
                  <a:pos x="902" y="0"/>
                </a:cxn>
                <a:cxn ang="0">
                  <a:pos x="928" y="0"/>
                </a:cxn>
                <a:cxn ang="0">
                  <a:pos x="953" y="0"/>
                </a:cxn>
                <a:cxn ang="0">
                  <a:pos x="979" y="0"/>
                </a:cxn>
                <a:cxn ang="0">
                  <a:pos x="1004" y="0"/>
                </a:cxn>
                <a:cxn ang="0">
                  <a:pos x="1030" y="0"/>
                </a:cxn>
                <a:cxn ang="0">
                  <a:pos x="1055" y="0"/>
                </a:cxn>
                <a:cxn ang="0">
                  <a:pos x="1081" y="0"/>
                </a:cxn>
                <a:cxn ang="0">
                  <a:pos x="1101" y="0"/>
                </a:cxn>
                <a:cxn ang="0">
                  <a:pos x="1127" y="0"/>
                </a:cxn>
                <a:cxn ang="0">
                  <a:pos x="1152" y="0"/>
                </a:cxn>
                <a:cxn ang="0">
                  <a:pos x="1178" y="0"/>
                </a:cxn>
                <a:cxn ang="0">
                  <a:pos x="1203" y="0"/>
                </a:cxn>
                <a:cxn ang="0">
                  <a:pos x="1229" y="0"/>
                </a:cxn>
                <a:cxn ang="0">
                  <a:pos x="1254" y="0"/>
                </a:cxn>
              </a:cxnLst>
              <a:rect l="0" t="0" r="r" b="b"/>
              <a:pathLst>
                <a:path w="1254" h="986">
                  <a:moveTo>
                    <a:pt x="0" y="986"/>
                  </a:moveTo>
                  <a:lnTo>
                    <a:pt x="15" y="986"/>
                  </a:lnTo>
                  <a:lnTo>
                    <a:pt x="25" y="986"/>
                  </a:lnTo>
                  <a:lnTo>
                    <a:pt x="41" y="986"/>
                  </a:lnTo>
                  <a:lnTo>
                    <a:pt x="51" y="986"/>
                  </a:lnTo>
                  <a:lnTo>
                    <a:pt x="66" y="986"/>
                  </a:lnTo>
                  <a:lnTo>
                    <a:pt x="76" y="981"/>
                  </a:lnTo>
                  <a:lnTo>
                    <a:pt x="86" y="981"/>
                  </a:lnTo>
                  <a:lnTo>
                    <a:pt x="102" y="981"/>
                  </a:lnTo>
                  <a:lnTo>
                    <a:pt x="112" y="981"/>
                  </a:lnTo>
                  <a:lnTo>
                    <a:pt x="127" y="981"/>
                  </a:lnTo>
                  <a:lnTo>
                    <a:pt x="137" y="981"/>
                  </a:lnTo>
                  <a:lnTo>
                    <a:pt x="153" y="976"/>
                  </a:lnTo>
                  <a:lnTo>
                    <a:pt x="163" y="976"/>
                  </a:lnTo>
                  <a:lnTo>
                    <a:pt x="178" y="976"/>
                  </a:lnTo>
                  <a:lnTo>
                    <a:pt x="188" y="970"/>
                  </a:lnTo>
                  <a:lnTo>
                    <a:pt x="204" y="965"/>
                  </a:lnTo>
                  <a:lnTo>
                    <a:pt x="214" y="965"/>
                  </a:lnTo>
                  <a:lnTo>
                    <a:pt x="229" y="960"/>
                  </a:lnTo>
                  <a:lnTo>
                    <a:pt x="239" y="955"/>
                  </a:lnTo>
                  <a:lnTo>
                    <a:pt x="255" y="950"/>
                  </a:lnTo>
                  <a:lnTo>
                    <a:pt x="265" y="940"/>
                  </a:lnTo>
                  <a:lnTo>
                    <a:pt x="280" y="930"/>
                  </a:lnTo>
                  <a:lnTo>
                    <a:pt x="290" y="919"/>
                  </a:lnTo>
                  <a:lnTo>
                    <a:pt x="306" y="909"/>
                  </a:lnTo>
                  <a:lnTo>
                    <a:pt x="316" y="894"/>
                  </a:lnTo>
                  <a:lnTo>
                    <a:pt x="331" y="879"/>
                  </a:lnTo>
                  <a:lnTo>
                    <a:pt x="341" y="858"/>
                  </a:lnTo>
                  <a:lnTo>
                    <a:pt x="357" y="838"/>
                  </a:lnTo>
                  <a:lnTo>
                    <a:pt x="367" y="812"/>
                  </a:lnTo>
                  <a:lnTo>
                    <a:pt x="382" y="782"/>
                  </a:lnTo>
                  <a:lnTo>
                    <a:pt x="392" y="751"/>
                  </a:lnTo>
                  <a:lnTo>
                    <a:pt x="408" y="715"/>
                  </a:lnTo>
                  <a:lnTo>
                    <a:pt x="418" y="679"/>
                  </a:lnTo>
                  <a:lnTo>
                    <a:pt x="433" y="639"/>
                  </a:lnTo>
                  <a:lnTo>
                    <a:pt x="443" y="593"/>
                  </a:lnTo>
                  <a:lnTo>
                    <a:pt x="459" y="547"/>
                  </a:lnTo>
                  <a:lnTo>
                    <a:pt x="469" y="501"/>
                  </a:lnTo>
                  <a:lnTo>
                    <a:pt x="484" y="455"/>
                  </a:lnTo>
                  <a:lnTo>
                    <a:pt x="494" y="414"/>
                  </a:lnTo>
                  <a:lnTo>
                    <a:pt x="510" y="368"/>
                  </a:lnTo>
                  <a:lnTo>
                    <a:pt x="520" y="327"/>
                  </a:lnTo>
                  <a:lnTo>
                    <a:pt x="535" y="286"/>
                  </a:lnTo>
                  <a:lnTo>
                    <a:pt x="545" y="250"/>
                  </a:lnTo>
                  <a:lnTo>
                    <a:pt x="561" y="220"/>
                  </a:lnTo>
                  <a:lnTo>
                    <a:pt x="571" y="189"/>
                  </a:lnTo>
                  <a:lnTo>
                    <a:pt x="581" y="158"/>
                  </a:lnTo>
                  <a:lnTo>
                    <a:pt x="596" y="138"/>
                  </a:lnTo>
                  <a:lnTo>
                    <a:pt x="606" y="118"/>
                  </a:lnTo>
                  <a:lnTo>
                    <a:pt x="622" y="97"/>
                  </a:lnTo>
                  <a:lnTo>
                    <a:pt x="632" y="82"/>
                  </a:lnTo>
                  <a:lnTo>
                    <a:pt x="647" y="72"/>
                  </a:lnTo>
                  <a:lnTo>
                    <a:pt x="657" y="61"/>
                  </a:lnTo>
                  <a:lnTo>
                    <a:pt x="673" y="51"/>
                  </a:lnTo>
                  <a:lnTo>
                    <a:pt x="683" y="41"/>
                  </a:lnTo>
                  <a:lnTo>
                    <a:pt x="698" y="36"/>
                  </a:lnTo>
                  <a:lnTo>
                    <a:pt x="708" y="31"/>
                  </a:lnTo>
                  <a:lnTo>
                    <a:pt x="724" y="26"/>
                  </a:lnTo>
                  <a:lnTo>
                    <a:pt x="734" y="21"/>
                  </a:lnTo>
                  <a:lnTo>
                    <a:pt x="749" y="16"/>
                  </a:lnTo>
                  <a:lnTo>
                    <a:pt x="759" y="16"/>
                  </a:lnTo>
                  <a:lnTo>
                    <a:pt x="775" y="10"/>
                  </a:lnTo>
                  <a:lnTo>
                    <a:pt x="785" y="10"/>
                  </a:lnTo>
                  <a:lnTo>
                    <a:pt x="800" y="10"/>
                  </a:lnTo>
                  <a:lnTo>
                    <a:pt x="810" y="5"/>
                  </a:lnTo>
                  <a:lnTo>
                    <a:pt x="826" y="5"/>
                  </a:lnTo>
                  <a:lnTo>
                    <a:pt x="836" y="5"/>
                  </a:lnTo>
                  <a:lnTo>
                    <a:pt x="851" y="5"/>
                  </a:lnTo>
                  <a:lnTo>
                    <a:pt x="861" y="5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902" y="0"/>
                  </a:lnTo>
                  <a:lnTo>
                    <a:pt x="912" y="0"/>
                  </a:lnTo>
                  <a:lnTo>
                    <a:pt x="928" y="0"/>
                  </a:lnTo>
                  <a:lnTo>
                    <a:pt x="938" y="0"/>
                  </a:lnTo>
                  <a:lnTo>
                    <a:pt x="953" y="0"/>
                  </a:lnTo>
                  <a:lnTo>
                    <a:pt x="963" y="0"/>
                  </a:lnTo>
                  <a:lnTo>
                    <a:pt x="979" y="0"/>
                  </a:lnTo>
                  <a:lnTo>
                    <a:pt x="989" y="0"/>
                  </a:lnTo>
                  <a:lnTo>
                    <a:pt x="1004" y="0"/>
                  </a:lnTo>
                  <a:lnTo>
                    <a:pt x="1014" y="0"/>
                  </a:lnTo>
                  <a:lnTo>
                    <a:pt x="1030" y="0"/>
                  </a:lnTo>
                  <a:lnTo>
                    <a:pt x="1040" y="0"/>
                  </a:lnTo>
                  <a:lnTo>
                    <a:pt x="1055" y="0"/>
                  </a:lnTo>
                  <a:lnTo>
                    <a:pt x="1065" y="0"/>
                  </a:lnTo>
                  <a:lnTo>
                    <a:pt x="1081" y="0"/>
                  </a:lnTo>
                  <a:lnTo>
                    <a:pt x="1091" y="0"/>
                  </a:lnTo>
                  <a:lnTo>
                    <a:pt x="1101" y="0"/>
                  </a:lnTo>
                  <a:lnTo>
                    <a:pt x="1116" y="0"/>
                  </a:lnTo>
                  <a:lnTo>
                    <a:pt x="1127" y="0"/>
                  </a:lnTo>
                  <a:lnTo>
                    <a:pt x="1142" y="0"/>
                  </a:lnTo>
                  <a:lnTo>
                    <a:pt x="1152" y="0"/>
                  </a:lnTo>
                  <a:lnTo>
                    <a:pt x="1167" y="0"/>
                  </a:lnTo>
                  <a:lnTo>
                    <a:pt x="1178" y="0"/>
                  </a:lnTo>
                  <a:lnTo>
                    <a:pt x="1193" y="0"/>
                  </a:lnTo>
                  <a:lnTo>
                    <a:pt x="1203" y="0"/>
                  </a:lnTo>
                  <a:lnTo>
                    <a:pt x="1218" y="0"/>
                  </a:lnTo>
                  <a:lnTo>
                    <a:pt x="1229" y="0"/>
                  </a:lnTo>
                  <a:lnTo>
                    <a:pt x="1244" y="0"/>
                  </a:lnTo>
                  <a:lnTo>
                    <a:pt x="1254" y="0"/>
                  </a:lnTo>
                </a:path>
              </a:pathLst>
            </a:cu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6833765" y="1699290"/>
            <a:ext cx="3183467" cy="4023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81280" tIns="40640" rIns="81280" bIns="40640" numCol="1" anchor="t" anchorCtr="0" compatLnSpc="1">
            <a:prstTxWarp prst="textNoShape">
              <a:avLst/>
            </a:prstTxWarp>
          </a:bodyPr>
          <a:lstStyle/>
          <a:p>
            <a:pPr marL="304804" indent="-304804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22" kern="0" dirty="0"/>
              <a:t>Heuristic methods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kern="0" dirty="0" err="1"/>
              <a:t>Minkowski</a:t>
            </a:r>
            <a:r>
              <a:rPr lang="en-US" sz="1244" kern="0" dirty="0"/>
              <a:t>-form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kern="0" dirty="0"/>
              <a:t>Weighted-Mean-Variance (WMV)</a:t>
            </a:r>
          </a:p>
          <a:p>
            <a:pPr marL="304804" indent="-304804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22" kern="0" dirty="0"/>
              <a:t>Distance functions used in nonparametric tests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22" kern="0" dirty="0">
                <a:sym typeface="Symbol" pitchFamily="18" charset="2"/>
              </a:rPr>
              <a:t></a:t>
            </a:r>
            <a:r>
              <a:rPr lang="en-US" sz="1244" kern="0" baseline="30000" dirty="0">
                <a:cs typeface="Arial" charset="0"/>
              </a:rPr>
              <a:t> 2  </a:t>
            </a:r>
            <a:r>
              <a:rPr lang="en-US" sz="1422" kern="0" dirty="0">
                <a:sym typeface="Symbol" pitchFamily="18" charset="2"/>
              </a:rPr>
              <a:t>(Chi Square)</a:t>
            </a:r>
            <a:endParaRPr lang="en-US" sz="1244" kern="0" dirty="0"/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kern="0" dirty="0" err="1"/>
              <a:t>Kolmogorov</a:t>
            </a:r>
            <a:r>
              <a:rPr lang="en-US" sz="1244" kern="0" dirty="0"/>
              <a:t>-Smirnov (KS)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kern="0" dirty="0"/>
              <a:t>Cramer/von </a:t>
            </a:r>
            <a:r>
              <a:rPr lang="en-US" sz="1244" kern="0" dirty="0" err="1"/>
              <a:t>Mises</a:t>
            </a:r>
            <a:r>
              <a:rPr lang="en-US" sz="1244" kern="0" dirty="0"/>
              <a:t> (</a:t>
            </a:r>
            <a:r>
              <a:rPr lang="en-US" sz="1244" kern="0" dirty="0" err="1"/>
              <a:t>CvM</a:t>
            </a:r>
            <a:r>
              <a:rPr lang="en-US" sz="1244" kern="0" dirty="0"/>
              <a:t>)</a:t>
            </a:r>
          </a:p>
          <a:p>
            <a:pPr marL="304804" indent="-304804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22" kern="0" dirty="0"/>
              <a:t>Information-theory divergences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b="1" kern="0" dirty="0" err="1"/>
              <a:t>Kullback-Liebler</a:t>
            </a:r>
            <a:r>
              <a:rPr lang="en-US" sz="1244" b="1" kern="0" dirty="0"/>
              <a:t> (KL)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b="1" kern="0" dirty="0"/>
              <a:t>Jeffrey divergence (JD)</a:t>
            </a:r>
          </a:p>
          <a:p>
            <a:pPr marL="304804" indent="-304804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22" kern="0" dirty="0"/>
              <a:t>Spectral measures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kern="0" dirty="0"/>
              <a:t>Spectral angle </a:t>
            </a:r>
            <a:r>
              <a:rPr lang="en-US" sz="1244" kern="0" dirty="0" err="1"/>
              <a:t>mapper</a:t>
            </a:r>
            <a:endParaRPr lang="en-US" sz="1244" kern="0" dirty="0"/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kern="0" dirty="0" err="1"/>
              <a:t>Bhatacharyya</a:t>
            </a:r>
            <a:r>
              <a:rPr lang="en-US" sz="1244" kern="0" dirty="0"/>
              <a:t> distance</a:t>
            </a:r>
          </a:p>
          <a:p>
            <a:pPr marL="304804" indent="-304804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22" kern="0" dirty="0"/>
              <a:t>Ground distance measures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kern="0" dirty="0"/>
              <a:t>Histogram intersection (Overton)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b="1" kern="0" dirty="0"/>
              <a:t>Quadratic form distance (QF)</a:t>
            </a:r>
          </a:p>
          <a:p>
            <a:pPr marL="660408" lvl="1" indent="-25400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244" b="1" kern="0" dirty="0"/>
              <a:t>Wasserstein-Rubinstein-Mallows distance (Earth Movers Distance)</a:t>
            </a:r>
          </a:p>
        </p:txBody>
      </p:sp>
      <p:sp>
        <p:nvSpPr>
          <p:cNvPr id="115" name="Isosceles Triangle 114"/>
          <p:cNvSpPr/>
          <p:nvPr/>
        </p:nvSpPr>
        <p:spPr>
          <a:xfrm>
            <a:off x="9821334" y="6273801"/>
            <a:ext cx="135467" cy="13546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4991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0565" y="3729380"/>
            <a:ext cx="3228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Cytometry </a:t>
            </a:r>
            <a:r>
              <a:rPr lang="en-US" sz="1400" i="1" dirty="0" err="1">
                <a:solidFill>
                  <a:srgbClr val="0070C0"/>
                </a:solidFill>
              </a:rPr>
              <a:t>PtA</a:t>
            </a:r>
            <a:r>
              <a:rPr lang="en-US" sz="1400" i="1" dirty="0">
                <a:solidFill>
                  <a:srgbClr val="0070C0"/>
                </a:solidFill>
              </a:rPr>
              <a:t> 89A:44-58,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29" y="1"/>
            <a:ext cx="6220691" cy="22990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147455" y="2456382"/>
            <a:ext cx="7703127" cy="1220092"/>
            <a:chOff x="969818" y="2664200"/>
            <a:chExt cx="7703127" cy="12200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9818" y="2664200"/>
              <a:ext cx="7703127" cy="1220092"/>
            </a:xfrm>
            <a:prstGeom prst="rect">
              <a:avLst/>
            </a:prstGeom>
            <a:ln w="76200">
              <a:solidFill>
                <a:schemeClr val="accent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969818" y="2674988"/>
              <a:ext cx="2660073" cy="276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64582" y="3591341"/>
              <a:ext cx="1108363" cy="292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183" y="3823988"/>
            <a:ext cx="2736008" cy="25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9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42" y="1730398"/>
            <a:ext cx="8290758" cy="4649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2" y="22176"/>
            <a:ext cx="3722076" cy="16685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97237" y="1321360"/>
            <a:ext cx="300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Cytometry 77A:705-713, 2010</a:t>
            </a:r>
          </a:p>
        </p:txBody>
      </p:sp>
    </p:spTree>
    <p:extLst>
      <p:ext uri="{BB962C8B-B14F-4D97-AF65-F5344CB8AC3E}">
        <p14:creationId xmlns:p14="http://schemas.microsoft.com/office/powerpoint/2010/main" val="404771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2043121" y="730845"/>
            <a:ext cx="50122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1" dirty="0">
                <a:latin typeface="Calibri" pitchFamily="34" charset="0"/>
              </a:rPr>
              <a:t>Measuring KS Distance</a:t>
            </a:r>
          </a:p>
          <a:p>
            <a:r>
              <a:rPr lang="en-US" b="1" dirty="0">
                <a:latin typeface="Calibri" pitchFamily="34" charset="0"/>
              </a:rPr>
              <a:t>Quadratic form Distance</a:t>
            </a:r>
          </a:p>
          <a:p>
            <a:r>
              <a:rPr lang="en-US" b="1" dirty="0" err="1">
                <a:latin typeface="Calibri" pitchFamily="34" charset="0"/>
              </a:rPr>
              <a:t>Kullback-Leibler</a:t>
            </a:r>
            <a:r>
              <a:rPr lang="en-US" b="1" dirty="0">
                <a:latin typeface="Calibri" pitchFamily="34" charset="0"/>
              </a:rPr>
              <a:t> Distance</a:t>
            </a: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52" y="618979"/>
            <a:ext cx="5012267" cy="57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6"/>
          <p:cNvSpPr txBox="1">
            <a:spLocks noChangeArrowheads="1"/>
          </p:cNvSpPr>
          <p:nvPr/>
        </p:nvSpPr>
        <p:spPr bwMode="auto">
          <a:xfrm>
            <a:off x="7315200" y="2669600"/>
            <a:ext cx="264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latin typeface="Calibri" pitchFamily="34" charset="0"/>
              </a:rPr>
              <a:t>1.  Select the desired parameter and press “DISTANCE”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7505700" y="3038475"/>
            <a:ext cx="228600" cy="203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637868" y="3178175"/>
            <a:ext cx="1083733" cy="1143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27" name="TextBox 12"/>
          <p:cNvSpPr txBox="1">
            <a:spLocks noChangeArrowheads="1"/>
          </p:cNvSpPr>
          <p:nvPr/>
        </p:nvSpPr>
        <p:spPr bwMode="auto">
          <a:xfrm>
            <a:off x="8263467" y="1577976"/>
            <a:ext cx="15536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latin typeface="Calibri" pitchFamily="34" charset="0"/>
              </a:rPr>
              <a:t>2.  A parameter box appears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9279468" y="1044575"/>
            <a:ext cx="67733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9" name="TextBox 15"/>
          <p:cNvSpPr txBox="1">
            <a:spLocks noChangeArrowheads="1"/>
          </p:cNvSpPr>
          <p:nvPr/>
        </p:nvSpPr>
        <p:spPr bwMode="auto">
          <a:xfrm>
            <a:off x="4953546" y="383859"/>
            <a:ext cx="5350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latin typeface="Calibri" pitchFamily="34" charset="0"/>
              </a:rPr>
              <a:t>3.  The parameter box must be connected to both the drug box and the controls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988300" y="1014943"/>
            <a:ext cx="685800" cy="1354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7924801" y="739775"/>
            <a:ext cx="474133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2" name="TextBox 1"/>
          <p:cNvSpPr txBox="1">
            <a:spLocks noChangeArrowheads="1"/>
          </p:cNvSpPr>
          <p:nvPr/>
        </p:nvSpPr>
        <p:spPr bwMode="auto">
          <a:xfrm>
            <a:off x="2167468" y="2224091"/>
            <a:ext cx="237066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You can select any parameter for KS distance, or quadratic form distance, or  </a:t>
            </a:r>
            <a:r>
              <a:rPr lang="en-US" dirty="0" err="1"/>
              <a:t>Kullback-Leibler</a:t>
            </a:r>
            <a:r>
              <a:rPr lang="en-US" dirty="0"/>
              <a:t> distance if you wish. There are several different distance measures you can choose from – or add you own!!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1733" y="-76200"/>
            <a:ext cx="33566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Advanced Analysis</a:t>
            </a:r>
          </a:p>
        </p:txBody>
      </p:sp>
    </p:spTree>
    <p:extLst>
      <p:ext uri="{BB962C8B-B14F-4D97-AF65-F5344CB8AC3E}">
        <p14:creationId xmlns:p14="http://schemas.microsoft.com/office/powerpoint/2010/main" val="97300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utch Boy Paint Cards, 16-19, bottom-top, 300 mS, Gated PCA, Densit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3375" r="2667" b="3435"/>
          <a:stretch>
            <a:fillRect/>
          </a:stretch>
        </p:blipFill>
        <p:spPr>
          <a:xfrm>
            <a:off x="465174" y="1066455"/>
            <a:ext cx="5825892" cy="533468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"/>
            <a:ext cx="7848600" cy="941017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Reflection Example – Clustering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400800" y="914401"/>
            <a:ext cx="4267200" cy="64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cs typeface="Arial" charset="0"/>
              </a:rPr>
              <a:t>PCA Density Plot From </a:t>
            </a:r>
            <a:r>
              <a:rPr lang="en-US" b="1" dirty="0" err="1">
                <a:solidFill>
                  <a:srgbClr val="000000"/>
                </a:solidFill>
                <a:cs typeface="Arial" charset="0"/>
              </a:rPr>
              <a:t>Cytospec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 Software (Purdue)</a:t>
            </a:r>
          </a:p>
        </p:txBody>
      </p:sp>
      <p:pic>
        <p:nvPicPr>
          <p:cNvPr id="5" name="Picture 3" descr="Dutch Boy Paint Cards, 16-19, bottom-top, RGB (cropped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66" y="3733800"/>
            <a:ext cx="204083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7758037" y="4078209"/>
            <a:ext cx="822960" cy="822960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31832" y="6096000"/>
            <a:ext cx="41361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Cytospec</a:t>
            </a:r>
            <a:r>
              <a:rPr lang="en-US" sz="1600" dirty="0"/>
              <a:t> Software free download</a:t>
            </a:r>
          </a:p>
          <a:p>
            <a:r>
              <a:rPr lang="en-US" sz="1600" i="1" dirty="0">
                <a:hlinkClick r:id="rId5"/>
              </a:rPr>
              <a:t>http://www.cyto.purdue.edu/Purdue_software</a:t>
            </a:r>
            <a:r>
              <a:rPr lang="en-US" sz="1600" i="1" dirty="0"/>
              <a:t> </a:t>
            </a:r>
          </a:p>
        </p:txBody>
      </p:sp>
      <p:pic>
        <p:nvPicPr>
          <p:cNvPr id="8" name="Picture 3" descr="Dutch Boy Paint Cards, 16-19, bottom-top, RGB (cropped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9" t="2269" r="32626" b="85874"/>
          <a:stretch/>
        </p:blipFill>
        <p:spPr bwMode="auto">
          <a:xfrm>
            <a:off x="2895600" y="41148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utch Boy Paint Cards, 16-19, bottom-top, RGB (cropped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6" t="2523" r="11336" b="85620"/>
          <a:stretch/>
        </p:blipFill>
        <p:spPr bwMode="auto">
          <a:xfrm>
            <a:off x="3974753" y="4095621"/>
            <a:ext cx="978248" cy="40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ilm"/>
          <p:cNvSpPr>
            <a:spLocks noEditPoints="1" noChangeArrowheads="1"/>
          </p:cNvSpPr>
          <p:nvPr/>
        </p:nvSpPr>
        <p:spPr bwMode="auto">
          <a:xfrm>
            <a:off x="10001518" y="5832917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ilm"/>
          <p:cNvSpPr>
            <a:spLocks noEditPoints="1" noChangeArrowheads="1"/>
          </p:cNvSpPr>
          <p:nvPr/>
        </p:nvSpPr>
        <p:spPr bwMode="auto">
          <a:xfrm>
            <a:off x="10325100" y="5832917"/>
            <a:ext cx="228600" cy="381000"/>
          </a:xfrm>
          <a:custGeom>
            <a:avLst/>
            <a:gdLst>
              <a:gd name="T0" fmla="*/ 0 w 21600"/>
              <a:gd name="T1" fmla="*/ 0 h 21600"/>
              <a:gd name="T2" fmla="*/ 1209675 w 21600"/>
              <a:gd name="T3" fmla="*/ 0 h 21600"/>
              <a:gd name="T4" fmla="*/ 2419350 w 21600"/>
              <a:gd name="T5" fmla="*/ 0 h 21600"/>
              <a:gd name="T6" fmla="*/ 2419350 w 21600"/>
              <a:gd name="T7" fmla="*/ 3360208 h 21600"/>
              <a:gd name="T8" fmla="*/ 2419350 w 21600"/>
              <a:gd name="T9" fmla="*/ 6720417 h 21600"/>
              <a:gd name="T10" fmla="*/ 1209675 w 21600"/>
              <a:gd name="T11" fmla="*/ 6720417 h 21600"/>
              <a:gd name="T12" fmla="*/ 0 w 21600"/>
              <a:gd name="T13" fmla="*/ 6720417 h 21600"/>
              <a:gd name="T14" fmla="*/ 0 w 21600"/>
              <a:gd name="T15" fmla="*/ 336020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960 w 21600"/>
              <a:gd name="T25" fmla="*/ 8129 h 21600"/>
              <a:gd name="T26" fmla="*/ 17079 w 21600"/>
              <a:gd name="T27" fmla="*/ 1342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4706" y="304801"/>
            <a:ext cx="8002588" cy="650875"/>
          </a:xfrm>
        </p:spPr>
        <p:txBody>
          <a:bodyPr/>
          <a:lstStyle/>
          <a:p>
            <a:r>
              <a:rPr lang="en-US" sz="2400" dirty="0" err="1"/>
              <a:t>Nanocrystals</a:t>
            </a:r>
            <a:r>
              <a:rPr lang="en-US" sz="2400" dirty="0"/>
              <a:t>/Micro-Dots multiplexed systems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24600" y="1066800"/>
            <a:ext cx="4267200" cy="2057400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New probes</a:t>
            </a:r>
          </a:p>
          <a:p>
            <a:r>
              <a:rPr lang="en-US" sz="1800" dirty="0"/>
              <a:t>Potentially 1000’s of combinations</a:t>
            </a:r>
          </a:p>
          <a:p>
            <a:r>
              <a:rPr lang="en-US" sz="1800" dirty="0"/>
              <a:t>Sensitive, long lived, less bleaching</a:t>
            </a:r>
          </a:p>
          <a:p>
            <a:r>
              <a:rPr lang="en-US" sz="1800" dirty="0"/>
              <a:t>Difficult to make</a:t>
            </a:r>
          </a:p>
          <a:p>
            <a:r>
              <a:rPr lang="en-US" sz="1800" dirty="0"/>
              <a:t>Will require some advanced classification software</a:t>
            </a:r>
          </a:p>
          <a:p>
            <a:pPr>
              <a:buFontTx/>
              <a:buNone/>
            </a:pPr>
            <a:endParaRPr lang="en-US" sz="1800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4" y="955676"/>
            <a:ext cx="3475037" cy="510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524001" y="2406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5810647" y="3241677"/>
          <a:ext cx="4572000" cy="262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2924556" imgH="1676400" progId="Word.Picture.8">
                  <p:embed/>
                </p:oleObj>
              </mc:Choice>
              <mc:Fallback>
                <p:oleObj name="Picture" r:id="rId4" imgW="2924556" imgH="1676400" progId="Word.Picture.8">
                  <p:embed/>
                  <p:pic>
                    <p:nvPicPr>
                      <p:cNvPr id="163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647" y="3241677"/>
                        <a:ext cx="4572000" cy="2620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1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463666"/>
            <a:ext cx="7198553" cy="3145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94522" y="188641"/>
            <a:ext cx="9909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Separation of GFP and FITC signals using </a:t>
            </a:r>
          </a:p>
          <a:p>
            <a:pPr algn="ctr"/>
            <a:r>
              <a:rPr lang="en-US" sz="2800" b="1" dirty="0"/>
              <a:t>spectral cytometry</a:t>
            </a:r>
            <a:endParaRPr lang="fr-FR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924800" y="4592162"/>
            <a:ext cx="232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Data courtesy of W.C. Hyun (UCSF)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2051482" y="4869160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Hyperspectral cytometry </a:t>
            </a:r>
            <a:r>
              <a:rPr lang="fr-FR" dirty="0" err="1"/>
              <a:t>is</a:t>
            </a:r>
            <a:r>
              <a:rPr lang="fr-FR" dirty="0"/>
              <a:t> capable of </a:t>
            </a:r>
            <a:r>
              <a:rPr lang="fr-FR" dirty="0" err="1"/>
              <a:t>combining</a:t>
            </a:r>
            <a:r>
              <a:rPr lang="fr-FR" dirty="0"/>
              <a:t> the </a:t>
            </a:r>
            <a:r>
              <a:rPr lang="fr-FR" dirty="0" err="1"/>
              <a:t>channels</a:t>
            </a:r>
            <a:r>
              <a:rPr lang="fr-FR" dirty="0"/>
              <a:t> in the PMT to </a:t>
            </a:r>
            <a:r>
              <a:rPr lang="fr-FR" dirty="0" err="1"/>
              <a:t>form</a:t>
            </a:r>
            <a:r>
              <a:rPr lang="fr-FR" dirty="0"/>
              <a:t> “</a:t>
            </a:r>
            <a:r>
              <a:rPr lang="fr-FR" dirty="0" err="1"/>
              <a:t>virtual</a:t>
            </a:r>
            <a:r>
              <a:rPr lang="fr-FR" dirty="0"/>
              <a:t> </a:t>
            </a:r>
            <a:r>
              <a:rPr lang="fr-FR" dirty="0" err="1"/>
              <a:t>filters</a:t>
            </a:r>
            <a:r>
              <a:rPr lang="fr-FR" dirty="0"/>
              <a:t>” </a:t>
            </a:r>
          </a:p>
          <a:p>
            <a:pPr marL="742950" lvl="1" indent="-285750">
              <a:buFont typeface="Wingdings"/>
              <a:buChar char="è"/>
            </a:pPr>
            <a:r>
              <a:rPr lang="fr-FR" dirty="0" err="1"/>
              <a:t>Function</a:t>
            </a:r>
            <a:r>
              <a:rPr lang="fr-FR" dirty="0"/>
              <a:t> as a </a:t>
            </a:r>
            <a:r>
              <a:rPr lang="fr-FR" dirty="0" err="1"/>
              <a:t>regular</a:t>
            </a:r>
            <a:r>
              <a:rPr lang="fr-FR" dirty="0"/>
              <a:t> </a:t>
            </a:r>
            <a:r>
              <a:rPr lang="fr-FR" dirty="0" err="1"/>
              <a:t>polychromatic</a:t>
            </a:r>
            <a:r>
              <a:rPr lang="fr-FR" dirty="0"/>
              <a:t>  FC </a:t>
            </a:r>
          </a:p>
          <a:p>
            <a:pPr marL="742950" lvl="1" indent="-285750">
              <a:buFont typeface="Wingdings"/>
              <a:buChar char="è"/>
            </a:pPr>
            <a:r>
              <a:rPr lang="fr-FR" dirty="0" err="1"/>
              <a:t>Capability</a:t>
            </a:r>
            <a:r>
              <a:rPr lang="fr-FR" dirty="0"/>
              <a:t> of fine-</a:t>
            </a:r>
            <a:r>
              <a:rPr lang="fr-FR" dirty="0" err="1"/>
              <a:t>tuning</a:t>
            </a:r>
            <a:r>
              <a:rPr lang="fr-FR" dirty="0"/>
              <a:t> the </a:t>
            </a:r>
            <a:r>
              <a:rPr lang="fr-FR" dirty="0" err="1"/>
              <a:t>detection</a:t>
            </a:r>
            <a:r>
              <a:rPr lang="fr-FR" dirty="0"/>
              <a:t> to </a:t>
            </a:r>
            <a:r>
              <a:rPr lang="fr-FR" dirty="0" err="1"/>
              <a:t>adjust</a:t>
            </a:r>
            <a:r>
              <a:rPr lang="fr-FR" dirty="0"/>
              <a:t> for </a:t>
            </a:r>
            <a:r>
              <a:rPr lang="fr-FR" dirty="0" err="1"/>
              <a:t>particular</a:t>
            </a:r>
            <a:r>
              <a:rPr lang="fr-FR" dirty="0"/>
              <a:t> </a:t>
            </a:r>
            <a:r>
              <a:rPr lang="fr-FR" dirty="0" err="1"/>
              <a:t>staining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problems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label </a:t>
            </a:r>
            <a:r>
              <a:rPr lang="fr-FR" dirty="0" err="1"/>
              <a:t>intensities</a:t>
            </a:r>
            <a:r>
              <a:rPr lang="fr-FR" dirty="0"/>
              <a:t> or markers </a:t>
            </a:r>
            <a:r>
              <a:rPr lang="fr-FR" dirty="0" err="1"/>
              <a:t>abundances</a:t>
            </a:r>
            <a:r>
              <a:rPr lang="fr-FR" dirty="0"/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2595" y="6373271"/>
            <a:ext cx="25138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 taken from Sony publicity materials</a:t>
            </a:r>
          </a:p>
        </p:txBody>
      </p:sp>
    </p:spTree>
    <p:extLst>
      <p:ext uri="{BB962C8B-B14F-4D97-AF65-F5344CB8AC3E}">
        <p14:creationId xmlns:p14="http://schemas.microsoft.com/office/powerpoint/2010/main" val="298637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68" y="190897"/>
            <a:ext cx="11745432" cy="1325563"/>
          </a:xfrm>
        </p:spPr>
        <p:txBody>
          <a:bodyPr>
            <a:noAutofit/>
          </a:bodyPr>
          <a:lstStyle/>
          <a:p>
            <a:r>
              <a:rPr lang="en-US" sz="2400" b="1" dirty="0" err="1"/>
              <a:t>tSNE</a:t>
            </a:r>
            <a:r>
              <a:rPr lang="en-US" sz="2400" b="1" dirty="0"/>
              <a:t>-T-Distributed Stochastic Neighbor Embedding </a:t>
            </a:r>
            <a:r>
              <a:rPr lang="en-US" sz="2400" dirty="0"/>
              <a:t>(</a:t>
            </a:r>
            <a:r>
              <a:rPr lang="en-US" sz="2400" dirty="0" err="1"/>
              <a:t>tSNE</a:t>
            </a:r>
            <a:r>
              <a:rPr lang="en-US" sz="2400" dirty="0"/>
              <a:t>) is an algorithm for performing dimensionality reduction, allowing visualization of complex multi-dimensional data in fewer dimensions while still maintaining the structure of the data.      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16460"/>
            <a:ext cx="9144000" cy="4296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8146" y="6330722"/>
            <a:ext cx="62552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http://</a:t>
            </a:r>
            <a:r>
              <a:rPr lang="en-US" sz="1100" dirty="0" err="1">
                <a:solidFill>
                  <a:srgbClr val="0070C0"/>
                </a:solidFill>
              </a:rPr>
              <a:t>docs.flowjo.com</a:t>
            </a:r>
            <a:r>
              <a:rPr lang="en-US" sz="1100" dirty="0">
                <a:solidFill>
                  <a:srgbClr val="0070C0"/>
                </a:solidFill>
              </a:rPr>
              <a:t>/d2/</a:t>
            </a:r>
            <a:r>
              <a:rPr lang="en-US" sz="1100" dirty="0" err="1">
                <a:solidFill>
                  <a:srgbClr val="0070C0"/>
                </a:solidFill>
              </a:rPr>
              <a:t>wp</a:t>
            </a:r>
            <a:r>
              <a:rPr lang="en-US" sz="1100" dirty="0">
                <a:solidFill>
                  <a:srgbClr val="0070C0"/>
                </a:solidFill>
              </a:rPr>
              <a:t>-content/uploads/sites/6/2016/02/TQC.BD14color.Compare1-Layout-2.png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2" y="3906983"/>
            <a:ext cx="4724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SNE is an unsupervised nonlinear dimensionality reduction algorithm useful for visualizing high dimensional flow or mass cytometry data sets in a dimension-reduced data space.  The </a:t>
            </a:r>
            <a:r>
              <a:rPr lang="en-US" sz="1600" dirty="0" err="1"/>
              <a:t>tSNE</a:t>
            </a:r>
            <a:r>
              <a:rPr lang="en-US" sz="1600" dirty="0"/>
              <a:t> platform computes two new derived parameters from a user defined selection of cytometric parameters. The </a:t>
            </a:r>
            <a:r>
              <a:rPr lang="en-US" sz="1600" dirty="0" err="1"/>
              <a:t>tSNE</a:t>
            </a:r>
            <a:r>
              <a:rPr lang="en-US" sz="1600" dirty="0"/>
              <a:t>-generated parameters are optimized in such a way that observations/data points which were close to one another in the raw high dimensional data are close in the reduced data space</a:t>
            </a:r>
          </a:p>
        </p:txBody>
      </p:sp>
    </p:spTree>
    <p:extLst>
      <p:ext uri="{BB962C8B-B14F-4D97-AF65-F5344CB8AC3E}">
        <p14:creationId xmlns:p14="http://schemas.microsoft.com/office/powerpoint/2010/main" val="1643453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545" y="129603"/>
            <a:ext cx="11142920" cy="1325563"/>
          </a:xfrm>
        </p:spPr>
        <p:txBody>
          <a:bodyPr/>
          <a:lstStyle/>
          <a:p>
            <a:r>
              <a:rPr lang="en-US" b="1" dirty="0"/>
              <a:t>SPADE-Spanning tree Progression of Density normalized Events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650" y="1354571"/>
            <a:ext cx="7886700" cy="986848"/>
          </a:xfrm>
        </p:spPr>
        <p:txBody>
          <a:bodyPr/>
          <a:lstStyle/>
          <a:p>
            <a:r>
              <a:rPr lang="en-US" dirty="0"/>
              <a:t>(SPADE) is an algorithmic visualization tool for high-dimensional flow and mass cytometry data.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585979" y="6260040"/>
            <a:ext cx="2837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http://</a:t>
            </a:r>
            <a:r>
              <a:rPr lang="en-US" sz="1200" dirty="0" err="1">
                <a:solidFill>
                  <a:srgbClr val="0070C0"/>
                </a:solidFill>
              </a:rPr>
              <a:t>docs.flowjo.com</a:t>
            </a:r>
            <a:r>
              <a:rPr lang="en-US" sz="1200" dirty="0">
                <a:solidFill>
                  <a:srgbClr val="0070C0"/>
                </a:solidFill>
              </a:rPr>
              <a:t>/d2/plugins/spade/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143843"/>
            <a:ext cx="4412490" cy="3730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229" y="5983041"/>
            <a:ext cx="3527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http://</a:t>
            </a:r>
            <a:r>
              <a:rPr lang="en-US" sz="1200" dirty="0" err="1">
                <a:solidFill>
                  <a:srgbClr val="0070C0"/>
                </a:solidFill>
              </a:rPr>
              <a:t>blog.cytobank.org</a:t>
            </a:r>
            <a:r>
              <a:rPr lang="en-US" sz="1200" dirty="0">
                <a:solidFill>
                  <a:srgbClr val="0070C0"/>
                </a:solidFill>
              </a:rPr>
              <a:t>/2011/05/20/what-is-spade/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6735" y="2577924"/>
            <a:ext cx="39403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Bendall</a:t>
            </a:r>
            <a:r>
              <a:rPr lang="en-US" dirty="0"/>
              <a:t> SC, Simonds EF, </a:t>
            </a:r>
            <a:r>
              <a:rPr lang="en-US" dirty="0" err="1"/>
              <a:t>Qiu</a:t>
            </a:r>
            <a:r>
              <a:rPr lang="en-US" dirty="0"/>
              <a:t> P, Amir ED, </a:t>
            </a:r>
            <a:r>
              <a:rPr lang="en-US" dirty="0" err="1"/>
              <a:t>Krutzik</a:t>
            </a:r>
            <a:r>
              <a:rPr lang="en-US" dirty="0"/>
              <a:t> PO, </a:t>
            </a:r>
            <a:r>
              <a:rPr lang="en-US" dirty="0" err="1"/>
              <a:t>Finck</a:t>
            </a:r>
            <a:r>
              <a:rPr lang="en-US" dirty="0"/>
              <a:t> R, </a:t>
            </a:r>
            <a:r>
              <a:rPr lang="en-US" dirty="0" err="1"/>
              <a:t>Bruggner</a:t>
            </a:r>
            <a:r>
              <a:rPr lang="en-US" dirty="0"/>
              <a:t> RV, </a:t>
            </a:r>
            <a:r>
              <a:rPr lang="en-US" dirty="0" err="1"/>
              <a:t>Melamed</a:t>
            </a:r>
            <a:r>
              <a:rPr lang="en-US" dirty="0"/>
              <a:t> R, Trejo A, </a:t>
            </a:r>
            <a:r>
              <a:rPr lang="en-US" dirty="0" err="1"/>
              <a:t>Ornatsky</a:t>
            </a:r>
            <a:r>
              <a:rPr lang="en-US" dirty="0"/>
              <a:t> OI, Balderas RS, Plevritis SK, Sachs K, </a:t>
            </a:r>
            <a:r>
              <a:rPr lang="en-US" dirty="0" err="1"/>
              <a:t>Pe’er</a:t>
            </a:r>
            <a:r>
              <a:rPr lang="en-US" dirty="0"/>
              <a:t> D, Tanner SD, Nolan GP. Single-cell mass cytometry of differential immune and drug responses across a human hematopoietic continuum. Science. 2011 May 6; 332(6030):687-96</a:t>
            </a:r>
          </a:p>
        </p:txBody>
      </p:sp>
    </p:spTree>
    <p:extLst>
      <p:ext uri="{BB962C8B-B14F-4D97-AF65-F5344CB8AC3E}">
        <p14:creationId xmlns:p14="http://schemas.microsoft.com/office/powerpoint/2010/main" val="269563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279" y="2818041"/>
            <a:ext cx="10272169" cy="662609"/>
          </a:xfrm>
        </p:spPr>
        <p:txBody>
          <a:bodyPr>
            <a:noAutofit/>
          </a:bodyPr>
          <a:lstStyle/>
          <a:p>
            <a:r>
              <a:rPr lang="en-US" sz="4400" b="1" dirty="0"/>
              <a:t>Advanced Data Processing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0569" y="3648321"/>
            <a:ext cx="7294062" cy="2133600"/>
          </a:xfrm>
        </p:spPr>
        <p:txBody>
          <a:bodyPr>
            <a:normAutofit/>
          </a:bodyPr>
          <a:lstStyle/>
          <a:p>
            <a:r>
              <a:rPr lang="en-US" sz="2000" dirty="0"/>
              <a:t>J. Paul Robinson</a:t>
            </a:r>
          </a:p>
          <a:p>
            <a:r>
              <a:rPr lang="en-US" sz="2000" dirty="0"/>
              <a:t>Distinguished Professor of Cytomics</a:t>
            </a:r>
          </a:p>
          <a:p>
            <a:r>
              <a:rPr lang="en-US" sz="2000" dirty="0"/>
              <a:t>Professor of Biomedical Engineering</a:t>
            </a:r>
          </a:p>
          <a:p>
            <a:r>
              <a:rPr lang="en-US" sz="2000" dirty="0"/>
              <a:t>Director, Purdue University Cytometry Laboratories</a:t>
            </a:r>
          </a:p>
        </p:txBody>
      </p:sp>
      <p:pic>
        <p:nvPicPr>
          <p:cNvPr id="9" name="Picture 8" descr="twitter logo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81" y="6380980"/>
            <a:ext cx="424018" cy="477020"/>
          </a:xfrm>
          <a:prstGeom prst="rect">
            <a:avLst/>
          </a:prstGeom>
        </p:spPr>
      </p:pic>
      <p:pic>
        <p:nvPicPr>
          <p:cNvPr id="10" name="Picture 9" descr="youtube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06" y="6419397"/>
            <a:ext cx="830191" cy="4077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7820" y="6380980"/>
            <a:ext cx="187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Calibri"/>
              </a:rPr>
              <a:t>@</a:t>
            </a:r>
            <a:r>
              <a:rPr lang="en-US" b="1" i="1" dirty="0" err="1">
                <a:solidFill>
                  <a:srgbClr val="FFFF00"/>
                </a:solidFill>
                <a:latin typeface="Calibri"/>
              </a:rPr>
              <a:t>Cytometryman</a:t>
            </a:r>
            <a:endParaRPr lang="en-US" b="1" i="1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15" name="Picture 10" descr="C:\image database Related\Logos\facebook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772" y="6380980"/>
            <a:ext cx="424018" cy="477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6234" y="1951297"/>
            <a:ext cx="428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Advanced 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Short Course</a:t>
            </a:r>
          </a:p>
        </p:txBody>
      </p:sp>
    </p:spTree>
    <p:extLst>
      <p:ext uri="{BB962C8B-B14F-4D97-AF65-F5344CB8AC3E}">
        <p14:creationId xmlns:p14="http://schemas.microsoft.com/office/powerpoint/2010/main" val="123561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12B23-B0FA-E44F-AC68-C1CBAEBA8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FC80C-2353-9F44-B206-CFA5529F4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040" y="19782"/>
            <a:ext cx="8975168" cy="6264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F8F74-D8D2-3F4E-8692-5DDF819B2ECF}"/>
              </a:ext>
            </a:extLst>
          </p:cNvPr>
          <p:cNvSpPr txBox="1"/>
          <p:nvPr/>
        </p:nvSpPr>
        <p:spPr>
          <a:xfrm>
            <a:off x="476263" y="245458"/>
            <a:ext cx="2351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Cytokine analysis</a:t>
            </a:r>
          </a:p>
          <a:p>
            <a:r>
              <a:rPr lang="en-US" sz="2400" b="1" dirty="0"/>
              <a:t>made with MPLEX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94DC9-2682-864B-A75F-51951980D4C6}"/>
              </a:ext>
            </a:extLst>
          </p:cNvPr>
          <p:cNvSpPr txBox="1"/>
          <p:nvPr/>
        </p:nvSpPr>
        <p:spPr>
          <a:xfrm>
            <a:off x="332509" y="4364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336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BED6-4B42-F548-B986-A8E40F75A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ABCE0-DAFB-5642-9F5B-2DC16BD023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A3CDB-D9F9-514E-9712-5E51BC97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CFFEF24-9655-0447-B2F6-1B966316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" y="0"/>
            <a:ext cx="10645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27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6BB2-FD9C-3041-AAA7-ECD03B9CF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362323"/>
            <a:ext cx="10506456" cy="1197864"/>
          </a:xfrm>
        </p:spPr>
        <p:txBody>
          <a:bodyPr>
            <a:normAutofit/>
          </a:bodyPr>
          <a:lstStyle/>
          <a:p>
            <a:endParaRPr lang="en-US" sz="5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B2A17-5C51-D642-AB91-249DA576E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668361"/>
            <a:ext cx="10506456" cy="530352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Because of the high dimensionality of some flow data, we need to reduce this a a 2-dimensional description of the data – this allows us to interpret some complex data, but it is still not really very useful111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2713D5-FC39-AA43-A66A-7EE6A6E2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11" y="875581"/>
            <a:ext cx="2734271" cy="3226279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FDCCFE59-5CA3-E64B-BB1D-E8CB89B5C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783" y="875582"/>
            <a:ext cx="2734272" cy="324019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06D8A1-87B4-3645-AE54-0DD1A0BE2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232" y="875582"/>
            <a:ext cx="2737959" cy="32401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01633-F5D5-E446-8256-4D87F571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en-US">
              <a:latin typeface="Calibri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647497D-D956-B340-B205-74CE0B101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55" y="884742"/>
            <a:ext cx="2732177" cy="3231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A3FE34-6607-EB40-B9E9-C84E4BD0D258}"/>
              </a:ext>
            </a:extLst>
          </p:cNvPr>
          <p:cNvSpPr txBox="1"/>
          <p:nvPr/>
        </p:nvSpPr>
        <p:spPr>
          <a:xfrm>
            <a:off x="4729942" y="299258"/>
            <a:ext cx="440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tSNE</a:t>
            </a:r>
            <a:r>
              <a:rPr lang="en-US" dirty="0"/>
              <a:t> plots made with </a:t>
            </a:r>
            <a:r>
              <a:rPr lang="en-US" dirty="0" err="1"/>
              <a:t>PlateAnalyzer</a:t>
            </a:r>
            <a:r>
              <a:rPr lang="en-US" dirty="0"/>
              <a:t> software</a:t>
            </a:r>
          </a:p>
        </p:txBody>
      </p:sp>
    </p:spTree>
    <p:extLst>
      <p:ext uri="{BB962C8B-B14F-4D97-AF65-F5344CB8AC3E}">
        <p14:creationId xmlns:p14="http://schemas.microsoft.com/office/powerpoint/2010/main" val="2961075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5BC15-FB7A-0C4E-840A-BDA0EB65B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70433-BA4F-1846-9AAA-144EE029C01F}"/>
              </a:ext>
            </a:extLst>
          </p:cNvPr>
          <p:cNvSpPr txBox="1"/>
          <p:nvPr/>
        </p:nvSpPr>
        <p:spPr>
          <a:xfrm>
            <a:off x="166161" y="0"/>
            <a:ext cx="546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 data 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B9D8D-754B-0F26-15FD-6C8B0510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655" y="4826705"/>
            <a:ext cx="3835810" cy="15612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8891D-84AF-7BE7-248E-562B6BA4E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2803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8D046C-287E-D2F0-D95B-18B51C3A1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196" y="184666"/>
            <a:ext cx="6334010" cy="35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23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0391-293F-7544-9AEE-B9340832D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977AC-15AE-7B4C-A420-F3F50F95E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D70BE-797D-5149-BFF5-C39068C0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9C439-D651-3D45-84E0-46A79794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65" y="399012"/>
            <a:ext cx="9965270" cy="6417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0A869-C523-374A-AAB8-234EC8CD8C1A}"/>
              </a:ext>
            </a:extLst>
          </p:cNvPr>
          <p:cNvSpPr txBox="1"/>
          <p:nvPr/>
        </p:nvSpPr>
        <p:spPr>
          <a:xfrm>
            <a:off x="108066" y="0"/>
            <a:ext cx="409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Automated DNA analysis for Plant hybrids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4BABA-75CD-5B47-88D3-0BB4CF193A69}"/>
              </a:ext>
            </a:extLst>
          </p:cNvPr>
          <p:cNvSpPr txBox="1"/>
          <p:nvPr/>
        </p:nvSpPr>
        <p:spPr>
          <a:xfrm>
            <a:off x="4203033" y="38554"/>
            <a:ext cx="217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XPLOID</a:t>
            </a:r>
            <a:r>
              <a:rPr lang="en-US" dirty="0"/>
              <a:t>  from Purdue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C9107-C0E3-684F-9D18-467AC8285A96}"/>
              </a:ext>
            </a:extLst>
          </p:cNvPr>
          <p:cNvSpPr txBox="1"/>
          <p:nvPr/>
        </p:nvSpPr>
        <p:spPr>
          <a:xfrm>
            <a:off x="9677850" y="4060587"/>
            <a:ext cx="251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Automated Classification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F2EEC1-FDDE-5142-84CA-553A395FAABF}"/>
              </a:ext>
            </a:extLst>
          </p:cNvPr>
          <p:cNvCxnSpPr/>
          <p:nvPr/>
        </p:nvCxnSpPr>
        <p:spPr>
          <a:xfrm flipH="1">
            <a:off x="9509760" y="4488873"/>
            <a:ext cx="12718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77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1966F-E289-9B46-B1E2-1970D24F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59" y="1095315"/>
            <a:ext cx="2092679" cy="1601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4E182C-B004-BB41-A0D1-867C287D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238" y="1093755"/>
            <a:ext cx="2083945" cy="1597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10398-402E-6E4C-B356-ECBF82AD5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319" y="1093399"/>
            <a:ext cx="2059690" cy="1590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DED0A-EA12-6A45-AD36-C948BE58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914" y="4285424"/>
            <a:ext cx="2083945" cy="1603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D73EE9-6127-794E-8C9A-8841E0E83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59" y="2691807"/>
            <a:ext cx="2065842" cy="15947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E0BFFC-3E5C-174C-892F-05943F5ED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695" y="4249869"/>
            <a:ext cx="2105684" cy="1627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122AF1-39A8-CE4E-848D-99D0911BB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59" y="4265371"/>
            <a:ext cx="2088538" cy="16108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D690FA-8EC4-4D42-8BD3-8127D60683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218" y="2683479"/>
            <a:ext cx="2105683" cy="1615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94690-DA91-194A-87A8-653E375FB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694" y="2613484"/>
            <a:ext cx="2065842" cy="15944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9D856B-2662-604A-B0FA-1569DCD99DD7}"/>
              </a:ext>
            </a:extLst>
          </p:cNvPr>
          <p:cNvSpPr txBox="1"/>
          <p:nvPr/>
        </p:nvSpPr>
        <p:spPr>
          <a:xfrm>
            <a:off x="1481861" y="1227327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CD4-BUV395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D2FCA-2147-0A4B-B4A1-B2C4AA26DCB9}"/>
              </a:ext>
            </a:extLst>
          </p:cNvPr>
          <p:cNvSpPr txBox="1"/>
          <p:nvPr/>
        </p:nvSpPr>
        <p:spPr>
          <a:xfrm>
            <a:off x="3589359" y="1253217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CD3 BV 421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1778BC-A718-3641-AB84-8D932F3FA107}"/>
              </a:ext>
            </a:extLst>
          </p:cNvPr>
          <p:cNvSpPr txBox="1"/>
          <p:nvPr/>
        </p:nvSpPr>
        <p:spPr>
          <a:xfrm>
            <a:off x="5780399" y="1253217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CD45 FITC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1C1A30-4A78-8D4F-A8F8-0D00C19A9C26}"/>
              </a:ext>
            </a:extLst>
          </p:cNvPr>
          <p:cNvSpPr txBox="1"/>
          <p:nvPr/>
        </p:nvSpPr>
        <p:spPr>
          <a:xfrm>
            <a:off x="660805" y="2800891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CD16 BV 510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5E9497-608E-8146-836E-8149D4D051F3}"/>
              </a:ext>
            </a:extLst>
          </p:cNvPr>
          <p:cNvSpPr txBox="1"/>
          <p:nvPr/>
        </p:nvSpPr>
        <p:spPr>
          <a:xfrm>
            <a:off x="2809069" y="2835708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CD8 APC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869A05-6131-B149-AB39-28C7560CB168}"/>
              </a:ext>
            </a:extLst>
          </p:cNvPr>
          <p:cNvSpPr txBox="1"/>
          <p:nvPr/>
        </p:nvSpPr>
        <p:spPr>
          <a:xfrm>
            <a:off x="4843001" y="2835708"/>
            <a:ext cx="1185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CD20 Alexa 700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05997A-1468-3A4E-8A97-776096A72641}"/>
              </a:ext>
            </a:extLst>
          </p:cNvPr>
          <p:cNvSpPr txBox="1"/>
          <p:nvPr/>
        </p:nvSpPr>
        <p:spPr>
          <a:xfrm>
            <a:off x="746450" y="4411699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CD19 PE-Cy5.5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3DB2B1-8705-624F-8D3C-8FC3600963B0}"/>
              </a:ext>
            </a:extLst>
          </p:cNvPr>
          <p:cNvSpPr txBox="1"/>
          <p:nvPr/>
        </p:nvSpPr>
        <p:spPr>
          <a:xfrm>
            <a:off x="2779572" y="4396197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CD14 PE-Cy7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144244-584B-6049-BE5F-9ADEDB5B7405}"/>
              </a:ext>
            </a:extLst>
          </p:cNvPr>
          <p:cNvSpPr txBox="1"/>
          <p:nvPr/>
        </p:nvSpPr>
        <p:spPr>
          <a:xfrm>
            <a:off x="4732185" y="4411699"/>
            <a:ext cx="1048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CD56 BV 570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996882E-D6AB-E84E-9DB1-2DE66A1F00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9499" y="1917540"/>
            <a:ext cx="4327058" cy="33365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7988D2A-0161-0346-9447-E3F7EE8E87AC}"/>
              </a:ext>
            </a:extLst>
          </p:cNvPr>
          <p:cNvSpPr txBox="1"/>
          <p:nvPr/>
        </p:nvSpPr>
        <p:spPr>
          <a:xfrm>
            <a:off x="8920264" y="1400783"/>
            <a:ext cx="92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F0900-884E-7A4D-A61F-9708E9F5B2E0}"/>
              </a:ext>
            </a:extLst>
          </p:cNvPr>
          <p:cNvSpPr txBox="1"/>
          <p:nvPr/>
        </p:nvSpPr>
        <p:spPr>
          <a:xfrm>
            <a:off x="1270557" y="346609"/>
            <a:ext cx="10347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Spectral unmixing of multiple colors (in this data set 9)</a:t>
            </a:r>
          </a:p>
        </p:txBody>
      </p:sp>
    </p:spTree>
    <p:extLst>
      <p:ext uri="{BB962C8B-B14F-4D97-AF65-F5344CB8AC3E}">
        <p14:creationId xmlns:p14="http://schemas.microsoft.com/office/powerpoint/2010/main" val="163533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C77-8F25-401B-BC24-63088A443A99}" type="datetime13">
              <a:rPr lang="en-US" smtClean="0"/>
              <a:t>6:04:58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60" y="-89962"/>
            <a:ext cx="6606078" cy="662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130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Data Processing is fine for the majority of flow cytometry</a:t>
            </a:r>
          </a:p>
          <a:p>
            <a:r>
              <a:rPr lang="en-US" dirty="0"/>
              <a:t>Advanced processes are necessary when using high parameter data sets</a:t>
            </a:r>
          </a:p>
          <a:p>
            <a:r>
              <a:rPr lang="en-US" dirty="0"/>
              <a:t>Care must be taken with use of processes such as </a:t>
            </a:r>
            <a:r>
              <a:rPr lang="en-US" dirty="0" err="1"/>
              <a:t>tSNE</a:t>
            </a:r>
            <a:r>
              <a:rPr lang="en-US" dirty="0"/>
              <a:t> and SPADE </a:t>
            </a:r>
            <a:r>
              <a:rPr lang="mr-IN" dirty="0"/>
              <a:t>–</a:t>
            </a:r>
            <a:r>
              <a:rPr lang="en-US" dirty="0"/>
              <a:t> they are processes that depend on a variety of components and will never produce the identical graph</a:t>
            </a:r>
          </a:p>
        </p:txBody>
      </p:sp>
    </p:spTree>
    <p:extLst>
      <p:ext uri="{BB962C8B-B14F-4D97-AF65-F5344CB8AC3E}">
        <p14:creationId xmlns:p14="http://schemas.microsoft.com/office/powerpoint/2010/main" val="60085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5821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Start </a:t>
            </a:r>
            <a:r>
              <a:rPr lang="en-US" sz="4000"/>
              <a:t>with simple </a:t>
            </a:r>
            <a:r>
              <a:rPr lang="en-US" sz="4000" dirty="0"/>
              <a:t>analytical approaches</a:t>
            </a:r>
            <a:r>
              <a:rPr lang="mr-IN" sz="4000" dirty="0"/>
              <a:t>…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962400" y="6404426"/>
            <a:ext cx="6594765" cy="27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http://</a:t>
            </a:r>
            <a:r>
              <a:rPr lang="en-US" sz="1200" i="1" dirty="0" err="1">
                <a:solidFill>
                  <a:srgbClr val="0070C0"/>
                </a:solidFill>
              </a:rPr>
              <a:t>www.bdbiosciences.com</a:t>
            </a:r>
            <a:r>
              <a:rPr lang="en-US" sz="1200" i="1" dirty="0">
                <a:solidFill>
                  <a:srgbClr val="0070C0"/>
                </a:solidFill>
              </a:rPr>
              <a:t>/documents/</a:t>
            </a:r>
            <a:r>
              <a:rPr lang="en-US" sz="1200" i="1" dirty="0" err="1">
                <a:solidFill>
                  <a:srgbClr val="0070C0"/>
                </a:solidFill>
              </a:rPr>
              <a:t>Simplifying_Complex_Flow_Cytometric_Analyses.pdf</a:t>
            </a:r>
            <a:endParaRPr lang="en-US" sz="1200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982" y="1093791"/>
            <a:ext cx="5174672" cy="53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7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2" y="209360"/>
            <a:ext cx="7886700" cy="1325563"/>
          </a:xfrm>
        </p:spPr>
        <p:txBody>
          <a:bodyPr/>
          <a:lstStyle/>
          <a:p>
            <a:r>
              <a:rPr lang="en-US" dirty="0"/>
              <a:t>Slight more complex gating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34923"/>
            <a:ext cx="9144000" cy="42978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8545" y="6389359"/>
            <a:ext cx="6594765" cy="27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</a:rPr>
              <a:t>http://</a:t>
            </a:r>
            <a:r>
              <a:rPr lang="en-US" sz="1200" i="1" dirty="0" err="1">
                <a:solidFill>
                  <a:srgbClr val="0070C0"/>
                </a:solidFill>
              </a:rPr>
              <a:t>www.bdbiosciences.com</a:t>
            </a:r>
            <a:r>
              <a:rPr lang="en-US" sz="1200" i="1" dirty="0">
                <a:solidFill>
                  <a:srgbClr val="0070C0"/>
                </a:solidFill>
              </a:rPr>
              <a:t>/documents/</a:t>
            </a:r>
            <a:r>
              <a:rPr lang="en-US" sz="1200" i="1" dirty="0" err="1">
                <a:solidFill>
                  <a:srgbClr val="0070C0"/>
                </a:solidFill>
              </a:rPr>
              <a:t>Simplifying_Complex_Flow_Cytometric_Analyses.pdf</a:t>
            </a:r>
            <a:endParaRPr lang="en-US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4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790" y="109006"/>
            <a:ext cx="7886700" cy="915493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Advanced approaches to flow analysis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384" r="5384"/>
          <a:stretch>
            <a:fillRect/>
          </a:stretch>
        </p:blipFill>
        <p:spPr>
          <a:xfrm>
            <a:off x="2003230" y="1324048"/>
            <a:ext cx="7886700" cy="4351338"/>
          </a:xfrm>
        </p:spPr>
      </p:pic>
    </p:spTree>
    <p:extLst>
      <p:ext uri="{BB962C8B-B14F-4D97-AF65-F5344CB8AC3E}">
        <p14:creationId xmlns:p14="http://schemas.microsoft.com/office/powerpoint/2010/main" val="346846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408" y="31046"/>
            <a:ext cx="7886700" cy="1089500"/>
          </a:xfrm>
        </p:spPr>
        <p:txBody>
          <a:bodyPr/>
          <a:lstStyle/>
          <a:p>
            <a:r>
              <a:rPr lang="en-US" dirty="0"/>
              <a:t>Many subsets, many samples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35" y="1354322"/>
            <a:ext cx="7969982" cy="4945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7578" y="6488669"/>
            <a:ext cx="3270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Data </a:t>
            </a:r>
            <a:r>
              <a:rPr lang="cs-CZ" sz="1200" i="1" dirty="0" err="1"/>
              <a:t>from</a:t>
            </a:r>
            <a:r>
              <a:rPr lang="cs-CZ" sz="1200" i="1" dirty="0"/>
              <a:t> Cytometry Part A 71A:334–344 (2007)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84468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97578" y="6488669"/>
            <a:ext cx="3270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Data </a:t>
            </a:r>
            <a:r>
              <a:rPr lang="cs-CZ" sz="1200" i="1" dirty="0" err="1"/>
              <a:t>from</a:t>
            </a:r>
            <a:r>
              <a:rPr lang="cs-CZ" sz="1200" i="1" dirty="0"/>
              <a:t> Cytometry Part A 71A:334–344 (2007)</a:t>
            </a:r>
            <a:endParaRPr lang="en-US" sz="1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741" y="321360"/>
            <a:ext cx="7354432" cy="58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3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97578" y="6488669"/>
            <a:ext cx="3270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Data </a:t>
            </a:r>
            <a:r>
              <a:rPr lang="cs-CZ" sz="1200" i="1" dirty="0" err="1"/>
              <a:t>from</a:t>
            </a:r>
            <a:r>
              <a:rPr lang="cs-CZ" sz="1200" i="1" dirty="0"/>
              <a:t> Cytometry Part A 71A:334–344 (2007)</a:t>
            </a:r>
            <a:endParaRPr lang="en-US" sz="1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71" y="0"/>
            <a:ext cx="8784659" cy="5820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7578" y="6488669"/>
            <a:ext cx="3270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Data </a:t>
            </a:r>
            <a:r>
              <a:rPr lang="cs-CZ" sz="1200" i="1" dirty="0" err="1"/>
              <a:t>from</a:t>
            </a:r>
            <a:r>
              <a:rPr lang="cs-CZ" sz="1200" i="1" dirty="0"/>
              <a:t> Cytometry Part A 71A:334–344 (2007)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585269111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0CCB7A885DF44DA9DA4E57A608E0E6" ma:contentTypeVersion="12" ma:contentTypeDescription="Create a new document." ma:contentTypeScope="" ma:versionID="23e998a2b7186fe278cd7c669d21ed0e">
  <xsd:schema xmlns:xsd="http://www.w3.org/2001/XMLSchema" xmlns:xs="http://www.w3.org/2001/XMLSchema" xmlns:p="http://schemas.microsoft.com/office/2006/metadata/properties" xmlns:ns2="5f34e6e3-143c-453e-b81d-6bdaf791876c" xmlns:ns3="408aa978-6175-4c65-a005-67a6b119246b" targetNamespace="http://schemas.microsoft.com/office/2006/metadata/properties" ma:root="true" ma:fieldsID="d6f2a4a7701c5ed85bab17672b94c7a5" ns2:_="" ns3:_="">
    <xsd:import namespace="5f34e6e3-143c-453e-b81d-6bdaf791876c"/>
    <xsd:import namespace="408aa978-6175-4c65-a005-67a6b11924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4e6e3-143c-453e-b81d-6bdaf7918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aa978-6175-4c65-a005-67a6b119246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35BAB3-C059-458A-8E81-D73E0AEE1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34e6e3-143c-453e-b81d-6bdaf791876c"/>
    <ds:schemaRef ds:uri="408aa978-6175-4c65-a005-67a6b11924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246093-3020-4977-BE22-D3EDD9209DC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F892CC4-E368-4C27-86D5-0E624F00D9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969</Words>
  <Application>Microsoft Macintosh PowerPoint</Application>
  <PresentationFormat>Widescreen</PresentationFormat>
  <Paragraphs>138</Paragraphs>
  <Slides>27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Cambria</vt:lpstr>
      <vt:lpstr>Trebuchet MS</vt:lpstr>
      <vt:lpstr>Wingdings</vt:lpstr>
      <vt:lpstr>Section Cover</vt:lpstr>
      <vt:lpstr>2_Custom Design</vt:lpstr>
      <vt:lpstr>Picture</vt:lpstr>
      <vt:lpstr>PowerPoint Presentation</vt:lpstr>
      <vt:lpstr>Advanced Data Processing</vt:lpstr>
      <vt:lpstr>Start with simple analytical approaches…</vt:lpstr>
      <vt:lpstr>Slight more complex gating….</vt:lpstr>
      <vt:lpstr>Advanced approaches to flow analysis</vt:lpstr>
      <vt:lpstr>Many subsets, many samples….</vt:lpstr>
      <vt:lpstr>PowerPoint Presentation</vt:lpstr>
      <vt:lpstr>PowerPoint Presentation</vt:lpstr>
      <vt:lpstr>PowerPoint Presentation</vt:lpstr>
      <vt:lpstr>Problem 1: eliminate operator’s input in analysis</vt:lpstr>
      <vt:lpstr>Alternative?</vt:lpstr>
      <vt:lpstr>PowerPoint Presentation</vt:lpstr>
      <vt:lpstr>PowerPoint Presentation</vt:lpstr>
      <vt:lpstr>PowerPoint Presentation</vt:lpstr>
      <vt:lpstr>Reflection Example – Clustering</vt:lpstr>
      <vt:lpstr>Nanocrystals/Micro-Dots multiplexed systems</vt:lpstr>
      <vt:lpstr>PowerPoint Presentation</vt:lpstr>
      <vt:lpstr>tSNE-T-Distributed Stochastic Neighbor Embedding (tSNE) is an algorithm for performing dimensionality reduction, allowing visualization of complex multi-dimensional data in fewer dimensions while still maintaining the structure of the data.       </vt:lpstr>
      <vt:lpstr>SPADE-Spanning tree Progression of Density normalized Events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Paul Robinson</dc:creator>
  <cp:lastModifiedBy>Robinson, Joseph Paul</cp:lastModifiedBy>
  <cp:revision>18</cp:revision>
  <dcterms:created xsi:type="dcterms:W3CDTF">2020-01-25T21:14:46Z</dcterms:created>
  <dcterms:modified xsi:type="dcterms:W3CDTF">2023-02-11T23:05:26Z</dcterms:modified>
</cp:coreProperties>
</file>