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8" r:id="rId3"/>
    <p:sldId id="271" r:id="rId4"/>
    <p:sldId id="257" r:id="rId5"/>
    <p:sldId id="276" r:id="rId6"/>
    <p:sldId id="272" r:id="rId7"/>
    <p:sldId id="260" r:id="rId8"/>
    <p:sldId id="261" r:id="rId9"/>
    <p:sldId id="264" r:id="rId10"/>
    <p:sldId id="262" r:id="rId11"/>
    <p:sldId id="290" r:id="rId12"/>
    <p:sldId id="263" r:id="rId13"/>
    <p:sldId id="281" r:id="rId14"/>
    <p:sldId id="280" r:id="rId15"/>
    <p:sldId id="283" r:id="rId16"/>
    <p:sldId id="284" r:id="rId17"/>
    <p:sldId id="285" r:id="rId18"/>
    <p:sldId id="265" r:id="rId19"/>
    <p:sldId id="273" r:id="rId20"/>
    <p:sldId id="274" r:id="rId21"/>
    <p:sldId id="292" r:id="rId22"/>
    <p:sldId id="291" r:id="rId23"/>
    <p:sldId id="295" r:id="rId24"/>
    <p:sldId id="296" r:id="rId25"/>
    <p:sldId id="293" r:id="rId26"/>
    <p:sldId id="294" r:id="rId27"/>
    <p:sldId id="266" r:id="rId28"/>
    <p:sldId id="268" r:id="rId29"/>
    <p:sldId id="269" r:id="rId30"/>
    <p:sldId id="275" r:id="rId31"/>
    <p:sldId id="270" r:id="rId32"/>
    <p:sldId id="267" r:id="rId33"/>
    <p:sldId id="282" r:id="rId34"/>
    <p:sldId id="287" r:id="rId35"/>
    <p:sldId id="286" r:id="rId36"/>
    <p:sldId id="288" r:id="rId37"/>
    <p:sldId id="289" r:id="rId38"/>
    <p:sldId id="297" r:id="rId39"/>
    <p:sldId id="25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5"/>
  </p:normalViewPr>
  <p:slideViewPr>
    <p:cSldViewPr snapToGrid="0" snapToObjects="1">
      <p:cViewPr>
        <p:scale>
          <a:sx n="94" d="100"/>
          <a:sy n="94" d="100"/>
        </p:scale>
        <p:origin x="-153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39D2BD-D67E-D742-87A5-49A6088B5B81}" type="datetimeFigureOut">
              <a:rPr lang="en-US" smtClean="0"/>
              <a:t>9/14/15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7CC4B-535E-CC45-9AF6-C692E113893E}" type="slidenum">
              <a:rPr lang="en-US" smtClean="0"/>
              <a:t>‹#›</a:t>
            </a:fld>
            <a:endParaRPr lang="en-US"/>
          </a:p>
        </p:txBody>
      </p:sp>
    </p:spTree>
    <p:extLst>
      <p:ext uri="{BB962C8B-B14F-4D97-AF65-F5344CB8AC3E}">
        <p14:creationId xmlns:p14="http://schemas.microsoft.com/office/powerpoint/2010/main" val="18758807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F64E31-3FBF-7144-9DAC-69B12F4DB1E6}" type="slidenum">
              <a:rPr lang="en-US"/>
              <a:pPr/>
              <a:t>7</a:t>
            </a:fld>
            <a:endParaRPr lang="en-US"/>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040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595E2-CE02-C34F-A9D2-C05F287337A8}" type="slidenum">
              <a:rPr lang="en-US"/>
              <a:pPr/>
              <a:t>28</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67593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B27D2-2A10-B946-9F3C-4E4A1480E5EB}" type="slidenum">
              <a:rPr lang="en-US"/>
              <a:pPr/>
              <a:t>29</a:t>
            </a:fld>
            <a:endParaRPr lang="en-US"/>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8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141B36-D3E2-0F44-977C-27447C82D6A1}" type="slidenum">
              <a:rPr lang="en-US"/>
              <a:pPr/>
              <a:t>31</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392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CFE614-B796-EB4E-A2CC-C6DB176B7EEC}" type="slidenum">
              <a:rPr lang="en-US"/>
              <a:pPr/>
              <a:t>32</a:t>
            </a:fld>
            <a:endParaRPr lang="en-US"/>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99444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F8B32-A9E6-4E64-B455-E7BF7FE14105}" type="slidenum">
              <a:rPr lang="en-US"/>
              <a:pPr/>
              <a:t>33</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4437">
              <a:defRPr sz="2400">
                <a:solidFill>
                  <a:schemeClr val="tx1"/>
                </a:solidFill>
                <a:latin typeface="Times New Roman" pitchFamily="18" charset="0"/>
              </a:defRPr>
            </a:lvl1pPr>
            <a:lvl2pPr marL="729057" indent="-280406" defTabSz="914437">
              <a:defRPr sz="2400">
                <a:solidFill>
                  <a:schemeClr val="tx1"/>
                </a:solidFill>
                <a:latin typeface="Times New Roman" pitchFamily="18" charset="0"/>
              </a:defRPr>
            </a:lvl2pPr>
            <a:lvl3pPr marL="1121626" indent="-224325" defTabSz="914437">
              <a:defRPr sz="2400">
                <a:solidFill>
                  <a:schemeClr val="tx1"/>
                </a:solidFill>
                <a:latin typeface="Times New Roman" pitchFamily="18" charset="0"/>
              </a:defRPr>
            </a:lvl3pPr>
            <a:lvl4pPr marL="1570276" indent="-224325" defTabSz="914437">
              <a:defRPr sz="2400">
                <a:solidFill>
                  <a:schemeClr val="tx1"/>
                </a:solidFill>
                <a:latin typeface="Times New Roman" pitchFamily="18" charset="0"/>
              </a:defRPr>
            </a:lvl4pPr>
            <a:lvl5pPr marL="2018927" indent="-224325" defTabSz="914437">
              <a:defRPr sz="2400">
                <a:solidFill>
                  <a:schemeClr val="tx1"/>
                </a:solidFill>
                <a:latin typeface="Times New Roman" pitchFamily="18" charset="0"/>
              </a:defRPr>
            </a:lvl5pPr>
            <a:lvl6pPr marL="2467577" indent="-224325" defTabSz="914437" eaLnBrk="0" fontAlgn="base" hangingPunct="0">
              <a:spcBef>
                <a:spcPct val="0"/>
              </a:spcBef>
              <a:spcAft>
                <a:spcPct val="0"/>
              </a:spcAft>
              <a:defRPr sz="2400">
                <a:solidFill>
                  <a:schemeClr val="tx1"/>
                </a:solidFill>
                <a:latin typeface="Times New Roman" pitchFamily="18" charset="0"/>
              </a:defRPr>
            </a:lvl6pPr>
            <a:lvl7pPr marL="2916227" indent="-224325" defTabSz="914437" eaLnBrk="0" fontAlgn="base" hangingPunct="0">
              <a:spcBef>
                <a:spcPct val="0"/>
              </a:spcBef>
              <a:spcAft>
                <a:spcPct val="0"/>
              </a:spcAft>
              <a:defRPr sz="2400">
                <a:solidFill>
                  <a:schemeClr val="tx1"/>
                </a:solidFill>
                <a:latin typeface="Times New Roman" pitchFamily="18" charset="0"/>
              </a:defRPr>
            </a:lvl7pPr>
            <a:lvl8pPr marL="3364878" indent="-224325" defTabSz="914437" eaLnBrk="0" fontAlgn="base" hangingPunct="0">
              <a:spcBef>
                <a:spcPct val="0"/>
              </a:spcBef>
              <a:spcAft>
                <a:spcPct val="0"/>
              </a:spcAft>
              <a:defRPr sz="2400">
                <a:solidFill>
                  <a:schemeClr val="tx1"/>
                </a:solidFill>
                <a:latin typeface="Times New Roman" pitchFamily="18" charset="0"/>
              </a:defRPr>
            </a:lvl8pPr>
            <a:lvl9pPr marL="3813528" indent="-224325" defTabSz="914437" eaLnBrk="0" fontAlgn="base" hangingPunct="0">
              <a:spcBef>
                <a:spcPct val="0"/>
              </a:spcBef>
              <a:spcAft>
                <a:spcPct val="0"/>
              </a:spcAft>
              <a:defRPr sz="2400">
                <a:solidFill>
                  <a:schemeClr val="tx1"/>
                </a:solidFill>
                <a:latin typeface="Times New Roman" pitchFamily="18" charset="0"/>
              </a:defRPr>
            </a:lvl9pPr>
          </a:lstStyle>
          <a:p>
            <a:fld id="{366534F8-0617-49F4-8967-33174CF7CE2D}" type="slidenum">
              <a:rPr lang="en-US" sz="1100"/>
              <a:pPr/>
              <a:t>34</a:t>
            </a:fld>
            <a:endParaRPr lang="en-US" sz="11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30536-5055-4618-8016-EC53531FF272}" type="slidenum">
              <a:rPr lang="en-US"/>
              <a:pPr/>
              <a:t>35</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5BFC05-A223-42B5-9CA3-E9F764380F5D}" type="slidenum">
              <a:rPr lang="en-US" smtClean="0"/>
              <a:pPr/>
              <a:t>36</a:t>
            </a:fld>
            <a:endParaRPr lang="en-US"/>
          </a:p>
        </p:txBody>
      </p:sp>
    </p:spTree>
    <p:extLst>
      <p:ext uri="{BB962C8B-B14F-4D97-AF65-F5344CB8AC3E}">
        <p14:creationId xmlns:p14="http://schemas.microsoft.com/office/powerpoint/2010/main" val="355717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18B77-5AA6-CC4F-BC06-5143EF461D94}" type="slidenum">
              <a:rPr lang="en-US"/>
              <a:pPr/>
              <a:t>8</a:t>
            </a:fld>
            <a:endParaRPr lang="en-US"/>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407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8AF58-6EB1-2848-B14F-B2E583E2623E}" type="slidenum">
              <a:rPr lang="en-US"/>
              <a:pPr/>
              <a:t>9</a:t>
            </a:fld>
            <a:endParaRPr lang="en-US"/>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1983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18E35-67AC-D946-BD31-FD0AA56B39EF}" type="slidenum">
              <a:rPr lang="en-US"/>
              <a:pPr/>
              <a:t>10</a:t>
            </a:fld>
            <a:endParaRPr lang="en-US"/>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737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245E8-E1A5-F842-93B2-4C21516A5053}" type="slidenum">
              <a:rPr lang="en-US"/>
              <a:pPr/>
              <a:t>12</a:t>
            </a:fld>
            <a:endParaRPr lang="en-US"/>
          </a:p>
        </p:txBody>
      </p:sp>
      <p:sp>
        <p:nvSpPr>
          <p:cNvPr id="278530" name="Rectangle 2"/>
          <p:cNvSpPr>
            <a:spLocks noGrp="1" noRot="1" noChangeAspect="1" noChangeArrowheads="1" noTextEdit="1"/>
          </p:cNvSpPr>
          <p:nvPr>
            <p:ph type="sldImg"/>
          </p:nvPr>
        </p:nvSpPr>
        <p:spPr>
          <a:xfrm>
            <a:off x="1144588" y="684213"/>
            <a:ext cx="4570412" cy="3429000"/>
          </a:xfrm>
          <a:ln/>
          <a:extLst>
            <a:ext uri="{FAA26D3D-D897-4be2-8F04-BA451C77F1D7}">
              <ma14:placeholderFlag xmlns:ma14="http://schemas.microsoft.com/office/mac/drawingml/2011/main" val="1"/>
            </a:ext>
          </a:extLst>
        </p:spPr>
      </p:sp>
      <p:sp>
        <p:nvSpPr>
          <p:cNvPr id="278531" name="Rectangle 3"/>
          <p:cNvSpPr>
            <a:spLocks noGrp="1" noChangeArrowheads="1"/>
          </p:cNvSpPr>
          <p:nvPr>
            <p:ph type="body" idx="1"/>
          </p:nvPr>
        </p:nvSpPr>
        <p:spPr>
          <a:xfrm>
            <a:off x="913805" y="4343703"/>
            <a:ext cx="5030391" cy="4115405"/>
          </a:xfrm>
        </p:spPr>
        <p:txBody>
          <a:bodyPr/>
          <a:lstStyle/>
          <a:p>
            <a:endParaRPr lang="en-US"/>
          </a:p>
        </p:txBody>
      </p:sp>
    </p:spTree>
    <p:extLst>
      <p:ext uri="{BB962C8B-B14F-4D97-AF65-F5344CB8AC3E}">
        <p14:creationId xmlns:p14="http://schemas.microsoft.com/office/powerpoint/2010/main" val="1340971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57AD5FDF-0551-4BCF-BA8F-6E8930EF1746}" type="slidenum">
              <a:rPr lang="en-US" smtClean="0"/>
              <a:pPr/>
              <a:t>13</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a:solidFill>
                  <a:schemeClr val="tx1"/>
                </a:solidFill>
                <a:latin typeface="Times New Roman" pitchFamily="18" charset="0"/>
              </a:defRPr>
            </a:lvl1pPr>
            <a:lvl2pPr marL="729057" indent="-280406" defTabSz="914437">
              <a:defRPr>
                <a:solidFill>
                  <a:schemeClr val="tx1"/>
                </a:solidFill>
                <a:latin typeface="Times New Roman" pitchFamily="18" charset="0"/>
              </a:defRPr>
            </a:lvl2pPr>
            <a:lvl3pPr marL="1121626" indent="-224325" defTabSz="914437">
              <a:defRPr>
                <a:solidFill>
                  <a:schemeClr val="tx1"/>
                </a:solidFill>
                <a:latin typeface="Times New Roman" pitchFamily="18" charset="0"/>
              </a:defRPr>
            </a:lvl3pPr>
            <a:lvl4pPr marL="1570276" indent="-224325" defTabSz="914437">
              <a:defRPr>
                <a:solidFill>
                  <a:schemeClr val="tx1"/>
                </a:solidFill>
                <a:latin typeface="Times New Roman" pitchFamily="18" charset="0"/>
              </a:defRPr>
            </a:lvl4pPr>
            <a:lvl5pPr marL="2018927" indent="-224325" defTabSz="914437">
              <a:defRPr>
                <a:solidFill>
                  <a:schemeClr val="tx1"/>
                </a:solidFill>
                <a:latin typeface="Times New Roman" pitchFamily="18" charset="0"/>
              </a:defRPr>
            </a:lvl5pPr>
            <a:lvl6pPr marL="2467577" indent="-224325" defTabSz="914437" eaLnBrk="0" fontAlgn="base" hangingPunct="0">
              <a:spcBef>
                <a:spcPct val="0"/>
              </a:spcBef>
              <a:spcAft>
                <a:spcPct val="0"/>
              </a:spcAft>
              <a:defRPr>
                <a:solidFill>
                  <a:schemeClr val="tx1"/>
                </a:solidFill>
                <a:latin typeface="Times New Roman" pitchFamily="18" charset="0"/>
              </a:defRPr>
            </a:lvl6pPr>
            <a:lvl7pPr marL="2916227" indent="-224325" defTabSz="914437" eaLnBrk="0" fontAlgn="base" hangingPunct="0">
              <a:spcBef>
                <a:spcPct val="0"/>
              </a:spcBef>
              <a:spcAft>
                <a:spcPct val="0"/>
              </a:spcAft>
              <a:defRPr>
                <a:solidFill>
                  <a:schemeClr val="tx1"/>
                </a:solidFill>
                <a:latin typeface="Times New Roman" pitchFamily="18" charset="0"/>
              </a:defRPr>
            </a:lvl7pPr>
            <a:lvl8pPr marL="3364878" indent="-224325" defTabSz="914437" eaLnBrk="0" fontAlgn="base" hangingPunct="0">
              <a:spcBef>
                <a:spcPct val="0"/>
              </a:spcBef>
              <a:spcAft>
                <a:spcPct val="0"/>
              </a:spcAft>
              <a:defRPr>
                <a:solidFill>
                  <a:schemeClr val="tx1"/>
                </a:solidFill>
                <a:latin typeface="Times New Roman" pitchFamily="18" charset="0"/>
              </a:defRPr>
            </a:lvl8pPr>
            <a:lvl9pPr marL="3813528" indent="-224325" defTabSz="914437" eaLnBrk="0" fontAlgn="base" hangingPunct="0">
              <a:spcBef>
                <a:spcPct val="0"/>
              </a:spcBef>
              <a:spcAft>
                <a:spcPct val="0"/>
              </a:spcAft>
              <a:defRPr>
                <a:solidFill>
                  <a:schemeClr val="tx1"/>
                </a:solidFill>
                <a:latin typeface="Times New Roman" pitchFamily="18" charset="0"/>
              </a:defRPr>
            </a:lvl9pPr>
          </a:lstStyle>
          <a:p>
            <a:fld id="{2F22030A-5E70-41C4-A860-741D8E5C366B}" type="slidenum">
              <a:rPr lang="en-US" smtClean="0"/>
              <a:pPr/>
              <a:t>14</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85C9D-79E2-B841-A813-A2A4B0031655}" type="slidenum">
              <a:rPr lang="en-US"/>
              <a:pPr/>
              <a:t>18</a:t>
            </a:fld>
            <a:endParaRPr lang="en-US"/>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72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2A266-7E88-8D40-9976-F5A452533C07}" type="slidenum">
              <a:rPr lang="en-US"/>
              <a:pPr/>
              <a:t>27</a:t>
            </a:fld>
            <a:endParaRPr lang="en-US"/>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2636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BD3A82-2F2F-0E47-8B22-1E8C8EAC19AC}"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863512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D3A82-2F2F-0E47-8B22-1E8C8EAC19AC}"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276425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D3A82-2F2F-0E47-8B22-1E8C8EAC19AC}"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546027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D3A82-2F2F-0E47-8B22-1E8C8EAC19AC}"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314836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BD3A82-2F2F-0E47-8B22-1E8C8EAC19AC}"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254375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BD3A82-2F2F-0E47-8B22-1E8C8EAC19AC}" type="datetimeFigureOut">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228716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BD3A82-2F2F-0E47-8B22-1E8C8EAC19AC}" type="datetimeFigureOut">
              <a:rPr lang="en-US" smtClean="0"/>
              <a:t>9/14/15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259858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BD3A82-2F2F-0E47-8B22-1E8C8EAC19AC}" type="datetimeFigureOut">
              <a:rPr lang="en-US" smtClean="0"/>
              <a:t>9/14/15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269654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BD3A82-2F2F-0E47-8B22-1E8C8EAC19AC}" type="datetimeFigureOut">
              <a:rPr lang="en-US" smtClean="0"/>
              <a:t>9/14/15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418573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BD3A82-2F2F-0E47-8B22-1E8C8EAC19AC}" type="datetimeFigureOut">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116751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BD3A82-2F2F-0E47-8B22-1E8C8EAC19AC}" type="datetimeFigureOut">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1E3CA-4551-E64F-B0E6-95D301952245}" type="slidenum">
              <a:rPr lang="en-US" smtClean="0"/>
              <a:t>‹#›</a:t>
            </a:fld>
            <a:endParaRPr lang="en-US"/>
          </a:p>
        </p:txBody>
      </p:sp>
    </p:spTree>
    <p:extLst>
      <p:ext uri="{BB962C8B-B14F-4D97-AF65-F5344CB8AC3E}">
        <p14:creationId xmlns:p14="http://schemas.microsoft.com/office/powerpoint/2010/main" val="37385640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335131" y="6500058"/>
            <a:ext cx="11765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D3A82-2F2F-0E47-8B22-1E8C8EAC19AC}" type="datetimeFigureOut">
              <a:rPr lang="en-US" smtClean="0"/>
              <a:t>9/14/15</a:t>
            </a:fld>
            <a:endParaRPr lang="en-US"/>
          </a:p>
        </p:txBody>
      </p:sp>
      <p:sp>
        <p:nvSpPr>
          <p:cNvPr id="5" name="Footer Placeholder 4"/>
          <p:cNvSpPr>
            <a:spLocks noGrp="1"/>
          </p:cNvSpPr>
          <p:nvPr>
            <p:ph type="ftr" sz="quarter" idx="3"/>
          </p:nvPr>
        </p:nvSpPr>
        <p:spPr>
          <a:xfrm>
            <a:off x="4343806" y="6492279"/>
            <a:ext cx="358091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221212" y="6500816"/>
            <a:ext cx="9227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1E3CA-4551-E64F-B0E6-95D301952245}" type="slidenum">
              <a:rPr lang="en-US" smtClean="0"/>
              <a:t>‹#›</a:t>
            </a:fld>
            <a:endParaRPr lang="en-US"/>
          </a:p>
        </p:txBody>
      </p:sp>
      <p:pic>
        <p:nvPicPr>
          <p:cNvPr id="8" name="Picture 7" descr="PU_signature_jpg_prin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74833"/>
            <a:ext cx="2335131" cy="783167"/>
          </a:xfrm>
          <a:prstGeom prst="rect">
            <a:avLst/>
          </a:prstGeom>
        </p:spPr>
      </p:pic>
    </p:spTree>
    <p:extLst>
      <p:ext uri="{BB962C8B-B14F-4D97-AF65-F5344CB8AC3E}">
        <p14:creationId xmlns:p14="http://schemas.microsoft.com/office/powerpoint/2010/main" val="2934892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28.png"/><Relationship Id="rId1" Type="http://schemas.microsoft.com/office/2007/relationships/media" Target="../media/media2.mp4"/><Relationship Id="rId2" Type="http://schemas.openxmlformats.org/officeDocument/2006/relationships/video" Target="../media/media2.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Relationship Id="rId3" Type="http://schemas.openxmlformats.org/officeDocument/2006/relationships/image" Target="../media/image32.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0778"/>
            <a:ext cx="7772400" cy="1470025"/>
          </a:xfrm>
        </p:spPr>
        <p:txBody>
          <a:bodyPr>
            <a:normAutofit/>
          </a:bodyPr>
          <a:lstStyle/>
          <a:p>
            <a:r>
              <a:rPr lang="en-US" sz="5400" dirty="0" smtClean="0"/>
              <a:t>The Science of Innovation</a:t>
            </a:r>
            <a:endParaRPr lang="en-US" sz="5400" dirty="0"/>
          </a:p>
        </p:txBody>
      </p:sp>
      <p:sp>
        <p:nvSpPr>
          <p:cNvPr id="3" name="Subtitle 2"/>
          <p:cNvSpPr>
            <a:spLocks noGrp="1"/>
          </p:cNvSpPr>
          <p:nvPr>
            <p:ph type="subTitle" idx="1"/>
          </p:nvPr>
        </p:nvSpPr>
        <p:spPr>
          <a:xfrm>
            <a:off x="685800" y="2979581"/>
            <a:ext cx="6400800" cy="1752600"/>
          </a:xfrm>
        </p:spPr>
        <p:txBody>
          <a:bodyPr>
            <a:normAutofit fontScale="70000" lnSpcReduction="20000"/>
          </a:bodyPr>
          <a:lstStyle/>
          <a:p>
            <a:r>
              <a:rPr lang="en-US" dirty="0"/>
              <a:t>J. Paul Robinson</a:t>
            </a:r>
            <a:endParaRPr lang="en-US" dirty="0" smtClean="0">
              <a:effectLst/>
            </a:endParaRPr>
          </a:p>
          <a:p>
            <a:r>
              <a:rPr lang="en-US" dirty="0"/>
              <a:t>SVM Professor of Cytomics</a:t>
            </a:r>
            <a:endParaRPr lang="en-US" dirty="0" smtClean="0">
              <a:effectLst/>
            </a:endParaRPr>
          </a:p>
          <a:p>
            <a:r>
              <a:rPr lang="en-US" dirty="0"/>
              <a:t>Professor of Biomedical Engineering</a:t>
            </a:r>
            <a:endParaRPr lang="en-US" dirty="0" smtClean="0">
              <a:effectLst/>
            </a:endParaRPr>
          </a:p>
          <a:p>
            <a:r>
              <a:rPr lang="en-US" dirty="0"/>
              <a:t>Director, Purdue University Cytometry Laboratories</a:t>
            </a:r>
            <a:endParaRPr lang="en-US" dirty="0" smtClean="0">
              <a:effectLst/>
            </a:endParaRPr>
          </a:p>
          <a:p>
            <a:endParaRPr lang="en-US" dirty="0"/>
          </a:p>
        </p:txBody>
      </p:sp>
      <p:pic>
        <p:nvPicPr>
          <p:cNvPr id="4" name="Picture 3" descr="jpr-for-passport-real 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974" y="2462009"/>
            <a:ext cx="1467878" cy="1940894"/>
          </a:xfrm>
          <a:prstGeom prst="rect">
            <a:avLst/>
          </a:prstGeom>
        </p:spPr>
      </p:pic>
      <p:sp>
        <p:nvSpPr>
          <p:cNvPr id="5" name="TextBox 4"/>
          <p:cNvSpPr txBox="1"/>
          <p:nvPr/>
        </p:nvSpPr>
        <p:spPr>
          <a:xfrm>
            <a:off x="722883" y="5358775"/>
            <a:ext cx="2640466" cy="461665"/>
          </a:xfrm>
          <a:prstGeom prst="rect">
            <a:avLst/>
          </a:prstGeom>
          <a:noFill/>
        </p:spPr>
        <p:txBody>
          <a:bodyPr wrap="none" rtlCol="0">
            <a:spAutoFit/>
          </a:bodyPr>
          <a:lstStyle/>
          <a:p>
            <a:r>
              <a:rPr lang="en-US" b="1" dirty="0" smtClean="0">
                <a:solidFill>
                  <a:srgbClr val="00B0F0"/>
                </a:solidFill>
              </a:rPr>
              <a:t>@</a:t>
            </a:r>
            <a:r>
              <a:rPr lang="en-US" b="1" dirty="0" err="1" smtClean="0">
                <a:solidFill>
                  <a:srgbClr val="00B0F0"/>
                </a:solidFill>
              </a:rPr>
              <a:t>cytometryman</a:t>
            </a:r>
            <a:endParaRPr lang="en-US" b="1" dirty="0">
              <a:solidFill>
                <a:srgbClr val="00B0F0"/>
              </a:solidFill>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4349" y="4855273"/>
            <a:ext cx="1101097" cy="48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731047" y="5405701"/>
            <a:ext cx="2332690" cy="461665"/>
          </a:xfrm>
          <a:prstGeom prst="rect">
            <a:avLst/>
          </a:prstGeom>
          <a:noFill/>
        </p:spPr>
        <p:txBody>
          <a:bodyPr wrap="none" rtlCol="0">
            <a:spAutoFit/>
          </a:bodyPr>
          <a:lstStyle/>
          <a:p>
            <a:r>
              <a:rPr lang="en-US" b="1" dirty="0" err="1" smtClean="0">
                <a:solidFill>
                  <a:srgbClr val="FF0000"/>
                </a:solidFill>
              </a:rPr>
              <a:t>cytometryman</a:t>
            </a:r>
            <a:endParaRPr lang="en-US" b="1" dirty="0">
              <a:solidFill>
                <a:srgbClr val="FF0000"/>
              </a:solidFill>
            </a:endParaRPr>
          </a:p>
        </p:txBody>
      </p:sp>
      <p:pic>
        <p:nvPicPr>
          <p:cNvPr id="8" name="Picture 9" descr="C:\image database Related\Logos\twitter log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3427" y="4892003"/>
            <a:ext cx="545883" cy="44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image database Related\Logos\facebook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7545" y="4805991"/>
            <a:ext cx="633059" cy="6330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67511" y="5405701"/>
            <a:ext cx="2332690" cy="461665"/>
          </a:xfrm>
          <a:prstGeom prst="rect">
            <a:avLst/>
          </a:prstGeom>
          <a:noFill/>
        </p:spPr>
        <p:txBody>
          <a:bodyPr wrap="none" rtlCol="0">
            <a:spAutoFit/>
          </a:bodyPr>
          <a:lstStyle/>
          <a:p>
            <a:r>
              <a:rPr lang="en-US" b="1" dirty="0" err="1" smtClean="0">
                <a:solidFill>
                  <a:srgbClr val="0070C0"/>
                </a:solidFill>
              </a:rPr>
              <a:t>cytometryman</a:t>
            </a:r>
            <a:endParaRPr lang="en-US" b="1" dirty="0">
              <a:solidFill>
                <a:srgbClr val="0070C0"/>
              </a:solidFill>
            </a:endParaRPr>
          </a:p>
        </p:txBody>
      </p:sp>
    </p:spTree>
    <p:extLst>
      <p:ext uri="{BB962C8B-B14F-4D97-AF65-F5344CB8AC3E}">
        <p14:creationId xmlns:p14="http://schemas.microsoft.com/office/powerpoint/2010/main" val="13943431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272094"/>
            <a:ext cx="7772400" cy="609600"/>
          </a:xfrm>
        </p:spPr>
        <p:txBody>
          <a:bodyPr>
            <a:normAutofit fontScale="90000"/>
          </a:bodyPr>
          <a:lstStyle/>
          <a:p>
            <a:r>
              <a:rPr lang="en-US" dirty="0"/>
              <a:t>Systems Integration at Cellular Level</a:t>
            </a:r>
          </a:p>
        </p:txBody>
      </p:sp>
      <p:sp>
        <p:nvSpPr>
          <p:cNvPr id="217091" name="Rectangle 3"/>
          <p:cNvSpPr>
            <a:spLocks noGrp="1" noChangeArrowheads="1"/>
          </p:cNvSpPr>
          <p:nvPr>
            <p:ph type="body" idx="1"/>
          </p:nvPr>
        </p:nvSpPr>
        <p:spPr>
          <a:xfrm>
            <a:off x="457201" y="992655"/>
            <a:ext cx="8555796" cy="4114800"/>
          </a:xfrm>
        </p:spPr>
        <p:txBody>
          <a:bodyPr>
            <a:noAutofit/>
          </a:bodyPr>
          <a:lstStyle/>
          <a:p>
            <a:pPr>
              <a:lnSpc>
                <a:spcPct val="90000"/>
              </a:lnSpc>
            </a:pPr>
            <a:r>
              <a:rPr lang="en-US" sz="2800" dirty="0"/>
              <a:t>Analytical Cytology</a:t>
            </a:r>
          </a:p>
          <a:p>
            <a:pPr lvl="1">
              <a:lnSpc>
                <a:spcPct val="90000"/>
              </a:lnSpc>
            </a:pPr>
            <a:r>
              <a:rPr lang="en-US" sz="2400" dirty="0"/>
              <a:t>Flow cytometry (next generation platforms)</a:t>
            </a:r>
          </a:p>
          <a:p>
            <a:pPr lvl="1">
              <a:lnSpc>
                <a:spcPct val="90000"/>
              </a:lnSpc>
            </a:pPr>
            <a:r>
              <a:rPr lang="en-US" sz="2400" dirty="0"/>
              <a:t>Single cell analysis systems </a:t>
            </a:r>
          </a:p>
          <a:p>
            <a:pPr lvl="1">
              <a:lnSpc>
                <a:spcPct val="90000"/>
              </a:lnSpc>
            </a:pPr>
            <a:r>
              <a:rPr lang="en-US" sz="2400" dirty="0"/>
              <a:t>Tissue analysis (integrated with cellular analysis)</a:t>
            </a:r>
          </a:p>
          <a:p>
            <a:pPr lvl="1">
              <a:lnSpc>
                <a:spcPct val="90000"/>
              </a:lnSpc>
            </a:pPr>
            <a:r>
              <a:rPr lang="en-US" sz="2400" dirty="0"/>
              <a:t>High Content Analysis (screening)</a:t>
            </a:r>
          </a:p>
          <a:p>
            <a:pPr>
              <a:lnSpc>
                <a:spcPct val="90000"/>
              </a:lnSpc>
            </a:pPr>
            <a:r>
              <a:rPr lang="en-US" sz="2800" dirty="0"/>
              <a:t>Image Analysis and Classification </a:t>
            </a:r>
          </a:p>
          <a:p>
            <a:pPr lvl="1">
              <a:lnSpc>
                <a:spcPct val="90000"/>
              </a:lnSpc>
            </a:pPr>
            <a:r>
              <a:rPr lang="en-US" sz="2400" dirty="0"/>
              <a:t>Single cells</a:t>
            </a:r>
          </a:p>
          <a:p>
            <a:pPr lvl="1">
              <a:lnSpc>
                <a:spcPct val="90000"/>
              </a:lnSpc>
            </a:pPr>
            <a:r>
              <a:rPr lang="en-US" sz="2400" dirty="0"/>
              <a:t>Tissues and organs – (even whole animal)</a:t>
            </a:r>
          </a:p>
          <a:p>
            <a:pPr lvl="1">
              <a:lnSpc>
                <a:spcPct val="90000"/>
              </a:lnSpc>
            </a:pPr>
            <a:r>
              <a:rPr lang="en-US" sz="2400" dirty="0"/>
              <a:t>Cell culture systems</a:t>
            </a:r>
          </a:p>
          <a:p>
            <a:pPr>
              <a:lnSpc>
                <a:spcPct val="90000"/>
              </a:lnSpc>
            </a:pPr>
            <a:r>
              <a:rPr lang="en-US" sz="2800" dirty="0"/>
              <a:t>Proteomics</a:t>
            </a:r>
          </a:p>
          <a:p>
            <a:pPr lvl="1">
              <a:lnSpc>
                <a:spcPct val="90000"/>
              </a:lnSpc>
            </a:pPr>
            <a:r>
              <a:rPr lang="en-US" sz="2400" dirty="0"/>
              <a:t>Cellular homogeneity via phenotypic classification</a:t>
            </a:r>
          </a:p>
          <a:p>
            <a:pPr lvl="1">
              <a:lnSpc>
                <a:spcPct val="90000"/>
              </a:lnSpc>
            </a:pPr>
            <a:r>
              <a:rPr lang="en-US" sz="2400" dirty="0"/>
              <a:t>Protein profiling (based on cellular level phenotypic identity)</a:t>
            </a:r>
          </a:p>
          <a:p>
            <a:pPr lvl="1">
              <a:lnSpc>
                <a:spcPct val="90000"/>
              </a:lnSpc>
            </a:pPr>
            <a:endParaRPr lang="en-US" sz="2400" dirty="0"/>
          </a:p>
        </p:txBody>
      </p:sp>
    </p:spTree>
    <p:extLst>
      <p:ext uri="{BB962C8B-B14F-4D97-AF65-F5344CB8AC3E}">
        <p14:creationId xmlns:p14="http://schemas.microsoft.com/office/powerpoint/2010/main" val="3656981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1184" cy="1143000"/>
          </a:xfrm>
        </p:spPr>
        <p:txBody>
          <a:bodyPr>
            <a:normAutofit fontScale="90000"/>
          </a:bodyPr>
          <a:lstStyle/>
          <a:p>
            <a:r>
              <a:rPr lang="en-US" b="1" dirty="0" smtClean="0"/>
              <a:t>The invention of the blood cell counter</a:t>
            </a:r>
            <a:endParaRPr lang="en-US" b="1" dirty="0"/>
          </a:p>
        </p:txBody>
      </p:sp>
      <p:sp>
        <p:nvSpPr>
          <p:cNvPr id="3" name="Content Placeholder 2"/>
          <p:cNvSpPr>
            <a:spLocks noGrp="1"/>
          </p:cNvSpPr>
          <p:nvPr>
            <p:ph idx="1"/>
          </p:nvPr>
        </p:nvSpPr>
        <p:spPr>
          <a:xfrm>
            <a:off x="457200" y="1582526"/>
            <a:ext cx="8229600" cy="3516879"/>
          </a:xfrm>
        </p:spPr>
        <p:txBody>
          <a:bodyPr/>
          <a:lstStyle/>
          <a:p>
            <a:r>
              <a:rPr lang="en-US" b="1" dirty="0" smtClean="0"/>
              <a:t>The problem</a:t>
            </a:r>
            <a:r>
              <a:rPr lang="en-US" dirty="0" smtClean="0"/>
              <a:t>:  There was no fast, accurate way of quantifying red blood cell or white blood cell number for clinical evaluation</a:t>
            </a:r>
            <a:endParaRPr lang="en-US" dirty="0"/>
          </a:p>
        </p:txBody>
      </p:sp>
      <p:pic>
        <p:nvPicPr>
          <p:cNvPr id="5" name="Picture 4" descr="bood cel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751" y="3441243"/>
            <a:ext cx="5108509" cy="2505879"/>
          </a:xfrm>
          <a:prstGeom prst="rect">
            <a:avLst/>
          </a:prstGeom>
        </p:spPr>
      </p:pic>
      <p:sp>
        <p:nvSpPr>
          <p:cNvPr id="6" name="TextBox 5"/>
          <p:cNvSpPr txBox="1"/>
          <p:nvPr/>
        </p:nvSpPr>
        <p:spPr>
          <a:xfrm>
            <a:off x="2829451" y="6216386"/>
            <a:ext cx="6314549" cy="230832"/>
          </a:xfrm>
          <a:prstGeom prst="rect">
            <a:avLst/>
          </a:prstGeom>
          <a:noFill/>
        </p:spPr>
        <p:txBody>
          <a:bodyPr wrap="none" rtlCol="0">
            <a:spAutoFit/>
          </a:bodyPr>
          <a:lstStyle/>
          <a:p>
            <a:r>
              <a:rPr lang="en-US" sz="900" dirty="0">
                <a:solidFill>
                  <a:srgbClr val="3366FF"/>
                </a:solidFill>
              </a:rPr>
              <a:t>http://</a:t>
            </a:r>
            <a:r>
              <a:rPr lang="en-US" sz="900" dirty="0" err="1">
                <a:solidFill>
                  <a:srgbClr val="3366FF"/>
                </a:solidFill>
              </a:rPr>
              <a:t>www.theatlantic.com</a:t>
            </a:r>
            <a:r>
              <a:rPr lang="en-US" sz="900" dirty="0">
                <a:solidFill>
                  <a:srgbClr val="3366FF"/>
                </a:solidFill>
              </a:rPr>
              <a:t>/health/archive/2012/03/sorting-through-white-blood-cells-in-a-sample-to-diagnose-disease/254263/</a:t>
            </a:r>
          </a:p>
        </p:txBody>
      </p:sp>
    </p:spTree>
    <p:extLst>
      <p:ext uri="{BB962C8B-B14F-4D97-AF65-F5344CB8AC3E}">
        <p14:creationId xmlns:p14="http://schemas.microsoft.com/office/powerpoint/2010/main" val="25279639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p:cNvSpPr>
            <a:spLocks noGrp="1" noChangeArrowheads="1"/>
          </p:cNvSpPr>
          <p:nvPr>
            <p:ph type="body" idx="1"/>
          </p:nvPr>
        </p:nvSpPr>
        <p:spPr>
          <a:xfrm>
            <a:off x="248834" y="1014430"/>
            <a:ext cx="7010400" cy="1130300"/>
          </a:xfrm>
        </p:spPr>
        <p:txBody>
          <a:bodyPr>
            <a:normAutofit lnSpcReduction="10000"/>
          </a:bodyPr>
          <a:lstStyle/>
          <a:p>
            <a:pPr lvl="2">
              <a:lnSpc>
                <a:spcPct val="96000"/>
              </a:lnSpc>
              <a:buFontTx/>
              <a:buNone/>
            </a:pPr>
            <a:endParaRPr lang="en-US" sz="1400" dirty="0"/>
          </a:p>
          <a:p>
            <a:pPr>
              <a:lnSpc>
                <a:spcPct val="96000"/>
              </a:lnSpc>
              <a:buFontTx/>
              <a:buNone/>
            </a:pPr>
            <a:r>
              <a:rPr lang="en-US" sz="1800" b="1" dirty="0">
                <a:solidFill>
                  <a:srgbClr val="FF3300"/>
                </a:solidFill>
              </a:rPr>
              <a:t>Wallace Coulter</a:t>
            </a:r>
            <a:r>
              <a:rPr lang="en-US" sz="1800" b="1" dirty="0"/>
              <a:t> - Coulter orifice – 1949-1956</a:t>
            </a:r>
            <a:r>
              <a:rPr lang="en-US" sz="1800" dirty="0"/>
              <a:t> </a:t>
            </a:r>
          </a:p>
          <a:p>
            <a:pPr>
              <a:lnSpc>
                <a:spcPct val="96000"/>
              </a:lnSpc>
              <a:buFontTx/>
              <a:buNone/>
            </a:pPr>
            <a:r>
              <a:rPr lang="en-US" sz="1800" dirty="0"/>
              <a:t>(patent issued 1953) - measured changes in electrical conductance as cells suspended in saline passed through a small orifice </a:t>
            </a:r>
            <a:endParaRPr lang="en-US" dirty="0"/>
          </a:p>
        </p:txBody>
      </p:sp>
      <p:pic>
        <p:nvPicPr>
          <p:cNvPr id="277508" name="Picture 4" descr="wallacecoul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960" y="890542"/>
            <a:ext cx="2025700" cy="2360658"/>
          </a:xfrm>
          <a:prstGeom prst="rect">
            <a:avLst/>
          </a:prstGeom>
          <a:noFill/>
          <a:extLst>
            <a:ext uri="{909E8E84-426E-40dd-AFC4-6F175D3DCCD1}">
              <a14:hiddenFill xmlns:a14="http://schemas.microsoft.com/office/drawing/2010/main">
                <a:solidFill>
                  <a:srgbClr val="FFFFFF"/>
                </a:solidFill>
              </a14:hiddenFill>
            </a:ext>
          </a:extLst>
        </p:spPr>
      </p:pic>
      <p:sp>
        <p:nvSpPr>
          <p:cNvPr id="277509" name="Text Box 5"/>
          <p:cNvSpPr txBox="1">
            <a:spLocks noChangeArrowheads="1"/>
          </p:cNvSpPr>
          <p:nvPr/>
        </p:nvSpPr>
        <p:spPr bwMode="auto">
          <a:xfrm>
            <a:off x="5257800" y="5942013"/>
            <a:ext cx="2865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800"/>
              <a:t>The first commercial version of the Coulter Counter</a:t>
            </a:r>
          </a:p>
        </p:txBody>
      </p:sp>
      <p:sp>
        <p:nvSpPr>
          <p:cNvPr id="277510" name="Text Box 6"/>
          <p:cNvSpPr txBox="1">
            <a:spLocks noChangeArrowheads="1"/>
          </p:cNvSpPr>
          <p:nvPr/>
        </p:nvSpPr>
        <p:spPr bwMode="auto">
          <a:xfrm>
            <a:off x="2934464" y="5591175"/>
            <a:ext cx="2286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800" dirty="0"/>
              <a:t>Coulter</a:t>
            </a:r>
            <a:r>
              <a:rPr lang="ja-JP" altLang="en-US" sz="1800" dirty="0">
                <a:latin typeface="Arial"/>
              </a:rPr>
              <a:t>’</a:t>
            </a:r>
            <a:r>
              <a:rPr lang="en-US" sz="1800" dirty="0"/>
              <a:t>s</a:t>
            </a:r>
          </a:p>
          <a:p>
            <a:pPr eaLnBrk="0" hangingPunct="0"/>
            <a:r>
              <a:rPr lang="en-US" sz="1800" dirty="0"/>
              <a:t>Original 1953 </a:t>
            </a:r>
          </a:p>
          <a:p>
            <a:pPr eaLnBrk="0" hangingPunct="0"/>
            <a:r>
              <a:rPr lang="en-US" sz="1800" dirty="0"/>
              <a:t>Patent  application</a:t>
            </a:r>
          </a:p>
          <a:p>
            <a:pPr eaLnBrk="0" hangingPunct="0"/>
            <a:r>
              <a:rPr lang="en-US" sz="1800" b="1" i="1" dirty="0"/>
              <a:t>Filed on Aug 27, 1949</a:t>
            </a:r>
          </a:p>
        </p:txBody>
      </p:sp>
      <p:grpSp>
        <p:nvGrpSpPr>
          <p:cNvPr id="277511" name="Group 7"/>
          <p:cNvGrpSpPr>
            <a:grpSpLocks/>
          </p:cNvGrpSpPr>
          <p:nvPr/>
        </p:nvGrpSpPr>
        <p:grpSpPr bwMode="auto">
          <a:xfrm>
            <a:off x="4882554" y="3264710"/>
            <a:ext cx="4007446" cy="2935288"/>
            <a:chOff x="2965" y="1785"/>
            <a:chExt cx="2635" cy="2110"/>
          </a:xfrm>
        </p:grpSpPr>
        <p:pic>
          <p:nvPicPr>
            <p:cNvPr id="277512" name="Picture 8" descr="first coulter cou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 y="1785"/>
              <a:ext cx="2635" cy="1976"/>
            </a:xfrm>
            <a:prstGeom prst="rect">
              <a:avLst/>
            </a:prstGeom>
            <a:noFill/>
            <a:extLst>
              <a:ext uri="{909E8E84-426E-40dd-AFC4-6F175D3DCCD1}">
                <a14:hiddenFill xmlns:a14="http://schemas.microsoft.com/office/drawing/2010/main">
                  <a:solidFill>
                    <a:srgbClr val="FFFFFF"/>
                  </a:solidFill>
                </a14:hiddenFill>
              </a:ext>
            </a:extLst>
          </p:spPr>
        </p:pic>
        <p:sp>
          <p:nvSpPr>
            <p:cNvPr id="277513" name="Text Box 9"/>
            <p:cNvSpPr txBox="1">
              <a:spLocks noChangeArrowheads="1"/>
            </p:cNvSpPr>
            <p:nvPr/>
          </p:nvSpPr>
          <p:spPr bwMode="auto">
            <a:xfrm>
              <a:off x="4705" y="3592"/>
              <a:ext cx="878"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a:solidFill>
                    <a:schemeClr val="bg1"/>
                  </a:solidFill>
                  <a:latin typeface="Comic Sans MS" charset="0"/>
                </a:rPr>
                <a:t>photo J.Paul Robinson</a:t>
              </a:r>
            </a:p>
            <a:p>
              <a:pPr eaLnBrk="0" hangingPunct="0"/>
              <a:endParaRPr lang="en-US" sz="1200"/>
            </a:p>
          </p:txBody>
        </p:sp>
      </p:grpSp>
      <p:grpSp>
        <p:nvGrpSpPr>
          <p:cNvPr id="277514" name="Group 10"/>
          <p:cNvGrpSpPr>
            <a:grpSpLocks/>
          </p:cNvGrpSpPr>
          <p:nvPr/>
        </p:nvGrpSpPr>
        <p:grpSpPr bwMode="auto">
          <a:xfrm>
            <a:off x="176376" y="2144730"/>
            <a:ext cx="2758088" cy="3988185"/>
            <a:chOff x="210" y="1518"/>
            <a:chExt cx="1843" cy="2649"/>
          </a:xfrm>
        </p:grpSpPr>
        <p:pic>
          <p:nvPicPr>
            <p:cNvPr id="277515" name="Picture 11" descr="Coulter pat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extLst>
              <a:ext uri="{909E8E84-426E-40dd-AFC4-6F175D3DCCD1}">
                <a14:hiddenFill xmlns:a14="http://schemas.microsoft.com/office/drawing/2010/main">
                  <a:solidFill>
                    <a:srgbClr val="FFFFFF"/>
                  </a:solidFill>
                </a14:hiddenFill>
              </a:ext>
            </a:extLst>
          </p:spPr>
        </p:pic>
        <p:sp>
          <p:nvSpPr>
            <p:cNvPr id="277516" name="Text Box 12"/>
            <p:cNvSpPr txBox="1">
              <a:spLocks noChangeArrowheads="1"/>
            </p:cNvSpPr>
            <p:nvPr/>
          </p:nvSpPr>
          <p:spPr bwMode="auto">
            <a:xfrm>
              <a:off x="225" y="3922"/>
              <a:ext cx="123"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endParaRPr lang="en-US" sz="1800" dirty="0"/>
            </a:p>
          </p:txBody>
        </p:sp>
      </p:grpSp>
      <p:sp>
        <p:nvSpPr>
          <p:cNvPr id="277517" name="Rectangle 13"/>
          <p:cNvSpPr>
            <a:spLocks noGrp="1" noChangeArrowheads="1"/>
          </p:cNvSpPr>
          <p:nvPr>
            <p:ph type="title"/>
          </p:nvPr>
        </p:nvSpPr>
        <p:spPr>
          <a:xfrm>
            <a:off x="685800" y="24487"/>
            <a:ext cx="7772400" cy="1143000"/>
          </a:xfrm>
        </p:spPr>
        <p:txBody>
          <a:bodyPr/>
          <a:lstStyle/>
          <a:p>
            <a:r>
              <a:rPr lang="en-US" b="1" dirty="0">
                <a:solidFill>
                  <a:srgbClr val="FF3300"/>
                </a:solidFill>
              </a:rPr>
              <a:t>Wallace Coulter</a:t>
            </a:r>
            <a:r>
              <a:rPr lang="en-US" b="1" dirty="0"/>
              <a:t> </a:t>
            </a:r>
          </a:p>
        </p:txBody>
      </p:sp>
    </p:spTree>
    <p:extLst>
      <p:ext uri="{BB962C8B-B14F-4D97-AF65-F5344CB8AC3E}">
        <p14:creationId xmlns:p14="http://schemas.microsoft.com/office/powerpoint/2010/main" val="2102279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a:xfrm>
            <a:off x="685800" y="0"/>
            <a:ext cx="7772400" cy="798513"/>
          </a:xfrm>
        </p:spPr>
        <p:txBody>
          <a:bodyPr/>
          <a:lstStyle/>
          <a:p>
            <a:r>
              <a:rPr lang="en-US" smtClean="0"/>
              <a:t>The first Coulter Counter</a:t>
            </a:r>
          </a:p>
        </p:txBody>
      </p:sp>
      <p:sp>
        <p:nvSpPr>
          <p:cNvPr id="34822" name="Rectangle 3"/>
          <p:cNvSpPr>
            <a:spLocks noGrp="1" noChangeArrowheads="1"/>
          </p:cNvSpPr>
          <p:nvPr>
            <p:ph idx="1"/>
          </p:nvPr>
        </p:nvSpPr>
        <p:spPr/>
        <p:txBody>
          <a:bodyPr/>
          <a:lstStyle/>
          <a:p>
            <a:endParaRPr lang="en-US" smtClean="0"/>
          </a:p>
        </p:txBody>
      </p:sp>
      <p:sp>
        <p:nvSpPr>
          <p:cNvPr id="3481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77A3AA5E-4129-482A-BC64-670F1C2BEFC1}" type="datetime12">
              <a:rPr lang="en-US" smtClean="0"/>
              <a:pPr/>
              <a:t>9:54 PM</a:t>
            </a:fld>
            <a:endParaRPr lang="en-US" smtClean="0"/>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©1990-2012 J. Paul Robinson, Purdue University  BMS 631 </a:t>
            </a: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A4AEB3D4-9868-4CDD-9778-8A8EF8D10EFD}" type="slidenum">
              <a:rPr lang="en-US" smtClean="0">
                <a:latin typeface="Comic Sans MS" pitchFamily="66" charset="0"/>
              </a:rPr>
              <a:pPr/>
              <a:t>13</a:t>
            </a:fld>
            <a:endParaRPr lang="en-US" smtClean="0">
              <a:latin typeface="Comic Sans MS" pitchFamily="66" charset="0"/>
            </a:endParaRPr>
          </a:p>
        </p:txBody>
      </p:sp>
      <p:pic>
        <p:nvPicPr>
          <p:cNvPr id="34823" name="Picture 5" descr="coulte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0" y="1600200"/>
            <a:ext cx="4911303" cy="43164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6"/>
          <p:cNvSpPr txBox="1">
            <a:spLocks noChangeArrowheads="1"/>
          </p:cNvSpPr>
          <p:nvPr/>
        </p:nvSpPr>
        <p:spPr bwMode="auto">
          <a:xfrm>
            <a:off x="4938713" y="1249363"/>
            <a:ext cx="3900487" cy="1923604"/>
          </a:xfrm>
          <a:prstGeom prst="rect">
            <a:avLst/>
          </a:prstGeom>
          <a:solidFill>
            <a:srgbClr val="FFCCCC"/>
          </a:solidFill>
          <a:ln>
            <a:noFill/>
          </a:ln>
          <a:effectLst>
            <a:outerShdw dist="107763"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b="1" dirty="0"/>
              <a:t>High Speed Automatic Blood Cell Counter and Cell Size Analyzer</a:t>
            </a:r>
            <a:endParaRPr lang="en-US" dirty="0"/>
          </a:p>
          <a:p>
            <a:pPr algn="ctr">
              <a:spcBef>
                <a:spcPct val="50000"/>
              </a:spcBef>
            </a:pPr>
            <a:r>
              <a:rPr lang="en-US" i="1" dirty="0"/>
              <a:t>Wallace H. Coulter</a:t>
            </a:r>
            <a:endParaRPr lang="en-US" dirty="0"/>
          </a:p>
          <a:p>
            <a:pPr algn="ctr">
              <a:spcBef>
                <a:spcPct val="50000"/>
              </a:spcBef>
            </a:pPr>
            <a:r>
              <a:rPr lang="en-US" sz="1400" dirty="0"/>
              <a:t>Coulter Electronics, Chicago, Illinois</a:t>
            </a:r>
            <a:endParaRPr lang="en-US" dirty="0"/>
          </a:p>
          <a:p>
            <a:pPr algn="ctr">
              <a:spcBef>
                <a:spcPct val="50000"/>
              </a:spcBef>
            </a:pPr>
            <a:r>
              <a:rPr lang="en-US" sz="1400" dirty="0" smtClean="0"/>
              <a:t>Proc. Nat. Elect. Conf. of 1956  (published </a:t>
            </a:r>
            <a:r>
              <a:rPr lang="en-US" sz="1400" dirty="0" err="1" smtClean="0"/>
              <a:t>Vol</a:t>
            </a:r>
            <a:r>
              <a:rPr lang="en-US" sz="1400" dirty="0" smtClean="0"/>
              <a:t> 12:</a:t>
            </a:r>
            <a:r>
              <a:rPr lang="en-US" sz="1400" dirty="0"/>
              <a:t>1034-1042, </a:t>
            </a:r>
            <a:r>
              <a:rPr lang="en-US" sz="1400" dirty="0" smtClean="0"/>
              <a:t>1957)</a:t>
            </a:r>
            <a:endParaRPr lang="en-US" dirty="0"/>
          </a:p>
        </p:txBody>
      </p:sp>
      <p:sp>
        <p:nvSpPr>
          <p:cNvPr id="2" name="TextBox 1"/>
          <p:cNvSpPr txBox="1"/>
          <p:nvPr/>
        </p:nvSpPr>
        <p:spPr>
          <a:xfrm>
            <a:off x="5305308" y="4203185"/>
            <a:ext cx="3459037" cy="923330"/>
          </a:xfrm>
          <a:prstGeom prst="rect">
            <a:avLst/>
          </a:prstGeom>
          <a:noFill/>
        </p:spPr>
        <p:txBody>
          <a:bodyPr wrap="none" rtlCol="0">
            <a:spAutoFit/>
          </a:bodyPr>
          <a:lstStyle/>
          <a:p>
            <a:r>
              <a:rPr lang="en-US" b="1" dirty="0" smtClean="0">
                <a:solidFill>
                  <a:srgbClr val="FF0000"/>
                </a:solidFill>
              </a:rPr>
              <a:t>Wallace Coulter’s only</a:t>
            </a:r>
          </a:p>
          <a:p>
            <a:r>
              <a:rPr lang="en-US" b="1" dirty="0" smtClean="0">
                <a:solidFill>
                  <a:srgbClr val="FF0000"/>
                </a:solidFill>
              </a:rPr>
              <a:t>Publication – but it was so</a:t>
            </a:r>
          </a:p>
          <a:p>
            <a:r>
              <a:rPr lang="en-US" b="1" dirty="0" smtClean="0">
                <a:solidFill>
                  <a:srgbClr val="FF0000"/>
                </a:solidFill>
              </a:rPr>
              <a:t>Innovative,  that is all he needed!!</a:t>
            </a:r>
            <a:endParaRPr lang="en-US" b="1" dirty="0">
              <a:solidFill>
                <a:srgbClr val="FF0000"/>
              </a:solidFill>
            </a:endParaRPr>
          </a:p>
        </p:txBody>
      </p:sp>
    </p:spTree>
    <p:extLst>
      <p:ext uri="{BB962C8B-B14F-4D97-AF65-F5344CB8AC3E}">
        <p14:creationId xmlns:p14="http://schemas.microsoft.com/office/powerpoint/2010/main" val="29400755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a:xfrm>
            <a:off x="565150" y="0"/>
            <a:ext cx="7772400" cy="933450"/>
          </a:xfrm>
        </p:spPr>
        <p:txBody>
          <a:bodyPr>
            <a:normAutofit fontScale="90000"/>
          </a:bodyPr>
          <a:lstStyle/>
          <a:p>
            <a:r>
              <a:rPr lang="en-US" sz="2800" b="1" dirty="0" smtClean="0"/>
              <a:t>Hand-drawn advertising drafts of the first </a:t>
            </a:r>
            <a:br>
              <a:rPr lang="en-US" sz="2800" b="1" dirty="0" smtClean="0"/>
            </a:br>
            <a:r>
              <a:rPr lang="en-US" sz="2800" b="1" dirty="0" smtClean="0"/>
              <a:t>Coulter Counter (1956)</a:t>
            </a:r>
          </a:p>
        </p:txBody>
      </p:sp>
      <p:sp>
        <p:nvSpPr>
          <p:cNvPr id="36866" name="Date Placeholder 2"/>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EBD1B7D1-708A-423B-BD71-09869BECEB57}" type="datetime12">
              <a:rPr lang="en-US"/>
              <a:pPr/>
              <a:t>9:54 PM</a:t>
            </a:fld>
            <a:endParaRPr lang="en-US"/>
          </a:p>
        </p:txBody>
      </p:sp>
      <p:sp>
        <p:nvSpPr>
          <p:cNvPr id="36867" name="Footer Placeholder 3"/>
          <p:cNvSpPr>
            <a:spLocks noGrp="1"/>
          </p:cNvSpPr>
          <p:nvPr>
            <p:ph type="ftr" sz="quarter" idx="11"/>
          </p:nvPr>
        </p:nvSpPr>
        <p:spPr>
          <a:xfrm>
            <a:off x="4427276" y="6489917"/>
            <a:ext cx="358091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dirty="0">
              <a:latin typeface="Comic Sans MS" pitchFamily="66" charset="0"/>
            </a:endParaRPr>
          </a:p>
        </p:txBody>
      </p:sp>
      <p:sp>
        <p:nvSpPr>
          <p:cNvPr id="3686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mtClean="0">
                <a:latin typeface="Comic Sans MS" pitchFamily="66" charset="0"/>
              </a:rPr>
              <a:t>Page </a:t>
            </a:r>
            <a:fld id="{C398229B-E85E-4CF4-B047-15D98EDE7EA2}" type="slidenum">
              <a:rPr lang="en-US" smtClean="0">
                <a:latin typeface="Comic Sans MS" pitchFamily="66" charset="0"/>
              </a:rPr>
              <a:pPr/>
              <a:t>14</a:t>
            </a:fld>
            <a:endParaRPr lang="en-US" smtClean="0">
              <a:latin typeface="Comic Sans MS" pitchFamily="66" charset="0"/>
            </a:endParaRPr>
          </a:p>
        </p:txBody>
      </p:sp>
      <p:grpSp>
        <p:nvGrpSpPr>
          <p:cNvPr id="36870" name="Group 5"/>
          <p:cNvGrpSpPr>
            <a:grpSpLocks/>
          </p:cNvGrpSpPr>
          <p:nvPr/>
        </p:nvGrpSpPr>
        <p:grpSpPr bwMode="auto">
          <a:xfrm>
            <a:off x="677863" y="1209743"/>
            <a:ext cx="7513637" cy="4772025"/>
            <a:chOff x="427" y="960"/>
            <a:chExt cx="4733" cy="3006"/>
          </a:xfrm>
        </p:grpSpPr>
        <p:pic>
          <p:nvPicPr>
            <p:cNvPr id="36871" name="Picture 3" descr="IMG_0267"/>
            <p:cNvPicPr>
              <a:picLocks noChangeAspect="1" noChangeArrowheads="1"/>
            </p:cNvPicPr>
            <p:nvPr/>
          </p:nvPicPr>
          <p:blipFill>
            <a:blip r:embed="rId3">
              <a:extLst>
                <a:ext uri="{28A0092B-C50C-407E-A947-70E740481C1C}">
                  <a14:useLocalDpi xmlns:a14="http://schemas.microsoft.com/office/drawing/2010/main" val="0"/>
                </a:ext>
              </a:extLst>
            </a:blip>
            <a:srcRect t="7666" b="7666"/>
            <a:stretch>
              <a:fillRect/>
            </a:stretch>
          </p:blipFill>
          <p:spPr bwMode="auto">
            <a:xfrm>
              <a:off x="427" y="960"/>
              <a:ext cx="4733"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4"/>
            <p:cNvSpPr txBox="1">
              <a:spLocks noChangeArrowheads="1"/>
            </p:cNvSpPr>
            <p:nvPr/>
          </p:nvSpPr>
          <p:spPr bwMode="auto">
            <a:xfrm>
              <a:off x="4267" y="3709"/>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p>
          </p:txBody>
        </p:sp>
      </p:grpSp>
    </p:spTree>
    <p:extLst>
      <p:ext uri="{BB962C8B-B14F-4D97-AF65-F5344CB8AC3E}">
        <p14:creationId xmlns:p14="http://schemas.microsoft.com/office/powerpoint/2010/main" val="38389982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113"/>
            <a:ext cx="7286403" cy="615756"/>
          </a:xfrm>
        </p:spPr>
        <p:txBody>
          <a:bodyPr>
            <a:normAutofit fontScale="90000"/>
          </a:bodyPr>
          <a:lstStyle/>
          <a:p>
            <a:r>
              <a:rPr lang="en-US" dirty="0" smtClean="0"/>
              <a:t>Industrial Applications of particle analysis</a:t>
            </a:r>
            <a:endParaRPr lang="en-US" dirty="0"/>
          </a:p>
        </p:txBody>
      </p:sp>
      <p:pic>
        <p:nvPicPr>
          <p:cNvPr id="4" name="Picture 3" descr="1957afvert2 chem and eng news june 17 19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386" y="1332318"/>
            <a:ext cx="4403154" cy="4743461"/>
          </a:xfrm>
          <a:prstGeom prst="rect">
            <a:avLst/>
          </a:prstGeom>
        </p:spPr>
      </p:pic>
      <p:pic>
        <p:nvPicPr>
          <p:cNvPr id="5" name="Picture 4" descr="analytical chemistry 33-4 - 1961 adve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403" y="0"/>
            <a:ext cx="1857597" cy="6858000"/>
          </a:xfrm>
          <a:prstGeom prst="rect">
            <a:avLst/>
          </a:prstGeom>
        </p:spPr>
      </p:pic>
    </p:spTree>
    <p:extLst>
      <p:ext uri="{BB962C8B-B14F-4D97-AF65-F5344CB8AC3E}">
        <p14:creationId xmlns:p14="http://schemas.microsoft.com/office/powerpoint/2010/main" val="32791354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wallace coulter invention ta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239" y="0"/>
            <a:ext cx="6839761" cy="6743427"/>
          </a:xfrm>
          <a:prstGeom prst="rect">
            <a:avLst/>
          </a:prstGeom>
        </p:spPr>
      </p:pic>
      <p:sp>
        <p:nvSpPr>
          <p:cNvPr id="5" name="TextBox 4"/>
          <p:cNvSpPr txBox="1"/>
          <p:nvPr/>
        </p:nvSpPr>
        <p:spPr>
          <a:xfrm>
            <a:off x="0" y="248449"/>
            <a:ext cx="2414243" cy="830997"/>
          </a:xfrm>
          <a:prstGeom prst="rect">
            <a:avLst/>
          </a:prstGeom>
          <a:noFill/>
        </p:spPr>
        <p:txBody>
          <a:bodyPr wrap="none" rtlCol="0">
            <a:spAutoFit/>
          </a:bodyPr>
          <a:lstStyle/>
          <a:p>
            <a:r>
              <a:rPr lang="en-US" sz="2400" b="1" dirty="0" smtClean="0"/>
              <a:t>Wallace Coulter’s</a:t>
            </a:r>
          </a:p>
          <a:p>
            <a:r>
              <a:rPr lang="en-US" sz="2400" b="1" dirty="0" smtClean="0"/>
              <a:t>85 Patents</a:t>
            </a:r>
            <a:endParaRPr lang="en-US" sz="2400" b="1" dirty="0"/>
          </a:p>
        </p:txBody>
      </p:sp>
    </p:spTree>
    <p:extLst>
      <p:ext uri="{BB962C8B-B14F-4D97-AF65-F5344CB8AC3E}">
        <p14:creationId xmlns:p14="http://schemas.microsoft.com/office/powerpoint/2010/main" val="9787820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375"/>
          </a:xfrm>
        </p:spPr>
        <p:txBody>
          <a:bodyPr>
            <a:normAutofit fontScale="90000"/>
          </a:bodyPr>
          <a:lstStyle/>
          <a:p>
            <a:r>
              <a:rPr lang="en-US" b="1" dirty="0" smtClean="0"/>
              <a:t>The Impact</a:t>
            </a:r>
            <a:endParaRPr lang="en-US" b="1" dirty="0"/>
          </a:p>
        </p:txBody>
      </p:sp>
      <p:sp>
        <p:nvSpPr>
          <p:cNvPr id="3" name="Content Placeholder 2"/>
          <p:cNvSpPr>
            <a:spLocks noGrp="1"/>
          </p:cNvSpPr>
          <p:nvPr>
            <p:ph idx="1"/>
          </p:nvPr>
        </p:nvSpPr>
        <p:spPr>
          <a:xfrm>
            <a:off x="350299" y="1150976"/>
            <a:ext cx="8336501" cy="4988224"/>
          </a:xfrm>
        </p:spPr>
        <p:txBody>
          <a:bodyPr>
            <a:normAutofit fontScale="92500" lnSpcReduction="10000"/>
          </a:bodyPr>
          <a:lstStyle/>
          <a:p>
            <a:r>
              <a:rPr lang="en-US" dirty="0" smtClean="0"/>
              <a:t>Within a few years the coulter counter became the blood cell counting standard</a:t>
            </a:r>
          </a:p>
          <a:p>
            <a:r>
              <a:rPr lang="en-US" dirty="0" smtClean="0"/>
              <a:t>An entire industry developed around the world</a:t>
            </a:r>
          </a:p>
          <a:p>
            <a:r>
              <a:rPr lang="en-US" dirty="0" smtClean="0"/>
              <a:t>The practice of medicine was radically changed as a fast, accurate test was available</a:t>
            </a:r>
          </a:p>
          <a:p>
            <a:r>
              <a:rPr lang="en-US" dirty="0" smtClean="0"/>
              <a:t>Blood cell counts are probably one of the most prolific medical tests performed</a:t>
            </a:r>
          </a:p>
          <a:p>
            <a:r>
              <a:rPr lang="en-US" dirty="0" smtClean="0"/>
              <a:t>An entirely new secondary field was created based on the knowledge gained from the Coulter Counter</a:t>
            </a:r>
            <a:endParaRPr lang="en-US" dirty="0"/>
          </a:p>
        </p:txBody>
      </p:sp>
    </p:spTree>
    <p:extLst>
      <p:ext uri="{BB962C8B-B14F-4D97-AF65-F5344CB8AC3E}">
        <p14:creationId xmlns:p14="http://schemas.microsoft.com/office/powerpoint/2010/main" val="9928344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609600" y="343842"/>
            <a:ext cx="7772400" cy="685800"/>
          </a:xfrm>
        </p:spPr>
        <p:txBody>
          <a:bodyPr>
            <a:normAutofit fontScale="90000"/>
          </a:bodyPr>
          <a:lstStyle/>
          <a:p>
            <a:r>
              <a:rPr lang="en-US" b="1" dirty="0" smtClean="0"/>
              <a:t>2</a:t>
            </a:r>
            <a:r>
              <a:rPr lang="en-US" b="1" baseline="30000" dirty="0" smtClean="0"/>
              <a:t>nd</a:t>
            </a:r>
            <a:r>
              <a:rPr lang="en-US" b="1" dirty="0" smtClean="0"/>
              <a:t> Example </a:t>
            </a:r>
            <a:r>
              <a:rPr lang="en-US" b="1" dirty="0"/>
              <a:t>of New Technology</a:t>
            </a:r>
          </a:p>
        </p:txBody>
      </p:sp>
      <p:sp>
        <p:nvSpPr>
          <p:cNvPr id="226307" name="Rectangle 3"/>
          <p:cNvSpPr>
            <a:spLocks noGrp="1" noChangeArrowheads="1"/>
          </p:cNvSpPr>
          <p:nvPr>
            <p:ph type="body" idx="1"/>
          </p:nvPr>
        </p:nvSpPr>
        <p:spPr>
          <a:xfrm>
            <a:off x="91778" y="1252298"/>
            <a:ext cx="7437061" cy="3733800"/>
          </a:xfrm>
        </p:spPr>
        <p:txBody>
          <a:bodyPr>
            <a:noAutofit/>
          </a:bodyPr>
          <a:lstStyle/>
          <a:p>
            <a:pPr>
              <a:lnSpc>
                <a:spcPct val="90000"/>
              </a:lnSpc>
            </a:pPr>
            <a:r>
              <a:rPr lang="en-US" sz="2800" dirty="0"/>
              <a:t>Invention of cell sorting - flow cytometry</a:t>
            </a:r>
          </a:p>
          <a:p>
            <a:pPr>
              <a:lnSpc>
                <a:spcPct val="90000"/>
              </a:lnSpc>
            </a:pPr>
            <a:r>
              <a:rPr lang="en-US" sz="2800" b="1" dirty="0"/>
              <a:t>Problem:</a:t>
            </a:r>
            <a:r>
              <a:rPr lang="en-US" sz="2800" dirty="0"/>
              <a:t> </a:t>
            </a:r>
          </a:p>
          <a:p>
            <a:pPr lvl="1">
              <a:lnSpc>
                <a:spcPct val="90000"/>
              </a:lnSpc>
            </a:pPr>
            <a:r>
              <a:rPr lang="en-US" sz="2400" dirty="0"/>
              <a:t>pathologist uses new technology </a:t>
            </a:r>
            <a:endParaRPr lang="en-US" sz="2400" dirty="0" smtClean="0"/>
          </a:p>
          <a:p>
            <a:pPr marL="457200" lvl="1" indent="0">
              <a:lnSpc>
                <a:spcPct val="90000"/>
              </a:lnSpc>
              <a:buNone/>
            </a:pPr>
            <a:r>
              <a:rPr lang="en-US" sz="2400" dirty="0" smtClean="0"/>
              <a:t>(</a:t>
            </a:r>
            <a:r>
              <a:rPr lang="en-US" sz="2400" dirty="0"/>
              <a:t>Coulter counter late 1950s</a:t>
            </a:r>
            <a:r>
              <a:rPr lang="en-US" sz="2400" dirty="0" smtClean="0"/>
              <a:t>)</a:t>
            </a:r>
          </a:p>
          <a:p>
            <a:pPr marL="457200" lvl="1" indent="0">
              <a:lnSpc>
                <a:spcPct val="90000"/>
              </a:lnSpc>
              <a:buNone/>
            </a:pPr>
            <a:endParaRPr lang="en-US" sz="2400" dirty="0"/>
          </a:p>
          <a:p>
            <a:pPr lvl="1">
              <a:lnSpc>
                <a:spcPct val="90000"/>
              </a:lnSpc>
            </a:pPr>
            <a:r>
              <a:rPr lang="en-US" sz="2400" dirty="0"/>
              <a:t>Tries to use technology to interpret biology but does not understand it and makes fundamental error</a:t>
            </a:r>
          </a:p>
          <a:p>
            <a:pPr>
              <a:lnSpc>
                <a:spcPct val="90000"/>
              </a:lnSpc>
            </a:pPr>
            <a:r>
              <a:rPr lang="en-US" sz="2800" b="1" dirty="0"/>
              <a:t>Solution</a:t>
            </a:r>
            <a:r>
              <a:rPr lang="en-US" sz="2800" dirty="0"/>
              <a:t>:</a:t>
            </a:r>
          </a:p>
          <a:p>
            <a:pPr lvl="1">
              <a:lnSpc>
                <a:spcPct val="90000"/>
              </a:lnSpc>
            </a:pPr>
            <a:r>
              <a:rPr lang="en-US" sz="2400" dirty="0"/>
              <a:t>New technology had to be developed to test hypothesis</a:t>
            </a:r>
          </a:p>
          <a:p>
            <a:pPr lvl="1">
              <a:lnSpc>
                <a:spcPct val="90000"/>
              </a:lnSpc>
            </a:pPr>
            <a:r>
              <a:rPr lang="en-US" sz="2400" dirty="0"/>
              <a:t>Pathologist proved wrong</a:t>
            </a:r>
          </a:p>
          <a:p>
            <a:pPr lvl="1">
              <a:lnSpc>
                <a:spcPct val="90000"/>
              </a:lnSpc>
            </a:pPr>
            <a:r>
              <a:rPr lang="en-US" sz="2400" dirty="0"/>
              <a:t>Others identify new uses for invented technology </a:t>
            </a:r>
          </a:p>
          <a:p>
            <a:pPr>
              <a:lnSpc>
                <a:spcPct val="90000"/>
              </a:lnSpc>
            </a:pPr>
            <a:endParaRPr lang="en-US" sz="2800" dirty="0"/>
          </a:p>
        </p:txBody>
      </p:sp>
      <p:grpSp>
        <p:nvGrpSpPr>
          <p:cNvPr id="4" name="Group 7"/>
          <p:cNvGrpSpPr>
            <a:grpSpLocks/>
          </p:cNvGrpSpPr>
          <p:nvPr/>
        </p:nvGrpSpPr>
        <p:grpSpPr bwMode="auto">
          <a:xfrm>
            <a:off x="5965386" y="1809274"/>
            <a:ext cx="3178614" cy="2419347"/>
            <a:chOff x="3370" y="2060"/>
            <a:chExt cx="2213" cy="1835"/>
          </a:xfrm>
        </p:grpSpPr>
        <p:pic>
          <p:nvPicPr>
            <p:cNvPr id="5" name="Picture 8" descr="first coulter counter"/>
            <p:cNvPicPr>
              <a:picLocks noChangeAspect="1" noChangeArrowheads="1"/>
            </p:cNvPicPr>
            <p:nvPr/>
          </p:nvPicPr>
          <p:blipFill rotWithShape="1">
            <a:blip r:embed="rId3">
              <a:extLst>
                <a:ext uri="{28A0092B-C50C-407E-A947-70E740481C1C}">
                  <a14:useLocalDpi xmlns:a14="http://schemas.microsoft.com/office/drawing/2010/main" val="0"/>
                </a:ext>
              </a:extLst>
            </a:blip>
            <a:srcRect l="15389" t="13933" r="10096" b="22668"/>
            <a:stretch/>
          </p:blipFill>
          <p:spPr bwMode="auto">
            <a:xfrm>
              <a:off x="3370" y="2060"/>
              <a:ext cx="1964" cy="125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p:cNvSpPr txBox="1">
              <a:spLocks noChangeArrowheads="1"/>
            </p:cNvSpPr>
            <p:nvPr/>
          </p:nvSpPr>
          <p:spPr bwMode="auto">
            <a:xfrm>
              <a:off x="4705" y="3592"/>
              <a:ext cx="878" cy="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800">
                  <a:solidFill>
                    <a:schemeClr val="bg1"/>
                  </a:solidFill>
                  <a:latin typeface="Comic Sans MS" charset="0"/>
                </a:rPr>
                <a:t>photo J.Paul Robinson</a:t>
              </a:r>
            </a:p>
            <a:p>
              <a:pPr eaLnBrk="0" hangingPunct="0"/>
              <a:endParaRPr lang="en-US" sz="1200"/>
            </a:p>
          </p:txBody>
        </p:sp>
      </p:grpSp>
    </p:spTree>
    <p:extLst>
      <p:ext uri="{BB962C8B-B14F-4D97-AF65-F5344CB8AC3E}">
        <p14:creationId xmlns:p14="http://schemas.microsoft.com/office/powerpoint/2010/main" val="30976555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20"/>
            <a:ext cx="8229600" cy="597272"/>
          </a:xfrm>
        </p:spPr>
        <p:txBody>
          <a:bodyPr>
            <a:noAutofit/>
          </a:bodyPr>
          <a:lstStyle/>
          <a:p>
            <a:r>
              <a:rPr lang="en-US" sz="3200" b="1" dirty="0" smtClean="0"/>
              <a:t>The publication that started flow cytometry</a:t>
            </a:r>
            <a:endParaRPr lang="en-US" sz="3200" b="1" dirty="0"/>
          </a:p>
        </p:txBody>
      </p:sp>
      <p:pic>
        <p:nvPicPr>
          <p:cNvPr id="4" name="Picture 3" descr="Lushbaugh 2 populations paper  Blood-1962-LUSHBAUGH-241-8 part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68" y="1478707"/>
            <a:ext cx="6265026" cy="4622669"/>
          </a:xfrm>
          <a:prstGeom prst="rect">
            <a:avLst/>
          </a:prstGeom>
        </p:spPr>
      </p:pic>
      <p:pic>
        <p:nvPicPr>
          <p:cNvPr id="5" name="Picture 4" descr="lushbaugh 1962 dual pop rb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388" y="1478707"/>
            <a:ext cx="3183612" cy="975406"/>
          </a:xfrm>
          <a:prstGeom prst="rect">
            <a:avLst/>
          </a:prstGeom>
        </p:spPr>
      </p:pic>
      <p:sp>
        <p:nvSpPr>
          <p:cNvPr id="3" name="TextBox 2"/>
          <p:cNvSpPr txBox="1"/>
          <p:nvPr/>
        </p:nvSpPr>
        <p:spPr>
          <a:xfrm>
            <a:off x="280933" y="592862"/>
            <a:ext cx="8863067" cy="707886"/>
          </a:xfrm>
          <a:prstGeom prst="rect">
            <a:avLst/>
          </a:prstGeom>
          <a:noFill/>
        </p:spPr>
        <p:txBody>
          <a:bodyPr wrap="square" rtlCol="0">
            <a:spAutoFit/>
          </a:bodyPr>
          <a:lstStyle/>
          <a:p>
            <a:r>
              <a:rPr lang="en-US" sz="2000" dirty="0" smtClean="0"/>
              <a:t>C.C. </a:t>
            </a:r>
            <a:r>
              <a:rPr lang="en-US" sz="2000" dirty="0" err="1" smtClean="0"/>
              <a:t>Lushbaugh</a:t>
            </a:r>
            <a:r>
              <a:rPr lang="en-US" sz="2000" dirty="0" smtClean="0"/>
              <a:t> performed some experiments that indicated to him that there were multiple populations of RBC based on impedance…..he published this in 1962</a:t>
            </a:r>
            <a:endParaRPr lang="en-US" sz="2000" dirty="0"/>
          </a:p>
        </p:txBody>
      </p:sp>
    </p:spTree>
    <p:extLst>
      <p:ext uri="{BB962C8B-B14F-4D97-AF65-F5344CB8AC3E}">
        <p14:creationId xmlns:p14="http://schemas.microsoft.com/office/powerpoint/2010/main" val="3667509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846716"/>
            <a:ext cx="9144000" cy="5279448"/>
          </a:xfrm>
        </p:spPr>
        <p:txBody>
          <a:bodyPr>
            <a:normAutofit fontScale="47500" lnSpcReduction="20000"/>
          </a:bodyPr>
          <a:lstStyle/>
          <a:p>
            <a:r>
              <a:rPr lang="en-US" dirty="0"/>
              <a:t>This presentation will focus on how some particular inventions were driven, why they were invented and what the impact of that invention was.  There are many reasons why something is invented. It can be a brilliant idea that someone has and ends up being important in the larger picture. However, most often an invention is created because it was not possible to achieve some goal and after careful thought, a brilliant invention might be created. </a:t>
            </a:r>
          </a:p>
          <a:p>
            <a:r>
              <a:rPr lang="en-US" dirty="0"/>
              <a:t> </a:t>
            </a:r>
          </a:p>
          <a:p>
            <a:r>
              <a:rPr lang="en-US" dirty="0"/>
              <a:t>In this presentation I will tell the story of the invention of the cell sorter which was invented exactly 50 years ago and published in Science in November 1965. This is a wonderful example of how an invention was driven by science and how that invention shaped and molded and indeed was a major contribution to the field of Immunology.</a:t>
            </a:r>
          </a:p>
          <a:p>
            <a:r>
              <a:rPr lang="en-US" dirty="0"/>
              <a:t> </a:t>
            </a:r>
          </a:p>
          <a:p>
            <a:r>
              <a:rPr lang="en-US" dirty="0"/>
              <a:t>The story starts with a pathologist using yet another technology just invented. The pathologist misuses the technology and publishes results that appear from a biological perspective to have credence. But an engineer, evaluating that work, determines that the technology was misused and that the results did not represent the published finding. The problem was that there was no way to test this hypothesis without inventing a new technology. </a:t>
            </a:r>
          </a:p>
          <a:p>
            <a:r>
              <a:rPr lang="en-US" dirty="0"/>
              <a:t> </a:t>
            </a:r>
          </a:p>
          <a:p>
            <a:r>
              <a:rPr lang="en-US" dirty="0"/>
              <a:t>What is exciting about this invention is that it built on two previous inventions – the Coulter Counter and the Ink jet printer – both of whom were in their infancy. It is a story of collaboration, cooperation, and sharing of information. It is a story of persistence and one that led to an amazing discovery that became a large field of research and clinical diagnostics. What is sad, is that despite the huge impact, that the inventors were never recognized for the Nobel-level discovery they made.</a:t>
            </a:r>
          </a:p>
          <a:p>
            <a:r>
              <a:rPr lang="en-US" i="1" dirty="0"/>
              <a:t>Fulwyler, M. J. (1965). "Electronic separation of biological cells by volume." </a:t>
            </a:r>
            <a:r>
              <a:rPr lang="en-US" i="1" u="sng" dirty="0"/>
              <a:t>Science</a:t>
            </a:r>
            <a:r>
              <a:rPr lang="en-US" i="1" dirty="0"/>
              <a:t> </a:t>
            </a:r>
            <a:r>
              <a:rPr lang="en-US" b="1" i="1" dirty="0"/>
              <a:t>150</a:t>
            </a:r>
            <a:r>
              <a:rPr lang="en-US" i="1" dirty="0"/>
              <a:t>: 910-911.</a:t>
            </a:r>
            <a:endParaRPr lang="en-US" dirty="0"/>
          </a:p>
          <a:p>
            <a:r>
              <a:rPr lang="en-US" dirty="0"/>
              <a:t>	</a:t>
            </a:r>
          </a:p>
          <a:p>
            <a:endParaRPr lang="en-US" dirty="0"/>
          </a:p>
        </p:txBody>
      </p:sp>
    </p:spTree>
    <p:extLst>
      <p:ext uri="{BB962C8B-B14F-4D97-AF65-F5344CB8AC3E}">
        <p14:creationId xmlns:p14="http://schemas.microsoft.com/office/powerpoint/2010/main" val="9082359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44" y="27485"/>
            <a:ext cx="8229600" cy="705781"/>
          </a:xfrm>
        </p:spPr>
        <p:txBody>
          <a:bodyPr>
            <a:normAutofit fontScale="90000"/>
          </a:bodyPr>
          <a:lstStyle/>
          <a:p>
            <a:r>
              <a:rPr lang="en-US" dirty="0" smtClean="0"/>
              <a:t>Mack Fulwyler - engineer</a:t>
            </a:r>
            <a:endParaRPr lang="en-US" dirty="0"/>
          </a:p>
        </p:txBody>
      </p:sp>
      <p:pic>
        <p:nvPicPr>
          <p:cNvPr id="6" name="Picture 5"/>
          <p:cNvPicPr>
            <a:picLocks noChangeAspect="1"/>
          </p:cNvPicPr>
          <p:nvPr/>
        </p:nvPicPr>
        <p:blipFill>
          <a:blip r:embed="rId4"/>
          <a:stretch>
            <a:fillRect/>
          </a:stretch>
        </p:blipFill>
        <p:spPr>
          <a:xfrm>
            <a:off x="4980590" y="1170485"/>
            <a:ext cx="4163410" cy="5687515"/>
          </a:xfrm>
          <a:prstGeom prst="rect">
            <a:avLst/>
          </a:prstGeom>
        </p:spPr>
      </p:pic>
      <p:sp>
        <p:nvSpPr>
          <p:cNvPr id="8" name="TextBox 7"/>
          <p:cNvSpPr txBox="1"/>
          <p:nvPr/>
        </p:nvSpPr>
        <p:spPr>
          <a:xfrm>
            <a:off x="1546555" y="4427952"/>
            <a:ext cx="1626129" cy="369332"/>
          </a:xfrm>
          <a:prstGeom prst="rect">
            <a:avLst/>
          </a:prstGeom>
          <a:noFill/>
        </p:spPr>
        <p:txBody>
          <a:bodyPr wrap="none" rtlCol="0">
            <a:spAutoFit/>
          </a:bodyPr>
          <a:lstStyle/>
          <a:p>
            <a:r>
              <a:rPr lang="en-US" dirty="0" smtClean="0"/>
              <a:t>Fulwyler Movie</a:t>
            </a:r>
            <a:endParaRPr lang="en-US" dirty="0"/>
          </a:p>
        </p:txBody>
      </p:sp>
      <p:pic>
        <p:nvPicPr>
          <p:cNvPr id="9" name="Fulwy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13739"/>
            <a:ext cx="5077650" cy="4054815"/>
          </a:xfrm>
          <a:prstGeom prst="rect">
            <a:avLst/>
          </a:prstGeom>
        </p:spPr>
      </p:pic>
      <p:sp>
        <p:nvSpPr>
          <p:cNvPr id="3" name="TextBox 2"/>
          <p:cNvSpPr txBox="1"/>
          <p:nvPr/>
        </p:nvSpPr>
        <p:spPr>
          <a:xfrm>
            <a:off x="309544" y="733266"/>
            <a:ext cx="8379682" cy="646331"/>
          </a:xfrm>
          <a:prstGeom prst="rect">
            <a:avLst/>
          </a:prstGeom>
          <a:noFill/>
        </p:spPr>
        <p:txBody>
          <a:bodyPr wrap="square" rtlCol="0">
            <a:spAutoFit/>
          </a:bodyPr>
          <a:lstStyle/>
          <a:p>
            <a:r>
              <a:rPr lang="en-US" dirty="0" smtClean="0"/>
              <a:t>Four years later Mack Fulwyler looked at the data and believed that the data was not correct based on engineering principles – not biology.</a:t>
            </a:r>
            <a:endParaRPr lang="en-US" dirty="0"/>
          </a:p>
        </p:txBody>
      </p:sp>
    </p:spTree>
    <p:extLst>
      <p:ext uri="{BB962C8B-B14F-4D97-AF65-F5344CB8AC3E}">
        <p14:creationId xmlns:p14="http://schemas.microsoft.com/office/powerpoint/2010/main" val="21367254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831"/>
            <a:ext cx="8229600" cy="581318"/>
          </a:xfrm>
        </p:spPr>
        <p:txBody>
          <a:bodyPr>
            <a:normAutofit fontScale="90000"/>
          </a:bodyPr>
          <a:lstStyle/>
          <a:p>
            <a:r>
              <a:rPr lang="en-US" b="1" dirty="0" smtClean="0"/>
              <a:t>Fulwyler hears a talk by Sweet at a scientific conference</a:t>
            </a:r>
            <a:endParaRPr lang="en-US" b="1" dirty="0"/>
          </a:p>
        </p:txBody>
      </p:sp>
      <p:pic>
        <p:nvPicPr>
          <p:cNvPr id="4" name="Picture 3" descr="letter to swe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34" y="1292162"/>
            <a:ext cx="6783366" cy="5565838"/>
          </a:xfrm>
          <a:prstGeom prst="rect">
            <a:avLst/>
          </a:prstGeom>
          <a:ln>
            <a:solidFill>
              <a:srgbClr val="948A54"/>
            </a:solidFill>
          </a:ln>
        </p:spPr>
      </p:pic>
    </p:spTree>
    <p:extLst>
      <p:ext uri="{BB962C8B-B14F-4D97-AF65-F5344CB8AC3E}">
        <p14:creationId xmlns:p14="http://schemas.microsoft.com/office/powerpoint/2010/main" val="29180138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882"/>
            <a:ext cx="8229600" cy="1143000"/>
          </a:xfrm>
        </p:spPr>
        <p:txBody>
          <a:bodyPr>
            <a:normAutofit fontScale="90000"/>
          </a:bodyPr>
          <a:lstStyle/>
          <a:p>
            <a:r>
              <a:rPr lang="en-US" b="1" dirty="0" smtClean="0"/>
              <a:t>Richard Sweet and the invention of the </a:t>
            </a:r>
            <a:r>
              <a:rPr lang="en-US" b="1" dirty="0"/>
              <a:t>I</a:t>
            </a:r>
            <a:r>
              <a:rPr lang="en-US" b="1" dirty="0" smtClean="0"/>
              <a:t>nkjet Printer</a:t>
            </a:r>
            <a:endParaRPr lang="en-US" b="1" dirty="0"/>
          </a:p>
        </p:txBody>
      </p:sp>
      <p:pic>
        <p:nvPicPr>
          <p:cNvPr id="4" name="Picture 3" descr="sweet pat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588" y="1177818"/>
            <a:ext cx="4861394" cy="5411740"/>
          </a:xfrm>
          <a:prstGeom prst="rect">
            <a:avLst/>
          </a:prstGeom>
        </p:spPr>
      </p:pic>
      <p:sp>
        <p:nvSpPr>
          <p:cNvPr id="5" name="TextBox 4"/>
          <p:cNvSpPr txBox="1"/>
          <p:nvPr/>
        </p:nvSpPr>
        <p:spPr>
          <a:xfrm>
            <a:off x="319152" y="1449602"/>
            <a:ext cx="2579871" cy="2554545"/>
          </a:xfrm>
          <a:prstGeom prst="rect">
            <a:avLst/>
          </a:prstGeom>
          <a:noFill/>
        </p:spPr>
        <p:txBody>
          <a:bodyPr wrap="square" rtlCol="0">
            <a:spAutoFit/>
          </a:bodyPr>
          <a:lstStyle/>
          <a:p>
            <a:r>
              <a:rPr lang="en-US" sz="3200" dirty="0" smtClean="0">
                <a:solidFill>
                  <a:srgbClr val="3366FF"/>
                </a:solidFill>
              </a:rPr>
              <a:t>Sweet has invented the “Direct </a:t>
            </a:r>
            <a:r>
              <a:rPr lang="en-US" sz="3200" dirty="0">
                <a:solidFill>
                  <a:srgbClr val="3366FF"/>
                </a:solidFill>
              </a:rPr>
              <a:t>W</a:t>
            </a:r>
            <a:r>
              <a:rPr lang="en-US" sz="3200" dirty="0" smtClean="0">
                <a:solidFill>
                  <a:srgbClr val="3366FF"/>
                </a:solidFill>
              </a:rPr>
              <a:t>riting Oscilloscope”</a:t>
            </a:r>
            <a:endParaRPr lang="en-US" sz="3200" dirty="0">
              <a:solidFill>
                <a:srgbClr val="3366FF"/>
              </a:solidFill>
            </a:endParaRPr>
          </a:p>
        </p:txBody>
      </p:sp>
    </p:spTree>
    <p:extLst>
      <p:ext uri="{BB962C8B-B14F-4D97-AF65-F5344CB8AC3E}">
        <p14:creationId xmlns:p14="http://schemas.microsoft.com/office/powerpoint/2010/main" val="31314022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does Sweet’s innovation do?</a:t>
            </a:r>
            <a:endParaRPr lang="en-US" b="1" dirty="0"/>
          </a:p>
        </p:txBody>
      </p:sp>
      <p:sp>
        <p:nvSpPr>
          <p:cNvPr id="3" name="Content Placeholder 2"/>
          <p:cNvSpPr>
            <a:spLocks noGrp="1"/>
          </p:cNvSpPr>
          <p:nvPr>
            <p:ph idx="1"/>
          </p:nvPr>
        </p:nvSpPr>
        <p:spPr/>
        <p:txBody>
          <a:bodyPr/>
          <a:lstStyle/>
          <a:p>
            <a:r>
              <a:rPr lang="en-US" dirty="0" smtClean="0"/>
              <a:t>It takes a stream of ink, vibrates it at a very high frequency and make thousands of tiny drops</a:t>
            </a:r>
          </a:p>
          <a:p>
            <a:r>
              <a:rPr lang="en-US" dirty="0" smtClean="0"/>
              <a:t>By changing the charge field, the steam of drops can be rapidly moved showing a high speed graph on paper</a:t>
            </a:r>
          </a:p>
        </p:txBody>
      </p:sp>
    </p:spTree>
    <p:extLst>
      <p:ext uri="{BB962C8B-B14F-4D97-AF65-F5344CB8AC3E}">
        <p14:creationId xmlns:p14="http://schemas.microsoft.com/office/powerpoint/2010/main" val="12125618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81"/>
            <a:ext cx="8229600" cy="636541"/>
          </a:xfrm>
        </p:spPr>
        <p:txBody>
          <a:bodyPr>
            <a:normAutofit fontScale="90000"/>
          </a:bodyPr>
          <a:lstStyle/>
          <a:p>
            <a:r>
              <a:rPr lang="en-US" b="1" dirty="0" smtClean="0"/>
              <a:t>Sweet’s 1964 paper</a:t>
            </a:r>
            <a:endParaRPr lang="en-US" b="1" dirty="0"/>
          </a:p>
        </p:txBody>
      </p:sp>
      <p:pic>
        <p:nvPicPr>
          <p:cNvPr id="4" name="Picture 3" descr="sweet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 y="911178"/>
            <a:ext cx="6479125" cy="2534621"/>
          </a:xfrm>
          <a:prstGeom prst="rect">
            <a:avLst/>
          </a:prstGeom>
          <a:ln>
            <a:solidFill>
              <a:srgbClr val="948A54"/>
            </a:solidFill>
          </a:ln>
        </p:spPr>
      </p:pic>
      <p:pic>
        <p:nvPicPr>
          <p:cNvPr id="5" name="Picture 4" descr="sweet.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81016" y="2625222"/>
            <a:ext cx="4224528" cy="3901440"/>
          </a:xfrm>
          <a:prstGeom prst="rect">
            <a:avLst/>
          </a:prstGeom>
        </p:spPr>
      </p:pic>
      <p:sp>
        <p:nvSpPr>
          <p:cNvPr id="7" name="TextBox 6"/>
          <p:cNvSpPr txBox="1"/>
          <p:nvPr/>
        </p:nvSpPr>
        <p:spPr>
          <a:xfrm>
            <a:off x="457200" y="3708109"/>
            <a:ext cx="4790289" cy="1077218"/>
          </a:xfrm>
          <a:prstGeom prst="rect">
            <a:avLst/>
          </a:prstGeom>
          <a:noFill/>
        </p:spPr>
        <p:txBody>
          <a:bodyPr wrap="square" rtlCol="0">
            <a:spAutoFit/>
          </a:bodyPr>
          <a:lstStyle/>
          <a:p>
            <a:r>
              <a:rPr lang="en-US" sz="3200" b="1" dirty="0" smtClean="0">
                <a:solidFill>
                  <a:srgbClr val="FF0000"/>
                </a:solidFill>
              </a:rPr>
              <a:t>This is the basis of the inkjet printer technology</a:t>
            </a:r>
            <a:endParaRPr lang="en-US" sz="3200" b="1" dirty="0">
              <a:solidFill>
                <a:srgbClr val="FF0000"/>
              </a:solidFill>
            </a:endParaRPr>
          </a:p>
        </p:txBody>
      </p:sp>
      <p:sp>
        <p:nvSpPr>
          <p:cNvPr id="8" name="TextBox 7"/>
          <p:cNvSpPr txBox="1"/>
          <p:nvPr/>
        </p:nvSpPr>
        <p:spPr>
          <a:xfrm>
            <a:off x="457200" y="5047708"/>
            <a:ext cx="4106012" cy="1077218"/>
          </a:xfrm>
          <a:prstGeom prst="rect">
            <a:avLst/>
          </a:prstGeom>
          <a:noFill/>
        </p:spPr>
        <p:txBody>
          <a:bodyPr wrap="none" rtlCol="0">
            <a:spAutoFit/>
          </a:bodyPr>
          <a:lstStyle/>
          <a:p>
            <a:r>
              <a:rPr lang="en-US" sz="3200" b="1" dirty="0" smtClean="0">
                <a:solidFill>
                  <a:srgbClr val="3366FF"/>
                </a:solidFill>
              </a:rPr>
              <a:t>The principle of </a:t>
            </a:r>
          </a:p>
          <a:p>
            <a:r>
              <a:rPr lang="en-US" sz="3200" b="1" dirty="0" smtClean="0">
                <a:solidFill>
                  <a:srgbClr val="3366FF"/>
                </a:solidFill>
              </a:rPr>
              <a:t>electrostatic deflection</a:t>
            </a:r>
            <a:endParaRPr lang="en-US" sz="3200" b="1" dirty="0">
              <a:solidFill>
                <a:srgbClr val="3366FF"/>
              </a:solidFill>
            </a:endParaRPr>
          </a:p>
        </p:txBody>
      </p:sp>
    </p:spTree>
    <p:extLst>
      <p:ext uri="{BB962C8B-B14F-4D97-AF65-F5344CB8AC3E}">
        <p14:creationId xmlns:p14="http://schemas.microsoft.com/office/powerpoint/2010/main" val="19248329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eet re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131" y="623527"/>
            <a:ext cx="6732869" cy="6234474"/>
          </a:xfrm>
          <a:prstGeom prst="rect">
            <a:avLst/>
          </a:prstGeom>
          <a:ln>
            <a:solidFill>
              <a:srgbClr val="948A54"/>
            </a:solidFill>
          </a:ln>
        </p:spPr>
      </p:pic>
      <p:sp>
        <p:nvSpPr>
          <p:cNvPr id="2" name="Title 1"/>
          <p:cNvSpPr>
            <a:spLocks noGrp="1"/>
          </p:cNvSpPr>
          <p:nvPr>
            <p:ph type="title"/>
          </p:nvPr>
        </p:nvSpPr>
        <p:spPr>
          <a:xfrm>
            <a:off x="181100" y="271495"/>
            <a:ext cx="8962900" cy="512289"/>
          </a:xfrm>
        </p:spPr>
        <p:txBody>
          <a:bodyPr>
            <a:normAutofit fontScale="90000"/>
          </a:bodyPr>
          <a:lstStyle/>
          <a:p>
            <a:pPr algn="l"/>
            <a:r>
              <a:rPr lang="en-US" dirty="0" smtClean="0"/>
              <a:t>Sweet responds to </a:t>
            </a:r>
            <a:r>
              <a:rPr lang="en-US" dirty="0" err="1" smtClean="0"/>
              <a:t>Fulwyler’s</a:t>
            </a:r>
            <a:r>
              <a:rPr lang="en-US" dirty="0" smtClean="0"/>
              <a:t> letter 5 days later</a:t>
            </a:r>
            <a:endParaRPr lang="en-US" dirty="0"/>
          </a:p>
        </p:txBody>
      </p:sp>
    </p:spTree>
    <p:extLst>
      <p:ext uri="{BB962C8B-B14F-4D97-AF65-F5344CB8AC3E}">
        <p14:creationId xmlns:p14="http://schemas.microsoft.com/office/powerpoint/2010/main" val="23359879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lwyler to sweet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290" y="684764"/>
            <a:ext cx="6617709" cy="6173236"/>
          </a:xfrm>
          <a:prstGeom prst="rect">
            <a:avLst/>
          </a:prstGeom>
          <a:ln>
            <a:solidFill>
              <a:schemeClr val="bg2">
                <a:lumMod val="50000"/>
              </a:schemeClr>
            </a:solidFill>
          </a:ln>
        </p:spPr>
      </p:pic>
      <p:sp>
        <p:nvSpPr>
          <p:cNvPr id="2" name="Title 1"/>
          <p:cNvSpPr>
            <a:spLocks noGrp="1"/>
          </p:cNvSpPr>
          <p:nvPr>
            <p:ph type="title"/>
          </p:nvPr>
        </p:nvSpPr>
        <p:spPr>
          <a:xfrm>
            <a:off x="284977" y="1"/>
            <a:ext cx="8229600" cy="486974"/>
          </a:xfrm>
        </p:spPr>
        <p:txBody>
          <a:bodyPr>
            <a:normAutofit fontScale="90000"/>
          </a:bodyPr>
          <a:lstStyle/>
          <a:p>
            <a:r>
              <a:rPr lang="en-US" dirty="0" smtClean="0"/>
              <a:t>9 days later Fulwyler replies</a:t>
            </a:r>
            <a:endParaRPr lang="en-US" dirty="0"/>
          </a:p>
        </p:txBody>
      </p:sp>
    </p:spTree>
    <p:extLst>
      <p:ext uri="{BB962C8B-B14F-4D97-AF65-F5344CB8AC3E}">
        <p14:creationId xmlns:p14="http://schemas.microsoft.com/office/powerpoint/2010/main" val="17905350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752120"/>
          </a:xfrm>
        </p:spPr>
        <p:txBody>
          <a:bodyPr>
            <a:normAutofit fontScale="90000"/>
          </a:bodyPr>
          <a:lstStyle/>
          <a:p>
            <a:r>
              <a:rPr lang="en-US" dirty="0"/>
              <a:t>The beginning of the </a:t>
            </a:r>
            <a:r>
              <a:rPr lang="ja-JP" altLang="en-US" dirty="0">
                <a:latin typeface="Arial"/>
              </a:rPr>
              <a:t>“</a:t>
            </a:r>
            <a:r>
              <a:rPr lang="en-US" dirty="0"/>
              <a:t>cell sorter</a:t>
            </a:r>
            <a:r>
              <a:rPr lang="ja-JP" altLang="en-US" dirty="0">
                <a:latin typeface="Arial"/>
              </a:rPr>
              <a:t>”</a:t>
            </a:r>
            <a:r>
              <a:rPr lang="en-US" dirty="0"/>
              <a:t/>
            </a:r>
            <a:br>
              <a:rPr lang="en-US" dirty="0"/>
            </a:br>
            <a:endParaRPr lang="en-US" dirty="0"/>
          </a:p>
        </p:txBody>
      </p:sp>
      <p:grpSp>
        <p:nvGrpSpPr>
          <p:cNvPr id="12296" name="Group 8"/>
          <p:cNvGrpSpPr>
            <a:grpSpLocks/>
          </p:cNvGrpSpPr>
          <p:nvPr/>
        </p:nvGrpSpPr>
        <p:grpSpPr bwMode="auto">
          <a:xfrm>
            <a:off x="3751263" y="838200"/>
            <a:ext cx="5257800" cy="5867400"/>
            <a:chOff x="2042" y="630"/>
            <a:chExt cx="2976" cy="3264"/>
          </a:xfrm>
        </p:grpSpPr>
        <p:pic>
          <p:nvPicPr>
            <p:cNvPr id="12297" name="Picture 9"/>
            <p:cNvPicPr>
              <a:picLocks noChangeAspect="1" noChangeArrowheads="1"/>
            </p:cNvPicPr>
            <p:nvPr/>
          </p:nvPicPr>
          <p:blipFill>
            <a:blip r:embed="rId3">
              <a:lum bright="-46000" contrast="-32000"/>
              <a:extLst>
                <a:ext uri="{28A0092B-C50C-407E-A947-70E740481C1C}">
                  <a14:useLocalDpi xmlns:a14="http://schemas.microsoft.com/office/drawing/2010/main" val="0"/>
                </a:ext>
              </a:extLst>
            </a:blip>
            <a:srcRect/>
            <a:stretch>
              <a:fillRect/>
            </a:stretch>
          </p:blipFill>
          <p:spPr bwMode="auto">
            <a:xfrm>
              <a:off x="2042" y="630"/>
              <a:ext cx="2976" cy="326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298" name="Rectangle 10"/>
            <p:cNvSpPr>
              <a:spLocks noChangeArrowheads="1"/>
            </p:cNvSpPr>
            <p:nvPr/>
          </p:nvSpPr>
          <p:spPr bwMode="auto">
            <a:xfrm>
              <a:off x="2497" y="2460"/>
              <a:ext cx="2208" cy="192"/>
            </a:xfrm>
            <a:prstGeom prst="rect">
              <a:avLst/>
            </a:prstGeom>
            <a:solidFill>
              <a:srgbClr val="FF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2300" name="Text Box 12"/>
          <p:cNvSpPr txBox="1">
            <a:spLocks noChangeArrowheads="1"/>
          </p:cNvSpPr>
          <p:nvPr/>
        </p:nvSpPr>
        <p:spPr bwMode="auto">
          <a:xfrm>
            <a:off x="615950" y="1728685"/>
            <a:ext cx="5403850" cy="1006475"/>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000" b="1" dirty="0">
                <a:latin typeface="Arial"/>
              </a:rPr>
              <a:t>“</a:t>
            </a:r>
            <a:r>
              <a:rPr lang="en-US" sz="2000" b="1" dirty="0"/>
              <a:t>After giving your ingenious cell-sorting scheme</a:t>
            </a:r>
          </a:p>
          <a:p>
            <a:r>
              <a:rPr lang="en-US" sz="2000" b="1" dirty="0"/>
              <a:t>additional thought, my only conclusion is that it</a:t>
            </a:r>
          </a:p>
          <a:p>
            <a:r>
              <a:rPr lang="en-US" sz="2000" b="1" dirty="0"/>
              <a:t>will surely work.</a:t>
            </a:r>
            <a:r>
              <a:rPr lang="ja-JP" altLang="en-US" sz="2000" b="1" dirty="0">
                <a:latin typeface="Arial"/>
              </a:rPr>
              <a:t>”</a:t>
            </a:r>
            <a:endParaRPr lang="en-US" sz="2000" b="1" dirty="0"/>
          </a:p>
        </p:txBody>
      </p:sp>
      <p:sp>
        <p:nvSpPr>
          <p:cNvPr id="12301" name="Film"/>
          <p:cNvSpPr>
            <a:spLocks noEditPoints="1" noChangeArrowheads="1"/>
          </p:cNvSpPr>
          <p:nvPr/>
        </p:nvSpPr>
        <p:spPr bwMode="auto">
          <a:xfrm>
            <a:off x="5867400" y="6477000"/>
            <a:ext cx="152400" cy="2286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p:cNvSpPr txBox="1"/>
          <p:nvPr/>
        </p:nvSpPr>
        <p:spPr>
          <a:xfrm>
            <a:off x="332206" y="892240"/>
            <a:ext cx="3215919" cy="523220"/>
          </a:xfrm>
          <a:prstGeom prst="rect">
            <a:avLst/>
          </a:prstGeom>
          <a:noFill/>
        </p:spPr>
        <p:txBody>
          <a:bodyPr wrap="none" rtlCol="0">
            <a:spAutoFit/>
          </a:bodyPr>
          <a:lstStyle/>
          <a:p>
            <a:r>
              <a:rPr lang="en-US" sz="2800" dirty="0" smtClean="0">
                <a:solidFill>
                  <a:srgbClr val="3366FF"/>
                </a:solidFill>
              </a:rPr>
              <a:t>Fulwyler visits Sweet</a:t>
            </a:r>
            <a:endParaRPr lang="en-US" sz="2800" dirty="0">
              <a:solidFill>
                <a:srgbClr val="3366FF"/>
              </a:solidFill>
            </a:endParaRPr>
          </a:p>
        </p:txBody>
      </p:sp>
    </p:spTree>
    <p:extLst>
      <p:ext uri="{BB962C8B-B14F-4D97-AF65-F5344CB8AC3E}">
        <p14:creationId xmlns:p14="http://schemas.microsoft.com/office/powerpoint/2010/main" val="2948014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en-US"/>
          </a:p>
        </p:txBody>
      </p:sp>
      <p:pic>
        <p:nvPicPr>
          <p:cNvPr id="14340" name="Picture 4"/>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4060180" y="0"/>
            <a:ext cx="5083819" cy="68580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35117" y="1765602"/>
            <a:ext cx="3675280" cy="954107"/>
          </a:xfrm>
          <a:prstGeom prst="rect">
            <a:avLst/>
          </a:prstGeom>
          <a:noFill/>
        </p:spPr>
        <p:txBody>
          <a:bodyPr wrap="none" rtlCol="0">
            <a:spAutoFit/>
          </a:bodyPr>
          <a:lstStyle/>
          <a:p>
            <a:r>
              <a:rPr lang="en-US" sz="2800" dirty="0" err="1" smtClean="0"/>
              <a:t>Fulwyler’s</a:t>
            </a:r>
            <a:r>
              <a:rPr lang="en-US" sz="2800" dirty="0" smtClean="0"/>
              <a:t> experimental</a:t>
            </a:r>
          </a:p>
          <a:p>
            <a:r>
              <a:rPr lang="en-US" sz="2800" dirty="0" smtClean="0"/>
              <a:t>tasks</a:t>
            </a:r>
            <a:endParaRPr lang="en-US" sz="2800" dirty="0"/>
          </a:p>
        </p:txBody>
      </p:sp>
    </p:spTree>
    <p:extLst>
      <p:ext uri="{BB962C8B-B14F-4D97-AF65-F5344CB8AC3E}">
        <p14:creationId xmlns:p14="http://schemas.microsoft.com/office/powerpoint/2010/main" val="4003591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p>
        </p:txBody>
      </p:sp>
      <p:sp>
        <p:nvSpPr>
          <p:cNvPr id="16387" name="Rectangle 3"/>
          <p:cNvSpPr>
            <a:spLocks noGrp="1" noChangeArrowheads="1"/>
          </p:cNvSpPr>
          <p:nvPr>
            <p:ph type="body" idx="1"/>
          </p:nvPr>
        </p:nvSpPr>
        <p:spPr/>
        <p:txBody>
          <a:bodyPr/>
          <a:lstStyle/>
          <a:p>
            <a:endParaRPr lang="en-US"/>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737700"/>
            <a:ext cx="5751513" cy="6096000"/>
          </a:xfrm>
          <a:prstGeom prst="rect">
            <a:avLst/>
          </a:prstGeom>
          <a:noFill/>
          <a:ln w="9525">
            <a:solidFill>
              <a:srgbClr val="948A5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0"/>
            <a:ext cx="6248400" cy="5980113"/>
          </a:xfrm>
          <a:prstGeom prst="rect">
            <a:avLst/>
          </a:prstGeom>
          <a:noFill/>
          <a:ln w="9525">
            <a:solidFill>
              <a:srgbClr val="948A5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90" name="Rectangle 6"/>
          <p:cNvSpPr>
            <a:spLocks noChangeArrowheads="1"/>
          </p:cNvSpPr>
          <p:nvPr/>
        </p:nvSpPr>
        <p:spPr bwMode="auto">
          <a:xfrm>
            <a:off x="0" y="3047999"/>
            <a:ext cx="4391282" cy="586183"/>
          </a:xfrm>
          <a:prstGeom prst="rect">
            <a:avLst/>
          </a:prstGeom>
          <a:solidFill>
            <a:srgbClr val="FF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2916557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98" y="1531469"/>
            <a:ext cx="9144000" cy="3323869"/>
          </a:xfrm>
        </p:spPr>
        <p:txBody>
          <a:bodyPr>
            <a:noAutofit/>
          </a:bodyPr>
          <a:lstStyle/>
          <a:p>
            <a:r>
              <a:rPr lang="en-US" sz="13800" dirty="0" smtClean="0">
                <a:solidFill>
                  <a:srgbClr val="FF0000"/>
                </a:solidFill>
              </a:rPr>
              <a:t>What is Innovation?</a:t>
            </a:r>
            <a:endParaRPr lang="en-US" sz="13800" dirty="0">
              <a:solidFill>
                <a:srgbClr val="FF0000"/>
              </a:solidFill>
            </a:endParaRPr>
          </a:p>
        </p:txBody>
      </p:sp>
    </p:spTree>
    <p:extLst>
      <p:ext uri="{BB962C8B-B14F-4D97-AF65-F5344CB8AC3E}">
        <p14:creationId xmlns:p14="http://schemas.microsoft.com/office/powerpoint/2010/main" val="10378200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405" y="187048"/>
            <a:ext cx="5101674" cy="1143000"/>
          </a:xfrm>
        </p:spPr>
        <p:txBody>
          <a:bodyPr>
            <a:noAutofit/>
          </a:bodyPr>
          <a:lstStyle/>
          <a:p>
            <a:r>
              <a:rPr lang="en-US" sz="3200" dirty="0" err="1" smtClean="0"/>
              <a:t>Fulwyler’s</a:t>
            </a:r>
            <a:r>
              <a:rPr lang="en-US" sz="3200" dirty="0" smtClean="0"/>
              <a:t> published paper in Science, Nov 1965</a:t>
            </a:r>
            <a:endParaRPr lang="en-US" sz="3200" dirty="0"/>
          </a:p>
        </p:txBody>
      </p:sp>
      <p:sp>
        <p:nvSpPr>
          <p:cNvPr id="3" name="Content Placeholder 2"/>
          <p:cNvSpPr>
            <a:spLocks noGrp="1"/>
          </p:cNvSpPr>
          <p:nvPr>
            <p:ph idx="1"/>
          </p:nvPr>
        </p:nvSpPr>
        <p:spPr/>
        <p:txBody>
          <a:bodyPr/>
          <a:lstStyle/>
          <a:p>
            <a:endParaRPr lang="en-US"/>
          </a:p>
        </p:txBody>
      </p:sp>
      <p:pic>
        <p:nvPicPr>
          <p:cNvPr id="4" name="Picture 3" descr="fulwyler science paper 19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5358417" cy="4525963"/>
          </a:xfrm>
          <a:prstGeom prst="rect">
            <a:avLst/>
          </a:prstGeom>
        </p:spPr>
      </p:pic>
      <p:pic>
        <p:nvPicPr>
          <p:cNvPr id="5" name="Picture 4" descr="ulwyer 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874" y="0"/>
            <a:ext cx="3585126" cy="6858000"/>
          </a:xfrm>
          <a:prstGeom prst="rect">
            <a:avLst/>
          </a:prstGeom>
        </p:spPr>
      </p:pic>
    </p:spTree>
    <p:extLst>
      <p:ext uri="{BB962C8B-B14F-4D97-AF65-F5344CB8AC3E}">
        <p14:creationId xmlns:p14="http://schemas.microsoft.com/office/powerpoint/2010/main" val="34421392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p>
        </p:txBody>
      </p:sp>
      <p:sp>
        <p:nvSpPr>
          <p:cNvPr id="18435" name="Rectangle 3"/>
          <p:cNvSpPr>
            <a:spLocks noGrp="1" noChangeArrowheads="1"/>
          </p:cNvSpPr>
          <p:nvPr>
            <p:ph type="body" idx="1"/>
          </p:nvPr>
        </p:nvSpPr>
        <p:spPr/>
        <p:txBody>
          <a:bodyPr/>
          <a:lstStyle/>
          <a:p>
            <a:endParaRPr lang="en-US"/>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724400" cy="40036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8437" name="Group 5"/>
          <p:cNvGrpSpPr>
            <a:grpSpLocks/>
          </p:cNvGrpSpPr>
          <p:nvPr/>
        </p:nvGrpSpPr>
        <p:grpSpPr bwMode="auto">
          <a:xfrm>
            <a:off x="5105400" y="1219200"/>
            <a:ext cx="3733800" cy="5105400"/>
            <a:chOff x="3264" y="816"/>
            <a:chExt cx="2352" cy="3216"/>
          </a:xfrm>
        </p:grpSpPr>
        <p:grpSp>
          <p:nvGrpSpPr>
            <p:cNvPr id="18438" name="Group 6"/>
            <p:cNvGrpSpPr>
              <a:grpSpLocks/>
            </p:cNvGrpSpPr>
            <p:nvPr/>
          </p:nvGrpSpPr>
          <p:grpSpPr bwMode="auto">
            <a:xfrm>
              <a:off x="3264" y="816"/>
              <a:ext cx="2330" cy="3186"/>
              <a:chOff x="3072" y="720"/>
              <a:chExt cx="2570" cy="3474"/>
            </a:xfrm>
          </p:grpSpPr>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3246"/>
                <a:ext cx="2544" cy="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720"/>
                <a:ext cx="2570" cy="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8441" name="Rectangle 9"/>
            <p:cNvSpPr>
              <a:spLocks noChangeArrowheads="1"/>
            </p:cNvSpPr>
            <p:nvPr/>
          </p:nvSpPr>
          <p:spPr bwMode="auto">
            <a:xfrm>
              <a:off x="3264" y="816"/>
              <a:ext cx="2352" cy="3216"/>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8442" name="Rectangle 10"/>
          <p:cNvSpPr>
            <a:spLocks noChangeArrowheads="1"/>
          </p:cNvSpPr>
          <p:nvPr/>
        </p:nvSpPr>
        <p:spPr bwMode="auto">
          <a:xfrm>
            <a:off x="152400" y="3733800"/>
            <a:ext cx="4648200" cy="457200"/>
          </a:xfrm>
          <a:prstGeom prst="rect">
            <a:avLst/>
          </a:prstGeom>
          <a:solidFill>
            <a:srgbClr val="FF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3" name="Rectangle 11"/>
          <p:cNvSpPr>
            <a:spLocks noChangeArrowheads="1"/>
          </p:cNvSpPr>
          <p:nvPr/>
        </p:nvSpPr>
        <p:spPr bwMode="auto">
          <a:xfrm>
            <a:off x="5105400" y="3810000"/>
            <a:ext cx="3505200" cy="457200"/>
          </a:xfrm>
          <a:prstGeom prst="rect">
            <a:avLst/>
          </a:prstGeom>
          <a:solidFill>
            <a:srgbClr val="FF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44" name="Rectangle 12"/>
          <p:cNvSpPr>
            <a:spLocks noChangeArrowheads="1"/>
          </p:cNvSpPr>
          <p:nvPr/>
        </p:nvSpPr>
        <p:spPr bwMode="auto">
          <a:xfrm>
            <a:off x="5105400" y="2514600"/>
            <a:ext cx="3505200" cy="457200"/>
          </a:xfrm>
          <a:prstGeom prst="rect">
            <a:avLst/>
          </a:prstGeom>
          <a:solidFill>
            <a:srgbClr val="FFFF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35430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0038" y="208946"/>
            <a:ext cx="8229600" cy="765490"/>
          </a:xfrm>
        </p:spPr>
        <p:txBody>
          <a:bodyPr>
            <a:noAutofit/>
          </a:bodyPr>
          <a:lstStyle/>
          <a:p>
            <a:r>
              <a:rPr lang="en-US" sz="3200" dirty="0" smtClean="0"/>
              <a:t>A rescued instrument built in 1967 – a copy of the original cell sorter</a:t>
            </a:r>
            <a:endParaRPr lang="en-US" sz="3200" dirty="0"/>
          </a:p>
        </p:txBody>
      </p:sp>
      <p:sp>
        <p:nvSpPr>
          <p:cNvPr id="20483" name="Rectangle 3"/>
          <p:cNvSpPr>
            <a:spLocks noGrp="1" noChangeArrowheads="1"/>
          </p:cNvSpPr>
          <p:nvPr>
            <p:ph type="body" idx="1"/>
          </p:nvPr>
        </p:nvSpPr>
        <p:spPr>
          <a:xfrm>
            <a:off x="457200" y="1578302"/>
            <a:ext cx="8229600" cy="4525963"/>
          </a:xfrm>
        </p:spPr>
        <p:txBody>
          <a:bodyPr/>
          <a:lstStyle/>
          <a:p>
            <a:endParaRPr lang="en-US"/>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1102"/>
            <a:ext cx="67818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5" name="Text Box 5"/>
          <p:cNvSpPr txBox="1">
            <a:spLocks noChangeArrowheads="1"/>
          </p:cNvSpPr>
          <p:nvPr/>
        </p:nvSpPr>
        <p:spPr bwMode="auto">
          <a:xfrm>
            <a:off x="3141662" y="6363756"/>
            <a:ext cx="5773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Fulwyler</a:t>
            </a:r>
            <a:r>
              <a:rPr lang="ja-JP" altLang="en-US" dirty="0">
                <a:latin typeface="Arial"/>
              </a:rPr>
              <a:t>’</a:t>
            </a:r>
            <a:r>
              <a:rPr lang="en-US" dirty="0"/>
              <a:t>s original cell sorter – a 1967 model</a:t>
            </a:r>
          </a:p>
        </p:txBody>
      </p:sp>
      <p:pic>
        <p:nvPicPr>
          <p:cNvPr id="20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1121102"/>
            <a:ext cx="20701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87" name="Text Box 7"/>
          <p:cNvSpPr txBox="1">
            <a:spLocks noChangeArrowheads="1"/>
          </p:cNvSpPr>
          <p:nvPr/>
        </p:nvSpPr>
        <p:spPr bwMode="auto">
          <a:xfrm>
            <a:off x="2819400" y="5829627"/>
            <a:ext cx="2238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00"/>
                </a:solidFill>
                <a:effectLst>
                  <a:outerShdw blurRad="38100" dist="38100" dir="2700000" algn="tl">
                    <a:srgbClr val="DDDDDD"/>
                  </a:outerShdw>
                </a:effectLst>
              </a:rPr>
              <a:t>Fluidics control unit</a:t>
            </a:r>
          </a:p>
        </p:txBody>
      </p:sp>
      <p:sp>
        <p:nvSpPr>
          <p:cNvPr id="20488" name="Line 8"/>
          <p:cNvSpPr>
            <a:spLocks noChangeShapeType="1"/>
          </p:cNvSpPr>
          <p:nvPr/>
        </p:nvSpPr>
        <p:spPr bwMode="auto">
          <a:xfrm flipH="1" flipV="1">
            <a:off x="2667000" y="5845502"/>
            <a:ext cx="228600" cy="152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489" name="Text Box 9"/>
          <p:cNvSpPr txBox="1">
            <a:spLocks noChangeArrowheads="1"/>
          </p:cNvSpPr>
          <p:nvPr/>
        </p:nvSpPr>
        <p:spPr bwMode="auto">
          <a:xfrm>
            <a:off x="1828800" y="5235902"/>
            <a:ext cx="315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00"/>
                </a:solidFill>
                <a:effectLst>
                  <a:outerShdw blurRad="38100" dist="38100" dir="2700000" algn="tl">
                    <a:srgbClr val="DDDDDD"/>
                  </a:outerShdw>
                </a:effectLst>
              </a:rPr>
              <a:t>Fluorescence detector (PMT)</a:t>
            </a:r>
          </a:p>
        </p:txBody>
      </p:sp>
      <p:sp>
        <p:nvSpPr>
          <p:cNvPr id="20490" name="Line 10"/>
          <p:cNvSpPr>
            <a:spLocks noChangeShapeType="1"/>
          </p:cNvSpPr>
          <p:nvPr/>
        </p:nvSpPr>
        <p:spPr bwMode="auto">
          <a:xfrm flipH="1" flipV="1">
            <a:off x="1600200" y="5159702"/>
            <a:ext cx="228600" cy="152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491" name="Line 11"/>
          <p:cNvSpPr>
            <a:spLocks noChangeShapeType="1"/>
          </p:cNvSpPr>
          <p:nvPr/>
        </p:nvSpPr>
        <p:spPr bwMode="auto">
          <a:xfrm flipH="1" flipV="1">
            <a:off x="533400" y="5464502"/>
            <a:ext cx="228600" cy="15240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492" name="Text Box 12"/>
          <p:cNvSpPr txBox="1">
            <a:spLocks noChangeArrowheads="1"/>
          </p:cNvSpPr>
          <p:nvPr/>
        </p:nvSpPr>
        <p:spPr bwMode="auto">
          <a:xfrm>
            <a:off x="300038" y="5616902"/>
            <a:ext cx="1300162"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0000"/>
              </a:lnSpc>
            </a:pPr>
            <a:r>
              <a:rPr lang="en-US">
                <a:solidFill>
                  <a:srgbClr val="FFFF00"/>
                </a:solidFill>
                <a:effectLst>
                  <a:outerShdw blurRad="38100" dist="38100" dir="2700000" algn="tl">
                    <a:srgbClr val="DDDDDD"/>
                  </a:outerShdw>
                </a:effectLst>
              </a:rPr>
              <a:t>Flow</a:t>
            </a:r>
          </a:p>
          <a:p>
            <a:pPr>
              <a:lnSpc>
                <a:spcPct val="70000"/>
              </a:lnSpc>
            </a:pPr>
            <a:r>
              <a:rPr lang="en-US">
                <a:solidFill>
                  <a:srgbClr val="FFFF00"/>
                </a:solidFill>
                <a:effectLst>
                  <a:outerShdw blurRad="38100" dist="38100" dir="2700000" algn="tl">
                    <a:srgbClr val="DDDDDD"/>
                  </a:outerShdw>
                </a:effectLst>
              </a:rPr>
              <a:t>Chamber</a:t>
            </a:r>
          </a:p>
        </p:txBody>
      </p:sp>
    </p:spTree>
    <p:extLst>
      <p:ext uri="{BB962C8B-B14F-4D97-AF65-F5344CB8AC3E}">
        <p14:creationId xmlns:p14="http://schemas.microsoft.com/office/powerpoint/2010/main" val="33725552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2417763" y="-163513"/>
            <a:ext cx="5943600" cy="1143001"/>
          </a:xfrm>
        </p:spPr>
        <p:txBody>
          <a:bodyPr/>
          <a:lstStyle/>
          <a:p>
            <a:r>
              <a:rPr lang="en-US" sz="1600"/>
              <a:t>The original coulter volume sorting chamber 1965</a:t>
            </a:r>
          </a:p>
        </p:txBody>
      </p:sp>
      <p:sp>
        <p:nvSpPr>
          <p:cNvPr id="186371" name="Rectangle 3"/>
          <p:cNvSpPr>
            <a:spLocks noGrp="1" noChangeArrowheads="1"/>
          </p:cNvSpPr>
          <p:nvPr>
            <p:ph idx="1"/>
          </p:nvPr>
        </p:nvSpPr>
        <p:spPr/>
        <p:txBody>
          <a:bodyPr/>
          <a:lstStyle/>
          <a:p>
            <a:endParaRPr lang="en-US"/>
          </a:p>
        </p:txBody>
      </p:sp>
      <p:sp>
        <p:nvSpPr>
          <p:cNvPr id="11" name="Footer Placeholder 4"/>
          <p:cNvSpPr>
            <a:spLocks noGrp="1"/>
          </p:cNvSpPr>
          <p:nvPr>
            <p:ph type="ftr" sz="quarter" idx="11"/>
          </p:nvPr>
        </p:nvSpPr>
        <p:spPr/>
        <p:txBody>
          <a:bodyPr/>
          <a:lstStyle/>
          <a:p>
            <a:r>
              <a:rPr lang="en-US"/>
              <a:t>©1990-2008 J. Paul Robinson, Purdue University  BMS 631 - LECTURE1.PPT</a:t>
            </a:r>
          </a:p>
        </p:txBody>
      </p:sp>
      <p:sp>
        <p:nvSpPr>
          <p:cNvPr id="12" name="Slide Number Placeholder 5"/>
          <p:cNvSpPr>
            <a:spLocks noGrp="1"/>
          </p:cNvSpPr>
          <p:nvPr>
            <p:ph type="sldNum" sz="quarter" idx="12"/>
          </p:nvPr>
        </p:nvSpPr>
        <p:spPr/>
        <p:txBody>
          <a:bodyPr/>
          <a:lstStyle/>
          <a:p>
            <a:r>
              <a:rPr lang="en-US"/>
              <a:t>Page </a:t>
            </a:r>
            <a:fld id="{4E477417-A62C-4F3E-AF32-1949A86F942C}" type="slidenum">
              <a:rPr lang="en-US"/>
              <a:pPr/>
              <a:t>33</a:t>
            </a:fld>
            <a:endParaRPr lang="en-US"/>
          </a:p>
        </p:txBody>
      </p:sp>
      <p:pic>
        <p:nvPicPr>
          <p:cNvPr id="18638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213" y="863600"/>
            <a:ext cx="60325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2" name="Picture 4"/>
          <p:cNvPicPr>
            <a:picLocks noChangeAspect="1" noChangeArrowheads="1"/>
          </p:cNvPicPr>
          <p:nvPr/>
        </p:nvPicPr>
        <p:blipFill>
          <a:blip r:embed="rId4">
            <a:extLst>
              <a:ext uri="{28A0092B-C50C-407E-A947-70E740481C1C}">
                <a14:useLocalDpi xmlns:a14="http://schemas.microsoft.com/office/drawing/2010/main" val="0"/>
              </a:ext>
            </a:extLst>
          </a:blip>
          <a:srcRect l="27095" r="23529"/>
          <a:stretch>
            <a:fillRect/>
          </a:stretch>
        </p:blipFill>
        <p:spPr bwMode="auto">
          <a:xfrm>
            <a:off x="0" y="0"/>
            <a:ext cx="2355850" cy="636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9725" y="2079625"/>
            <a:ext cx="626427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4" name="Text Box 6"/>
          <p:cNvSpPr txBox="1">
            <a:spLocks noChangeArrowheads="1"/>
          </p:cNvSpPr>
          <p:nvPr/>
        </p:nvSpPr>
        <p:spPr bwMode="auto">
          <a:xfrm>
            <a:off x="3587750" y="1377950"/>
            <a:ext cx="5556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latin typeface="Arial" pitchFamily="34" charset="0"/>
              </a:rPr>
              <a:t>The second instrument built in 1967 and delivered to </a:t>
            </a:r>
          </a:p>
          <a:p>
            <a:r>
              <a:rPr lang="en-US" sz="1800">
                <a:latin typeface="Arial" pitchFamily="34" charset="0"/>
              </a:rPr>
              <a:t>Dr. Boris Rotman’s Laboratory at Brown University</a:t>
            </a:r>
          </a:p>
        </p:txBody>
      </p:sp>
      <p:sp>
        <p:nvSpPr>
          <p:cNvPr id="186376" name="Line 8"/>
          <p:cNvSpPr>
            <a:spLocks noChangeShapeType="1"/>
          </p:cNvSpPr>
          <p:nvPr/>
        </p:nvSpPr>
        <p:spPr bwMode="auto">
          <a:xfrm flipH="1">
            <a:off x="6302375" y="2841625"/>
            <a:ext cx="784225" cy="903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77" name="Text Box 9"/>
          <p:cNvSpPr txBox="1">
            <a:spLocks noChangeArrowheads="1"/>
          </p:cNvSpPr>
          <p:nvPr/>
        </p:nvSpPr>
        <p:spPr bwMode="auto">
          <a:xfrm>
            <a:off x="6503988" y="2236788"/>
            <a:ext cx="139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t>Fluorescence</a:t>
            </a:r>
          </a:p>
          <a:p>
            <a:r>
              <a:rPr lang="en-US" sz="1800"/>
              <a:t>detector</a:t>
            </a:r>
          </a:p>
        </p:txBody>
      </p:sp>
      <p:sp>
        <p:nvSpPr>
          <p:cNvPr id="186378" name="Line 10"/>
          <p:cNvSpPr>
            <a:spLocks noChangeShapeType="1"/>
          </p:cNvSpPr>
          <p:nvPr/>
        </p:nvSpPr>
        <p:spPr bwMode="auto">
          <a:xfrm>
            <a:off x="2068513" y="1154113"/>
            <a:ext cx="2774950" cy="1622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932143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2"/>
          <p:cNvSpPr>
            <a:spLocks noGrp="1" noChangeArrowheads="1"/>
          </p:cNvSpPr>
          <p:nvPr>
            <p:ph type="title"/>
          </p:nvPr>
        </p:nvSpPr>
        <p:spPr>
          <a:xfrm>
            <a:off x="609600" y="0"/>
            <a:ext cx="7772400" cy="838200"/>
          </a:xfrm>
        </p:spPr>
        <p:txBody>
          <a:bodyPr/>
          <a:lstStyle/>
          <a:p>
            <a:r>
              <a:rPr lang="en-US" smtClean="0"/>
              <a:t>Mack Fulwyler</a:t>
            </a:r>
          </a:p>
        </p:txBody>
      </p:sp>
      <p:sp>
        <p:nvSpPr>
          <p:cNvPr id="52230" name="Rectangle 3"/>
          <p:cNvSpPr>
            <a:spLocks noGrp="1" noChangeArrowheads="1"/>
          </p:cNvSpPr>
          <p:nvPr>
            <p:ph idx="1"/>
          </p:nvPr>
        </p:nvSpPr>
        <p:spPr>
          <a:xfrm>
            <a:off x="304800" y="990600"/>
            <a:ext cx="5410200" cy="4114800"/>
          </a:xfrm>
        </p:spPr>
        <p:txBody>
          <a:bodyPr/>
          <a:lstStyle/>
          <a:p>
            <a:r>
              <a:rPr lang="en-US" sz="2000" smtClean="0"/>
              <a:t>Coulter Electronics manufactured the </a:t>
            </a:r>
            <a:r>
              <a:rPr lang="en-US" sz="2000" smtClean="0">
                <a:solidFill>
                  <a:srgbClr val="FF3300"/>
                </a:solidFill>
              </a:rPr>
              <a:t>TPS-1</a:t>
            </a:r>
            <a:r>
              <a:rPr lang="en-US" sz="2000" smtClean="0"/>
              <a:t> (Two parameter sorter) in 1975 which could measure forward scatter and fluorescence using a 35mW argon laser.</a:t>
            </a:r>
          </a:p>
        </p:txBody>
      </p:sp>
      <p:sp>
        <p:nvSpPr>
          <p:cNvPr id="9" name="Date Placeholder 3"/>
          <p:cNvSpPr>
            <a:spLocks noGrp="1"/>
          </p:cNvSpPr>
          <p:nvPr>
            <p:ph type="dt" sz="half" idx="10"/>
          </p:nvPr>
        </p:nvSpPr>
        <p:spPr/>
        <p:txBody>
          <a:bodyPr/>
          <a:lstStyle/>
          <a:p>
            <a:pPr>
              <a:defRPr/>
            </a:pPr>
            <a:fld id="{4AB986B2-3E6D-48A8-B516-52150C2F531B}" type="datetime12">
              <a:rPr lang="en-US"/>
              <a:pPr>
                <a:defRPr/>
              </a:pPr>
              <a:t>3:19 AM</a:t>
            </a:fld>
            <a:endParaRPr lang="en-US"/>
          </a:p>
        </p:txBody>
      </p:sp>
      <p:sp>
        <p:nvSpPr>
          <p:cNvPr id="10" name="Footer Placeholder 4"/>
          <p:cNvSpPr>
            <a:spLocks noGrp="1"/>
          </p:cNvSpPr>
          <p:nvPr>
            <p:ph type="ftr" sz="quarter" idx="11"/>
          </p:nvPr>
        </p:nvSpPr>
        <p:spPr/>
        <p:txBody>
          <a:bodyPr/>
          <a:lstStyle/>
          <a:p>
            <a:pPr>
              <a:defRPr/>
            </a:pPr>
            <a:r>
              <a:rPr lang="en-US"/>
              <a:t>© 1990-2012 J. Paul Robinson, Purdue University</a:t>
            </a:r>
          </a:p>
        </p:txBody>
      </p:sp>
      <p:sp>
        <p:nvSpPr>
          <p:cNvPr id="52228" name="Slide Number Placeholder 5"/>
          <p:cNvSpPr>
            <a:spLocks noGrp="1"/>
          </p:cNvSpPr>
          <p:nvPr>
            <p:ph type="sldNum" sz="quarter" idx="12"/>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smtClean="0"/>
              <a:t>Page </a:t>
            </a:r>
            <a:fld id="{6846703F-1351-4DDF-BC0E-289CF93B50E0}" type="slidenum">
              <a:rPr lang="en-US" sz="1400" smtClean="0"/>
              <a:pPr/>
              <a:t>34</a:t>
            </a:fld>
            <a:endParaRPr lang="en-US" sz="1400" smtClean="0"/>
          </a:p>
        </p:txBody>
      </p:sp>
      <p:sp>
        <p:nvSpPr>
          <p:cNvPr id="52231" name="Text Box 5"/>
          <p:cNvSpPr txBox="1">
            <a:spLocks noChangeArrowheads="1"/>
          </p:cNvSpPr>
          <p:nvPr/>
        </p:nvSpPr>
        <p:spPr bwMode="auto">
          <a:xfrm>
            <a:off x="6172200" y="4800600"/>
            <a:ext cx="2301875"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t>This photo (left) (</a:t>
            </a:r>
            <a:r>
              <a:rPr lang="en-US" sz="1600">
                <a:cs typeface="Times New Roman" pitchFamily="18" charset="0"/>
              </a:rPr>
              <a:t>©2000</a:t>
            </a:r>
            <a:r>
              <a:rPr lang="en-US" sz="1600"/>
              <a:t> – J.P. Robinson) is one of only one or two surviving TPS Instruments. It is very similar to the Coulter Counter of the day.</a:t>
            </a:r>
          </a:p>
        </p:txBody>
      </p:sp>
      <p:grpSp>
        <p:nvGrpSpPr>
          <p:cNvPr id="52232" name="Group 7"/>
          <p:cNvGrpSpPr>
            <a:grpSpLocks/>
          </p:cNvGrpSpPr>
          <p:nvPr/>
        </p:nvGrpSpPr>
        <p:grpSpPr bwMode="auto">
          <a:xfrm>
            <a:off x="304800" y="2286000"/>
            <a:ext cx="5715000" cy="4298950"/>
            <a:chOff x="624" y="1440"/>
            <a:chExt cx="3600" cy="2708"/>
          </a:xfrm>
        </p:grpSpPr>
        <p:pic>
          <p:nvPicPr>
            <p:cNvPr id="52234" name="Picture 4" descr="tp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0"/>
              <a:ext cx="3600"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Rectangle 6"/>
            <p:cNvSpPr>
              <a:spLocks noChangeArrowheads="1"/>
            </p:cNvSpPr>
            <p:nvPr/>
          </p:nvSpPr>
          <p:spPr bwMode="auto">
            <a:xfrm>
              <a:off x="1392" y="3936"/>
              <a:ext cx="16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Photo </a:t>
              </a:r>
              <a:r>
                <a:rPr lang="en-US" sz="1600">
                  <a:solidFill>
                    <a:schemeClr val="bg1"/>
                  </a:solidFill>
                  <a:cs typeface="Times New Roman" pitchFamily="18" charset="0"/>
                </a:rPr>
                <a:t>©2000</a:t>
              </a:r>
              <a:r>
                <a:rPr lang="en-US" sz="1600">
                  <a:solidFill>
                    <a:schemeClr val="bg1"/>
                  </a:solidFill>
                </a:rPr>
                <a:t> – J.P. Robinson</a:t>
              </a:r>
            </a:p>
          </p:txBody>
        </p:sp>
      </p:grpSp>
      <p:pic>
        <p:nvPicPr>
          <p:cNvPr id="5223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43000"/>
            <a:ext cx="21939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1795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581400"/>
            <a:ext cx="297180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Rectangle 2"/>
          <p:cNvSpPr>
            <a:spLocks noGrp="1" noChangeArrowheads="1"/>
          </p:cNvSpPr>
          <p:nvPr>
            <p:ph type="title"/>
          </p:nvPr>
        </p:nvSpPr>
        <p:spPr/>
        <p:txBody>
          <a:bodyPr/>
          <a:lstStyle/>
          <a:p>
            <a:r>
              <a:rPr lang="en-US"/>
              <a:t>Coulter / Beckman Coulter</a:t>
            </a:r>
          </a:p>
        </p:txBody>
      </p:sp>
      <p:sp>
        <p:nvSpPr>
          <p:cNvPr id="19459" name="Rectangle 3"/>
          <p:cNvSpPr>
            <a:spLocks noGrp="1" noChangeArrowheads="1"/>
          </p:cNvSpPr>
          <p:nvPr>
            <p:ph idx="1"/>
          </p:nvPr>
        </p:nvSpPr>
        <p:spPr/>
        <p:txBody>
          <a:bodyPr/>
          <a:lstStyle/>
          <a:p>
            <a:endParaRPr lang="en-US"/>
          </a:p>
        </p:txBody>
      </p:sp>
      <p:grpSp>
        <p:nvGrpSpPr>
          <p:cNvPr id="19463" name="Group 7"/>
          <p:cNvGrpSpPr>
            <a:grpSpLocks/>
          </p:cNvGrpSpPr>
          <p:nvPr/>
        </p:nvGrpSpPr>
        <p:grpSpPr bwMode="auto">
          <a:xfrm>
            <a:off x="457200" y="1371600"/>
            <a:ext cx="3200400" cy="2400300"/>
            <a:chOff x="288" y="864"/>
            <a:chExt cx="2016" cy="1512"/>
          </a:xfrm>
        </p:grpSpPr>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864"/>
              <a:ext cx="2016" cy="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 Box 6"/>
            <p:cNvSpPr txBox="1">
              <a:spLocks noChangeArrowheads="1"/>
            </p:cNvSpPr>
            <p:nvPr/>
          </p:nvSpPr>
          <p:spPr bwMode="auto">
            <a:xfrm>
              <a:off x="912" y="864"/>
              <a:ext cx="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XL</a:t>
              </a:r>
            </a:p>
          </p:txBody>
        </p:sp>
      </p:grpSp>
      <p:grpSp>
        <p:nvGrpSpPr>
          <p:cNvPr id="19465" name="Group 9"/>
          <p:cNvGrpSpPr>
            <a:grpSpLocks/>
          </p:cNvGrpSpPr>
          <p:nvPr/>
        </p:nvGrpSpPr>
        <p:grpSpPr bwMode="auto">
          <a:xfrm>
            <a:off x="3962400" y="1295400"/>
            <a:ext cx="3390900" cy="2536825"/>
            <a:chOff x="2496" y="816"/>
            <a:chExt cx="2136" cy="1598"/>
          </a:xfrm>
        </p:grpSpPr>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816"/>
              <a:ext cx="2136"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4" name="Text Box 8"/>
            <p:cNvSpPr txBox="1">
              <a:spLocks noChangeArrowheads="1"/>
            </p:cNvSpPr>
            <p:nvPr/>
          </p:nvSpPr>
          <p:spPr bwMode="auto">
            <a:xfrm>
              <a:off x="2640" y="2160"/>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FC500</a:t>
              </a:r>
            </a:p>
          </p:txBody>
        </p:sp>
      </p:grpSp>
      <p:pic>
        <p:nvPicPr>
          <p:cNvPr id="1946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733800"/>
            <a:ext cx="381000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7" name="Text Box 11"/>
          <p:cNvSpPr txBox="1">
            <a:spLocks noChangeArrowheads="1"/>
          </p:cNvSpPr>
          <p:nvPr/>
        </p:nvSpPr>
        <p:spPr bwMode="auto">
          <a:xfrm>
            <a:off x="898525" y="6437313"/>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Gallios</a:t>
            </a:r>
          </a:p>
        </p:txBody>
      </p:sp>
      <p:pic>
        <p:nvPicPr>
          <p:cNvPr id="19469" name="Picture 13"/>
          <p:cNvPicPr>
            <a:picLocks noChangeAspect="1" noChangeArrowheads="1"/>
          </p:cNvPicPr>
          <p:nvPr/>
        </p:nvPicPr>
        <p:blipFill>
          <a:blip r:embed="rId7">
            <a:extLst>
              <a:ext uri="{28A0092B-C50C-407E-A947-70E740481C1C}">
                <a14:useLocalDpi xmlns:a14="http://schemas.microsoft.com/office/drawing/2010/main" val="0"/>
              </a:ext>
            </a:extLst>
          </a:blip>
          <a:srcRect r="49515"/>
          <a:stretch>
            <a:fillRect/>
          </a:stretch>
        </p:blipFill>
        <p:spPr bwMode="auto">
          <a:xfrm>
            <a:off x="6934200" y="4191000"/>
            <a:ext cx="2020888"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0" name="Text Box 14"/>
          <p:cNvSpPr txBox="1">
            <a:spLocks noChangeArrowheads="1"/>
          </p:cNvSpPr>
          <p:nvPr/>
        </p:nvSpPr>
        <p:spPr bwMode="auto">
          <a:xfrm>
            <a:off x="4556125" y="636111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Cyan</a:t>
            </a:r>
          </a:p>
        </p:txBody>
      </p:sp>
      <p:sp>
        <p:nvSpPr>
          <p:cNvPr id="19471" name="Text Box 15"/>
          <p:cNvSpPr txBox="1">
            <a:spLocks noChangeArrowheads="1"/>
          </p:cNvSpPr>
          <p:nvPr/>
        </p:nvSpPr>
        <p:spPr bwMode="auto">
          <a:xfrm>
            <a:off x="7451725" y="6361113"/>
            <a:ext cx="97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Quanta</a:t>
            </a:r>
          </a:p>
        </p:txBody>
      </p:sp>
    </p:spTree>
    <p:extLst>
      <p:ext uri="{BB962C8B-B14F-4D97-AF65-F5344CB8AC3E}">
        <p14:creationId xmlns:p14="http://schemas.microsoft.com/office/powerpoint/2010/main" val="39722986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88456" y="198975"/>
            <a:ext cx="7772400" cy="1143000"/>
          </a:xfrm>
        </p:spPr>
        <p:txBody>
          <a:bodyPr/>
          <a:lstStyle/>
          <a:p>
            <a:r>
              <a:rPr lang="en-US" dirty="0"/>
              <a:t>Purdue </a:t>
            </a:r>
            <a:r>
              <a:rPr lang="en-US" dirty="0" smtClean="0"/>
              <a:t>University </a:t>
            </a:r>
            <a:endParaRPr lang="en-US" dirty="0"/>
          </a:p>
        </p:txBody>
      </p:sp>
      <p:pic>
        <p:nvPicPr>
          <p:cNvPr id="2" name="Picture 1"/>
          <p:cNvPicPr>
            <a:picLocks noChangeAspect="1"/>
          </p:cNvPicPr>
          <p:nvPr/>
        </p:nvPicPr>
        <p:blipFill>
          <a:blip r:embed="rId3"/>
          <a:stretch>
            <a:fillRect/>
          </a:stretch>
        </p:blipFill>
        <p:spPr>
          <a:xfrm>
            <a:off x="4752211" y="1493837"/>
            <a:ext cx="4579785" cy="4359795"/>
          </a:xfrm>
          <a:prstGeom prst="rect">
            <a:avLst/>
          </a:prstGeom>
        </p:spPr>
      </p:pic>
      <p:grpSp>
        <p:nvGrpSpPr>
          <p:cNvPr id="36869" name="Group 5"/>
          <p:cNvGrpSpPr>
            <a:grpSpLocks/>
          </p:cNvGrpSpPr>
          <p:nvPr/>
        </p:nvGrpSpPr>
        <p:grpSpPr bwMode="auto">
          <a:xfrm>
            <a:off x="206833" y="1493839"/>
            <a:ext cx="4790529" cy="4235542"/>
            <a:chOff x="442" y="1236"/>
            <a:chExt cx="3264" cy="2308"/>
          </a:xfrm>
        </p:grpSpPr>
        <p:pic>
          <p:nvPicPr>
            <p:cNvPr id="36867" name="Picture 3" descr="ELITE3"/>
            <p:cNvPicPr>
              <a:picLocks noChangeAspect="1" noChangeArrowheads="1"/>
            </p:cNvPicPr>
            <p:nvPr/>
          </p:nvPicPr>
          <p:blipFill>
            <a:blip r:embed="rId4">
              <a:lum bright="22000"/>
              <a:extLst>
                <a:ext uri="{28A0092B-C50C-407E-A947-70E740481C1C}">
                  <a14:useLocalDpi xmlns:a14="http://schemas.microsoft.com/office/drawing/2010/main" val="0"/>
                </a:ext>
              </a:extLst>
            </a:blip>
            <a:srcRect/>
            <a:stretch>
              <a:fillRect/>
            </a:stretch>
          </p:blipFill>
          <p:spPr bwMode="auto">
            <a:xfrm>
              <a:off x="442" y="1236"/>
              <a:ext cx="3264" cy="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450" y="3273"/>
              <a:ext cx="1290" cy="1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chemeClr val="bg1"/>
                  </a:solidFill>
                </a:rPr>
                <a:t>First Installed Elite - 1989</a:t>
              </a:r>
            </a:p>
          </p:txBody>
        </p:sp>
      </p:grpSp>
    </p:spTree>
    <p:extLst>
      <p:ext uri="{BB962C8B-B14F-4D97-AF65-F5344CB8AC3E}">
        <p14:creationId xmlns:p14="http://schemas.microsoft.com/office/powerpoint/2010/main" val="42575806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761" y="164192"/>
            <a:ext cx="8229600" cy="526095"/>
          </a:xfrm>
        </p:spPr>
        <p:txBody>
          <a:bodyPr>
            <a:normAutofit fontScale="90000"/>
          </a:bodyPr>
          <a:lstStyle/>
          <a:p>
            <a:r>
              <a:rPr lang="en-US" dirty="0" smtClean="0"/>
              <a:t>The Science of Innovation</a:t>
            </a:r>
            <a:endParaRPr lang="en-US" dirty="0"/>
          </a:p>
        </p:txBody>
      </p:sp>
      <p:sp>
        <p:nvSpPr>
          <p:cNvPr id="3" name="TextBox 2"/>
          <p:cNvSpPr txBox="1"/>
          <p:nvPr/>
        </p:nvSpPr>
        <p:spPr>
          <a:xfrm>
            <a:off x="2402047" y="949000"/>
            <a:ext cx="1673467" cy="646331"/>
          </a:xfrm>
          <a:prstGeom prst="rect">
            <a:avLst/>
          </a:prstGeom>
          <a:noFill/>
        </p:spPr>
        <p:txBody>
          <a:bodyPr wrap="none" rtlCol="0">
            <a:spAutoFit/>
          </a:bodyPr>
          <a:lstStyle/>
          <a:p>
            <a:r>
              <a:rPr lang="en-US" dirty="0" smtClean="0"/>
              <a:t>Wallace Coulter</a:t>
            </a:r>
          </a:p>
          <a:p>
            <a:r>
              <a:rPr lang="en-US" dirty="0" smtClean="0"/>
              <a:t>(Engineer)</a:t>
            </a:r>
            <a:endParaRPr lang="en-US" dirty="0"/>
          </a:p>
        </p:txBody>
      </p:sp>
      <p:sp>
        <p:nvSpPr>
          <p:cNvPr id="4" name="TextBox 3"/>
          <p:cNvSpPr txBox="1"/>
          <p:nvPr/>
        </p:nvSpPr>
        <p:spPr>
          <a:xfrm>
            <a:off x="5591518" y="1076828"/>
            <a:ext cx="1688571" cy="369332"/>
          </a:xfrm>
          <a:prstGeom prst="rect">
            <a:avLst/>
          </a:prstGeom>
          <a:noFill/>
        </p:spPr>
        <p:txBody>
          <a:bodyPr wrap="none" rtlCol="0">
            <a:spAutoFit/>
          </a:bodyPr>
          <a:lstStyle/>
          <a:p>
            <a:r>
              <a:rPr lang="en-US" dirty="0" smtClean="0"/>
              <a:t>Coulter Counter</a:t>
            </a:r>
            <a:endParaRPr lang="en-US" dirty="0"/>
          </a:p>
        </p:txBody>
      </p:sp>
      <p:sp>
        <p:nvSpPr>
          <p:cNvPr id="6" name="Down Arrow 5"/>
          <p:cNvSpPr/>
          <p:nvPr/>
        </p:nvSpPr>
        <p:spPr>
          <a:xfrm>
            <a:off x="2843803" y="1595331"/>
            <a:ext cx="414146" cy="7455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402047" y="2524966"/>
            <a:ext cx="1432942" cy="646331"/>
          </a:xfrm>
          <a:prstGeom prst="rect">
            <a:avLst/>
          </a:prstGeom>
          <a:noFill/>
        </p:spPr>
        <p:txBody>
          <a:bodyPr wrap="none" rtlCol="0">
            <a:spAutoFit/>
          </a:bodyPr>
          <a:lstStyle/>
          <a:p>
            <a:r>
              <a:rPr lang="en-US" dirty="0" err="1" smtClean="0"/>
              <a:t>Lushbaugh</a:t>
            </a:r>
            <a:endParaRPr lang="en-US" dirty="0" smtClean="0"/>
          </a:p>
          <a:p>
            <a:r>
              <a:rPr lang="en-US" dirty="0" smtClean="0"/>
              <a:t>(pathologist)</a:t>
            </a:r>
            <a:endParaRPr lang="en-US" dirty="0"/>
          </a:p>
        </p:txBody>
      </p:sp>
      <p:sp>
        <p:nvSpPr>
          <p:cNvPr id="8" name="Right Arrow 7"/>
          <p:cNvSpPr/>
          <p:nvPr/>
        </p:nvSpPr>
        <p:spPr>
          <a:xfrm>
            <a:off x="4185541" y="2693445"/>
            <a:ext cx="822960" cy="439091"/>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extBox 9"/>
          <p:cNvSpPr txBox="1"/>
          <p:nvPr/>
        </p:nvSpPr>
        <p:spPr>
          <a:xfrm>
            <a:off x="5637310" y="2691367"/>
            <a:ext cx="1904976" cy="369332"/>
          </a:xfrm>
          <a:prstGeom prst="rect">
            <a:avLst/>
          </a:prstGeom>
          <a:noFill/>
        </p:spPr>
        <p:txBody>
          <a:bodyPr wrap="none" rtlCol="0">
            <a:spAutoFit/>
          </a:bodyPr>
          <a:lstStyle/>
          <a:p>
            <a:r>
              <a:rPr lang="en-US" dirty="0" smtClean="0"/>
              <a:t>Used and Misused</a:t>
            </a:r>
            <a:endParaRPr lang="en-US" dirty="0"/>
          </a:p>
        </p:txBody>
      </p:sp>
      <p:sp>
        <p:nvSpPr>
          <p:cNvPr id="11" name="Down Arrow 10"/>
          <p:cNvSpPr/>
          <p:nvPr/>
        </p:nvSpPr>
        <p:spPr>
          <a:xfrm>
            <a:off x="6226542" y="1747731"/>
            <a:ext cx="414146" cy="7455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402047" y="4100821"/>
            <a:ext cx="1545428" cy="646331"/>
          </a:xfrm>
          <a:prstGeom prst="rect">
            <a:avLst/>
          </a:prstGeom>
          <a:noFill/>
        </p:spPr>
        <p:txBody>
          <a:bodyPr wrap="none" rtlCol="0">
            <a:spAutoFit/>
          </a:bodyPr>
          <a:lstStyle/>
          <a:p>
            <a:r>
              <a:rPr lang="en-US" dirty="0" smtClean="0"/>
              <a:t>Mack Fulwyler</a:t>
            </a:r>
          </a:p>
          <a:p>
            <a:r>
              <a:rPr lang="en-US" dirty="0" smtClean="0"/>
              <a:t>(Engineer)</a:t>
            </a:r>
            <a:endParaRPr lang="en-US" dirty="0"/>
          </a:p>
        </p:txBody>
      </p:sp>
      <p:sp>
        <p:nvSpPr>
          <p:cNvPr id="13" name="Down Arrow 12"/>
          <p:cNvSpPr/>
          <p:nvPr/>
        </p:nvSpPr>
        <p:spPr>
          <a:xfrm>
            <a:off x="2843803" y="3313163"/>
            <a:ext cx="414146" cy="7455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4185541" y="4303886"/>
            <a:ext cx="822960" cy="439091"/>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TextBox 14"/>
          <p:cNvSpPr txBox="1"/>
          <p:nvPr/>
        </p:nvSpPr>
        <p:spPr>
          <a:xfrm>
            <a:off x="5656246" y="4110392"/>
            <a:ext cx="1968883" cy="646331"/>
          </a:xfrm>
          <a:prstGeom prst="rect">
            <a:avLst/>
          </a:prstGeom>
          <a:noFill/>
        </p:spPr>
        <p:txBody>
          <a:bodyPr wrap="none" rtlCol="0">
            <a:spAutoFit/>
          </a:bodyPr>
          <a:lstStyle/>
          <a:p>
            <a:r>
              <a:rPr lang="en-US" dirty="0" smtClean="0"/>
              <a:t>Creates test bed to</a:t>
            </a:r>
          </a:p>
          <a:p>
            <a:r>
              <a:rPr lang="en-US" dirty="0" smtClean="0"/>
              <a:t>Challenge theory</a:t>
            </a:r>
            <a:endParaRPr lang="en-US" dirty="0"/>
          </a:p>
        </p:txBody>
      </p:sp>
      <p:sp>
        <p:nvSpPr>
          <p:cNvPr id="16" name="Down Arrow 15"/>
          <p:cNvSpPr/>
          <p:nvPr/>
        </p:nvSpPr>
        <p:spPr>
          <a:xfrm rot="10800000">
            <a:off x="6254697" y="3284820"/>
            <a:ext cx="414146" cy="7455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546434" y="5563712"/>
            <a:ext cx="1276386" cy="646331"/>
          </a:xfrm>
          <a:prstGeom prst="rect">
            <a:avLst/>
          </a:prstGeom>
          <a:noFill/>
        </p:spPr>
        <p:txBody>
          <a:bodyPr wrap="none" rtlCol="0">
            <a:spAutoFit/>
          </a:bodyPr>
          <a:lstStyle/>
          <a:p>
            <a:r>
              <a:rPr lang="en-US" dirty="0" err="1" smtClean="0"/>
              <a:t>Gohde</a:t>
            </a:r>
            <a:endParaRPr lang="en-US" dirty="0" smtClean="0"/>
          </a:p>
          <a:p>
            <a:r>
              <a:rPr lang="en-US" dirty="0" err="1" smtClean="0"/>
              <a:t>Herzenberg</a:t>
            </a:r>
            <a:endParaRPr lang="en-US" dirty="0"/>
          </a:p>
        </p:txBody>
      </p:sp>
      <p:sp>
        <p:nvSpPr>
          <p:cNvPr id="18" name="Down Arrow 17"/>
          <p:cNvSpPr/>
          <p:nvPr/>
        </p:nvSpPr>
        <p:spPr>
          <a:xfrm>
            <a:off x="2789130" y="4818202"/>
            <a:ext cx="414146" cy="7455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4185541" y="5770952"/>
            <a:ext cx="822960" cy="439091"/>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TextBox 19"/>
          <p:cNvSpPr txBox="1"/>
          <p:nvPr/>
        </p:nvSpPr>
        <p:spPr>
          <a:xfrm>
            <a:off x="5591518" y="5619089"/>
            <a:ext cx="2739377" cy="646331"/>
          </a:xfrm>
          <a:prstGeom prst="rect">
            <a:avLst/>
          </a:prstGeom>
          <a:noFill/>
        </p:spPr>
        <p:txBody>
          <a:bodyPr wrap="none" rtlCol="0">
            <a:spAutoFit/>
          </a:bodyPr>
          <a:lstStyle/>
          <a:p>
            <a:r>
              <a:rPr lang="en-US" dirty="0" smtClean="0"/>
              <a:t>Expand and develop</a:t>
            </a:r>
          </a:p>
          <a:p>
            <a:r>
              <a:rPr lang="en-US" dirty="0" smtClean="0"/>
              <a:t>Flow cytometry technology</a:t>
            </a:r>
            <a:endParaRPr lang="en-US" dirty="0"/>
          </a:p>
        </p:txBody>
      </p:sp>
      <p:sp>
        <p:nvSpPr>
          <p:cNvPr id="21" name="Right Arrow 20"/>
          <p:cNvSpPr/>
          <p:nvPr/>
        </p:nvSpPr>
        <p:spPr>
          <a:xfrm>
            <a:off x="4337941" y="1156240"/>
            <a:ext cx="822960" cy="439091"/>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624504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Innovation in Science is rarely an independent event </a:t>
            </a:r>
            <a:endParaRPr lang="en-US" b="1" dirty="0"/>
          </a:p>
        </p:txBody>
      </p:sp>
      <p:sp>
        <p:nvSpPr>
          <p:cNvPr id="3" name="TextBox 2"/>
          <p:cNvSpPr txBox="1"/>
          <p:nvPr/>
        </p:nvSpPr>
        <p:spPr>
          <a:xfrm>
            <a:off x="646362" y="1891397"/>
            <a:ext cx="7555200" cy="3970318"/>
          </a:xfrm>
          <a:prstGeom prst="rect">
            <a:avLst/>
          </a:prstGeom>
          <a:noFill/>
        </p:spPr>
        <p:txBody>
          <a:bodyPr wrap="square" rtlCol="0">
            <a:spAutoFit/>
          </a:bodyPr>
          <a:lstStyle/>
          <a:p>
            <a:pPr marL="285750" indent="-285750">
              <a:buFont typeface="Arial"/>
              <a:buChar char="•"/>
            </a:pPr>
            <a:r>
              <a:rPr lang="en-US" sz="2800" dirty="0" smtClean="0"/>
              <a:t>It is  often a part of a series of discoveries that open up ideas</a:t>
            </a:r>
          </a:p>
          <a:p>
            <a:pPr marL="285750" indent="-285750">
              <a:buFont typeface="Arial"/>
              <a:buChar char="•"/>
            </a:pPr>
            <a:r>
              <a:rPr lang="en-US" sz="2800" dirty="0" smtClean="0"/>
              <a:t>Innovation itself often creates many related fields</a:t>
            </a:r>
          </a:p>
          <a:p>
            <a:pPr marL="285750" indent="-285750">
              <a:buFont typeface="Arial"/>
              <a:buChar char="•"/>
            </a:pPr>
            <a:r>
              <a:rPr lang="en-US" sz="2800" dirty="0" smtClean="0"/>
              <a:t>Much science is driven by innovative ideas but not all science is innovative even </a:t>
            </a:r>
            <a:r>
              <a:rPr lang="en-US" sz="2800" dirty="0" err="1" smtClean="0"/>
              <a:t>tho</a:t>
            </a:r>
            <a:r>
              <a:rPr lang="en-US" sz="2800" dirty="0" smtClean="0"/>
              <a:t>’ it is very important</a:t>
            </a:r>
          </a:p>
          <a:p>
            <a:pPr marL="285750" indent="-285750">
              <a:buFont typeface="Arial"/>
              <a:buChar char="•"/>
            </a:pPr>
            <a:r>
              <a:rPr lang="en-US" sz="2800" dirty="0" smtClean="0"/>
              <a:t>Think “outside the box” and it may drive your innovative self!</a:t>
            </a:r>
          </a:p>
        </p:txBody>
      </p:sp>
    </p:spTree>
    <p:extLst>
      <p:ext uri="{BB962C8B-B14F-4D97-AF65-F5344CB8AC3E}">
        <p14:creationId xmlns:p14="http://schemas.microsoft.com/office/powerpoint/2010/main" val="36776343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Purdue University Cytometry Laboratories Acknowledgements</a:t>
            </a:r>
            <a:endParaRPr lang="en-US" sz="2800" dirty="0"/>
          </a:p>
        </p:txBody>
      </p:sp>
      <p:sp>
        <p:nvSpPr>
          <p:cNvPr id="3" name="Content Placeholder 2"/>
          <p:cNvSpPr>
            <a:spLocks noGrp="1"/>
          </p:cNvSpPr>
          <p:nvPr>
            <p:ph idx="1"/>
          </p:nvPr>
        </p:nvSpPr>
        <p:spPr>
          <a:xfrm>
            <a:off x="0" y="4203195"/>
            <a:ext cx="3958446" cy="1484910"/>
          </a:xfrm>
        </p:spPr>
        <p:txBody>
          <a:bodyPr>
            <a:normAutofit/>
          </a:bodyPr>
          <a:lstStyle/>
          <a:p>
            <a:pPr marL="0" indent="0">
              <a:buNone/>
            </a:pPr>
            <a:r>
              <a:rPr lang="en-US" sz="1800" b="1" dirty="0" smtClean="0"/>
              <a:t>Spectral technology Contributors:</a:t>
            </a:r>
          </a:p>
          <a:p>
            <a:pPr marL="0" indent="0">
              <a:buNone/>
            </a:pPr>
            <a:r>
              <a:rPr lang="en-US" sz="1800" dirty="0" smtClean="0"/>
              <a:t>J. Paul Robinson, </a:t>
            </a:r>
            <a:r>
              <a:rPr lang="en-US" sz="1800" dirty="0" err="1" smtClean="0"/>
              <a:t>Bartek</a:t>
            </a:r>
            <a:r>
              <a:rPr lang="en-US" sz="1800" dirty="0" smtClean="0"/>
              <a:t> </a:t>
            </a:r>
            <a:r>
              <a:rPr lang="en-US" sz="1800" dirty="0" err="1" smtClean="0"/>
              <a:t>Rajwa</a:t>
            </a:r>
            <a:r>
              <a:rPr lang="en-US" sz="1800" dirty="0" smtClean="0"/>
              <a:t>, Gerald </a:t>
            </a:r>
            <a:r>
              <a:rPr lang="en-US" sz="1800" dirty="0" err="1" smtClean="0"/>
              <a:t>Gregori</a:t>
            </a:r>
            <a:r>
              <a:rPr lang="en-US" sz="1800" dirty="0" smtClean="0"/>
              <a:t>, James Jones, Valery </a:t>
            </a:r>
            <a:r>
              <a:rPr lang="en-US" sz="1800" dirty="0"/>
              <a:t>P</a:t>
            </a:r>
            <a:r>
              <a:rPr lang="en-US" sz="1800" dirty="0" smtClean="0"/>
              <a:t>atsekin</a:t>
            </a:r>
            <a:endParaRPr lang="en-US" sz="1800" dirty="0"/>
          </a:p>
        </p:txBody>
      </p:sp>
      <p:sp>
        <p:nvSpPr>
          <p:cNvPr id="4" name="Rectangle 4"/>
          <p:cNvSpPr txBox="1">
            <a:spLocks noChangeArrowheads="1"/>
          </p:cNvSpPr>
          <p:nvPr/>
        </p:nvSpPr>
        <p:spPr>
          <a:xfrm>
            <a:off x="0" y="1578573"/>
            <a:ext cx="4170260" cy="2667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600" indent="-609600">
              <a:lnSpc>
                <a:spcPct val="90000"/>
              </a:lnSpc>
              <a:buFontTx/>
              <a:buNone/>
            </a:pPr>
            <a:r>
              <a:rPr lang="en-US" sz="1600" b="1" dirty="0" smtClean="0"/>
              <a:t>Contributors</a:t>
            </a:r>
            <a:r>
              <a:rPr lang="en-US" sz="1400" b="1" dirty="0" smtClean="0"/>
              <a:t>  </a:t>
            </a:r>
          </a:p>
          <a:p>
            <a:pPr marL="609600" lvl="1" indent="-609600">
              <a:lnSpc>
                <a:spcPct val="90000"/>
              </a:lnSpc>
              <a:buFont typeface="Arial"/>
              <a:buNone/>
            </a:pPr>
            <a:r>
              <a:rPr lang="en-US" sz="1400" b="1" dirty="0" smtClean="0"/>
              <a:t>Staff Scientists:</a:t>
            </a:r>
            <a:r>
              <a:rPr lang="en-US" sz="1400" dirty="0" smtClean="0"/>
              <a:t> Valery Patsekin, Andy </a:t>
            </a:r>
            <a:r>
              <a:rPr lang="en-US" sz="1400" dirty="0" err="1" smtClean="0"/>
              <a:t>Bieberich</a:t>
            </a:r>
            <a:r>
              <a:rPr lang="en-US" sz="1400" dirty="0" smtClean="0"/>
              <a:t>, Maria </a:t>
            </a:r>
            <a:r>
              <a:rPr lang="en-US" sz="1400" dirty="0" err="1" smtClean="0"/>
              <a:t>Tsiper</a:t>
            </a:r>
            <a:r>
              <a:rPr lang="en-US" sz="1400" dirty="0" smtClean="0"/>
              <a:t>, </a:t>
            </a:r>
            <a:r>
              <a:rPr lang="en-US" sz="1400" dirty="0" err="1" smtClean="0"/>
              <a:t>Lararissa</a:t>
            </a:r>
            <a:r>
              <a:rPr lang="en-US" sz="1400" dirty="0" smtClean="0"/>
              <a:t> </a:t>
            </a:r>
            <a:r>
              <a:rPr lang="en-US" sz="1400" dirty="0" err="1" smtClean="0"/>
              <a:t>Avramova</a:t>
            </a:r>
            <a:endParaRPr lang="en-US" sz="1400" dirty="0" smtClean="0"/>
          </a:p>
          <a:p>
            <a:pPr marL="609600" indent="-609600">
              <a:lnSpc>
                <a:spcPct val="90000"/>
              </a:lnSpc>
              <a:buFontTx/>
              <a:buNone/>
            </a:pPr>
            <a:r>
              <a:rPr lang="en-US" sz="1400" b="1" dirty="0" smtClean="0"/>
              <a:t>Postdocs: </a:t>
            </a:r>
            <a:r>
              <a:rPr lang="en-US" sz="1400" dirty="0" smtClean="0"/>
              <a:t> Ana </a:t>
            </a:r>
            <a:r>
              <a:rPr lang="en-US" sz="1400" dirty="0" smtClean="0"/>
              <a:t>Juan, </a:t>
            </a:r>
            <a:r>
              <a:rPr lang="en-US" sz="1400" dirty="0" err="1" smtClean="0"/>
              <a:t>Ewa</a:t>
            </a:r>
            <a:r>
              <a:rPr lang="en-US" sz="1400" dirty="0" smtClean="0"/>
              <a:t> </a:t>
            </a:r>
            <a:r>
              <a:rPr lang="en-US" sz="1400" dirty="0" err="1" smtClean="0"/>
              <a:t>Biela</a:t>
            </a:r>
            <a:endParaRPr lang="en-US" sz="700" dirty="0" smtClean="0"/>
          </a:p>
          <a:p>
            <a:pPr marL="609600" indent="-609600">
              <a:buFont typeface="Arial"/>
              <a:buNone/>
            </a:pPr>
            <a:r>
              <a:rPr lang="en-US" sz="1400" b="1" dirty="0" smtClean="0"/>
              <a:t>Graduate Students: </a:t>
            </a:r>
            <a:r>
              <a:rPr lang="en-US" sz="1400" dirty="0" err="1" smtClean="0"/>
              <a:t>Awais</a:t>
            </a:r>
            <a:r>
              <a:rPr lang="en-US" sz="1400" dirty="0" smtClean="0"/>
              <a:t> </a:t>
            </a:r>
            <a:r>
              <a:rPr lang="en-US" sz="1400" dirty="0" err="1" smtClean="0"/>
              <a:t>Mansoor</a:t>
            </a:r>
            <a:r>
              <a:rPr lang="en-US" sz="1400" dirty="0" smtClean="0"/>
              <a:t>, Angela Wolf, Fiona Thomas, Anthony </a:t>
            </a:r>
            <a:r>
              <a:rPr lang="en-US" sz="1400" dirty="0" err="1" smtClean="0"/>
              <a:t>Pedly</a:t>
            </a:r>
            <a:r>
              <a:rPr lang="en-US" sz="1400" dirty="0" smtClean="0"/>
              <a:t>, Carmen </a:t>
            </a:r>
            <a:r>
              <a:rPr lang="en-US" sz="1400" dirty="0" err="1" smtClean="0"/>
              <a:t>Gondhaleker</a:t>
            </a:r>
            <a:endParaRPr lang="en-US" sz="1400" dirty="0" smtClean="0"/>
          </a:p>
          <a:p>
            <a:pPr marL="609600" indent="-609600">
              <a:buFont typeface="Arial"/>
              <a:buNone/>
            </a:pPr>
            <a:r>
              <a:rPr lang="en-US" sz="1400" b="1" dirty="0" smtClean="0"/>
              <a:t>Undergrad </a:t>
            </a:r>
            <a:r>
              <a:rPr lang="en-US" sz="1400" b="1" dirty="0" smtClean="0"/>
              <a:t>Students</a:t>
            </a:r>
            <a:r>
              <a:rPr lang="en-US" sz="1400" dirty="0" smtClean="0"/>
              <a:t>: Nicole Lewis, Peter </a:t>
            </a:r>
            <a:r>
              <a:rPr lang="en-US" sz="1400" dirty="0" err="1" smtClean="0"/>
              <a:t>Carlsgaard</a:t>
            </a:r>
            <a:r>
              <a:rPr lang="en-US" sz="1400" dirty="0" smtClean="0"/>
              <a:t>, Eric </a:t>
            </a:r>
            <a:r>
              <a:rPr lang="en-US" sz="1400" dirty="0" err="1" smtClean="0"/>
              <a:t>Zigon</a:t>
            </a:r>
            <a:r>
              <a:rPr lang="en-US" sz="1400" dirty="0" smtClean="0"/>
              <a:t>, Maria </a:t>
            </a:r>
            <a:r>
              <a:rPr lang="en-US" sz="1400" dirty="0" err="1" smtClean="0"/>
              <a:t>Bogdanov</a:t>
            </a:r>
            <a:endParaRPr lang="en-US" sz="1400" dirty="0" smtClean="0"/>
          </a:p>
          <a:p>
            <a:pPr marL="609600" indent="-609600">
              <a:buFont typeface="Arial"/>
              <a:buNone/>
            </a:pPr>
            <a:r>
              <a:rPr lang="en-US" sz="1400" b="1" dirty="0" smtClean="0"/>
              <a:t>Faculty:</a:t>
            </a:r>
            <a:r>
              <a:rPr lang="en-US" sz="1400" dirty="0" smtClean="0"/>
              <a:t> </a:t>
            </a:r>
            <a:r>
              <a:rPr lang="en-US" sz="1400" dirty="0" err="1" smtClean="0"/>
              <a:t>Bartek</a:t>
            </a:r>
            <a:r>
              <a:rPr lang="en-US" sz="1400" dirty="0" smtClean="0"/>
              <a:t> </a:t>
            </a:r>
            <a:r>
              <a:rPr lang="en-US" sz="1400" dirty="0" err="1" smtClean="0"/>
              <a:t>Rajwa</a:t>
            </a:r>
            <a:r>
              <a:rPr lang="en-US" sz="1400" dirty="0" smtClean="0"/>
              <a:t>,  </a:t>
            </a:r>
            <a:r>
              <a:rPr lang="fr-FR" sz="1400" dirty="0" smtClean="0"/>
              <a:t>Gérald </a:t>
            </a:r>
            <a:r>
              <a:rPr lang="fr-FR" sz="1400" dirty="0" err="1" smtClean="0"/>
              <a:t>Grégori</a:t>
            </a:r>
            <a:r>
              <a:rPr lang="fr-FR" sz="1400" dirty="0" smtClean="0"/>
              <a:t> , </a:t>
            </a:r>
            <a:r>
              <a:rPr lang="fr-FR" sz="1400" dirty="0" err="1" smtClean="0"/>
              <a:t>Euiwon</a:t>
            </a:r>
            <a:r>
              <a:rPr lang="fr-FR" sz="1400" dirty="0" smtClean="0"/>
              <a:t> </a:t>
            </a:r>
            <a:r>
              <a:rPr lang="fr-FR" sz="1400" dirty="0" err="1" smtClean="0"/>
              <a:t>Bae</a:t>
            </a:r>
            <a:endParaRPr lang="en-US" sz="1400" dirty="0" smtClean="0"/>
          </a:p>
          <a:p>
            <a:pPr marL="609600" indent="-609600">
              <a:buFont typeface="Arial"/>
              <a:buNone/>
            </a:pPr>
            <a:endParaRPr lang="en-US" sz="1400" b="1" dirty="0" smtClean="0"/>
          </a:p>
        </p:txBody>
      </p:sp>
      <p:sp>
        <p:nvSpPr>
          <p:cNvPr id="5" name="Text Box 6"/>
          <p:cNvSpPr txBox="1">
            <a:spLocks noChangeArrowheads="1"/>
          </p:cNvSpPr>
          <p:nvPr/>
        </p:nvSpPr>
        <p:spPr bwMode="auto">
          <a:xfrm>
            <a:off x="4807524" y="3187532"/>
            <a:ext cx="4009109" cy="2031325"/>
          </a:xfrm>
          <a:prstGeom prst="rect">
            <a:avLst/>
          </a:prstGeom>
          <a:noFill/>
          <a:ln w="9525">
            <a:noFill/>
            <a:miter lim="800000"/>
            <a:headEnd/>
            <a:tailEnd/>
          </a:ln>
        </p:spPr>
        <p:txBody>
          <a:bodyPr wrap="square">
            <a:spAutoFit/>
          </a:bodyPr>
          <a:lstStyle/>
          <a:p>
            <a:r>
              <a:rPr lang="en-US" sz="1400" b="1" dirty="0">
                <a:solidFill>
                  <a:srgbClr val="000000"/>
                </a:solidFill>
              </a:rPr>
              <a:t>Funding:</a:t>
            </a:r>
            <a:r>
              <a:rPr lang="en-US" sz="1400" dirty="0">
                <a:solidFill>
                  <a:srgbClr val="000000"/>
                </a:solidFill>
              </a:rPr>
              <a:t> </a:t>
            </a:r>
          </a:p>
          <a:p>
            <a:r>
              <a:rPr lang="en-US" sz="1400" dirty="0">
                <a:solidFill>
                  <a:srgbClr val="000000"/>
                </a:solidFill>
              </a:rPr>
              <a:t>NIH, NSF, USDA, Purdue University</a:t>
            </a:r>
          </a:p>
          <a:p>
            <a:r>
              <a:rPr lang="en-US" sz="1400" b="1" dirty="0">
                <a:solidFill>
                  <a:srgbClr val="000000"/>
                </a:solidFill>
              </a:rPr>
              <a:t>Corporate:</a:t>
            </a:r>
            <a:r>
              <a:rPr lang="en-US" sz="1400" dirty="0">
                <a:solidFill>
                  <a:srgbClr val="000000"/>
                </a:solidFill>
              </a:rPr>
              <a:t> Beckman-Coulter, Point-Source, </a:t>
            </a:r>
            <a:r>
              <a:rPr lang="en-US" sz="1400" dirty="0" smtClean="0">
                <a:solidFill>
                  <a:srgbClr val="000000"/>
                </a:solidFill>
              </a:rPr>
              <a:t>Parker-Hannifin, </a:t>
            </a:r>
            <a:r>
              <a:rPr lang="en-US" sz="1400" dirty="0" err="1" smtClean="0">
                <a:solidFill>
                  <a:srgbClr val="000000"/>
                </a:solidFill>
              </a:rPr>
              <a:t>Polysciences</a:t>
            </a:r>
            <a:r>
              <a:rPr lang="en-US" sz="1400" dirty="0">
                <a:solidFill>
                  <a:srgbClr val="000000"/>
                </a:solidFill>
              </a:rPr>
              <a:t>, Bangs labs, </a:t>
            </a:r>
            <a:r>
              <a:rPr lang="en-US" sz="1400" dirty="0" smtClean="0">
                <a:solidFill>
                  <a:srgbClr val="000000"/>
                </a:solidFill>
              </a:rPr>
              <a:t> Roche, </a:t>
            </a:r>
            <a:r>
              <a:rPr lang="en-US" sz="1400" dirty="0" err="1" smtClean="0">
                <a:solidFill>
                  <a:srgbClr val="000000"/>
                </a:solidFill>
              </a:rPr>
              <a:t>MediaCybernetics</a:t>
            </a:r>
            <a:r>
              <a:rPr lang="en-US" sz="1400" dirty="0">
                <a:solidFill>
                  <a:srgbClr val="000000"/>
                </a:solidFill>
              </a:rPr>
              <a:t>, Q-Imaging, </a:t>
            </a:r>
            <a:r>
              <a:rPr lang="en-US" sz="1400" dirty="0" smtClean="0">
                <a:solidFill>
                  <a:srgbClr val="000000"/>
                </a:solidFill>
              </a:rPr>
              <a:t> Kodak </a:t>
            </a:r>
            <a:r>
              <a:rPr lang="en-US" sz="1400" dirty="0">
                <a:solidFill>
                  <a:srgbClr val="000000"/>
                </a:solidFill>
              </a:rPr>
              <a:t>Medical Systems, </a:t>
            </a:r>
            <a:r>
              <a:rPr lang="en-US" sz="1400" dirty="0" err="1">
                <a:solidFill>
                  <a:srgbClr val="000000"/>
                </a:solidFill>
              </a:rPr>
              <a:t>Crystalplex</a:t>
            </a:r>
            <a:r>
              <a:rPr lang="en-US" sz="1400" dirty="0">
                <a:solidFill>
                  <a:srgbClr val="000000"/>
                </a:solidFill>
              </a:rPr>
              <a:t>, Becton-Dickinson , </a:t>
            </a:r>
            <a:r>
              <a:rPr lang="en-US" sz="1400" dirty="0" err="1" smtClean="0">
                <a:solidFill>
                  <a:srgbClr val="000000"/>
                </a:solidFill>
              </a:rPr>
              <a:t>Icyt</a:t>
            </a:r>
            <a:r>
              <a:rPr lang="en-US" sz="1400" dirty="0" smtClean="0">
                <a:solidFill>
                  <a:srgbClr val="000000"/>
                </a:solidFill>
              </a:rPr>
              <a:t>,</a:t>
            </a:r>
            <a:endParaRPr lang="en-US" sz="1400" dirty="0">
              <a:solidFill>
                <a:srgbClr val="000000"/>
              </a:solidFill>
            </a:endParaRPr>
          </a:p>
          <a:p>
            <a:r>
              <a:rPr lang="en-US" sz="1400" dirty="0" err="1">
                <a:solidFill>
                  <a:srgbClr val="000000"/>
                </a:solidFill>
              </a:rPr>
              <a:t>eBioscience</a:t>
            </a:r>
            <a:r>
              <a:rPr lang="en-US" sz="1400" dirty="0">
                <a:solidFill>
                  <a:srgbClr val="000000"/>
                </a:solidFill>
              </a:rPr>
              <a:t>,  ITG Indiana, Roche, Edmund Optic, Perkin </a:t>
            </a:r>
            <a:r>
              <a:rPr lang="en-US" sz="1400" dirty="0" smtClean="0">
                <a:solidFill>
                  <a:srgbClr val="000000"/>
                </a:solidFill>
              </a:rPr>
              <a:t>Elmer, Digilab Inc., </a:t>
            </a:r>
            <a:r>
              <a:rPr lang="en-US" sz="1400" dirty="0" err="1" smtClean="0">
                <a:solidFill>
                  <a:srgbClr val="000000"/>
                </a:solidFill>
              </a:rPr>
              <a:t>Spherotech</a:t>
            </a:r>
            <a:r>
              <a:rPr lang="en-US" sz="1400" dirty="0" smtClean="0">
                <a:solidFill>
                  <a:srgbClr val="000000"/>
                </a:solidFill>
              </a:rPr>
              <a:t>, Inc., </a:t>
            </a:r>
            <a:r>
              <a:rPr lang="en-US" sz="1400" dirty="0" err="1" smtClean="0">
                <a:solidFill>
                  <a:srgbClr val="000000"/>
                </a:solidFill>
              </a:rPr>
              <a:t>IntelliCyt</a:t>
            </a:r>
            <a:r>
              <a:rPr lang="en-US" sz="1400" dirty="0" smtClean="0">
                <a:solidFill>
                  <a:srgbClr val="000000"/>
                </a:solidFill>
              </a:rPr>
              <a:t>, </a:t>
            </a:r>
            <a:r>
              <a:rPr lang="en-US" sz="1400" dirty="0" err="1" smtClean="0">
                <a:solidFill>
                  <a:srgbClr val="000000"/>
                </a:solidFill>
              </a:rPr>
              <a:t>Inc</a:t>
            </a:r>
            <a:endParaRPr lang="en-US" sz="1400" dirty="0">
              <a:solidFill>
                <a:srgbClr val="000000"/>
              </a:solidFill>
            </a:endParaRPr>
          </a:p>
        </p:txBody>
      </p:sp>
      <p:sp>
        <p:nvSpPr>
          <p:cNvPr id="6" name="Rectangle 5"/>
          <p:cNvSpPr>
            <a:spLocks noChangeArrowheads="1"/>
          </p:cNvSpPr>
          <p:nvPr/>
        </p:nvSpPr>
        <p:spPr bwMode="auto">
          <a:xfrm>
            <a:off x="5152656" y="1704040"/>
            <a:ext cx="3810000" cy="1190625"/>
          </a:xfrm>
          <a:prstGeom prst="rect">
            <a:avLst/>
          </a:prstGeom>
          <a:noFill/>
          <a:ln w="9525">
            <a:noFill/>
            <a:miter lim="800000"/>
            <a:headEnd/>
            <a:tailEnd/>
          </a:ln>
        </p:spPr>
        <p:txBody>
          <a:bodyPr/>
          <a:lstStyle/>
          <a:p>
            <a:pPr marL="342900" indent="-342900">
              <a:spcBef>
                <a:spcPct val="20000"/>
              </a:spcBef>
            </a:pPr>
            <a:r>
              <a:rPr lang="en-US" sz="1600" b="1" dirty="0" smtClean="0">
                <a:solidFill>
                  <a:srgbClr val="000000"/>
                </a:solidFill>
              </a:rPr>
              <a:t>                        Staff</a:t>
            </a:r>
          </a:p>
          <a:p>
            <a:pPr marL="742950" lvl="1" indent="-285750">
              <a:lnSpc>
                <a:spcPct val="90000"/>
              </a:lnSpc>
              <a:spcBef>
                <a:spcPct val="10000"/>
              </a:spcBef>
              <a:buFont typeface="Wingdings" pitchFamily="2" charset="2"/>
              <a:buChar char="§"/>
            </a:pPr>
            <a:r>
              <a:rPr lang="en-US" sz="1400" b="1" dirty="0" smtClean="0">
                <a:solidFill>
                  <a:schemeClr val="accent2"/>
                </a:solidFill>
              </a:rPr>
              <a:t>Jennie </a:t>
            </a:r>
            <a:r>
              <a:rPr lang="en-US" sz="1400" b="1" dirty="0">
                <a:solidFill>
                  <a:schemeClr val="accent2"/>
                </a:solidFill>
              </a:rPr>
              <a:t>Sturgis </a:t>
            </a:r>
            <a:r>
              <a:rPr lang="en-US" sz="1400" dirty="0"/>
              <a:t>(Imaging)</a:t>
            </a:r>
          </a:p>
          <a:p>
            <a:pPr marL="742950" lvl="1" indent="-285750">
              <a:lnSpc>
                <a:spcPct val="90000"/>
              </a:lnSpc>
              <a:spcBef>
                <a:spcPct val="10000"/>
              </a:spcBef>
              <a:buFont typeface="Wingdings" pitchFamily="2" charset="2"/>
              <a:buChar char="§"/>
            </a:pPr>
            <a:r>
              <a:rPr lang="en-US" sz="1400" b="1" dirty="0">
                <a:solidFill>
                  <a:schemeClr val="accent2"/>
                </a:solidFill>
              </a:rPr>
              <a:t>Kathy </a:t>
            </a:r>
            <a:r>
              <a:rPr lang="en-US" sz="1400" b="1" dirty="0" err="1">
                <a:solidFill>
                  <a:schemeClr val="accent2"/>
                </a:solidFill>
              </a:rPr>
              <a:t>Ragheb</a:t>
            </a:r>
            <a:r>
              <a:rPr lang="en-US" sz="1400" b="1" dirty="0">
                <a:solidFill>
                  <a:schemeClr val="accent2"/>
                </a:solidFill>
              </a:rPr>
              <a:t> </a:t>
            </a:r>
            <a:r>
              <a:rPr lang="en-US" sz="1400" dirty="0"/>
              <a:t>(Flow)</a:t>
            </a:r>
          </a:p>
          <a:p>
            <a:pPr marL="742950" lvl="1" indent="-285750">
              <a:lnSpc>
                <a:spcPct val="90000"/>
              </a:lnSpc>
              <a:spcBef>
                <a:spcPct val="10000"/>
              </a:spcBef>
              <a:buFont typeface="Wingdings" pitchFamily="2" charset="2"/>
              <a:buNone/>
            </a:pPr>
            <a:endParaRPr lang="en-US" sz="1400" dirty="0">
              <a:solidFill>
                <a:srgbClr val="000000"/>
              </a:solidFill>
            </a:endParaRPr>
          </a:p>
          <a:p>
            <a:pPr marL="342900" indent="-342900">
              <a:spcBef>
                <a:spcPct val="20000"/>
              </a:spcBef>
            </a:pPr>
            <a:endParaRPr lang="en-US" sz="1400" dirty="0">
              <a:solidFill>
                <a:srgbClr val="000000"/>
              </a:solidFill>
            </a:endParaRPr>
          </a:p>
          <a:p>
            <a:pPr marL="342900" indent="-342900">
              <a:spcBef>
                <a:spcPct val="20000"/>
              </a:spcBef>
              <a:buFontTx/>
              <a:buChar char="•"/>
            </a:pPr>
            <a:endParaRPr lang="en-US" sz="1400" dirty="0">
              <a:solidFill>
                <a:srgbClr val="000000"/>
              </a:solidFill>
            </a:endParaRPr>
          </a:p>
        </p:txBody>
      </p:sp>
      <p:sp>
        <p:nvSpPr>
          <p:cNvPr id="7" name="TextBox 6"/>
          <p:cNvSpPr txBox="1"/>
          <p:nvPr/>
        </p:nvSpPr>
        <p:spPr>
          <a:xfrm>
            <a:off x="2367328" y="6015690"/>
            <a:ext cx="6799671" cy="830997"/>
          </a:xfrm>
          <a:prstGeom prst="rect">
            <a:avLst/>
          </a:prstGeom>
          <a:noFill/>
        </p:spPr>
        <p:txBody>
          <a:bodyPr wrap="square" rtlCol="0">
            <a:spAutoFit/>
          </a:bodyPr>
          <a:lstStyle/>
          <a:p>
            <a:r>
              <a:rPr lang="en-US" sz="1200" i="1" dirty="0" smtClean="0"/>
              <a:t>Research </a:t>
            </a:r>
            <a:r>
              <a:rPr lang="en-US" sz="1200" i="1" dirty="0"/>
              <a:t>reported in this </a:t>
            </a:r>
            <a:r>
              <a:rPr lang="en-US" sz="1200" i="1" dirty="0" smtClean="0"/>
              <a:t>presentation </a:t>
            </a:r>
            <a:r>
              <a:rPr lang="en-US" sz="1200" i="1" dirty="0"/>
              <a:t>was supported by the National Institute of General Medical Sciences </a:t>
            </a:r>
            <a:r>
              <a:rPr lang="en-US" sz="1200" i="1" dirty="0" smtClean="0"/>
              <a:t>&amp; the National Cancer Institute of </a:t>
            </a:r>
            <a:r>
              <a:rPr lang="en-US" sz="1200" i="1" dirty="0"/>
              <a:t>the National Institutes of Health under Award </a:t>
            </a:r>
            <a:r>
              <a:rPr lang="en-US" sz="1200" i="1" dirty="0" smtClean="0"/>
              <a:t>Numbers </a:t>
            </a:r>
            <a:r>
              <a:rPr lang="en-US" sz="1200" dirty="0" smtClean="0"/>
              <a:t>1R56AI089511 &amp;  1R33CA140084.</a:t>
            </a:r>
            <a:r>
              <a:rPr lang="en-US" sz="1200" i="1" dirty="0" smtClean="0"/>
              <a:t> </a:t>
            </a:r>
            <a:r>
              <a:rPr lang="en-US" sz="1200" i="1" dirty="0"/>
              <a:t>The content is solely the responsibility of the authors and does not necessarily represent the official views of the National Institutes of Health</a:t>
            </a:r>
            <a:r>
              <a:rPr lang="en-US" sz="1200" i="1" dirty="0" smtClean="0"/>
              <a:t>.</a:t>
            </a:r>
            <a:r>
              <a:rPr lang="en-US" sz="1200" dirty="0" smtClean="0"/>
              <a:t>  </a:t>
            </a:r>
            <a:endParaRPr lang="en-US" sz="1200" dirty="0"/>
          </a:p>
        </p:txBody>
      </p:sp>
    </p:spTree>
    <p:extLst>
      <p:ext uri="{BB962C8B-B14F-4D97-AF65-F5344CB8AC3E}">
        <p14:creationId xmlns:p14="http://schemas.microsoft.com/office/powerpoint/2010/main" val="6271451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michael jacks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217" y="0"/>
            <a:ext cx="9173217" cy="5160388"/>
          </a:xfrm>
        </p:spPr>
      </p:pic>
    </p:spTree>
    <p:extLst>
      <p:ext uri="{BB962C8B-B14F-4D97-AF65-F5344CB8AC3E}">
        <p14:creationId xmlns:p14="http://schemas.microsoft.com/office/powerpoint/2010/main" val="3148605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8819"/>
          </a:xfrm>
        </p:spPr>
        <p:txBody>
          <a:bodyPr>
            <a:normAutofit fontScale="90000"/>
          </a:bodyPr>
          <a:lstStyle/>
          <a:p>
            <a:r>
              <a:rPr lang="en-US" b="1" dirty="0" smtClean="0"/>
              <a:t>Innovation can be lots of things</a:t>
            </a:r>
            <a:endParaRPr lang="en-US" b="1" dirty="0"/>
          </a:p>
        </p:txBody>
      </p:sp>
      <p:sp>
        <p:nvSpPr>
          <p:cNvPr id="3" name="Content Placeholder 2"/>
          <p:cNvSpPr>
            <a:spLocks noGrp="1"/>
          </p:cNvSpPr>
          <p:nvPr>
            <p:ph idx="1"/>
          </p:nvPr>
        </p:nvSpPr>
        <p:spPr>
          <a:xfrm>
            <a:off x="457200" y="873457"/>
            <a:ext cx="8392922" cy="4525963"/>
          </a:xfrm>
        </p:spPr>
        <p:txBody>
          <a:bodyPr/>
          <a:lstStyle/>
          <a:p>
            <a:r>
              <a:rPr lang="en-US" dirty="0" smtClean="0"/>
              <a:t>Creating something that seems obvious after you see it, might mean it is innovative</a:t>
            </a:r>
          </a:p>
          <a:p>
            <a:r>
              <a:rPr lang="en-US" dirty="0" smtClean="0"/>
              <a:t>Seeing a solution that currently does not exist might be innovative</a:t>
            </a:r>
          </a:p>
          <a:p>
            <a:r>
              <a:rPr lang="en-US" dirty="0" smtClean="0"/>
              <a:t>Solving a difficult problem might use an innovative approach</a:t>
            </a:r>
          </a:p>
          <a:p>
            <a:r>
              <a:rPr lang="en-US" dirty="0" smtClean="0"/>
              <a:t>Thinking “outside the box” can be innovative</a:t>
            </a:r>
            <a:endParaRPr lang="en-US" dirty="0"/>
          </a:p>
        </p:txBody>
      </p:sp>
      <p:sp>
        <p:nvSpPr>
          <p:cNvPr id="4" name="TextBox 3"/>
          <p:cNvSpPr txBox="1"/>
          <p:nvPr/>
        </p:nvSpPr>
        <p:spPr>
          <a:xfrm>
            <a:off x="457200" y="4799255"/>
            <a:ext cx="8229600" cy="1200329"/>
          </a:xfrm>
          <a:prstGeom prst="rect">
            <a:avLst/>
          </a:prstGeom>
          <a:noFill/>
        </p:spPr>
        <p:txBody>
          <a:bodyPr wrap="square" rtlCol="0">
            <a:spAutoFit/>
          </a:bodyPr>
          <a:lstStyle/>
          <a:p>
            <a:r>
              <a:rPr lang="en-US" sz="2400" b="1" dirty="0" smtClean="0">
                <a:solidFill>
                  <a:srgbClr val="0070C0"/>
                </a:solidFill>
              </a:rPr>
              <a:t>“The </a:t>
            </a:r>
            <a:r>
              <a:rPr lang="en-US" sz="2400" b="1" dirty="0">
                <a:solidFill>
                  <a:srgbClr val="0070C0"/>
                </a:solidFill>
              </a:rPr>
              <a:t>term innovation can be defined as something original and more effective and, as a consequence, new, that "breaks into" the market or </a:t>
            </a:r>
            <a:r>
              <a:rPr lang="en-US" sz="2400" b="1" dirty="0" smtClean="0">
                <a:solidFill>
                  <a:srgbClr val="0070C0"/>
                </a:solidFill>
              </a:rPr>
              <a:t>society”</a:t>
            </a:r>
            <a:endParaRPr lang="en-US" sz="2400" b="1" dirty="0">
              <a:solidFill>
                <a:srgbClr val="0070C0"/>
              </a:solidFill>
            </a:endParaRPr>
          </a:p>
        </p:txBody>
      </p:sp>
      <p:sp>
        <p:nvSpPr>
          <p:cNvPr id="5" name="TextBox 4"/>
          <p:cNvSpPr txBox="1"/>
          <p:nvPr/>
        </p:nvSpPr>
        <p:spPr>
          <a:xfrm>
            <a:off x="4572000" y="5998239"/>
            <a:ext cx="2736583"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en.wikipedia.org</a:t>
            </a:r>
            <a:r>
              <a:rPr lang="en-US" sz="1200" dirty="0">
                <a:solidFill>
                  <a:srgbClr val="0070C0"/>
                </a:solidFill>
              </a:rPr>
              <a:t>/wiki/Innovation</a:t>
            </a:r>
          </a:p>
        </p:txBody>
      </p:sp>
    </p:spTree>
    <p:extLst>
      <p:ext uri="{BB962C8B-B14F-4D97-AF65-F5344CB8AC3E}">
        <p14:creationId xmlns:p14="http://schemas.microsoft.com/office/powerpoint/2010/main" val="19999425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orville wright pat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21338">
            <a:off x="3326847" y="1250040"/>
            <a:ext cx="5297607" cy="3168713"/>
          </a:xfrm>
          <a:prstGeom prst="rect">
            <a:avLst/>
          </a:prstGeom>
        </p:spPr>
      </p:pic>
      <p:sp>
        <p:nvSpPr>
          <p:cNvPr id="5" name="TextBox 4"/>
          <p:cNvSpPr txBox="1"/>
          <p:nvPr/>
        </p:nvSpPr>
        <p:spPr>
          <a:xfrm>
            <a:off x="6748723" y="6311168"/>
            <a:ext cx="2147643" cy="369332"/>
          </a:xfrm>
          <a:prstGeom prst="rect">
            <a:avLst/>
          </a:prstGeom>
          <a:noFill/>
        </p:spPr>
        <p:txBody>
          <a:bodyPr wrap="none" rtlCol="0">
            <a:spAutoFit/>
          </a:bodyPr>
          <a:lstStyle/>
          <a:p>
            <a:r>
              <a:rPr lang="en-US" dirty="0" smtClean="0"/>
              <a:t>Wright - US821393 </a:t>
            </a:r>
            <a:r>
              <a:rPr lang="en-US" dirty="0"/>
              <a:t>A</a:t>
            </a:r>
          </a:p>
        </p:txBody>
      </p:sp>
      <p:pic>
        <p:nvPicPr>
          <p:cNvPr id="8" name="Picture 7" descr="wright brothers -www.reasonandreflection.co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3325">
            <a:off x="6729932" y="3490552"/>
            <a:ext cx="2313302" cy="2554992"/>
          </a:xfrm>
          <a:prstGeom prst="rect">
            <a:avLst/>
          </a:prstGeom>
        </p:spPr>
      </p:pic>
      <p:pic>
        <p:nvPicPr>
          <p:cNvPr id="9" name="Picture 8" descr="wozia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3411">
            <a:off x="409841" y="1792762"/>
            <a:ext cx="3153621" cy="4066511"/>
          </a:xfrm>
          <a:prstGeom prst="rect">
            <a:avLst/>
          </a:prstGeom>
        </p:spPr>
      </p:pic>
      <p:sp>
        <p:nvSpPr>
          <p:cNvPr id="10" name="TextBox 9"/>
          <p:cNvSpPr txBox="1"/>
          <p:nvPr/>
        </p:nvSpPr>
        <p:spPr>
          <a:xfrm>
            <a:off x="4906943" y="6596390"/>
            <a:ext cx="4237057" cy="261610"/>
          </a:xfrm>
          <a:prstGeom prst="rect">
            <a:avLst/>
          </a:prstGeom>
          <a:noFill/>
        </p:spPr>
        <p:txBody>
          <a:bodyPr wrap="none" rtlCol="0">
            <a:spAutoFit/>
          </a:bodyPr>
          <a:lstStyle/>
          <a:p>
            <a:r>
              <a:rPr lang="en-US" sz="1100" i="1" dirty="0" smtClean="0">
                <a:solidFill>
                  <a:srgbClr val="0000FF"/>
                </a:solidFill>
              </a:rPr>
              <a:t>Photo: https://</a:t>
            </a:r>
            <a:r>
              <a:rPr lang="en-US" sz="1100" i="1" dirty="0" err="1" smtClean="0">
                <a:solidFill>
                  <a:srgbClr val="0000FF"/>
                </a:solidFill>
              </a:rPr>
              <a:t>reasonandreflection.wordpress.com</a:t>
            </a:r>
            <a:r>
              <a:rPr lang="en-US" sz="1100" i="1" dirty="0" smtClean="0">
                <a:solidFill>
                  <a:srgbClr val="0000FF"/>
                </a:solidFill>
              </a:rPr>
              <a:t>/tag/</a:t>
            </a:r>
            <a:r>
              <a:rPr lang="en-US" sz="1100" i="1" dirty="0" err="1" smtClean="0">
                <a:solidFill>
                  <a:srgbClr val="0000FF"/>
                </a:solidFill>
              </a:rPr>
              <a:t>orville</a:t>
            </a:r>
            <a:r>
              <a:rPr lang="en-US" sz="1100" i="1" dirty="0" smtClean="0">
                <a:solidFill>
                  <a:srgbClr val="0000FF"/>
                </a:solidFill>
              </a:rPr>
              <a:t>-wright/</a:t>
            </a:r>
            <a:endParaRPr lang="en-US" sz="1100" i="1" dirty="0">
              <a:solidFill>
                <a:srgbClr val="0000FF"/>
              </a:solidFill>
            </a:endParaRPr>
          </a:p>
        </p:txBody>
      </p:sp>
      <p:sp>
        <p:nvSpPr>
          <p:cNvPr id="11" name="TextBox 10"/>
          <p:cNvSpPr txBox="1"/>
          <p:nvPr/>
        </p:nvSpPr>
        <p:spPr>
          <a:xfrm>
            <a:off x="3494261" y="6049557"/>
            <a:ext cx="3058732" cy="523220"/>
          </a:xfrm>
          <a:prstGeom prst="rect">
            <a:avLst/>
          </a:prstGeom>
          <a:noFill/>
        </p:spPr>
        <p:txBody>
          <a:bodyPr wrap="square" rtlCol="0">
            <a:spAutoFit/>
          </a:bodyPr>
          <a:lstStyle/>
          <a:p>
            <a:r>
              <a:rPr lang="en-US" sz="2800" b="1" dirty="0" smtClean="0">
                <a:solidFill>
                  <a:srgbClr val="00B0F0"/>
                </a:solidFill>
              </a:rPr>
              <a:t>@</a:t>
            </a:r>
            <a:r>
              <a:rPr lang="en-US" sz="2800" b="1" dirty="0" err="1" smtClean="0">
                <a:solidFill>
                  <a:srgbClr val="00B0F0"/>
                </a:solidFill>
              </a:rPr>
              <a:t>cytometryman</a:t>
            </a:r>
            <a:endParaRPr lang="en-US" sz="2800" b="1" dirty="0">
              <a:solidFill>
                <a:srgbClr val="00B0F0"/>
              </a:solidFill>
            </a:endParaRP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2993" y="423684"/>
            <a:ext cx="2343374" cy="1023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C:\image database Related\Logos\twitter log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98544"/>
            <a:ext cx="1176521" cy="9569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image database Related\Logos\facebook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5213" y="4290023"/>
            <a:ext cx="1167165" cy="11671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oogle_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2790" y="2489871"/>
            <a:ext cx="5631866" cy="1958910"/>
          </a:xfrm>
          <a:prstGeom prst="rect">
            <a:avLst/>
          </a:prstGeom>
        </p:spPr>
      </p:pic>
    </p:spTree>
    <p:extLst>
      <p:ext uri="{BB962C8B-B14F-4D97-AF65-F5344CB8AC3E}">
        <p14:creationId xmlns:p14="http://schemas.microsoft.com/office/powerpoint/2010/main" val="4852219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01414" y="348007"/>
            <a:ext cx="8590186" cy="367074"/>
          </a:xfrm>
        </p:spPr>
        <p:txBody>
          <a:bodyPr>
            <a:noAutofit/>
          </a:bodyPr>
          <a:lstStyle/>
          <a:p>
            <a:r>
              <a:rPr lang="en-US" sz="3600" dirty="0"/>
              <a:t>Cytometry has a history of over 100 </a:t>
            </a:r>
            <a:r>
              <a:rPr lang="en-US" sz="3600" dirty="0" smtClean="0"/>
              <a:t>years with lots of innovation</a:t>
            </a:r>
            <a:endParaRPr lang="en-US" sz="3600" dirty="0"/>
          </a:p>
        </p:txBody>
      </p:sp>
      <p:sp>
        <p:nvSpPr>
          <p:cNvPr id="221187" name="Rectangle 3"/>
          <p:cNvSpPr>
            <a:spLocks noGrp="1" noChangeArrowheads="1"/>
          </p:cNvSpPr>
          <p:nvPr>
            <p:ph type="body" idx="1"/>
          </p:nvPr>
        </p:nvSpPr>
        <p:spPr>
          <a:xfrm>
            <a:off x="0" y="1207352"/>
            <a:ext cx="8003067" cy="5277695"/>
          </a:xfrm>
          <a:ln>
            <a:solidFill>
              <a:srgbClr val="FF3300"/>
            </a:solidFill>
            <a:miter lim="800000"/>
            <a:headEnd/>
            <a:tailEnd/>
          </a:ln>
        </p:spPr>
        <p:txBody>
          <a:bodyPr>
            <a:normAutofit/>
          </a:bodyPr>
          <a:lstStyle/>
          <a:p>
            <a:pPr>
              <a:lnSpc>
                <a:spcPct val="80000"/>
              </a:lnSpc>
            </a:pPr>
            <a:r>
              <a:rPr lang="en-US" sz="1900" b="1" dirty="0">
                <a:solidFill>
                  <a:srgbClr val="FF3300"/>
                </a:solidFill>
              </a:rPr>
              <a:t>Ehrlich</a:t>
            </a:r>
            <a:r>
              <a:rPr lang="en-US" sz="1900" dirty="0"/>
              <a:t> 1880s -  </a:t>
            </a:r>
            <a:r>
              <a:rPr lang="en-US" sz="1900" i="1" dirty="0"/>
              <a:t>used acidic and basic dyes to identify acidophilic, </a:t>
            </a:r>
            <a:r>
              <a:rPr lang="en-US" sz="1900" i="1" dirty="0" err="1"/>
              <a:t>eosinophilic</a:t>
            </a:r>
            <a:r>
              <a:rPr lang="en-US" sz="1900" i="1" dirty="0"/>
              <a:t>, basophilic and </a:t>
            </a:r>
            <a:r>
              <a:rPr lang="en-US" sz="1900" i="1" dirty="0" err="1"/>
              <a:t>neutrophilic</a:t>
            </a:r>
            <a:r>
              <a:rPr lang="en-US" sz="1900" i="1" dirty="0"/>
              <a:t> leukocytes 1880</a:t>
            </a:r>
            <a:r>
              <a:rPr lang="ja-JP" altLang="en-US" sz="1900" i="1" dirty="0">
                <a:latin typeface="Arial"/>
              </a:rPr>
              <a:t>’</a:t>
            </a:r>
            <a:r>
              <a:rPr lang="en-US" sz="1900" i="1" dirty="0"/>
              <a:t>s to study the dynamics of ocular fluids- used fluorescein for first time</a:t>
            </a:r>
          </a:p>
          <a:p>
            <a:pPr>
              <a:lnSpc>
                <a:spcPct val="80000"/>
              </a:lnSpc>
            </a:pPr>
            <a:r>
              <a:rPr lang="en-US" sz="1900" b="1" dirty="0" err="1">
                <a:solidFill>
                  <a:srgbClr val="FF3300"/>
                </a:solidFill>
              </a:rPr>
              <a:t>Feulgen</a:t>
            </a:r>
            <a:r>
              <a:rPr lang="en-US" sz="1900" b="1" dirty="0">
                <a:solidFill>
                  <a:srgbClr val="FF3300"/>
                </a:solidFill>
              </a:rPr>
              <a:t> </a:t>
            </a:r>
            <a:r>
              <a:rPr lang="en-US" sz="1900" dirty="0"/>
              <a:t>(1925) - </a:t>
            </a:r>
            <a:r>
              <a:rPr lang="en-US" sz="1900" i="1" dirty="0"/>
              <a:t>demonstrated that DNA was present in both animal and plant cell nuclei - developed a </a:t>
            </a:r>
            <a:r>
              <a:rPr lang="en-US" sz="1900" i="1" dirty="0">
                <a:solidFill>
                  <a:schemeClr val="accent2"/>
                </a:solidFill>
              </a:rPr>
              <a:t>stoichiometric procedure</a:t>
            </a:r>
            <a:r>
              <a:rPr lang="en-US" sz="1900" i="1" dirty="0"/>
              <a:t> for staining DNA involving a </a:t>
            </a:r>
            <a:r>
              <a:rPr lang="en-US" sz="1900" i="1" dirty="0" err="1"/>
              <a:t>derivatizing</a:t>
            </a:r>
            <a:r>
              <a:rPr lang="en-US" sz="1900" i="1" dirty="0"/>
              <a:t> dye, (</a:t>
            </a:r>
            <a:r>
              <a:rPr lang="en-US" sz="1900" i="1" dirty="0" err="1"/>
              <a:t>fuchsin</a:t>
            </a:r>
            <a:r>
              <a:rPr lang="en-US" sz="1900" i="1" dirty="0"/>
              <a:t>) to a Schiff base</a:t>
            </a:r>
          </a:p>
          <a:p>
            <a:pPr>
              <a:lnSpc>
                <a:spcPct val="80000"/>
              </a:lnSpc>
            </a:pPr>
            <a:r>
              <a:rPr lang="en-US" sz="1900" b="1" dirty="0" err="1">
                <a:solidFill>
                  <a:srgbClr val="FF3300"/>
                </a:solidFill>
              </a:rPr>
              <a:t>Caspersson</a:t>
            </a:r>
            <a:r>
              <a:rPr lang="en-US" sz="1900" dirty="0"/>
              <a:t> - (1938-1998) - </a:t>
            </a:r>
            <a:r>
              <a:rPr lang="en-US" sz="1900" b="1" dirty="0"/>
              <a:t>1941 </a:t>
            </a:r>
            <a:r>
              <a:rPr lang="en-US" sz="1900" dirty="0"/>
              <a:t>- </a:t>
            </a:r>
            <a:r>
              <a:rPr lang="ja-JP" altLang="en-US" sz="1900" i="1" dirty="0">
                <a:latin typeface="Arial"/>
              </a:rPr>
              <a:t>“</a:t>
            </a:r>
            <a:r>
              <a:rPr lang="en-US" sz="1900" i="1" dirty="0"/>
              <a:t>demonstrated that nucleic acids, far from being waste products, were necessary </a:t>
            </a:r>
            <a:r>
              <a:rPr lang="en-US" sz="1900" i="1" dirty="0" err="1"/>
              <a:t>prerequesites</a:t>
            </a:r>
            <a:r>
              <a:rPr lang="en-US" sz="1900" i="1" dirty="0"/>
              <a:t> for the protein synthesis in the cell (published in </a:t>
            </a:r>
            <a:r>
              <a:rPr lang="en-US" sz="1900" i="1" dirty="0" err="1"/>
              <a:t>Naturwissenschaften</a:t>
            </a:r>
            <a:r>
              <a:rPr lang="en-US" sz="1900" i="1" dirty="0"/>
              <a:t> in January 1941) and that they actively participated in those processes.</a:t>
            </a:r>
            <a:r>
              <a:rPr lang="ja-JP" altLang="en-US" sz="1900" i="1" dirty="0">
                <a:latin typeface="Arial"/>
              </a:rPr>
              <a:t>”</a:t>
            </a:r>
            <a:r>
              <a:rPr lang="en-US" sz="1900" dirty="0"/>
              <a:t> [</a:t>
            </a:r>
            <a:r>
              <a:rPr lang="ja-JP" altLang="en-US" sz="1900" dirty="0">
                <a:latin typeface="Arial"/>
              </a:rPr>
              <a:t>“</a:t>
            </a:r>
            <a:r>
              <a:rPr lang="en-US" sz="1900" i="1" dirty="0"/>
              <a:t>History of the Development of </a:t>
            </a:r>
            <a:r>
              <a:rPr lang="en-US" sz="1900" i="1" dirty="0" err="1"/>
              <a:t>Cytophotometry</a:t>
            </a:r>
            <a:r>
              <a:rPr lang="en-US" sz="1900" i="1" dirty="0"/>
              <a:t> from 1935 to the present</a:t>
            </a:r>
            <a:r>
              <a:rPr lang="ja-JP" altLang="en-US" sz="1900" i="1" dirty="0">
                <a:latin typeface="Arial"/>
              </a:rPr>
              <a:t>”</a:t>
            </a:r>
            <a:r>
              <a:rPr lang="en-US" sz="1900" i="1" dirty="0"/>
              <a:t> in Analytical and Quantitative Cytology and Histology, pp2-6, 1986</a:t>
            </a:r>
            <a:r>
              <a:rPr lang="en-US" sz="1900" dirty="0"/>
              <a:t>]</a:t>
            </a:r>
          </a:p>
          <a:p>
            <a:pPr>
              <a:lnSpc>
                <a:spcPct val="80000"/>
              </a:lnSpc>
            </a:pPr>
            <a:r>
              <a:rPr lang="en-US" sz="1900" dirty="0"/>
              <a:t>Early interests in cancer diagnosis from </a:t>
            </a:r>
            <a:r>
              <a:rPr lang="en-US" sz="1900" b="1" dirty="0" err="1">
                <a:solidFill>
                  <a:srgbClr val="FF3300"/>
                </a:solidFill>
              </a:rPr>
              <a:t>Papanicolaou</a:t>
            </a:r>
            <a:r>
              <a:rPr lang="en-US" sz="1900" b="1" dirty="0">
                <a:solidFill>
                  <a:srgbClr val="FF3300"/>
                </a:solidFill>
              </a:rPr>
              <a:t> &amp; </a:t>
            </a:r>
            <a:r>
              <a:rPr lang="en-US" sz="1900" b="1" dirty="0" err="1">
                <a:solidFill>
                  <a:srgbClr val="FF3300"/>
                </a:solidFill>
              </a:rPr>
              <a:t>Traut</a:t>
            </a:r>
            <a:r>
              <a:rPr lang="en-US" sz="1900" dirty="0">
                <a:solidFill>
                  <a:srgbClr val="FF3300"/>
                </a:solidFill>
              </a:rPr>
              <a:t> (1941)</a:t>
            </a:r>
          </a:p>
          <a:p>
            <a:pPr>
              <a:lnSpc>
                <a:spcPct val="80000"/>
              </a:lnSpc>
            </a:pPr>
            <a:r>
              <a:rPr lang="en-US" sz="1900" dirty="0"/>
              <a:t>Tremendous technology developments in the 1950-</a:t>
            </a:r>
            <a:r>
              <a:rPr lang="en-US" sz="1900" dirty="0" smtClean="0"/>
              <a:t>60,70s </a:t>
            </a:r>
            <a:r>
              <a:rPr lang="en-US" sz="1900" dirty="0"/>
              <a:t>including </a:t>
            </a:r>
            <a:r>
              <a:rPr lang="en-US" sz="1900" b="1" dirty="0" err="1">
                <a:solidFill>
                  <a:srgbClr val="FF3300"/>
                </a:solidFill>
              </a:rPr>
              <a:t>Ploem</a:t>
            </a:r>
            <a:r>
              <a:rPr lang="ja-JP" altLang="en-US" sz="1900" b="1" dirty="0">
                <a:solidFill>
                  <a:srgbClr val="FF3300"/>
                </a:solidFill>
                <a:latin typeface="Arial"/>
              </a:rPr>
              <a:t>’</a:t>
            </a:r>
            <a:r>
              <a:rPr lang="en-US" sz="1900" b="1" dirty="0">
                <a:solidFill>
                  <a:srgbClr val="FF3300"/>
                </a:solidFill>
              </a:rPr>
              <a:t>s</a:t>
            </a:r>
            <a:r>
              <a:rPr lang="en-US" sz="1900" dirty="0"/>
              <a:t> </a:t>
            </a:r>
            <a:r>
              <a:rPr lang="en-US" sz="1900" dirty="0" err="1"/>
              <a:t>epi</a:t>
            </a:r>
            <a:r>
              <a:rPr lang="en-US" sz="1900" dirty="0"/>
              <a:t>-fluorescence microscope, </a:t>
            </a:r>
            <a:r>
              <a:rPr lang="en-US" sz="1900" b="1" dirty="0">
                <a:solidFill>
                  <a:srgbClr val="FF3300"/>
                </a:solidFill>
              </a:rPr>
              <a:t>Coulter</a:t>
            </a:r>
            <a:r>
              <a:rPr lang="ja-JP" altLang="en-US" sz="1900" b="1" dirty="0">
                <a:solidFill>
                  <a:srgbClr val="FF3300"/>
                </a:solidFill>
                <a:latin typeface="Arial"/>
              </a:rPr>
              <a:t>’</a:t>
            </a:r>
            <a:r>
              <a:rPr lang="en-US" sz="1900" b="1" dirty="0">
                <a:solidFill>
                  <a:srgbClr val="FF3300"/>
                </a:solidFill>
              </a:rPr>
              <a:t>s</a:t>
            </a:r>
            <a:r>
              <a:rPr lang="en-US" sz="1900" dirty="0"/>
              <a:t> counter, </a:t>
            </a:r>
            <a:r>
              <a:rPr lang="en-US" sz="1900" b="1" dirty="0" err="1" smtClean="0">
                <a:solidFill>
                  <a:srgbClr val="FF0000"/>
                </a:solidFill>
              </a:rPr>
              <a:t>Gohde</a:t>
            </a:r>
            <a:r>
              <a:rPr lang="en-US" sz="1900" dirty="0" smtClean="0"/>
              <a:t> &amp; </a:t>
            </a:r>
            <a:r>
              <a:rPr lang="en-US" sz="1900" b="1" dirty="0" err="1" smtClean="0">
                <a:solidFill>
                  <a:srgbClr val="FF3300"/>
                </a:solidFill>
              </a:rPr>
              <a:t>Kamentsky</a:t>
            </a:r>
            <a:r>
              <a:rPr lang="en-US" sz="1900" b="1" dirty="0" err="1" smtClean="0">
                <a:solidFill>
                  <a:srgbClr val="FF3300"/>
                </a:solidFill>
                <a:latin typeface="Arial"/>
              </a:rPr>
              <a:t>’</a:t>
            </a:r>
            <a:r>
              <a:rPr lang="en-US" sz="1900" b="1" dirty="0" err="1" smtClean="0">
                <a:solidFill>
                  <a:srgbClr val="FF3300"/>
                </a:solidFill>
              </a:rPr>
              <a:t>s</a:t>
            </a:r>
            <a:r>
              <a:rPr lang="en-US" sz="1900" b="1" dirty="0" smtClean="0">
                <a:solidFill>
                  <a:srgbClr val="FF3300"/>
                </a:solidFill>
              </a:rPr>
              <a:t> </a:t>
            </a:r>
            <a:r>
              <a:rPr lang="en-US" sz="1900" dirty="0"/>
              <a:t>cytometer and </a:t>
            </a:r>
            <a:r>
              <a:rPr lang="en-US" sz="1900" b="1" dirty="0">
                <a:solidFill>
                  <a:srgbClr val="FF3300"/>
                </a:solidFill>
              </a:rPr>
              <a:t>Fulwyler</a:t>
            </a:r>
            <a:r>
              <a:rPr lang="ja-JP" altLang="en-US" sz="1900" b="1" dirty="0">
                <a:solidFill>
                  <a:srgbClr val="FF3300"/>
                </a:solidFill>
                <a:latin typeface="Arial"/>
              </a:rPr>
              <a:t>’</a:t>
            </a:r>
            <a:r>
              <a:rPr lang="en-US" sz="1900" b="1" dirty="0">
                <a:solidFill>
                  <a:srgbClr val="FF3300"/>
                </a:solidFill>
              </a:rPr>
              <a:t>s</a:t>
            </a:r>
            <a:r>
              <a:rPr lang="en-US" sz="1900" dirty="0"/>
              <a:t> </a:t>
            </a:r>
            <a:r>
              <a:rPr lang="en-US" sz="1900" dirty="0" smtClean="0"/>
              <a:t>sorter, &amp; </a:t>
            </a:r>
            <a:r>
              <a:rPr lang="en-US" sz="1900" b="1" dirty="0" err="1" smtClean="0">
                <a:solidFill>
                  <a:srgbClr val="FF0000"/>
                </a:solidFill>
              </a:rPr>
              <a:t>Herzenberg</a:t>
            </a:r>
            <a:r>
              <a:rPr lang="en-US" sz="1900" b="1" dirty="0" smtClean="0">
                <a:solidFill>
                  <a:srgbClr val="FF0000"/>
                </a:solidFill>
              </a:rPr>
              <a:t> </a:t>
            </a:r>
            <a:r>
              <a:rPr lang="en-US" sz="1900" dirty="0" err="1" smtClean="0"/>
              <a:t>immunophenotyping</a:t>
            </a:r>
            <a:endParaRPr lang="en-US" sz="1900" dirty="0"/>
          </a:p>
          <a:p>
            <a:pPr>
              <a:lnSpc>
                <a:spcPct val="80000"/>
              </a:lnSpc>
            </a:pPr>
            <a:r>
              <a:rPr lang="en-US" sz="1900" dirty="0"/>
              <a:t>Automation in the 1990s led to vast numbers of cytometry instruments</a:t>
            </a:r>
          </a:p>
          <a:p>
            <a:pPr>
              <a:lnSpc>
                <a:spcPct val="80000"/>
              </a:lnSpc>
            </a:pPr>
            <a:r>
              <a:rPr lang="en-US" sz="1900" dirty="0"/>
              <a:t>2000</a:t>
            </a:r>
            <a:r>
              <a:rPr lang="ja-JP" altLang="en-US" sz="1900" dirty="0">
                <a:latin typeface="Arial"/>
              </a:rPr>
              <a:t>’</a:t>
            </a:r>
            <a:r>
              <a:rPr lang="en-US" sz="1900" dirty="0"/>
              <a:t>s – next generation technologies with advanced </a:t>
            </a:r>
            <a:r>
              <a:rPr lang="en-US" sz="1900" dirty="0" smtClean="0"/>
              <a:t>bioinformatics</a:t>
            </a:r>
            <a:endParaRPr lang="en-US" sz="19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t="2313" r="2110"/>
          <a:stretch>
            <a:fillRect/>
          </a:stretch>
        </p:blipFill>
        <p:spPr bwMode="auto">
          <a:xfrm>
            <a:off x="8003067" y="715081"/>
            <a:ext cx="1050243" cy="155098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descr="WallaceCoulter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930" y="2266066"/>
            <a:ext cx="1026380" cy="1391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1052" t="28936" r="9782" b="19350"/>
          <a:stretch/>
        </p:blipFill>
        <p:spPr bwMode="auto">
          <a:xfrm>
            <a:off x="8054108" y="3657768"/>
            <a:ext cx="937492" cy="110490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solidFill>
                  <a:schemeClr val="bg2"/>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7" name="Picture 5" descr="goh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054108" y="4762669"/>
            <a:ext cx="937543" cy="121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Lee and Len"/>
          <p:cNvPicPr>
            <a:picLocks noChangeAspect="1" noChangeArrowheads="1"/>
          </p:cNvPicPr>
          <p:nvPr/>
        </p:nvPicPr>
        <p:blipFill rotWithShape="1">
          <a:blip r:embed="rId7">
            <a:extLst>
              <a:ext uri="{28A0092B-C50C-407E-A947-70E740481C1C}">
                <a14:useLocalDpi xmlns:a14="http://schemas.microsoft.com/office/drawing/2010/main" val="0"/>
              </a:ext>
            </a:extLst>
          </a:blip>
          <a:srcRect l="54547" t="27779" r="17116"/>
          <a:stretch/>
        </p:blipFill>
        <p:spPr bwMode="auto">
          <a:xfrm>
            <a:off x="7438006" y="4864449"/>
            <a:ext cx="565061" cy="162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0988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413364"/>
            <a:ext cx="9144000" cy="914400"/>
          </a:xfrm>
        </p:spPr>
        <p:txBody>
          <a:bodyPr>
            <a:normAutofit fontScale="90000"/>
          </a:bodyPr>
          <a:lstStyle/>
          <a:p>
            <a:r>
              <a:rPr lang="en-US" b="1" dirty="0"/>
              <a:t>C</a:t>
            </a:r>
            <a:r>
              <a:rPr lang="en-US" b="1" dirty="0" smtClean="0"/>
              <a:t>ell ana</a:t>
            </a:r>
            <a:r>
              <a:rPr lang="en-US" b="1" dirty="0" smtClean="0"/>
              <a:t>lysis </a:t>
            </a:r>
            <a:r>
              <a:rPr lang="en-US" b="1" dirty="0" smtClean="0"/>
              <a:t>technology </a:t>
            </a:r>
            <a:br>
              <a:rPr lang="en-US" b="1" dirty="0" smtClean="0"/>
            </a:br>
            <a:r>
              <a:rPr lang="en-US" b="1" i="1" dirty="0" smtClean="0"/>
              <a:t>state</a:t>
            </a:r>
            <a:r>
              <a:rPr lang="en-US" b="1" i="1" dirty="0"/>
              <a:t>-of-the-</a:t>
            </a:r>
            <a:r>
              <a:rPr lang="en-US" b="1" i="1" dirty="0" smtClean="0"/>
              <a:t>art</a:t>
            </a:r>
            <a:r>
              <a:rPr lang="en-US" b="1" dirty="0" smtClean="0"/>
              <a:t>   </a:t>
            </a:r>
            <a:endParaRPr lang="en-US" b="1" dirty="0"/>
          </a:p>
        </p:txBody>
      </p:sp>
      <p:sp>
        <p:nvSpPr>
          <p:cNvPr id="10243" name="Rectangle 3"/>
          <p:cNvSpPr>
            <a:spLocks noGrp="1" noChangeArrowheads="1"/>
          </p:cNvSpPr>
          <p:nvPr>
            <p:ph type="body" idx="1"/>
          </p:nvPr>
        </p:nvSpPr>
        <p:spPr>
          <a:xfrm>
            <a:off x="713506" y="1590455"/>
            <a:ext cx="3352800" cy="5002412"/>
          </a:xfrm>
        </p:spPr>
        <p:txBody>
          <a:bodyPr>
            <a:normAutofit/>
          </a:bodyPr>
          <a:lstStyle/>
          <a:p>
            <a:pPr>
              <a:lnSpc>
                <a:spcPts val="2620"/>
              </a:lnSpc>
            </a:pPr>
            <a:r>
              <a:rPr lang="en-US" sz="2100" b="1" dirty="0"/>
              <a:t>1950s</a:t>
            </a:r>
          </a:p>
          <a:p>
            <a:pPr>
              <a:lnSpc>
                <a:spcPts val="2620"/>
              </a:lnSpc>
            </a:pPr>
            <a:r>
              <a:rPr lang="en-US" sz="2100" b="1" dirty="0"/>
              <a:t>1960s</a:t>
            </a:r>
          </a:p>
          <a:p>
            <a:pPr>
              <a:lnSpc>
                <a:spcPts val="2620"/>
              </a:lnSpc>
            </a:pPr>
            <a:r>
              <a:rPr lang="en-US" sz="2100" b="1" dirty="0"/>
              <a:t>1970s</a:t>
            </a:r>
          </a:p>
          <a:p>
            <a:pPr>
              <a:lnSpc>
                <a:spcPts val="2620"/>
              </a:lnSpc>
            </a:pPr>
            <a:r>
              <a:rPr lang="en-US" sz="2100" b="1" dirty="0"/>
              <a:t>1980s</a:t>
            </a:r>
          </a:p>
          <a:p>
            <a:pPr>
              <a:lnSpc>
                <a:spcPts val="2620"/>
              </a:lnSpc>
            </a:pPr>
            <a:r>
              <a:rPr lang="en-US" sz="2100" b="1" dirty="0"/>
              <a:t>1990s</a:t>
            </a:r>
          </a:p>
          <a:p>
            <a:pPr>
              <a:lnSpc>
                <a:spcPts val="2620"/>
              </a:lnSpc>
            </a:pPr>
            <a:r>
              <a:rPr lang="en-US" sz="2100" b="1" dirty="0"/>
              <a:t>2000s</a:t>
            </a:r>
          </a:p>
          <a:p>
            <a:pPr>
              <a:lnSpc>
                <a:spcPts val="2620"/>
              </a:lnSpc>
            </a:pPr>
            <a:endParaRPr lang="en-US" sz="2100" b="1" dirty="0" smtClean="0"/>
          </a:p>
          <a:p>
            <a:pPr>
              <a:lnSpc>
                <a:spcPts val="2620"/>
              </a:lnSpc>
            </a:pPr>
            <a:r>
              <a:rPr lang="en-US" sz="2100" b="1" dirty="0" smtClean="0"/>
              <a:t>2010s</a:t>
            </a:r>
          </a:p>
          <a:p>
            <a:pPr>
              <a:lnSpc>
                <a:spcPts val="2620"/>
              </a:lnSpc>
            </a:pPr>
            <a:endParaRPr lang="en-US" sz="2100" b="1" dirty="0" smtClean="0"/>
          </a:p>
          <a:p>
            <a:pPr>
              <a:lnSpc>
                <a:spcPts val="2620"/>
              </a:lnSpc>
            </a:pPr>
            <a:r>
              <a:rPr lang="en-US" sz="2100" b="1" dirty="0" smtClean="0"/>
              <a:t>2020s</a:t>
            </a:r>
            <a:endParaRPr lang="en-US" sz="2100" b="1" dirty="0"/>
          </a:p>
          <a:p>
            <a:endParaRPr lang="en-US" sz="2100" b="1" dirty="0"/>
          </a:p>
          <a:p>
            <a:endParaRPr lang="en-US" sz="2100" b="1" dirty="0"/>
          </a:p>
        </p:txBody>
      </p:sp>
      <p:sp>
        <p:nvSpPr>
          <p:cNvPr id="10244" name="Rectangle 4"/>
          <p:cNvSpPr>
            <a:spLocks noChangeArrowheads="1"/>
          </p:cNvSpPr>
          <p:nvPr/>
        </p:nvSpPr>
        <p:spPr bwMode="auto">
          <a:xfrm>
            <a:off x="1958490" y="1631695"/>
            <a:ext cx="718551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ts val="2620"/>
              </a:lnSpc>
              <a:spcBef>
                <a:spcPct val="20000"/>
              </a:spcBef>
              <a:buFontTx/>
              <a:buChar char="•"/>
            </a:pPr>
            <a:r>
              <a:rPr lang="en-US" sz="2100" dirty="0">
                <a:latin typeface="Arial" charset="0"/>
              </a:rPr>
              <a:t>Cell counting</a:t>
            </a:r>
          </a:p>
          <a:p>
            <a:pPr marL="342900" indent="-342900">
              <a:lnSpc>
                <a:spcPts val="2620"/>
              </a:lnSpc>
              <a:spcBef>
                <a:spcPct val="20000"/>
              </a:spcBef>
              <a:buFontTx/>
              <a:buChar char="•"/>
            </a:pPr>
            <a:r>
              <a:rPr lang="en-US" sz="2100" dirty="0">
                <a:latin typeface="Arial" charset="0"/>
              </a:rPr>
              <a:t>Cell sorting</a:t>
            </a:r>
          </a:p>
          <a:p>
            <a:pPr marL="342900" indent="-342900">
              <a:lnSpc>
                <a:spcPts val="2620"/>
              </a:lnSpc>
              <a:spcBef>
                <a:spcPct val="20000"/>
              </a:spcBef>
              <a:buFontTx/>
              <a:buChar char="•"/>
            </a:pPr>
            <a:r>
              <a:rPr lang="en-US" sz="2100" dirty="0" smtClean="0">
                <a:latin typeface="Arial" charset="0"/>
              </a:rPr>
              <a:t>Advanced Cell detection systems</a:t>
            </a:r>
            <a:endParaRPr lang="en-US" sz="2100" dirty="0">
              <a:latin typeface="Arial" charset="0"/>
            </a:endParaRPr>
          </a:p>
          <a:p>
            <a:pPr marL="342900" indent="-342900">
              <a:lnSpc>
                <a:spcPts val="2620"/>
              </a:lnSpc>
              <a:spcBef>
                <a:spcPct val="20000"/>
              </a:spcBef>
              <a:buFontTx/>
              <a:buChar char="•"/>
            </a:pPr>
            <a:r>
              <a:rPr lang="en-US" sz="2100" dirty="0">
                <a:latin typeface="Arial" charset="0"/>
              </a:rPr>
              <a:t>Cell separation/</a:t>
            </a:r>
            <a:r>
              <a:rPr lang="en-US" sz="2100" dirty="0" smtClean="0">
                <a:latin typeface="Arial" charset="0"/>
              </a:rPr>
              <a:t>classification – Monoclonal Antibodies</a:t>
            </a:r>
            <a:endParaRPr lang="en-US" sz="2100" dirty="0">
              <a:latin typeface="Arial" charset="0"/>
            </a:endParaRPr>
          </a:p>
          <a:p>
            <a:pPr marL="342900" indent="-342900">
              <a:lnSpc>
                <a:spcPts val="2620"/>
              </a:lnSpc>
              <a:spcBef>
                <a:spcPct val="20000"/>
              </a:spcBef>
              <a:buFontTx/>
              <a:buChar char="•"/>
            </a:pPr>
            <a:r>
              <a:rPr lang="en-US" sz="2100" dirty="0">
                <a:latin typeface="Arial" charset="0"/>
              </a:rPr>
              <a:t>Polychromatic (multicolor) </a:t>
            </a:r>
            <a:r>
              <a:rPr lang="en-US" sz="2100" dirty="0" smtClean="0">
                <a:latin typeface="Arial" charset="0"/>
              </a:rPr>
              <a:t>cytometry (1-3 colors)</a:t>
            </a:r>
            <a:endParaRPr lang="en-US" sz="2100" dirty="0">
              <a:latin typeface="Arial" charset="0"/>
            </a:endParaRPr>
          </a:p>
          <a:p>
            <a:pPr marL="342900" indent="-342900">
              <a:lnSpc>
                <a:spcPts val="2620"/>
              </a:lnSpc>
              <a:spcBef>
                <a:spcPct val="20000"/>
              </a:spcBef>
              <a:buFontTx/>
              <a:buChar char="•"/>
            </a:pPr>
            <a:r>
              <a:rPr lang="en-US" sz="2100" dirty="0" smtClean="0">
                <a:latin typeface="Arial" charset="0"/>
              </a:rPr>
              <a:t>Multicolor analysis (3-8)</a:t>
            </a:r>
            <a:r>
              <a:rPr lang="en-US" sz="2100" dirty="0" smtClean="0">
                <a:latin typeface="Arial" charset="0"/>
              </a:rPr>
              <a:t> </a:t>
            </a:r>
            <a:r>
              <a:rPr lang="en-US" sz="2100" dirty="0" smtClean="0">
                <a:latin typeface="Arial" charset="0"/>
              </a:rPr>
              <a:t>Reagent </a:t>
            </a:r>
            <a:r>
              <a:rPr lang="en-US" sz="2100" dirty="0" smtClean="0">
                <a:latin typeface="Arial" charset="0"/>
              </a:rPr>
              <a:t>development – dyes and </a:t>
            </a:r>
            <a:r>
              <a:rPr lang="en-US" sz="2100" dirty="0" smtClean="0">
                <a:latin typeface="Arial" charset="0"/>
              </a:rPr>
              <a:t>antibodies, bead assays</a:t>
            </a:r>
            <a:endParaRPr lang="en-US" sz="2100" dirty="0" smtClean="0">
              <a:latin typeface="Arial" charset="0"/>
            </a:endParaRPr>
          </a:p>
          <a:p>
            <a:pPr marL="342900" indent="-342900">
              <a:lnSpc>
                <a:spcPts val="2620"/>
              </a:lnSpc>
              <a:spcBef>
                <a:spcPct val="20000"/>
              </a:spcBef>
              <a:buFontTx/>
              <a:buChar char="•"/>
            </a:pPr>
            <a:r>
              <a:rPr lang="en-US" sz="2100" dirty="0" smtClean="0">
                <a:latin typeface="Arial" charset="0"/>
              </a:rPr>
              <a:t>The age of new small </a:t>
            </a:r>
            <a:r>
              <a:rPr lang="en-US" sz="2100" dirty="0" smtClean="0">
                <a:latin typeface="Arial" charset="0"/>
              </a:rPr>
              <a:t>instruments, 10-20 color, hyperspectral cytometry</a:t>
            </a:r>
          </a:p>
          <a:p>
            <a:pPr marL="342900" indent="-342900">
              <a:lnSpc>
                <a:spcPts val="2620"/>
              </a:lnSpc>
              <a:spcBef>
                <a:spcPct val="20000"/>
              </a:spcBef>
              <a:buFontTx/>
              <a:buChar char="•"/>
            </a:pPr>
            <a:r>
              <a:rPr lang="en-US" sz="2100" dirty="0" smtClean="0">
                <a:latin typeface="Arial" charset="0"/>
              </a:rPr>
              <a:t>Nano-</a:t>
            </a:r>
            <a:r>
              <a:rPr lang="en-US" sz="2100" dirty="0" err="1" smtClean="0">
                <a:latin typeface="Arial" charset="0"/>
              </a:rPr>
              <a:t>cytomics</a:t>
            </a:r>
            <a:r>
              <a:rPr lang="en-US" sz="2100" dirty="0" smtClean="0">
                <a:latin typeface="Arial" charset="0"/>
              </a:rPr>
              <a:t> – complex analysis - modeling</a:t>
            </a:r>
            <a:endParaRPr lang="en-US" sz="2100" dirty="0">
              <a:latin typeface="Arial" charset="0"/>
            </a:endParaRPr>
          </a:p>
        </p:txBody>
      </p:sp>
      <p:sp>
        <p:nvSpPr>
          <p:cNvPr id="2" name="TextBox 1"/>
          <p:cNvSpPr txBox="1"/>
          <p:nvPr/>
        </p:nvSpPr>
        <p:spPr>
          <a:xfrm>
            <a:off x="4739817" y="6245992"/>
            <a:ext cx="4404183" cy="461665"/>
          </a:xfrm>
          <a:prstGeom prst="rect">
            <a:avLst/>
          </a:prstGeom>
          <a:noFill/>
        </p:spPr>
        <p:txBody>
          <a:bodyPr wrap="none" rtlCol="0">
            <a:spAutoFit/>
          </a:bodyPr>
          <a:lstStyle/>
          <a:p>
            <a:r>
              <a:rPr lang="en-US" sz="2400" i="1" dirty="0" smtClean="0"/>
              <a:t>How are these discoveries made?</a:t>
            </a:r>
            <a:endParaRPr lang="en-US" sz="2400" i="1" dirty="0"/>
          </a:p>
        </p:txBody>
      </p:sp>
    </p:spTree>
    <p:extLst>
      <p:ext uri="{BB962C8B-B14F-4D97-AF65-F5344CB8AC3E}">
        <p14:creationId xmlns:p14="http://schemas.microsoft.com/office/powerpoint/2010/main" val="35304061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42" name="Group 62"/>
          <p:cNvGrpSpPr>
            <a:grpSpLocks/>
          </p:cNvGrpSpPr>
          <p:nvPr/>
        </p:nvGrpSpPr>
        <p:grpSpPr bwMode="auto">
          <a:xfrm>
            <a:off x="3276600" y="2057400"/>
            <a:ext cx="5405438" cy="3124200"/>
            <a:chOff x="2064" y="1296"/>
            <a:chExt cx="3405" cy="1968"/>
          </a:xfrm>
        </p:grpSpPr>
        <p:grpSp>
          <p:nvGrpSpPr>
            <p:cNvPr id="225339" name="Group 59"/>
            <p:cNvGrpSpPr>
              <a:grpSpLocks/>
            </p:cNvGrpSpPr>
            <p:nvPr/>
          </p:nvGrpSpPr>
          <p:grpSpPr bwMode="auto">
            <a:xfrm>
              <a:off x="2064" y="1440"/>
              <a:ext cx="1440" cy="1824"/>
              <a:chOff x="2064" y="1440"/>
              <a:chExt cx="1440" cy="1824"/>
            </a:xfrm>
          </p:grpSpPr>
          <p:sp>
            <p:nvSpPr>
              <p:cNvPr id="225312" name="Line 32"/>
              <p:cNvSpPr>
                <a:spLocks noChangeShapeType="1"/>
              </p:cNvSpPr>
              <p:nvPr/>
            </p:nvSpPr>
            <p:spPr bwMode="auto">
              <a:xfrm>
                <a:off x="2064" y="3264"/>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13" name="Line 33"/>
              <p:cNvSpPr>
                <a:spLocks noChangeShapeType="1"/>
              </p:cNvSpPr>
              <p:nvPr/>
            </p:nvSpPr>
            <p:spPr bwMode="auto">
              <a:xfrm flipV="1">
                <a:off x="2784" y="1440"/>
                <a:ext cx="0" cy="18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14" name="Line 34"/>
              <p:cNvSpPr>
                <a:spLocks noChangeShapeType="1"/>
              </p:cNvSpPr>
              <p:nvPr/>
            </p:nvSpPr>
            <p:spPr bwMode="auto">
              <a:xfrm>
                <a:off x="2784" y="1440"/>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25341" name="Group 61"/>
            <p:cNvGrpSpPr>
              <a:grpSpLocks/>
            </p:cNvGrpSpPr>
            <p:nvPr/>
          </p:nvGrpSpPr>
          <p:grpSpPr bwMode="auto">
            <a:xfrm>
              <a:off x="3216" y="1296"/>
              <a:ext cx="2253" cy="1728"/>
              <a:chOff x="3216" y="1296"/>
              <a:chExt cx="2253" cy="1728"/>
            </a:xfrm>
          </p:grpSpPr>
          <p:sp>
            <p:nvSpPr>
              <p:cNvPr id="225303" name="Text Box 23"/>
              <p:cNvSpPr txBox="1">
                <a:spLocks noChangeArrowheads="1"/>
              </p:cNvSpPr>
              <p:nvPr/>
            </p:nvSpPr>
            <p:spPr bwMode="auto">
              <a:xfrm>
                <a:off x="3600" y="1296"/>
                <a:ext cx="140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Create new tools</a:t>
                </a:r>
              </a:p>
            </p:txBody>
          </p:sp>
          <p:sp>
            <p:nvSpPr>
              <p:cNvPr id="225305" name="Line 25"/>
              <p:cNvSpPr>
                <a:spLocks noChangeShapeType="1"/>
              </p:cNvSpPr>
              <p:nvPr/>
            </p:nvSpPr>
            <p:spPr bwMode="auto">
              <a:xfrm>
                <a:off x="4224" y="2208"/>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06" name="Line 26"/>
              <p:cNvSpPr>
                <a:spLocks noChangeShapeType="1"/>
              </p:cNvSpPr>
              <p:nvPr/>
            </p:nvSpPr>
            <p:spPr bwMode="auto">
              <a:xfrm>
                <a:off x="4224" y="1680"/>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07" name="Text Box 27"/>
              <p:cNvSpPr txBox="1">
                <a:spLocks noChangeArrowheads="1"/>
              </p:cNvSpPr>
              <p:nvPr/>
            </p:nvSpPr>
            <p:spPr bwMode="auto">
              <a:xfrm>
                <a:off x="3497" y="1968"/>
                <a:ext cx="1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Multidisciplinary</a:t>
                </a:r>
              </a:p>
            </p:txBody>
          </p:sp>
          <p:sp>
            <p:nvSpPr>
              <p:cNvPr id="225308" name="Text Box 28"/>
              <p:cNvSpPr txBox="1">
                <a:spLocks noChangeArrowheads="1"/>
              </p:cNvSpPr>
              <p:nvPr/>
            </p:nvSpPr>
            <p:spPr bwMode="auto">
              <a:xfrm>
                <a:off x="3216" y="2736"/>
                <a:ext cx="7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Biology</a:t>
                </a:r>
              </a:p>
            </p:txBody>
          </p:sp>
          <p:sp>
            <p:nvSpPr>
              <p:cNvPr id="225309" name="Line 29"/>
              <p:cNvSpPr>
                <a:spLocks noChangeShapeType="1"/>
              </p:cNvSpPr>
              <p:nvPr/>
            </p:nvSpPr>
            <p:spPr bwMode="auto">
              <a:xfrm>
                <a:off x="3600" y="2496"/>
                <a:ext cx="12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10" name="Line 30"/>
              <p:cNvSpPr>
                <a:spLocks noChangeShapeType="1"/>
              </p:cNvSpPr>
              <p:nvPr/>
            </p:nvSpPr>
            <p:spPr bwMode="auto">
              <a:xfrm>
                <a:off x="3600" y="249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11" name="Line 31"/>
              <p:cNvSpPr>
                <a:spLocks noChangeShapeType="1"/>
              </p:cNvSpPr>
              <p:nvPr/>
            </p:nvSpPr>
            <p:spPr bwMode="auto">
              <a:xfrm>
                <a:off x="4848" y="249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28" name="Text Box 48"/>
              <p:cNvSpPr txBox="1">
                <a:spLocks noChangeArrowheads="1"/>
              </p:cNvSpPr>
              <p:nvPr/>
            </p:nvSpPr>
            <p:spPr bwMode="auto">
              <a:xfrm>
                <a:off x="4416" y="2736"/>
                <a:ext cx="105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Engineering</a:t>
                </a:r>
              </a:p>
            </p:txBody>
          </p:sp>
        </p:grpSp>
      </p:grpSp>
      <p:sp>
        <p:nvSpPr>
          <p:cNvPr id="225282" name="Rectangle 2"/>
          <p:cNvSpPr>
            <a:spLocks noGrp="1" noChangeArrowheads="1"/>
          </p:cNvSpPr>
          <p:nvPr>
            <p:ph type="title"/>
          </p:nvPr>
        </p:nvSpPr>
        <p:spPr>
          <a:xfrm>
            <a:off x="679044" y="294526"/>
            <a:ext cx="7772400" cy="457200"/>
          </a:xfrm>
        </p:spPr>
        <p:txBody>
          <a:bodyPr>
            <a:noAutofit/>
          </a:bodyPr>
          <a:lstStyle/>
          <a:p>
            <a:r>
              <a:rPr lang="en-US" sz="4000" b="1" dirty="0"/>
              <a:t>Pathways for discovery</a:t>
            </a:r>
          </a:p>
        </p:txBody>
      </p:sp>
      <p:grpSp>
        <p:nvGrpSpPr>
          <p:cNvPr id="225348" name="Group 68"/>
          <p:cNvGrpSpPr>
            <a:grpSpLocks/>
          </p:cNvGrpSpPr>
          <p:nvPr/>
        </p:nvGrpSpPr>
        <p:grpSpPr bwMode="auto">
          <a:xfrm>
            <a:off x="1219200" y="4800600"/>
            <a:ext cx="6618288" cy="1371600"/>
            <a:chOff x="768" y="3024"/>
            <a:chExt cx="4169" cy="864"/>
          </a:xfrm>
        </p:grpSpPr>
        <p:grpSp>
          <p:nvGrpSpPr>
            <p:cNvPr id="225338" name="Group 58"/>
            <p:cNvGrpSpPr>
              <a:grpSpLocks/>
            </p:cNvGrpSpPr>
            <p:nvPr/>
          </p:nvGrpSpPr>
          <p:grpSpPr bwMode="auto">
            <a:xfrm>
              <a:off x="3600" y="3024"/>
              <a:ext cx="1248" cy="480"/>
              <a:chOff x="3600" y="3216"/>
              <a:chExt cx="1248" cy="480"/>
            </a:xfrm>
          </p:grpSpPr>
          <p:grpSp>
            <p:nvGrpSpPr>
              <p:cNvPr id="225332" name="Group 52"/>
              <p:cNvGrpSpPr>
                <a:grpSpLocks/>
              </p:cNvGrpSpPr>
              <p:nvPr/>
            </p:nvGrpSpPr>
            <p:grpSpPr bwMode="auto">
              <a:xfrm flipV="1">
                <a:off x="3600" y="3216"/>
                <a:ext cx="1248" cy="192"/>
                <a:chOff x="3600" y="3216"/>
                <a:chExt cx="1248" cy="192"/>
              </a:xfrm>
            </p:grpSpPr>
            <p:sp>
              <p:nvSpPr>
                <p:cNvPr id="225329" name="Line 49"/>
                <p:cNvSpPr>
                  <a:spLocks noChangeShapeType="1"/>
                </p:cNvSpPr>
                <p:nvPr/>
              </p:nvSpPr>
              <p:spPr bwMode="auto">
                <a:xfrm flipH="1">
                  <a:off x="3600" y="3216"/>
                  <a:ext cx="12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30" name="Line 50"/>
                <p:cNvSpPr>
                  <a:spLocks noChangeShapeType="1"/>
                </p:cNvSpPr>
                <p:nvPr/>
              </p:nvSpPr>
              <p:spPr bwMode="auto">
                <a:xfrm flipH="1">
                  <a:off x="3600" y="321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31" name="Line 51"/>
                <p:cNvSpPr>
                  <a:spLocks noChangeShapeType="1"/>
                </p:cNvSpPr>
                <p:nvPr/>
              </p:nvSpPr>
              <p:spPr bwMode="auto">
                <a:xfrm flipH="1">
                  <a:off x="4848" y="321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5333" name="Line 53"/>
              <p:cNvSpPr>
                <a:spLocks noChangeShapeType="1"/>
              </p:cNvSpPr>
              <p:nvPr/>
            </p:nvSpPr>
            <p:spPr bwMode="auto">
              <a:xfrm>
                <a:off x="4224" y="3408"/>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225344" name="Group 64"/>
            <p:cNvGrpSpPr>
              <a:grpSpLocks/>
            </p:cNvGrpSpPr>
            <p:nvPr/>
          </p:nvGrpSpPr>
          <p:grpSpPr bwMode="auto">
            <a:xfrm>
              <a:off x="768" y="3594"/>
              <a:ext cx="4169" cy="294"/>
              <a:chOff x="768" y="3594"/>
              <a:chExt cx="4169" cy="294"/>
            </a:xfrm>
          </p:grpSpPr>
          <p:grpSp>
            <p:nvGrpSpPr>
              <p:cNvPr id="225337" name="Group 57"/>
              <p:cNvGrpSpPr>
                <a:grpSpLocks/>
              </p:cNvGrpSpPr>
              <p:nvPr/>
            </p:nvGrpSpPr>
            <p:grpSpPr bwMode="auto">
              <a:xfrm>
                <a:off x="768" y="3600"/>
                <a:ext cx="2880" cy="144"/>
                <a:chOff x="720" y="3840"/>
                <a:chExt cx="2736" cy="144"/>
              </a:xfrm>
            </p:grpSpPr>
            <p:sp>
              <p:nvSpPr>
                <p:cNvPr id="225335" name="Line 55"/>
                <p:cNvSpPr>
                  <a:spLocks noChangeShapeType="1"/>
                </p:cNvSpPr>
                <p:nvPr/>
              </p:nvSpPr>
              <p:spPr bwMode="auto">
                <a:xfrm flipH="1">
                  <a:off x="720" y="3984"/>
                  <a:ext cx="27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336" name="Line 56"/>
                <p:cNvSpPr>
                  <a:spLocks noChangeShapeType="1"/>
                </p:cNvSpPr>
                <p:nvPr/>
              </p:nvSpPr>
              <p:spPr bwMode="auto">
                <a:xfrm flipV="1">
                  <a:off x="720" y="3840"/>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5334" name="Text Box 54"/>
              <p:cNvSpPr txBox="1">
                <a:spLocks noChangeArrowheads="1"/>
              </p:cNvSpPr>
              <p:nvPr/>
            </p:nvSpPr>
            <p:spPr bwMode="auto">
              <a:xfrm>
                <a:off x="3552" y="3594"/>
                <a:ext cx="1385" cy="294"/>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New technology</a:t>
                </a:r>
              </a:p>
            </p:txBody>
          </p:sp>
        </p:grpSp>
      </p:grpSp>
      <p:grpSp>
        <p:nvGrpSpPr>
          <p:cNvPr id="225343" name="Group 63"/>
          <p:cNvGrpSpPr>
            <a:grpSpLocks/>
          </p:cNvGrpSpPr>
          <p:nvPr/>
        </p:nvGrpSpPr>
        <p:grpSpPr bwMode="auto">
          <a:xfrm>
            <a:off x="533400" y="1709738"/>
            <a:ext cx="3176588" cy="3709987"/>
            <a:chOff x="336" y="1077"/>
            <a:chExt cx="2001" cy="2337"/>
          </a:xfrm>
        </p:grpSpPr>
        <p:sp>
          <p:nvSpPr>
            <p:cNvPr id="225291" name="Line 11"/>
            <p:cNvSpPr>
              <a:spLocks noChangeShapeType="1"/>
            </p:cNvSpPr>
            <p:nvPr/>
          </p:nvSpPr>
          <p:spPr bwMode="auto">
            <a:xfrm>
              <a:off x="1296" y="2709"/>
              <a:ext cx="0"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88" name="Text Box 8"/>
            <p:cNvSpPr txBox="1">
              <a:spLocks noChangeArrowheads="1"/>
            </p:cNvSpPr>
            <p:nvPr/>
          </p:nvSpPr>
          <p:spPr bwMode="auto">
            <a:xfrm>
              <a:off x="624" y="2463"/>
              <a:ext cx="1581" cy="294"/>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Use available tools</a:t>
              </a:r>
            </a:p>
          </p:txBody>
        </p:sp>
        <p:sp>
          <p:nvSpPr>
            <p:cNvPr id="225290" name="Line 10"/>
            <p:cNvSpPr>
              <a:spLocks noChangeShapeType="1"/>
            </p:cNvSpPr>
            <p:nvPr/>
          </p:nvSpPr>
          <p:spPr bwMode="auto">
            <a:xfrm>
              <a:off x="1296" y="2229"/>
              <a:ext cx="0" cy="288"/>
            </a:xfrm>
            <a:prstGeom prst="line">
              <a:avLst/>
            </a:prstGeom>
            <a:noFill/>
            <a:ln w="9525">
              <a:solidFill>
                <a:schemeClr val="tx2"/>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86" name="Text Box 6"/>
            <p:cNvSpPr txBox="1">
              <a:spLocks noChangeArrowheads="1"/>
            </p:cNvSpPr>
            <p:nvPr/>
          </p:nvSpPr>
          <p:spPr bwMode="auto">
            <a:xfrm>
              <a:off x="816" y="1509"/>
              <a:ext cx="986" cy="294"/>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Hypothesis</a:t>
              </a:r>
            </a:p>
          </p:txBody>
        </p:sp>
        <p:sp>
          <p:nvSpPr>
            <p:cNvPr id="225285" name="Line 5"/>
            <p:cNvSpPr>
              <a:spLocks noChangeShapeType="1"/>
            </p:cNvSpPr>
            <p:nvPr/>
          </p:nvSpPr>
          <p:spPr bwMode="auto">
            <a:xfrm>
              <a:off x="1296" y="1317"/>
              <a:ext cx="0" cy="288"/>
            </a:xfrm>
            <a:prstGeom prst="line">
              <a:avLst/>
            </a:prstGeom>
            <a:noFill/>
            <a:ln w="9525">
              <a:solidFill>
                <a:schemeClr val="tx2"/>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87" name="Text Box 7"/>
            <p:cNvSpPr txBox="1">
              <a:spLocks noChangeArrowheads="1"/>
            </p:cNvSpPr>
            <p:nvPr/>
          </p:nvSpPr>
          <p:spPr bwMode="auto">
            <a:xfrm>
              <a:off x="432" y="1989"/>
              <a:ext cx="1905" cy="294"/>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Experimental approach</a:t>
              </a:r>
            </a:p>
          </p:txBody>
        </p:sp>
        <p:sp>
          <p:nvSpPr>
            <p:cNvPr id="225289" name="Line 9"/>
            <p:cNvSpPr>
              <a:spLocks noChangeShapeType="1"/>
            </p:cNvSpPr>
            <p:nvPr/>
          </p:nvSpPr>
          <p:spPr bwMode="auto">
            <a:xfrm>
              <a:off x="1296" y="1797"/>
              <a:ext cx="0" cy="288"/>
            </a:xfrm>
            <a:prstGeom prst="line">
              <a:avLst/>
            </a:prstGeom>
            <a:noFill/>
            <a:ln w="9525">
              <a:solidFill>
                <a:schemeClr val="tx2"/>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94" name="Text Box 14"/>
            <p:cNvSpPr txBox="1">
              <a:spLocks noChangeArrowheads="1"/>
            </p:cNvSpPr>
            <p:nvPr/>
          </p:nvSpPr>
          <p:spPr bwMode="auto">
            <a:xfrm>
              <a:off x="336" y="3120"/>
              <a:ext cx="772" cy="294"/>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Solution</a:t>
              </a:r>
            </a:p>
          </p:txBody>
        </p:sp>
        <p:sp>
          <p:nvSpPr>
            <p:cNvPr id="225295" name="Text Box 15"/>
            <p:cNvSpPr txBox="1">
              <a:spLocks noChangeArrowheads="1"/>
            </p:cNvSpPr>
            <p:nvPr/>
          </p:nvSpPr>
          <p:spPr bwMode="auto">
            <a:xfrm>
              <a:off x="1632" y="3120"/>
              <a:ext cx="665" cy="294"/>
            </a:xfrm>
            <a:prstGeom prst="rect">
              <a:avLst/>
            </a:prstGeom>
            <a:solidFill>
              <a:srgbClr val="FF9999"/>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Failure</a:t>
              </a:r>
            </a:p>
          </p:txBody>
        </p:sp>
        <p:grpSp>
          <p:nvGrpSpPr>
            <p:cNvPr id="225340" name="Group 60"/>
            <p:cNvGrpSpPr>
              <a:grpSpLocks/>
            </p:cNvGrpSpPr>
            <p:nvPr/>
          </p:nvGrpSpPr>
          <p:grpSpPr bwMode="auto">
            <a:xfrm>
              <a:off x="720" y="2997"/>
              <a:ext cx="1248" cy="192"/>
              <a:chOff x="768" y="2976"/>
              <a:chExt cx="1248" cy="192"/>
            </a:xfrm>
          </p:grpSpPr>
          <p:sp>
            <p:nvSpPr>
              <p:cNvPr id="225296" name="Line 16"/>
              <p:cNvSpPr>
                <a:spLocks noChangeShapeType="1"/>
              </p:cNvSpPr>
              <p:nvPr/>
            </p:nvSpPr>
            <p:spPr bwMode="auto">
              <a:xfrm>
                <a:off x="768" y="2976"/>
                <a:ext cx="12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97" name="Line 17"/>
              <p:cNvSpPr>
                <a:spLocks noChangeShapeType="1"/>
              </p:cNvSpPr>
              <p:nvPr/>
            </p:nvSpPr>
            <p:spPr bwMode="auto">
              <a:xfrm>
                <a:off x="768" y="297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5298" name="Line 18"/>
              <p:cNvSpPr>
                <a:spLocks noChangeShapeType="1"/>
              </p:cNvSpPr>
              <p:nvPr/>
            </p:nvSpPr>
            <p:spPr bwMode="auto">
              <a:xfrm>
                <a:off x="2016" y="297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25284" name="Text Box 4"/>
            <p:cNvSpPr txBox="1">
              <a:spLocks noChangeArrowheads="1"/>
            </p:cNvSpPr>
            <p:nvPr/>
          </p:nvSpPr>
          <p:spPr bwMode="auto">
            <a:xfrm>
              <a:off x="624" y="1077"/>
              <a:ext cx="1607" cy="294"/>
            </a:xfrm>
            <a:prstGeom prst="rect">
              <a:avLst/>
            </a:prstGeom>
            <a:solidFill>
              <a:srgbClr val="CCECFF"/>
            </a:solidFill>
            <a:ln w="9525">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Biological problem</a:t>
              </a:r>
            </a:p>
          </p:txBody>
        </p:sp>
      </p:grpSp>
      <p:sp>
        <p:nvSpPr>
          <p:cNvPr id="225346" name="Film"/>
          <p:cNvSpPr>
            <a:spLocks noEditPoints="1" noChangeArrowheads="1"/>
          </p:cNvSpPr>
          <p:nvPr/>
        </p:nvSpPr>
        <p:spPr bwMode="auto">
          <a:xfrm>
            <a:off x="8839200" y="5791200"/>
            <a:ext cx="152400" cy="2286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25347" name="Film"/>
          <p:cNvSpPr>
            <a:spLocks noEditPoints="1" noChangeArrowheads="1"/>
          </p:cNvSpPr>
          <p:nvPr/>
        </p:nvSpPr>
        <p:spPr bwMode="auto">
          <a:xfrm>
            <a:off x="8839200" y="6096000"/>
            <a:ext cx="152400" cy="2286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p:cNvSpPr txBox="1"/>
          <p:nvPr/>
        </p:nvSpPr>
        <p:spPr>
          <a:xfrm>
            <a:off x="5940925" y="6475158"/>
            <a:ext cx="2625313" cy="369332"/>
          </a:xfrm>
          <a:prstGeom prst="rect">
            <a:avLst/>
          </a:prstGeom>
          <a:noFill/>
        </p:spPr>
        <p:txBody>
          <a:bodyPr wrap="none" rtlCol="0">
            <a:spAutoFit/>
          </a:bodyPr>
          <a:lstStyle/>
          <a:p>
            <a:r>
              <a:rPr lang="en-US" dirty="0" smtClean="0"/>
              <a:t>Let’s look at an example…</a:t>
            </a:r>
            <a:endParaRPr lang="en-US" dirty="0"/>
          </a:p>
        </p:txBody>
      </p:sp>
    </p:spTree>
    <p:extLst>
      <p:ext uri="{BB962C8B-B14F-4D97-AF65-F5344CB8AC3E}">
        <p14:creationId xmlns:p14="http://schemas.microsoft.com/office/powerpoint/2010/main" val="2420996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225343"/>
                                        </p:tgtEl>
                                        <p:attrNameLst>
                                          <p:attrName>style.visibility</p:attrName>
                                        </p:attrNameLst>
                                      </p:cBhvr>
                                      <p:to>
                                        <p:strVal val="visible"/>
                                      </p:to>
                                    </p:set>
                                    <p:animEffect transition="in" filter="fade">
                                      <p:cBhvr>
                                        <p:cTn id="7" dur="2000"/>
                                        <p:tgtEl>
                                          <p:spTgt spid="2253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5342"/>
                                        </p:tgtEl>
                                        <p:attrNameLst>
                                          <p:attrName>style.visibility</p:attrName>
                                        </p:attrNameLst>
                                      </p:cBhvr>
                                      <p:to>
                                        <p:strVal val="visible"/>
                                      </p:to>
                                    </p:set>
                                    <p:animEffect transition="in" filter="fade">
                                      <p:cBhvr>
                                        <p:cTn id="12" dur="2000"/>
                                        <p:tgtEl>
                                          <p:spTgt spid="225342"/>
                                        </p:tgtEl>
                                      </p:cBhvr>
                                    </p:animEffect>
                                  </p:childTnLst>
                                </p:cTn>
                              </p:par>
                              <p:par>
                                <p:cTn id="13" presetID="3" presetClass="exit" presetSubtype="10" fill="hold" grpId="0" nodeType="withEffect">
                                  <p:stCondLst>
                                    <p:cond delay="0"/>
                                  </p:stCondLst>
                                  <p:childTnLst>
                                    <p:animEffect transition="out" filter="blinds(horizontal)">
                                      <p:cBhvr>
                                        <p:cTn id="14" dur="500"/>
                                        <p:tgtEl>
                                          <p:spTgt spid="225346"/>
                                        </p:tgtEl>
                                      </p:cBhvr>
                                    </p:animEffect>
                                    <p:set>
                                      <p:cBhvr>
                                        <p:cTn id="15" dur="1" fill="hold">
                                          <p:stCondLst>
                                            <p:cond delay="499"/>
                                          </p:stCondLst>
                                        </p:cTn>
                                        <p:tgtEl>
                                          <p:spTgt spid="22534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25348"/>
                                        </p:tgtEl>
                                        <p:attrNameLst>
                                          <p:attrName>style.visibility</p:attrName>
                                        </p:attrNameLst>
                                      </p:cBhvr>
                                      <p:to>
                                        <p:strVal val="visible"/>
                                      </p:to>
                                    </p:set>
                                    <p:animEffect transition="in" filter="fade">
                                      <p:cBhvr>
                                        <p:cTn id="20" dur="2000"/>
                                        <p:tgtEl>
                                          <p:spTgt spid="225348"/>
                                        </p:tgtEl>
                                      </p:cBhvr>
                                    </p:animEffect>
                                  </p:childTnLst>
                                </p:cTn>
                              </p:par>
                              <p:par>
                                <p:cTn id="21" presetID="3" presetClass="exit" presetSubtype="10" fill="hold" grpId="0" nodeType="withEffect">
                                  <p:stCondLst>
                                    <p:cond delay="0"/>
                                  </p:stCondLst>
                                  <p:childTnLst>
                                    <p:animEffect transition="out" filter="blinds(horizontal)">
                                      <p:cBhvr>
                                        <p:cTn id="22" dur="500"/>
                                        <p:tgtEl>
                                          <p:spTgt spid="225347"/>
                                        </p:tgtEl>
                                      </p:cBhvr>
                                    </p:animEffect>
                                    <p:set>
                                      <p:cBhvr>
                                        <p:cTn id="23" dur="1" fill="hold">
                                          <p:stCondLst>
                                            <p:cond delay="499"/>
                                          </p:stCondLst>
                                        </p:cTn>
                                        <p:tgtEl>
                                          <p:spTgt spid="225347"/>
                                        </p:tgtEl>
                                        <p:attrNameLst>
                                          <p:attrName>style.visibility</p:attrName>
                                        </p:attrNameLst>
                                      </p:cBhvr>
                                      <p:to>
                                        <p:strVal val="hidden"/>
                                      </p:to>
                                    </p:se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6" grpId="0" animBg="1"/>
      <p:bldP spid="225347"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2982</TotalTime>
  <Words>1710</Words>
  <Application>Microsoft Macintosh PowerPoint</Application>
  <PresentationFormat>On-screen Show (4:3)</PresentationFormat>
  <Paragraphs>238</Paragraphs>
  <Slides>39</Slides>
  <Notes>17</Notes>
  <HiddenSlides>2</HiddenSlides>
  <MMClips>2</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The Science of Innovation</vt:lpstr>
      <vt:lpstr>PowerPoint Presentation</vt:lpstr>
      <vt:lpstr>What is Innovation?</vt:lpstr>
      <vt:lpstr>PowerPoint Presentation</vt:lpstr>
      <vt:lpstr>Innovation can be lots of things</vt:lpstr>
      <vt:lpstr>PowerPoint Presentation</vt:lpstr>
      <vt:lpstr>Cytometry has a history of over 100 years with lots of innovation</vt:lpstr>
      <vt:lpstr>Cell analysis technology  state-of-the-art   </vt:lpstr>
      <vt:lpstr>Pathways for discovery</vt:lpstr>
      <vt:lpstr>Systems Integration at Cellular Level</vt:lpstr>
      <vt:lpstr>The invention of the blood cell counter</vt:lpstr>
      <vt:lpstr>Wallace Coulter </vt:lpstr>
      <vt:lpstr>The first Coulter Counter</vt:lpstr>
      <vt:lpstr>Hand-drawn advertising drafts of the first  Coulter Counter (1956)</vt:lpstr>
      <vt:lpstr>Industrial Applications of particle analysis</vt:lpstr>
      <vt:lpstr>PowerPoint Presentation</vt:lpstr>
      <vt:lpstr>The Impact</vt:lpstr>
      <vt:lpstr>2nd Example of New Technology</vt:lpstr>
      <vt:lpstr>The publication that started flow cytometry</vt:lpstr>
      <vt:lpstr>Mack Fulwyler - engineer</vt:lpstr>
      <vt:lpstr>Fulwyler hears a talk by Sweet at a scientific conference</vt:lpstr>
      <vt:lpstr>Richard Sweet and the invention of the Inkjet Printer</vt:lpstr>
      <vt:lpstr>What does Sweet’s innovation do?</vt:lpstr>
      <vt:lpstr>Sweet’s 1964 paper</vt:lpstr>
      <vt:lpstr>Sweet responds to Fulwyler’s letter 5 days later</vt:lpstr>
      <vt:lpstr>9 days later Fulwyler replies</vt:lpstr>
      <vt:lpstr>The beginning of the “cell sorter” </vt:lpstr>
      <vt:lpstr>PowerPoint Presentation</vt:lpstr>
      <vt:lpstr>PowerPoint Presentation</vt:lpstr>
      <vt:lpstr>Fulwyler’s published paper in Science, Nov 1965</vt:lpstr>
      <vt:lpstr>PowerPoint Presentation</vt:lpstr>
      <vt:lpstr>A rescued instrument built in 1967 – a copy of the original cell sorter</vt:lpstr>
      <vt:lpstr>The original coulter volume sorting chamber 1965</vt:lpstr>
      <vt:lpstr>Mack Fulwyler</vt:lpstr>
      <vt:lpstr>Coulter / Beckman Coulter</vt:lpstr>
      <vt:lpstr>Purdue University </vt:lpstr>
      <vt:lpstr>The Science of Innovation</vt:lpstr>
      <vt:lpstr>Innovation in Science is rarely an independent event </vt:lpstr>
      <vt:lpstr>Purdue University Cytometry Laboratories Acknowledgements</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Innovation</dc:title>
  <dc:creator>Joseph Robinson</dc:creator>
  <cp:lastModifiedBy>Joseph Robinson</cp:lastModifiedBy>
  <cp:revision>64</cp:revision>
  <dcterms:created xsi:type="dcterms:W3CDTF">2015-09-13T14:48:53Z</dcterms:created>
  <dcterms:modified xsi:type="dcterms:W3CDTF">2015-09-16T06:51:08Z</dcterms:modified>
</cp:coreProperties>
</file>