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x" ContentType="application/vnd.openxmlformats-officedocument.spreadsheetml.sheet"/>
  <Default Extension="wmv" ContentType="video/x-ms-wmv"/>
  <Default Extension="jpeg" ContentType="image/jpeg"/>
  <Default Extension="xml" ContentType="application/xml"/>
  <Default Extension="mp4" ContentType="video/mp4"/>
  <Default Extension="vml" ContentType="application/vnd.openxmlformats-officedocument.vmlDrawing"/>
  <Default Extension="tif" ContentType="image/tiff"/>
  <Default Extension="png" ContentType="image/png"/>
  <Default Extension="bin" ContentType="application/vnd.openxmlformats-officedocument.oleObject"/>
  <Default Extension="wmf" ContentType="image/x-wmf"/>
  <Default Extension="gif" ContentType="image/gif"/>
  <Default Extension="xls" ContentType="application/vnd.ms-excel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7"/>
  </p:notesMasterIdLst>
  <p:sldIdLst>
    <p:sldId id="256" r:id="rId2"/>
    <p:sldId id="324" r:id="rId3"/>
    <p:sldId id="313" r:id="rId4"/>
    <p:sldId id="314" r:id="rId5"/>
    <p:sldId id="317" r:id="rId6"/>
    <p:sldId id="318" r:id="rId7"/>
    <p:sldId id="320" r:id="rId8"/>
    <p:sldId id="323" r:id="rId9"/>
    <p:sldId id="321" r:id="rId10"/>
    <p:sldId id="322" r:id="rId11"/>
    <p:sldId id="311" r:id="rId12"/>
    <p:sldId id="259" r:id="rId13"/>
    <p:sldId id="260" r:id="rId14"/>
    <p:sldId id="261" r:id="rId15"/>
    <p:sldId id="262" r:id="rId16"/>
    <p:sldId id="264" r:id="rId17"/>
    <p:sldId id="265" r:id="rId18"/>
    <p:sldId id="266" r:id="rId19"/>
    <p:sldId id="267" r:id="rId20"/>
    <p:sldId id="270" r:id="rId21"/>
    <p:sldId id="272" r:id="rId22"/>
    <p:sldId id="258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3" r:id="rId32"/>
    <p:sldId id="284" r:id="rId33"/>
    <p:sldId id="285" r:id="rId34"/>
    <p:sldId id="287" r:id="rId35"/>
    <p:sldId id="288" r:id="rId36"/>
    <p:sldId id="289" r:id="rId37"/>
    <p:sldId id="290" r:id="rId38"/>
    <p:sldId id="291" r:id="rId39"/>
    <p:sldId id="294" r:id="rId40"/>
    <p:sldId id="293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</p:sldIdLst>
  <p:sldSz cx="10287000" cy="6858000" type="35mm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72"/>
    <p:restoredTop sz="86292"/>
  </p:normalViewPr>
  <p:slideViewPr>
    <p:cSldViewPr snapToGrid="0" snapToObjects="1">
      <p:cViewPr>
        <p:scale>
          <a:sx n="86" d="100"/>
          <a:sy n="86" d="100"/>
        </p:scale>
        <p:origin x="144" y="344"/>
      </p:cViewPr>
      <p:guideLst/>
    </p:cSldViewPr>
  </p:slideViewPr>
  <p:outlineViewPr>
    <p:cViewPr>
      <p:scale>
        <a:sx n="33" d="100"/>
        <a:sy n="33" d="100"/>
      </p:scale>
      <p:origin x="0" y="-367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547619047619048"/>
          <c:y val="0.0380622837370242"/>
          <c:w val="0.895238095238095"/>
          <c:h val="0.823529411764706"/>
        </c:manualLayout>
      </c:layout>
      <c:scatterChart>
        <c:scatterStyle val="lineMarker"/>
        <c:varyColors val="0"/>
        <c:ser>
          <c:idx val="0"/>
          <c:order val="0"/>
          <c:spPr>
            <a:ln w="36266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stain02!$A:$A</c:f>
              <c:numCache>
                <c:formatCode>General</c:formatCode>
                <c:ptCount val="65536"/>
                <c:pt idx="0">
                  <c:v>503.3507257235628</c:v>
                </c:pt>
                <c:pt idx="1">
                  <c:v>505.9399352541519</c:v>
                </c:pt>
                <c:pt idx="2">
                  <c:v>508.5594620594992</c:v>
                </c:pt>
                <c:pt idx="3">
                  <c:v>511.2098627816725</c:v>
                </c:pt>
                <c:pt idx="4">
                  <c:v>513.8917080345044</c:v>
                </c:pt>
                <c:pt idx="5">
                  <c:v>516.605582849698</c:v>
                </c:pt>
                <c:pt idx="6">
                  <c:v>519.3520871402624</c:v>
                </c:pt>
                <c:pt idx="7">
                  <c:v>522.131836182098</c:v>
                </c:pt>
                <c:pt idx="8">
                  <c:v>524.9454611145007</c:v>
                </c:pt>
                <c:pt idx="9">
                  <c:v>527.793609460572</c:v>
                </c:pt>
                <c:pt idx="10">
                  <c:v>530.676945668336</c:v>
                </c:pt>
                <c:pt idx="11">
                  <c:v>533.5961516736665</c:v>
                </c:pt>
                <c:pt idx="12">
                  <c:v>536.5519274859676</c:v>
                </c:pt>
                <c:pt idx="13">
                  <c:v>539.544991797757</c:v>
                </c:pt>
                <c:pt idx="14">
                  <c:v>542.5760826192125</c:v>
                </c:pt>
                <c:pt idx="15">
                  <c:v>545.6459579390456</c:v>
                </c:pt>
                <c:pt idx="16">
                  <c:v>548.7553964128256</c:v>
                </c:pt>
                <c:pt idx="17">
                  <c:v>551.9051980801999</c:v>
                </c:pt>
                <c:pt idx="18">
                  <c:v>555.0961851124279</c:v>
                </c:pt>
                <c:pt idx="19">
                  <c:v>558.3292025916984</c:v>
                </c:pt>
                <c:pt idx="20">
                  <c:v>561.6051193238992</c:v>
                </c:pt>
              </c:numCache>
            </c:numRef>
          </c:xVal>
          <c:yVal>
            <c:numRef>
              <c:f>stain02!$D:$D</c:f>
              <c:numCache>
                <c:formatCode>General</c:formatCode>
                <c:ptCount val="65536"/>
                <c:pt idx="0">
                  <c:v>0.0</c:v>
                </c:pt>
                <c:pt idx="1">
                  <c:v>4.19502035312257</c:v>
                </c:pt>
                <c:pt idx="2">
                  <c:v>15.24472495768614</c:v>
                </c:pt>
                <c:pt idx="3">
                  <c:v>79.60052501263098</c:v>
                </c:pt>
                <c:pt idx="4">
                  <c:v>125.7998924495418</c:v>
                </c:pt>
                <c:pt idx="5">
                  <c:v>121.228850648726</c:v>
                </c:pt>
                <c:pt idx="6">
                  <c:v>109.395942981791</c:v>
                </c:pt>
                <c:pt idx="7">
                  <c:v>105.2591545719345</c:v>
                </c:pt>
                <c:pt idx="8">
                  <c:v>96.98933465178695</c:v>
                </c:pt>
                <c:pt idx="9">
                  <c:v>94.73276397744303</c:v>
                </c:pt>
                <c:pt idx="10">
                  <c:v>88.18051014102888</c:v>
                </c:pt>
                <c:pt idx="11">
                  <c:v>76.9601980973709</c:v>
                </c:pt>
                <c:pt idx="12">
                  <c:v>73.4398727074027</c:v>
                </c:pt>
                <c:pt idx="13">
                  <c:v>70.22960202863908</c:v>
                </c:pt>
                <c:pt idx="14">
                  <c:v>65.56552171505284</c:v>
                </c:pt>
                <c:pt idx="15">
                  <c:v>59.6529352781969</c:v>
                </c:pt>
                <c:pt idx="16">
                  <c:v>52.82532280303708</c:v>
                </c:pt>
                <c:pt idx="17">
                  <c:v>46.59096896809624</c:v>
                </c:pt>
                <c:pt idx="18">
                  <c:v>40.12401885122937</c:v>
                </c:pt>
                <c:pt idx="19">
                  <c:v>32.46679455435891</c:v>
                </c:pt>
                <c:pt idx="20">
                  <c:v>23.04548491736987</c:v>
                </c:pt>
              </c:numCache>
            </c:numRef>
          </c:yVal>
          <c:smooth val="0"/>
        </c:ser>
        <c:ser>
          <c:idx val="1"/>
          <c:order val="1"/>
          <c:spPr>
            <a:ln w="36266">
              <a:solidFill>
                <a:srgbClr val="00FF00"/>
              </a:solidFill>
              <a:prstDash val="solid"/>
            </a:ln>
          </c:spPr>
          <c:marker>
            <c:symbol val="none"/>
          </c:marker>
          <c:xVal>
            <c:numRef>
              <c:f>stain02!$A:$A</c:f>
              <c:numCache>
                <c:formatCode>General</c:formatCode>
                <c:ptCount val="65536"/>
                <c:pt idx="0">
                  <c:v>503.3507257235628</c:v>
                </c:pt>
                <c:pt idx="1">
                  <c:v>505.9399352541519</c:v>
                </c:pt>
                <c:pt idx="2">
                  <c:v>508.5594620594992</c:v>
                </c:pt>
                <c:pt idx="3">
                  <c:v>511.2098627816725</c:v>
                </c:pt>
                <c:pt idx="4">
                  <c:v>513.8917080345044</c:v>
                </c:pt>
                <c:pt idx="5">
                  <c:v>516.605582849698</c:v>
                </c:pt>
                <c:pt idx="6">
                  <c:v>519.3520871402624</c:v>
                </c:pt>
                <c:pt idx="7">
                  <c:v>522.131836182098</c:v>
                </c:pt>
                <c:pt idx="8">
                  <c:v>524.9454611145007</c:v>
                </c:pt>
                <c:pt idx="9">
                  <c:v>527.793609460572</c:v>
                </c:pt>
                <c:pt idx="10">
                  <c:v>530.676945668336</c:v>
                </c:pt>
                <c:pt idx="11">
                  <c:v>533.5961516736665</c:v>
                </c:pt>
                <c:pt idx="12">
                  <c:v>536.5519274859676</c:v>
                </c:pt>
                <c:pt idx="13">
                  <c:v>539.544991797757</c:v>
                </c:pt>
                <c:pt idx="14">
                  <c:v>542.5760826192125</c:v>
                </c:pt>
                <c:pt idx="15">
                  <c:v>545.6459579390456</c:v>
                </c:pt>
                <c:pt idx="16">
                  <c:v>548.7553964128256</c:v>
                </c:pt>
                <c:pt idx="17">
                  <c:v>551.9051980801999</c:v>
                </c:pt>
                <c:pt idx="18">
                  <c:v>555.0961851124279</c:v>
                </c:pt>
                <c:pt idx="19">
                  <c:v>558.3292025916984</c:v>
                </c:pt>
                <c:pt idx="20">
                  <c:v>561.6051193238992</c:v>
                </c:pt>
              </c:numCache>
            </c:numRef>
          </c:xVal>
          <c:yVal>
            <c:numRef>
              <c:f>stain02!$E:$E</c:f>
              <c:numCache>
                <c:formatCode>General</c:formatCode>
                <c:ptCount val="65536"/>
                <c:pt idx="0">
                  <c:v>0.0</c:v>
                </c:pt>
                <c:pt idx="1">
                  <c:v>2.61332651802457</c:v>
                </c:pt>
                <c:pt idx="2">
                  <c:v>9.79551743263798</c:v>
                </c:pt>
                <c:pt idx="3">
                  <c:v>40.01628993442078</c:v>
                </c:pt>
                <c:pt idx="4">
                  <c:v>77.4286295791651</c:v>
                </c:pt>
                <c:pt idx="5">
                  <c:v>87.15468368629487</c:v>
                </c:pt>
                <c:pt idx="6">
                  <c:v>91.57986728791627</c:v>
                </c:pt>
                <c:pt idx="7">
                  <c:v>98.9612040102603</c:v>
                </c:pt>
                <c:pt idx="8">
                  <c:v>100.2771774678435</c:v>
                </c:pt>
                <c:pt idx="9">
                  <c:v>102.4503494917261</c:v>
                </c:pt>
                <c:pt idx="10">
                  <c:v>95.65284805849072</c:v>
                </c:pt>
                <c:pt idx="11">
                  <c:v>83.99449855433631</c:v>
                </c:pt>
                <c:pt idx="12">
                  <c:v>77.49347082027627</c:v>
                </c:pt>
                <c:pt idx="13">
                  <c:v>73.37413714617745</c:v>
                </c:pt>
                <c:pt idx="14">
                  <c:v>66.9889256411492</c:v>
                </c:pt>
                <c:pt idx="15">
                  <c:v>59.16730236510895</c:v>
                </c:pt>
                <c:pt idx="16">
                  <c:v>52.47161884816105</c:v>
                </c:pt>
                <c:pt idx="17">
                  <c:v>47.38851454752513</c:v>
                </c:pt>
                <c:pt idx="18">
                  <c:v>43.33402211453757</c:v>
                </c:pt>
                <c:pt idx="19">
                  <c:v>36.68469150111291</c:v>
                </c:pt>
                <c:pt idx="20">
                  <c:v>28.59432703228001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5270576"/>
        <c:axId val="-2034372896"/>
      </c:scatterChart>
      <c:valAx>
        <c:axId val="-2035270576"/>
        <c:scaling>
          <c:orientation val="minMax"/>
          <c:max val="565.0"/>
          <c:min val="505.0"/>
        </c:scaling>
        <c:delete val="0"/>
        <c:axPos val="b"/>
        <c:majorGridlines>
          <c:spPr>
            <a:ln w="3022">
              <a:solidFill>
                <a:srgbClr val="000000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spPr>
          <a:ln w="302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4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034372896"/>
        <c:crosses val="autoZero"/>
        <c:crossBetween val="midCat"/>
      </c:valAx>
      <c:valAx>
        <c:axId val="-2034372896"/>
        <c:scaling>
          <c:orientation val="minMax"/>
          <c:min val="0.4"/>
        </c:scaling>
        <c:delete val="0"/>
        <c:axPos val="l"/>
        <c:majorGridlines>
          <c:spPr>
            <a:ln w="3022">
              <a:solidFill>
                <a:srgbClr val="000000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one"/>
        <c:spPr>
          <a:ln w="3022">
            <a:solidFill>
              <a:srgbClr val="000000"/>
            </a:solidFill>
            <a:prstDash val="solid"/>
          </a:ln>
        </c:spPr>
        <c:crossAx val="-2035270576"/>
        <c:crosses val="autoZero"/>
        <c:crossBetween val="midCat"/>
      </c:valAx>
      <c:spPr>
        <a:solidFill>
          <a:srgbClr val="FFFFFF"/>
        </a:solidFill>
        <a:ln w="12089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022">
      <a:solidFill>
        <a:srgbClr val="000000"/>
      </a:solidFill>
      <a:prstDash val="solid"/>
    </a:ln>
  </c:spPr>
  <c:txPr>
    <a:bodyPr/>
    <a:lstStyle/>
    <a:p>
      <a:pPr>
        <a:defRPr sz="904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3.png"/><Relationship Id="rId5" Type="http://schemas.openxmlformats.org/officeDocument/2006/relationships/image" Target="../media/image98.png"/><Relationship Id="rId1" Type="http://schemas.openxmlformats.org/officeDocument/2006/relationships/image" Target="../media/image125.png"/><Relationship Id="rId2" Type="http://schemas.openxmlformats.org/officeDocument/2006/relationships/image" Target="../media/image12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Relationship Id="rId2" Type="http://schemas.openxmlformats.org/officeDocument/2006/relationships/image" Target="../media/image9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12D5C-3169-EA47-B08C-C6832BAEC798}" type="datetimeFigureOut">
              <a:rPr lang="en-US" smtClean="0"/>
              <a:t>10/11/15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6A9E8A-B094-1340-9368-3E7A6210E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32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924A4B-3781-40FF-AAF7-6D4839A4AEE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8838" y="685800"/>
            <a:ext cx="5143500" cy="342900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6388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28149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0ADD3B7-A95E-F243-83C5-4D4D3F0EE1C1}" type="slidenum">
              <a:rPr lang="en-US"/>
              <a:pPr/>
              <a:t>17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417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F1A5B5C-D0E3-574A-96FD-D451EDB9A6E8}" type="slidenum">
              <a:rPr lang="en-US"/>
              <a:pPr/>
              <a:t>18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791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F1A5B5C-D0E3-574A-96FD-D451EDB9A6E8}" type="slidenum">
              <a:rPr lang="en-US"/>
              <a:pPr/>
              <a:t>19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002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EAE6CE2-D35E-0C44-8683-0E063F34382B}" type="slidenum">
              <a:rPr lang="en-US"/>
              <a:pPr/>
              <a:t>20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431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24481AC-452E-B34F-A25E-F7862A9CBC2F}" type="slidenum">
              <a:rPr lang="en-US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58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35FB5-B460-4B57-B21D-F523BEC77D5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60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46E753-424E-425B-9185-68C52E65A0D5}" type="slidenum">
              <a:rPr lang="en-US" altLang="en-US" smtClean="0"/>
              <a:pPr eaLnBrk="1" hangingPunct="1"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94177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B7EE16D-BEAB-48FB-8EB8-CF6BD0082A56}" type="slidenum">
              <a:rPr lang="en-US" altLang="en-US" smtClean="0"/>
              <a:pPr eaLnBrk="1" hangingPunct="1">
                <a:spcBef>
                  <a:spcPct val="0"/>
                </a:spcBef>
              </a:pPr>
              <a:t>24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93232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7A8958F-2458-477C-9796-F7C12F5A526F}" type="slidenum">
              <a:rPr lang="en-US" altLang="en-US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943968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628CBEC-5C48-4761-B578-607E36CB0062}" type="slidenum">
              <a:rPr lang="en-US" altLang="en-US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24261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A9E8A-B094-1340-9368-3E7A6210E6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887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CE315ED-0561-4814-AEBD-4CCCAF04E727}" type="slidenum">
              <a:rPr lang="en-US" altLang="en-US" smtClean="0"/>
              <a:pPr eaLnBrk="1" hangingPunct="1">
                <a:spcBef>
                  <a:spcPct val="0"/>
                </a:spcBef>
              </a:pPr>
              <a:t>28</a:t>
            </a:fld>
            <a:endParaRPr lang="en-US" alt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Sensitive to very small changes in spectroscopic properties that would not be reliably detected by non-imaging spectroscopic techniques, and not by standard color-based imaging systems.</a:t>
            </a:r>
          </a:p>
        </p:txBody>
      </p:sp>
    </p:spTree>
    <p:extLst>
      <p:ext uri="{BB962C8B-B14F-4D97-AF65-F5344CB8AC3E}">
        <p14:creationId xmlns:p14="http://schemas.microsoft.com/office/powerpoint/2010/main" val="17559465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CC026F-6604-5441-B006-51D40DD3B55F}" type="slidenum">
              <a:rPr lang="en-US"/>
              <a:pPr/>
              <a:t>29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r>
              <a:rPr lang="en-US"/>
              <a:t>Sensitive to very small changes in spectroscopic properties that would not be reliably detected by non-imaging spectroscopic techniques, and not by standard color-based imaging systems.</a:t>
            </a:r>
          </a:p>
        </p:txBody>
      </p:sp>
    </p:spTree>
    <p:extLst>
      <p:ext uri="{BB962C8B-B14F-4D97-AF65-F5344CB8AC3E}">
        <p14:creationId xmlns:p14="http://schemas.microsoft.com/office/powerpoint/2010/main" val="6657044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4CAE91E-EE1D-4FA8-A27F-AA23B6405FF9}" type="slidenum">
              <a:rPr lang="en-US" altLang="en-US" smtClean="0"/>
              <a:pPr eaLnBrk="1" hangingPunct="1">
                <a:spcBef>
                  <a:spcPct val="0"/>
                </a:spcBef>
              </a:pPr>
              <a:t>30</a:t>
            </a:fld>
            <a:endParaRPr lang="en-US" alt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66605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9A8D619-FE02-45CB-898F-C54E00BD9054}" type="slidenum">
              <a:rPr lang="en-US" altLang="en-US" smtClean="0"/>
              <a:pPr eaLnBrk="1" hangingPunct="1">
                <a:spcBef>
                  <a:spcPct val="0"/>
                </a:spcBef>
              </a:pPr>
              <a:t>31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81201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B8A625-F8B8-4AC7-83C5-E783D2D1DC44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6010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1921A-AAC8-4F9C-945F-CA42B9EF42C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180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4C59593-460F-4093-9337-3B5AA792C325}" type="slidenum">
              <a:rPr lang="en-US" altLang="en-US" smtClean="0"/>
              <a:pPr eaLnBrk="1" hangingPunct="1">
                <a:spcBef>
                  <a:spcPct val="0"/>
                </a:spcBef>
              </a:pPr>
              <a:t>34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387655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1ED3CB-A294-4972-A0D5-AAD3E9AB48E8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41765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DC2001-3783-4E37-946D-F1D0F9630DAE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78238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7DB1C6-25B9-44A4-AE8A-1FDC7F31DD0D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1794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08013" y="744538"/>
            <a:ext cx="5581650" cy="3722687"/>
          </a:xfrm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42900" indent="-34290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endParaRPr lang="en-US" altLang="en-US" sz="1100" smtClean="0">
              <a:latin typeface="Times New Roman" pitchFamily="18" charset="0"/>
            </a:endParaRPr>
          </a:p>
          <a:p>
            <a:pPr marL="342900" indent="-342900"/>
            <a:endParaRPr lang="en-US" alt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50F4942B-35C6-47C8-9F49-FCC2E09C5DB5}" type="slidenum">
              <a:rPr lang="en-US" altLang="en-US" sz="1200" b="0" smtClean="0"/>
              <a:pPr eaLnBrk="1" hangingPunct="1"/>
              <a:t>6</a:t>
            </a:fld>
            <a:endParaRPr lang="en-US" altLang="en-US" sz="1200" b="0" smtClean="0"/>
          </a:p>
        </p:txBody>
      </p:sp>
    </p:spTree>
    <p:extLst>
      <p:ext uri="{BB962C8B-B14F-4D97-AF65-F5344CB8AC3E}">
        <p14:creationId xmlns:p14="http://schemas.microsoft.com/office/powerpoint/2010/main" val="4902234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97E50-319C-4171-87D7-56E225E258A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02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10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75EF024-960C-A54D-B406-E657C6E189AF}" type="slidenum">
              <a:rPr lang="en-US"/>
              <a:pPr/>
              <a:t>40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019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97E50-319C-4171-87D7-56E225E258A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005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46DFB6D-1677-409A-9B63-86E176F62949}" type="slidenum">
              <a:rPr lang="en-US" altLang="en-US" smtClean="0"/>
              <a:pPr eaLnBrk="1" hangingPunct="1">
                <a:spcBef>
                  <a:spcPct val="0"/>
                </a:spcBef>
              </a:pPr>
              <a:t>42</a:t>
            </a:fld>
            <a:endParaRPr lang="en-US" alt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141005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1AE9327-09A5-4ED2-BE44-D14EF3476609}" type="slidenum">
              <a:rPr lang="en-US" altLang="en-US" smtClean="0"/>
              <a:pPr eaLnBrk="1" hangingPunct="1">
                <a:spcBef>
                  <a:spcPct val="0"/>
                </a:spcBef>
              </a:pPr>
              <a:t>43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711182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35FB5-B460-4B57-B21D-F523BEC77D5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072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35FB5-B460-4B57-B21D-F523BEC77D5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648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AB281-5837-429F-9FF2-304A5C1E0567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93237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A9E8A-B094-1340-9368-3E7A6210E6E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220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89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A9E8A-B094-1340-9368-3E7A6210E6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620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836F47E-FB80-E94A-94C1-F117B7989E03}" type="slidenum">
              <a:rPr lang="en-US"/>
              <a:pPr/>
              <a:t>54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1785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35FB5-B460-4B57-B21D-F523BEC77D5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35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01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Michigan effort concentrated upon building and operating an airborne data collection system.</a:t>
            </a:r>
          </a:p>
          <a:p>
            <a:r>
              <a:rPr lang="en-US" dirty="0" smtClean="0"/>
              <a:t>The UC/Berkeley group focused on perfecting manual data analysis schemes.</a:t>
            </a:r>
          </a:p>
          <a:p>
            <a:r>
              <a:rPr lang="en-US" dirty="0" smtClean="0"/>
              <a:t>Purdue's focus was to be upon machine data-analysis methods and upon agricultural applications.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65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5D2CAFA-5A2E-49DD-874D-D07ACC5E8A06}" type="slidenum">
              <a:rPr lang="en-US" altLang="en-US" smtClean="0"/>
              <a:pPr eaLnBrk="1" hangingPunct="1"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9672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3E5ACD9-7383-B24F-A975-9D8A33797448}" type="slidenum">
              <a:rPr lang="en-US"/>
              <a:pPr/>
              <a:t>16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606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7C3FD-C6CF-0B47-9867-F629BC5A620D}" type="datetimeFigureOut">
              <a:rPr lang="en-US" smtClean="0"/>
              <a:t>10/11/15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3EA4-99EF-AF4C-B78B-165C1471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03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7C3FD-C6CF-0B47-9867-F629BC5A620D}" type="datetimeFigureOut">
              <a:rPr lang="en-US" smtClean="0"/>
              <a:t>10/11/15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3EA4-99EF-AF4C-B78B-165C1471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15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7C3FD-C6CF-0B47-9867-F629BC5A620D}" type="datetimeFigureOut">
              <a:rPr lang="en-US" smtClean="0"/>
              <a:t>10/11/15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3EA4-99EF-AF4C-B78B-165C1471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62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Content Slide Title (28 </a:t>
            </a:r>
            <a:r>
              <a:rPr lang="en-US" noProof="0" dirty="0" err="1" smtClean="0"/>
              <a:t>pt</a:t>
            </a:r>
            <a:r>
              <a:rPr lang="en-US" noProof="0" dirty="0" smtClean="0"/>
              <a:t>)</a:t>
            </a:r>
            <a:br>
              <a:rPr lang="en-US" noProof="0" dirty="0" smtClean="0"/>
            </a:br>
            <a:r>
              <a:rPr lang="en-US" noProof="0" dirty="0" smtClean="0"/>
              <a:t>on two lines if required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361652" y="6667313"/>
            <a:ext cx="1139063" cy="126563"/>
          </a:xfrm>
          <a:prstGeom prst="rect">
            <a:avLst/>
          </a:prstGeom>
        </p:spPr>
        <p:txBody>
          <a:bodyPr lIns="64291" tIns="32146" rIns="64291" bIns="32146"/>
          <a:lstStyle/>
          <a:p>
            <a:fld id="{DE9A377D-AD56-4DF1-9C1C-AD9C50D51714}" type="datetime4">
              <a:rPr lang="en-US" smtClean="0"/>
              <a:t>October 11, 2015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981970" y="6654211"/>
            <a:ext cx="6289383" cy="126563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rPr lang="en-US" smtClean="0"/>
              <a:t>Name // Department // Event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9354561" y="6666459"/>
            <a:ext cx="569531" cy="126563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rPr lang="en-US" smtClean="0"/>
              <a:t>Page </a:t>
            </a:r>
            <a:fld id="{BEEA4C05-0EC8-40CF-B1C0-98E88160E7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 hasCustomPrompt="1"/>
          </p:nvPr>
        </p:nvSpPr>
        <p:spPr>
          <a:xfrm>
            <a:off x="361653" y="1272482"/>
            <a:ext cx="9562439" cy="480975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Sub-title goes here (24 pt)  //  for additional levels: Home | Paragraph | Increase/Decrease List Level  //  or insert another content (chart, table, picture)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7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98786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7C3FD-C6CF-0B47-9867-F629BC5A620D}" type="datetimeFigureOut">
              <a:rPr lang="en-US" smtClean="0"/>
              <a:t>10/11/15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3EA4-99EF-AF4C-B78B-165C1471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51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7C3FD-C6CF-0B47-9867-F629BC5A620D}" type="datetimeFigureOut">
              <a:rPr lang="en-US" smtClean="0"/>
              <a:t>10/11/15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3EA4-99EF-AF4C-B78B-165C1471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4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7C3FD-C6CF-0B47-9867-F629BC5A620D}" type="datetimeFigureOut">
              <a:rPr lang="en-US" smtClean="0"/>
              <a:t>10/11/15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3EA4-99EF-AF4C-B78B-165C1471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4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7C3FD-C6CF-0B47-9867-F629BC5A620D}" type="datetimeFigureOut">
              <a:rPr lang="en-US" smtClean="0"/>
              <a:t>10/11/15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3EA4-99EF-AF4C-B78B-165C1471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19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7C3FD-C6CF-0B47-9867-F629BC5A620D}" type="datetimeFigureOut">
              <a:rPr lang="en-US" smtClean="0"/>
              <a:t>10/11/15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3EA4-99EF-AF4C-B78B-165C1471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64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7C3FD-C6CF-0B47-9867-F629BC5A620D}" type="datetimeFigureOut">
              <a:rPr lang="en-US" smtClean="0"/>
              <a:t>10/11/15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3EA4-99EF-AF4C-B78B-165C1471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6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7C3FD-C6CF-0B47-9867-F629BC5A620D}" type="datetimeFigureOut">
              <a:rPr lang="en-US" smtClean="0"/>
              <a:t>10/11/15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3EA4-99EF-AF4C-B78B-165C1471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15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7C3FD-C6CF-0B47-9867-F629BC5A620D}" type="datetimeFigureOut">
              <a:rPr lang="en-US" smtClean="0"/>
              <a:t>10/11/15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3EA4-99EF-AF4C-B78B-165C1471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3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7C3FD-C6CF-0B47-9867-F629BC5A620D}" type="datetimeFigureOut">
              <a:rPr lang="en-US" smtClean="0"/>
              <a:t>10/11/15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03EA4-99EF-AF4C-B78B-165C1471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28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tif"/><Relationship Id="rId6" Type="http://schemas.openxmlformats.org/officeDocument/2006/relationships/image" Target="../media/image5.jpeg"/><Relationship Id="rId7" Type="http://schemas.openxmlformats.org/officeDocument/2006/relationships/image" Target="../media/image6.jp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4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54.png"/><Relationship Id="rId8" Type="http://schemas.openxmlformats.org/officeDocument/2006/relationships/image" Target="../media/image5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58.png"/><Relationship Id="rId6" Type="http://schemas.openxmlformats.org/officeDocument/2006/relationships/image" Target="../media/image59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3.jpeg"/><Relationship Id="rId5" Type="http://schemas.openxmlformats.org/officeDocument/2006/relationships/hyperlink" Target="http://www.cyto.purdue.edu/Purdue_softwar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3.jpeg"/><Relationship Id="rId5" Type="http://schemas.openxmlformats.org/officeDocument/2006/relationships/hyperlink" Target="http://www.cyto.purdue.edu/Purdue_softwar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4.t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7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75.png"/><Relationship Id="rId6" Type="http://schemas.openxmlformats.org/officeDocument/2006/relationships/image" Target="../media/image76.emf"/><Relationship Id="rId7" Type="http://schemas.openxmlformats.org/officeDocument/2006/relationships/image" Target="../media/image7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4" Type="http://schemas.openxmlformats.org/officeDocument/2006/relationships/image" Target="../media/image83.wmf"/><Relationship Id="rId5" Type="http://schemas.openxmlformats.org/officeDocument/2006/relationships/image" Target="../media/image84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jpeg"/><Relationship Id="rId12" Type="http://schemas.openxmlformats.org/officeDocument/2006/relationships/image" Target="../media/image19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jpeg"/><Relationship Id="rId8" Type="http://schemas.openxmlformats.org/officeDocument/2006/relationships/image" Target="../media/image15.png"/><Relationship Id="rId9" Type="http://schemas.openxmlformats.org/officeDocument/2006/relationships/image" Target="../media/image16.jpg"/><Relationship Id="rId10" Type="http://schemas.openxmlformats.org/officeDocument/2006/relationships/image" Target="../media/image17.jp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3.gif"/><Relationship Id="rId12" Type="http://schemas.openxmlformats.org/officeDocument/2006/relationships/image" Target="../media/image94.gif"/><Relationship Id="rId13" Type="http://schemas.openxmlformats.org/officeDocument/2006/relationships/image" Target="../media/image77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2.xml"/><Relationship Id="rId4" Type="http://schemas.openxmlformats.org/officeDocument/2006/relationships/chart" Target="../charts/chart1.xml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9" Type="http://schemas.openxmlformats.org/officeDocument/2006/relationships/oleObject" Target="../embeddings/oleObject5.bin"/><Relationship Id="rId10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97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95.png"/><Relationship Id="rId7" Type="http://schemas.openxmlformats.org/officeDocument/2006/relationships/oleObject" Target="../embeddings/oleObject7.bin"/><Relationship Id="rId8" Type="http://schemas.openxmlformats.org/officeDocument/2006/relationships/image" Target="../media/image96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99.jpeg"/><Relationship Id="rId5" Type="http://schemas.openxmlformats.org/officeDocument/2006/relationships/image" Target="../media/image100.png"/><Relationship Id="rId6" Type="http://schemas.openxmlformats.org/officeDocument/2006/relationships/oleObject" Target="../embeddings/oleObject8.bin"/><Relationship Id="rId7" Type="http://schemas.openxmlformats.org/officeDocument/2006/relationships/image" Target="../media/image98.png"/><Relationship Id="rId8" Type="http://schemas.openxmlformats.org/officeDocument/2006/relationships/image" Target="../media/image101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oleObject" Target="file:///C:\Documents\xara%20stuff\Basic%20Cyyometry\full%2032%20with%20variable%20fingerprint-overlay-fitted.xar" TargetMode="External"/><Relationship Id="rId5" Type="http://schemas.openxmlformats.org/officeDocument/2006/relationships/image" Target="../media/image105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oleObject" Target="file:///C:\Documents\xara%20stuff\Basic%20Cyyometry\full%2032%20with%20variable%20fingerprint-overlay-fitted-2.xar" TargetMode="External"/><Relationship Id="rId5" Type="http://schemas.openxmlformats.org/officeDocument/2006/relationships/image" Target="../media/image106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oleObject" Target="file:///C:\xara%20stuff\bangs%20latex%20course\all%20green2.xar" TargetMode="External"/><Relationship Id="rId5" Type="http://schemas.openxmlformats.org/officeDocument/2006/relationships/image" Target="../media/image110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hyperlink" Target="http://r20.rs6.net/tn.jsp?f=0017lSJPLKK4hrHcab6r_N5i3JMm7F7wFj2aFcMwSzQ4lwHQ1wOO-PS-88VfWGBPpse6a20XaHZlYWKSsRne6lwb03lGIYdAuizymfbvZxMtJQN9oS3VyHGcyzlR_Ptx3f9LuN3aREMMenSB6mUBFEVhxSOngrRy44JFyLU_M3pPE9qxx3QOQkn7SaNIinikzMrUZUqbK3MJCITRCdokN-ecVVDjhRYTJsjYAOFffwpSIMLH0krMQ9pasjmUeVkOHy0&amp;c=BGbwfATURzhZfvvgovjrt3upTjWwUPn29NcHouV4DzgNQHOxuiAEaQ==&amp;ch=w-NqHLPX1gYZH1vNE6IGEIY-k9vXFyuA9g05-fMSLjOHAhWOZVLkqw==" TargetMode="External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1.png"/><Relationship Id="rId12" Type="http://schemas.openxmlformats.org/officeDocument/2006/relationships/image" Target="../media/image122.png"/><Relationship Id="rId13" Type="http://schemas.openxmlformats.org/officeDocument/2006/relationships/oleObject" Target="../embeddings/Microsoft_Excel_97_-_2004_Worksheet1.xls"/><Relationship Id="rId14" Type="http://schemas.openxmlformats.org/officeDocument/2006/relationships/image" Target="../media/image113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image" Target="../media/image117.png"/><Relationship Id="rId8" Type="http://schemas.openxmlformats.org/officeDocument/2006/relationships/image" Target="../media/image118.png"/><Relationship Id="rId9" Type="http://schemas.openxmlformats.org/officeDocument/2006/relationships/image" Target="../media/image119.png"/><Relationship Id="rId10" Type="http://schemas.openxmlformats.org/officeDocument/2006/relationships/image" Target="../media/image1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124.png"/><Relationship Id="rId5" Type="http://schemas.openxmlformats.org/officeDocument/2006/relationships/oleObject" Target="../embeddings/oleObject9.bin"/><Relationship Id="rId6" Type="http://schemas.openxmlformats.org/officeDocument/2006/relationships/image" Target="../media/image123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3.png"/><Relationship Id="rId12" Type="http://schemas.openxmlformats.org/officeDocument/2006/relationships/oleObject" Target="../embeddings/oleObject14.bin"/><Relationship Id="rId13" Type="http://schemas.openxmlformats.org/officeDocument/2006/relationships/image" Target="../media/image98.png"/><Relationship Id="rId14" Type="http://schemas.openxmlformats.org/officeDocument/2006/relationships/image" Target="../media/image124.png"/><Relationship Id="rId15" Type="http://schemas.openxmlformats.org/officeDocument/2006/relationships/image" Target="../media/image128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4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125.png"/><Relationship Id="rId6" Type="http://schemas.openxmlformats.org/officeDocument/2006/relationships/oleObject" Target="../embeddings/oleObject11.bin"/><Relationship Id="rId7" Type="http://schemas.openxmlformats.org/officeDocument/2006/relationships/image" Target="../media/image126.png"/><Relationship Id="rId8" Type="http://schemas.openxmlformats.org/officeDocument/2006/relationships/oleObject" Target="../embeddings/oleObject12.bin"/><Relationship Id="rId9" Type="http://schemas.openxmlformats.org/officeDocument/2006/relationships/image" Target="../media/image127.png"/><Relationship Id="rId10" Type="http://schemas.openxmlformats.org/officeDocument/2006/relationships/oleObject" Target="../embeddings/oleObject13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4" Type="http://schemas.openxmlformats.org/officeDocument/2006/relationships/image" Target="../media/image130.jpg"/><Relationship Id="rId5" Type="http://schemas.openxmlformats.org/officeDocument/2006/relationships/image" Target="../media/image13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3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3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3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emf"/><Relationship Id="rId9" Type="http://schemas.openxmlformats.org/officeDocument/2006/relationships/image" Target="../media/image35.gif"/><Relationship Id="rId1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41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42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Relationship Id="rId3" Type="http://schemas.openxmlformats.org/officeDocument/2006/relationships/image" Target="../media/image4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575675" cy="132873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Frontiers in Cytometry still Exist!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puclnew very sm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31" y="6095999"/>
            <a:ext cx="1314769" cy="636349"/>
          </a:xfrm>
          <a:prstGeom prst="rect">
            <a:avLst/>
          </a:prstGeom>
        </p:spPr>
      </p:pic>
      <p:pic>
        <p:nvPicPr>
          <p:cNvPr id="5" name="Picture 4" descr="twitter logo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417381"/>
            <a:ext cx="609600" cy="609600"/>
          </a:xfrm>
          <a:prstGeom prst="rect">
            <a:avLst/>
          </a:prstGeom>
        </p:spPr>
      </p:pic>
      <p:pic>
        <p:nvPicPr>
          <p:cNvPr id="6" name="Picture 5" descr="youtube 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486400"/>
            <a:ext cx="933965" cy="407749"/>
          </a:xfrm>
          <a:prstGeom prst="rect">
            <a:avLst/>
          </a:prstGeom>
        </p:spPr>
      </p:pic>
      <p:pic>
        <p:nvPicPr>
          <p:cNvPr id="7" name="Picture 6" descr="PU_signature_ibm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00" y="6142038"/>
            <a:ext cx="1635499" cy="5394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18926" y="5486400"/>
            <a:ext cx="187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@</a:t>
            </a:r>
            <a:r>
              <a:rPr lang="en-US" b="1" i="1" dirty="0" err="1" smtClean="0">
                <a:solidFill>
                  <a:srgbClr val="FF0000"/>
                </a:solidFill>
              </a:rPr>
              <a:t>Cytometryman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8500" y="6147128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66FF"/>
                </a:solidFill>
              </a:rPr>
              <a:t>Home of the Purdue </a:t>
            </a:r>
            <a:r>
              <a:rPr lang="en-US" sz="1400" dirty="0" err="1" smtClean="0">
                <a:solidFill>
                  <a:srgbClr val="3366FF"/>
                </a:solidFill>
              </a:rPr>
              <a:t>Cytometry</a:t>
            </a:r>
            <a:r>
              <a:rPr lang="en-US" sz="1400" dirty="0" smtClean="0">
                <a:solidFill>
                  <a:srgbClr val="3366FF"/>
                </a:solidFill>
              </a:rPr>
              <a:t> Mail-list </a:t>
            </a:r>
            <a:r>
              <a:rPr lang="en-US" sz="1400" dirty="0" err="1" smtClean="0">
                <a:solidFill>
                  <a:srgbClr val="3366FF"/>
                </a:solidFill>
              </a:rPr>
              <a:t>est</a:t>
            </a:r>
            <a:r>
              <a:rPr lang="en-US" sz="1400" dirty="0" smtClean="0">
                <a:solidFill>
                  <a:srgbClr val="3366FF"/>
                </a:solidFill>
              </a:rPr>
              <a:t> 1989</a:t>
            </a:r>
          </a:p>
          <a:p>
            <a:r>
              <a:rPr lang="en-US" sz="1400" dirty="0" err="1" smtClean="0">
                <a:solidFill>
                  <a:srgbClr val="3366FF"/>
                </a:solidFill>
              </a:rPr>
              <a:t>cytometry@lists.purdue.edu</a:t>
            </a:r>
            <a:endParaRPr lang="en-US" sz="1400" dirty="0">
              <a:solidFill>
                <a:srgbClr val="3366FF"/>
              </a:solidFill>
            </a:endParaRPr>
          </a:p>
        </p:txBody>
      </p:sp>
      <p:pic>
        <p:nvPicPr>
          <p:cNvPr id="10" name="Picture 10" descr="C:\image database Related\Logos\facebook 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328" y="5354536"/>
            <a:ext cx="633059" cy="6330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1295400" y="1877540"/>
            <a:ext cx="6807200" cy="244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J. Paul Robinson</a:t>
            </a:r>
          </a:p>
          <a:p>
            <a:r>
              <a:rPr lang="en-US" sz="2000" dirty="0" smtClean="0"/>
              <a:t>The SVM Professor of Cytomics</a:t>
            </a:r>
          </a:p>
          <a:p>
            <a:r>
              <a:rPr lang="en-US" sz="2000" dirty="0" smtClean="0"/>
              <a:t>Professor of Biomedical Engineering</a:t>
            </a:r>
          </a:p>
          <a:p>
            <a:r>
              <a:rPr lang="en-US" sz="2000" dirty="0" smtClean="0"/>
              <a:t>Director, Purdue University Cytometry Laboratories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098" y="2226189"/>
            <a:ext cx="1584754" cy="20954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06" y="3561330"/>
            <a:ext cx="3479800" cy="15205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106" y="4363209"/>
            <a:ext cx="5511800" cy="87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4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Cell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7989" y="0"/>
            <a:ext cx="8051187" cy="6858000"/>
          </a:xfrm>
        </p:spPr>
      </p:pic>
    </p:spTree>
    <p:extLst>
      <p:ext uri="{BB962C8B-B14F-4D97-AF65-F5344CB8AC3E}">
        <p14:creationId xmlns:p14="http://schemas.microsoft.com/office/powerpoint/2010/main" val="64325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627" y="1542409"/>
            <a:ext cx="3094810" cy="5167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262" y="1684512"/>
            <a:ext cx="4495074" cy="5167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495" y="3128858"/>
            <a:ext cx="2032010" cy="22847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1185" y="196163"/>
            <a:ext cx="4102100" cy="3771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02" y="-273358"/>
            <a:ext cx="8332636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Sony Chip Technology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4294" y="-74702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4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75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995" y="5731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What if you could measure </a:t>
            </a:r>
            <a:r>
              <a:rPr lang="en-US" sz="2200" b="1" dirty="0" smtClean="0"/>
              <a:t>(almost) </a:t>
            </a:r>
            <a:r>
              <a:rPr lang="en-US" b="1" dirty="0" smtClean="0"/>
              <a:t>any </a:t>
            </a:r>
            <a:r>
              <a:rPr lang="en-US" b="1" dirty="0" smtClean="0"/>
              <a:t>color without changing any filters??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10995" y="2438401"/>
            <a:ext cx="8834406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>
                <a:solidFill>
                  <a:schemeClr val="accent4">
                    <a:lumMod val="50000"/>
                  </a:schemeClr>
                </a:solidFill>
              </a:rPr>
              <a:t>H</a:t>
            </a:r>
            <a:r>
              <a:rPr lang="en-US" sz="11500">
                <a:solidFill>
                  <a:srgbClr val="461A93"/>
                </a:solidFill>
              </a:rPr>
              <a:t>y</a:t>
            </a:r>
            <a:r>
              <a:rPr lang="en-US" sz="11500">
                <a:solidFill>
                  <a:srgbClr val="5A23B8"/>
                </a:solidFill>
              </a:rPr>
              <a:t>per</a:t>
            </a:r>
            <a:r>
              <a:rPr lang="en-US" sz="11500">
                <a:solidFill>
                  <a:srgbClr val="8000FF"/>
                </a:solidFill>
              </a:rPr>
              <a:t>s</a:t>
            </a:r>
            <a:r>
              <a:rPr lang="en-US" sz="11500">
                <a:solidFill>
                  <a:srgbClr val="CC66FF"/>
                </a:solidFill>
              </a:rPr>
              <a:t>p</a:t>
            </a:r>
            <a:r>
              <a:rPr lang="en-US" sz="11500">
                <a:solidFill>
                  <a:srgbClr val="0000FF"/>
                </a:solidFill>
              </a:rPr>
              <a:t>e</a:t>
            </a:r>
            <a:r>
              <a:rPr lang="en-US" sz="11500">
                <a:solidFill>
                  <a:srgbClr val="0080FF"/>
                </a:solidFill>
              </a:rPr>
              <a:t>c</a:t>
            </a:r>
            <a:r>
              <a:rPr lang="en-US" sz="11500">
                <a:solidFill>
                  <a:srgbClr val="66CCFF"/>
                </a:solidFill>
              </a:rPr>
              <a:t>t</a:t>
            </a:r>
            <a:r>
              <a:rPr lang="en-US" sz="11500">
                <a:solidFill>
                  <a:srgbClr val="66FFFF"/>
                </a:solidFill>
              </a:rPr>
              <a:t>r</a:t>
            </a:r>
            <a:r>
              <a:rPr lang="en-US" sz="11500">
                <a:solidFill>
                  <a:srgbClr val="66FFCC"/>
                </a:solidFill>
              </a:rPr>
              <a:t>a</a:t>
            </a:r>
            <a:r>
              <a:rPr lang="en-US" sz="11500">
                <a:solidFill>
                  <a:srgbClr val="66FF66"/>
                </a:solidFill>
              </a:rPr>
              <a:t>l</a:t>
            </a:r>
            <a:r>
              <a:rPr lang="en-US" sz="11500"/>
              <a:t> </a:t>
            </a:r>
            <a:endParaRPr lang="en-US" sz="11500" dirty="0"/>
          </a:p>
          <a:p>
            <a:pPr algn="ctr"/>
            <a:r>
              <a:rPr lang="en-US" sz="11500" dirty="0">
                <a:solidFill>
                  <a:srgbClr val="408000"/>
                </a:solidFill>
              </a:rPr>
              <a:t>C</a:t>
            </a:r>
            <a:r>
              <a:rPr lang="en-US" sz="11500" dirty="0">
                <a:solidFill>
                  <a:srgbClr val="FFFF00"/>
                </a:solidFill>
              </a:rPr>
              <a:t>y</a:t>
            </a:r>
            <a:r>
              <a:rPr lang="en-US" sz="115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</a:t>
            </a:r>
            <a:r>
              <a:rPr lang="en-US" sz="115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11500" dirty="0">
                <a:solidFill>
                  <a:srgbClr val="FF6666"/>
                </a:solidFill>
              </a:rPr>
              <a:t>m</a:t>
            </a:r>
            <a:r>
              <a:rPr lang="en-US" sz="11500" dirty="0">
                <a:solidFill>
                  <a:srgbClr val="FF0000"/>
                </a:solidFill>
              </a:rPr>
              <a:t>e</a:t>
            </a:r>
            <a:r>
              <a:rPr lang="en-US" sz="11500" dirty="0">
                <a:solidFill>
                  <a:srgbClr val="804000"/>
                </a:solidFill>
              </a:rPr>
              <a:t>t</a:t>
            </a:r>
            <a:r>
              <a:rPr lang="en-US" sz="11500" dirty="0">
                <a:solidFill>
                  <a:srgbClr val="800000"/>
                </a:solidFill>
              </a:rPr>
              <a:t>r</a:t>
            </a:r>
            <a:r>
              <a:rPr lang="en-US" sz="11500" dirty="0"/>
              <a:t>y</a:t>
            </a:r>
          </a:p>
        </p:txBody>
      </p:sp>
      <p:sp>
        <p:nvSpPr>
          <p:cNvPr id="5" name="Rectangle 4"/>
          <p:cNvSpPr/>
          <p:nvPr/>
        </p:nvSpPr>
        <p:spPr>
          <a:xfrm>
            <a:off x="8777368" y="6371710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Wingdings"/>
                <a:ea typeface="Wingdings"/>
                <a:cs typeface="Wingdings"/>
              </a:rPr>
              <a:t>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34294" y="-74702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5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2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4036" y="1429345"/>
            <a:ext cx="5701065" cy="17526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The problem: how to classify objects in images of low spatial resolution?</a:t>
            </a:r>
          </a:p>
          <a:p>
            <a:r>
              <a:rPr lang="en-US" sz="2400" dirty="0"/>
              <a:t>Solution: use the spectral signature of individual pixels and classify them into categories.</a:t>
            </a:r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5814" y="0"/>
            <a:ext cx="6101687" cy="685800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Let’s talk about remote sensing…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Multispectral flow cytometry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176" y="2095552"/>
            <a:ext cx="2712124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498" y="4382689"/>
            <a:ext cx="2167602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26412" y="3048000"/>
            <a:ext cx="56172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1960 – the successful launching of the first weather satellite, TIROS-1.</a:t>
            </a:r>
          </a:p>
          <a:p>
            <a:r>
              <a:rPr lang="en-US" sz="1600" dirty="0">
                <a:solidFill>
                  <a:srgbClr val="FF0000"/>
                </a:solidFill>
              </a:rPr>
              <a:t>1961 – the </a:t>
            </a:r>
            <a:r>
              <a:rPr lang="en-US" sz="1600" b="1" dirty="0">
                <a:solidFill>
                  <a:srgbClr val="FF0000"/>
                </a:solidFill>
              </a:rPr>
              <a:t>National Academy of Science </a:t>
            </a:r>
            <a:r>
              <a:rPr lang="en-US" sz="1600" dirty="0">
                <a:solidFill>
                  <a:srgbClr val="FF0000"/>
                </a:solidFill>
              </a:rPr>
              <a:t>through its National Research Council formed a committee on "</a:t>
            </a:r>
            <a:r>
              <a:rPr lang="en-US" sz="1600" b="1" dirty="0">
                <a:solidFill>
                  <a:srgbClr val="FF0000"/>
                </a:solidFill>
              </a:rPr>
              <a:t>Aerial Survey Methods in Agriculture</a:t>
            </a:r>
            <a:r>
              <a:rPr lang="en-US" sz="1600" dirty="0">
                <a:solidFill>
                  <a:srgbClr val="FF0000"/>
                </a:solidFill>
              </a:rPr>
              <a:t>“</a:t>
            </a:r>
          </a:p>
          <a:p>
            <a:r>
              <a:rPr lang="en-US" sz="1600" dirty="0"/>
              <a:t>1964 – </a:t>
            </a:r>
            <a:r>
              <a:rPr lang="en-US" sz="1600" b="1" dirty="0"/>
              <a:t>Purdue, UC/Berkeley, and Michigan </a:t>
            </a:r>
            <a:r>
              <a:rPr lang="en-US" sz="1600" dirty="0"/>
              <a:t>consortium starts developing methods for remote sensing</a:t>
            </a:r>
          </a:p>
          <a:p>
            <a:r>
              <a:rPr lang="en-US" sz="1600" dirty="0">
                <a:solidFill>
                  <a:srgbClr val="FF0000"/>
                </a:solidFill>
              </a:rPr>
              <a:t>1966 – First multispectral pattern recognition methods capable of identifying individual crop species demonstrated by the Purdue researchers (Professor David </a:t>
            </a:r>
            <a:r>
              <a:rPr lang="en-US" sz="1600" dirty="0" err="1">
                <a:solidFill>
                  <a:srgbClr val="FF0000"/>
                </a:solidFill>
              </a:rPr>
              <a:t>Ladgrebe</a:t>
            </a:r>
            <a:r>
              <a:rPr lang="en-US" sz="1600" dirty="0">
                <a:solidFill>
                  <a:srgbClr val="FF0000"/>
                </a:solidFill>
              </a:rPr>
              <a:t>).</a:t>
            </a:r>
          </a:p>
          <a:p>
            <a:r>
              <a:rPr lang="en-US" sz="1600" dirty="0"/>
              <a:t>This became  </a:t>
            </a:r>
            <a:r>
              <a:rPr lang="en-US" altLang="en-US" sz="1600" b="1" dirty="0"/>
              <a:t>LANDSAT series of Earth satellites </a:t>
            </a:r>
            <a:r>
              <a:rPr lang="en-US" altLang="en-US" sz="1600" dirty="0"/>
              <a:t>and is the basis for a new generation of instruments carried on Space Station platforms in the 1990's. </a:t>
            </a:r>
          </a:p>
          <a:p>
            <a:r>
              <a:rPr lang="en-US" sz="1600" dirty="0"/>
              <a:t> </a:t>
            </a:r>
          </a:p>
          <a:p>
            <a:endParaRPr lang="en-US" sz="16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A141-2C54-48A0-95A3-F4A50CF8FF8D}" type="datetime1">
              <a:rPr lang="en-US" smtClean="0"/>
              <a:t>10/11/15</a:t>
            </a:fld>
            <a:endParaRPr lang="en-US" dirty="0"/>
          </a:p>
        </p:txBody>
      </p:sp>
      <p:pic>
        <p:nvPicPr>
          <p:cNvPr id="11" name="Picture 5" descr="landgrebe9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062" y="0"/>
            <a:ext cx="1468438" cy="201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238500" y="609600"/>
            <a:ext cx="5638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 baseline="30000" dirty="0"/>
              <a:t>History of Multispectral Imaging</a:t>
            </a:r>
            <a:br>
              <a:rPr lang="en-US" altLang="en-US" sz="3600" b="1" baseline="30000" dirty="0"/>
            </a:br>
            <a:r>
              <a:rPr lang="en-US" altLang="en-US" sz="1800" dirty="0"/>
              <a:t>A Purdue solution – Prof David A. </a:t>
            </a:r>
            <a:r>
              <a:rPr lang="en-US" altLang="en-US" sz="1800" dirty="0" err="1"/>
              <a:t>Landgrebe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9986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3000" dirty="0"/>
              <a:t>Spectral imaging in remote sensing from the 1960’s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CF9D9-1214-4280-A269-F963C92CD12E}" type="datetime1">
              <a:rPr lang="en-US" smtClean="0"/>
              <a:t>10/11/15</a:t>
            </a:fld>
            <a:endParaRPr lang="en-US"/>
          </a:p>
        </p:txBody>
      </p:sp>
      <p:pic>
        <p:nvPicPr>
          <p:cNvPr id="2549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3657600"/>
            <a:ext cx="4953000" cy="261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4980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409700" y="994570"/>
            <a:ext cx="2590800" cy="2577306"/>
          </a:xfrm>
          <a:noFill/>
          <a:ln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Multispectral flow cytometry</a:t>
            </a:r>
            <a:endParaRPr lang="en-US" dirty="0"/>
          </a:p>
        </p:txBody>
      </p:sp>
      <p:graphicFrame>
        <p:nvGraphicFramePr>
          <p:cNvPr id="69634" name="Object 2"/>
          <p:cNvGraphicFramePr>
            <a:graphicFrameLocks noChangeAspect="1"/>
          </p:cNvGraphicFramePr>
          <p:nvPr>
            <p:extLst/>
          </p:nvPr>
        </p:nvGraphicFramePr>
        <p:xfrm>
          <a:off x="5981700" y="685801"/>
          <a:ext cx="3319992" cy="2457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Bitmap Image" r:id="rId6" imgW="8133333" imgH="6009524" progId="">
                  <p:embed/>
                </p:oleObj>
              </mc:Choice>
              <mc:Fallback>
                <p:oleObj name="Bitmap Image" r:id="rId6" imgW="8133333" imgH="60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1700" y="685801"/>
                        <a:ext cx="3319992" cy="245798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 descr="Typical continuous spectral curves or signatures of the four classes shown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4500" y="3733801"/>
            <a:ext cx="3962400" cy="204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286500" y="5867401"/>
            <a:ext cx="3276600" cy="25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0" tIns="45710" rIns="91420" bIns="4571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50" i="1" dirty="0">
                <a:solidFill>
                  <a:srgbClr val="0000FF"/>
                </a:solidFill>
                <a:cs typeface="Arial" charset="0"/>
              </a:rPr>
              <a:t>http://</a:t>
            </a:r>
            <a:r>
              <a:rPr lang="en-US" sz="1050" i="1" dirty="0" err="1">
                <a:solidFill>
                  <a:srgbClr val="0000FF"/>
                </a:solidFill>
                <a:cs typeface="Arial" charset="0"/>
              </a:rPr>
              <a:t>rst.gsfc.nasa.gov</a:t>
            </a:r>
            <a:r>
              <a:rPr lang="en-US" sz="1050" i="1" dirty="0">
                <a:solidFill>
                  <a:srgbClr val="0000FF"/>
                </a:solidFill>
                <a:cs typeface="Arial" charset="0"/>
              </a:rPr>
              <a:t>/Intro/Part2_5.html</a:t>
            </a:r>
            <a:endParaRPr lang="en-US" sz="1200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H="1">
            <a:off x="6591300" y="3557588"/>
            <a:ext cx="1127539" cy="7096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H="1">
            <a:off x="7962900" y="3557587"/>
            <a:ext cx="0" cy="7096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8115301" y="3557587"/>
            <a:ext cx="381000" cy="10906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353300" y="3176589"/>
            <a:ext cx="1493078" cy="27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0" tIns="45710" rIns="91420" bIns="4571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>
                <a:solidFill>
                  <a:srgbClr val="FF0000"/>
                </a:solidFill>
                <a:cs typeface="Arial" charset="0"/>
              </a:rPr>
              <a:t>Key Wavelengths</a:t>
            </a:r>
          </a:p>
        </p:txBody>
      </p:sp>
    </p:spTree>
    <p:extLst>
      <p:ext uri="{BB962C8B-B14F-4D97-AF65-F5344CB8AC3E}">
        <p14:creationId xmlns:p14="http://schemas.microsoft.com/office/powerpoint/2010/main" val="124442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1100" y="304800"/>
            <a:ext cx="80772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Color composition is a mixture of spectral bands</a:t>
            </a:r>
          </a:p>
        </p:txBody>
      </p:sp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914400" y="2019300"/>
          <a:ext cx="7848600" cy="324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" name="Image" r:id="rId4" imgW="13574603" imgH="5612698" progId="Photoshop.Image.7">
                  <p:embed/>
                </p:oleObj>
              </mc:Choice>
              <mc:Fallback>
                <p:oleObj name="Image" r:id="rId4" imgW="13574603" imgH="5612698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019300"/>
                        <a:ext cx="7848600" cy="324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089026" y="5562601"/>
            <a:ext cx="43592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Tahoma" pitchFamily="34" charset="0"/>
                <a:cs typeface="Times New Roman" pitchFamily="18" charset="0"/>
              </a:rPr>
              <a:t>Proc. SPIE  Vol. 4056, p. 50-64, Wavelet Applications VII, Harold H. Szu, Martin Vetterli; William J. Campbell, James R. Buss, Ed.</a:t>
            </a:r>
          </a:p>
        </p:txBody>
      </p:sp>
      <p:sp>
        <p:nvSpPr>
          <p:cNvPr id="9221" name="Film"/>
          <p:cNvSpPr>
            <a:spLocks noEditPoints="1" noChangeArrowheads="1"/>
          </p:cNvSpPr>
          <p:nvPr/>
        </p:nvSpPr>
        <p:spPr bwMode="auto">
          <a:xfrm>
            <a:off x="8420100" y="6172200"/>
            <a:ext cx="228600" cy="381000"/>
          </a:xfrm>
          <a:custGeom>
            <a:avLst/>
            <a:gdLst>
              <a:gd name="T0" fmla="*/ 0 w 21600"/>
              <a:gd name="T1" fmla="*/ 0 h 21600"/>
              <a:gd name="T2" fmla="*/ 1209675 w 21600"/>
              <a:gd name="T3" fmla="*/ 0 h 21600"/>
              <a:gd name="T4" fmla="*/ 2419350 w 21600"/>
              <a:gd name="T5" fmla="*/ 0 h 21600"/>
              <a:gd name="T6" fmla="*/ 2419350 w 21600"/>
              <a:gd name="T7" fmla="*/ 3360208 h 21600"/>
              <a:gd name="T8" fmla="*/ 2419350 w 21600"/>
              <a:gd name="T9" fmla="*/ 6720417 h 21600"/>
              <a:gd name="T10" fmla="*/ 1209675 w 21600"/>
              <a:gd name="T11" fmla="*/ 6720417 h 21600"/>
              <a:gd name="T12" fmla="*/ 0 w 21600"/>
              <a:gd name="T13" fmla="*/ 6720417 h 21600"/>
              <a:gd name="T14" fmla="*/ 0 w 21600"/>
              <a:gd name="T15" fmla="*/ 336020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9222" name="Group 6"/>
          <p:cNvGrpSpPr>
            <a:grpSpLocks/>
          </p:cNvGrpSpPr>
          <p:nvPr/>
        </p:nvGrpSpPr>
        <p:grpSpPr bwMode="auto">
          <a:xfrm>
            <a:off x="800100" y="2057400"/>
            <a:ext cx="8077200" cy="3352800"/>
            <a:chOff x="528" y="1248"/>
            <a:chExt cx="5034" cy="2112"/>
          </a:xfrm>
        </p:grpSpPr>
        <p:sp>
          <p:nvSpPr>
            <p:cNvPr id="12303" name="Rectangle 7"/>
            <p:cNvSpPr>
              <a:spLocks noChangeArrowheads="1"/>
            </p:cNvSpPr>
            <p:nvPr/>
          </p:nvSpPr>
          <p:spPr bwMode="auto">
            <a:xfrm>
              <a:off x="1626" y="1248"/>
              <a:ext cx="3936" cy="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304" name="Rectangle 8"/>
            <p:cNvSpPr>
              <a:spLocks noChangeArrowheads="1"/>
            </p:cNvSpPr>
            <p:nvPr/>
          </p:nvSpPr>
          <p:spPr bwMode="auto">
            <a:xfrm>
              <a:off x="528" y="1920"/>
              <a:ext cx="1200" cy="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6" t="66455"/>
          <a:stretch>
            <a:fillRect/>
          </a:stretch>
        </p:blipFill>
        <p:spPr bwMode="auto">
          <a:xfrm>
            <a:off x="7181850" y="4114801"/>
            <a:ext cx="16383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6" name="Group 10"/>
          <p:cNvGrpSpPr>
            <a:grpSpLocks/>
          </p:cNvGrpSpPr>
          <p:nvPr/>
        </p:nvGrpSpPr>
        <p:grpSpPr bwMode="auto">
          <a:xfrm>
            <a:off x="800100" y="2057400"/>
            <a:ext cx="8077200" cy="3352800"/>
            <a:chOff x="528" y="1248"/>
            <a:chExt cx="5034" cy="2112"/>
          </a:xfrm>
        </p:grpSpPr>
        <p:sp>
          <p:nvSpPr>
            <p:cNvPr id="12301" name="Rectangle 11"/>
            <p:cNvSpPr>
              <a:spLocks noChangeArrowheads="1"/>
            </p:cNvSpPr>
            <p:nvPr/>
          </p:nvSpPr>
          <p:spPr bwMode="auto">
            <a:xfrm>
              <a:off x="1626" y="1248"/>
              <a:ext cx="3936" cy="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302" name="Rectangle 12"/>
            <p:cNvSpPr>
              <a:spLocks noChangeArrowheads="1"/>
            </p:cNvSpPr>
            <p:nvPr/>
          </p:nvSpPr>
          <p:spPr bwMode="auto">
            <a:xfrm>
              <a:off x="528" y="1920"/>
              <a:ext cx="1200" cy="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7191375" y="4162425"/>
            <a:ext cx="18288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8" name="TextBox 1"/>
          <p:cNvSpPr txBox="1">
            <a:spLocks noChangeArrowheads="1"/>
          </p:cNvSpPr>
          <p:nvPr/>
        </p:nvSpPr>
        <p:spPr bwMode="auto">
          <a:xfrm>
            <a:off x="952500" y="1447801"/>
            <a:ext cx="12876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A photo of </a:t>
            </a:r>
          </a:p>
          <a:p>
            <a:pPr eaLnBrk="1" hangingPunct="1"/>
            <a:r>
              <a:rPr lang="en-US" altLang="en-US" dirty="0"/>
              <a:t>the blocks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181851" y="5334000"/>
            <a:ext cx="1997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A “reconstruction”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400301" y="1447800"/>
            <a:ext cx="20063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A “reconstruction”</a:t>
            </a:r>
          </a:p>
        </p:txBody>
      </p:sp>
      <p:sp>
        <p:nvSpPr>
          <p:cNvPr id="17" name="Film"/>
          <p:cNvSpPr>
            <a:spLocks noEditPoints="1" noChangeArrowheads="1"/>
          </p:cNvSpPr>
          <p:nvPr/>
        </p:nvSpPr>
        <p:spPr bwMode="auto">
          <a:xfrm>
            <a:off x="8801100" y="6172200"/>
            <a:ext cx="228600" cy="381000"/>
          </a:xfrm>
          <a:custGeom>
            <a:avLst/>
            <a:gdLst>
              <a:gd name="T0" fmla="*/ 0 w 21600"/>
              <a:gd name="T1" fmla="*/ 0 h 21600"/>
              <a:gd name="T2" fmla="*/ 1209675 w 21600"/>
              <a:gd name="T3" fmla="*/ 0 h 21600"/>
              <a:gd name="T4" fmla="*/ 2419350 w 21600"/>
              <a:gd name="T5" fmla="*/ 0 h 21600"/>
              <a:gd name="T6" fmla="*/ 2419350 w 21600"/>
              <a:gd name="T7" fmla="*/ 3360208 h 21600"/>
              <a:gd name="T8" fmla="*/ 2419350 w 21600"/>
              <a:gd name="T9" fmla="*/ 6720417 h 21600"/>
              <a:gd name="T10" fmla="*/ 1209675 w 21600"/>
              <a:gd name="T11" fmla="*/ 6720417 h 21600"/>
              <a:gd name="T12" fmla="*/ 0 w 21600"/>
              <a:gd name="T13" fmla="*/ 6720417 h 21600"/>
              <a:gd name="T14" fmla="*/ 0 w 21600"/>
              <a:gd name="T15" fmla="*/ 336020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ilm"/>
          <p:cNvSpPr>
            <a:spLocks noEditPoints="1" noChangeArrowheads="1"/>
          </p:cNvSpPr>
          <p:nvPr/>
        </p:nvSpPr>
        <p:spPr bwMode="auto">
          <a:xfrm>
            <a:off x="9182100" y="6172200"/>
            <a:ext cx="228600" cy="381000"/>
          </a:xfrm>
          <a:custGeom>
            <a:avLst/>
            <a:gdLst>
              <a:gd name="T0" fmla="*/ 0 w 21600"/>
              <a:gd name="T1" fmla="*/ 0 h 21600"/>
              <a:gd name="T2" fmla="*/ 1209675 w 21600"/>
              <a:gd name="T3" fmla="*/ 0 h 21600"/>
              <a:gd name="T4" fmla="*/ 2419350 w 21600"/>
              <a:gd name="T5" fmla="*/ 0 h 21600"/>
              <a:gd name="T6" fmla="*/ 2419350 w 21600"/>
              <a:gd name="T7" fmla="*/ 3360208 h 21600"/>
              <a:gd name="T8" fmla="*/ 2419350 w 21600"/>
              <a:gd name="T9" fmla="*/ 6720417 h 21600"/>
              <a:gd name="T10" fmla="*/ 1209675 w 21600"/>
              <a:gd name="T11" fmla="*/ 6720417 h 21600"/>
              <a:gd name="T12" fmla="*/ 0 w 21600"/>
              <a:gd name="T13" fmla="*/ 6720417 h 21600"/>
              <a:gd name="T14" fmla="*/ 0 w 21600"/>
              <a:gd name="T15" fmla="*/ 336020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127344" y="6381327"/>
            <a:ext cx="4641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Lego block explanation of spectral imaging!</a:t>
            </a:r>
          </a:p>
        </p:txBody>
      </p:sp>
    </p:spTree>
    <p:extLst>
      <p:ext uri="{BB962C8B-B14F-4D97-AF65-F5344CB8AC3E}">
        <p14:creationId xmlns:p14="http://schemas.microsoft.com/office/powerpoint/2010/main" val="91524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0347 C -0.01219 0.00509 -0.03519 0.0081 -0.04722 0.01227 C -0.07855 0.01111 -0.11034 0.01343 -0.14167 0.00903 C -0.15278 0.00764 -0.17346 -0.00509 -0.17346 -0.00486 C -0.18256 -0.01504 -0.19306 -0.03264 -0.19938 -0.0456 C -0.20371 -0.0544 -0.21096 -0.07384 -0.21096 -0.07361 C -0.21219 -0.08055 -0.21543 -0.09768 -0.21775 -0.10347 C -0.23874 -0.15555 -0.22176 -0.10532 -0.23905 -0.14143 C -0.25108 -0.16666 -0.2625 -0.21065 -0.2804 -0.22708 C -0.2838 -0.23009 -0.28797 -0.22986 -0.29198 -0.23125 C -0.30633 -0.24097 -0.3159 -0.24004 -0.33241 -0.2412 C -0.34506 -0.24676 -0.35401 -0.25856 -0.36621 -0.26504 C -0.3784 -0.27199 -0.39506 -0.27963 -0.40849 -0.28194 C -0.42207 -0.28958 -0.44105 -0.29444 -0.45571 -0.29444 L -0.44985 -0.29444 " pathEditMode="relative" rAng="0" ptsTypes="AAAAAAAAAAAAAAA">
                                      <p:cBhvr>
                                        <p:cTn id="26" dur="2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3" y="-1377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  <p:bldP spid="9229" grpId="0" animBg="1"/>
      <p:bldP spid="15" grpId="0"/>
      <p:bldP spid="16" grpId="0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16732"/>
            <a:ext cx="8229600" cy="897669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Reflection Example</a:t>
            </a:r>
          </a:p>
        </p:txBody>
      </p:sp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876300" y="990601"/>
            <a:ext cx="8610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0" tIns="45710" rIns="91420" bIns="4571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 dirty="0">
                <a:cs typeface="Arial" charset="0"/>
              </a:rPr>
              <a:t> Dutch Boy paint cards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 dirty="0">
                <a:cs typeface="Arial" charset="0"/>
              </a:rPr>
              <a:t> Colors difficult to distinguish by visual inspection</a:t>
            </a:r>
          </a:p>
        </p:txBody>
      </p:sp>
      <p:pic>
        <p:nvPicPr>
          <p:cNvPr id="34820" name="Picture 3" descr="Dutch Boy Paint Cards, 16-19, bottom-top, RGB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900" y="2185988"/>
            <a:ext cx="8839200" cy="45339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25263"/>
            <a:ext cx="9144000" cy="686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8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utch Boy Paint Cards, 16-19, bottom-top, 300 mS, Gated PCA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6" y="2971801"/>
            <a:ext cx="4340225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Dutch Boy Paint Cards, 16-19, bottom-top, RGB (cropped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971800"/>
            <a:ext cx="42672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2185988" y="2286000"/>
            <a:ext cx="29575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0" tIns="45710" rIns="91420" bIns="4571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cs typeface="Arial" charset="0"/>
              </a:rPr>
              <a:t>Distinctly separable spectra?</a:t>
            </a:r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2725738" y="2667001"/>
            <a:ext cx="360362" cy="4413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 flipH="1">
            <a:off x="4021138" y="2667001"/>
            <a:ext cx="360362" cy="4413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6453188" y="2286001"/>
            <a:ext cx="29575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0" tIns="45710" rIns="91420" bIns="4571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cs typeface="Arial" charset="0"/>
              </a:rPr>
              <a:t>YES!</a:t>
            </a:r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 flipH="1">
            <a:off x="7594600" y="2667001"/>
            <a:ext cx="215900" cy="4413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>
            <a:off x="8054976" y="2667001"/>
            <a:ext cx="288925" cy="4413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4" name="Rectangle 10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Reflection Example – Clustering</a:t>
            </a:r>
          </a:p>
        </p:txBody>
      </p:sp>
    </p:spTree>
    <p:extLst>
      <p:ext uri="{BB962C8B-B14F-4D97-AF65-F5344CB8AC3E}">
        <p14:creationId xmlns:p14="http://schemas.microsoft.com/office/powerpoint/2010/main" val="42994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utch Boy Paint Cards, 16-19, bottom-top, 300 mS, Gated PCA, Density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3375" r="2667" b="3435"/>
          <a:stretch>
            <a:fillRect/>
          </a:stretch>
        </p:blipFill>
        <p:spPr>
          <a:xfrm>
            <a:off x="939057" y="927100"/>
            <a:ext cx="6144135" cy="56261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1181100" y="1"/>
            <a:ext cx="7848600" cy="941017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Reflection Example – Clustering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5448300" y="914401"/>
            <a:ext cx="4267200" cy="646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0" tIns="45710" rIns="91420" bIns="4571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cs typeface="Arial" charset="0"/>
              </a:rPr>
              <a:t>PCA Density Plot From </a:t>
            </a:r>
            <a:r>
              <a:rPr lang="en-US" b="1" dirty="0" err="1">
                <a:solidFill>
                  <a:srgbClr val="000000"/>
                </a:solidFill>
                <a:cs typeface="Arial" charset="0"/>
              </a:rPr>
              <a:t>Cytospec</a:t>
            </a:r>
            <a:r>
              <a:rPr lang="en-US" b="1" dirty="0">
                <a:solidFill>
                  <a:srgbClr val="000000"/>
                </a:solidFill>
                <a:cs typeface="Arial" charset="0"/>
              </a:rPr>
              <a:t> Software (Purdue)</a:t>
            </a:r>
          </a:p>
        </p:txBody>
      </p:sp>
      <p:pic>
        <p:nvPicPr>
          <p:cNvPr id="5" name="Picture 3" descr="Dutch Boy Paint Cards, 16-19, bottom-top, RGB (cropped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1" y="3262314"/>
            <a:ext cx="2667000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Arrow 5"/>
          <p:cNvSpPr/>
          <p:nvPr/>
        </p:nvSpPr>
        <p:spPr>
          <a:xfrm>
            <a:off x="6515101" y="4419600"/>
            <a:ext cx="547763" cy="481569"/>
          </a:xfrm>
          <a:prstGeom prst="lef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81500" y="6273224"/>
            <a:ext cx="41361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Cytospec</a:t>
            </a:r>
            <a:r>
              <a:rPr lang="en-US" sz="1600" dirty="0"/>
              <a:t> Software free download</a:t>
            </a:r>
          </a:p>
          <a:p>
            <a:r>
              <a:rPr lang="en-US" sz="1600" i="1" dirty="0">
                <a:hlinkClick r:id="rId5"/>
              </a:rPr>
              <a:t>http://www.cyto.purdue.edu/Purdue_software</a:t>
            </a:r>
            <a:r>
              <a:rPr lang="en-US" sz="1600" i="1" dirty="0"/>
              <a:t> 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 rot="16200000">
            <a:off x="453966" y="3438009"/>
            <a:ext cx="7541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/>
              <a:t>PCA-2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390900" y="6400800"/>
            <a:ext cx="6919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/>
              <a:t>PCA-1</a:t>
            </a:r>
          </a:p>
        </p:txBody>
      </p:sp>
      <p:sp>
        <p:nvSpPr>
          <p:cNvPr id="2" name="Rectangle 1"/>
          <p:cNvSpPr/>
          <p:nvPr/>
        </p:nvSpPr>
        <p:spPr>
          <a:xfrm>
            <a:off x="8039100" y="3145581"/>
            <a:ext cx="1524000" cy="4572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ilm"/>
          <p:cNvSpPr>
            <a:spLocks noEditPoints="1" noChangeArrowheads="1"/>
          </p:cNvSpPr>
          <p:nvPr/>
        </p:nvSpPr>
        <p:spPr bwMode="auto">
          <a:xfrm>
            <a:off x="9410700" y="6400800"/>
            <a:ext cx="152400" cy="228600"/>
          </a:xfrm>
          <a:custGeom>
            <a:avLst/>
            <a:gdLst>
              <a:gd name="T0" fmla="*/ 0 w 21600"/>
              <a:gd name="T1" fmla="*/ 0 h 21600"/>
              <a:gd name="T2" fmla="*/ 1209675 w 21600"/>
              <a:gd name="T3" fmla="*/ 0 h 21600"/>
              <a:gd name="T4" fmla="*/ 2419350 w 21600"/>
              <a:gd name="T5" fmla="*/ 0 h 21600"/>
              <a:gd name="T6" fmla="*/ 2419350 w 21600"/>
              <a:gd name="T7" fmla="*/ 3360208 h 21600"/>
              <a:gd name="T8" fmla="*/ 2419350 w 21600"/>
              <a:gd name="T9" fmla="*/ 6720417 h 21600"/>
              <a:gd name="T10" fmla="*/ 1209675 w 21600"/>
              <a:gd name="T11" fmla="*/ 6720417 h 21600"/>
              <a:gd name="T12" fmla="*/ 0 w 21600"/>
              <a:gd name="T13" fmla="*/ 6720417 h 21600"/>
              <a:gd name="T14" fmla="*/ 0 w 21600"/>
              <a:gd name="T15" fmla="*/ 336020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3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-0.55402 0.1685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01" y="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2" grpId="2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utch Boy Paint Cards, 16-19, bottom-top, 300 mS, Gated PCA, Density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3375" r="2667" b="3435"/>
          <a:stretch>
            <a:fillRect/>
          </a:stretch>
        </p:blipFill>
        <p:spPr>
          <a:xfrm>
            <a:off x="606192" y="927100"/>
            <a:ext cx="6477000" cy="59309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1181100" y="1"/>
            <a:ext cx="7848600" cy="941017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Reflection Example – Clustering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5448300" y="914401"/>
            <a:ext cx="4267200" cy="646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0" tIns="45710" rIns="91420" bIns="4571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cs typeface="Arial" charset="0"/>
              </a:rPr>
              <a:t>PCA Density Plot From </a:t>
            </a:r>
            <a:r>
              <a:rPr lang="en-US" b="1" dirty="0" err="1">
                <a:solidFill>
                  <a:srgbClr val="000000"/>
                </a:solidFill>
                <a:cs typeface="Arial" charset="0"/>
              </a:rPr>
              <a:t>Cytospec</a:t>
            </a:r>
            <a:r>
              <a:rPr lang="en-US" b="1" dirty="0">
                <a:solidFill>
                  <a:srgbClr val="000000"/>
                </a:solidFill>
                <a:cs typeface="Arial" charset="0"/>
              </a:rPr>
              <a:t> Software (Purdue)</a:t>
            </a:r>
          </a:p>
        </p:txBody>
      </p:sp>
      <p:pic>
        <p:nvPicPr>
          <p:cNvPr id="5" name="Picture 3" descr="Dutch Boy Paint Cards, 16-19, bottom-top, RGB (cropped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666" y="3733800"/>
            <a:ext cx="2040835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Arrow 5"/>
          <p:cNvSpPr/>
          <p:nvPr/>
        </p:nvSpPr>
        <p:spPr>
          <a:xfrm>
            <a:off x="6805537" y="4078209"/>
            <a:ext cx="822960" cy="822960"/>
          </a:xfrm>
          <a:prstGeom prst="lef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579332" y="6096000"/>
            <a:ext cx="41361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Cytospec</a:t>
            </a:r>
            <a:r>
              <a:rPr lang="en-US" sz="1600" dirty="0"/>
              <a:t> Software free download</a:t>
            </a:r>
          </a:p>
          <a:p>
            <a:r>
              <a:rPr lang="en-US" sz="1600" i="1" dirty="0">
                <a:hlinkClick r:id="rId5"/>
              </a:rPr>
              <a:t>http://www.cyto.purdue.edu/Purdue_software</a:t>
            </a:r>
            <a:r>
              <a:rPr lang="en-US" sz="1600" i="1" dirty="0"/>
              <a:t> </a:t>
            </a:r>
          </a:p>
        </p:txBody>
      </p:sp>
      <p:pic>
        <p:nvPicPr>
          <p:cNvPr id="8" name="Picture 3" descr="Dutch Boy Paint Cards, 16-19, bottom-top, RGB (cropped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9" t="2269" r="32626" b="85874"/>
          <a:stretch/>
        </p:blipFill>
        <p:spPr bwMode="auto">
          <a:xfrm>
            <a:off x="1943100" y="4114800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utch Boy Paint Cards, 16-19, bottom-top, RGB (cropped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6" t="2523" r="11336" b="85620"/>
          <a:stretch/>
        </p:blipFill>
        <p:spPr bwMode="auto">
          <a:xfrm>
            <a:off x="3022253" y="4095621"/>
            <a:ext cx="978248" cy="40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ilm"/>
          <p:cNvSpPr>
            <a:spLocks noEditPoints="1" noChangeArrowheads="1"/>
          </p:cNvSpPr>
          <p:nvPr/>
        </p:nvSpPr>
        <p:spPr bwMode="auto">
          <a:xfrm>
            <a:off x="9049018" y="5832917"/>
            <a:ext cx="228600" cy="381000"/>
          </a:xfrm>
          <a:custGeom>
            <a:avLst/>
            <a:gdLst>
              <a:gd name="T0" fmla="*/ 0 w 21600"/>
              <a:gd name="T1" fmla="*/ 0 h 21600"/>
              <a:gd name="T2" fmla="*/ 1209675 w 21600"/>
              <a:gd name="T3" fmla="*/ 0 h 21600"/>
              <a:gd name="T4" fmla="*/ 2419350 w 21600"/>
              <a:gd name="T5" fmla="*/ 0 h 21600"/>
              <a:gd name="T6" fmla="*/ 2419350 w 21600"/>
              <a:gd name="T7" fmla="*/ 3360208 h 21600"/>
              <a:gd name="T8" fmla="*/ 2419350 w 21600"/>
              <a:gd name="T9" fmla="*/ 6720417 h 21600"/>
              <a:gd name="T10" fmla="*/ 1209675 w 21600"/>
              <a:gd name="T11" fmla="*/ 6720417 h 21600"/>
              <a:gd name="T12" fmla="*/ 0 w 21600"/>
              <a:gd name="T13" fmla="*/ 6720417 h 21600"/>
              <a:gd name="T14" fmla="*/ 0 w 21600"/>
              <a:gd name="T15" fmla="*/ 336020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ilm"/>
          <p:cNvSpPr>
            <a:spLocks noEditPoints="1" noChangeArrowheads="1"/>
          </p:cNvSpPr>
          <p:nvPr/>
        </p:nvSpPr>
        <p:spPr bwMode="auto">
          <a:xfrm>
            <a:off x="9372600" y="5832917"/>
            <a:ext cx="228600" cy="381000"/>
          </a:xfrm>
          <a:custGeom>
            <a:avLst/>
            <a:gdLst>
              <a:gd name="T0" fmla="*/ 0 w 21600"/>
              <a:gd name="T1" fmla="*/ 0 h 21600"/>
              <a:gd name="T2" fmla="*/ 1209675 w 21600"/>
              <a:gd name="T3" fmla="*/ 0 h 21600"/>
              <a:gd name="T4" fmla="*/ 2419350 w 21600"/>
              <a:gd name="T5" fmla="*/ 0 h 21600"/>
              <a:gd name="T6" fmla="*/ 2419350 w 21600"/>
              <a:gd name="T7" fmla="*/ 3360208 h 21600"/>
              <a:gd name="T8" fmla="*/ 2419350 w 21600"/>
              <a:gd name="T9" fmla="*/ 6720417 h 21600"/>
              <a:gd name="T10" fmla="*/ 1209675 w 21600"/>
              <a:gd name="T11" fmla="*/ 6720417 h 21600"/>
              <a:gd name="T12" fmla="*/ 0 w 21600"/>
              <a:gd name="T13" fmla="*/ 6720417 h 21600"/>
              <a:gd name="T14" fmla="*/ 0 w 21600"/>
              <a:gd name="T15" fmla="*/ 336020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7543800" cy="5334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2400" b="1" dirty="0"/>
              <a:t>Purdue University Cytometry Laboratories  Acknowledgements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876300" y="1143000"/>
            <a:ext cx="4385482" cy="2667000"/>
          </a:xfrm>
        </p:spPr>
        <p:txBody>
          <a:bodyPr>
            <a:noAutofit/>
          </a:bodyPr>
          <a:lstStyle/>
          <a:p>
            <a:pPr marL="609600" indent="-609600">
              <a:buNone/>
            </a:pPr>
            <a:r>
              <a:rPr lang="en-US" sz="1600" b="1" dirty="0"/>
              <a:t>Contributors</a:t>
            </a:r>
            <a:r>
              <a:rPr lang="en-US" sz="1400" b="1" dirty="0"/>
              <a:t>  </a:t>
            </a:r>
          </a:p>
          <a:p>
            <a:pPr marL="609600" lvl="1" indent="-609600">
              <a:buNone/>
            </a:pPr>
            <a:r>
              <a:rPr lang="en-US" sz="1400" b="1" dirty="0"/>
              <a:t>Staff Engineer:</a:t>
            </a:r>
            <a:r>
              <a:rPr lang="en-US" sz="1400" dirty="0"/>
              <a:t> Valery Patsekin</a:t>
            </a:r>
          </a:p>
          <a:p>
            <a:pPr marL="609600" indent="-609600">
              <a:buNone/>
            </a:pPr>
            <a:r>
              <a:rPr lang="en-US" sz="1400" b="1" dirty="0"/>
              <a:t>Graduate Students: </a:t>
            </a:r>
            <a:r>
              <a:rPr lang="en-US" sz="1400" dirty="0"/>
              <a:t>Awais Mansoor, Angela Wolf, Fiona Thomas, Anthony </a:t>
            </a:r>
            <a:r>
              <a:rPr lang="en-US" sz="1400" dirty="0" err="1"/>
              <a:t>Pedley</a:t>
            </a:r>
            <a:r>
              <a:rPr lang="en-US" sz="1400" dirty="0"/>
              <a:t>, </a:t>
            </a:r>
          </a:p>
          <a:p>
            <a:pPr marL="609600" indent="-609600">
              <a:buNone/>
            </a:pPr>
            <a:r>
              <a:rPr lang="en-US" sz="1400" b="1" dirty="0"/>
              <a:t>Undergrad Students</a:t>
            </a:r>
            <a:r>
              <a:rPr lang="en-US" sz="1400" dirty="0"/>
              <a:t>: Nicole Lewis, Peter </a:t>
            </a:r>
            <a:r>
              <a:rPr lang="en-US" sz="1400" dirty="0" err="1"/>
              <a:t>Carlsgaard</a:t>
            </a:r>
            <a:r>
              <a:rPr lang="en-US" sz="1400" dirty="0"/>
              <a:t>, Esther Foo, Eric </a:t>
            </a:r>
            <a:r>
              <a:rPr lang="en-US" sz="1400" dirty="0" err="1"/>
              <a:t>Zigond</a:t>
            </a:r>
            <a:r>
              <a:rPr lang="en-US" sz="1400" dirty="0"/>
              <a:t>,</a:t>
            </a:r>
          </a:p>
          <a:p>
            <a:pPr marL="609600" indent="-609600">
              <a:buNone/>
            </a:pPr>
            <a:r>
              <a:rPr lang="en-US" sz="1400" b="1" dirty="0"/>
              <a:t>Postdocs</a:t>
            </a:r>
            <a:r>
              <a:rPr lang="en-US" sz="1400" dirty="0"/>
              <a:t>: </a:t>
            </a:r>
            <a:r>
              <a:rPr lang="en-US" sz="1400" dirty="0" err="1"/>
              <a:t>Ewa</a:t>
            </a:r>
            <a:r>
              <a:rPr lang="en-US" sz="1400" dirty="0"/>
              <a:t> </a:t>
            </a:r>
            <a:r>
              <a:rPr lang="en-US" sz="1400" dirty="0" err="1"/>
              <a:t>Biela</a:t>
            </a:r>
            <a:endParaRPr lang="en-US" sz="1400" dirty="0"/>
          </a:p>
          <a:p>
            <a:pPr marL="609600" indent="-609600">
              <a:buNone/>
            </a:pPr>
            <a:r>
              <a:rPr lang="en-US" sz="1400" b="1" dirty="0"/>
              <a:t>Faculty:</a:t>
            </a:r>
            <a:r>
              <a:rPr lang="en-US" sz="1400" dirty="0"/>
              <a:t> Bartek Rajwa, </a:t>
            </a:r>
            <a:r>
              <a:rPr lang="en-US" sz="1400" dirty="0" err="1"/>
              <a:t>Euiwon</a:t>
            </a:r>
            <a:r>
              <a:rPr lang="en-US" sz="1400" dirty="0"/>
              <a:t> Bae, J. Paul Robinson</a:t>
            </a:r>
          </a:p>
          <a:p>
            <a:pPr marL="609600" indent="-609600">
              <a:buNone/>
            </a:pPr>
            <a:endParaRPr lang="en-US" sz="1400" b="1" dirty="0"/>
          </a:p>
          <a:p>
            <a:pPr marL="609600" indent="-609600">
              <a:buNone/>
            </a:pPr>
            <a:r>
              <a:rPr lang="en-US" sz="1400" b="1" dirty="0"/>
              <a:t>Data and collaborations with:  </a:t>
            </a:r>
            <a:r>
              <a:rPr lang="en-US" sz="1400" dirty="0"/>
              <a:t>Gary Nolan Lab (Stanford), David Hedley (Toronto), Bernd Bodenmiller (Zurich), Paul Wallace (</a:t>
            </a:r>
            <a:r>
              <a:rPr lang="en-US" sz="1400" dirty="0" smtClean="0"/>
              <a:t>Buffalo)</a:t>
            </a:r>
            <a:endParaRPr lang="en-US" sz="1400" dirty="0"/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5448300" y="1828801"/>
            <a:ext cx="3810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600" b="1" dirty="0">
                <a:solidFill>
                  <a:srgbClr val="000000"/>
                </a:solidFill>
              </a:rPr>
              <a:t>                        Staff</a:t>
            </a:r>
          </a:p>
          <a:p>
            <a:pPr marL="742950" lvl="1" indent="-285750">
              <a:lnSpc>
                <a:spcPct val="90000"/>
              </a:lnSpc>
              <a:spcBef>
                <a:spcPct val="10000"/>
              </a:spcBef>
              <a:buFont typeface="Wingdings" pitchFamily="2" charset="2"/>
              <a:buChar char="§"/>
            </a:pPr>
            <a:r>
              <a:rPr lang="en-US" sz="1400" b="1" dirty="0">
                <a:solidFill>
                  <a:schemeClr val="accent2"/>
                </a:solidFill>
              </a:rPr>
              <a:t>Jennie Sturgis </a:t>
            </a:r>
            <a:r>
              <a:rPr lang="en-US" sz="1400" dirty="0"/>
              <a:t>(Imaging)</a:t>
            </a:r>
          </a:p>
          <a:p>
            <a:pPr marL="742950" lvl="1" indent="-285750">
              <a:lnSpc>
                <a:spcPct val="90000"/>
              </a:lnSpc>
              <a:spcBef>
                <a:spcPct val="10000"/>
              </a:spcBef>
              <a:buFont typeface="Wingdings" pitchFamily="2" charset="2"/>
              <a:buChar char="§"/>
            </a:pPr>
            <a:r>
              <a:rPr lang="en-US" sz="1400" b="1" dirty="0">
                <a:solidFill>
                  <a:schemeClr val="accent2"/>
                </a:solidFill>
              </a:rPr>
              <a:t>Kathy </a:t>
            </a:r>
            <a:r>
              <a:rPr lang="en-US" sz="1400" b="1" dirty="0" err="1">
                <a:solidFill>
                  <a:schemeClr val="accent2"/>
                </a:solidFill>
              </a:rPr>
              <a:t>Ragheb</a:t>
            </a:r>
            <a:r>
              <a:rPr lang="en-US" sz="1400" b="1" dirty="0">
                <a:solidFill>
                  <a:schemeClr val="accent2"/>
                </a:solidFill>
              </a:rPr>
              <a:t> </a:t>
            </a:r>
            <a:r>
              <a:rPr lang="en-US" sz="1400" dirty="0"/>
              <a:t>(Flow)</a:t>
            </a:r>
          </a:p>
          <a:p>
            <a:pPr lvl="1">
              <a:lnSpc>
                <a:spcPct val="90000"/>
              </a:lnSpc>
              <a:spcBef>
                <a:spcPct val="10000"/>
              </a:spcBef>
            </a:pPr>
            <a:r>
              <a:rPr lang="en-US" sz="1400" dirty="0">
                <a:solidFill>
                  <a:srgbClr val="000000"/>
                </a:solidFill>
              </a:rPr>
              <a:t> </a:t>
            </a:r>
          </a:p>
          <a:p>
            <a:pPr marL="742950" lvl="1" indent="-285750">
              <a:lnSpc>
                <a:spcPct val="90000"/>
              </a:lnSpc>
              <a:spcBef>
                <a:spcPct val="10000"/>
              </a:spcBef>
            </a:pPr>
            <a:endParaRPr lang="en-US" sz="1400" dirty="0">
              <a:solidFill>
                <a:srgbClr val="000000"/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en-US" sz="1400" dirty="0">
              <a:solidFill>
                <a:srgbClr val="000000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5372100" y="2743200"/>
            <a:ext cx="442173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Funding: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  <a:p>
            <a:r>
              <a:rPr lang="en-US" sz="1400" dirty="0">
                <a:solidFill>
                  <a:srgbClr val="000000"/>
                </a:solidFill>
              </a:rPr>
              <a:t>NIH, NSF, USDA, Purdue University</a:t>
            </a:r>
          </a:p>
          <a:p>
            <a:r>
              <a:rPr lang="en-US" sz="1400" b="1" dirty="0">
                <a:solidFill>
                  <a:srgbClr val="000000"/>
                </a:solidFill>
              </a:rPr>
              <a:t>Corporate:</a:t>
            </a:r>
            <a:r>
              <a:rPr lang="en-US" sz="1400" dirty="0">
                <a:solidFill>
                  <a:srgbClr val="000000"/>
                </a:solidFill>
              </a:rPr>
              <a:t> Beckman-Coulter, Point-Source, Parker-Hannifin, </a:t>
            </a:r>
            <a:r>
              <a:rPr lang="en-US" sz="1400" dirty="0" err="1">
                <a:solidFill>
                  <a:srgbClr val="000000"/>
                </a:solidFill>
              </a:rPr>
              <a:t>Polysciences</a:t>
            </a:r>
            <a:r>
              <a:rPr lang="en-US" sz="1400" dirty="0">
                <a:solidFill>
                  <a:srgbClr val="000000"/>
                </a:solidFill>
              </a:rPr>
              <a:t>, Bangs labs,  Roche, </a:t>
            </a:r>
            <a:r>
              <a:rPr lang="en-US" sz="1400" dirty="0" err="1">
                <a:solidFill>
                  <a:srgbClr val="000000"/>
                </a:solidFill>
              </a:rPr>
              <a:t>MediaCybernetics</a:t>
            </a:r>
            <a:r>
              <a:rPr lang="en-US" sz="1400" dirty="0">
                <a:solidFill>
                  <a:srgbClr val="000000"/>
                </a:solidFill>
              </a:rPr>
              <a:t>, Q-Imaging,  Kodak Medical Systems, </a:t>
            </a:r>
            <a:r>
              <a:rPr lang="en-US" sz="1400" dirty="0" err="1">
                <a:solidFill>
                  <a:srgbClr val="000000"/>
                </a:solidFill>
              </a:rPr>
              <a:t>Crystalplex</a:t>
            </a:r>
            <a:r>
              <a:rPr lang="en-US" sz="1400" dirty="0">
                <a:solidFill>
                  <a:srgbClr val="000000"/>
                </a:solidFill>
              </a:rPr>
              <a:t>, Becton-Dickinson , </a:t>
            </a:r>
            <a:r>
              <a:rPr lang="en-US" sz="1400" dirty="0" smtClean="0">
                <a:solidFill>
                  <a:srgbClr val="000000"/>
                </a:solidFill>
              </a:rPr>
              <a:t>Sony Life Sciences,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 err="1">
                <a:solidFill>
                  <a:srgbClr val="000000"/>
                </a:solidFill>
              </a:rPr>
              <a:t>eBioscience</a:t>
            </a:r>
            <a:r>
              <a:rPr lang="en-US" sz="1400" dirty="0">
                <a:solidFill>
                  <a:srgbClr val="000000"/>
                </a:solidFill>
              </a:rPr>
              <a:t>,  ITG Indiana, Roche, Edmund Optic, </a:t>
            </a:r>
            <a:r>
              <a:rPr lang="en-US" sz="1400" dirty="0" smtClean="0">
                <a:solidFill>
                  <a:srgbClr val="000000"/>
                </a:solidFill>
              </a:rPr>
              <a:t>Perkin Elmer</a:t>
            </a:r>
            <a:r>
              <a:rPr lang="en-US" sz="1400" dirty="0">
                <a:solidFill>
                  <a:srgbClr val="000000"/>
                </a:solidFill>
              </a:rPr>
              <a:t>, Digilab Inc., </a:t>
            </a:r>
            <a:r>
              <a:rPr lang="en-US" sz="1400" dirty="0" err="1">
                <a:solidFill>
                  <a:srgbClr val="000000"/>
                </a:solidFill>
              </a:rPr>
              <a:t>Spherotech</a:t>
            </a:r>
            <a:r>
              <a:rPr lang="en-US" sz="1400" dirty="0">
                <a:solidFill>
                  <a:srgbClr val="000000"/>
                </a:solidFill>
              </a:rPr>
              <a:t>, Inc., </a:t>
            </a:r>
            <a:r>
              <a:rPr lang="en-US" sz="1400" dirty="0" err="1" smtClean="0">
                <a:solidFill>
                  <a:srgbClr val="000000"/>
                </a:solidFill>
              </a:rPr>
              <a:t>Intellicyt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Inc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397C-EAC8-48A0-AB29-862320CC4DFE}" type="datetime13">
              <a:rPr lang="en-US" smtClean="0"/>
              <a:t>1:43:52 PM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95700" y="6553200"/>
            <a:ext cx="3581400" cy="304800"/>
          </a:xfrm>
        </p:spPr>
        <p:txBody>
          <a:bodyPr/>
          <a:lstStyle/>
          <a:p>
            <a:r>
              <a:rPr lang="en-US" dirty="0" smtClean="0"/>
              <a:t>High Throughput-High-Content Flow Cytometry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5715001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Research reported in this presentation was supported by the National Institute of General Medical Sciences &amp; the National Cancer Institute of the National Institutes of Health under Award Numbers </a:t>
            </a:r>
            <a:r>
              <a:rPr lang="en-US" sz="1200" b="1" dirty="0"/>
              <a:t>1R56AI089511-01, R21RR033593-01 &amp;  1R33CA140084.</a:t>
            </a:r>
            <a:r>
              <a:rPr lang="en-US" sz="1200" b="1" i="1" dirty="0"/>
              <a:t> </a:t>
            </a:r>
            <a:r>
              <a:rPr lang="en-US" sz="1200" i="1" dirty="0"/>
              <a:t>The content is solely the responsibility of the authors and does not necessarily represent the official views of the National Institutes of Health.</a:t>
            </a:r>
            <a:r>
              <a:rPr lang="en-US" sz="1200" dirty="0"/>
              <a:t>  </a:t>
            </a:r>
          </a:p>
        </p:txBody>
      </p:sp>
      <p:pic>
        <p:nvPicPr>
          <p:cNvPr id="12" name="Picture 11" descr="puclnew very 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540" y="4584490"/>
            <a:ext cx="2209800" cy="1069544"/>
          </a:xfrm>
          <a:prstGeom prst="rect">
            <a:avLst/>
          </a:prstGeom>
        </p:spPr>
      </p:pic>
      <p:pic>
        <p:nvPicPr>
          <p:cNvPr id="13" name="Picture 12" descr="PU_signature_ibm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1" y="4724400"/>
            <a:ext cx="2310027" cy="76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10100" y="914401"/>
            <a:ext cx="49748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</a:rPr>
              <a:t>Some slides from Prof Silas </a:t>
            </a:r>
            <a:r>
              <a:rPr lang="en-US" sz="1400" dirty="0" err="1">
                <a:latin typeface="Arial" charset="0"/>
              </a:rPr>
              <a:t>Leavesley</a:t>
            </a:r>
            <a:r>
              <a:rPr lang="en-US" sz="1400" dirty="0">
                <a:latin typeface="Arial" charset="0"/>
              </a:rPr>
              <a:t>,</a:t>
            </a:r>
          </a:p>
          <a:p>
            <a:r>
              <a:rPr lang="en-US" sz="1400" dirty="0">
                <a:latin typeface="Arial" charset="0"/>
              </a:rPr>
              <a:t>Dept. of Chemical Engineering, University of South Alabama</a:t>
            </a:r>
          </a:p>
          <a:p>
            <a:endParaRPr lang="en-US" sz="1400" dirty="0">
              <a:latin typeface="Arial" charset="0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2680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t="11618" b="3986"/>
          <a:stretch>
            <a:fillRect/>
          </a:stretch>
        </p:blipFill>
        <p:spPr bwMode="auto">
          <a:xfrm>
            <a:off x="1562100" y="3116263"/>
            <a:ext cx="3810000" cy="344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t="12854" r="8824" b="6972"/>
          <a:stretch>
            <a:fillRect/>
          </a:stretch>
        </p:blipFill>
        <p:spPr bwMode="auto">
          <a:xfrm>
            <a:off x="571500" y="762000"/>
            <a:ext cx="2819400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r="9302" b="1253"/>
          <a:stretch>
            <a:fillRect/>
          </a:stretch>
        </p:blipFill>
        <p:spPr bwMode="auto">
          <a:xfrm>
            <a:off x="6896100" y="762001"/>
            <a:ext cx="281940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3390900" y="1524001"/>
            <a:ext cx="331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0" rIns="91420" bIns="4571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000" b="1">
                <a:cs typeface="Arial" charset="0"/>
              </a:rPr>
              <a:t>+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6591300" y="1524001"/>
            <a:ext cx="331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0" rIns="91420" bIns="4571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000" b="1">
                <a:cs typeface="Arial" charset="0"/>
              </a:rPr>
              <a:t>=</a:t>
            </a:r>
          </a:p>
        </p:txBody>
      </p:sp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9" b="3658"/>
          <a:stretch>
            <a:fillRect/>
          </a:stretch>
        </p:blipFill>
        <p:spPr bwMode="auto">
          <a:xfrm>
            <a:off x="5448300" y="3116264"/>
            <a:ext cx="3505200" cy="31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7923100" y="1"/>
            <a:ext cx="1800453" cy="72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0" rIns="91420" bIns="4571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1200">
                <a:cs typeface="Arial" charset="0"/>
              </a:rPr>
              <a:t>Excitation = 488 nm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1200">
                <a:cs typeface="Arial" charset="0"/>
              </a:rPr>
              <a:t>Emission = 510-750 nm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1200">
                <a:cs typeface="Arial" charset="0"/>
              </a:rPr>
              <a:t>Δλ</a:t>
            </a:r>
            <a:r>
              <a:rPr lang="en-US" sz="1200">
                <a:cs typeface="Arial" charset="0"/>
              </a:rPr>
              <a:t> </a:t>
            </a:r>
            <a:r>
              <a:rPr lang="en-US" sz="1200">
                <a:latin typeface="Times New Roman" charset="0"/>
                <a:cs typeface="Arial" charset="0"/>
              </a:rPr>
              <a:t>≈</a:t>
            </a:r>
            <a:r>
              <a:rPr lang="en-US" sz="1200">
                <a:cs typeface="Arial" charset="0"/>
              </a:rPr>
              <a:t> 4 nm</a:t>
            </a:r>
            <a:endParaRPr lang="el-GR" sz="1200">
              <a:cs typeface="Arial" charset="0"/>
            </a:endParaRP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4000500" y="3733800"/>
            <a:ext cx="4968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0" rIns="91420" bIns="4571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1200">
                <a:cs typeface="Arial" charset="0"/>
              </a:rPr>
              <a:t>PCA</a:t>
            </a: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7658100" y="3429000"/>
            <a:ext cx="977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0" rIns="91420" bIns="4571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1200">
                <a:cs typeface="Arial" charset="0"/>
              </a:rPr>
              <a:t>Density plot</a:t>
            </a:r>
          </a:p>
        </p:txBody>
      </p:sp>
      <p:sp>
        <p:nvSpPr>
          <p:cNvPr id="37899" name="Rectangle 11"/>
          <p:cNvSpPr>
            <a:spLocks noGrp="1" noChangeArrowheads="1"/>
          </p:cNvSpPr>
          <p:nvPr>
            <p:ph type="title"/>
          </p:nvPr>
        </p:nvSpPr>
        <p:spPr>
          <a:xfrm>
            <a:off x="952500" y="-22860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Fluorescence Example</a:t>
            </a:r>
          </a:p>
        </p:txBody>
      </p:sp>
      <p:pic>
        <p:nvPicPr>
          <p:cNvPr id="302092" name="Picture 12" descr="paint ch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066801"/>
            <a:ext cx="177165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571500" y="2590800"/>
            <a:ext cx="2819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0" tIns="45710" rIns="91420" bIns="4571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cs typeface="Arial" charset="0"/>
              </a:rPr>
              <a:t>Reflected Image</a:t>
            </a:r>
          </a:p>
        </p:txBody>
      </p:sp>
      <p:pic>
        <p:nvPicPr>
          <p:cNvPr id="37902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t="11055" r="8824" b="8655"/>
          <a:stretch>
            <a:fillRect/>
          </a:stretch>
        </p:blipFill>
        <p:spPr bwMode="auto">
          <a:xfrm>
            <a:off x="3771900" y="762001"/>
            <a:ext cx="281940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903" name="Text Box 15"/>
          <p:cNvSpPr txBox="1">
            <a:spLocks noChangeArrowheads="1"/>
          </p:cNvSpPr>
          <p:nvPr/>
        </p:nvSpPr>
        <p:spPr bwMode="auto">
          <a:xfrm>
            <a:off x="3771900" y="2590800"/>
            <a:ext cx="2819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0" tIns="45710" rIns="91420" bIns="4571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cs typeface="Arial" charset="0"/>
              </a:rPr>
              <a:t>Gated Analysis</a:t>
            </a:r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6896100" y="2590800"/>
            <a:ext cx="2819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0" tIns="45710" rIns="91420" bIns="4571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cs typeface="Arial" charset="0"/>
              </a:rPr>
              <a:t>Spatial + Chemical Information</a:t>
            </a:r>
          </a:p>
        </p:txBody>
      </p: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1181100" y="6491288"/>
            <a:ext cx="7543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0" tIns="45710" rIns="91420" bIns="4571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cs typeface="Arial" charset="0"/>
              </a:rPr>
              <a:t>Post-acquisition analysis performed by Valery Patsekin, PUCL</a:t>
            </a:r>
          </a:p>
        </p:txBody>
      </p:sp>
      <p:sp>
        <p:nvSpPr>
          <p:cNvPr id="302098" name="Line 18"/>
          <p:cNvSpPr>
            <a:spLocks noChangeShapeType="1"/>
          </p:cNvSpPr>
          <p:nvPr/>
        </p:nvSpPr>
        <p:spPr bwMode="auto">
          <a:xfrm flipV="1">
            <a:off x="2705100" y="4572000"/>
            <a:ext cx="1600200" cy="10668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2099" name="Line 19"/>
          <p:cNvSpPr>
            <a:spLocks noChangeShapeType="1"/>
          </p:cNvSpPr>
          <p:nvPr/>
        </p:nvSpPr>
        <p:spPr bwMode="auto">
          <a:xfrm flipH="1" flipV="1">
            <a:off x="2019300" y="1600200"/>
            <a:ext cx="685800" cy="40386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2100" name="Oval 20"/>
          <p:cNvSpPr>
            <a:spLocks noChangeArrowheads="1"/>
          </p:cNvSpPr>
          <p:nvPr/>
        </p:nvSpPr>
        <p:spPr bwMode="auto">
          <a:xfrm>
            <a:off x="723900" y="76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101" name="Freeform 21"/>
          <p:cNvSpPr>
            <a:spLocks/>
          </p:cNvSpPr>
          <p:nvPr/>
        </p:nvSpPr>
        <p:spPr bwMode="auto">
          <a:xfrm>
            <a:off x="2095500" y="292100"/>
            <a:ext cx="6172200" cy="1231900"/>
          </a:xfrm>
          <a:custGeom>
            <a:avLst/>
            <a:gdLst>
              <a:gd name="T0" fmla="*/ 0 w 3888"/>
              <a:gd name="T1" fmla="*/ 1155700 h 776"/>
              <a:gd name="T2" fmla="*/ 3352800 w 3888"/>
              <a:gd name="T3" fmla="*/ 12700 h 776"/>
              <a:gd name="T4" fmla="*/ 6172200 w 3888"/>
              <a:gd name="T5" fmla="*/ 1231900 h 77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88" h="776">
                <a:moveTo>
                  <a:pt x="0" y="728"/>
                </a:moveTo>
                <a:cubicBezTo>
                  <a:pt x="732" y="364"/>
                  <a:pt x="1464" y="0"/>
                  <a:pt x="2112" y="8"/>
                </a:cubicBezTo>
                <a:cubicBezTo>
                  <a:pt x="2760" y="16"/>
                  <a:pt x="3776" y="600"/>
                  <a:pt x="3888" y="776"/>
                </a:cubicBezTo>
              </a:path>
            </a:pathLst>
          </a:custGeom>
          <a:noFill/>
          <a:ln w="76200" cmpd="sng">
            <a:solidFill>
              <a:srgbClr val="339966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339966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2102" name="Oval 22"/>
          <p:cNvSpPr>
            <a:spLocks noChangeArrowheads="1"/>
          </p:cNvSpPr>
          <p:nvPr/>
        </p:nvSpPr>
        <p:spPr bwMode="auto">
          <a:xfrm>
            <a:off x="952500" y="76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103" name="Text Box 23"/>
          <p:cNvSpPr txBox="1">
            <a:spLocks noChangeArrowheads="1"/>
          </p:cNvSpPr>
          <p:nvPr/>
        </p:nvSpPr>
        <p:spPr bwMode="auto">
          <a:xfrm rot="-2148150">
            <a:off x="2933700" y="5105401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0" tIns="45710" rIns="91420" bIns="4571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  <a:cs typeface="Arial" charset="0"/>
              </a:rPr>
              <a:t>Nile Red</a:t>
            </a:r>
          </a:p>
        </p:txBody>
      </p:sp>
      <p:sp>
        <p:nvSpPr>
          <p:cNvPr id="302104" name="Text Box 24"/>
          <p:cNvSpPr txBox="1">
            <a:spLocks noChangeArrowheads="1"/>
          </p:cNvSpPr>
          <p:nvPr/>
        </p:nvSpPr>
        <p:spPr bwMode="auto">
          <a:xfrm rot="-5927905">
            <a:off x="1631157" y="3740944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0" tIns="45710" rIns="91420" bIns="4571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  <a:cs typeface="Arial" charset="0"/>
              </a:rPr>
              <a:t>Nile Red</a:t>
            </a:r>
          </a:p>
        </p:txBody>
      </p:sp>
      <p:sp>
        <p:nvSpPr>
          <p:cNvPr id="302105" name="Oval 25"/>
          <p:cNvSpPr>
            <a:spLocks noChangeArrowheads="1"/>
          </p:cNvSpPr>
          <p:nvPr/>
        </p:nvSpPr>
        <p:spPr bwMode="auto">
          <a:xfrm>
            <a:off x="1181100" y="76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Film"/>
          <p:cNvSpPr>
            <a:spLocks noEditPoints="1" noChangeArrowheads="1"/>
          </p:cNvSpPr>
          <p:nvPr/>
        </p:nvSpPr>
        <p:spPr bwMode="auto">
          <a:xfrm>
            <a:off x="9105900" y="6375445"/>
            <a:ext cx="228600" cy="381000"/>
          </a:xfrm>
          <a:custGeom>
            <a:avLst/>
            <a:gdLst>
              <a:gd name="T0" fmla="*/ 0 w 21600"/>
              <a:gd name="T1" fmla="*/ 0 h 21600"/>
              <a:gd name="T2" fmla="*/ 1209675 w 21600"/>
              <a:gd name="T3" fmla="*/ 0 h 21600"/>
              <a:gd name="T4" fmla="*/ 2419350 w 21600"/>
              <a:gd name="T5" fmla="*/ 0 h 21600"/>
              <a:gd name="T6" fmla="*/ 2419350 w 21600"/>
              <a:gd name="T7" fmla="*/ 3360208 h 21600"/>
              <a:gd name="T8" fmla="*/ 2419350 w 21600"/>
              <a:gd name="T9" fmla="*/ 6720417 h 21600"/>
              <a:gd name="T10" fmla="*/ 1209675 w 21600"/>
              <a:gd name="T11" fmla="*/ 6720417 h 21600"/>
              <a:gd name="T12" fmla="*/ 0 w 21600"/>
              <a:gd name="T13" fmla="*/ 6720417 h 21600"/>
              <a:gd name="T14" fmla="*/ 0 w 21600"/>
              <a:gd name="T15" fmla="*/ 336020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Film"/>
          <p:cNvSpPr>
            <a:spLocks noEditPoints="1" noChangeArrowheads="1"/>
          </p:cNvSpPr>
          <p:nvPr/>
        </p:nvSpPr>
        <p:spPr bwMode="auto">
          <a:xfrm>
            <a:off x="9478314" y="6372225"/>
            <a:ext cx="228600" cy="381000"/>
          </a:xfrm>
          <a:custGeom>
            <a:avLst/>
            <a:gdLst>
              <a:gd name="T0" fmla="*/ 0 w 21600"/>
              <a:gd name="T1" fmla="*/ 0 h 21600"/>
              <a:gd name="T2" fmla="*/ 1209675 w 21600"/>
              <a:gd name="T3" fmla="*/ 0 h 21600"/>
              <a:gd name="T4" fmla="*/ 2419350 w 21600"/>
              <a:gd name="T5" fmla="*/ 0 h 21600"/>
              <a:gd name="T6" fmla="*/ 2419350 w 21600"/>
              <a:gd name="T7" fmla="*/ 3360208 h 21600"/>
              <a:gd name="T8" fmla="*/ 2419350 w 21600"/>
              <a:gd name="T9" fmla="*/ 6720417 h 21600"/>
              <a:gd name="T10" fmla="*/ 1209675 w 21600"/>
              <a:gd name="T11" fmla="*/ 6720417 h 21600"/>
              <a:gd name="T12" fmla="*/ 0 w 21600"/>
              <a:gd name="T13" fmla="*/ 6720417 h 21600"/>
              <a:gd name="T14" fmla="*/ 0 w 21600"/>
              <a:gd name="T15" fmla="*/ 336020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Film"/>
          <p:cNvSpPr>
            <a:spLocks noEditPoints="1" noChangeArrowheads="1"/>
          </p:cNvSpPr>
          <p:nvPr/>
        </p:nvSpPr>
        <p:spPr bwMode="auto">
          <a:xfrm>
            <a:off x="8724900" y="6400800"/>
            <a:ext cx="228600" cy="381000"/>
          </a:xfrm>
          <a:custGeom>
            <a:avLst/>
            <a:gdLst>
              <a:gd name="T0" fmla="*/ 0 w 21600"/>
              <a:gd name="T1" fmla="*/ 0 h 21600"/>
              <a:gd name="T2" fmla="*/ 1209675 w 21600"/>
              <a:gd name="T3" fmla="*/ 0 h 21600"/>
              <a:gd name="T4" fmla="*/ 2419350 w 21600"/>
              <a:gd name="T5" fmla="*/ 0 h 21600"/>
              <a:gd name="T6" fmla="*/ 2419350 w 21600"/>
              <a:gd name="T7" fmla="*/ 3360208 h 21600"/>
              <a:gd name="T8" fmla="*/ 2419350 w 21600"/>
              <a:gd name="T9" fmla="*/ 6720417 h 21600"/>
              <a:gd name="T10" fmla="*/ 1209675 w 21600"/>
              <a:gd name="T11" fmla="*/ 6720417 h 21600"/>
              <a:gd name="T12" fmla="*/ 0 w 21600"/>
              <a:gd name="T13" fmla="*/ 6720417 h 21600"/>
              <a:gd name="T14" fmla="*/ 0 w 21600"/>
              <a:gd name="T15" fmla="*/ 336020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0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4 0.10196 C 0.02119 0.12647 0.02188 0.13803 0.00972 0.15468 C 0.00885 0.15745 0.00799 0.16023 0.00695 0.16254 C 0.00572 0.16462 0.00381 0.16601 0.00277 0.16832 C -0.00261 0.17965 0.0066 0.16948 -0.00278 0.17826 C -0.00417 0.18335 -0.0066 0.1956 -0.00834 0.19976 C -0.01025 0.20462 -0.01407 0.20809 -0.01546 0.21341 C -0.01806 0.22358 -0.01962 0.23144 -0.02379 0.24069 C -0.02691 0.25896 -0.03212 0.27653 -0.04185 0.28971 C -0.04445 0.30057 -0.04999 0.31583 -0.05435 0.32508 C -0.05625 0.32901 -0.05816 0.33294 -0.0599 0.33687 C -0.06077 0.33872 -0.06268 0.34265 -0.06268 0.34289 C -0.06441 0.3519 -0.06823 0.35884 -0.06962 0.36809 C -0.07188 0.38289 -0.07101 0.38312 -0.07101 0.40161 " pathEditMode="relative" rAng="0" ptsTypes="fffffffffffffA">
                                      <p:cBhvr>
                                        <p:cTn id="6" dur="2000" fill="hold"/>
                                        <p:tgtEl>
                                          <p:spTgt spid="3020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2" y="149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302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2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2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2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2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02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2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2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2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2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2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2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02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098" grpId="0" animBg="1"/>
      <p:bldP spid="302099" grpId="0" animBg="1"/>
      <p:bldP spid="302100" grpId="0" animBg="1"/>
      <p:bldP spid="302101" grpId="0" animBg="1"/>
      <p:bldP spid="302102" grpId="0" animBg="1"/>
      <p:bldP spid="302103" grpId="0"/>
      <p:bldP spid="302104" grpId="0"/>
      <p:bldP spid="302105" grpId="0" animBg="1"/>
      <p:bldP spid="26" grpId="0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Spectral Image Processing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US">
                <a:latin typeface="Arial" charset="0"/>
              </a:rPr>
              <a:t>Clustering</a:t>
            </a:r>
          </a:p>
          <a:p>
            <a:pPr lvl="1" eaLnBrk="1" hangingPunct="1"/>
            <a:r>
              <a:rPr lang="en-US">
                <a:latin typeface="Arial" charset="0"/>
              </a:rPr>
              <a:t>Little or no </a:t>
            </a:r>
            <a:r>
              <a:rPr lang="en-US" i="1">
                <a:latin typeface="Arial" charset="0"/>
              </a:rPr>
              <a:t>a priori</a:t>
            </a:r>
            <a:r>
              <a:rPr lang="en-US">
                <a:latin typeface="Arial" charset="0"/>
              </a:rPr>
              <a:t> information</a:t>
            </a:r>
          </a:p>
          <a:p>
            <a:pPr lvl="1" eaLnBrk="1" hangingPunct="1"/>
            <a:r>
              <a:rPr lang="en-US" b="1">
                <a:latin typeface="Arial" charset="0"/>
              </a:rPr>
              <a:t>Examples:</a:t>
            </a:r>
            <a:r>
              <a:rPr lang="en-US">
                <a:latin typeface="Arial" charset="0"/>
              </a:rPr>
              <a:t> Isodata, statistical (PCA), …</a:t>
            </a:r>
          </a:p>
          <a:p>
            <a:pPr eaLnBrk="1" hangingPunct="1"/>
            <a:endParaRPr lang="en-US">
              <a:latin typeface="Arial" charset="0"/>
            </a:endParaRPr>
          </a:p>
          <a:p>
            <a:pPr eaLnBrk="1" hangingPunct="1"/>
            <a:r>
              <a:rPr lang="en-US">
                <a:latin typeface="Arial" charset="0"/>
              </a:rPr>
              <a:t>Classification</a:t>
            </a:r>
          </a:p>
          <a:p>
            <a:pPr lvl="1" eaLnBrk="1" hangingPunct="1"/>
            <a:r>
              <a:rPr lang="en-US">
                <a:latin typeface="Arial" charset="0"/>
              </a:rPr>
              <a:t>Usually requires a training set</a:t>
            </a:r>
          </a:p>
          <a:p>
            <a:pPr lvl="1" eaLnBrk="1" hangingPunct="1"/>
            <a:r>
              <a:rPr lang="en-US" b="1">
                <a:latin typeface="Arial" charset="0"/>
              </a:rPr>
              <a:t>Examples:</a:t>
            </a:r>
            <a:r>
              <a:rPr lang="en-US">
                <a:latin typeface="Arial" charset="0"/>
              </a:rPr>
              <a:t> Spectral angle mapper, maximum likelihood, minimum Euclidean distance, …</a:t>
            </a:r>
          </a:p>
          <a:p>
            <a:pPr eaLnBrk="1" hangingPunct="1"/>
            <a:endParaRPr lang="en-US">
              <a:latin typeface="Arial" charset="0"/>
            </a:endParaRPr>
          </a:p>
          <a:p>
            <a:pPr eaLnBrk="1" hangingPunct="1"/>
            <a:r>
              <a:rPr lang="en-US">
                <a:latin typeface="Arial" charset="0"/>
              </a:rPr>
              <a:t>Unmixing</a:t>
            </a:r>
          </a:p>
          <a:p>
            <a:pPr lvl="1" eaLnBrk="1" hangingPunct="1"/>
            <a:r>
              <a:rPr lang="en-US">
                <a:latin typeface="Arial" charset="0"/>
              </a:rPr>
              <a:t>Sub-pixel method</a:t>
            </a:r>
          </a:p>
          <a:p>
            <a:pPr lvl="1" eaLnBrk="1" hangingPunct="1"/>
            <a:r>
              <a:rPr lang="en-US" b="1">
                <a:latin typeface="Arial" charset="0"/>
              </a:rPr>
              <a:t>Examples:</a:t>
            </a:r>
            <a:r>
              <a:rPr lang="en-US">
                <a:latin typeface="Arial" charset="0"/>
              </a:rPr>
              <a:t> Linear unmixing is the most common</a:t>
            </a:r>
          </a:p>
        </p:txBody>
      </p:sp>
    </p:spTree>
    <p:extLst>
      <p:ext uri="{BB962C8B-B14F-4D97-AF65-F5344CB8AC3E}">
        <p14:creationId xmlns:p14="http://schemas.microsoft.com/office/powerpoint/2010/main" val="28944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94979" y="25460"/>
            <a:ext cx="8372475" cy="11430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/>
              <a:t>4 colors - simultaneous collection</a:t>
            </a:r>
          </a:p>
        </p:txBody>
      </p:sp>
      <p:grpSp>
        <p:nvGrpSpPr>
          <p:cNvPr id="54827" name="Group 555"/>
          <p:cNvGrpSpPr>
            <a:grpSpLocks/>
          </p:cNvGrpSpPr>
          <p:nvPr/>
        </p:nvGrpSpPr>
        <p:grpSpPr bwMode="auto">
          <a:xfrm>
            <a:off x="2405064" y="1143001"/>
            <a:ext cx="5292725" cy="3729037"/>
            <a:chOff x="1155" y="1495"/>
            <a:chExt cx="2810" cy="1810"/>
          </a:xfrm>
        </p:grpSpPr>
        <p:sp>
          <p:nvSpPr>
            <p:cNvPr id="54822" name="Rectangle 550"/>
            <p:cNvSpPr>
              <a:spLocks noChangeArrowheads="1"/>
            </p:cNvSpPr>
            <p:nvPr/>
          </p:nvSpPr>
          <p:spPr bwMode="auto">
            <a:xfrm>
              <a:off x="1437" y="1637"/>
              <a:ext cx="288" cy="1642"/>
            </a:xfrm>
            <a:prstGeom prst="rect">
              <a:avLst/>
            </a:prstGeom>
            <a:solidFill>
              <a:srgbClr val="CCFF99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23" name="Rectangle 551"/>
            <p:cNvSpPr>
              <a:spLocks noChangeArrowheads="1"/>
            </p:cNvSpPr>
            <p:nvPr/>
          </p:nvSpPr>
          <p:spPr bwMode="auto">
            <a:xfrm>
              <a:off x="2078" y="1638"/>
              <a:ext cx="288" cy="1652"/>
            </a:xfrm>
            <a:prstGeom prst="rect">
              <a:avLst/>
            </a:prstGeom>
            <a:solidFill>
              <a:srgbClr val="FFFF66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25" name="Rectangle 553"/>
            <p:cNvSpPr>
              <a:spLocks noChangeArrowheads="1"/>
            </p:cNvSpPr>
            <p:nvPr/>
          </p:nvSpPr>
          <p:spPr bwMode="auto">
            <a:xfrm>
              <a:off x="2875" y="1635"/>
              <a:ext cx="1056" cy="165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24" name="Rectangle 552"/>
            <p:cNvSpPr>
              <a:spLocks noChangeArrowheads="1"/>
            </p:cNvSpPr>
            <p:nvPr/>
          </p:nvSpPr>
          <p:spPr bwMode="auto">
            <a:xfrm>
              <a:off x="2394" y="1639"/>
              <a:ext cx="288" cy="1652"/>
            </a:xfrm>
            <a:prstGeom prst="rect">
              <a:avLst/>
            </a:prstGeom>
            <a:solidFill>
              <a:srgbClr val="FF7C8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4826" name="Picture 55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" y="1495"/>
              <a:ext cx="2810" cy="18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54828" name="Text Box 556"/>
          <p:cNvSpPr txBox="1">
            <a:spLocks noChangeArrowheads="1"/>
          </p:cNvSpPr>
          <p:nvPr/>
        </p:nvSpPr>
        <p:spPr bwMode="auto">
          <a:xfrm>
            <a:off x="3319463" y="5086350"/>
            <a:ext cx="47561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Emission wavelength (nm)</a:t>
            </a:r>
          </a:p>
        </p:txBody>
      </p:sp>
      <p:sp>
        <p:nvSpPr>
          <p:cNvPr id="54829" name="Text Box 557"/>
          <p:cNvSpPr txBox="1">
            <a:spLocks noChangeArrowheads="1"/>
          </p:cNvSpPr>
          <p:nvPr/>
        </p:nvSpPr>
        <p:spPr bwMode="auto">
          <a:xfrm>
            <a:off x="2905126" y="4843462"/>
            <a:ext cx="64881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530  	   580	630	 680   730     780</a:t>
            </a:r>
          </a:p>
        </p:txBody>
      </p:sp>
      <p:sp>
        <p:nvSpPr>
          <p:cNvPr id="54830" name="Text Box 558"/>
          <p:cNvSpPr txBox="1">
            <a:spLocks noChangeArrowheads="1"/>
          </p:cNvSpPr>
          <p:nvPr/>
        </p:nvSpPr>
        <p:spPr bwMode="auto">
          <a:xfrm>
            <a:off x="2881314" y="1471613"/>
            <a:ext cx="1108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FITC</a:t>
            </a:r>
          </a:p>
        </p:txBody>
      </p:sp>
      <p:sp>
        <p:nvSpPr>
          <p:cNvPr id="54831" name="Text Box 559"/>
          <p:cNvSpPr txBox="1">
            <a:spLocks noChangeArrowheads="1"/>
          </p:cNvSpPr>
          <p:nvPr/>
        </p:nvSpPr>
        <p:spPr bwMode="auto">
          <a:xfrm>
            <a:off x="4143375" y="1484313"/>
            <a:ext cx="50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PE</a:t>
            </a:r>
          </a:p>
        </p:txBody>
      </p:sp>
      <p:sp>
        <p:nvSpPr>
          <p:cNvPr id="54832" name="Text Box 560"/>
          <p:cNvSpPr txBox="1">
            <a:spLocks noChangeArrowheads="1"/>
          </p:cNvSpPr>
          <p:nvPr/>
        </p:nvSpPr>
        <p:spPr bwMode="auto">
          <a:xfrm>
            <a:off x="4733926" y="1543051"/>
            <a:ext cx="900113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/>
              <a:t>PE-</a:t>
            </a: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/>
              <a:t>TR</a:t>
            </a:r>
          </a:p>
        </p:txBody>
      </p:sp>
      <p:sp>
        <p:nvSpPr>
          <p:cNvPr id="54833" name="Text Box 561"/>
          <p:cNvSpPr txBox="1">
            <a:spLocks noChangeArrowheads="1"/>
          </p:cNvSpPr>
          <p:nvPr/>
        </p:nvSpPr>
        <p:spPr bwMode="auto">
          <a:xfrm>
            <a:off x="6154738" y="1538288"/>
            <a:ext cx="1014412" cy="284163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/>
              <a:t>PE-CY5</a:t>
            </a:r>
          </a:p>
        </p:txBody>
      </p:sp>
      <p:sp>
        <p:nvSpPr>
          <p:cNvPr id="2" name="Rectangle 1"/>
          <p:cNvSpPr/>
          <p:nvPr/>
        </p:nvSpPr>
        <p:spPr>
          <a:xfrm>
            <a:off x="2458303" y="3338776"/>
            <a:ext cx="477728" cy="1492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483646" y="3347018"/>
            <a:ext cx="659729" cy="1492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688206" y="3163888"/>
            <a:ext cx="45719" cy="1654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281216" y="3335601"/>
            <a:ext cx="363522" cy="1492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ilm"/>
          <p:cNvSpPr>
            <a:spLocks noEditPoints="1" noChangeArrowheads="1"/>
          </p:cNvSpPr>
          <p:nvPr/>
        </p:nvSpPr>
        <p:spPr bwMode="auto">
          <a:xfrm>
            <a:off x="8505825" y="6265863"/>
            <a:ext cx="228600" cy="381000"/>
          </a:xfrm>
          <a:custGeom>
            <a:avLst/>
            <a:gdLst>
              <a:gd name="T0" fmla="*/ 0 w 21600"/>
              <a:gd name="T1" fmla="*/ 0 h 21600"/>
              <a:gd name="T2" fmla="*/ 1209675 w 21600"/>
              <a:gd name="T3" fmla="*/ 0 h 21600"/>
              <a:gd name="T4" fmla="*/ 2419350 w 21600"/>
              <a:gd name="T5" fmla="*/ 0 h 21600"/>
              <a:gd name="T6" fmla="*/ 2419350 w 21600"/>
              <a:gd name="T7" fmla="*/ 3360208 h 21600"/>
              <a:gd name="T8" fmla="*/ 2419350 w 21600"/>
              <a:gd name="T9" fmla="*/ 6720417 h 21600"/>
              <a:gd name="T10" fmla="*/ 1209675 w 21600"/>
              <a:gd name="T11" fmla="*/ 6720417 h 21600"/>
              <a:gd name="T12" fmla="*/ 0 w 21600"/>
              <a:gd name="T13" fmla="*/ 6720417 h 21600"/>
              <a:gd name="T14" fmla="*/ 0 w 21600"/>
              <a:gd name="T15" fmla="*/ 336020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Film"/>
          <p:cNvSpPr>
            <a:spLocks noEditPoints="1" noChangeArrowheads="1"/>
          </p:cNvSpPr>
          <p:nvPr/>
        </p:nvSpPr>
        <p:spPr bwMode="auto">
          <a:xfrm>
            <a:off x="8736013" y="6265863"/>
            <a:ext cx="228600" cy="381000"/>
          </a:xfrm>
          <a:custGeom>
            <a:avLst/>
            <a:gdLst>
              <a:gd name="T0" fmla="*/ 0 w 21600"/>
              <a:gd name="T1" fmla="*/ 0 h 21600"/>
              <a:gd name="T2" fmla="*/ 1209675 w 21600"/>
              <a:gd name="T3" fmla="*/ 0 h 21600"/>
              <a:gd name="T4" fmla="*/ 2419350 w 21600"/>
              <a:gd name="T5" fmla="*/ 0 h 21600"/>
              <a:gd name="T6" fmla="*/ 2419350 w 21600"/>
              <a:gd name="T7" fmla="*/ 3360208 h 21600"/>
              <a:gd name="T8" fmla="*/ 2419350 w 21600"/>
              <a:gd name="T9" fmla="*/ 6720417 h 21600"/>
              <a:gd name="T10" fmla="*/ 1209675 w 21600"/>
              <a:gd name="T11" fmla="*/ 6720417 h 21600"/>
              <a:gd name="T12" fmla="*/ 0 w 21600"/>
              <a:gd name="T13" fmla="*/ 6720417 h 21600"/>
              <a:gd name="T14" fmla="*/ 0 w 21600"/>
              <a:gd name="T15" fmla="*/ 336020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Film"/>
          <p:cNvSpPr>
            <a:spLocks noEditPoints="1" noChangeArrowheads="1"/>
          </p:cNvSpPr>
          <p:nvPr/>
        </p:nvSpPr>
        <p:spPr bwMode="auto">
          <a:xfrm>
            <a:off x="8995173" y="6248401"/>
            <a:ext cx="209153" cy="398463"/>
          </a:xfrm>
          <a:custGeom>
            <a:avLst/>
            <a:gdLst>
              <a:gd name="T0" fmla="*/ 0 w 21600"/>
              <a:gd name="T1" fmla="*/ 0 h 21600"/>
              <a:gd name="T2" fmla="*/ 1209675 w 21600"/>
              <a:gd name="T3" fmla="*/ 0 h 21600"/>
              <a:gd name="T4" fmla="*/ 2419350 w 21600"/>
              <a:gd name="T5" fmla="*/ 0 h 21600"/>
              <a:gd name="T6" fmla="*/ 2419350 w 21600"/>
              <a:gd name="T7" fmla="*/ 3360208 h 21600"/>
              <a:gd name="T8" fmla="*/ 2419350 w 21600"/>
              <a:gd name="T9" fmla="*/ 6720417 h 21600"/>
              <a:gd name="T10" fmla="*/ 1209675 w 21600"/>
              <a:gd name="T11" fmla="*/ 6720417 h 21600"/>
              <a:gd name="T12" fmla="*/ 0 w 21600"/>
              <a:gd name="T13" fmla="*/ 6720417 h 21600"/>
              <a:gd name="T14" fmla="*/ 0 w 21600"/>
              <a:gd name="T15" fmla="*/ 336020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31368" y="5500605"/>
            <a:ext cx="7725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System </a:t>
            </a:r>
            <a:r>
              <a:rPr lang="en-US" sz="3200"/>
              <a:t>requires complex </a:t>
            </a:r>
            <a:r>
              <a:rPr lang="en-US" sz="3200" dirty="0"/>
              <a:t>color compensation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05701" y="6356350"/>
            <a:ext cx="857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43192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graphicFrame>
        <p:nvGraphicFramePr>
          <p:cNvPr id="6148" name="Object 5"/>
          <p:cNvGraphicFramePr>
            <a:graphicFrameLocks noChangeAspect="1"/>
          </p:cNvGraphicFramePr>
          <p:nvPr/>
        </p:nvGraphicFramePr>
        <p:xfrm>
          <a:off x="571500" y="1"/>
          <a:ext cx="9144000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name="Document" r:id="rId4" imgW="7621064" imgH="5714286" progId="XaraX.Document">
                  <p:embed/>
                </p:oleObj>
              </mc:Choice>
              <mc:Fallback>
                <p:oleObj name="Document" r:id="rId4" imgW="7621064" imgH="5714286" progId="XaraX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1"/>
                        <a:ext cx="9144000" cy="685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6362700" y="657225"/>
            <a:ext cx="1600200" cy="251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7124700" y="628650"/>
            <a:ext cx="1600200" cy="251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8" name="Film"/>
          <p:cNvSpPr>
            <a:spLocks noEditPoints="1" noChangeArrowheads="1"/>
          </p:cNvSpPr>
          <p:nvPr/>
        </p:nvSpPr>
        <p:spPr bwMode="auto">
          <a:xfrm>
            <a:off x="8953500" y="6248400"/>
            <a:ext cx="228600" cy="381000"/>
          </a:xfrm>
          <a:custGeom>
            <a:avLst/>
            <a:gdLst>
              <a:gd name="T0" fmla="*/ 0 w 21600"/>
              <a:gd name="T1" fmla="*/ 0 h 21600"/>
              <a:gd name="T2" fmla="*/ 1209675 w 21600"/>
              <a:gd name="T3" fmla="*/ 0 h 21600"/>
              <a:gd name="T4" fmla="*/ 2419350 w 21600"/>
              <a:gd name="T5" fmla="*/ 0 h 21600"/>
              <a:gd name="T6" fmla="*/ 2419350 w 21600"/>
              <a:gd name="T7" fmla="*/ 3360208 h 21600"/>
              <a:gd name="T8" fmla="*/ 2419350 w 21600"/>
              <a:gd name="T9" fmla="*/ 6720417 h 21600"/>
              <a:gd name="T10" fmla="*/ 1209675 w 21600"/>
              <a:gd name="T11" fmla="*/ 6720417 h 21600"/>
              <a:gd name="T12" fmla="*/ 0 w 21600"/>
              <a:gd name="T13" fmla="*/ 6720417 h 21600"/>
              <a:gd name="T14" fmla="*/ 0 w 21600"/>
              <a:gd name="T15" fmla="*/ 336020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169" name="Film"/>
          <p:cNvSpPr>
            <a:spLocks noEditPoints="1" noChangeArrowheads="1"/>
          </p:cNvSpPr>
          <p:nvPr/>
        </p:nvSpPr>
        <p:spPr bwMode="auto">
          <a:xfrm>
            <a:off x="9258300" y="6019800"/>
            <a:ext cx="228600" cy="381000"/>
          </a:xfrm>
          <a:custGeom>
            <a:avLst/>
            <a:gdLst>
              <a:gd name="T0" fmla="*/ 0 w 21600"/>
              <a:gd name="T1" fmla="*/ 0 h 21600"/>
              <a:gd name="T2" fmla="*/ 1209675 w 21600"/>
              <a:gd name="T3" fmla="*/ 0 h 21600"/>
              <a:gd name="T4" fmla="*/ 2419350 w 21600"/>
              <a:gd name="T5" fmla="*/ 0 h 21600"/>
              <a:gd name="T6" fmla="*/ 2419350 w 21600"/>
              <a:gd name="T7" fmla="*/ 3360208 h 21600"/>
              <a:gd name="T8" fmla="*/ 2419350 w 21600"/>
              <a:gd name="T9" fmla="*/ 6720417 h 21600"/>
              <a:gd name="T10" fmla="*/ 1209675 w 21600"/>
              <a:gd name="T11" fmla="*/ 6720417 h 21600"/>
              <a:gd name="T12" fmla="*/ 0 w 21600"/>
              <a:gd name="T13" fmla="*/ 6720417 h 21600"/>
              <a:gd name="T14" fmla="*/ 0 w 21600"/>
              <a:gd name="T15" fmla="*/ 336020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3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92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92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6" grpId="0" animBg="1"/>
      <p:bldP spid="92167" grpId="0" animBg="1"/>
      <p:bldP spid="92168" grpId="0" animBg="1"/>
      <p:bldP spid="9216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274638"/>
            <a:ext cx="8229600" cy="639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Basic gating and analysis</a:t>
            </a:r>
          </a:p>
        </p:txBody>
      </p:sp>
      <p:grpSp>
        <p:nvGrpSpPr>
          <p:cNvPr id="6147" name="Group 4"/>
          <p:cNvGrpSpPr>
            <a:grpSpLocks/>
          </p:cNvGrpSpPr>
          <p:nvPr/>
        </p:nvGrpSpPr>
        <p:grpSpPr bwMode="auto">
          <a:xfrm>
            <a:off x="798521" y="2133600"/>
            <a:ext cx="2955919" cy="2982852"/>
            <a:chOff x="3230" y="1199"/>
            <a:chExt cx="1870" cy="1903"/>
          </a:xfrm>
        </p:grpSpPr>
        <p:pic>
          <p:nvPicPr>
            <p:cNvPr id="6151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" y="1199"/>
              <a:ext cx="1852" cy="1864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52" name="Rectangle 6"/>
            <p:cNvSpPr>
              <a:spLocks noChangeArrowheads="1"/>
            </p:cNvSpPr>
            <p:nvPr/>
          </p:nvSpPr>
          <p:spPr bwMode="auto">
            <a:xfrm>
              <a:off x="3929" y="2907"/>
              <a:ext cx="389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Times New Roman" pitchFamily="18" charset="0"/>
                </a:rPr>
                <a:t>90 LS</a:t>
              </a:r>
            </a:p>
          </p:txBody>
        </p:sp>
        <p:sp>
          <p:nvSpPr>
            <p:cNvPr id="6153" name="Rectangle 7"/>
            <p:cNvSpPr>
              <a:spLocks noChangeArrowheads="1"/>
            </p:cNvSpPr>
            <p:nvPr/>
          </p:nvSpPr>
          <p:spPr bwMode="auto">
            <a:xfrm rot="16200000">
              <a:off x="3205" y="2059"/>
              <a:ext cx="243" cy="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Times New Roman" pitchFamily="18" charset="0"/>
                </a:rPr>
                <a:t>FS</a:t>
              </a:r>
            </a:p>
          </p:txBody>
        </p:sp>
      </p:grpSp>
      <p:sp>
        <p:nvSpPr>
          <p:cNvPr id="6148" name="Freeform 9"/>
          <p:cNvSpPr>
            <a:spLocks/>
          </p:cNvSpPr>
          <p:nvPr/>
        </p:nvSpPr>
        <p:spPr bwMode="auto">
          <a:xfrm>
            <a:off x="919163" y="3590926"/>
            <a:ext cx="952500" cy="930275"/>
          </a:xfrm>
          <a:custGeom>
            <a:avLst/>
            <a:gdLst>
              <a:gd name="T0" fmla="*/ 2147483647 w 600"/>
              <a:gd name="T1" fmla="*/ 2147483647 h 586"/>
              <a:gd name="T2" fmla="*/ 2147483647 w 600"/>
              <a:gd name="T3" fmla="*/ 2147483647 h 586"/>
              <a:gd name="T4" fmla="*/ 2147483647 w 600"/>
              <a:gd name="T5" fmla="*/ 2147483647 h 586"/>
              <a:gd name="T6" fmla="*/ 2147483647 w 600"/>
              <a:gd name="T7" fmla="*/ 2147483647 h 586"/>
              <a:gd name="T8" fmla="*/ 2147483647 w 600"/>
              <a:gd name="T9" fmla="*/ 2147483647 h 586"/>
              <a:gd name="T10" fmla="*/ 2147483647 w 600"/>
              <a:gd name="T11" fmla="*/ 2147483647 h 586"/>
              <a:gd name="T12" fmla="*/ 2147483647 w 600"/>
              <a:gd name="T13" fmla="*/ 2147483647 h 586"/>
              <a:gd name="T14" fmla="*/ 2147483647 w 600"/>
              <a:gd name="T15" fmla="*/ 2147483647 h 586"/>
              <a:gd name="T16" fmla="*/ 2147483647 w 600"/>
              <a:gd name="T17" fmla="*/ 2147483647 h 586"/>
              <a:gd name="T18" fmla="*/ 2147483647 w 600"/>
              <a:gd name="T19" fmla="*/ 2147483647 h 586"/>
              <a:gd name="T20" fmla="*/ 2147483647 w 600"/>
              <a:gd name="T21" fmla="*/ 2147483647 h 586"/>
              <a:gd name="T22" fmla="*/ 2147483647 w 600"/>
              <a:gd name="T23" fmla="*/ 2147483647 h 586"/>
              <a:gd name="T24" fmla="*/ 2147483647 w 600"/>
              <a:gd name="T25" fmla="*/ 2147483647 h 586"/>
              <a:gd name="T26" fmla="*/ 2147483647 w 600"/>
              <a:gd name="T27" fmla="*/ 2147483647 h 58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600" h="586">
                <a:moveTo>
                  <a:pt x="251" y="61"/>
                </a:moveTo>
                <a:cubicBezTo>
                  <a:pt x="150" y="96"/>
                  <a:pt x="116" y="116"/>
                  <a:pt x="53" y="208"/>
                </a:cubicBezTo>
                <a:cubicBezTo>
                  <a:pt x="45" y="251"/>
                  <a:pt x="31" y="293"/>
                  <a:pt x="21" y="336"/>
                </a:cubicBezTo>
                <a:cubicBezTo>
                  <a:pt x="23" y="391"/>
                  <a:pt x="0" y="547"/>
                  <a:pt x="91" y="573"/>
                </a:cubicBezTo>
                <a:cubicBezTo>
                  <a:pt x="105" y="577"/>
                  <a:pt x="175" y="585"/>
                  <a:pt x="187" y="586"/>
                </a:cubicBezTo>
                <a:cubicBezTo>
                  <a:pt x="392" y="579"/>
                  <a:pt x="320" y="583"/>
                  <a:pt x="443" y="554"/>
                </a:cubicBezTo>
                <a:cubicBezTo>
                  <a:pt x="513" y="507"/>
                  <a:pt x="455" y="552"/>
                  <a:pt x="507" y="496"/>
                </a:cubicBezTo>
                <a:cubicBezTo>
                  <a:pt x="528" y="474"/>
                  <a:pt x="571" y="432"/>
                  <a:pt x="571" y="432"/>
                </a:cubicBezTo>
                <a:cubicBezTo>
                  <a:pt x="579" y="413"/>
                  <a:pt x="600" y="396"/>
                  <a:pt x="597" y="375"/>
                </a:cubicBezTo>
                <a:cubicBezTo>
                  <a:pt x="591" y="334"/>
                  <a:pt x="564" y="244"/>
                  <a:pt x="520" y="215"/>
                </a:cubicBezTo>
                <a:cubicBezTo>
                  <a:pt x="495" y="199"/>
                  <a:pt x="452" y="192"/>
                  <a:pt x="424" y="183"/>
                </a:cubicBezTo>
                <a:cubicBezTo>
                  <a:pt x="383" y="155"/>
                  <a:pt x="334" y="142"/>
                  <a:pt x="290" y="119"/>
                </a:cubicBezTo>
                <a:cubicBezTo>
                  <a:pt x="274" y="96"/>
                  <a:pt x="241" y="47"/>
                  <a:pt x="219" y="29"/>
                </a:cubicBezTo>
                <a:cubicBezTo>
                  <a:pt x="183" y="0"/>
                  <a:pt x="187" y="33"/>
                  <a:pt x="187" y="4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9" name="Freeform 10"/>
          <p:cNvSpPr>
            <a:spLocks/>
          </p:cNvSpPr>
          <p:nvPr/>
        </p:nvSpPr>
        <p:spPr bwMode="auto">
          <a:xfrm>
            <a:off x="1638300" y="4419600"/>
            <a:ext cx="2971800" cy="1346200"/>
          </a:xfrm>
          <a:custGeom>
            <a:avLst/>
            <a:gdLst>
              <a:gd name="T0" fmla="*/ 0 w 1872"/>
              <a:gd name="T1" fmla="*/ 0 h 848"/>
              <a:gd name="T2" fmla="*/ 2147483647 w 1872"/>
              <a:gd name="T3" fmla="*/ 2147483647 h 848"/>
              <a:gd name="T4" fmla="*/ 2147483647 w 1872"/>
              <a:gd name="T5" fmla="*/ 2147483647 h 8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72" h="848">
                <a:moveTo>
                  <a:pt x="0" y="0"/>
                </a:moveTo>
                <a:cubicBezTo>
                  <a:pt x="36" y="344"/>
                  <a:pt x="72" y="688"/>
                  <a:pt x="384" y="768"/>
                </a:cubicBezTo>
                <a:cubicBezTo>
                  <a:pt x="696" y="848"/>
                  <a:pt x="1624" y="528"/>
                  <a:pt x="1872" y="48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50" name="Picture 10" descr="C:\image database Related\spectral\fluorochrom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1179514"/>
            <a:ext cx="5741988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04900" y="5715000"/>
            <a:ext cx="9018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Selecting the “best” dye combinations is possibly the most time consuming and difficult aspect of polychromatic cytometry</a:t>
            </a:r>
          </a:p>
        </p:txBody>
      </p:sp>
      <p:sp>
        <p:nvSpPr>
          <p:cNvPr id="3" name="Rectangle 2"/>
          <p:cNvSpPr/>
          <p:nvPr/>
        </p:nvSpPr>
        <p:spPr>
          <a:xfrm>
            <a:off x="4914900" y="914400"/>
            <a:ext cx="76200" cy="4648200"/>
          </a:xfrm>
          <a:prstGeom prst="rect">
            <a:avLst/>
          </a:prstGeom>
          <a:solidFill>
            <a:srgbClr val="FFC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67300" y="914400"/>
            <a:ext cx="76200" cy="4648200"/>
          </a:xfrm>
          <a:prstGeom prst="rect">
            <a:avLst/>
          </a:prstGeom>
          <a:solidFill>
            <a:srgbClr val="FFC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19700" y="914400"/>
            <a:ext cx="76200" cy="4648200"/>
          </a:xfrm>
          <a:prstGeom prst="rect">
            <a:avLst/>
          </a:prstGeom>
          <a:solidFill>
            <a:srgbClr val="FFC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ilm"/>
          <p:cNvSpPr>
            <a:spLocks noEditPoints="1" noChangeArrowheads="1"/>
          </p:cNvSpPr>
          <p:nvPr/>
        </p:nvSpPr>
        <p:spPr bwMode="auto">
          <a:xfrm>
            <a:off x="9258300" y="6477000"/>
            <a:ext cx="152400" cy="228600"/>
          </a:xfrm>
          <a:custGeom>
            <a:avLst/>
            <a:gdLst>
              <a:gd name="T0" fmla="*/ 0 w 21600"/>
              <a:gd name="T1" fmla="*/ 0 h 21600"/>
              <a:gd name="T2" fmla="*/ 1209675 w 21600"/>
              <a:gd name="T3" fmla="*/ 0 h 21600"/>
              <a:gd name="T4" fmla="*/ 2419350 w 21600"/>
              <a:gd name="T5" fmla="*/ 0 h 21600"/>
              <a:gd name="T6" fmla="*/ 2419350 w 21600"/>
              <a:gd name="T7" fmla="*/ 3360208 h 21600"/>
              <a:gd name="T8" fmla="*/ 2419350 w 21600"/>
              <a:gd name="T9" fmla="*/ 6720417 h 21600"/>
              <a:gd name="T10" fmla="*/ 1209675 w 21600"/>
              <a:gd name="T11" fmla="*/ 6720417 h 21600"/>
              <a:gd name="T12" fmla="*/ 0 w 21600"/>
              <a:gd name="T13" fmla="*/ 6720417 h 21600"/>
              <a:gd name="T14" fmla="*/ 0 w 21600"/>
              <a:gd name="T15" fmla="*/ 336020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0100" y="1600200"/>
            <a:ext cx="8458200" cy="4876800"/>
          </a:xfrm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graphicFrame>
        <p:nvGraphicFramePr>
          <p:cNvPr id="7172" name="Object 5"/>
          <p:cNvGraphicFramePr>
            <a:graphicFrameLocks noChangeAspect="1"/>
          </p:cNvGraphicFramePr>
          <p:nvPr>
            <p:extLst/>
          </p:nvPr>
        </p:nvGraphicFramePr>
        <p:xfrm>
          <a:off x="1638301" y="1588"/>
          <a:ext cx="8062913" cy="6046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1" name="Document" r:id="rId4" imgW="7619048" imgH="5714286" progId="XaraX.Document">
                  <p:embed/>
                </p:oleObj>
              </mc:Choice>
              <mc:Fallback>
                <p:oleObj name="Document" r:id="rId4" imgW="7619048" imgH="5714286" progId="XaraX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8301" y="1588"/>
                        <a:ext cx="8062913" cy="6046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1066800"/>
            <a:ext cx="2514601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281988" y="512764"/>
            <a:ext cx="1427162" cy="2611437"/>
            <a:chOff x="7709872" y="512910"/>
            <a:chExt cx="1427188" cy="2611290"/>
          </a:xfrm>
        </p:grpSpPr>
        <p:sp>
          <p:nvSpPr>
            <p:cNvPr id="7175" name="TextBox 1"/>
            <p:cNvSpPr txBox="1">
              <a:spLocks noChangeArrowheads="1"/>
            </p:cNvSpPr>
            <p:nvPr/>
          </p:nvSpPr>
          <p:spPr bwMode="auto">
            <a:xfrm>
              <a:off x="7709872" y="512910"/>
              <a:ext cx="140294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b="1">
                  <a:solidFill>
                    <a:srgbClr val="FF0000"/>
                  </a:solidFill>
                </a:rPr>
                <a:t>Cell</a:t>
              </a:r>
            </a:p>
            <a:p>
              <a:pPr algn="ctr" eaLnBrk="1" hangingPunct="1"/>
              <a:r>
                <a:rPr lang="en-US" altLang="en-US" b="1">
                  <a:solidFill>
                    <a:srgbClr val="FF0000"/>
                  </a:solidFill>
                </a:rPr>
                <a:t>Fingerprint</a:t>
              </a:r>
            </a:p>
          </p:txBody>
        </p:sp>
        <p:pic>
          <p:nvPicPr>
            <p:cNvPr id="7176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967" y="1159241"/>
              <a:ext cx="1357093" cy="19649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Film"/>
          <p:cNvSpPr>
            <a:spLocks noEditPoints="1" noChangeArrowheads="1"/>
          </p:cNvSpPr>
          <p:nvPr/>
        </p:nvSpPr>
        <p:spPr bwMode="auto">
          <a:xfrm>
            <a:off x="9258300" y="6248400"/>
            <a:ext cx="228600" cy="381000"/>
          </a:xfrm>
          <a:custGeom>
            <a:avLst/>
            <a:gdLst>
              <a:gd name="T0" fmla="*/ 0 w 21600"/>
              <a:gd name="T1" fmla="*/ 0 h 21600"/>
              <a:gd name="T2" fmla="*/ 1209675 w 21600"/>
              <a:gd name="T3" fmla="*/ 0 h 21600"/>
              <a:gd name="T4" fmla="*/ 2419350 w 21600"/>
              <a:gd name="T5" fmla="*/ 0 h 21600"/>
              <a:gd name="T6" fmla="*/ 2419350 w 21600"/>
              <a:gd name="T7" fmla="*/ 3360208 h 21600"/>
              <a:gd name="T8" fmla="*/ 2419350 w 21600"/>
              <a:gd name="T9" fmla="*/ 6720417 h 21600"/>
              <a:gd name="T10" fmla="*/ 1209675 w 21600"/>
              <a:gd name="T11" fmla="*/ 6720417 h 21600"/>
              <a:gd name="T12" fmla="*/ 0 w 21600"/>
              <a:gd name="T13" fmla="*/ 6720417 h 21600"/>
              <a:gd name="T14" fmla="*/ 0 w 21600"/>
              <a:gd name="T15" fmla="*/ 336020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4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8197" name="Picture 5" descr="Bang Beads with PI + No ND filter"/>
          <p:cNvPicPr>
            <a:picLocks noChangeAspect="1" noChangeArrowheads="1"/>
          </p:cNvPicPr>
          <p:nvPr/>
        </p:nvPicPr>
        <p:blipFill>
          <a:blip r:embed="rId3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436564"/>
            <a:ext cx="4800600" cy="360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spectrum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4" y="3338514"/>
            <a:ext cx="2852737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Line 8"/>
          <p:cNvSpPr>
            <a:spLocks noChangeShapeType="1"/>
          </p:cNvSpPr>
          <p:nvPr/>
        </p:nvSpPr>
        <p:spPr bwMode="auto">
          <a:xfrm>
            <a:off x="6972300" y="4114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Text Box 9"/>
          <p:cNvSpPr txBox="1">
            <a:spLocks noChangeArrowheads="1"/>
          </p:cNvSpPr>
          <p:nvPr/>
        </p:nvSpPr>
        <p:spPr bwMode="auto">
          <a:xfrm>
            <a:off x="6057900" y="4586288"/>
            <a:ext cx="206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Spectral Signature</a:t>
            </a:r>
          </a:p>
        </p:txBody>
      </p:sp>
      <p:sp>
        <p:nvSpPr>
          <p:cNvPr id="8201" name="Line 10"/>
          <p:cNvSpPr>
            <a:spLocks noChangeShapeType="1"/>
          </p:cNvSpPr>
          <p:nvPr/>
        </p:nvSpPr>
        <p:spPr bwMode="auto">
          <a:xfrm>
            <a:off x="6972300" y="5029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Text Box 11"/>
          <p:cNvSpPr txBox="1">
            <a:spLocks noChangeArrowheads="1"/>
          </p:cNvSpPr>
          <p:nvPr/>
        </p:nvSpPr>
        <p:spPr bwMode="auto">
          <a:xfrm>
            <a:off x="6042025" y="5522913"/>
            <a:ext cx="1847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Match Signature</a:t>
            </a:r>
          </a:p>
        </p:txBody>
      </p:sp>
      <p:sp>
        <p:nvSpPr>
          <p:cNvPr id="8203" name="Line 12"/>
          <p:cNvSpPr>
            <a:spLocks noChangeShapeType="1"/>
          </p:cNvSpPr>
          <p:nvPr/>
        </p:nvSpPr>
        <p:spPr bwMode="auto">
          <a:xfrm>
            <a:off x="6972300" y="5867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" name="Text Box 13"/>
          <p:cNvSpPr txBox="1">
            <a:spLocks noChangeArrowheads="1"/>
          </p:cNvSpPr>
          <p:nvPr/>
        </p:nvSpPr>
        <p:spPr bwMode="auto">
          <a:xfrm>
            <a:off x="5759450" y="6338888"/>
            <a:ext cx="258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Resolution of data point</a:t>
            </a:r>
          </a:p>
        </p:txBody>
      </p:sp>
      <p:sp>
        <p:nvSpPr>
          <p:cNvPr id="8205" name="Text Box 14"/>
          <p:cNvSpPr txBox="1">
            <a:spLocks noChangeArrowheads="1"/>
          </p:cNvSpPr>
          <p:nvPr/>
        </p:nvSpPr>
        <p:spPr bwMode="auto">
          <a:xfrm>
            <a:off x="876300" y="3733800"/>
            <a:ext cx="3913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One full spectra per particle</a:t>
            </a:r>
          </a:p>
        </p:txBody>
      </p:sp>
      <p:sp>
        <p:nvSpPr>
          <p:cNvPr id="2" name="Rectangle 1"/>
          <p:cNvSpPr/>
          <p:nvPr/>
        </p:nvSpPr>
        <p:spPr>
          <a:xfrm>
            <a:off x="1028700" y="838200"/>
            <a:ext cx="3657600" cy="28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377950" y="1066801"/>
            <a:ext cx="0" cy="211931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377950" y="3173413"/>
            <a:ext cx="341153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10" name="TextBox 6"/>
          <p:cNvSpPr txBox="1">
            <a:spLocks noChangeArrowheads="1"/>
          </p:cNvSpPr>
          <p:nvPr/>
        </p:nvSpPr>
        <p:spPr bwMode="auto">
          <a:xfrm>
            <a:off x="2747963" y="3243264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n-US" sz="2400" b="1" dirty="0"/>
              <a:t>λ</a:t>
            </a:r>
            <a:endParaRPr lang="en-US" altLang="en-US" sz="2000" b="1" dirty="0"/>
          </a:p>
        </p:txBody>
      </p:sp>
      <p:sp>
        <p:nvSpPr>
          <p:cNvPr id="8211" name="TextBox 7"/>
          <p:cNvSpPr txBox="1">
            <a:spLocks noChangeArrowheads="1"/>
          </p:cNvSpPr>
          <p:nvPr/>
        </p:nvSpPr>
        <p:spPr bwMode="auto">
          <a:xfrm rot="16200000">
            <a:off x="915850" y="2151474"/>
            <a:ext cx="5950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dirty="0"/>
              <a:t>Cell#</a:t>
            </a:r>
          </a:p>
        </p:txBody>
      </p:sp>
      <p:sp>
        <p:nvSpPr>
          <p:cNvPr id="23" name="Freeform 22"/>
          <p:cNvSpPr/>
          <p:nvPr/>
        </p:nvSpPr>
        <p:spPr>
          <a:xfrm>
            <a:off x="1399931" y="1875694"/>
            <a:ext cx="2895600" cy="1295400"/>
          </a:xfrm>
          <a:custGeom>
            <a:avLst/>
            <a:gdLst>
              <a:gd name="connsiteX0" fmla="*/ 0 w 2863516"/>
              <a:gd name="connsiteY0" fmla="*/ 0 h 1198693"/>
              <a:gd name="connsiteX1" fmla="*/ 0 w 2863516"/>
              <a:gd name="connsiteY1" fmla="*/ 0 h 1198693"/>
              <a:gd name="connsiteX2" fmla="*/ 4757 w 2863516"/>
              <a:gd name="connsiteY2" fmla="*/ 90377 h 1198693"/>
              <a:gd name="connsiteX3" fmla="*/ 14270 w 2863516"/>
              <a:gd name="connsiteY3" fmla="*/ 137945 h 1198693"/>
              <a:gd name="connsiteX4" fmla="*/ 19026 w 2863516"/>
              <a:gd name="connsiteY4" fmla="*/ 166485 h 1198693"/>
              <a:gd name="connsiteX5" fmla="*/ 23783 w 2863516"/>
              <a:gd name="connsiteY5" fmla="*/ 185512 h 1198693"/>
              <a:gd name="connsiteX6" fmla="*/ 28540 w 2863516"/>
              <a:gd name="connsiteY6" fmla="*/ 209295 h 1198693"/>
              <a:gd name="connsiteX7" fmla="*/ 42810 w 2863516"/>
              <a:gd name="connsiteY7" fmla="*/ 266376 h 1198693"/>
              <a:gd name="connsiteX8" fmla="*/ 47566 w 2863516"/>
              <a:gd name="connsiteY8" fmla="*/ 285403 h 1198693"/>
              <a:gd name="connsiteX9" fmla="*/ 66593 w 2863516"/>
              <a:gd name="connsiteY9" fmla="*/ 323457 h 1198693"/>
              <a:gd name="connsiteX10" fmla="*/ 85619 w 2863516"/>
              <a:gd name="connsiteY10" fmla="*/ 390051 h 1198693"/>
              <a:gd name="connsiteX11" fmla="*/ 95132 w 2863516"/>
              <a:gd name="connsiteY11" fmla="*/ 437618 h 1198693"/>
              <a:gd name="connsiteX12" fmla="*/ 104646 w 2863516"/>
              <a:gd name="connsiteY12" fmla="*/ 461402 h 1198693"/>
              <a:gd name="connsiteX13" fmla="*/ 109402 w 2863516"/>
              <a:gd name="connsiteY13" fmla="*/ 756318 h 1198693"/>
              <a:gd name="connsiteX14" fmla="*/ 114159 w 2863516"/>
              <a:gd name="connsiteY14" fmla="*/ 822912 h 1198693"/>
              <a:gd name="connsiteX15" fmla="*/ 123672 w 2863516"/>
              <a:gd name="connsiteY15" fmla="*/ 851453 h 1198693"/>
              <a:gd name="connsiteX16" fmla="*/ 128429 w 2863516"/>
              <a:gd name="connsiteY16" fmla="*/ 908533 h 1198693"/>
              <a:gd name="connsiteX17" fmla="*/ 142698 w 2863516"/>
              <a:gd name="connsiteY17" fmla="*/ 913290 h 1198693"/>
              <a:gd name="connsiteX18" fmla="*/ 190265 w 2863516"/>
              <a:gd name="connsiteY18" fmla="*/ 908533 h 1198693"/>
              <a:gd name="connsiteX19" fmla="*/ 228318 w 2863516"/>
              <a:gd name="connsiteY19" fmla="*/ 879993 h 1198693"/>
              <a:gd name="connsiteX20" fmla="*/ 237831 w 2863516"/>
              <a:gd name="connsiteY20" fmla="*/ 870479 h 1198693"/>
              <a:gd name="connsiteX21" fmla="*/ 247344 w 2863516"/>
              <a:gd name="connsiteY21" fmla="*/ 856209 h 1198693"/>
              <a:gd name="connsiteX22" fmla="*/ 261614 w 2863516"/>
              <a:gd name="connsiteY22" fmla="*/ 851453 h 1198693"/>
              <a:gd name="connsiteX23" fmla="*/ 280640 w 2863516"/>
              <a:gd name="connsiteY23" fmla="*/ 856209 h 1198693"/>
              <a:gd name="connsiteX24" fmla="*/ 299667 w 2863516"/>
              <a:gd name="connsiteY24" fmla="*/ 894263 h 1198693"/>
              <a:gd name="connsiteX25" fmla="*/ 309180 w 2863516"/>
              <a:gd name="connsiteY25" fmla="*/ 927560 h 1198693"/>
              <a:gd name="connsiteX26" fmla="*/ 318693 w 2863516"/>
              <a:gd name="connsiteY26" fmla="*/ 956100 h 1198693"/>
              <a:gd name="connsiteX27" fmla="*/ 323450 w 2863516"/>
              <a:gd name="connsiteY27" fmla="*/ 970370 h 1198693"/>
              <a:gd name="connsiteX28" fmla="*/ 328206 w 2863516"/>
              <a:gd name="connsiteY28" fmla="*/ 994154 h 1198693"/>
              <a:gd name="connsiteX29" fmla="*/ 347233 w 2863516"/>
              <a:gd name="connsiteY29" fmla="*/ 1032208 h 1198693"/>
              <a:gd name="connsiteX30" fmla="*/ 356746 w 2863516"/>
              <a:gd name="connsiteY30" fmla="*/ 1046478 h 1198693"/>
              <a:gd name="connsiteX31" fmla="*/ 375773 w 2863516"/>
              <a:gd name="connsiteY31" fmla="*/ 1079775 h 1198693"/>
              <a:gd name="connsiteX32" fmla="*/ 404312 w 2863516"/>
              <a:gd name="connsiteY32" fmla="*/ 1113072 h 1198693"/>
              <a:gd name="connsiteX33" fmla="*/ 432852 w 2863516"/>
              <a:gd name="connsiteY33" fmla="*/ 1122586 h 1198693"/>
              <a:gd name="connsiteX34" fmla="*/ 461392 w 2863516"/>
              <a:gd name="connsiteY34" fmla="*/ 1117829 h 1198693"/>
              <a:gd name="connsiteX35" fmla="*/ 470905 w 2863516"/>
              <a:gd name="connsiteY35" fmla="*/ 1089288 h 1198693"/>
              <a:gd name="connsiteX36" fmla="*/ 475662 w 2863516"/>
              <a:gd name="connsiteY36" fmla="*/ 1075018 h 1198693"/>
              <a:gd name="connsiteX37" fmla="*/ 480418 w 2863516"/>
              <a:gd name="connsiteY37" fmla="*/ 1013181 h 1198693"/>
              <a:gd name="connsiteX38" fmla="*/ 489931 w 2863516"/>
              <a:gd name="connsiteY38" fmla="*/ 941830 h 1198693"/>
              <a:gd name="connsiteX39" fmla="*/ 499445 w 2863516"/>
              <a:gd name="connsiteY39" fmla="*/ 913290 h 1198693"/>
              <a:gd name="connsiteX40" fmla="*/ 513715 w 2863516"/>
              <a:gd name="connsiteY40" fmla="*/ 870479 h 1198693"/>
              <a:gd name="connsiteX41" fmla="*/ 518471 w 2863516"/>
              <a:gd name="connsiteY41" fmla="*/ 856209 h 1198693"/>
              <a:gd name="connsiteX42" fmla="*/ 532741 w 2863516"/>
              <a:gd name="connsiteY42" fmla="*/ 808642 h 1198693"/>
              <a:gd name="connsiteX43" fmla="*/ 537498 w 2863516"/>
              <a:gd name="connsiteY43" fmla="*/ 794372 h 1198693"/>
              <a:gd name="connsiteX44" fmla="*/ 547011 w 2863516"/>
              <a:gd name="connsiteY44" fmla="*/ 784858 h 1198693"/>
              <a:gd name="connsiteX45" fmla="*/ 570794 w 2863516"/>
              <a:gd name="connsiteY45" fmla="*/ 746805 h 1198693"/>
              <a:gd name="connsiteX46" fmla="*/ 585064 w 2863516"/>
              <a:gd name="connsiteY46" fmla="*/ 742048 h 1198693"/>
              <a:gd name="connsiteX47" fmla="*/ 627873 w 2863516"/>
              <a:gd name="connsiteY47" fmla="*/ 756318 h 1198693"/>
              <a:gd name="connsiteX48" fmla="*/ 637387 w 2863516"/>
              <a:gd name="connsiteY48" fmla="*/ 765832 h 1198693"/>
              <a:gd name="connsiteX49" fmla="*/ 665926 w 2863516"/>
              <a:gd name="connsiteY49" fmla="*/ 784858 h 1198693"/>
              <a:gd name="connsiteX50" fmla="*/ 675439 w 2863516"/>
              <a:gd name="connsiteY50" fmla="*/ 794372 h 1198693"/>
              <a:gd name="connsiteX51" fmla="*/ 694466 w 2863516"/>
              <a:gd name="connsiteY51" fmla="*/ 822912 h 1198693"/>
              <a:gd name="connsiteX52" fmla="*/ 727762 w 2863516"/>
              <a:gd name="connsiteY52" fmla="*/ 832426 h 1198693"/>
              <a:gd name="connsiteX53" fmla="*/ 765815 w 2863516"/>
              <a:gd name="connsiteY53" fmla="*/ 841939 h 1198693"/>
              <a:gd name="connsiteX54" fmla="*/ 799111 w 2863516"/>
              <a:gd name="connsiteY54" fmla="*/ 870479 h 1198693"/>
              <a:gd name="connsiteX55" fmla="*/ 822895 w 2863516"/>
              <a:gd name="connsiteY55" fmla="*/ 894263 h 1198693"/>
              <a:gd name="connsiteX56" fmla="*/ 846678 w 2863516"/>
              <a:gd name="connsiteY56" fmla="*/ 918047 h 1198693"/>
              <a:gd name="connsiteX57" fmla="*/ 860947 w 2863516"/>
              <a:gd name="connsiteY57" fmla="*/ 932317 h 1198693"/>
              <a:gd name="connsiteX58" fmla="*/ 870461 w 2863516"/>
              <a:gd name="connsiteY58" fmla="*/ 946587 h 1198693"/>
              <a:gd name="connsiteX59" fmla="*/ 884731 w 2863516"/>
              <a:gd name="connsiteY59" fmla="*/ 960857 h 1198693"/>
              <a:gd name="connsiteX60" fmla="*/ 894244 w 2863516"/>
              <a:gd name="connsiteY60" fmla="*/ 975127 h 1198693"/>
              <a:gd name="connsiteX61" fmla="*/ 903757 w 2863516"/>
              <a:gd name="connsiteY61" fmla="*/ 984641 h 1198693"/>
              <a:gd name="connsiteX62" fmla="*/ 913270 w 2863516"/>
              <a:gd name="connsiteY62" fmla="*/ 998911 h 1198693"/>
              <a:gd name="connsiteX63" fmla="*/ 927540 w 2863516"/>
              <a:gd name="connsiteY63" fmla="*/ 1003668 h 1198693"/>
              <a:gd name="connsiteX64" fmla="*/ 941810 w 2863516"/>
              <a:gd name="connsiteY64" fmla="*/ 1022694 h 1198693"/>
              <a:gd name="connsiteX65" fmla="*/ 956080 w 2863516"/>
              <a:gd name="connsiteY65" fmla="*/ 1032208 h 1198693"/>
              <a:gd name="connsiteX66" fmla="*/ 960836 w 2863516"/>
              <a:gd name="connsiteY66" fmla="*/ 1046478 h 1198693"/>
              <a:gd name="connsiteX67" fmla="*/ 998889 w 2863516"/>
              <a:gd name="connsiteY67" fmla="*/ 1055991 h 1198693"/>
              <a:gd name="connsiteX68" fmla="*/ 1027429 w 2863516"/>
              <a:gd name="connsiteY68" fmla="*/ 1075018 h 1198693"/>
              <a:gd name="connsiteX69" fmla="*/ 1208180 w 2863516"/>
              <a:gd name="connsiteY69" fmla="*/ 1084532 h 1198693"/>
              <a:gd name="connsiteX70" fmla="*/ 1217694 w 2863516"/>
              <a:gd name="connsiteY70" fmla="*/ 1094045 h 1198693"/>
              <a:gd name="connsiteX71" fmla="*/ 1227207 w 2863516"/>
              <a:gd name="connsiteY71" fmla="*/ 1122586 h 1198693"/>
              <a:gd name="connsiteX72" fmla="*/ 1236720 w 2863516"/>
              <a:gd name="connsiteY72" fmla="*/ 1151126 h 1198693"/>
              <a:gd name="connsiteX73" fmla="*/ 1250990 w 2863516"/>
              <a:gd name="connsiteY73" fmla="*/ 1179666 h 1198693"/>
              <a:gd name="connsiteX74" fmla="*/ 1279530 w 2863516"/>
              <a:gd name="connsiteY74" fmla="*/ 1189180 h 1198693"/>
              <a:gd name="connsiteX75" fmla="*/ 1322339 w 2863516"/>
              <a:gd name="connsiteY75" fmla="*/ 1179666 h 1198693"/>
              <a:gd name="connsiteX76" fmla="*/ 1336609 w 2863516"/>
              <a:gd name="connsiteY76" fmla="*/ 1170153 h 1198693"/>
              <a:gd name="connsiteX77" fmla="*/ 1355636 w 2863516"/>
              <a:gd name="connsiteY77" fmla="*/ 1165396 h 1198693"/>
              <a:gd name="connsiteX78" fmla="*/ 1369905 w 2863516"/>
              <a:gd name="connsiteY78" fmla="*/ 1155883 h 1198693"/>
              <a:gd name="connsiteX79" fmla="*/ 1436498 w 2863516"/>
              <a:gd name="connsiteY79" fmla="*/ 1155883 h 1198693"/>
              <a:gd name="connsiteX80" fmla="*/ 1479308 w 2863516"/>
              <a:gd name="connsiteY80" fmla="*/ 1189180 h 1198693"/>
              <a:gd name="connsiteX81" fmla="*/ 1522117 w 2863516"/>
              <a:gd name="connsiteY81" fmla="*/ 1184423 h 1198693"/>
              <a:gd name="connsiteX82" fmla="*/ 1531630 w 2863516"/>
              <a:gd name="connsiteY82" fmla="*/ 1170153 h 1198693"/>
              <a:gd name="connsiteX83" fmla="*/ 1555413 w 2863516"/>
              <a:gd name="connsiteY83" fmla="*/ 1146369 h 1198693"/>
              <a:gd name="connsiteX84" fmla="*/ 1607736 w 2863516"/>
              <a:gd name="connsiteY84" fmla="*/ 1151126 h 1198693"/>
              <a:gd name="connsiteX85" fmla="*/ 1622006 w 2863516"/>
              <a:gd name="connsiteY85" fmla="*/ 1160639 h 1198693"/>
              <a:gd name="connsiteX86" fmla="*/ 1636276 w 2863516"/>
              <a:gd name="connsiteY86" fmla="*/ 1165396 h 1198693"/>
              <a:gd name="connsiteX87" fmla="*/ 1664816 w 2863516"/>
              <a:gd name="connsiteY87" fmla="*/ 1189180 h 1198693"/>
              <a:gd name="connsiteX88" fmla="*/ 1683842 w 2863516"/>
              <a:gd name="connsiteY88" fmla="*/ 1198693 h 1198693"/>
              <a:gd name="connsiteX89" fmla="*/ 1731408 w 2863516"/>
              <a:gd name="connsiteY89" fmla="*/ 1189180 h 1198693"/>
              <a:gd name="connsiteX90" fmla="*/ 1740921 w 2863516"/>
              <a:gd name="connsiteY90" fmla="*/ 1179666 h 1198693"/>
              <a:gd name="connsiteX91" fmla="*/ 1769461 w 2863516"/>
              <a:gd name="connsiteY91" fmla="*/ 1170153 h 1198693"/>
              <a:gd name="connsiteX92" fmla="*/ 1840810 w 2863516"/>
              <a:gd name="connsiteY92" fmla="*/ 1174909 h 1198693"/>
              <a:gd name="connsiteX93" fmla="*/ 2092911 w 2863516"/>
              <a:gd name="connsiteY93" fmla="*/ 1165396 h 1198693"/>
              <a:gd name="connsiteX94" fmla="*/ 2107181 w 2863516"/>
              <a:gd name="connsiteY94" fmla="*/ 1155883 h 1198693"/>
              <a:gd name="connsiteX95" fmla="*/ 2121451 w 2863516"/>
              <a:gd name="connsiteY95" fmla="*/ 1151126 h 1198693"/>
              <a:gd name="connsiteX96" fmla="*/ 2145234 w 2863516"/>
              <a:gd name="connsiteY96" fmla="*/ 1127342 h 1198693"/>
              <a:gd name="connsiteX97" fmla="*/ 2173774 w 2863516"/>
              <a:gd name="connsiteY97" fmla="*/ 1098802 h 1198693"/>
              <a:gd name="connsiteX98" fmla="*/ 2211826 w 2863516"/>
              <a:gd name="connsiteY98" fmla="*/ 1060748 h 1198693"/>
              <a:gd name="connsiteX99" fmla="*/ 2221340 w 2863516"/>
              <a:gd name="connsiteY99" fmla="*/ 1051235 h 1198693"/>
              <a:gd name="connsiteX100" fmla="*/ 2235610 w 2863516"/>
              <a:gd name="connsiteY100" fmla="*/ 1046478 h 1198693"/>
              <a:gd name="connsiteX101" fmla="*/ 2254636 w 2863516"/>
              <a:gd name="connsiteY101" fmla="*/ 1032208 h 1198693"/>
              <a:gd name="connsiteX102" fmla="*/ 2273662 w 2863516"/>
              <a:gd name="connsiteY102" fmla="*/ 1027451 h 1198693"/>
              <a:gd name="connsiteX103" fmla="*/ 2297446 w 2863516"/>
              <a:gd name="connsiteY103" fmla="*/ 1017938 h 1198693"/>
              <a:gd name="connsiteX104" fmla="*/ 2306959 w 2863516"/>
              <a:gd name="connsiteY104" fmla="*/ 998911 h 1198693"/>
              <a:gd name="connsiteX105" fmla="*/ 2311715 w 2863516"/>
              <a:gd name="connsiteY105" fmla="*/ 956100 h 1198693"/>
              <a:gd name="connsiteX106" fmla="*/ 2321229 w 2863516"/>
              <a:gd name="connsiteY106" fmla="*/ 903776 h 1198693"/>
              <a:gd name="connsiteX107" fmla="*/ 2325985 w 2863516"/>
              <a:gd name="connsiteY107" fmla="*/ 860966 h 1198693"/>
              <a:gd name="connsiteX108" fmla="*/ 2330742 w 2863516"/>
              <a:gd name="connsiteY108" fmla="*/ 813399 h 1198693"/>
              <a:gd name="connsiteX109" fmla="*/ 2335499 w 2863516"/>
              <a:gd name="connsiteY109" fmla="*/ 799129 h 1198693"/>
              <a:gd name="connsiteX110" fmla="*/ 2340255 w 2863516"/>
              <a:gd name="connsiteY110" fmla="*/ 780102 h 1198693"/>
              <a:gd name="connsiteX111" fmla="*/ 2349768 w 2863516"/>
              <a:gd name="connsiteY111" fmla="*/ 751561 h 1198693"/>
              <a:gd name="connsiteX112" fmla="*/ 2354525 w 2863516"/>
              <a:gd name="connsiteY112" fmla="*/ 732535 h 1198693"/>
              <a:gd name="connsiteX113" fmla="*/ 2364038 w 2863516"/>
              <a:gd name="connsiteY113" fmla="*/ 713508 h 1198693"/>
              <a:gd name="connsiteX114" fmla="*/ 2373551 w 2863516"/>
              <a:gd name="connsiteY114" fmla="*/ 580320 h 1198693"/>
              <a:gd name="connsiteX115" fmla="*/ 2383065 w 2863516"/>
              <a:gd name="connsiteY115" fmla="*/ 508969 h 1198693"/>
              <a:gd name="connsiteX116" fmla="*/ 2387821 w 2863516"/>
              <a:gd name="connsiteY116" fmla="*/ 494699 h 1198693"/>
              <a:gd name="connsiteX117" fmla="*/ 2397335 w 2863516"/>
              <a:gd name="connsiteY117" fmla="*/ 480428 h 1198693"/>
              <a:gd name="connsiteX118" fmla="*/ 2421118 w 2863516"/>
              <a:gd name="connsiteY118" fmla="*/ 461402 h 1198693"/>
              <a:gd name="connsiteX119" fmla="*/ 2440144 w 2863516"/>
              <a:gd name="connsiteY119" fmla="*/ 432861 h 1198693"/>
              <a:gd name="connsiteX120" fmla="*/ 2449657 w 2863516"/>
              <a:gd name="connsiteY120" fmla="*/ 418591 h 1198693"/>
              <a:gd name="connsiteX121" fmla="*/ 2459171 w 2863516"/>
              <a:gd name="connsiteY121" fmla="*/ 409078 h 1198693"/>
              <a:gd name="connsiteX122" fmla="*/ 2473440 w 2863516"/>
              <a:gd name="connsiteY122" fmla="*/ 380537 h 1198693"/>
              <a:gd name="connsiteX123" fmla="*/ 2492467 w 2863516"/>
              <a:gd name="connsiteY123" fmla="*/ 361510 h 1198693"/>
              <a:gd name="connsiteX124" fmla="*/ 2516250 w 2863516"/>
              <a:gd name="connsiteY124" fmla="*/ 390051 h 1198693"/>
              <a:gd name="connsiteX125" fmla="*/ 2525763 w 2863516"/>
              <a:gd name="connsiteY125" fmla="*/ 404321 h 1198693"/>
              <a:gd name="connsiteX126" fmla="*/ 2535276 w 2863516"/>
              <a:gd name="connsiteY126" fmla="*/ 432861 h 1198693"/>
              <a:gd name="connsiteX127" fmla="*/ 2544790 w 2863516"/>
              <a:gd name="connsiteY127" fmla="*/ 461402 h 1198693"/>
              <a:gd name="connsiteX128" fmla="*/ 2549546 w 2863516"/>
              <a:gd name="connsiteY128" fmla="*/ 480428 h 1198693"/>
              <a:gd name="connsiteX129" fmla="*/ 2554303 w 2863516"/>
              <a:gd name="connsiteY129" fmla="*/ 504212 h 1198693"/>
              <a:gd name="connsiteX130" fmla="*/ 2563816 w 2863516"/>
              <a:gd name="connsiteY130" fmla="*/ 580320 h 1198693"/>
              <a:gd name="connsiteX131" fmla="*/ 2568573 w 2863516"/>
              <a:gd name="connsiteY131" fmla="*/ 604103 h 1198693"/>
              <a:gd name="connsiteX132" fmla="*/ 2573329 w 2863516"/>
              <a:gd name="connsiteY132" fmla="*/ 632643 h 1198693"/>
              <a:gd name="connsiteX133" fmla="*/ 2587599 w 2863516"/>
              <a:gd name="connsiteY133" fmla="*/ 699237 h 1198693"/>
              <a:gd name="connsiteX134" fmla="*/ 2597112 w 2863516"/>
              <a:gd name="connsiteY134" fmla="*/ 832426 h 1198693"/>
              <a:gd name="connsiteX135" fmla="*/ 2601869 w 2863516"/>
              <a:gd name="connsiteY135" fmla="*/ 865723 h 1198693"/>
              <a:gd name="connsiteX136" fmla="*/ 2616139 w 2863516"/>
              <a:gd name="connsiteY136" fmla="*/ 932317 h 1198693"/>
              <a:gd name="connsiteX137" fmla="*/ 2625652 w 2863516"/>
              <a:gd name="connsiteY137" fmla="*/ 965614 h 1198693"/>
              <a:gd name="connsiteX138" fmla="*/ 2635165 w 2863516"/>
              <a:gd name="connsiteY138" fmla="*/ 1022694 h 1198693"/>
              <a:gd name="connsiteX139" fmla="*/ 2639922 w 2863516"/>
              <a:gd name="connsiteY139" fmla="*/ 1127342 h 1198693"/>
              <a:gd name="connsiteX140" fmla="*/ 2649435 w 2863516"/>
              <a:gd name="connsiteY140" fmla="*/ 1155883 h 1198693"/>
              <a:gd name="connsiteX141" fmla="*/ 2668462 w 2863516"/>
              <a:gd name="connsiteY141" fmla="*/ 1179666 h 1198693"/>
              <a:gd name="connsiteX142" fmla="*/ 2682731 w 2863516"/>
              <a:gd name="connsiteY142" fmla="*/ 1184423 h 1198693"/>
              <a:gd name="connsiteX143" fmla="*/ 2711271 w 2863516"/>
              <a:gd name="connsiteY143" fmla="*/ 1179666 h 1198693"/>
              <a:gd name="connsiteX144" fmla="*/ 2720784 w 2863516"/>
              <a:gd name="connsiteY144" fmla="*/ 1165396 h 1198693"/>
              <a:gd name="connsiteX145" fmla="*/ 2730298 w 2863516"/>
              <a:gd name="connsiteY145" fmla="*/ 1155883 h 1198693"/>
              <a:gd name="connsiteX146" fmla="*/ 2749324 w 2863516"/>
              <a:gd name="connsiteY146" fmla="*/ 1151126 h 1198693"/>
              <a:gd name="connsiteX147" fmla="*/ 2758837 w 2863516"/>
              <a:gd name="connsiteY147" fmla="*/ 1141612 h 1198693"/>
              <a:gd name="connsiteX148" fmla="*/ 2792134 w 2863516"/>
              <a:gd name="connsiteY148" fmla="*/ 1113072 h 1198693"/>
              <a:gd name="connsiteX149" fmla="*/ 2811160 w 2863516"/>
              <a:gd name="connsiteY149" fmla="*/ 1084532 h 1198693"/>
              <a:gd name="connsiteX150" fmla="*/ 2820673 w 2863516"/>
              <a:gd name="connsiteY150" fmla="*/ 1070262 h 1198693"/>
              <a:gd name="connsiteX151" fmla="*/ 2830187 w 2863516"/>
              <a:gd name="connsiteY151" fmla="*/ 1055991 h 1198693"/>
              <a:gd name="connsiteX152" fmla="*/ 2834943 w 2863516"/>
              <a:gd name="connsiteY152" fmla="*/ 1036965 h 1198693"/>
              <a:gd name="connsiteX153" fmla="*/ 2844456 w 2863516"/>
              <a:gd name="connsiteY153" fmla="*/ 1027451 h 1198693"/>
              <a:gd name="connsiteX154" fmla="*/ 2853970 w 2863516"/>
              <a:gd name="connsiteY154" fmla="*/ 998911 h 1198693"/>
              <a:gd name="connsiteX155" fmla="*/ 2863483 w 2863516"/>
              <a:gd name="connsiteY155" fmla="*/ 984641 h 1198693"/>
              <a:gd name="connsiteX156" fmla="*/ 2863483 w 2863516"/>
              <a:gd name="connsiteY156" fmla="*/ 984641 h 1198693"/>
              <a:gd name="connsiteX0" fmla="*/ 0 w 2863516"/>
              <a:gd name="connsiteY0" fmla="*/ 0 h 1218873"/>
              <a:gd name="connsiteX1" fmla="*/ 0 w 2863516"/>
              <a:gd name="connsiteY1" fmla="*/ 1218192 h 1218873"/>
              <a:gd name="connsiteX2" fmla="*/ 4757 w 2863516"/>
              <a:gd name="connsiteY2" fmla="*/ 90377 h 1218873"/>
              <a:gd name="connsiteX3" fmla="*/ 14270 w 2863516"/>
              <a:gd name="connsiteY3" fmla="*/ 137945 h 1218873"/>
              <a:gd name="connsiteX4" fmla="*/ 19026 w 2863516"/>
              <a:gd name="connsiteY4" fmla="*/ 166485 h 1218873"/>
              <a:gd name="connsiteX5" fmla="*/ 23783 w 2863516"/>
              <a:gd name="connsiteY5" fmla="*/ 185512 h 1218873"/>
              <a:gd name="connsiteX6" fmla="*/ 28540 w 2863516"/>
              <a:gd name="connsiteY6" fmla="*/ 209295 h 1218873"/>
              <a:gd name="connsiteX7" fmla="*/ 42810 w 2863516"/>
              <a:gd name="connsiteY7" fmla="*/ 266376 h 1218873"/>
              <a:gd name="connsiteX8" fmla="*/ 47566 w 2863516"/>
              <a:gd name="connsiteY8" fmla="*/ 285403 h 1218873"/>
              <a:gd name="connsiteX9" fmla="*/ 66593 w 2863516"/>
              <a:gd name="connsiteY9" fmla="*/ 323457 h 1218873"/>
              <a:gd name="connsiteX10" fmla="*/ 85619 w 2863516"/>
              <a:gd name="connsiteY10" fmla="*/ 390051 h 1218873"/>
              <a:gd name="connsiteX11" fmla="*/ 95132 w 2863516"/>
              <a:gd name="connsiteY11" fmla="*/ 437618 h 1218873"/>
              <a:gd name="connsiteX12" fmla="*/ 104646 w 2863516"/>
              <a:gd name="connsiteY12" fmla="*/ 461402 h 1218873"/>
              <a:gd name="connsiteX13" fmla="*/ 109402 w 2863516"/>
              <a:gd name="connsiteY13" fmla="*/ 756318 h 1218873"/>
              <a:gd name="connsiteX14" fmla="*/ 114159 w 2863516"/>
              <a:gd name="connsiteY14" fmla="*/ 822912 h 1218873"/>
              <a:gd name="connsiteX15" fmla="*/ 123672 w 2863516"/>
              <a:gd name="connsiteY15" fmla="*/ 851453 h 1218873"/>
              <a:gd name="connsiteX16" fmla="*/ 128429 w 2863516"/>
              <a:gd name="connsiteY16" fmla="*/ 908533 h 1218873"/>
              <a:gd name="connsiteX17" fmla="*/ 142698 w 2863516"/>
              <a:gd name="connsiteY17" fmla="*/ 913290 h 1218873"/>
              <a:gd name="connsiteX18" fmla="*/ 190265 w 2863516"/>
              <a:gd name="connsiteY18" fmla="*/ 908533 h 1218873"/>
              <a:gd name="connsiteX19" fmla="*/ 228318 w 2863516"/>
              <a:gd name="connsiteY19" fmla="*/ 879993 h 1218873"/>
              <a:gd name="connsiteX20" fmla="*/ 237831 w 2863516"/>
              <a:gd name="connsiteY20" fmla="*/ 870479 h 1218873"/>
              <a:gd name="connsiteX21" fmla="*/ 247344 w 2863516"/>
              <a:gd name="connsiteY21" fmla="*/ 856209 h 1218873"/>
              <a:gd name="connsiteX22" fmla="*/ 261614 w 2863516"/>
              <a:gd name="connsiteY22" fmla="*/ 851453 h 1218873"/>
              <a:gd name="connsiteX23" fmla="*/ 280640 w 2863516"/>
              <a:gd name="connsiteY23" fmla="*/ 856209 h 1218873"/>
              <a:gd name="connsiteX24" fmla="*/ 299667 w 2863516"/>
              <a:gd name="connsiteY24" fmla="*/ 894263 h 1218873"/>
              <a:gd name="connsiteX25" fmla="*/ 309180 w 2863516"/>
              <a:gd name="connsiteY25" fmla="*/ 927560 h 1218873"/>
              <a:gd name="connsiteX26" fmla="*/ 318693 w 2863516"/>
              <a:gd name="connsiteY26" fmla="*/ 956100 h 1218873"/>
              <a:gd name="connsiteX27" fmla="*/ 323450 w 2863516"/>
              <a:gd name="connsiteY27" fmla="*/ 970370 h 1218873"/>
              <a:gd name="connsiteX28" fmla="*/ 328206 w 2863516"/>
              <a:gd name="connsiteY28" fmla="*/ 994154 h 1218873"/>
              <a:gd name="connsiteX29" fmla="*/ 347233 w 2863516"/>
              <a:gd name="connsiteY29" fmla="*/ 1032208 h 1218873"/>
              <a:gd name="connsiteX30" fmla="*/ 356746 w 2863516"/>
              <a:gd name="connsiteY30" fmla="*/ 1046478 h 1218873"/>
              <a:gd name="connsiteX31" fmla="*/ 375773 w 2863516"/>
              <a:gd name="connsiteY31" fmla="*/ 1079775 h 1218873"/>
              <a:gd name="connsiteX32" fmla="*/ 404312 w 2863516"/>
              <a:gd name="connsiteY32" fmla="*/ 1113072 h 1218873"/>
              <a:gd name="connsiteX33" fmla="*/ 432852 w 2863516"/>
              <a:gd name="connsiteY33" fmla="*/ 1122586 h 1218873"/>
              <a:gd name="connsiteX34" fmla="*/ 461392 w 2863516"/>
              <a:gd name="connsiteY34" fmla="*/ 1117829 h 1218873"/>
              <a:gd name="connsiteX35" fmla="*/ 470905 w 2863516"/>
              <a:gd name="connsiteY35" fmla="*/ 1089288 h 1218873"/>
              <a:gd name="connsiteX36" fmla="*/ 475662 w 2863516"/>
              <a:gd name="connsiteY36" fmla="*/ 1075018 h 1218873"/>
              <a:gd name="connsiteX37" fmla="*/ 480418 w 2863516"/>
              <a:gd name="connsiteY37" fmla="*/ 1013181 h 1218873"/>
              <a:gd name="connsiteX38" fmla="*/ 489931 w 2863516"/>
              <a:gd name="connsiteY38" fmla="*/ 941830 h 1218873"/>
              <a:gd name="connsiteX39" fmla="*/ 499445 w 2863516"/>
              <a:gd name="connsiteY39" fmla="*/ 913290 h 1218873"/>
              <a:gd name="connsiteX40" fmla="*/ 513715 w 2863516"/>
              <a:gd name="connsiteY40" fmla="*/ 870479 h 1218873"/>
              <a:gd name="connsiteX41" fmla="*/ 518471 w 2863516"/>
              <a:gd name="connsiteY41" fmla="*/ 856209 h 1218873"/>
              <a:gd name="connsiteX42" fmla="*/ 532741 w 2863516"/>
              <a:gd name="connsiteY42" fmla="*/ 808642 h 1218873"/>
              <a:gd name="connsiteX43" fmla="*/ 537498 w 2863516"/>
              <a:gd name="connsiteY43" fmla="*/ 794372 h 1218873"/>
              <a:gd name="connsiteX44" fmla="*/ 547011 w 2863516"/>
              <a:gd name="connsiteY44" fmla="*/ 784858 h 1218873"/>
              <a:gd name="connsiteX45" fmla="*/ 570794 w 2863516"/>
              <a:gd name="connsiteY45" fmla="*/ 746805 h 1218873"/>
              <a:gd name="connsiteX46" fmla="*/ 585064 w 2863516"/>
              <a:gd name="connsiteY46" fmla="*/ 742048 h 1218873"/>
              <a:gd name="connsiteX47" fmla="*/ 627873 w 2863516"/>
              <a:gd name="connsiteY47" fmla="*/ 756318 h 1218873"/>
              <a:gd name="connsiteX48" fmla="*/ 637387 w 2863516"/>
              <a:gd name="connsiteY48" fmla="*/ 765832 h 1218873"/>
              <a:gd name="connsiteX49" fmla="*/ 665926 w 2863516"/>
              <a:gd name="connsiteY49" fmla="*/ 784858 h 1218873"/>
              <a:gd name="connsiteX50" fmla="*/ 675439 w 2863516"/>
              <a:gd name="connsiteY50" fmla="*/ 794372 h 1218873"/>
              <a:gd name="connsiteX51" fmla="*/ 694466 w 2863516"/>
              <a:gd name="connsiteY51" fmla="*/ 822912 h 1218873"/>
              <a:gd name="connsiteX52" fmla="*/ 727762 w 2863516"/>
              <a:gd name="connsiteY52" fmla="*/ 832426 h 1218873"/>
              <a:gd name="connsiteX53" fmla="*/ 765815 w 2863516"/>
              <a:gd name="connsiteY53" fmla="*/ 841939 h 1218873"/>
              <a:gd name="connsiteX54" fmla="*/ 799111 w 2863516"/>
              <a:gd name="connsiteY54" fmla="*/ 870479 h 1218873"/>
              <a:gd name="connsiteX55" fmla="*/ 822895 w 2863516"/>
              <a:gd name="connsiteY55" fmla="*/ 894263 h 1218873"/>
              <a:gd name="connsiteX56" fmla="*/ 846678 w 2863516"/>
              <a:gd name="connsiteY56" fmla="*/ 918047 h 1218873"/>
              <a:gd name="connsiteX57" fmla="*/ 860947 w 2863516"/>
              <a:gd name="connsiteY57" fmla="*/ 932317 h 1218873"/>
              <a:gd name="connsiteX58" fmla="*/ 870461 w 2863516"/>
              <a:gd name="connsiteY58" fmla="*/ 946587 h 1218873"/>
              <a:gd name="connsiteX59" fmla="*/ 884731 w 2863516"/>
              <a:gd name="connsiteY59" fmla="*/ 960857 h 1218873"/>
              <a:gd name="connsiteX60" fmla="*/ 894244 w 2863516"/>
              <a:gd name="connsiteY60" fmla="*/ 975127 h 1218873"/>
              <a:gd name="connsiteX61" fmla="*/ 903757 w 2863516"/>
              <a:gd name="connsiteY61" fmla="*/ 984641 h 1218873"/>
              <a:gd name="connsiteX62" fmla="*/ 913270 w 2863516"/>
              <a:gd name="connsiteY62" fmla="*/ 998911 h 1218873"/>
              <a:gd name="connsiteX63" fmla="*/ 927540 w 2863516"/>
              <a:gd name="connsiteY63" fmla="*/ 1003668 h 1218873"/>
              <a:gd name="connsiteX64" fmla="*/ 941810 w 2863516"/>
              <a:gd name="connsiteY64" fmla="*/ 1022694 h 1218873"/>
              <a:gd name="connsiteX65" fmla="*/ 956080 w 2863516"/>
              <a:gd name="connsiteY65" fmla="*/ 1032208 h 1218873"/>
              <a:gd name="connsiteX66" fmla="*/ 960836 w 2863516"/>
              <a:gd name="connsiteY66" fmla="*/ 1046478 h 1218873"/>
              <a:gd name="connsiteX67" fmla="*/ 998889 w 2863516"/>
              <a:gd name="connsiteY67" fmla="*/ 1055991 h 1218873"/>
              <a:gd name="connsiteX68" fmla="*/ 1027429 w 2863516"/>
              <a:gd name="connsiteY68" fmla="*/ 1075018 h 1218873"/>
              <a:gd name="connsiteX69" fmla="*/ 1208180 w 2863516"/>
              <a:gd name="connsiteY69" fmla="*/ 1084532 h 1218873"/>
              <a:gd name="connsiteX70" fmla="*/ 1217694 w 2863516"/>
              <a:gd name="connsiteY70" fmla="*/ 1094045 h 1218873"/>
              <a:gd name="connsiteX71" fmla="*/ 1227207 w 2863516"/>
              <a:gd name="connsiteY71" fmla="*/ 1122586 h 1218873"/>
              <a:gd name="connsiteX72" fmla="*/ 1236720 w 2863516"/>
              <a:gd name="connsiteY72" fmla="*/ 1151126 h 1218873"/>
              <a:gd name="connsiteX73" fmla="*/ 1250990 w 2863516"/>
              <a:gd name="connsiteY73" fmla="*/ 1179666 h 1218873"/>
              <a:gd name="connsiteX74" fmla="*/ 1279530 w 2863516"/>
              <a:gd name="connsiteY74" fmla="*/ 1189180 h 1218873"/>
              <a:gd name="connsiteX75" fmla="*/ 1322339 w 2863516"/>
              <a:gd name="connsiteY75" fmla="*/ 1179666 h 1218873"/>
              <a:gd name="connsiteX76" fmla="*/ 1336609 w 2863516"/>
              <a:gd name="connsiteY76" fmla="*/ 1170153 h 1218873"/>
              <a:gd name="connsiteX77" fmla="*/ 1355636 w 2863516"/>
              <a:gd name="connsiteY77" fmla="*/ 1165396 h 1218873"/>
              <a:gd name="connsiteX78" fmla="*/ 1369905 w 2863516"/>
              <a:gd name="connsiteY78" fmla="*/ 1155883 h 1218873"/>
              <a:gd name="connsiteX79" fmla="*/ 1436498 w 2863516"/>
              <a:gd name="connsiteY79" fmla="*/ 1155883 h 1218873"/>
              <a:gd name="connsiteX80" fmla="*/ 1479308 w 2863516"/>
              <a:gd name="connsiteY80" fmla="*/ 1189180 h 1218873"/>
              <a:gd name="connsiteX81" fmla="*/ 1522117 w 2863516"/>
              <a:gd name="connsiteY81" fmla="*/ 1184423 h 1218873"/>
              <a:gd name="connsiteX82" fmla="*/ 1531630 w 2863516"/>
              <a:gd name="connsiteY82" fmla="*/ 1170153 h 1218873"/>
              <a:gd name="connsiteX83" fmla="*/ 1555413 w 2863516"/>
              <a:gd name="connsiteY83" fmla="*/ 1146369 h 1218873"/>
              <a:gd name="connsiteX84" fmla="*/ 1607736 w 2863516"/>
              <a:gd name="connsiteY84" fmla="*/ 1151126 h 1218873"/>
              <a:gd name="connsiteX85" fmla="*/ 1622006 w 2863516"/>
              <a:gd name="connsiteY85" fmla="*/ 1160639 h 1218873"/>
              <a:gd name="connsiteX86" fmla="*/ 1636276 w 2863516"/>
              <a:gd name="connsiteY86" fmla="*/ 1165396 h 1218873"/>
              <a:gd name="connsiteX87" fmla="*/ 1664816 w 2863516"/>
              <a:gd name="connsiteY87" fmla="*/ 1189180 h 1218873"/>
              <a:gd name="connsiteX88" fmla="*/ 1683842 w 2863516"/>
              <a:gd name="connsiteY88" fmla="*/ 1198693 h 1218873"/>
              <a:gd name="connsiteX89" fmla="*/ 1731408 w 2863516"/>
              <a:gd name="connsiteY89" fmla="*/ 1189180 h 1218873"/>
              <a:gd name="connsiteX90" fmla="*/ 1740921 w 2863516"/>
              <a:gd name="connsiteY90" fmla="*/ 1179666 h 1218873"/>
              <a:gd name="connsiteX91" fmla="*/ 1769461 w 2863516"/>
              <a:gd name="connsiteY91" fmla="*/ 1170153 h 1218873"/>
              <a:gd name="connsiteX92" fmla="*/ 1840810 w 2863516"/>
              <a:gd name="connsiteY92" fmla="*/ 1174909 h 1218873"/>
              <a:gd name="connsiteX93" fmla="*/ 2092911 w 2863516"/>
              <a:gd name="connsiteY93" fmla="*/ 1165396 h 1218873"/>
              <a:gd name="connsiteX94" fmla="*/ 2107181 w 2863516"/>
              <a:gd name="connsiteY94" fmla="*/ 1155883 h 1218873"/>
              <a:gd name="connsiteX95" fmla="*/ 2121451 w 2863516"/>
              <a:gd name="connsiteY95" fmla="*/ 1151126 h 1218873"/>
              <a:gd name="connsiteX96" fmla="*/ 2145234 w 2863516"/>
              <a:gd name="connsiteY96" fmla="*/ 1127342 h 1218873"/>
              <a:gd name="connsiteX97" fmla="*/ 2173774 w 2863516"/>
              <a:gd name="connsiteY97" fmla="*/ 1098802 h 1218873"/>
              <a:gd name="connsiteX98" fmla="*/ 2211826 w 2863516"/>
              <a:gd name="connsiteY98" fmla="*/ 1060748 h 1218873"/>
              <a:gd name="connsiteX99" fmla="*/ 2221340 w 2863516"/>
              <a:gd name="connsiteY99" fmla="*/ 1051235 h 1218873"/>
              <a:gd name="connsiteX100" fmla="*/ 2235610 w 2863516"/>
              <a:gd name="connsiteY100" fmla="*/ 1046478 h 1218873"/>
              <a:gd name="connsiteX101" fmla="*/ 2254636 w 2863516"/>
              <a:gd name="connsiteY101" fmla="*/ 1032208 h 1218873"/>
              <a:gd name="connsiteX102" fmla="*/ 2273662 w 2863516"/>
              <a:gd name="connsiteY102" fmla="*/ 1027451 h 1218873"/>
              <a:gd name="connsiteX103" fmla="*/ 2297446 w 2863516"/>
              <a:gd name="connsiteY103" fmla="*/ 1017938 h 1218873"/>
              <a:gd name="connsiteX104" fmla="*/ 2306959 w 2863516"/>
              <a:gd name="connsiteY104" fmla="*/ 998911 h 1218873"/>
              <a:gd name="connsiteX105" fmla="*/ 2311715 w 2863516"/>
              <a:gd name="connsiteY105" fmla="*/ 956100 h 1218873"/>
              <a:gd name="connsiteX106" fmla="*/ 2321229 w 2863516"/>
              <a:gd name="connsiteY106" fmla="*/ 903776 h 1218873"/>
              <a:gd name="connsiteX107" fmla="*/ 2325985 w 2863516"/>
              <a:gd name="connsiteY107" fmla="*/ 860966 h 1218873"/>
              <a:gd name="connsiteX108" fmla="*/ 2330742 w 2863516"/>
              <a:gd name="connsiteY108" fmla="*/ 813399 h 1218873"/>
              <a:gd name="connsiteX109" fmla="*/ 2335499 w 2863516"/>
              <a:gd name="connsiteY109" fmla="*/ 799129 h 1218873"/>
              <a:gd name="connsiteX110" fmla="*/ 2340255 w 2863516"/>
              <a:gd name="connsiteY110" fmla="*/ 780102 h 1218873"/>
              <a:gd name="connsiteX111" fmla="*/ 2349768 w 2863516"/>
              <a:gd name="connsiteY111" fmla="*/ 751561 h 1218873"/>
              <a:gd name="connsiteX112" fmla="*/ 2354525 w 2863516"/>
              <a:gd name="connsiteY112" fmla="*/ 732535 h 1218873"/>
              <a:gd name="connsiteX113" fmla="*/ 2364038 w 2863516"/>
              <a:gd name="connsiteY113" fmla="*/ 713508 h 1218873"/>
              <a:gd name="connsiteX114" fmla="*/ 2373551 w 2863516"/>
              <a:gd name="connsiteY114" fmla="*/ 580320 h 1218873"/>
              <a:gd name="connsiteX115" fmla="*/ 2383065 w 2863516"/>
              <a:gd name="connsiteY115" fmla="*/ 508969 h 1218873"/>
              <a:gd name="connsiteX116" fmla="*/ 2387821 w 2863516"/>
              <a:gd name="connsiteY116" fmla="*/ 494699 h 1218873"/>
              <a:gd name="connsiteX117" fmla="*/ 2397335 w 2863516"/>
              <a:gd name="connsiteY117" fmla="*/ 480428 h 1218873"/>
              <a:gd name="connsiteX118" fmla="*/ 2421118 w 2863516"/>
              <a:gd name="connsiteY118" fmla="*/ 461402 h 1218873"/>
              <a:gd name="connsiteX119" fmla="*/ 2440144 w 2863516"/>
              <a:gd name="connsiteY119" fmla="*/ 432861 h 1218873"/>
              <a:gd name="connsiteX120" fmla="*/ 2449657 w 2863516"/>
              <a:gd name="connsiteY120" fmla="*/ 418591 h 1218873"/>
              <a:gd name="connsiteX121" fmla="*/ 2459171 w 2863516"/>
              <a:gd name="connsiteY121" fmla="*/ 409078 h 1218873"/>
              <a:gd name="connsiteX122" fmla="*/ 2473440 w 2863516"/>
              <a:gd name="connsiteY122" fmla="*/ 380537 h 1218873"/>
              <a:gd name="connsiteX123" fmla="*/ 2492467 w 2863516"/>
              <a:gd name="connsiteY123" fmla="*/ 361510 h 1218873"/>
              <a:gd name="connsiteX124" fmla="*/ 2516250 w 2863516"/>
              <a:gd name="connsiteY124" fmla="*/ 390051 h 1218873"/>
              <a:gd name="connsiteX125" fmla="*/ 2525763 w 2863516"/>
              <a:gd name="connsiteY125" fmla="*/ 404321 h 1218873"/>
              <a:gd name="connsiteX126" fmla="*/ 2535276 w 2863516"/>
              <a:gd name="connsiteY126" fmla="*/ 432861 h 1218873"/>
              <a:gd name="connsiteX127" fmla="*/ 2544790 w 2863516"/>
              <a:gd name="connsiteY127" fmla="*/ 461402 h 1218873"/>
              <a:gd name="connsiteX128" fmla="*/ 2549546 w 2863516"/>
              <a:gd name="connsiteY128" fmla="*/ 480428 h 1218873"/>
              <a:gd name="connsiteX129" fmla="*/ 2554303 w 2863516"/>
              <a:gd name="connsiteY129" fmla="*/ 504212 h 1218873"/>
              <a:gd name="connsiteX130" fmla="*/ 2563816 w 2863516"/>
              <a:gd name="connsiteY130" fmla="*/ 580320 h 1218873"/>
              <a:gd name="connsiteX131" fmla="*/ 2568573 w 2863516"/>
              <a:gd name="connsiteY131" fmla="*/ 604103 h 1218873"/>
              <a:gd name="connsiteX132" fmla="*/ 2573329 w 2863516"/>
              <a:gd name="connsiteY132" fmla="*/ 632643 h 1218873"/>
              <a:gd name="connsiteX133" fmla="*/ 2587599 w 2863516"/>
              <a:gd name="connsiteY133" fmla="*/ 699237 h 1218873"/>
              <a:gd name="connsiteX134" fmla="*/ 2597112 w 2863516"/>
              <a:gd name="connsiteY134" fmla="*/ 832426 h 1218873"/>
              <a:gd name="connsiteX135" fmla="*/ 2601869 w 2863516"/>
              <a:gd name="connsiteY135" fmla="*/ 865723 h 1218873"/>
              <a:gd name="connsiteX136" fmla="*/ 2616139 w 2863516"/>
              <a:gd name="connsiteY136" fmla="*/ 932317 h 1218873"/>
              <a:gd name="connsiteX137" fmla="*/ 2625652 w 2863516"/>
              <a:gd name="connsiteY137" fmla="*/ 965614 h 1218873"/>
              <a:gd name="connsiteX138" fmla="*/ 2635165 w 2863516"/>
              <a:gd name="connsiteY138" fmla="*/ 1022694 h 1218873"/>
              <a:gd name="connsiteX139" fmla="*/ 2639922 w 2863516"/>
              <a:gd name="connsiteY139" fmla="*/ 1127342 h 1218873"/>
              <a:gd name="connsiteX140" fmla="*/ 2649435 w 2863516"/>
              <a:gd name="connsiteY140" fmla="*/ 1155883 h 1218873"/>
              <a:gd name="connsiteX141" fmla="*/ 2668462 w 2863516"/>
              <a:gd name="connsiteY141" fmla="*/ 1179666 h 1218873"/>
              <a:gd name="connsiteX142" fmla="*/ 2682731 w 2863516"/>
              <a:gd name="connsiteY142" fmla="*/ 1184423 h 1218873"/>
              <a:gd name="connsiteX143" fmla="*/ 2711271 w 2863516"/>
              <a:gd name="connsiteY143" fmla="*/ 1179666 h 1218873"/>
              <a:gd name="connsiteX144" fmla="*/ 2720784 w 2863516"/>
              <a:gd name="connsiteY144" fmla="*/ 1165396 h 1218873"/>
              <a:gd name="connsiteX145" fmla="*/ 2730298 w 2863516"/>
              <a:gd name="connsiteY145" fmla="*/ 1155883 h 1218873"/>
              <a:gd name="connsiteX146" fmla="*/ 2749324 w 2863516"/>
              <a:gd name="connsiteY146" fmla="*/ 1151126 h 1218873"/>
              <a:gd name="connsiteX147" fmla="*/ 2758837 w 2863516"/>
              <a:gd name="connsiteY147" fmla="*/ 1141612 h 1218873"/>
              <a:gd name="connsiteX148" fmla="*/ 2792134 w 2863516"/>
              <a:gd name="connsiteY148" fmla="*/ 1113072 h 1218873"/>
              <a:gd name="connsiteX149" fmla="*/ 2811160 w 2863516"/>
              <a:gd name="connsiteY149" fmla="*/ 1084532 h 1218873"/>
              <a:gd name="connsiteX150" fmla="*/ 2820673 w 2863516"/>
              <a:gd name="connsiteY150" fmla="*/ 1070262 h 1218873"/>
              <a:gd name="connsiteX151" fmla="*/ 2830187 w 2863516"/>
              <a:gd name="connsiteY151" fmla="*/ 1055991 h 1218873"/>
              <a:gd name="connsiteX152" fmla="*/ 2834943 w 2863516"/>
              <a:gd name="connsiteY152" fmla="*/ 1036965 h 1218873"/>
              <a:gd name="connsiteX153" fmla="*/ 2844456 w 2863516"/>
              <a:gd name="connsiteY153" fmla="*/ 1027451 h 1218873"/>
              <a:gd name="connsiteX154" fmla="*/ 2853970 w 2863516"/>
              <a:gd name="connsiteY154" fmla="*/ 998911 h 1218873"/>
              <a:gd name="connsiteX155" fmla="*/ 2863483 w 2863516"/>
              <a:gd name="connsiteY155" fmla="*/ 984641 h 1218873"/>
              <a:gd name="connsiteX156" fmla="*/ 2863483 w 2863516"/>
              <a:gd name="connsiteY156" fmla="*/ 984641 h 1218873"/>
              <a:gd name="connsiteX0" fmla="*/ 0 w 2869962"/>
              <a:gd name="connsiteY0" fmla="*/ 0 h 1639095"/>
              <a:gd name="connsiteX1" fmla="*/ 0 w 2869962"/>
              <a:gd name="connsiteY1" fmla="*/ 1218192 h 1639095"/>
              <a:gd name="connsiteX2" fmla="*/ 4757 w 2869962"/>
              <a:gd name="connsiteY2" fmla="*/ 90377 h 1639095"/>
              <a:gd name="connsiteX3" fmla="*/ 14270 w 2869962"/>
              <a:gd name="connsiteY3" fmla="*/ 137945 h 1639095"/>
              <a:gd name="connsiteX4" fmla="*/ 19026 w 2869962"/>
              <a:gd name="connsiteY4" fmla="*/ 166485 h 1639095"/>
              <a:gd name="connsiteX5" fmla="*/ 23783 w 2869962"/>
              <a:gd name="connsiteY5" fmla="*/ 185512 h 1639095"/>
              <a:gd name="connsiteX6" fmla="*/ 28540 w 2869962"/>
              <a:gd name="connsiteY6" fmla="*/ 209295 h 1639095"/>
              <a:gd name="connsiteX7" fmla="*/ 42810 w 2869962"/>
              <a:gd name="connsiteY7" fmla="*/ 266376 h 1639095"/>
              <a:gd name="connsiteX8" fmla="*/ 47566 w 2869962"/>
              <a:gd name="connsiteY8" fmla="*/ 285403 h 1639095"/>
              <a:gd name="connsiteX9" fmla="*/ 66593 w 2869962"/>
              <a:gd name="connsiteY9" fmla="*/ 323457 h 1639095"/>
              <a:gd name="connsiteX10" fmla="*/ 85619 w 2869962"/>
              <a:gd name="connsiteY10" fmla="*/ 390051 h 1639095"/>
              <a:gd name="connsiteX11" fmla="*/ 95132 w 2869962"/>
              <a:gd name="connsiteY11" fmla="*/ 437618 h 1639095"/>
              <a:gd name="connsiteX12" fmla="*/ 104646 w 2869962"/>
              <a:gd name="connsiteY12" fmla="*/ 461402 h 1639095"/>
              <a:gd name="connsiteX13" fmla="*/ 109402 w 2869962"/>
              <a:gd name="connsiteY13" fmla="*/ 756318 h 1639095"/>
              <a:gd name="connsiteX14" fmla="*/ 114159 w 2869962"/>
              <a:gd name="connsiteY14" fmla="*/ 822912 h 1639095"/>
              <a:gd name="connsiteX15" fmla="*/ 123672 w 2869962"/>
              <a:gd name="connsiteY15" fmla="*/ 851453 h 1639095"/>
              <a:gd name="connsiteX16" fmla="*/ 128429 w 2869962"/>
              <a:gd name="connsiteY16" fmla="*/ 908533 h 1639095"/>
              <a:gd name="connsiteX17" fmla="*/ 142698 w 2869962"/>
              <a:gd name="connsiteY17" fmla="*/ 913290 h 1639095"/>
              <a:gd name="connsiteX18" fmla="*/ 190265 w 2869962"/>
              <a:gd name="connsiteY18" fmla="*/ 908533 h 1639095"/>
              <a:gd name="connsiteX19" fmla="*/ 228318 w 2869962"/>
              <a:gd name="connsiteY19" fmla="*/ 879993 h 1639095"/>
              <a:gd name="connsiteX20" fmla="*/ 237831 w 2869962"/>
              <a:gd name="connsiteY20" fmla="*/ 870479 h 1639095"/>
              <a:gd name="connsiteX21" fmla="*/ 247344 w 2869962"/>
              <a:gd name="connsiteY21" fmla="*/ 856209 h 1639095"/>
              <a:gd name="connsiteX22" fmla="*/ 261614 w 2869962"/>
              <a:gd name="connsiteY22" fmla="*/ 851453 h 1639095"/>
              <a:gd name="connsiteX23" fmla="*/ 280640 w 2869962"/>
              <a:gd name="connsiteY23" fmla="*/ 856209 h 1639095"/>
              <a:gd name="connsiteX24" fmla="*/ 299667 w 2869962"/>
              <a:gd name="connsiteY24" fmla="*/ 894263 h 1639095"/>
              <a:gd name="connsiteX25" fmla="*/ 309180 w 2869962"/>
              <a:gd name="connsiteY25" fmla="*/ 927560 h 1639095"/>
              <a:gd name="connsiteX26" fmla="*/ 318693 w 2869962"/>
              <a:gd name="connsiteY26" fmla="*/ 956100 h 1639095"/>
              <a:gd name="connsiteX27" fmla="*/ 323450 w 2869962"/>
              <a:gd name="connsiteY27" fmla="*/ 970370 h 1639095"/>
              <a:gd name="connsiteX28" fmla="*/ 328206 w 2869962"/>
              <a:gd name="connsiteY28" fmla="*/ 994154 h 1639095"/>
              <a:gd name="connsiteX29" fmla="*/ 347233 w 2869962"/>
              <a:gd name="connsiteY29" fmla="*/ 1032208 h 1639095"/>
              <a:gd name="connsiteX30" fmla="*/ 356746 w 2869962"/>
              <a:gd name="connsiteY30" fmla="*/ 1046478 h 1639095"/>
              <a:gd name="connsiteX31" fmla="*/ 375773 w 2869962"/>
              <a:gd name="connsiteY31" fmla="*/ 1079775 h 1639095"/>
              <a:gd name="connsiteX32" fmla="*/ 404312 w 2869962"/>
              <a:gd name="connsiteY32" fmla="*/ 1113072 h 1639095"/>
              <a:gd name="connsiteX33" fmla="*/ 432852 w 2869962"/>
              <a:gd name="connsiteY33" fmla="*/ 1122586 h 1639095"/>
              <a:gd name="connsiteX34" fmla="*/ 461392 w 2869962"/>
              <a:gd name="connsiteY34" fmla="*/ 1117829 h 1639095"/>
              <a:gd name="connsiteX35" fmla="*/ 470905 w 2869962"/>
              <a:gd name="connsiteY35" fmla="*/ 1089288 h 1639095"/>
              <a:gd name="connsiteX36" fmla="*/ 475662 w 2869962"/>
              <a:gd name="connsiteY36" fmla="*/ 1075018 h 1639095"/>
              <a:gd name="connsiteX37" fmla="*/ 480418 w 2869962"/>
              <a:gd name="connsiteY37" fmla="*/ 1013181 h 1639095"/>
              <a:gd name="connsiteX38" fmla="*/ 489931 w 2869962"/>
              <a:gd name="connsiteY38" fmla="*/ 941830 h 1639095"/>
              <a:gd name="connsiteX39" fmla="*/ 499445 w 2869962"/>
              <a:gd name="connsiteY39" fmla="*/ 913290 h 1639095"/>
              <a:gd name="connsiteX40" fmla="*/ 513715 w 2869962"/>
              <a:gd name="connsiteY40" fmla="*/ 870479 h 1639095"/>
              <a:gd name="connsiteX41" fmla="*/ 518471 w 2869962"/>
              <a:gd name="connsiteY41" fmla="*/ 856209 h 1639095"/>
              <a:gd name="connsiteX42" fmla="*/ 532741 w 2869962"/>
              <a:gd name="connsiteY42" fmla="*/ 808642 h 1639095"/>
              <a:gd name="connsiteX43" fmla="*/ 537498 w 2869962"/>
              <a:gd name="connsiteY43" fmla="*/ 794372 h 1639095"/>
              <a:gd name="connsiteX44" fmla="*/ 547011 w 2869962"/>
              <a:gd name="connsiteY44" fmla="*/ 784858 h 1639095"/>
              <a:gd name="connsiteX45" fmla="*/ 570794 w 2869962"/>
              <a:gd name="connsiteY45" fmla="*/ 746805 h 1639095"/>
              <a:gd name="connsiteX46" fmla="*/ 585064 w 2869962"/>
              <a:gd name="connsiteY46" fmla="*/ 742048 h 1639095"/>
              <a:gd name="connsiteX47" fmla="*/ 627873 w 2869962"/>
              <a:gd name="connsiteY47" fmla="*/ 756318 h 1639095"/>
              <a:gd name="connsiteX48" fmla="*/ 637387 w 2869962"/>
              <a:gd name="connsiteY48" fmla="*/ 765832 h 1639095"/>
              <a:gd name="connsiteX49" fmla="*/ 665926 w 2869962"/>
              <a:gd name="connsiteY49" fmla="*/ 784858 h 1639095"/>
              <a:gd name="connsiteX50" fmla="*/ 675439 w 2869962"/>
              <a:gd name="connsiteY50" fmla="*/ 794372 h 1639095"/>
              <a:gd name="connsiteX51" fmla="*/ 694466 w 2869962"/>
              <a:gd name="connsiteY51" fmla="*/ 822912 h 1639095"/>
              <a:gd name="connsiteX52" fmla="*/ 727762 w 2869962"/>
              <a:gd name="connsiteY52" fmla="*/ 832426 h 1639095"/>
              <a:gd name="connsiteX53" fmla="*/ 765815 w 2869962"/>
              <a:gd name="connsiteY53" fmla="*/ 841939 h 1639095"/>
              <a:gd name="connsiteX54" fmla="*/ 799111 w 2869962"/>
              <a:gd name="connsiteY54" fmla="*/ 870479 h 1639095"/>
              <a:gd name="connsiteX55" fmla="*/ 822895 w 2869962"/>
              <a:gd name="connsiteY55" fmla="*/ 894263 h 1639095"/>
              <a:gd name="connsiteX56" fmla="*/ 846678 w 2869962"/>
              <a:gd name="connsiteY56" fmla="*/ 918047 h 1639095"/>
              <a:gd name="connsiteX57" fmla="*/ 860947 w 2869962"/>
              <a:gd name="connsiteY57" fmla="*/ 932317 h 1639095"/>
              <a:gd name="connsiteX58" fmla="*/ 870461 w 2869962"/>
              <a:gd name="connsiteY58" fmla="*/ 946587 h 1639095"/>
              <a:gd name="connsiteX59" fmla="*/ 884731 w 2869962"/>
              <a:gd name="connsiteY59" fmla="*/ 960857 h 1639095"/>
              <a:gd name="connsiteX60" fmla="*/ 894244 w 2869962"/>
              <a:gd name="connsiteY60" fmla="*/ 975127 h 1639095"/>
              <a:gd name="connsiteX61" fmla="*/ 903757 w 2869962"/>
              <a:gd name="connsiteY61" fmla="*/ 984641 h 1639095"/>
              <a:gd name="connsiteX62" fmla="*/ 913270 w 2869962"/>
              <a:gd name="connsiteY62" fmla="*/ 998911 h 1639095"/>
              <a:gd name="connsiteX63" fmla="*/ 927540 w 2869962"/>
              <a:gd name="connsiteY63" fmla="*/ 1003668 h 1639095"/>
              <a:gd name="connsiteX64" fmla="*/ 941810 w 2869962"/>
              <a:gd name="connsiteY64" fmla="*/ 1022694 h 1639095"/>
              <a:gd name="connsiteX65" fmla="*/ 956080 w 2869962"/>
              <a:gd name="connsiteY65" fmla="*/ 1032208 h 1639095"/>
              <a:gd name="connsiteX66" fmla="*/ 960836 w 2869962"/>
              <a:gd name="connsiteY66" fmla="*/ 1046478 h 1639095"/>
              <a:gd name="connsiteX67" fmla="*/ 998889 w 2869962"/>
              <a:gd name="connsiteY67" fmla="*/ 1055991 h 1639095"/>
              <a:gd name="connsiteX68" fmla="*/ 1027429 w 2869962"/>
              <a:gd name="connsiteY68" fmla="*/ 1075018 h 1639095"/>
              <a:gd name="connsiteX69" fmla="*/ 1208180 w 2869962"/>
              <a:gd name="connsiteY69" fmla="*/ 1084532 h 1639095"/>
              <a:gd name="connsiteX70" fmla="*/ 1217694 w 2869962"/>
              <a:gd name="connsiteY70" fmla="*/ 1094045 h 1639095"/>
              <a:gd name="connsiteX71" fmla="*/ 1227207 w 2869962"/>
              <a:gd name="connsiteY71" fmla="*/ 1122586 h 1639095"/>
              <a:gd name="connsiteX72" fmla="*/ 1236720 w 2869962"/>
              <a:gd name="connsiteY72" fmla="*/ 1151126 h 1639095"/>
              <a:gd name="connsiteX73" fmla="*/ 1250990 w 2869962"/>
              <a:gd name="connsiteY73" fmla="*/ 1179666 h 1639095"/>
              <a:gd name="connsiteX74" fmla="*/ 1279530 w 2869962"/>
              <a:gd name="connsiteY74" fmla="*/ 1189180 h 1639095"/>
              <a:gd name="connsiteX75" fmla="*/ 1322339 w 2869962"/>
              <a:gd name="connsiteY75" fmla="*/ 1179666 h 1639095"/>
              <a:gd name="connsiteX76" fmla="*/ 1336609 w 2869962"/>
              <a:gd name="connsiteY76" fmla="*/ 1170153 h 1639095"/>
              <a:gd name="connsiteX77" fmla="*/ 1355636 w 2869962"/>
              <a:gd name="connsiteY77" fmla="*/ 1165396 h 1639095"/>
              <a:gd name="connsiteX78" fmla="*/ 1369905 w 2869962"/>
              <a:gd name="connsiteY78" fmla="*/ 1155883 h 1639095"/>
              <a:gd name="connsiteX79" fmla="*/ 1436498 w 2869962"/>
              <a:gd name="connsiteY79" fmla="*/ 1155883 h 1639095"/>
              <a:gd name="connsiteX80" fmla="*/ 1479308 w 2869962"/>
              <a:gd name="connsiteY80" fmla="*/ 1189180 h 1639095"/>
              <a:gd name="connsiteX81" fmla="*/ 1522117 w 2869962"/>
              <a:gd name="connsiteY81" fmla="*/ 1184423 h 1639095"/>
              <a:gd name="connsiteX82" fmla="*/ 1531630 w 2869962"/>
              <a:gd name="connsiteY82" fmla="*/ 1170153 h 1639095"/>
              <a:gd name="connsiteX83" fmla="*/ 1555413 w 2869962"/>
              <a:gd name="connsiteY83" fmla="*/ 1146369 h 1639095"/>
              <a:gd name="connsiteX84" fmla="*/ 1607736 w 2869962"/>
              <a:gd name="connsiteY84" fmla="*/ 1151126 h 1639095"/>
              <a:gd name="connsiteX85" fmla="*/ 1622006 w 2869962"/>
              <a:gd name="connsiteY85" fmla="*/ 1160639 h 1639095"/>
              <a:gd name="connsiteX86" fmla="*/ 1636276 w 2869962"/>
              <a:gd name="connsiteY86" fmla="*/ 1165396 h 1639095"/>
              <a:gd name="connsiteX87" fmla="*/ 1664816 w 2869962"/>
              <a:gd name="connsiteY87" fmla="*/ 1189180 h 1639095"/>
              <a:gd name="connsiteX88" fmla="*/ 1683842 w 2869962"/>
              <a:gd name="connsiteY88" fmla="*/ 1198693 h 1639095"/>
              <a:gd name="connsiteX89" fmla="*/ 1731408 w 2869962"/>
              <a:gd name="connsiteY89" fmla="*/ 1189180 h 1639095"/>
              <a:gd name="connsiteX90" fmla="*/ 1740921 w 2869962"/>
              <a:gd name="connsiteY90" fmla="*/ 1179666 h 1639095"/>
              <a:gd name="connsiteX91" fmla="*/ 1769461 w 2869962"/>
              <a:gd name="connsiteY91" fmla="*/ 1170153 h 1639095"/>
              <a:gd name="connsiteX92" fmla="*/ 1840810 w 2869962"/>
              <a:gd name="connsiteY92" fmla="*/ 1174909 h 1639095"/>
              <a:gd name="connsiteX93" fmla="*/ 2092911 w 2869962"/>
              <a:gd name="connsiteY93" fmla="*/ 1165396 h 1639095"/>
              <a:gd name="connsiteX94" fmla="*/ 2107181 w 2869962"/>
              <a:gd name="connsiteY94" fmla="*/ 1155883 h 1639095"/>
              <a:gd name="connsiteX95" fmla="*/ 2121451 w 2869962"/>
              <a:gd name="connsiteY95" fmla="*/ 1151126 h 1639095"/>
              <a:gd name="connsiteX96" fmla="*/ 2145234 w 2869962"/>
              <a:gd name="connsiteY96" fmla="*/ 1127342 h 1639095"/>
              <a:gd name="connsiteX97" fmla="*/ 2173774 w 2869962"/>
              <a:gd name="connsiteY97" fmla="*/ 1098802 h 1639095"/>
              <a:gd name="connsiteX98" fmla="*/ 2211826 w 2869962"/>
              <a:gd name="connsiteY98" fmla="*/ 1060748 h 1639095"/>
              <a:gd name="connsiteX99" fmla="*/ 2221340 w 2869962"/>
              <a:gd name="connsiteY99" fmla="*/ 1051235 h 1639095"/>
              <a:gd name="connsiteX100" fmla="*/ 2235610 w 2869962"/>
              <a:gd name="connsiteY100" fmla="*/ 1046478 h 1639095"/>
              <a:gd name="connsiteX101" fmla="*/ 2254636 w 2869962"/>
              <a:gd name="connsiteY101" fmla="*/ 1032208 h 1639095"/>
              <a:gd name="connsiteX102" fmla="*/ 2273662 w 2869962"/>
              <a:gd name="connsiteY102" fmla="*/ 1027451 h 1639095"/>
              <a:gd name="connsiteX103" fmla="*/ 2297446 w 2869962"/>
              <a:gd name="connsiteY103" fmla="*/ 1017938 h 1639095"/>
              <a:gd name="connsiteX104" fmla="*/ 2306959 w 2869962"/>
              <a:gd name="connsiteY104" fmla="*/ 998911 h 1639095"/>
              <a:gd name="connsiteX105" fmla="*/ 2311715 w 2869962"/>
              <a:gd name="connsiteY105" fmla="*/ 956100 h 1639095"/>
              <a:gd name="connsiteX106" fmla="*/ 2321229 w 2869962"/>
              <a:gd name="connsiteY106" fmla="*/ 903776 h 1639095"/>
              <a:gd name="connsiteX107" fmla="*/ 2325985 w 2869962"/>
              <a:gd name="connsiteY107" fmla="*/ 860966 h 1639095"/>
              <a:gd name="connsiteX108" fmla="*/ 2330742 w 2869962"/>
              <a:gd name="connsiteY108" fmla="*/ 813399 h 1639095"/>
              <a:gd name="connsiteX109" fmla="*/ 2335499 w 2869962"/>
              <a:gd name="connsiteY109" fmla="*/ 799129 h 1639095"/>
              <a:gd name="connsiteX110" fmla="*/ 2340255 w 2869962"/>
              <a:gd name="connsiteY110" fmla="*/ 780102 h 1639095"/>
              <a:gd name="connsiteX111" fmla="*/ 2349768 w 2869962"/>
              <a:gd name="connsiteY111" fmla="*/ 751561 h 1639095"/>
              <a:gd name="connsiteX112" fmla="*/ 2354525 w 2869962"/>
              <a:gd name="connsiteY112" fmla="*/ 732535 h 1639095"/>
              <a:gd name="connsiteX113" fmla="*/ 2364038 w 2869962"/>
              <a:gd name="connsiteY113" fmla="*/ 713508 h 1639095"/>
              <a:gd name="connsiteX114" fmla="*/ 2373551 w 2869962"/>
              <a:gd name="connsiteY114" fmla="*/ 580320 h 1639095"/>
              <a:gd name="connsiteX115" fmla="*/ 2383065 w 2869962"/>
              <a:gd name="connsiteY115" fmla="*/ 508969 h 1639095"/>
              <a:gd name="connsiteX116" fmla="*/ 2387821 w 2869962"/>
              <a:gd name="connsiteY116" fmla="*/ 494699 h 1639095"/>
              <a:gd name="connsiteX117" fmla="*/ 2397335 w 2869962"/>
              <a:gd name="connsiteY117" fmla="*/ 480428 h 1639095"/>
              <a:gd name="connsiteX118" fmla="*/ 2421118 w 2869962"/>
              <a:gd name="connsiteY118" fmla="*/ 461402 h 1639095"/>
              <a:gd name="connsiteX119" fmla="*/ 2440144 w 2869962"/>
              <a:gd name="connsiteY119" fmla="*/ 432861 h 1639095"/>
              <a:gd name="connsiteX120" fmla="*/ 2449657 w 2869962"/>
              <a:gd name="connsiteY120" fmla="*/ 418591 h 1639095"/>
              <a:gd name="connsiteX121" fmla="*/ 2459171 w 2869962"/>
              <a:gd name="connsiteY121" fmla="*/ 409078 h 1639095"/>
              <a:gd name="connsiteX122" fmla="*/ 2473440 w 2869962"/>
              <a:gd name="connsiteY122" fmla="*/ 380537 h 1639095"/>
              <a:gd name="connsiteX123" fmla="*/ 2492467 w 2869962"/>
              <a:gd name="connsiteY123" fmla="*/ 361510 h 1639095"/>
              <a:gd name="connsiteX124" fmla="*/ 2516250 w 2869962"/>
              <a:gd name="connsiteY124" fmla="*/ 390051 h 1639095"/>
              <a:gd name="connsiteX125" fmla="*/ 2525763 w 2869962"/>
              <a:gd name="connsiteY125" fmla="*/ 404321 h 1639095"/>
              <a:gd name="connsiteX126" fmla="*/ 2535276 w 2869962"/>
              <a:gd name="connsiteY126" fmla="*/ 432861 h 1639095"/>
              <a:gd name="connsiteX127" fmla="*/ 2544790 w 2869962"/>
              <a:gd name="connsiteY127" fmla="*/ 461402 h 1639095"/>
              <a:gd name="connsiteX128" fmla="*/ 2549546 w 2869962"/>
              <a:gd name="connsiteY128" fmla="*/ 480428 h 1639095"/>
              <a:gd name="connsiteX129" fmla="*/ 2554303 w 2869962"/>
              <a:gd name="connsiteY129" fmla="*/ 504212 h 1639095"/>
              <a:gd name="connsiteX130" fmla="*/ 2563816 w 2869962"/>
              <a:gd name="connsiteY130" fmla="*/ 580320 h 1639095"/>
              <a:gd name="connsiteX131" fmla="*/ 2568573 w 2869962"/>
              <a:gd name="connsiteY131" fmla="*/ 604103 h 1639095"/>
              <a:gd name="connsiteX132" fmla="*/ 2573329 w 2869962"/>
              <a:gd name="connsiteY132" fmla="*/ 632643 h 1639095"/>
              <a:gd name="connsiteX133" fmla="*/ 2587599 w 2869962"/>
              <a:gd name="connsiteY133" fmla="*/ 699237 h 1639095"/>
              <a:gd name="connsiteX134" fmla="*/ 2597112 w 2869962"/>
              <a:gd name="connsiteY134" fmla="*/ 832426 h 1639095"/>
              <a:gd name="connsiteX135" fmla="*/ 2601869 w 2869962"/>
              <a:gd name="connsiteY135" fmla="*/ 865723 h 1639095"/>
              <a:gd name="connsiteX136" fmla="*/ 2616139 w 2869962"/>
              <a:gd name="connsiteY136" fmla="*/ 932317 h 1639095"/>
              <a:gd name="connsiteX137" fmla="*/ 2625652 w 2869962"/>
              <a:gd name="connsiteY137" fmla="*/ 965614 h 1639095"/>
              <a:gd name="connsiteX138" fmla="*/ 2635165 w 2869962"/>
              <a:gd name="connsiteY138" fmla="*/ 1022694 h 1639095"/>
              <a:gd name="connsiteX139" fmla="*/ 2639922 w 2869962"/>
              <a:gd name="connsiteY139" fmla="*/ 1127342 h 1639095"/>
              <a:gd name="connsiteX140" fmla="*/ 2649435 w 2869962"/>
              <a:gd name="connsiteY140" fmla="*/ 1155883 h 1639095"/>
              <a:gd name="connsiteX141" fmla="*/ 2668462 w 2869962"/>
              <a:gd name="connsiteY141" fmla="*/ 1179666 h 1639095"/>
              <a:gd name="connsiteX142" fmla="*/ 2682731 w 2869962"/>
              <a:gd name="connsiteY142" fmla="*/ 1184423 h 1639095"/>
              <a:gd name="connsiteX143" fmla="*/ 2711271 w 2869962"/>
              <a:gd name="connsiteY143" fmla="*/ 1179666 h 1639095"/>
              <a:gd name="connsiteX144" fmla="*/ 2720784 w 2869962"/>
              <a:gd name="connsiteY144" fmla="*/ 1165396 h 1639095"/>
              <a:gd name="connsiteX145" fmla="*/ 2730298 w 2869962"/>
              <a:gd name="connsiteY145" fmla="*/ 1155883 h 1639095"/>
              <a:gd name="connsiteX146" fmla="*/ 2749324 w 2869962"/>
              <a:gd name="connsiteY146" fmla="*/ 1151126 h 1639095"/>
              <a:gd name="connsiteX147" fmla="*/ 2758837 w 2869962"/>
              <a:gd name="connsiteY147" fmla="*/ 1141612 h 1639095"/>
              <a:gd name="connsiteX148" fmla="*/ 2792134 w 2869962"/>
              <a:gd name="connsiteY148" fmla="*/ 1113072 h 1639095"/>
              <a:gd name="connsiteX149" fmla="*/ 2811160 w 2869962"/>
              <a:gd name="connsiteY149" fmla="*/ 1084532 h 1639095"/>
              <a:gd name="connsiteX150" fmla="*/ 2820673 w 2869962"/>
              <a:gd name="connsiteY150" fmla="*/ 1070262 h 1639095"/>
              <a:gd name="connsiteX151" fmla="*/ 2830187 w 2869962"/>
              <a:gd name="connsiteY151" fmla="*/ 1055991 h 1639095"/>
              <a:gd name="connsiteX152" fmla="*/ 2834943 w 2869962"/>
              <a:gd name="connsiteY152" fmla="*/ 1036965 h 1639095"/>
              <a:gd name="connsiteX153" fmla="*/ 2844456 w 2869962"/>
              <a:gd name="connsiteY153" fmla="*/ 1027451 h 1639095"/>
              <a:gd name="connsiteX154" fmla="*/ 2853970 w 2869962"/>
              <a:gd name="connsiteY154" fmla="*/ 998911 h 1639095"/>
              <a:gd name="connsiteX155" fmla="*/ 2863483 w 2869962"/>
              <a:gd name="connsiteY155" fmla="*/ 984641 h 1639095"/>
              <a:gd name="connsiteX156" fmla="*/ 2869962 w 2869962"/>
              <a:gd name="connsiteY156" fmla="*/ 1639095 h 1639095"/>
              <a:gd name="connsiteX0" fmla="*/ 0 w 2869962"/>
              <a:gd name="connsiteY0" fmla="*/ 0 h 1639095"/>
              <a:gd name="connsiteX1" fmla="*/ 0 w 2869962"/>
              <a:gd name="connsiteY1" fmla="*/ 1218192 h 1639095"/>
              <a:gd name="connsiteX2" fmla="*/ 4757 w 2869962"/>
              <a:gd name="connsiteY2" fmla="*/ 90377 h 1639095"/>
              <a:gd name="connsiteX3" fmla="*/ 14270 w 2869962"/>
              <a:gd name="connsiteY3" fmla="*/ 137945 h 1639095"/>
              <a:gd name="connsiteX4" fmla="*/ 19026 w 2869962"/>
              <a:gd name="connsiteY4" fmla="*/ 166485 h 1639095"/>
              <a:gd name="connsiteX5" fmla="*/ 23783 w 2869962"/>
              <a:gd name="connsiteY5" fmla="*/ 185512 h 1639095"/>
              <a:gd name="connsiteX6" fmla="*/ 28540 w 2869962"/>
              <a:gd name="connsiteY6" fmla="*/ 209295 h 1639095"/>
              <a:gd name="connsiteX7" fmla="*/ 42810 w 2869962"/>
              <a:gd name="connsiteY7" fmla="*/ 266376 h 1639095"/>
              <a:gd name="connsiteX8" fmla="*/ 47566 w 2869962"/>
              <a:gd name="connsiteY8" fmla="*/ 285403 h 1639095"/>
              <a:gd name="connsiteX9" fmla="*/ 66593 w 2869962"/>
              <a:gd name="connsiteY9" fmla="*/ 323457 h 1639095"/>
              <a:gd name="connsiteX10" fmla="*/ 85619 w 2869962"/>
              <a:gd name="connsiteY10" fmla="*/ 390051 h 1639095"/>
              <a:gd name="connsiteX11" fmla="*/ 95132 w 2869962"/>
              <a:gd name="connsiteY11" fmla="*/ 437618 h 1639095"/>
              <a:gd name="connsiteX12" fmla="*/ 104646 w 2869962"/>
              <a:gd name="connsiteY12" fmla="*/ 461402 h 1639095"/>
              <a:gd name="connsiteX13" fmla="*/ 109402 w 2869962"/>
              <a:gd name="connsiteY13" fmla="*/ 756318 h 1639095"/>
              <a:gd name="connsiteX14" fmla="*/ 114159 w 2869962"/>
              <a:gd name="connsiteY14" fmla="*/ 822912 h 1639095"/>
              <a:gd name="connsiteX15" fmla="*/ 123672 w 2869962"/>
              <a:gd name="connsiteY15" fmla="*/ 851453 h 1639095"/>
              <a:gd name="connsiteX16" fmla="*/ 128429 w 2869962"/>
              <a:gd name="connsiteY16" fmla="*/ 908533 h 1639095"/>
              <a:gd name="connsiteX17" fmla="*/ 142698 w 2869962"/>
              <a:gd name="connsiteY17" fmla="*/ 913290 h 1639095"/>
              <a:gd name="connsiteX18" fmla="*/ 190265 w 2869962"/>
              <a:gd name="connsiteY18" fmla="*/ 908533 h 1639095"/>
              <a:gd name="connsiteX19" fmla="*/ 228318 w 2869962"/>
              <a:gd name="connsiteY19" fmla="*/ 879993 h 1639095"/>
              <a:gd name="connsiteX20" fmla="*/ 237831 w 2869962"/>
              <a:gd name="connsiteY20" fmla="*/ 870479 h 1639095"/>
              <a:gd name="connsiteX21" fmla="*/ 247344 w 2869962"/>
              <a:gd name="connsiteY21" fmla="*/ 856209 h 1639095"/>
              <a:gd name="connsiteX22" fmla="*/ 261614 w 2869962"/>
              <a:gd name="connsiteY22" fmla="*/ 851453 h 1639095"/>
              <a:gd name="connsiteX23" fmla="*/ 280640 w 2869962"/>
              <a:gd name="connsiteY23" fmla="*/ 856209 h 1639095"/>
              <a:gd name="connsiteX24" fmla="*/ 299667 w 2869962"/>
              <a:gd name="connsiteY24" fmla="*/ 894263 h 1639095"/>
              <a:gd name="connsiteX25" fmla="*/ 309180 w 2869962"/>
              <a:gd name="connsiteY25" fmla="*/ 927560 h 1639095"/>
              <a:gd name="connsiteX26" fmla="*/ 318693 w 2869962"/>
              <a:gd name="connsiteY26" fmla="*/ 956100 h 1639095"/>
              <a:gd name="connsiteX27" fmla="*/ 323450 w 2869962"/>
              <a:gd name="connsiteY27" fmla="*/ 970370 h 1639095"/>
              <a:gd name="connsiteX28" fmla="*/ 328206 w 2869962"/>
              <a:gd name="connsiteY28" fmla="*/ 994154 h 1639095"/>
              <a:gd name="connsiteX29" fmla="*/ 347233 w 2869962"/>
              <a:gd name="connsiteY29" fmla="*/ 1032208 h 1639095"/>
              <a:gd name="connsiteX30" fmla="*/ 356746 w 2869962"/>
              <a:gd name="connsiteY30" fmla="*/ 1046478 h 1639095"/>
              <a:gd name="connsiteX31" fmla="*/ 375773 w 2869962"/>
              <a:gd name="connsiteY31" fmla="*/ 1079775 h 1639095"/>
              <a:gd name="connsiteX32" fmla="*/ 404312 w 2869962"/>
              <a:gd name="connsiteY32" fmla="*/ 1113072 h 1639095"/>
              <a:gd name="connsiteX33" fmla="*/ 432852 w 2869962"/>
              <a:gd name="connsiteY33" fmla="*/ 1122586 h 1639095"/>
              <a:gd name="connsiteX34" fmla="*/ 461392 w 2869962"/>
              <a:gd name="connsiteY34" fmla="*/ 1117829 h 1639095"/>
              <a:gd name="connsiteX35" fmla="*/ 470905 w 2869962"/>
              <a:gd name="connsiteY35" fmla="*/ 1089288 h 1639095"/>
              <a:gd name="connsiteX36" fmla="*/ 475662 w 2869962"/>
              <a:gd name="connsiteY36" fmla="*/ 1075018 h 1639095"/>
              <a:gd name="connsiteX37" fmla="*/ 480418 w 2869962"/>
              <a:gd name="connsiteY37" fmla="*/ 1013181 h 1639095"/>
              <a:gd name="connsiteX38" fmla="*/ 489931 w 2869962"/>
              <a:gd name="connsiteY38" fmla="*/ 941830 h 1639095"/>
              <a:gd name="connsiteX39" fmla="*/ 499445 w 2869962"/>
              <a:gd name="connsiteY39" fmla="*/ 913290 h 1639095"/>
              <a:gd name="connsiteX40" fmla="*/ 513715 w 2869962"/>
              <a:gd name="connsiteY40" fmla="*/ 870479 h 1639095"/>
              <a:gd name="connsiteX41" fmla="*/ 518471 w 2869962"/>
              <a:gd name="connsiteY41" fmla="*/ 856209 h 1639095"/>
              <a:gd name="connsiteX42" fmla="*/ 532741 w 2869962"/>
              <a:gd name="connsiteY42" fmla="*/ 808642 h 1639095"/>
              <a:gd name="connsiteX43" fmla="*/ 537498 w 2869962"/>
              <a:gd name="connsiteY43" fmla="*/ 794372 h 1639095"/>
              <a:gd name="connsiteX44" fmla="*/ 547011 w 2869962"/>
              <a:gd name="connsiteY44" fmla="*/ 784858 h 1639095"/>
              <a:gd name="connsiteX45" fmla="*/ 570794 w 2869962"/>
              <a:gd name="connsiteY45" fmla="*/ 746805 h 1639095"/>
              <a:gd name="connsiteX46" fmla="*/ 585064 w 2869962"/>
              <a:gd name="connsiteY46" fmla="*/ 742048 h 1639095"/>
              <a:gd name="connsiteX47" fmla="*/ 627873 w 2869962"/>
              <a:gd name="connsiteY47" fmla="*/ 756318 h 1639095"/>
              <a:gd name="connsiteX48" fmla="*/ 637387 w 2869962"/>
              <a:gd name="connsiteY48" fmla="*/ 765832 h 1639095"/>
              <a:gd name="connsiteX49" fmla="*/ 665926 w 2869962"/>
              <a:gd name="connsiteY49" fmla="*/ 784858 h 1639095"/>
              <a:gd name="connsiteX50" fmla="*/ 675439 w 2869962"/>
              <a:gd name="connsiteY50" fmla="*/ 794372 h 1639095"/>
              <a:gd name="connsiteX51" fmla="*/ 694466 w 2869962"/>
              <a:gd name="connsiteY51" fmla="*/ 822912 h 1639095"/>
              <a:gd name="connsiteX52" fmla="*/ 727762 w 2869962"/>
              <a:gd name="connsiteY52" fmla="*/ 832426 h 1639095"/>
              <a:gd name="connsiteX53" fmla="*/ 765815 w 2869962"/>
              <a:gd name="connsiteY53" fmla="*/ 841939 h 1639095"/>
              <a:gd name="connsiteX54" fmla="*/ 799111 w 2869962"/>
              <a:gd name="connsiteY54" fmla="*/ 870479 h 1639095"/>
              <a:gd name="connsiteX55" fmla="*/ 822895 w 2869962"/>
              <a:gd name="connsiteY55" fmla="*/ 894263 h 1639095"/>
              <a:gd name="connsiteX56" fmla="*/ 846678 w 2869962"/>
              <a:gd name="connsiteY56" fmla="*/ 918047 h 1639095"/>
              <a:gd name="connsiteX57" fmla="*/ 860947 w 2869962"/>
              <a:gd name="connsiteY57" fmla="*/ 932317 h 1639095"/>
              <a:gd name="connsiteX58" fmla="*/ 870461 w 2869962"/>
              <a:gd name="connsiteY58" fmla="*/ 946587 h 1639095"/>
              <a:gd name="connsiteX59" fmla="*/ 884731 w 2869962"/>
              <a:gd name="connsiteY59" fmla="*/ 960857 h 1639095"/>
              <a:gd name="connsiteX60" fmla="*/ 894244 w 2869962"/>
              <a:gd name="connsiteY60" fmla="*/ 975127 h 1639095"/>
              <a:gd name="connsiteX61" fmla="*/ 903757 w 2869962"/>
              <a:gd name="connsiteY61" fmla="*/ 984641 h 1639095"/>
              <a:gd name="connsiteX62" fmla="*/ 913270 w 2869962"/>
              <a:gd name="connsiteY62" fmla="*/ 998911 h 1639095"/>
              <a:gd name="connsiteX63" fmla="*/ 927540 w 2869962"/>
              <a:gd name="connsiteY63" fmla="*/ 1003668 h 1639095"/>
              <a:gd name="connsiteX64" fmla="*/ 941810 w 2869962"/>
              <a:gd name="connsiteY64" fmla="*/ 1022694 h 1639095"/>
              <a:gd name="connsiteX65" fmla="*/ 956080 w 2869962"/>
              <a:gd name="connsiteY65" fmla="*/ 1032208 h 1639095"/>
              <a:gd name="connsiteX66" fmla="*/ 960836 w 2869962"/>
              <a:gd name="connsiteY66" fmla="*/ 1046478 h 1639095"/>
              <a:gd name="connsiteX67" fmla="*/ 998889 w 2869962"/>
              <a:gd name="connsiteY67" fmla="*/ 1055991 h 1639095"/>
              <a:gd name="connsiteX68" fmla="*/ 1027429 w 2869962"/>
              <a:gd name="connsiteY68" fmla="*/ 1075018 h 1639095"/>
              <a:gd name="connsiteX69" fmla="*/ 1208180 w 2869962"/>
              <a:gd name="connsiteY69" fmla="*/ 1084532 h 1639095"/>
              <a:gd name="connsiteX70" fmla="*/ 1217694 w 2869962"/>
              <a:gd name="connsiteY70" fmla="*/ 1094045 h 1639095"/>
              <a:gd name="connsiteX71" fmla="*/ 1227207 w 2869962"/>
              <a:gd name="connsiteY71" fmla="*/ 1122586 h 1639095"/>
              <a:gd name="connsiteX72" fmla="*/ 1236720 w 2869962"/>
              <a:gd name="connsiteY72" fmla="*/ 1151126 h 1639095"/>
              <a:gd name="connsiteX73" fmla="*/ 1250990 w 2869962"/>
              <a:gd name="connsiteY73" fmla="*/ 1179666 h 1639095"/>
              <a:gd name="connsiteX74" fmla="*/ 1279530 w 2869962"/>
              <a:gd name="connsiteY74" fmla="*/ 1189180 h 1639095"/>
              <a:gd name="connsiteX75" fmla="*/ 1322339 w 2869962"/>
              <a:gd name="connsiteY75" fmla="*/ 1179666 h 1639095"/>
              <a:gd name="connsiteX76" fmla="*/ 1336609 w 2869962"/>
              <a:gd name="connsiteY76" fmla="*/ 1170153 h 1639095"/>
              <a:gd name="connsiteX77" fmla="*/ 1355636 w 2869962"/>
              <a:gd name="connsiteY77" fmla="*/ 1165396 h 1639095"/>
              <a:gd name="connsiteX78" fmla="*/ 1369905 w 2869962"/>
              <a:gd name="connsiteY78" fmla="*/ 1155883 h 1639095"/>
              <a:gd name="connsiteX79" fmla="*/ 1436498 w 2869962"/>
              <a:gd name="connsiteY79" fmla="*/ 1155883 h 1639095"/>
              <a:gd name="connsiteX80" fmla="*/ 1479308 w 2869962"/>
              <a:gd name="connsiteY80" fmla="*/ 1189180 h 1639095"/>
              <a:gd name="connsiteX81" fmla="*/ 1522117 w 2869962"/>
              <a:gd name="connsiteY81" fmla="*/ 1184423 h 1639095"/>
              <a:gd name="connsiteX82" fmla="*/ 1531630 w 2869962"/>
              <a:gd name="connsiteY82" fmla="*/ 1170153 h 1639095"/>
              <a:gd name="connsiteX83" fmla="*/ 1555413 w 2869962"/>
              <a:gd name="connsiteY83" fmla="*/ 1146369 h 1639095"/>
              <a:gd name="connsiteX84" fmla="*/ 1607736 w 2869962"/>
              <a:gd name="connsiteY84" fmla="*/ 1151126 h 1639095"/>
              <a:gd name="connsiteX85" fmla="*/ 1622006 w 2869962"/>
              <a:gd name="connsiteY85" fmla="*/ 1160639 h 1639095"/>
              <a:gd name="connsiteX86" fmla="*/ 1636276 w 2869962"/>
              <a:gd name="connsiteY86" fmla="*/ 1165396 h 1639095"/>
              <a:gd name="connsiteX87" fmla="*/ 1664816 w 2869962"/>
              <a:gd name="connsiteY87" fmla="*/ 1189180 h 1639095"/>
              <a:gd name="connsiteX88" fmla="*/ 1683842 w 2869962"/>
              <a:gd name="connsiteY88" fmla="*/ 1198693 h 1639095"/>
              <a:gd name="connsiteX89" fmla="*/ 1731408 w 2869962"/>
              <a:gd name="connsiteY89" fmla="*/ 1189180 h 1639095"/>
              <a:gd name="connsiteX90" fmla="*/ 1740921 w 2869962"/>
              <a:gd name="connsiteY90" fmla="*/ 1179666 h 1639095"/>
              <a:gd name="connsiteX91" fmla="*/ 1769461 w 2869962"/>
              <a:gd name="connsiteY91" fmla="*/ 1170153 h 1639095"/>
              <a:gd name="connsiteX92" fmla="*/ 1840810 w 2869962"/>
              <a:gd name="connsiteY92" fmla="*/ 1174909 h 1639095"/>
              <a:gd name="connsiteX93" fmla="*/ 2092911 w 2869962"/>
              <a:gd name="connsiteY93" fmla="*/ 1165396 h 1639095"/>
              <a:gd name="connsiteX94" fmla="*/ 2107181 w 2869962"/>
              <a:gd name="connsiteY94" fmla="*/ 1155883 h 1639095"/>
              <a:gd name="connsiteX95" fmla="*/ 2121451 w 2869962"/>
              <a:gd name="connsiteY95" fmla="*/ 1151126 h 1639095"/>
              <a:gd name="connsiteX96" fmla="*/ 2145234 w 2869962"/>
              <a:gd name="connsiteY96" fmla="*/ 1127342 h 1639095"/>
              <a:gd name="connsiteX97" fmla="*/ 2173774 w 2869962"/>
              <a:gd name="connsiteY97" fmla="*/ 1098802 h 1639095"/>
              <a:gd name="connsiteX98" fmla="*/ 2211826 w 2869962"/>
              <a:gd name="connsiteY98" fmla="*/ 1060748 h 1639095"/>
              <a:gd name="connsiteX99" fmla="*/ 2221340 w 2869962"/>
              <a:gd name="connsiteY99" fmla="*/ 1051235 h 1639095"/>
              <a:gd name="connsiteX100" fmla="*/ 2235610 w 2869962"/>
              <a:gd name="connsiteY100" fmla="*/ 1046478 h 1639095"/>
              <a:gd name="connsiteX101" fmla="*/ 2254636 w 2869962"/>
              <a:gd name="connsiteY101" fmla="*/ 1032208 h 1639095"/>
              <a:gd name="connsiteX102" fmla="*/ 2273662 w 2869962"/>
              <a:gd name="connsiteY102" fmla="*/ 1027451 h 1639095"/>
              <a:gd name="connsiteX103" fmla="*/ 2297446 w 2869962"/>
              <a:gd name="connsiteY103" fmla="*/ 1017938 h 1639095"/>
              <a:gd name="connsiteX104" fmla="*/ 2306959 w 2869962"/>
              <a:gd name="connsiteY104" fmla="*/ 998911 h 1639095"/>
              <a:gd name="connsiteX105" fmla="*/ 2311715 w 2869962"/>
              <a:gd name="connsiteY105" fmla="*/ 956100 h 1639095"/>
              <a:gd name="connsiteX106" fmla="*/ 2321229 w 2869962"/>
              <a:gd name="connsiteY106" fmla="*/ 903776 h 1639095"/>
              <a:gd name="connsiteX107" fmla="*/ 2325985 w 2869962"/>
              <a:gd name="connsiteY107" fmla="*/ 860966 h 1639095"/>
              <a:gd name="connsiteX108" fmla="*/ 2330742 w 2869962"/>
              <a:gd name="connsiteY108" fmla="*/ 813399 h 1639095"/>
              <a:gd name="connsiteX109" fmla="*/ 2335499 w 2869962"/>
              <a:gd name="connsiteY109" fmla="*/ 799129 h 1639095"/>
              <a:gd name="connsiteX110" fmla="*/ 2340255 w 2869962"/>
              <a:gd name="connsiteY110" fmla="*/ 780102 h 1639095"/>
              <a:gd name="connsiteX111" fmla="*/ 2349768 w 2869962"/>
              <a:gd name="connsiteY111" fmla="*/ 751561 h 1639095"/>
              <a:gd name="connsiteX112" fmla="*/ 2354525 w 2869962"/>
              <a:gd name="connsiteY112" fmla="*/ 732535 h 1639095"/>
              <a:gd name="connsiteX113" fmla="*/ 2364038 w 2869962"/>
              <a:gd name="connsiteY113" fmla="*/ 713508 h 1639095"/>
              <a:gd name="connsiteX114" fmla="*/ 2373551 w 2869962"/>
              <a:gd name="connsiteY114" fmla="*/ 580320 h 1639095"/>
              <a:gd name="connsiteX115" fmla="*/ 2383065 w 2869962"/>
              <a:gd name="connsiteY115" fmla="*/ 508969 h 1639095"/>
              <a:gd name="connsiteX116" fmla="*/ 2387821 w 2869962"/>
              <a:gd name="connsiteY116" fmla="*/ 494699 h 1639095"/>
              <a:gd name="connsiteX117" fmla="*/ 2397335 w 2869962"/>
              <a:gd name="connsiteY117" fmla="*/ 480428 h 1639095"/>
              <a:gd name="connsiteX118" fmla="*/ 2421118 w 2869962"/>
              <a:gd name="connsiteY118" fmla="*/ 461402 h 1639095"/>
              <a:gd name="connsiteX119" fmla="*/ 2440144 w 2869962"/>
              <a:gd name="connsiteY119" fmla="*/ 432861 h 1639095"/>
              <a:gd name="connsiteX120" fmla="*/ 2449657 w 2869962"/>
              <a:gd name="connsiteY120" fmla="*/ 418591 h 1639095"/>
              <a:gd name="connsiteX121" fmla="*/ 2459171 w 2869962"/>
              <a:gd name="connsiteY121" fmla="*/ 409078 h 1639095"/>
              <a:gd name="connsiteX122" fmla="*/ 2473440 w 2869962"/>
              <a:gd name="connsiteY122" fmla="*/ 380537 h 1639095"/>
              <a:gd name="connsiteX123" fmla="*/ 2492467 w 2869962"/>
              <a:gd name="connsiteY123" fmla="*/ 361510 h 1639095"/>
              <a:gd name="connsiteX124" fmla="*/ 2516250 w 2869962"/>
              <a:gd name="connsiteY124" fmla="*/ 390051 h 1639095"/>
              <a:gd name="connsiteX125" fmla="*/ 2525763 w 2869962"/>
              <a:gd name="connsiteY125" fmla="*/ 404321 h 1639095"/>
              <a:gd name="connsiteX126" fmla="*/ 2535276 w 2869962"/>
              <a:gd name="connsiteY126" fmla="*/ 432861 h 1639095"/>
              <a:gd name="connsiteX127" fmla="*/ 2544790 w 2869962"/>
              <a:gd name="connsiteY127" fmla="*/ 461402 h 1639095"/>
              <a:gd name="connsiteX128" fmla="*/ 2549546 w 2869962"/>
              <a:gd name="connsiteY128" fmla="*/ 480428 h 1639095"/>
              <a:gd name="connsiteX129" fmla="*/ 2554303 w 2869962"/>
              <a:gd name="connsiteY129" fmla="*/ 504212 h 1639095"/>
              <a:gd name="connsiteX130" fmla="*/ 2563816 w 2869962"/>
              <a:gd name="connsiteY130" fmla="*/ 580320 h 1639095"/>
              <a:gd name="connsiteX131" fmla="*/ 2568573 w 2869962"/>
              <a:gd name="connsiteY131" fmla="*/ 604103 h 1639095"/>
              <a:gd name="connsiteX132" fmla="*/ 2573329 w 2869962"/>
              <a:gd name="connsiteY132" fmla="*/ 632643 h 1639095"/>
              <a:gd name="connsiteX133" fmla="*/ 2587599 w 2869962"/>
              <a:gd name="connsiteY133" fmla="*/ 699237 h 1639095"/>
              <a:gd name="connsiteX134" fmla="*/ 2597112 w 2869962"/>
              <a:gd name="connsiteY134" fmla="*/ 832426 h 1639095"/>
              <a:gd name="connsiteX135" fmla="*/ 2601869 w 2869962"/>
              <a:gd name="connsiteY135" fmla="*/ 865723 h 1639095"/>
              <a:gd name="connsiteX136" fmla="*/ 2616139 w 2869962"/>
              <a:gd name="connsiteY136" fmla="*/ 932317 h 1639095"/>
              <a:gd name="connsiteX137" fmla="*/ 2625652 w 2869962"/>
              <a:gd name="connsiteY137" fmla="*/ 965614 h 1639095"/>
              <a:gd name="connsiteX138" fmla="*/ 2635165 w 2869962"/>
              <a:gd name="connsiteY138" fmla="*/ 1022694 h 1639095"/>
              <a:gd name="connsiteX139" fmla="*/ 2639922 w 2869962"/>
              <a:gd name="connsiteY139" fmla="*/ 1127342 h 1639095"/>
              <a:gd name="connsiteX140" fmla="*/ 2649435 w 2869962"/>
              <a:gd name="connsiteY140" fmla="*/ 1155883 h 1639095"/>
              <a:gd name="connsiteX141" fmla="*/ 2668462 w 2869962"/>
              <a:gd name="connsiteY141" fmla="*/ 1179666 h 1639095"/>
              <a:gd name="connsiteX142" fmla="*/ 2682731 w 2869962"/>
              <a:gd name="connsiteY142" fmla="*/ 1184423 h 1639095"/>
              <a:gd name="connsiteX143" fmla="*/ 2711271 w 2869962"/>
              <a:gd name="connsiteY143" fmla="*/ 1179666 h 1639095"/>
              <a:gd name="connsiteX144" fmla="*/ 2720784 w 2869962"/>
              <a:gd name="connsiteY144" fmla="*/ 1165396 h 1639095"/>
              <a:gd name="connsiteX145" fmla="*/ 2730298 w 2869962"/>
              <a:gd name="connsiteY145" fmla="*/ 1155883 h 1639095"/>
              <a:gd name="connsiteX146" fmla="*/ 2749324 w 2869962"/>
              <a:gd name="connsiteY146" fmla="*/ 1151126 h 1639095"/>
              <a:gd name="connsiteX147" fmla="*/ 2758837 w 2869962"/>
              <a:gd name="connsiteY147" fmla="*/ 1141612 h 1639095"/>
              <a:gd name="connsiteX148" fmla="*/ 2792134 w 2869962"/>
              <a:gd name="connsiteY148" fmla="*/ 1113072 h 1639095"/>
              <a:gd name="connsiteX149" fmla="*/ 2811160 w 2869962"/>
              <a:gd name="connsiteY149" fmla="*/ 1084532 h 1639095"/>
              <a:gd name="connsiteX150" fmla="*/ 2820673 w 2869962"/>
              <a:gd name="connsiteY150" fmla="*/ 1070262 h 1639095"/>
              <a:gd name="connsiteX151" fmla="*/ 2830187 w 2869962"/>
              <a:gd name="connsiteY151" fmla="*/ 1055991 h 1639095"/>
              <a:gd name="connsiteX152" fmla="*/ 2834943 w 2869962"/>
              <a:gd name="connsiteY152" fmla="*/ 1036965 h 1639095"/>
              <a:gd name="connsiteX153" fmla="*/ 2844456 w 2869962"/>
              <a:gd name="connsiteY153" fmla="*/ 1027451 h 1639095"/>
              <a:gd name="connsiteX154" fmla="*/ 2853970 w 2869962"/>
              <a:gd name="connsiteY154" fmla="*/ 998911 h 1639095"/>
              <a:gd name="connsiteX155" fmla="*/ 2863483 w 2869962"/>
              <a:gd name="connsiteY155" fmla="*/ 1211432 h 1639095"/>
              <a:gd name="connsiteX156" fmla="*/ 2869962 w 2869962"/>
              <a:gd name="connsiteY156" fmla="*/ 1639095 h 1639095"/>
              <a:gd name="connsiteX0" fmla="*/ 0 w 3071731"/>
              <a:gd name="connsiteY0" fmla="*/ 0 h 1256790"/>
              <a:gd name="connsiteX1" fmla="*/ 0 w 3071731"/>
              <a:gd name="connsiteY1" fmla="*/ 1218192 h 1256790"/>
              <a:gd name="connsiteX2" fmla="*/ 4757 w 3071731"/>
              <a:gd name="connsiteY2" fmla="*/ 90377 h 1256790"/>
              <a:gd name="connsiteX3" fmla="*/ 14270 w 3071731"/>
              <a:gd name="connsiteY3" fmla="*/ 137945 h 1256790"/>
              <a:gd name="connsiteX4" fmla="*/ 19026 w 3071731"/>
              <a:gd name="connsiteY4" fmla="*/ 166485 h 1256790"/>
              <a:gd name="connsiteX5" fmla="*/ 23783 w 3071731"/>
              <a:gd name="connsiteY5" fmla="*/ 185512 h 1256790"/>
              <a:gd name="connsiteX6" fmla="*/ 28540 w 3071731"/>
              <a:gd name="connsiteY6" fmla="*/ 209295 h 1256790"/>
              <a:gd name="connsiteX7" fmla="*/ 42810 w 3071731"/>
              <a:gd name="connsiteY7" fmla="*/ 266376 h 1256790"/>
              <a:gd name="connsiteX8" fmla="*/ 47566 w 3071731"/>
              <a:gd name="connsiteY8" fmla="*/ 285403 h 1256790"/>
              <a:gd name="connsiteX9" fmla="*/ 66593 w 3071731"/>
              <a:gd name="connsiteY9" fmla="*/ 323457 h 1256790"/>
              <a:gd name="connsiteX10" fmla="*/ 85619 w 3071731"/>
              <a:gd name="connsiteY10" fmla="*/ 390051 h 1256790"/>
              <a:gd name="connsiteX11" fmla="*/ 95132 w 3071731"/>
              <a:gd name="connsiteY11" fmla="*/ 437618 h 1256790"/>
              <a:gd name="connsiteX12" fmla="*/ 104646 w 3071731"/>
              <a:gd name="connsiteY12" fmla="*/ 461402 h 1256790"/>
              <a:gd name="connsiteX13" fmla="*/ 109402 w 3071731"/>
              <a:gd name="connsiteY13" fmla="*/ 756318 h 1256790"/>
              <a:gd name="connsiteX14" fmla="*/ 114159 w 3071731"/>
              <a:gd name="connsiteY14" fmla="*/ 822912 h 1256790"/>
              <a:gd name="connsiteX15" fmla="*/ 123672 w 3071731"/>
              <a:gd name="connsiteY15" fmla="*/ 851453 h 1256790"/>
              <a:gd name="connsiteX16" fmla="*/ 128429 w 3071731"/>
              <a:gd name="connsiteY16" fmla="*/ 908533 h 1256790"/>
              <a:gd name="connsiteX17" fmla="*/ 142698 w 3071731"/>
              <a:gd name="connsiteY17" fmla="*/ 913290 h 1256790"/>
              <a:gd name="connsiteX18" fmla="*/ 190265 w 3071731"/>
              <a:gd name="connsiteY18" fmla="*/ 908533 h 1256790"/>
              <a:gd name="connsiteX19" fmla="*/ 228318 w 3071731"/>
              <a:gd name="connsiteY19" fmla="*/ 879993 h 1256790"/>
              <a:gd name="connsiteX20" fmla="*/ 237831 w 3071731"/>
              <a:gd name="connsiteY20" fmla="*/ 870479 h 1256790"/>
              <a:gd name="connsiteX21" fmla="*/ 247344 w 3071731"/>
              <a:gd name="connsiteY21" fmla="*/ 856209 h 1256790"/>
              <a:gd name="connsiteX22" fmla="*/ 261614 w 3071731"/>
              <a:gd name="connsiteY22" fmla="*/ 851453 h 1256790"/>
              <a:gd name="connsiteX23" fmla="*/ 280640 w 3071731"/>
              <a:gd name="connsiteY23" fmla="*/ 856209 h 1256790"/>
              <a:gd name="connsiteX24" fmla="*/ 299667 w 3071731"/>
              <a:gd name="connsiteY24" fmla="*/ 894263 h 1256790"/>
              <a:gd name="connsiteX25" fmla="*/ 309180 w 3071731"/>
              <a:gd name="connsiteY25" fmla="*/ 927560 h 1256790"/>
              <a:gd name="connsiteX26" fmla="*/ 318693 w 3071731"/>
              <a:gd name="connsiteY26" fmla="*/ 956100 h 1256790"/>
              <a:gd name="connsiteX27" fmla="*/ 323450 w 3071731"/>
              <a:gd name="connsiteY27" fmla="*/ 970370 h 1256790"/>
              <a:gd name="connsiteX28" fmla="*/ 328206 w 3071731"/>
              <a:gd name="connsiteY28" fmla="*/ 994154 h 1256790"/>
              <a:gd name="connsiteX29" fmla="*/ 347233 w 3071731"/>
              <a:gd name="connsiteY29" fmla="*/ 1032208 h 1256790"/>
              <a:gd name="connsiteX30" fmla="*/ 356746 w 3071731"/>
              <a:gd name="connsiteY30" fmla="*/ 1046478 h 1256790"/>
              <a:gd name="connsiteX31" fmla="*/ 375773 w 3071731"/>
              <a:gd name="connsiteY31" fmla="*/ 1079775 h 1256790"/>
              <a:gd name="connsiteX32" fmla="*/ 404312 w 3071731"/>
              <a:gd name="connsiteY32" fmla="*/ 1113072 h 1256790"/>
              <a:gd name="connsiteX33" fmla="*/ 432852 w 3071731"/>
              <a:gd name="connsiteY33" fmla="*/ 1122586 h 1256790"/>
              <a:gd name="connsiteX34" fmla="*/ 461392 w 3071731"/>
              <a:gd name="connsiteY34" fmla="*/ 1117829 h 1256790"/>
              <a:gd name="connsiteX35" fmla="*/ 470905 w 3071731"/>
              <a:gd name="connsiteY35" fmla="*/ 1089288 h 1256790"/>
              <a:gd name="connsiteX36" fmla="*/ 475662 w 3071731"/>
              <a:gd name="connsiteY36" fmla="*/ 1075018 h 1256790"/>
              <a:gd name="connsiteX37" fmla="*/ 480418 w 3071731"/>
              <a:gd name="connsiteY37" fmla="*/ 1013181 h 1256790"/>
              <a:gd name="connsiteX38" fmla="*/ 489931 w 3071731"/>
              <a:gd name="connsiteY38" fmla="*/ 941830 h 1256790"/>
              <a:gd name="connsiteX39" fmla="*/ 499445 w 3071731"/>
              <a:gd name="connsiteY39" fmla="*/ 913290 h 1256790"/>
              <a:gd name="connsiteX40" fmla="*/ 513715 w 3071731"/>
              <a:gd name="connsiteY40" fmla="*/ 870479 h 1256790"/>
              <a:gd name="connsiteX41" fmla="*/ 518471 w 3071731"/>
              <a:gd name="connsiteY41" fmla="*/ 856209 h 1256790"/>
              <a:gd name="connsiteX42" fmla="*/ 532741 w 3071731"/>
              <a:gd name="connsiteY42" fmla="*/ 808642 h 1256790"/>
              <a:gd name="connsiteX43" fmla="*/ 537498 w 3071731"/>
              <a:gd name="connsiteY43" fmla="*/ 794372 h 1256790"/>
              <a:gd name="connsiteX44" fmla="*/ 547011 w 3071731"/>
              <a:gd name="connsiteY44" fmla="*/ 784858 h 1256790"/>
              <a:gd name="connsiteX45" fmla="*/ 570794 w 3071731"/>
              <a:gd name="connsiteY45" fmla="*/ 746805 h 1256790"/>
              <a:gd name="connsiteX46" fmla="*/ 585064 w 3071731"/>
              <a:gd name="connsiteY46" fmla="*/ 742048 h 1256790"/>
              <a:gd name="connsiteX47" fmla="*/ 627873 w 3071731"/>
              <a:gd name="connsiteY47" fmla="*/ 756318 h 1256790"/>
              <a:gd name="connsiteX48" fmla="*/ 637387 w 3071731"/>
              <a:gd name="connsiteY48" fmla="*/ 765832 h 1256790"/>
              <a:gd name="connsiteX49" fmla="*/ 665926 w 3071731"/>
              <a:gd name="connsiteY49" fmla="*/ 784858 h 1256790"/>
              <a:gd name="connsiteX50" fmla="*/ 675439 w 3071731"/>
              <a:gd name="connsiteY50" fmla="*/ 794372 h 1256790"/>
              <a:gd name="connsiteX51" fmla="*/ 694466 w 3071731"/>
              <a:gd name="connsiteY51" fmla="*/ 822912 h 1256790"/>
              <a:gd name="connsiteX52" fmla="*/ 727762 w 3071731"/>
              <a:gd name="connsiteY52" fmla="*/ 832426 h 1256790"/>
              <a:gd name="connsiteX53" fmla="*/ 765815 w 3071731"/>
              <a:gd name="connsiteY53" fmla="*/ 841939 h 1256790"/>
              <a:gd name="connsiteX54" fmla="*/ 799111 w 3071731"/>
              <a:gd name="connsiteY54" fmla="*/ 870479 h 1256790"/>
              <a:gd name="connsiteX55" fmla="*/ 822895 w 3071731"/>
              <a:gd name="connsiteY55" fmla="*/ 894263 h 1256790"/>
              <a:gd name="connsiteX56" fmla="*/ 846678 w 3071731"/>
              <a:gd name="connsiteY56" fmla="*/ 918047 h 1256790"/>
              <a:gd name="connsiteX57" fmla="*/ 860947 w 3071731"/>
              <a:gd name="connsiteY57" fmla="*/ 932317 h 1256790"/>
              <a:gd name="connsiteX58" fmla="*/ 870461 w 3071731"/>
              <a:gd name="connsiteY58" fmla="*/ 946587 h 1256790"/>
              <a:gd name="connsiteX59" fmla="*/ 884731 w 3071731"/>
              <a:gd name="connsiteY59" fmla="*/ 960857 h 1256790"/>
              <a:gd name="connsiteX60" fmla="*/ 894244 w 3071731"/>
              <a:gd name="connsiteY60" fmla="*/ 975127 h 1256790"/>
              <a:gd name="connsiteX61" fmla="*/ 903757 w 3071731"/>
              <a:gd name="connsiteY61" fmla="*/ 984641 h 1256790"/>
              <a:gd name="connsiteX62" fmla="*/ 913270 w 3071731"/>
              <a:gd name="connsiteY62" fmla="*/ 998911 h 1256790"/>
              <a:gd name="connsiteX63" fmla="*/ 927540 w 3071731"/>
              <a:gd name="connsiteY63" fmla="*/ 1003668 h 1256790"/>
              <a:gd name="connsiteX64" fmla="*/ 941810 w 3071731"/>
              <a:gd name="connsiteY64" fmla="*/ 1022694 h 1256790"/>
              <a:gd name="connsiteX65" fmla="*/ 956080 w 3071731"/>
              <a:gd name="connsiteY65" fmla="*/ 1032208 h 1256790"/>
              <a:gd name="connsiteX66" fmla="*/ 960836 w 3071731"/>
              <a:gd name="connsiteY66" fmla="*/ 1046478 h 1256790"/>
              <a:gd name="connsiteX67" fmla="*/ 998889 w 3071731"/>
              <a:gd name="connsiteY67" fmla="*/ 1055991 h 1256790"/>
              <a:gd name="connsiteX68" fmla="*/ 1027429 w 3071731"/>
              <a:gd name="connsiteY68" fmla="*/ 1075018 h 1256790"/>
              <a:gd name="connsiteX69" fmla="*/ 1208180 w 3071731"/>
              <a:gd name="connsiteY69" fmla="*/ 1084532 h 1256790"/>
              <a:gd name="connsiteX70" fmla="*/ 1217694 w 3071731"/>
              <a:gd name="connsiteY70" fmla="*/ 1094045 h 1256790"/>
              <a:gd name="connsiteX71" fmla="*/ 1227207 w 3071731"/>
              <a:gd name="connsiteY71" fmla="*/ 1122586 h 1256790"/>
              <a:gd name="connsiteX72" fmla="*/ 1236720 w 3071731"/>
              <a:gd name="connsiteY72" fmla="*/ 1151126 h 1256790"/>
              <a:gd name="connsiteX73" fmla="*/ 1250990 w 3071731"/>
              <a:gd name="connsiteY73" fmla="*/ 1179666 h 1256790"/>
              <a:gd name="connsiteX74" fmla="*/ 1279530 w 3071731"/>
              <a:gd name="connsiteY74" fmla="*/ 1189180 h 1256790"/>
              <a:gd name="connsiteX75" fmla="*/ 1322339 w 3071731"/>
              <a:gd name="connsiteY75" fmla="*/ 1179666 h 1256790"/>
              <a:gd name="connsiteX76" fmla="*/ 1336609 w 3071731"/>
              <a:gd name="connsiteY76" fmla="*/ 1170153 h 1256790"/>
              <a:gd name="connsiteX77" fmla="*/ 1355636 w 3071731"/>
              <a:gd name="connsiteY77" fmla="*/ 1165396 h 1256790"/>
              <a:gd name="connsiteX78" fmla="*/ 1369905 w 3071731"/>
              <a:gd name="connsiteY78" fmla="*/ 1155883 h 1256790"/>
              <a:gd name="connsiteX79" fmla="*/ 1436498 w 3071731"/>
              <a:gd name="connsiteY79" fmla="*/ 1155883 h 1256790"/>
              <a:gd name="connsiteX80" fmla="*/ 1479308 w 3071731"/>
              <a:gd name="connsiteY80" fmla="*/ 1189180 h 1256790"/>
              <a:gd name="connsiteX81" fmla="*/ 1522117 w 3071731"/>
              <a:gd name="connsiteY81" fmla="*/ 1184423 h 1256790"/>
              <a:gd name="connsiteX82" fmla="*/ 1531630 w 3071731"/>
              <a:gd name="connsiteY82" fmla="*/ 1170153 h 1256790"/>
              <a:gd name="connsiteX83" fmla="*/ 1555413 w 3071731"/>
              <a:gd name="connsiteY83" fmla="*/ 1146369 h 1256790"/>
              <a:gd name="connsiteX84" fmla="*/ 1607736 w 3071731"/>
              <a:gd name="connsiteY84" fmla="*/ 1151126 h 1256790"/>
              <a:gd name="connsiteX85" fmla="*/ 1622006 w 3071731"/>
              <a:gd name="connsiteY85" fmla="*/ 1160639 h 1256790"/>
              <a:gd name="connsiteX86" fmla="*/ 1636276 w 3071731"/>
              <a:gd name="connsiteY86" fmla="*/ 1165396 h 1256790"/>
              <a:gd name="connsiteX87" fmla="*/ 1664816 w 3071731"/>
              <a:gd name="connsiteY87" fmla="*/ 1189180 h 1256790"/>
              <a:gd name="connsiteX88" fmla="*/ 1683842 w 3071731"/>
              <a:gd name="connsiteY88" fmla="*/ 1198693 h 1256790"/>
              <a:gd name="connsiteX89" fmla="*/ 1731408 w 3071731"/>
              <a:gd name="connsiteY89" fmla="*/ 1189180 h 1256790"/>
              <a:gd name="connsiteX90" fmla="*/ 1740921 w 3071731"/>
              <a:gd name="connsiteY90" fmla="*/ 1179666 h 1256790"/>
              <a:gd name="connsiteX91" fmla="*/ 1769461 w 3071731"/>
              <a:gd name="connsiteY91" fmla="*/ 1170153 h 1256790"/>
              <a:gd name="connsiteX92" fmla="*/ 1840810 w 3071731"/>
              <a:gd name="connsiteY92" fmla="*/ 1174909 h 1256790"/>
              <a:gd name="connsiteX93" fmla="*/ 2092911 w 3071731"/>
              <a:gd name="connsiteY93" fmla="*/ 1165396 h 1256790"/>
              <a:gd name="connsiteX94" fmla="*/ 2107181 w 3071731"/>
              <a:gd name="connsiteY94" fmla="*/ 1155883 h 1256790"/>
              <a:gd name="connsiteX95" fmla="*/ 2121451 w 3071731"/>
              <a:gd name="connsiteY95" fmla="*/ 1151126 h 1256790"/>
              <a:gd name="connsiteX96" fmla="*/ 2145234 w 3071731"/>
              <a:gd name="connsiteY96" fmla="*/ 1127342 h 1256790"/>
              <a:gd name="connsiteX97" fmla="*/ 2173774 w 3071731"/>
              <a:gd name="connsiteY97" fmla="*/ 1098802 h 1256790"/>
              <a:gd name="connsiteX98" fmla="*/ 2211826 w 3071731"/>
              <a:gd name="connsiteY98" fmla="*/ 1060748 h 1256790"/>
              <a:gd name="connsiteX99" fmla="*/ 2221340 w 3071731"/>
              <a:gd name="connsiteY99" fmla="*/ 1051235 h 1256790"/>
              <a:gd name="connsiteX100" fmla="*/ 2235610 w 3071731"/>
              <a:gd name="connsiteY100" fmla="*/ 1046478 h 1256790"/>
              <a:gd name="connsiteX101" fmla="*/ 2254636 w 3071731"/>
              <a:gd name="connsiteY101" fmla="*/ 1032208 h 1256790"/>
              <a:gd name="connsiteX102" fmla="*/ 2273662 w 3071731"/>
              <a:gd name="connsiteY102" fmla="*/ 1027451 h 1256790"/>
              <a:gd name="connsiteX103" fmla="*/ 2297446 w 3071731"/>
              <a:gd name="connsiteY103" fmla="*/ 1017938 h 1256790"/>
              <a:gd name="connsiteX104" fmla="*/ 2306959 w 3071731"/>
              <a:gd name="connsiteY104" fmla="*/ 998911 h 1256790"/>
              <a:gd name="connsiteX105" fmla="*/ 2311715 w 3071731"/>
              <a:gd name="connsiteY105" fmla="*/ 956100 h 1256790"/>
              <a:gd name="connsiteX106" fmla="*/ 2321229 w 3071731"/>
              <a:gd name="connsiteY106" fmla="*/ 903776 h 1256790"/>
              <a:gd name="connsiteX107" fmla="*/ 2325985 w 3071731"/>
              <a:gd name="connsiteY107" fmla="*/ 860966 h 1256790"/>
              <a:gd name="connsiteX108" fmla="*/ 2330742 w 3071731"/>
              <a:gd name="connsiteY108" fmla="*/ 813399 h 1256790"/>
              <a:gd name="connsiteX109" fmla="*/ 2335499 w 3071731"/>
              <a:gd name="connsiteY109" fmla="*/ 799129 h 1256790"/>
              <a:gd name="connsiteX110" fmla="*/ 2340255 w 3071731"/>
              <a:gd name="connsiteY110" fmla="*/ 780102 h 1256790"/>
              <a:gd name="connsiteX111" fmla="*/ 2349768 w 3071731"/>
              <a:gd name="connsiteY111" fmla="*/ 751561 h 1256790"/>
              <a:gd name="connsiteX112" fmla="*/ 2354525 w 3071731"/>
              <a:gd name="connsiteY112" fmla="*/ 732535 h 1256790"/>
              <a:gd name="connsiteX113" fmla="*/ 2364038 w 3071731"/>
              <a:gd name="connsiteY113" fmla="*/ 713508 h 1256790"/>
              <a:gd name="connsiteX114" fmla="*/ 2373551 w 3071731"/>
              <a:gd name="connsiteY114" fmla="*/ 580320 h 1256790"/>
              <a:gd name="connsiteX115" fmla="*/ 2383065 w 3071731"/>
              <a:gd name="connsiteY115" fmla="*/ 508969 h 1256790"/>
              <a:gd name="connsiteX116" fmla="*/ 2387821 w 3071731"/>
              <a:gd name="connsiteY116" fmla="*/ 494699 h 1256790"/>
              <a:gd name="connsiteX117" fmla="*/ 2397335 w 3071731"/>
              <a:gd name="connsiteY117" fmla="*/ 480428 h 1256790"/>
              <a:gd name="connsiteX118" fmla="*/ 2421118 w 3071731"/>
              <a:gd name="connsiteY118" fmla="*/ 461402 h 1256790"/>
              <a:gd name="connsiteX119" fmla="*/ 2440144 w 3071731"/>
              <a:gd name="connsiteY119" fmla="*/ 432861 h 1256790"/>
              <a:gd name="connsiteX120" fmla="*/ 2449657 w 3071731"/>
              <a:gd name="connsiteY120" fmla="*/ 418591 h 1256790"/>
              <a:gd name="connsiteX121" fmla="*/ 2459171 w 3071731"/>
              <a:gd name="connsiteY121" fmla="*/ 409078 h 1256790"/>
              <a:gd name="connsiteX122" fmla="*/ 2473440 w 3071731"/>
              <a:gd name="connsiteY122" fmla="*/ 380537 h 1256790"/>
              <a:gd name="connsiteX123" fmla="*/ 2492467 w 3071731"/>
              <a:gd name="connsiteY123" fmla="*/ 361510 h 1256790"/>
              <a:gd name="connsiteX124" fmla="*/ 2516250 w 3071731"/>
              <a:gd name="connsiteY124" fmla="*/ 390051 h 1256790"/>
              <a:gd name="connsiteX125" fmla="*/ 2525763 w 3071731"/>
              <a:gd name="connsiteY125" fmla="*/ 404321 h 1256790"/>
              <a:gd name="connsiteX126" fmla="*/ 2535276 w 3071731"/>
              <a:gd name="connsiteY126" fmla="*/ 432861 h 1256790"/>
              <a:gd name="connsiteX127" fmla="*/ 2544790 w 3071731"/>
              <a:gd name="connsiteY127" fmla="*/ 461402 h 1256790"/>
              <a:gd name="connsiteX128" fmla="*/ 2549546 w 3071731"/>
              <a:gd name="connsiteY128" fmla="*/ 480428 h 1256790"/>
              <a:gd name="connsiteX129" fmla="*/ 2554303 w 3071731"/>
              <a:gd name="connsiteY129" fmla="*/ 504212 h 1256790"/>
              <a:gd name="connsiteX130" fmla="*/ 2563816 w 3071731"/>
              <a:gd name="connsiteY130" fmla="*/ 580320 h 1256790"/>
              <a:gd name="connsiteX131" fmla="*/ 2568573 w 3071731"/>
              <a:gd name="connsiteY131" fmla="*/ 604103 h 1256790"/>
              <a:gd name="connsiteX132" fmla="*/ 2573329 w 3071731"/>
              <a:gd name="connsiteY132" fmla="*/ 632643 h 1256790"/>
              <a:gd name="connsiteX133" fmla="*/ 2587599 w 3071731"/>
              <a:gd name="connsiteY133" fmla="*/ 699237 h 1256790"/>
              <a:gd name="connsiteX134" fmla="*/ 2597112 w 3071731"/>
              <a:gd name="connsiteY134" fmla="*/ 832426 h 1256790"/>
              <a:gd name="connsiteX135" fmla="*/ 2601869 w 3071731"/>
              <a:gd name="connsiteY135" fmla="*/ 865723 h 1256790"/>
              <a:gd name="connsiteX136" fmla="*/ 2616139 w 3071731"/>
              <a:gd name="connsiteY136" fmla="*/ 932317 h 1256790"/>
              <a:gd name="connsiteX137" fmla="*/ 2625652 w 3071731"/>
              <a:gd name="connsiteY137" fmla="*/ 965614 h 1256790"/>
              <a:gd name="connsiteX138" fmla="*/ 2635165 w 3071731"/>
              <a:gd name="connsiteY138" fmla="*/ 1022694 h 1256790"/>
              <a:gd name="connsiteX139" fmla="*/ 2639922 w 3071731"/>
              <a:gd name="connsiteY139" fmla="*/ 1127342 h 1256790"/>
              <a:gd name="connsiteX140" fmla="*/ 2649435 w 3071731"/>
              <a:gd name="connsiteY140" fmla="*/ 1155883 h 1256790"/>
              <a:gd name="connsiteX141" fmla="*/ 2668462 w 3071731"/>
              <a:gd name="connsiteY141" fmla="*/ 1179666 h 1256790"/>
              <a:gd name="connsiteX142" fmla="*/ 2682731 w 3071731"/>
              <a:gd name="connsiteY142" fmla="*/ 1184423 h 1256790"/>
              <a:gd name="connsiteX143" fmla="*/ 2711271 w 3071731"/>
              <a:gd name="connsiteY143" fmla="*/ 1179666 h 1256790"/>
              <a:gd name="connsiteX144" fmla="*/ 2720784 w 3071731"/>
              <a:gd name="connsiteY144" fmla="*/ 1165396 h 1256790"/>
              <a:gd name="connsiteX145" fmla="*/ 2730298 w 3071731"/>
              <a:gd name="connsiteY145" fmla="*/ 1155883 h 1256790"/>
              <a:gd name="connsiteX146" fmla="*/ 2749324 w 3071731"/>
              <a:gd name="connsiteY146" fmla="*/ 1151126 h 1256790"/>
              <a:gd name="connsiteX147" fmla="*/ 2758837 w 3071731"/>
              <a:gd name="connsiteY147" fmla="*/ 1141612 h 1256790"/>
              <a:gd name="connsiteX148" fmla="*/ 2792134 w 3071731"/>
              <a:gd name="connsiteY148" fmla="*/ 1113072 h 1256790"/>
              <a:gd name="connsiteX149" fmla="*/ 2811160 w 3071731"/>
              <a:gd name="connsiteY149" fmla="*/ 1084532 h 1256790"/>
              <a:gd name="connsiteX150" fmla="*/ 2820673 w 3071731"/>
              <a:gd name="connsiteY150" fmla="*/ 1070262 h 1256790"/>
              <a:gd name="connsiteX151" fmla="*/ 2830187 w 3071731"/>
              <a:gd name="connsiteY151" fmla="*/ 1055991 h 1256790"/>
              <a:gd name="connsiteX152" fmla="*/ 2834943 w 3071731"/>
              <a:gd name="connsiteY152" fmla="*/ 1036965 h 1256790"/>
              <a:gd name="connsiteX153" fmla="*/ 2844456 w 3071731"/>
              <a:gd name="connsiteY153" fmla="*/ 1027451 h 1256790"/>
              <a:gd name="connsiteX154" fmla="*/ 2853970 w 3071731"/>
              <a:gd name="connsiteY154" fmla="*/ 998911 h 1256790"/>
              <a:gd name="connsiteX155" fmla="*/ 2863483 w 3071731"/>
              <a:gd name="connsiteY155" fmla="*/ 1211432 h 1256790"/>
              <a:gd name="connsiteX156" fmla="*/ 19042 w 3071731"/>
              <a:gd name="connsiteY156" fmla="*/ 1256790 h 1256790"/>
              <a:gd name="connsiteX0" fmla="*/ 0 w 2863627"/>
              <a:gd name="connsiteY0" fmla="*/ 0 h 1389512"/>
              <a:gd name="connsiteX1" fmla="*/ 0 w 2863627"/>
              <a:gd name="connsiteY1" fmla="*/ 1218192 h 1389512"/>
              <a:gd name="connsiteX2" fmla="*/ 4757 w 2863627"/>
              <a:gd name="connsiteY2" fmla="*/ 90377 h 1389512"/>
              <a:gd name="connsiteX3" fmla="*/ 14270 w 2863627"/>
              <a:gd name="connsiteY3" fmla="*/ 137945 h 1389512"/>
              <a:gd name="connsiteX4" fmla="*/ 19026 w 2863627"/>
              <a:gd name="connsiteY4" fmla="*/ 166485 h 1389512"/>
              <a:gd name="connsiteX5" fmla="*/ 23783 w 2863627"/>
              <a:gd name="connsiteY5" fmla="*/ 185512 h 1389512"/>
              <a:gd name="connsiteX6" fmla="*/ 28540 w 2863627"/>
              <a:gd name="connsiteY6" fmla="*/ 209295 h 1389512"/>
              <a:gd name="connsiteX7" fmla="*/ 42810 w 2863627"/>
              <a:gd name="connsiteY7" fmla="*/ 266376 h 1389512"/>
              <a:gd name="connsiteX8" fmla="*/ 47566 w 2863627"/>
              <a:gd name="connsiteY8" fmla="*/ 285403 h 1389512"/>
              <a:gd name="connsiteX9" fmla="*/ 66593 w 2863627"/>
              <a:gd name="connsiteY9" fmla="*/ 323457 h 1389512"/>
              <a:gd name="connsiteX10" fmla="*/ 85619 w 2863627"/>
              <a:gd name="connsiteY10" fmla="*/ 390051 h 1389512"/>
              <a:gd name="connsiteX11" fmla="*/ 95132 w 2863627"/>
              <a:gd name="connsiteY11" fmla="*/ 437618 h 1389512"/>
              <a:gd name="connsiteX12" fmla="*/ 104646 w 2863627"/>
              <a:gd name="connsiteY12" fmla="*/ 461402 h 1389512"/>
              <a:gd name="connsiteX13" fmla="*/ 109402 w 2863627"/>
              <a:gd name="connsiteY13" fmla="*/ 756318 h 1389512"/>
              <a:gd name="connsiteX14" fmla="*/ 114159 w 2863627"/>
              <a:gd name="connsiteY14" fmla="*/ 822912 h 1389512"/>
              <a:gd name="connsiteX15" fmla="*/ 123672 w 2863627"/>
              <a:gd name="connsiteY15" fmla="*/ 851453 h 1389512"/>
              <a:gd name="connsiteX16" fmla="*/ 128429 w 2863627"/>
              <a:gd name="connsiteY16" fmla="*/ 908533 h 1389512"/>
              <a:gd name="connsiteX17" fmla="*/ 142698 w 2863627"/>
              <a:gd name="connsiteY17" fmla="*/ 913290 h 1389512"/>
              <a:gd name="connsiteX18" fmla="*/ 190265 w 2863627"/>
              <a:gd name="connsiteY18" fmla="*/ 908533 h 1389512"/>
              <a:gd name="connsiteX19" fmla="*/ 228318 w 2863627"/>
              <a:gd name="connsiteY19" fmla="*/ 879993 h 1389512"/>
              <a:gd name="connsiteX20" fmla="*/ 237831 w 2863627"/>
              <a:gd name="connsiteY20" fmla="*/ 870479 h 1389512"/>
              <a:gd name="connsiteX21" fmla="*/ 247344 w 2863627"/>
              <a:gd name="connsiteY21" fmla="*/ 856209 h 1389512"/>
              <a:gd name="connsiteX22" fmla="*/ 261614 w 2863627"/>
              <a:gd name="connsiteY22" fmla="*/ 851453 h 1389512"/>
              <a:gd name="connsiteX23" fmla="*/ 280640 w 2863627"/>
              <a:gd name="connsiteY23" fmla="*/ 856209 h 1389512"/>
              <a:gd name="connsiteX24" fmla="*/ 299667 w 2863627"/>
              <a:gd name="connsiteY24" fmla="*/ 894263 h 1389512"/>
              <a:gd name="connsiteX25" fmla="*/ 309180 w 2863627"/>
              <a:gd name="connsiteY25" fmla="*/ 927560 h 1389512"/>
              <a:gd name="connsiteX26" fmla="*/ 318693 w 2863627"/>
              <a:gd name="connsiteY26" fmla="*/ 956100 h 1389512"/>
              <a:gd name="connsiteX27" fmla="*/ 323450 w 2863627"/>
              <a:gd name="connsiteY27" fmla="*/ 970370 h 1389512"/>
              <a:gd name="connsiteX28" fmla="*/ 328206 w 2863627"/>
              <a:gd name="connsiteY28" fmla="*/ 994154 h 1389512"/>
              <a:gd name="connsiteX29" fmla="*/ 347233 w 2863627"/>
              <a:gd name="connsiteY29" fmla="*/ 1032208 h 1389512"/>
              <a:gd name="connsiteX30" fmla="*/ 356746 w 2863627"/>
              <a:gd name="connsiteY30" fmla="*/ 1046478 h 1389512"/>
              <a:gd name="connsiteX31" fmla="*/ 375773 w 2863627"/>
              <a:gd name="connsiteY31" fmla="*/ 1079775 h 1389512"/>
              <a:gd name="connsiteX32" fmla="*/ 404312 w 2863627"/>
              <a:gd name="connsiteY32" fmla="*/ 1113072 h 1389512"/>
              <a:gd name="connsiteX33" fmla="*/ 432852 w 2863627"/>
              <a:gd name="connsiteY33" fmla="*/ 1122586 h 1389512"/>
              <a:gd name="connsiteX34" fmla="*/ 461392 w 2863627"/>
              <a:gd name="connsiteY34" fmla="*/ 1117829 h 1389512"/>
              <a:gd name="connsiteX35" fmla="*/ 470905 w 2863627"/>
              <a:gd name="connsiteY35" fmla="*/ 1089288 h 1389512"/>
              <a:gd name="connsiteX36" fmla="*/ 475662 w 2863627"/>
              <a:gd name="connsiteY36" fmla="*/ 1075018 h 1389512"/>
              <a:gd name="connsiteX37" fmla="*/ 480418 w 2863627"/>
              <a:gd name="connsiteY37" fmla="*/ 1013181 h 1389512"/>
              <a:gd name="connsiteX38" fmla="*/ 489931 w 2863627"/>
              <a:gd name="connsiteY38" fmla="*/ 941830 h 1389512"/>
              <a:gd name="connsiteX39" fmla="*/ 499445 w 2863627"/>
              <a:gd name="connsiteY39" fmla="*/ 913290 h 1389512"/>
              <a:gd name="connsiteX40" fmla="*/ 513715 w 2863627"/>
              <a:gd name="connsiteY40" fmla="*/ 870479 h 1389512"/>
              <a:gd name="connsiteX41" fmla="*/ 518471 w 2863627"/>
              <a:gd name="connsiteY41" fmla="*/ 856209 h 1389512"/>
              <a:gd name="connsiteX42" fmla="*/ 532741 w 2863627"/>
              <a:gd name="connsiteY42" fmla="*/ 808642 h 1389512"/>
              <a:gd name="connsiteX43" fmla="*/ 537498 w 2863627"/>
              <a:gd name="connsiteY43" fmla="*/ 794372 h 1389512"/>
              <a:gd name="connsiteX44" fmla="*/ 547011 w 2863627"/>
              <a:gd name="connsiteY44" fmla="*/ 784858 h 1389512"/>
              <a:gd name="connsiteX45" fmla="*/ 570794 w 2863627"/>
              <a:gd name="connsiteY45" fmla="*/ 746805 h 1389512"/>
              <a:gd name="connsiteX46" fmla="*/ 585064 w 2863627"/>
              <a:gd name="connsiteY46" fmla="*/ 742048 h 1389512"/>
              <a:gd name="connsiteX47" fmla="*/ 627873 w 2863627"/>
              <a:gd name="connsiteY47" fmla="*/ 756318 h 1389512"/>
              <a:gd name="connsiteX48" fmla="*/ 637387 w 2863627"/>
              <a:gd name="connsiteY48" fmla="*/ 765832 h 1389512"/>
              <a:gd name="connsiteX49" fmla="*/ 665926 w 2863627"/>
              <a:gd name="connsiteY49" fmla="*/ 784858 h 1389512"/>
              <a:gd name="connsiteX50" fmla="*/ 675439 w 2863627"/>
              <a:gd name="connsiteY50" fmla="*/ 794372 h 1389512"/>
              <a:gd name="connsiteX51" fmla="*/ 694466 w 2863627"/>
              <a:gd name="connsiteY51" fmla="*/ 822912 h 1389512"/>
              <a:gd name="connsiteX52" fmla="*/ 727762 w 2863627"/>
              <a:gd name="connsiteY52" fmla="*/ 832426 h 1389512"/>
              <a:gd name="connsiteX53" fmla="*/ 765815 w 2863627"/>
              <a:gd name="connsiteY53" fmla="*/ 841939 h 1389512"/>
              <a:gd name="connsiteX54" fmla="*/ 799111 w 2863627"/>
              <a:gd name="connsiteY54" fmla="*/ 870479 h 1389512"/>
              <a:gd name="connsiteX55" fmla="*/ 822895 w 2863627"/>
              <a:gd name="connsiteY55" fmla="*/ 894263 h 1389512"/>
              <a:gd name="connsiteX56" fmla="*/ 846678 w 2863627"/>
              <a:gd name="connsiteY56" fmla="*/ 918047 h 1389512"/>
              <a:gd name="connsiteX57" fmla="*/ 860947 w 2863627"/>
              <a:gd name="connsiteY57" fmla="*/ 932317 h 1389512"/>
              <a:gd name="connsiteX58" fmla="*/ 870461 w 2863627"/>
              <a:gd name="connsiteY58" fmla="*/ 946587 h 1389512"/>
              <a:gd name="connsiteX59" fmla="*/ 884731 w 2863627"/>
              <a:gd name="connsiteY59" fmla="*/ 960857 h 1389512"/>
              <a:gd name="connsiteX60" fmla="*/ 894244 w 2863627"/>
              <a:gd name="connsiteY60" fmla="*/ 975127 h 1389512"/>
              <a:gd name="connsiteX61" fmla="*/ 903757 w 2863627"/>
              <a:gd name="connsiteY61" fmla="*/ 984641 h 1389512"/>
              <a:gd name="connsiteX62" fmla="*/ 913270 w 2863627"/>
              <a:gd name="connsiteY62" fmla="*/ 998911 h 1389512"/>
              <a:gd name="connsiteX63" fmla="*/ 927540 w 2863627"/>
              <a:gd name="connsiteY63" fmla="*/ 1003668 h 1389512"/>
              <a:gd name="connsiteX64" fmla="*/ 941810 w 2863627"/>
              <a:gd name="connsiteY64" fmla="*/ 1022694 h 1389512"/>
              <a:gd name="connsiteX65" fmla="*/ 956080 w 2863627"/>
              <a:gd name="connsiteY65" fmla="*/ 1032208 h 1389512"/>
              <a:gd name="connsiteX66" fmla="*/ 960836 w 2863627"/>
              <a:gd name="connsiteY66" fmla="*/ 1046478 h 1389512"/>
              <a:gd name="connsiteX67" fmla="*/ 998889 w 2863627"/>
              <a:gd name="connsiteY67" fmla="*/ 1055991 h 1389512"/>
              <a:gd name="connsiteX68" fmla="*/ 1027429 w 2863627"/>
              <a:gd name="connsiteY68" fmla="*/ 1075018 h 1389512"/>
              <a:gd name="connsiteX69" fmla="*/ 1208180 w 2863627"/>
              <a:gd name="connsiteY69" fmla="*/ 1084532 h 1389512"/>
              <a:gd name="connsiteX70" fmla="*/ 1217694 w 2863627"/>
              <a:gd name="connsiteY70" fmla="*/ 1094045 h 1389512"/>
              <a:gd name="connsiteX71" fmla="*/ 1227207 w 2863627"/>
              <a:gd name="connsiteY71" fmla="*/ 1122586 h 1389512"/>
              <a:gd name="connsiteX72" fmla="*/ 1236720 w 2863627"/>
              <a:gd name="connsiteY72" fmla="*/ 1151126 h 1389512"/>
              <a:gd name="connsiteX73" fmla="*/ 1250990 w 2863627"/>
              <a:gd name="connsiteY73" fmla="*/ 1179666 h 1389512"/>
              <a:gd name="connsiteX74" fmla="*/ 1279530 w 2863627"/>
              <a:gd name="connsiteY74" fmla="*/ 1189180 h 1389512"/>
              <a:gd name="connsiteX75" fmla="*/ 1322339 w 2863627"/>
              <a:gd name="connsiteY75" fmla="*/ 1179666 h 1389512"/>
              <a:gd name="connsiteX76" fmla="*/ 1336609 w 2863627"/>
              <a:gd name="connsiteY76" fmla="*/ 1170153 h 1389512"/>
              <a:gd name="connsiteX77" fmla="*/ 1355636 w 2863627"/>
              <a:gd name="connsiteY77" fmla="*/ 1165396 h 1389512"/>
              <a:gd name="connsiteX78" fmla="*/ 1369905 w 2863627"/>
              <a:gd name="connsiteY78" fmla="*/ 1155883 h 1389512"/>
              <a:gd name="connsiteX79" fmla="*/ 1436498 w 2863627"/>
              <a:gd name="connsiteY79" fmla="*/ 1155883 h 1389512"/>
              <a:gd name="connsiteX80" fmla="*/ 1479308 w 2863627"/>
              <a:gd name="connsiteY80" fmla="*/ 1189180 h 1389512"/>
              <a:gd name="connsiteX81" fmla="*/ 1522117 w 2863627"/>
              <a:gd name="connsiteY81" fmla="*/ 1184423 h 1389512"/>
              <a:gd name="connsiteX82" fmla="*/ 1531630 w 2863627"/>
              <a:gd name="connsiteY82" fmla="*/ 1170153 h 1389512"/>
              <a:gd name="connsiteX83" fmla="*/ 1555413 w 2863627"/>
              <a:gd name="connsiteY83" fmla="*/ 1146369 h 1389512"/>
              <a:gd name="connsiteX84" fmla="*/ 1607736 w 2863627"/>
              <a:gd name="connsiteY84" fmla="*/ 1151126 h 1389512"/>
              <a:gd name="connsiteX85" fmla="*/ 1622006 w 2863627"/>
              <a:gd name="connsiteY85" fmla="*/ 1160639 h 1389512"/>
              <a:gd name="connsiteX86" fmla="*/ 1636276 w 2863627"/>
              <a:gd name="connsiteY86" fmla="*/ 1165396 h 1389512"/>
              <a:gd name="connsiteX87" fmla="*/ 1664816 w 2863627"/>
              <a:gd name="connsiteY87" fmla="*/ 1189180 h 1389512"/>
              <a:gd name="connsiteX88" fmla="*/ 1683842 w 2863627"/>
              <a:gd name="connsiteY88" fmla="*/ 1198693 h 1389512"/>
              <a:gd name="connsiteX89" fmla="*/ 1731408 w 2863627"/>
              <a:gd name="connsiteY89" fmla="*/ 1189180 h 1389512"/>
              <a:gd name="connsiteX90" fmla="*/ 1740921 w 2863627"/>
              <a:gd name="connsiteY90" fmla="*/ 1179666 h 1389512"/>
              <a:gd name="connsiteX91" fmla="*/ 1769461 w 2863627"/>
              <a:gd name="connsiteY91" fmla="*/ 1170153 h 1389512"/>
              <a:gd name="connsiteX92" fmla="*/ 1840810 w 2863627"/>
              <a:gd name="connsiteY92" fmla="*/ 1174909 h 1389512"/>
              <a:gd name="connsiteX93" fmla="*/ 2092911 w 2863627"/>
              <a:gd name="connsiteY93" fmla="*/ 1165396 h 1389512"/>
              <a:gd name="connsiteX94" fmla="*/ 2107181 w 2863627"/>
              <a:gd name="connsiteY94" fmla="*/ 1155883 h 1389512"/>
              <a:gd name="connsiteX95" fmla="*/ 2121451 w 2863627"/>
              <a:gd name="connsiteY95" fmla="*/ 1151126 h 1389512"/>
              <a:gd name="connsiteX96" fmla="*/ 2145234 w 2863627"/>
              <a:gd name="connsiteY96" fmla="*/ 1127342 h 1389512"/>
              <a:gd name="connsiteX97" fmla="*/ 2173774 w 2863627"/>
              <a:gd name="connsiteY97" fmla="*/ 1098802 h 1389512"/>
              <a:gd name="connsiteX98" fmla="*/ 2211826 w 2863627"/>
              <a:gd name="connsiteY98" fmla="*/ 1060748 h 1389512"/>
              <a:gd name="connsiteX99" fmla="*/ 2221340 w 2863627"/>
              <a:gd name="connsiteY99" fmla="*/ 1051235 h 1389512"/>
              <a:gd name="connsiteX100" fmla="*/ 2235610 w 2863627"/>
              <a:gd name="connsiteY100" fmla="*/ 1046478 h 1389512"/>
              <a:gd name="connsiteX101" fmla="*/ 2254636 w 2863627"/>
              <a:gd name="connsiteY101" fmla="*/ 1032208 h 1389512"/>
              <a:gd name="connsiteX102" fmla="*/ 2273662 w 2863627"/>
              <a:gd name="connsiteY102" fmla="*/ 1027451 h 1389512"/>
              <a:gd name="connsiteX103" fmla="*/ 2297446 w 2863627"/>
              <a:gd name="connsiteY103" fmla="*/ 1017938 h 1389512"/>
              <a:gd name="connsiteX104" fmla="*/ 2306959 w 2863627"/>
              <a:gd name="connsiteY104" fmla="*/ 998911 h 1389512"/>
              <a:gd name="connsiteX105" fmla="*/ 2311715 w 2863627"/>
              <a:gd name="connsiteY105" fmla="*/ 956100 h 1389512"/>
              <a:gd name="connsiteX106" fmla="*/ 2321229 w 2863627"/>
              <a:gd name="connsiteY106" fmla="*/ 903776 h 1389512"/>
              <a:gd name="connsiteX107" fmla="*/ 2325985 w 2863627"/>
              <a:gd name="connsiteY107" fmla="*/ 860966 h 1389512"/>
              <a:gd name="connsiteX108" fmla="*/ 2330742 w 2863627"/>
              <a:gd name="connsiteY108" fmla="*/ 813399 h 1389512"/>
              <a:gd name="connsiteX109" fmla="*/ 2335499 w 2863627"/>
              <a:gd name="connsiteY109" fmla="*/ 799129 h 1389512"/>
              <a:gd name="connsiteX110" fmla="*/ 2340255 w 2863627"/>
              <a:gd name="connsiteY110" fmla="*/ 780102 h 1389512"/>
              <a:gd name="connsiteX111" fmla="*/ 2349768 w 2863627"/>
              <a:gd name="connsiteY111" fmla="*/ 751561 h 1389512"/>
              <a:gd name="connsiteX112" fmla="*/ 2354525 w 2863627"/>
              <a:gd name="connsiteY112" fmla="*/ 732535 h 1389512"/>
              <a:gd name="connsiteX113" fmla="*/ 2364038 w 2863627"/>
              <a:gd name="connsiteY113" fmla="*/ 713508 h 1389512"/>
              <a:gd name="connsiteX114" fmla="*/ 2373551 w 2863627"/>
              <a:gd name="connsiteY114" fmla="*/ 580320 h 1389512"/>
              <a:gd name="connsiteX115" fmla="*/ 2383065 w 2863627"/>
              <a:gd name="connsiteY115" fmla="*/ 508969 h 1389512"/>
              <a:gd name="connsiteX116" fmla="*/ 2387821 w 2863627"/>
              <a:gd name="connsiteY116" fmla="*/ 494699 h 1389512"/>
              <a:gd name="connsiteX117" fmla="*/ 2397335 w 2863627"/>
              <a:gd name="connsiteY117" fmla="*/ 480428 h 1389512"/>
              <a:gd name="connsiteX118" fmla="*/ 2421118 w 2863627"/>
              <a:gd name="connsiteY118" fmla="*/ 461402 h 1389512"/>
              <a:gd name="connsiteX119" fmla="*/ 2440144 w 2863627"/>
              <a:gd name="connsiteY119" fmla="*/ 432861 h 1389512"/>
              <a:gd name="connsiteX120" fmla="*/ 2449657 w 2863627"/>
              <a:gd name="connsiteY120" fmla="*/ 418591 h 1389512"/>
              <a:gd name="connsiteX121" fmla="*/ 2459171 w 2863627"/>
              <a:gd name="connsiteY121" fmla="*/ 409078 h 1389512"/>
              <a:gd name="connsiteX122" fmla="*/ 2473440 w 2863627"/>
              <a:gd name="connsiteY122" fmla="*/ 380537 h 1389512"/>
              <a:gd name="connsiteX123" fmla="*/ 2492467 w 2863627"/>
              <a:gd name="connsiteY123" fmla="*/ 361510 h 1389512"/>
              <a:gd name="connsiteX124" fmla="*/ 2516250 w 2863627"/>
              <a:gd name="connsiteY124" fmla="*/ 390051 h 1389512"/>
              <a:gd name="connsiteX125" fmla="*/ 2525763 w 2863627"/>
              <a:gd name="connsiteY125" fmla="*/ 404321 h 1389512"/>
              <a:gd name="connsiteX126" fmla="*/ 2535276 w 2863627"/>
              <a:gd name="connsiteY126" fmla="*/ 432861 h 1389512"/>
              <a:gd name="connsiteX127" fmla="*/ 2544790 w 2863627"/>
              <a:gd name="connsiteY127" fmla="*/ 461402 h 1389512"/>
              <a:gd name="connsiteX128" fmla="*/ 2549546 w 2863627"/>
              <a:gd name="connsiteY128" fmla="*/ 480428 h 1389512"/>
              <a:gd name="connsiteX129" fmla="*/ 2554303 w 2863627"/>
              <a:gd name="connsiteY129" fmla="*/ 504212 h 1389512"/>
              <a:gd name="connsiteX130" fmla="*/ 2563816 w 2863627"/>
              <a:gd name="connsiteY130" fmla="*/ 580320 h 1389512"/>
              <a:gd name="connsiteX131" fmla="*/ 2568573 w 2863627"/>
              <a:gd name="connsiteY131" fmla="*/ 604103 h 1389512"/>
              <a:gd name="connsiteX132" fmla="*/ 2573329 w 2863627"/>
              <a:gd name="connsiteY132" fmla="*/ 632643 h 1389512"/>
              <a:gd name="connsiteX133" fmla="*/ 2587599 w 2863627"/>
              <a:gd name="connsiteY133" fmla="*/ 699237 h 1389512"/>
              <a:gd name="connsiteX134" fmla="*/ 2597112 w 2863627"/>
              <a:gd name="connsiteY134" fmla="*/ 832426 h 1389512"/>
              <a:gd name="connsiteX135" fmla="*/ 2601869 w 2863627"/>
              <a:gd name="connsiteY135" fmla="*/ 865723 h 1389512"/>
              <a:gd name="connsiteX136" fmla="*/ 2616139 w 2863627"/>
              <a:gd name="connsiteY136" fmla="*/ 932317 h 1389512"/>
              <a:gd name="connsiteX137" fmla="*/ 2625652 w 2863627"/>
              <a:gd name="connsiteY137" fmla="*/ 965614 h 1389512"/>
              <a:gd name="connsiteX138" fmla="*/ 2635165 w 2863627"/>
              <a:gd name="connsiteY138" fmla="*/ 1022694 h 1389512"/>
              <a:gd name="connsiteX139" fmla="*/ 2639922 w 2863627"/>
              <a:gd name="connsiteY139" fmla="*/ 1127342 h 1389512"/>
              <a:gd name="connsiteX140" fmla="*/ 2649435 w 2863627"/>
              <a:gd name="connsiteY140" fmla="*/ 1155883 h 1389512"/>
              <a:gd name="connsiteX141" fmla="*/ 2668462 w 2863627"/>
              <a:gd name="connsiteY141" fmla="*/ 1179666 h 1389512"/>
              <a:gd name="connsiteX142" fmla="*/ 2682731 w 2863627"/>
              <a:gd name="connsiteY142" fmla="*/ 1184423 h 1389512"/>
              <a:gd name="connsiteX143" fmla="*/ 2711271 w 2863627"/>
              <a:gd name="connsiteY143" fmla="*/ 1179666 h 1389512"/>
              <a:gd name="connsiteX144" fmla="*/ 2720784 w 2863627"/>
              <a:gd name="connsiteY144" fmla="*/ 1165396 h 1389512"/>
              <a:gd name="connsiteX145" fmla="*/ 2730298 w 2863627"/>
              <a:gd name="connsiteY145" fmla="*/ 1155883 h 1389512"/>
              <a:gd name="connsiteX146" fmla="*/ 2749324 w 2863627"/>
              <a:gd name="connsiteY146" fmla="*/ 1151126 h 1389512"/>
              <a:gd name="connsiteX147" fmla="*/ 2758837 w 2863627"/>
              <a:gd name="connsiteY147" fmla="*/ 1141612 h 1389512"/>
              <a:gd name="connsiteX148" fmla="*/ 2792134 w 2863627"/>
              <a:gd name="connsiteY148" fmla="*/ 1113072 h 1389512"/>
              <a:gd name="connsiteX149" fmla="*/ 2811160 w 2863627"/>
              <a:gd name="connsiteY149" fmla="*/ 1084532 h 1389512"/>
              <a:gd name="connsiteX150" fmla="*/ 2820673 w 2863627"/>
              <a:gd name="connsiteY150" fmla="*/ 1070262 h 1389512"/>
              <a:gd name="connsiteX151" fmla="*/ 2830187 w 2863627"/>
              <a:gd name="connsiteY151" fmla="*/ 1055991 h 1389512"/>
              <a:gd name="connsiteX152" fmla="*/ 2834943 w 2863627"/>
              <a:gd name="connsiteY152" fmla="*/ 1036965 h 1389512"/>
              <a:gd name="connsiteX153" fmla="*/ 2844456 w 2863627"/>
              <a:gd name="connsiteY153" fmla="*/ 1027451 h 1389512"/>
              <a:gd name="connsiteX154" fmla="*/ 2853970 w 2863627"/>
              <a:gd name="connsiteY154" fmla="*/ 998911 h 1389512"/>
              <a:gd name="connsiteX155" fmla="*/ 2863483 w 2863627"/>
              <a:gd name="connsiteY155" fmla="*/ 1211432 h 1389512"/>
              <a:gd name="connsiteX156" fmla="*/ 19042 w 2863627"/>
              <a:gd name="connsiteY156" fmla="*/ 1256790 h 1389512"/>
              <a:gd name="connsiteX0" fmla="*/ 0 w 2920476"/>
              <a:gd name="connsiteY0" fmla="*/ 0 h 1256790"/>
              <a:gd name="connsiteX1" fmla="*/ 0 w 2920476"/>
              <a:gd name="connsiteY1" fmla="*/ 1218192 h 1256790"/>
              <a:gd name="connsiteX2" fmla="*/ 4757 w 2920476"/>
              <a:gd name="connsiteY2" fmla="*/ 90377 h 1256790"/>
              <a:gd name="connsiteX3" fmla="*/ 14270 w 2920476"/>
              <a:gd name="connsiteY3" fmla="*/ 137945 h 1256790"/>
              <a:gd name="connsiteX4" fmla="*/ 19026 w 2920476"/>
              <a:gd name="connsiteY4" fmla="*/ 166485 h 1256790"/>
              <a:gd name="connsiteX5" fmla="*/ 23783 w 2920476"/>
              <a:gd name="connsiteY5" fmla="*/ 185512 h 1256790"/>
              <a:gd name="connsiteX6" fmla="*/ 28540 w 2920476"/>
              <a:gd name="connsiteY6" fmla="*/ 209295 h 1256790"/>
              <a:gd name="connsiteX7" fmla="*/ 42810 w 2920476"/>
              <a:gd name="connsiteY7" fmla="*/ 266376 h 1256790"/>
              <a:gd name="connsiteX8" fmla="*/ 47566 w 2920476"/>
              <a:gd name="connsiteY8" fmla="*/ 285403 h 1256790"/>
              <a:gd name="connsiteX9" fmla="*/ 66593 w 2920476"/>
              <a:gd name="connsiteY9" fmla="*/ 323457 h 1256790"/>
              <a:gd name="connsiteX10" fmla="*/ 85619 w 2920476"/>
              <a:gd name="connsiteY10" fmla="*/ 390051 h 1256790"/>
              <a:gd name="connsiteX11" fmla="*/ 95132 w 2920476"/>
              <a:gd name="connsiteY11" fmla="*/ 437618 h 1256790"/>
              <a:gd name="connsiteX12" fmla="*/ 104646 w 2920476"/>
              <a:gd name="connsiteY12" fmla="*/ 461402 h 1256790"/>
              <a:gd name="connsiteX13" fmla="*/ 109402 w 2920476"/>
              <a:gd name="connsiteY13" fmla="*/ 756318 h 1256790"/>
              <a:gd name="connsiteX14" fmla="*/ 114159 w 2920476"/>
              <a:gd name="connsiteY14" fmla="*/ 822912 h 1256790"/>
              <a:gd name="connsiteX15" fmla="*/ 123672 w 2920476"/>
              <a:gd name="connsiteY15" fmla="*/ 851453 h 1256790"/>
              <a:gd name="connsiteX16" fmla="*/ 128429 w 2920476"/>
              <a:gd name="connsiteY16" fmla="*/ 908533 h 1256790"/>
              <a:gd name="connsiteX17" fmla="*/ 142698 w 2920476"/>
              <a:gd name="connsiteY17" fmla="*/ 913290 h 1256790"/>
              <a:gd name="connsiteX18" fmla="*/ 190265 w 2920476"/>
              <a:gd name="connsiteY18" fmla="*/ 908533 h 1256790"/>
              <a:gd name="connsiteX19" fmla="*/ 228318 w 2920476"/>
              <a:gd name="connsiteY19" fmla="*/ 879993 h 1256790"/>
              <a:gd name="connsiteX20" fmla="*/ 237831 w 2920476"/>
              <a:gd name="connsiteY20" fmla="*/ 870479 h 1256790"/>
              <a:gd name="connsiteX21" fmla="*/ 247344 w 2920476"/>
              <a:gd name="connsiteY21" fmla="*/ 856209 h 1256790"/>
              <a:gd name="connsiteX22" fmla="*/ 261614 w 2920476"/>
              <a:gd name="connsiteY22" fmla="*/ 851453 h 1256790"/>
              <a:gd name="connsiteX23" fmla="*/ 280640 w 2920476"/>
              <a:gd name="connsiteY23" fmla="*/ 856209 h 1256790"/>
              <a:gd name="connsiteX24" fmla="*/ 299667 w 2920476"/>
              <a:gd name="connsiteY24" fmla="*/ 894263 h 1256790"/>
              <a:gd name="connsiteX25" fmla="*/ 309180 w 2920476"/>
              <a:gd name="connsiteY25" fmla="*/ 927560 h 1256790"/>
              <a:gd name="connsiteX26" fmla="*/ 318693 w 2920476"/>
              <a:gd name="connsiteY26" fmla="*/ 956100 h 1256790"/>
              <a:gd name="connsiteX27" fmla="*/ 323450 w 2920476"/>
              <a:gd name="connsiteY27" fmla="*/ 970370 h 1256790"/>
              <a:gd name="connsiteX28" fmla="*/ 328206 w 2920476"/>
              <a:gd name="connsiteY28" fmla="*/ 994154 h 1256790"/>
              <a:gd name="connsiteX29" fmla="*/ 347233 w 2920476"/>
              <a:gd name="connsiteY29" fmla="*/ 1032208 h 1256790"/>
              <a:gd name="connsiteX30" fmla="*/ 356746 w 2920476"/>
              <a:gd name="connsiteY30" fmla="*/ 1046478 h 1256790"/>
              <a:gd name="connsiteX31" fmla="*/ 375773 w 2920476"/>
              <a:gd name="connsiteY31" fmla="*/ 1079775 h 1256790"/>
              <a:gd name="connsiteX32" fmla="*/ 404312 w 2920476"/>
              <a:gd name="connsiteY32" fmla="*/ 1113072 h 1256790"/>
              <a:gd name="connsiteX33" fmla="*/ 432852 w 2920476"/>
              <a:gd name="connsiteY33" fmla="*/ 1122586 h 1256790"/>
              <a:gd name="connsiteX34" fmla="*/ 461392 w 2920476"/>
              <a:gd name="connsiteY34" fmla="*/ 1117829 h 1256790"/>
              <a:gd name="connsiteX35" fmla="*/ 470905 w 2920476"/>
              <a:gd name="connsiteY35" fmla="*/ 1089288 h 1256790"/>
              <a:gd name="connsiteX36" fmla="*/ 475662 w 2920476"/>
              <a:gd name="connsiteY36" fmla="*/ 1075018 h 1256790"/>
              <a:gd name="connsiteX37" fmla="*/ 480418 w 2920476"/>
              <a:gd name="connsiteY37" fmla="*/ 1013181 h 1256790"/>
              <a:gd name="connsiteX38" fmla="*/ 489931 w 2920476"/>
              <a:gd name="connsiteY38" fmla="*/ 941830 h 1256790"/>
              <a:gd name="connsiteX39" fmla="*/ 499445 w 2920476"/>
              <a:gd name="connsiteY39" fmla="*/ 913290 h 1256790"/>
              <a:gd name="connsiteX40" fmla="*/ 513715 w 2920476"/>
              <a:gd name="connsiteY40" fmla="*/ 870479 h 1256790"/>
              <a:gd name="connsiteX41" fmla="*/ 518471 w 2920476"/>
              <a:gd name="connsiteY41" fmla="*/ 856209 h 1256790"/>
              <a:gd name="connsiteX42" fmla="*/ 532741 w 2920476"/>
              <a:gd name="connsiteY42" fmla="*/ 808642 h 1256790"/>
              <a:gd name="connsiteX43" fmla="*/ 537498 w 2920476"/>
              <a:gd name="connsiteY43" fmla="*/ 794372 h 1256790"/>
              <a:gd name="connsiteX44" fmla="*/ 547011 w 2920476"/>
              <a:gd name="connsiteY44" fmla="*/ 784858 h 1256790"/>
              <a:gd name="connsiteX45" fmla="*/ 570794 w 2920476"/>
              <a:gd name="connsiteY45" fmla="*/ 746805 h 1256790"/>
              <a:gd name="connsiteX46" fmla="*/ 585064 w 2920476"/>
              <a:gd name="connsiteY46" fmla="*/ 742048 h 1256790"/>
              <a:gd name="connsiteX47" fmla="*/ 627873 w 2920476"/>
              <a:gd name="connsiteY47" fmla="*/ 756318 h 1256790"/>
              <a:gd name="connsiteX48" fmla="*/ 637387 w 2920476"/>
              <a:gd name="connsiteY48" fmla="*/ 765832 h 1256790"/>
              <a:gd name="connsiteX49" fmla="*/ 665926 w 2920476"/>
              <a:gd name="connsiteY49" fmla="*/ 784858 h 1256790"/>
              <a:gd name="connsiteX50" fmla="*/ 675439 w 2920476"/>
              <a:gd name="connsiteY50" fmla="*/ 794372 h 1256790"/>
              <a:gd name="connsiteX51" fmla="*/ 694466 w 2920476"/>
              <a:gd name="connsiteY51" fmla="*/ 822912 h 1256790"/>
              <a:gd name="connsiteX52" fmla="*/ 727762 w 2920476"/>
              <a:gd name="connsiteY52" fmla="*/ 832426 h 1256790"/>
              <a:gd name="connsiteX53" fmla="*/ 765815 w 2920476"/>
              <a:gd name="connsiteY53" fmla="*/ 841939 h 1256790"/>
              <a:gd name="connsiteX54" fmla="*/ 799111 w 2920476"/>
              <a:gd name="connsiteY54" fmla="*/ 870479 h 1256790"/>
              <a:gd name="connsiteX55" fmla="*/ 822895 w 2920476"/>
              <a:gd name="connsiteY55" fmla="*/ 894263 h 1256790"/>
              <a:gd name="connsiteX56" fmla="*/ 846678 w 2920476"/>
              <a:gd name="connsiteY56" fmla="*/ 918047 h 1256790"/>
              <a:gd name="connsiteX57" fmla="*/ 860947 w 2920476"/>
              <a:gd name="connsiteY57" fmla="*/ 932317 h 1256790"/>
              <a:gd name="connsiteX58" fmla="*/ 870461 w 2920476"/>
              <a:gd name="connsiteY58" fmla="*/ 946587 h 1256790"/>
              <a:gd name="connsiteX59" fmla="*/ 884731 w 2920476"/>
              <a:gd name="connsiteY59" fmla="*/ 960857 h 1256790"/>
              <a:gd name="connsiteX60" fmla="*/ 894244 w 2920476"/>
              <a:gd name="connsiteY60" fmla="*/ 975127 h 1256790"/>
              <a:gd name="connsiteX61" fmla="*/ 903757 w 2920476"/>
              <a:gd name="connsiteY61" fmla="*/ 984641 h 1256790"/>
              <a:gd name="connsiteX62" fmla="*/ 913270 w 2920476"/>
              <a:gd name="connsiteY62" fmla="*/ 998911 h 1256790"/>
              <a:gd name="connsiteX63" fmla="*/ 927540 w 2920476"/>
              <a:gd name="connsiteY63" fmla="*/ 1003668 h 1256790"/>
              <a:gd name="connsiteX64" fmla="*/ 941810 w 2920476"/>
              <a:gd name="connsiteY64" fmla="*/ 1022694 h 1256790"/>
              <a:gd name="connsiteX65" fmla="*/ 956080 w 2920476"/>
              <a:gd name="connsiteY65" fmla="*/ 1032208 h 1256790"/>
              <a:gd name="connsiteX66" fmla="*/ 960836 w 2920476"/>
              <a:gd name="connsiteY66" fmla="*/ 1046478 h 1256790"/>
              <a:gd name="connsiteX67" fmla="*/ 998889 w 2920476"/>
              <a:gd name="connsiteY67" fmla="*/ 1055991 h 1256790"/>
              <a:gd name="connsiteX68" fmla="*/ 1027429 w 2920476"/>
              <a:gd name="connsiteY68" fmla="*/ 1075018 h 1256790"/>
              <a:gd name="connsiteX69" fmla="*/ 1208180 w 2920476"/>
              <a:gd name="connsiteY69" fmla="*/ 1084532 h 1256790"/>
              <a:gd name="connsiteX70" fmla="*/ 1217694 w 2920476"/>
              <a:gd name="connsiteY70" fmla="*/ 1094045 h 1256790"/>
              <a:gd name="connsiteX71" fmla="*/ 1227207 w 2920476"/>
              <a:gd name="connsiteY71" fmla="*/ 1122586 h 1256790"/>
              <a:gd name="connsiteX72" fmla="*/ 1236720 w 2920476"/>
              <a:gd name="connsiteY72" fmla="*/ 1151126 h 1256790"/>
              <a:gd name="connsiteX73" fmla="*/ 1250990 w 2920476"/>
              <a:gd name="connsiteY73" fmla="*/ 1179666 h 1256790"/>
              <a:gd name="connsiteX74" fmla="*/ 1279530 w 2920476"/>
              <a:gd name="connsiteY74" fmla="*/ 1189180 h 1256790"/>
              <a:gd name="connsiteX75" fmla="*/ 1322339 w 2920476"/>
              <a:gd name="connsiteY75" fmla="*/ 1179666 h 1256790"/>
              <a:gd name="connsiteX76" fmla="*/ 1336609 w 2920476"/>
              <a:gd name="connsiteY76" fmla="*/ 1170153 h 1256790"/>
              <a:gd name="connsiteX77" fmla="*/ 1355636 w 2920476"/>
              <a:gd name="connsiteY77" fmla="*/ 1165396 h 1256790"/>
              <a:gd name="connsiteX78" fmla="*/ 1369905 w 2920476"/>
              <a:gd name="connsiteY78" fmla="*/ 1155883 h 1256790"/>
              <a:gd name="connsiteX79" fmla="*/ 1436498 w 2920476"/>
              <a:gd name="connsiteY79" fmla="*/ 1155883 h 1256790"/>
              <a:gd name="connsiteX80" fmla="*/ 1479308 w 2920476"/>
              <a:gd name="connsiteY80" fmla="*/ 1189180 h 1256790"/>
              <a:gd name="connsiteX81" fmla="*/ 1522117 w 2920476"/>
              <a:gd name="connsiteY81" fmla="*/ 1184423 h 1256790"/>
              <a:gd name="connsiteX82" fmla="*/ 1531630 w 2920476"/>
              <a:gd name="connsiteY82" fmla="*/ 1170153 h 1256790"/>
              <a:gd name="connsiteX83" fmla="*/ 1555413 w 2920476"/>
              <a:gd name="connsiteY83" fmla="*/ 1146369 h 1256790"/>
              <a:gd name="connsiteX84" fmla="*/ 1607736 w 2920476"/>
              <a:gd name="connsiteY84" fmla="*/ 1151126 h 1256790"/>
              <a:gd name="connsiteX85" fmla="*/ 1622006 w 2920476"/>
              <a:gd name="connsiteY85" fmla="*/ 1160639 h 1256790"/>
              <a:gd name="connsiteX86" fmla="*/ 1636276 w 2920476"/>
              <a:gd name="connsiteY86" fmla="*/ 1165396 h 1256790"/>
              <a:gd name="connsiteX87" fmla="*/ 1664816 w 2920476"/>
              <a:gd name="connsiteY87" fmla="*/ 1189180 h 1256790"/>
              <a:gd name="connsiteX88" fmla="*/ 1683842 w 2920476"/>
              <a:gd name="connsiteY88" fmla="*/ 1198693 h 1256790"/>
              <a:gd name="connsiteX89" fmla="*/ 1731408 w 2920476"/>
              <a:gd name="connsiteY89" fmla="*/ 1189180 h 1256790"/>
              <a:gd name="connsiteX90" fmla="*/ 1740921 w 2920476"/>
              <a:gd name="connsiteY90" fmla="*/ 1179666 h 1256790"/>
              <a:gd name="connsiteX91" fmla="*/ 1769461 w 2920476"/>
              <a:gd name="connsiteY91" fmla="*/ 1170153 h 1256790"/>
              <a:gd name="connsiteX92" fmla="*/ 1840810 w 2920476"/>
              <a:gd name="connsiteY92" fmla="*/ 1174909 h 1256790"/>
              <a:gd name="connsiteX93" fmla="*/ 2092911 w 2920476"/>
              <a:gd name="connsiteY93" fmla="*/ 1165396 h 1256790"/>
              <a:gd name="connsiteX94" fmla="*/ 2107181 w 2920476"/>
              <a:gd name="connsiteY94" fmla="*/ 1155883 h 1256790"/>
              <a:gd name="connsiteX95" fmla="*/ 2121451 w 2920476"/>
              <a:gd name="connsiteY95" fmla="*/ 1151126 h 1256790"/>
              <a:gd name="connsiteX96" fmla="*/ 2145234 w 2920476"/>
              <a:gd name="connsiteY96" fmla="*/ 1127342 h 1256790"/>
              <a:gd name="connsiteX97" fmla="*/ 2173774 w 2920476"/>
              <a:gd name="connsiteY97" fmla="*/ 1098802 h 1256790"/>
              <a:gd name="connsiteX98" fmla="*/ 2211826 w 2920476"/>
              <a:gd name="connsiteY98" fmla="*/ 1060748 h 1256790"/>
              <a:gd name="connsiteX99" fmla="*/ 2221340 w 2920476"/>
              <a:gd name="connsiteY99" fmla="*/ 1051235 h 1256790"/>
              <a:gd name="connsiteX100" fmla="*/ 2235610 w 2920476"/>
              <a:gd name="connsiteY100" fmla="*/ 1046478 h 1256790"/>
              <a:gd name="connsiteX101" fmla="*/ 2254636 w 2920476"/>
              <a:gd name="connsiteY101" fmla="*/ 1032208 h 1256790"/>
              <a:gd name="connsiteX102" fmla="*/ 2273662 w 2920476"/>
              <a:gd name="connsiteY102" fmla="*/ 1027451 h 1256790"/>
              <a:gd name="connsiteX103" fmla="*/ 2297446 w 2920476"/>
              <a:gd name="connsiteY103" fmla="*/ 1017938 h 1256790"/>
              <a:gd name="connsiteX104" fmla="*/ 2306959 w 2920476"/>
              <a:gd name="connsiteY104" fmla="*/ 998911 h 1256790"/>
              <a:gd name="connsiteX105" fmla="*/ 2311715 w 2920476"/>
              <a:gd name="connsiteY105" fmla="*/ 956100 h 1256790"/>
              <a:gd name="connsiteX106" fmla="*/ 2321229 w 2920476"/>
              <a:gd name="connsiteY106" fmla="*/ 903776 h 1256790"/>
              <a:gd name="connsiteX107" fmla="*/ 2325985 w 2920476"/>
              <a:gd name="connsiteY107" fmla="*/ 860966 h 1256790"/>
              <a:gd name="connsiteX108" fmla="*/ 2330742 w 2920476"/>
              <a:gd name="connsiteY108" fmla="*/ 813399 h 1256790"/>
              <a:gd name="connsiteX109" fmla="*/ 2335499 w 2920476"/>
              <a:gd name="connsiteY109" fmla="*/ 799129 h 1256790"/>
              <a:gd name="connsiteX110" fmla="*/ 2340255 w 2920476"/>
              <a:gd name="connsiteY110" fmla="*/ 780102 h 1256790"/>
              <a:gd name="connsiteX111" fmla="*/ 2349768 w 2920476"/>
              <a:gd name="connsiteY111" fmla="*/ 751561 h 1256790"/>
              <a:gd name="connsiteX112" fmla="*/ 2354525 w 2920476"/>
              <a:gd name="connsiteY112" fmla="*/ 732535 h 1256790"/>
              <a:gd name="connsiteX113" fmla="*/ 2364038 w 2920476"/>
              <a:gd name="connsiteY113" fmla="*/ 713508 h 1256790"/>
              <a:gd name="connsiteX114" fmla="*/ 2373551 w 2920476"/>
              <a:gd name="connsiteY114" fmla="*/ 580320 h 1256790"/>
              <a:gd name="connsiteX115" fmla="*/ 2383065 w 2920476"/>
              <a:gd name="connsiteY115" fmla="*/ 508969 h 1256790"/>
              <a:gd name="connsiteX116" fmla="*/ 2387821 w 2920476"/>
              <a:gd name="connsiteY116" fmla="*/ 494699 h 1256790"/>
              <a:gd name="connsiteX117" fmla="*/ 2397335 w 2920476"/>
              <a:gd name="connsiteY117" fmla="*/ 480428 h 1256790"/>
              <a:gd name="connsiteX118" fmla="*/ 2421118 w 2920476"/>
              <a:gd name="connsiteY118" fmla="*/ 461402 h 1256790"/>
              <a:gd name="connsiteX119" fmla="*/ 2440144 w 2920476"/>
              <a:gd name="connsiteY119" fmla="*/ 432861 h 1256790"/>
              <a:gd name="connsiteX120" fmla="*/ 2449657 w 2920476"/>
              <a:gd name="connsiteY120" fmla="*/ 418591 h 1256790"/>
              <a:gd name="connsiteX121" fmla="*/ 2459171 w 2920476"/>
              <a:gd name="connsiteY121" fmla="*/ 409078 h 1256790"/>
              <a:gd name="connsiteX122" fmla="*/ 2473440 w 2920476"/>
              <a:gd name="connsiteY122" fmla="*/ 380537 h 1256790"/>
              <a:gd name="connsiteX123" fmla="*/ 2492467 w 2920476"/>
              <a:gd name="connsiteY123" fmla="*/ 361510 h 1256790"/>
              <a:gd name="connsiteX124" fmla="*/ 2516250 w 2920476"/>
              <a:gd name="connsiteY124" fmla="*/ 390051 h 1256790"/>
              <a:gd name="connsiteX125" fmla="*/ 2525763 w 2920476"/>
              <a:gd name="connsiteY125" fmla="*/ 404321 h 1256790"/>
              <a:gd name="connsiteX126" fmla="*/ 2535276 w 2920476"/>
              <a:gd name="connsiteY126" fmla="*/ 432861 h 1256790"/>
              <a:gd name="connsiteX127" fmla="*/ 2544790 w 2920476"/>
              <a:gd name="connsiteY127" fmla="*/ 461402 h 1256790"/>
              <a:gd name="connsiteX128" fmla="*/ 2549546 w 2920476"/>
              <a:gd name="connsiteY128" fmla="*/ 480428 h 1256790"/>
              <a:gd name="connsiteX129" fmla="*/ 2554303 w 2920476"/>
              <a:gd name="connsiteY129" fmla="*/ 504212 h 1256790"/>
              <a:gd name="connsiteX130" fmla="*/ 2563816 w 2920476"/>
              <a:gd name="connsiteY130" fmla="*/ 580320 h 1256790"/>
              <a:gd name="connsiteX131" fmla="*/ 2568573 w 2920476"/>
              <a:gd name="connsiteY131" fmla="*/ 604103 h 1256790"/>
              <a:gd name="connsiteX132" fmla="*/ 2573329 w 2920476"/>
              <a:gd name="connsiteY132" fmla="*/ 632643 h 1256790"/>
              <a:gd name="connsiteX133" fmla="*/ 2587599 w 2920476"/>
              <a:gd name="connsiteY133" fmla="*/ 699237 h 1256790"/>
              <a:gd name="connsiteX134" fmla="*/ 2597112 w 2920476"/>
              <a:gd name="connsiteY134" fmla="*/ 832426 h 1256790"/>
              <a:gd name="connsiteX135" fmla="*/ 2601869 w 2920476"/>
              <a:gd name="connsiteY135" fmla="*/ 865723 h 1256790"/>
              <a:gd name="connsiteX136" fmla="*/ 2616139 w 2920476"/>
              <a:gd name="connsiteY136" fmla="*/ 932317 h 1256790"/>
              <a:gd name="connsiteX137" fmla="*/ 2625652 w 2920476"/>
              <a:gd name="connsiteY137" fmla="*/ 965614 h 1256790"/>
              <a:gd name="connsiteX138" fmla="*/ 2635165 w 2920476"/>
              <a:gd name="connsiteY138" fmla="*/ 1022694 h 1256790"/>
              <a:gd name="connsiteX139" fmla="*/ 2639922 w 2920476"/>
              <a:gd name="connsiteY139" fmla="*/ 1127342 h 1256790"/>
              <a:gd name="connsiteX140" fmla="*/ 2649435 w 2920476"/>
              <a:gd name="connsiteY140" fmla="*/ 1155883 h 1256790"/>
              <a:gd name="connsiteX141" fmla="*/ 2668462 w 2920476"/>
              <a:gd name="connsiteY141" fmla="*/ 1179666 h 1256790"/>
              <a:gd name="connsiteX142" fmla="*/ 2682731 w 2920476"/>
              <a:gd name="connsiteY142" fmla="*/ 1184423 h 1256790"/>
              <a:gd name="connsiteX143" fmla="*/ 2711271 w 2920476"/>
              <a:gd name="connsiteY143" fmla="*/ 1179666 h 1256790"/>
              <a:gd name="connsiteX144" fmla="*/ 2720784 w 2920476"/>
              <a:gd name="connsiteY144" fmla="*/ 1165396 h 1256790"/>
              <a:gd name="connsiteX145" fmla="*/ 2730298 w 2920476"/>
              <a:gd name="connsiteY145" fmla="*/ 1155883 h 1256790"/>
              <a:gd name="connsiteX146" fmla="*/ 2749324 w 2920476"/>
              <a:gd name="connsiteY146" fmla="*/ 1151126 h 1256790"/>
              <a:gd name="connsiteX147" fmla="*/ 2758837 w 2920476"/>
              <a:gd name="connsiteY147" fmla="*/ 1141612 h 1256790"/>
              <a:gd name="connsiteX148" fmla="*/ 2792134 w 2920476"/>
              <a:gd name="connsiteY148" fmla="*/ 1113072 h 1256790"/>
              <a:gd name="connsiteX149" fmla="*/ 2811160 w 2920476"/>
              <a:gd name="connsiteY149" fmla="*/ 1084532 h 1256790"/>
              <a:gd name="connsiteX150" fmla="*/ 2820673 w 2920476"/>
              <a:gd name="connsiteY150" fmla="*/ 1070262 h 1256790"/>
              <a:gd name="connsiteX151" fmla="*/ 2830187 w 2920476"/>
              <a:gd name="connsiteY151" fmla="*/ 1055991 h 1256790"/>
              <a:gd name="connsiteX152" fmla="*/ 2834943 w 2920476"/>
              <a:gd name="connsiteY152" fmla="*/ 1036965 h 1256790"/>
              <a:gd name="connsiteX153" fmla="*/ 2844456 w 2920476"/>
              <a:gd name="connsiteY153" fmla="*/ 1027451 h 1256790"/>
              <a:gd name="connsiteX154" fmla="*/ 2853970 w 2920476"/>
              <a:gd name="connsiteY154" fmla="*/ 998911 h 1256790"/>
              <a:gd name="connsiteX155" fmla="*/ 2863483 w 2920476"/>
              <a:gd name="connsiteY155" fmla="*/ 1211432 h 1256790"/>
              <a:gd name="connsiteX156" fmla="*/ 19042 w 2920476"/>
              <a:gd name="connsiteY156" fmla="*/ 1256790 h 1256790"/>
              <a:gd name="connsiteX0" fmla="*/ 0 w 2863919"/>
              <a:gd name="connsiteY0" fmla="*/ 0 h 1256790"/>
              <a:gd name="connsiteX1" fmla="*/ 0 w 2863919"/>
              <a:gd name="connsiteY1" fmla="*/ 1218192 h 1256790"/>
              <a:gd name="connsiteX2" fmla="*/ 4757 w 2863919"/>
              <a:gd name="connsiteY2" fmla="*/ 90377 h 1256790"/>
              <a:gd name="connsiteX3" fmla="*/ 14270 w 2863919"/>
              <a:gd name="connsiteY3" fmla="*/ 137945 h 1256790"/>
              <a:gd name="connsiteX4" fmla="*/ 19026 w 2863919"/>
              <a:gd name="connsiteY4" fmla="*/ 166485 h 1256790"/>
              <a:gd name="connsiteX5" fmla="*/ 23783 w 2863919"/>
              <a:gd name="connsiteY5" fmla="*/ 185512 h 1256790"/>
              <a:gd name="connsiteX6" fmla="*/ 28540 w 2863919"/>
              <a:gd name="connsiteY6" fmla="*/ 209295 h 1256790"/>
              <a:gd name="connsiteX7" fmla="*/ 42810 w 2863919"/>
              <a:gd name="connsiteY7" fmla="*/ 266376 h 1256790"/>
              <a:gd name="connsiteX8" fmla="*/ 47566 w 2863919"/>
              <a:gd name="connsiteY8" fmla="*/ 285403 h 1256790"/>
              <a:gd name="connsiteX9" fmla="*/ 66593 w 2863919"/>
              <a:gd name="connsiteY9" fmla="*/ 323457 h 1256790"/>
              <a:gd name="connsiteX10" fmla="*/ 85619 w 2863919"/>
              <a:gd name="connsiteY10" fmla="*/ 390051 h 1256790"/>
              <a:gd name="connsiteX11" fmla="*/ 95132 w 2863919"/>
              <a:gd name="connsiteY11" fmla="*/ 437618 h 1256790"/>
              <a:gd name="connsiteX12" fmla="*/ 104646 w 2863919"/>
              <a:gd name="connsiteY12" fmla="*/ 461402 h 1256790"/>
              <a:gd name="connsiteX13" fmla="*/ 109402 w 2863919"/>
              <a:gd name="connsiteY13" fmla="*/ 756318 h 1256790"/>
              <a:gd name="connsiteX14" fmla="*/ 114159 w 2863919"/>
              <a:gd name="connsiteY14" fmla="*/ 822912 h 1256790"/>
              <a:gd name="connsiteX15" fmla="*/ 123672 w 2863919"/>
              <a:gd name="connsiteY15" fmla="*/ 851453 h 1256790"/>
              <a:gd name="connsiteX16" fmla="*/ 128429 w 2863919"/>
              <a:gd name="connsiteY16" fmla="*/ 908533 h 1256790"/>
              <a:gd name="connsiteX17" fmla="*/ 142698 w 2863919"/>
              <a:gd name="connsiteY17" fmla="*/ 913290 h 1256790"/>
              <a:gd name="connsiteX18" fmla="*/ 190265 w 2863919"/>
              <a:gd name="connsiteY18" fmla="*/ 908533 h 1256790"/>
              <a:gd name="connsiteX19" fmla="*/ 228318 w 2863919"/>
              <a:gd name="connsiteY19" fmla="*/ 879993 h 1256790"/>
              <a:gd name="connsiteX20" fmla="*/ 237831 w 2863919"/>
              <a:gd name="connsiteY20" fmla="*/ 870479 h 1256790"/>
              <a:gd name="connsiteX21" fmla="*/ 247344 w 2863919"/>
              <a:gd name="connsiteY21" fmla="*/ 856209 h 1256790"/>
              <a:gd name="connsiteX22" fmla="*/ 261614 w 2863919"/>
              <a:gd name="connsiteY22" fmla="*/ 851453 h 1256790"/>
              <a:gd name="connsiteX23" fmla="*/ 280640 w 2863919"/>
              <a:gd name="connsiteY23" fmla="*/ 856209 h 1256790"/>
              <a:gd name="connsiteX24" fmla="*/ 299667 w 2863919"/>
              <a:gd name="connsiteY24" fmla="*/ 894263 h 1256790"/>
              <a:gd name="connsiteX25" fmla="*/ 309180 w 2863919"/>
              <a:gd name="connsiteY25" fmla="*/ 927560 h 1256790"/>
              <a:gd name="connsiteX26" fmla="*/ 318693 w 2863919"/>
              <a:gd name="connsiteY26" fmla="*/ 956100 h 1256790"/>
              <a:gd name="connsiteX27" fmla="*/ 323450 w 2863919"/>
              <a:gd name="connsiteY27" fmla="*/ 970370 h 1256790"/>
              <a:gd name="connsiteX28" fmla="*/ 328206 w 2863919"/>
              <a:gd name="connsiteY28" fmla="*/ 994154 h 1256790"/>
              <a:gd name="connsiteX29" fmla="*/ 347233 w 2863919"/>
              <a:gd name="connsiteY29" fmla="*/ 1032208 h 1256790"/>
              <a:gd name="connsiteX30" fmla="*/ 356746 w 2863919"/>
              <a:gd name="connsiteY30" fmla="*/ 1046478 h 1256790"/>
              <a:gd name="connsiteX31" fmla="*/ 375773 w 2863919"/>
              <a:gd name="connsiteY31" fmla="*/ 1079775 h 1256790"/>
              <a:gd name="connsiteX32" fmla="*/ 404312 w 2863919"/>
              <a:gd name="connsiteY32" fmla="*/ 1113072 h 1256790"/>
              <a:gd name="connsiteX33" fmla="*/ 432852 w 2863919"/>
              <a:gd name="connsiteY33" fmla="*/ 1122586 h 1256790"/>
              <a:gd name="connsiteX34" fmla="*/ 461392 w 2863919"/>
              <a:gd name="connsiteY34" fmla="*/ 1117829 h 1256790"/>
              <a:gd name="connsiteX35" fmla="*/ 470905 w 2863919"/>
              <a:gd name="connsiteY35" fmla="*/ 1089288 h 1256790"/>
              <a:gd name="connsiteX36" fmla="*/ 475662 w 2863919"/>
              <a:gd name="connsiteY36" fmla="*/ 1075018 h 1256790"/>
              <a:gd name="connsiteX37" fmla="*/ 480418 w 2863919"/>
              <a:gd name="connsiteY37" fmla="*/ 1013181 h 1256790"/>
              <a:gd name="connsiteX38" fmla="*/ 489931 w 2863919"/>
              <a:gd name="connsiteY38" fmla="*/ 941830 h 1256790"/>
              <a:gd name="connsiteX39" fmla="*/ 499445 w 2863919"/>
              <a:gd name="connsiteY39" fmla="*/ 913290 h 1256790"/>
              <a:gd name="connsiteX40" fmla="*/ 513715 w 2863919"/>
              <a:gd name="connsiteY40" fmla="*/ 870479 h 1256790"/>
              <a:gd name="connsiteX41" fmla="*/ 518471 w 2863919"/>
              <a:gd name="connsiteY41" fmla="*/ 856209 h 1256790"/>
              <a:gd name="connsiteX42" fmla="*/ 532741 w 2863919"/>
              <a:gd name="connsiteY42" fmla="*/ 808642 h 1256790"/>
              <a:gd name="connsiteX43" fmla="*/ 537498 w 2863919"/>
              <a:gd name="connsiteY43" fmla="*/ 794372 h 1256790"/>
              <a:gd name="connsiteX44" fmla="*/ 547011 w 2863919"/>
              <a:gd name="connsiteY44" fmla="*/ 784858 h 1256790"/>
              <a:gd name="connsiteX45" fmla="*/ 570794 w 2863919"/>
              <a:gd name="connsiteY45" fmla="*/ 746805 h 1256790"/>
              <a:gd name="connsiteX46" fmla="*/ 585064 w 2863919"/>
              <a:gd name="connsiteY46" fmla="*/ 742048 h 1256790"/>
              <a:gd name="connsiteX47" fmla="*/ 627873 w 2863919"/>
              <a:gd name="connsiteY47" fmla="*/ 756318 h 1256790"/>
              <a:gd name="connsiteX48" fmla="*/ 637387 w 2863919"/>
              <a:gd name="connsiteY48" fmla="*/ 765832 h 1256790"/>
              <a:gd name="connsiteX49" fmla="*/ 665926 w 2863919"/>
              <a:gd name="connsiteY49" fmla="*/ 784858 h 1256790"/>
              <a:gd name="connsiteX50" fmla="*/ 675439 w 2863919"/>
              <a:gd name="connsiteY50" fmla="*/ 794372 h 1256790"/>
              <a:gd name="connsiteX51" fmla="*/ 694466 w 2863919"/>
              <a:gd name="connsiteY51" fmla="*/ 822912 h 1256790"/>
              <a:gd name="connsiteX52" fmla="*/ 727762 w 2863919"/>
              <a:gd name="connsiteY52" fmla="*/ 832426 h 1256790"/>
              <a:gd name="connsiteX53" fmla="*/ 765815 w 2863919"/>
              <a:gd name="connsiteY53" fmla="*/ 841939 h 1256790"/>
              <a:gd name="connsiteX54" fmla="*/ 799111 w 2863919"/>
              <a:gd name="connsiteY54" fmla="*/ 870479 h 1256790"/>
              <a:gd name="connsiteX55" fmla="*/ 822895 w 2863919"/>
              <a:gd name="connsiteY55" fmla="*/ 894263 h 1256790"/>
              <a:gd name="connsiteX56" fmla="*/ 846678 w 2863919"/>
              <a:gd name="connsiteY56" fmla="*/ 918047 h 1256790"/>
              <a:gd name="connsiteX57" fmla="*/ 860947 w 2863919"/>
              <a:gd name="connsiteY57" fmla="*/ 932317 h 1256790"/>
              <a:gd name="connsiteX58" fmla="*/ 870461 w 2863919"/>
              <a:gd name="connsiteY58" fmla="*/ 946587 h 1256790"/>
              <a:gd name="connsiteX59" fmla="*/ 884731 w 2863919"/>
              <a:gd name="connsiteY59" fmla="*/ 960857 h 1256790"/>
              <a:gd name="connsiteX60" fmla="*/ 894244 w 2863919"/>
              <a:gd name="connsiteY60" fmla="*/ 975127 h 1256790"/>
              <a:gd name="connsiteX61" fmla="*/ 903757 w 2863919"/>
              <a:gd name="connsiteY61" fmla="*/ 984641 h 1256790"/>
              <a:gd name="connsiteX62" fmla="*/ 913270 w 2863919"/>
              <a:gd name="connsiteY62" fmla="*/ 998911 h 1256790"/>
              <a:gd name="connsiteX63" fmla="*/ 927540 w 2863919"/>
              <a:gd name="connsiteY63" fmla="*/ 1003668 h 1256790"/>
              <a:gd name="connsiteX64" fmla="*/ 941810 w 2863919"/>
              <a:gd name="connsiteY64" fmla="*/ 1022694 h 1256790"/>
              <a:gd name="connsiteX65" fmla="*/ 956080 w 2863919"/>
              <a:gd name="connsiteY65" fmla="*/ 1032208 h 1256790"/>
              <a:gd name="connsiteX66" fmla="*/ 960836 w 2863919"/>
              <a:gd name="connsiteY66" fmla="*/ 1046478 h 1256790"/>
              <a:gd name="connsiteX67" fmla="*/ 998889 w 2863919"/>
              <a:gd name="connsiteY67" fmla="*/ 1055991 h 1256790"/>
              <a:gd name="connsiteX68" fmla="*/ 1027429 w 2863919"/>
              <a:gd name="connsiteY68" fmla="*/ 1075018 h 1256790"/>
              <a:gd name="connsiteX69" fmla="*/ 1208180 w 2863919"/>
              <a:gd name="connsiteY69" fmla="*/ 1084532 h 1256790"/>
              <a:gd name="connsiteX70" fmla="*/ 1217694 w 2863919"/>
              <a:gd name="connsiteY70" fmla="*/ 1094045 h 1256790"/>
              <a:gd name="connsiteX71" fmla="*/ 1227207 w 2863919"/>
              <a:gd name="connsiteY71" fmla="*/ 1122586 h 1256790"/>
              <a:gd name="connsiteX72" fmla="*/ 1236720 w 2863919"/>
              <a:gd name="connsiteY72" fmla="*/ 1151126 h 1256790"/>
              <a:gd name="connsiteX73" fmla="*/ 1250990 w 2863919"/>
              <a:gd name="connsiteY73" fmla="*/ 1179666 h 1256790"/>
              <a:gd name="connsiteX74" fmla="*/ 1279530 w 2863919"/>
              <a:gd name="connsiteY74" fmla="*/ 1189180 h 1256790"/>
              <a:gd name="connsiteX75" fmla="*/ 1322339 w 2863919"/>
              <a:gd name="connsiteY75" fmla="*/ 1179666 h 1256790"/>
              <a:gd name="connsiteX76" fmla="*/ 1336609 w 2863919"/>
              <a:gd name="connsiteY76" fmla="*/ 1170153 h 1256790"/>
              <a:gd name="connsiteX77" fmla="*/ 1355636 w 2863919"/>
              <a:gd name="connsiteY77" fmla="*/ 1165396 h 1256790"/>
              <a:gd name="connsiteX78" fmla="*/ 1369905 w 2863919"/>
              <a:gd name="connsiteY78" fmla="*/ 1155883 h 1256790"/>
              <a:gd name="connsiteX79" fmla="*/ 1436498 w 2863919"/>
              <a:gd name="connsiteY79" fmla="*/ 1155883 h 1256790"/>
              <a:gd name="connsiteX80" fmla="*/ 1479308 w 2863919"/>
              <a:gd name="connsiteY80" fmla="*/ 1189180 h 1256790"/>
              <a:gd name="connsiteX81" fmla="*/ 1522117 w 2863919"/>
              <a:gd name="connsiteY81" fmla="*/ 1184423 h 1256790"/>
              <a:gd name="connsiteX82" fmla="*/ 1531630 w 2863919"/>
              <a:gd name="connsiteY82" fmla="*/ 1170153 h 1256790"/>
              <a:gd name="connsiteX83" fmla="*/ 1555413 w 2863919"/>
              <a:gd name="connsiteY83" fmla="*/ 1146369 h 1256790"/>
              <a:gd name="connsiteX84" fmla="*/ 1607736 w 2863919"/>
              <a:gd name="connsiteY84" fmla="*/ 1151126 h 1256790"/>
              <a:gd name="connsiteX85" fmla="*/ 1622006 w 2863919"/>
              <a:gd name="connsiteY85" fmla="*/ 1160639 h 1256790"/>
              <a:gd name="connsiteX86" fmla="*/ 1636276 w 2863919"/>
              <a:gd name="connsiteY86" fmla="*/ 1165396 h 1256790"/>
              <a:gd name="connsiteX87" fmla="*/ 1664816 w 2863919"/>
              <a:gd name="connsiteY87" fmla="*/ 1189180 h 1256790"/>
              <a:gd name="connsiteX88" fmla="*/ 1683842 w 2863919"/>
              <a:gd name="connsiteY88" fmla="*/ 1198693 h 1256790"/>
              <a:gd name="connsiteX89" fmla="*/ 1731408 w 2863919"/>
              <a:gd name="connsiteY89" fmla="*/ 1189180 h 1256790"/>
              <a:gd name="connsiteX90" fmla="*/ 1740921 w 2863919"/>
              <a:gd name="connsiteY90" fmla="*/ 1179666 h 1256790"/>
              <a:gd name="connsiteX91" fmla="*/ 1769461 w 2863919"/>
              <a:gd name="connsiteY91" fmla="*/ 1170153 h 1256790"/>
              <a:gd name="connsiteX92" fmla="*/ 1840810 w 2863919"/>
              <a:gd name="connsiteY92" fmla="*/ 1174909 h 1256790"/>
              <a:gd name="connsiteX93" fmla="*/ 2092911 w 2863919"/>
              <a:gd name="connsiteY93" fmla="*/ 1165396 h 1256790"/>
              <a:gd name="connsiteX94" fmla="*/ 2107181 w 2863919"/>
              <a:gd name="connsiteY94" fmla="*/ 1155883 h 1256790"/>
              <a:gd name="connsiteX95" fmla="*/ 2121451 w 2863919"/>
              <a:gd name="connsiteY95" fmla="*/ 1151126 h 1256790"/>
              <a:gd name="connsiteX96" fmla="*/ 2145234 w 2863919"/>
              <a:gd name="connsiteY96" fmla="*/ 1127342 h 1256790"/>
              <a:gd name="connsiteX97" fmla="*/ 2173774 w 2863919"/>
              <a:gd name="connsiteY97" fmla="*/ 1098802 h 1256790"/>
              <a:gd name="connsiteX98" fmla="*/ 2211826 w 2863919"/>
              <a:gd name="connsiteY98" fmla="*/ 1060748 h 1256790"/>
              <a:gd name="connsiteX99" fmla="*/ 2221340 w 2863919"/>
              <a:gd name="connsiteY99" fmla="*/ 1051235 h 1256790"/>
              <a:gd name="connsiteX100" fmla="*/ 2235610 w 2863919"/>
              <a:gd name="connsiteY100" fmla="*/ 1046478 h 1256790"/>
              <a:gd name="connsiteX101" fmla="*/ 2254636 w 2863919"/>
              <a:gd name="connsiteY101" fmla="*/ 1032208 h 1256790"/>
              <a:gd name="connsiteX102" fmla="*/ 2273662 w 2863919"/>
              <a:gd name="connsiteY102" fmla="*/ 1027451 h 1256790"/>
              <a:gd name="connsiteX103" fmla="*/ 2297446 w 2863919"/>
              <a:gd name="connsiteY103" fmla="*/ 1017938 h 1256790"/>
              <a:gd name="connsiteX104" fmla="*/ 2306959 w 2863919"/>
              <a:gd name="connsiteY104" fmla="*/ 998911 h 1256790"/>
              <a:gd name="connsiteX105" fmla="*/ 2311715 w 2863919"/>
              <a:gd name="connsiteY105" fmla="*/ 956100 h 1256790"/>
              <a:gd name="connsiteX106" fmla="*/ 2321229 w 2863919"/>
              <a:gd name="connsiteY106" fmla="*/ 903776 h 1256790"/>
              <a:gd name="connsiteX107" fmla="*/ 2325985 w 2863919"/>
              <a:gd name="connsiteY107" fmla="*/ 860966 h 1256790"/>
              <a:gd name="connsiteX108" fmla="*/ 2330742 w 2863919"/>
              <a:gd name="connsiteY108" fmla="*/ 813399 h 1256790"/>
              <a:gd name="connsiteX109" fmla="*/ 2335499 w 2863919"/>
              <a:gd name="connsiteY109" fmla="*/ 799129 h 1256790"/>
              <a:gd name="connsiteX110" fmla="*/ 2340255 w 2863919"/>
              <a:gd name="connsiteY110" fmla="*/ 780102 h 1256790"/>
              <a:gd name="connsiteX111" fmla="*/ 2349768 w 2863919"/>
              <a:gd name="connsiteY111" fmla="*/ 751561 h 1256790"/>
              <a:gd name="connsiteX112" fmla="*/ 2354525 w 2863919"/>
              <a:gd name="connsiteY112" fmla="*/ 732535 h 1256790"/>
              <a:gd name="connsiteX113" fmla="*/ 2364038 w 2863919"/>
              <a:gd name="connsiteY113" fmla="*/ 713508 h 1256790"/>
              <a:gd name="connsiteX114" fmla="*/ 2373551 w 2863919"/>
              <a:gd name="connsiteY114" fmla="*/ 580320 h 1256790"/>
              <a:gd name="connsiteX115" fmla="*/ 2383065 w 2863919"/>
              <a:gd name="connsiteY115" fmla="*/ 508969 h 1256790"/>
              <a:gd name="connsiteX116" fmla="*/ 2387821 w 2863919"/>
              <a:gd name="connsiteY116" fmla="*/ 494699 h 1256790"/>
              <a:gd name="connsiteX117" fmla="*/ 2397335 w 2863919"/>
              <a:gd name="connsiteY117" fmla="*/ 480428 h 1256790"/>
              <a:gd name="connsiteX118" fmla="*/ 2421118 w 2863919"/>
              <a:gd name="connsiteY118" fmla="*/ 461402 h 1256790"/>
              <a:gd name="connsiteX119" fmla="*/ 2440144 w 2863919"/>
              <a:gd name="connsiteY119" fmla="*/ 432861 h 1256790"/>
              <a:gd name="connsiteX120" fmla="*/ 2449657 w 2863919"/>
              <a:gd name="connsiteY120" fmla="*/ 418591 h 1256790"/>
              <a:gd name="connsiteX121" fmla="*/ 2459171 w 2863919"/>
              <a:gd name="connsiteY121" fmla="*/ 409078 h 1256790"/>
              <a:gd name="connsiteX122" fmla="*/ 2473440 w 2863919"/>
              <a:gd name="connsiteY122" fmla="*/ 380537 h 1256790"/>
              <a:gd name="connsiteX123" fmla="*/ 2492467 w 2863919"/>
              <a:gd name="connsiteY123" fmla="*/ 361510 h 1256790"/>
              <a:gd name="connsiteX124" fmla="*/ 2516250 w 2863919"/>
              <a:gd name="connsiteY124" fmla="*/ 390051 h 1256790"/>
              <a:gd name="connsiteX125" fmla="*/ 2525763 w 2863919"/>
              <a:gd name="connsiteY125" fmla="*/ 404321 h 1256790"/>
              <a:gd name="connsiteX126" fmla="*/ 2535276 w 2863919"/>
              <a:gd name="connsiteY126" fmla="*/ 432861 h 1256790"/>
              <a:gd name="connsiteX127" fmla="*/ 2544790 w 2863919"/>
              <a:gd name="connsiteY127" fmla="*/ 461402 h 1256790"/>
              <a:gd name="connsiteX128" fmla="*/ 2549546 w 2863919"/>
              <a:gd name="connsiteY128" fmla="*/ 480428 h 1256790"/>
              <a:gd name="connsiteX129" fmla="*/ 2554303 w 2863919"/>
              <a:gd name="connsiteY129" fmla="*/ 504212 h 1256790"/>
              <a:gd name="connsiteX130" fmla="*/ 2563816 w 2863919"/>
              <a:gd name="connsiteY130" fmla="*/ 580320 h 1256790"/>
              <a:gd name="connsiteX131" fmla="*/ 2568573 w 2863919"/>
              <a:gd name="connsiteY131" fmla="*/ 604103 h 1256790"/>
              <a:gd name="connsiteX132" fmla="*/ 2573329 w 2863919"/>
              <a:gd name="connsiteY132" fmla="*/ 632643 h 1256790"/>
              <a:gd name="connsiteX133" fmla="*/ 2587599 w 2863919"/>
              <a:gd name="connsiteY133" fmla="*/ 699237 h 1256790"/>
              <a:gd name="connsiteX134" fmla="*/ 2597112 w 2863919"/>
              <a:gd name="connsiteY134" fmla="*/ 832426 h 1256790"/>
              <a:gd name="connsiteX135" fmla="*/ 2601869 w 2863919"/>
              <a:gd name="connsiteY135" fmla="*/ 865723 h 1256790"/>
              <a:gd name="connsiteX136" fmla="*/ 2616139 w 2863919"/>
              <a:gd name="connsiteY136" fmla="*/ 932317 h 1256790"/>
              <a:gd name="connsiteX137" fmla="*/ 2625652 w 2863919"/>
              <a:gd name="connsiteY137" fmla="*/ 965614 h 1256790"/>
              <a:gd name="connsiteX138" fmla="*/ 2635165 w 2863919"/>
              <a:gd name="connsiteY138" fmla="*/ 1022694 h 1256790"/>
              <a:gd name="connsiteX139" fmla="*/ 2639922 w 2863919"/>
              <a:gd name="connsiteY139" fmla="*/ 1127342 h 1256790"/>
              <a:gd name="connsiteX140" fmla="*/ 2649435 w 2863919"/>
              <a:gd name="connsiteY140" fmla="*/ 1155883 h 1256790"/>
              <a:gd name="connsiteX141" fmla="*/ 2668462 w 2863919"/>
              <a:gd name="connsiteY141" fmla="*/ 1179666 h 1256790"/>
              <a:gd name="connsiteX142" fmla="*/ 2682731 w 2863919"/>
              <a:gd name="connsiteY142" fmla="*/ 1184423 h 1256790"/>
              <a:gd name="connsiteX143" fmla="*/ 2711271 w 2863919"/>
              <a:gd name="connsiteY143" fmla="*/ 1179666 h 1256790"/>
              <a:gd name="connsiteX144" fmla="*/ 2720784 w 2863919"/>
              <a:gd name="connsiteY144" fmla="*/ 1165396 h 1256790"/>
              <a:gd name="connsiteX145" fmla="*/ 2730298 w 2863919"/>
              <a:gd name="connsiteY145" fmla="*/ 1155883 h 1256790"/>
              <a:gd name="connsiteX146" fmla="*/ 2749324 w 2863919"/>
              <a:gd name="connsiteY146" fmla="*/ 1151126 h 1256790"/>
              <a:gd name="connsiteX147" fmla="*/ 2758837 w 2863919"/>
              <a:gd name="connsiteY147" fmla="*/ 1141612 h 1256790"/>
              <a:gd name="connsiteX148" fmla="*/ 2792134 w 2863919"/>
              <a:gd name="connsiteY148" fmla="*/ 1113072 h 1256790"/>
              <a:gd name="connsiteX149" fmla="*/ 2811160 w 2863919"/>
              <a:gd name="connsiteY149" fmla="*/ 1084532 h 1256790"/>
              <a:gd name="connsiteX150" fmla="*/ 2820673 w 2863919"/>
              <a:gd name="connsiteY150" fmla="*/ 1070262 h 1256790"/>
              <a:gd name="connsiteX151" fmla="*/ 2830187 w 2863919"/>
              <a:gd name="connsiteY151" fmla="*/ 1055991 h 1256790"/>
              <a:gd name="connsiteX152" fmla="*/ 2834943 w 2863919"/>
              <a:gd name="connsiteY152" fmla="*/ 1036965 h 1256790"/>
              <a:gd name="connsiteX153" fmla="*/ 2844456 w 2863919"/>
              <a:gd name="connsiteY153" fmla="*/ 1027451 h 1256790"/>
              <a:gd name="connsiteX154" fmla="*/ 2853970 w 2863919"/>
              <a:gd name="connsiteY154" fmla="*/ 998911 h 1256790"/>
              <a:gd name="connsiteX155" fmla="*/ 2863483 w 2863919"/>
              <a:gd name="connsiteY155" fmla="*/ 1211432 h 1256790"/>
              <a:gd name="connsiteX156" fmla="*/ 19042 w 2863919"/>
              <a:gd name="connsiteY156" fmla="*/ 1256790 h 1256790"/>
              <a:gd name="connsiteX0" fmla="*/ 0 w 2863919"/>
              <a:gd name="connsiteY0" fmla="*/ 0 h 1256865"/>
              <a:gd name="connsiteX1" fmla="*/ 0 w 2863919"/>
              <a:gd name="connsiteY1" fmla="*/ 1218192 h 1256865"/>
              <a:gd name="connsiteX2" fmla="*/ 4757 w 2863919"/>
              <a:gd name="connsiteY2" fmla="*/ 90377 h 1256865"/>
              <a:gd name="connsiteX3" fmla="*/ 14270 w 2863919"/>
              <a:gd name="connsiteY3" fmla="*/ 137945 h 1256865"/>
              <a:gd name="connsiteX4" fmla="*/ 19026 w 2863919"/>
              <a:gd name="connsiteY4" fmla="*/ 166485 h 1256865"/>
              <a:gd name="connsiteX5" fmla="*/ 23783 w 2863919"/>
              <a:gd name="connsiteY5" fmla="*/ 185512 h 1256865"/>
              <a:gd name="connsiteX6" fmla="*/ 28540 w 2863919"/>
              <a:gd name="connsiteY6" fmla="*/ 209295 h 1256865"/>
              <a:gd name="connsiteX7" fmla="*/ 42810 w 2863919"/>
              <a:gd name="connsiteY7" fmla="*/ 266376 h 1256865"/>
              <a:gd name="connsiteX8" fmla="*/ 47566 w 2863919"/>
              <a:gd name="connsiteY8" fmla="*/ 285403 h 1256865"/>
              <a:gd name="connsiteX9" fmla="*/ 66593 w 2863919"/>
              <a:gd name="connsiteY9" fmla="*/ 323457 h 1256865"/>
              <a:gd name="connsiteX10" fmla="*/ 85619 w 2863919"/>
              <a:gd name="connsiteY10" fmla="*/ 390051 h 1256865"/>
              <a:gd name="connsiteX11" fmla="*/ 95132 w 2863919"/>
              <a:gd name="connsiteY11" fmla="*/ 437618 h 1256865"/>
              <a:gd name="connsiteX12" fmla="*/ 104646 w 2863919"/>
              <a:gd name="connsiteY12" fmla="*/ 461402 h 1256865"/>
              <a:gd name="connsiteX13" fmla="*/ 109402 w 2863919"/>
              <a:gd name="connsiteY13" fmla="*/ 756318 h 1256865"/>
              <a:gd name="connsiteX14" fmla="*/ 114159 w 2863919"/>
              <a:gd name="connsiteY14" fmla="*/ 822912 h 1256865"/>
              <a:gd name="connsiteX15" fmla="*/ 123672 w 2863919"/>
              <a:gd name="connsiteY15" fmla="*/ 851453 h 1256865"/>
              <a:gd name="connsiteX16" fmla="*/ 128429 w 2863919"/>
              <a:gd name="connsiteY16" fmla="*/ 908533 h 1256865"/>
              <a:gd name="connsiteX17" fmla="*/ 142698 w 2863919"/>
              <a:gd name="connsiteY17" fmla="*/ 913290 h 1256865"/>
              <a:gd name="connsiteX18" fmla="*/ 190265 w 2863919"/>
              <a:gd name="connsiteY18" fmla="*/ 908533 h 1256865"/>
              <a:gd name="connsiteX19" fmla="*/ 228318 w 2863919"/>
              <a:gd name="connsiteY19" fmla="*/ 879993 h 1256865"/>
              <a:gd name="connsiteX20" fmla="*/ 237831 w 2863919"/>
              <a:gd name="connsiteY20" fmla="*/ 870479 h 1256865"/>
              <a:gd name="connsiteX21" fmla="*/ 247344 w 2863919"/>
              <a:gd name="connsiteY21" fmla="*/ 856209 h 1256865"/>
              <a:gd name="connsiteX22" fmla="*/ 261614 w 2863919"/>
              <a:gd name="connsiteY22" fmla="*/ 851453 h 1256865"/>
              <a:gd name="connsiteX23" fmla="*/ 280640 w 2863919"/>
              <a:gd name="connsiteY23" fmla="*/ 856209 h 1256865"/>
              <a:gd name="connsiteX24" fmla="*/ 299667 w 2863919"/>
              <a:gd name="connsiteY24" fmla="*/ 894263 h 1256865"/>
              <a:gd name="connsiteX25" fmla="*/ 309180 w 2863919"/>
              <a:gd name="connsiteY25" fmla="*/ 927560 h 1256865"/>
              <a:gd name="connsiteX26" fmla="*/ 318693 w 2863919"/>
              <a:gd name="connsiteY26" fmla="*/ 956100 h 1256865"/>
              <a:gd name="connsiteX27" fmla="*/ 323450 w 2863919"/>
              <a:gd name="connsiteY27" fmla="*/ 970370 h 1256865"/>
              <a:gd name="connsiteX28" fmla="*/ 328206 w 2863919"/>
              <a:gd name="connsiteY28" fmla="*/ 994154 h 1256865"/>
              <a:gd name="connsiteX29" fmla="*/ 347233 w 2863919"/>
              <a:gd name="connsiteY29" fmla="*/ 1032208 h 1256865"/>
              <a:gd name="connsiteX30" fmla="*/ 356746 w 2863919"/>
              <a:gd name="connsiteY30" fmla="*/ 1046478 h 1256865"/>
              <a:gd name="connsiteX31" fmla="*/ 375773 w 2863919"/>
              <a:gd name="connsiteY31" fmla="*/ 1079775 h 1256865"/>
              <a:gd name="connsiteX32" fmla="*/ 404312 w 2863919"/>
              <a:gd name="connsiteY32" fmla="*/ 1113072 h 1256865"/>
              <a:gd name="connsiteX33" fmla="*/ 432852 w 2863919"/>
              <a:gd name="connsiteY33" fmla="*/ 1122586 h 1256865"/>
              <a:gd name="connsiteX34" fmla="*/ 461392 w 2863919"/>
              <a:gd name="connsiteY34" fmla="*/ 1117829 h 1256865"/>
              <a:gd name="connsiteX35" fmla="*/ 470905 w 2863919"/>
              <a:gd name="connsiteY35" fmla="*/ 1089288 h 1256865"/>
              <a:gd name="connsiteX36" fmla="*/ 475662 w 2863919"/>
              <a:gd name="connsiteY36" fmla="*/ 1075018 h 1256865"/>
              <a:gd name="connsiteX37" fmla="*/ 480418 w 2863919"/>
              <a:gd name="connsiteY37" fmla="*/ 1013181 h 1256865"/>
              <a:gd name="connsiteX38" fmla="*/ 489931 w 2863919"/>
              <a:gd name="connsiteY38" fmla="*/ 941830 h 1256865"/>
              <a:gd name="connsiteX39" fmla="*/ 499445 w 2863919"/>
              <a:gd name="connsiteY39" fmla="*/ 913290 h 1256865"/>
              <a:gd name="connsiteX40" fmla="*/ 513715 w 2863919"/>
              <a:gd name="connsiteY40" fmla="*/ 870479 h 1256865"/>
              <a:gd name="connsiteX41" fmla="*/ 518471 w 2863919"/>
              <a:gd name="connsiteY41" fmla="*/ 856209 h 1256865"/>
              <a:gd name="connsiteX42" fmla="*/ 532741 w 2863919"/>
              <a:gd name="connsiteY42" fmla="*/ 808642 h 1256865"/>
              <a:gd name="connsiteX43" fmla="*/ 537498 w 2863919"/>
              <a:gd name="connsiteY43" fmla="*/ 794372 h 1256865"/>
              <a:gd name="connsiteX44" fmla="*/ 547011 w 2863919"/>
              <a:gd name="connsiteY44" fmla="*/ 784858 h 1256865"/>
              <a:gd name="connsiteX45" fmla="*/ 570794 w 2863919"/>
              <a:gd name="connsiteY45" fmla="*/ 746805 h 1256865"/>
              <a:gd name="connsiteX46" fmla="*/ 585064 w 2863919"/>
              <a:gd name="connsiteY46" fmla="*/ 742048 h 1256865"/>
              <a:gd name="connsiteX47" fmla="*/ 627873 w 2863919"/>
              <a:gd name="connsiteY47" fmla="*/ 756318 h 1256865"/>
              <a:gd name="connsiteX48" fmla="*/ 637387 w 2863919"/>
              <a:gd name="connsiteY48" fmla="*/ 765832 h 1256865"/>
              <a:gd name="connsiteX49" fmla="*/ 665926 w 2863919"/>
              <a:gd name="connsiteY49" fmla="*/ 784858 h 1256865"/>
              <a:gd name="connsiteX50" fmla="*/ 675439 w 2863919"/>
              <a:gd name="connsiteY50" fmla="*/ 794372 h 1256865"/>
              <a:gd name="connsiteX51" fmla="*/ 694466 w 2863919"/>
              <a:gd name="connsiteY51" fmla="*/ 822912 h 1256865"/>
              <a:gd name="connsiteX52" fmla="*/ 727762 w 2863919"/>
              <a:gd name="connsiteY52" fmla="*/ 832426 h 1256865"/>
              <a:gd name="connsiteX53" fmla="*/ 765815 w 2863919"/>
              <a:gd name="connsiteY53" fmla="*/ 841939 h 1256865"/>
              <a:gd name="connsiteX54" fmla="*/ 799111 w 2863919"/>
              <a:gd name="connsiteY54" fmla="*/ 870479 h 1256865"/>
              <a:gd name="connsiteX55" fmla="*/ 822895 w 2863919"/>
              <a:gd name="connsiteY55" fmla="*/ 894263 h 1256865"/>
              <a:gd name="connsiteX56" fmla="*/ 846678 w 2863919"/>
              <a:gd name="connsiteY56" fmla="*/ 918047 h 1256865"/>
              <a:gd name="connsiteX57" fmla="*/ 860947 w 2863919"/>
              <a:gd name="connsiteY57" fmla="*/ 932317 h 1256865"/>
              <a:gd name="connsiteX58" fmla="*/ 870461 w 2863919"/>
              <a:gd name="connsiteY58" fmla="*/ 946587 h 1256865"/>
              <a:gd name="connsiteX59" fmla="*/ 884731 w 2863919"/>
              <a:gd name="connsiteY59" fmla="*/ 960857 h 1256865"/>
              <a:gd name="connsiteX60" fmla="*/ 894244 w 2863919"/>
              <a:gd name="connsiteY60" fmla="*/ 975127 h 1256865"/>
              <a:gd name="connsiteX61" fmla="*/ 903757 w 2863919"/>
              <a:gd name="connsiteY61" fmla="*/ 984641 h 1256865"/>
              <a:gd name="connsiteX62" fmla="*/ 913270 w 2863919"/>
              <a:gd name="connsiteY62" fmla="*/ 998911 h 1256865"/>
              <a:gd name="connsiteX63" fmla="*/ 927540 w 2863919"/>
              <a:gd name="connsiteY63" fmla="*/ 1003668 h 1256865"/>
              <a:gd name="connsiteX64" fmla="*/ 941810 w 2863919"/>
              <a:gd name="connsiteY64" fmla="*/ 1022694 h 1256865"/>
              <a:gd name="connsiteX65" fmla="*/ 956080 w 2863919"/>
              <a:gd name="connsiteY65" fmla="*/ 1032208 h 1256865"/>
              <a:gd name="connsiteX66" fmla="*/ 960836 w 2863919"/>
              <a:gd name="connsiteY66" fmla="*/ 1046478 h 1256865"/>
              <a:gd name="connsiteX67" fmla="*/ 998889 w 2863919"/>
              <a:gd name="connsiteY67" fmla="*/ 1055991 h 1256865"/>
              <a:gd name="connsiteX68" fmla="*/ 1027429 w 2863919"/>
              <a:gd name="connsiteY68" fmla="*/ 1075018 h 1256865"/>
              <a:gd name="connsiteX69" fmla="*/ 1208180 w 2863919"/>
              <a:gd name="connsiteY69" fmla="*/ 1084532 h 1256865"/>
              <a:gd name="connsiteX70" fmla="*/ 1217694 w 2863919"/>
              <a:gd name="connsiteY70" fmla="*/ 1094045 h 1256865"/>
              <a:gd name="connsiteX71" fmla="*/ 1227207 w 2863919"/>
              <a:gd name="connsiteY71" fmla="*/ 1122586 h 1256865"/>
              <a:gd name="connsiteX72" fmla="*/ 1236720 w 2863919"/>
              <a:gd name="connsiteY72" fmla="*/ 1151126 h 1256865"/>
              <a:gd name="connsiteX73" fmla="*/ 1250990 w 2863919"/>
              <a:gd name="connsiteY73" fmla="*/ 1179666 h 1256865"/>
              <a:gd name="connsiteX74" fmla="*/ 1279530 w 2863919"/>
              <a:gd name="connsiteY74" fmla="*/ 1189180 h 1256865"/>
              <a:gd name="connsiteX75" fmla="*/ 1322339 w 2863919"/>
              <a:gd name="connsiteY75" fmla="*/ 1179666 h 1256865"/>
              <a:gd name="connsiteX76" fmla="*/ 1336609 w 2863919"/>
              <a:gd name="connsiteY76" fmla="*/ 1170153 h 1256865"/>
              <a:gd name="connsiteX77" fmla="*/ 1355636 w 2863919"/>
              <a:gd name="connsiteY77" fmla="*/ 1165396 h 1256865"/>
              <a:gd name="connsiteX78" fmla="*/ 1369905 w 2863919"/>
              <a:gd name="connsiteY78" fmla="*/ 1155883 h 1256865"/>
              <a:gd name="connsiteX79" fmla="*/ 1436498 w 2863919"/>
              <a:gd name="connsiteY79" fmla="*/ 1155883 h 1256865"/>
              <a:gd name="connsiteX80" fmla="*/ 1479308 w 2863919"/>
              <a:gd name="connsiteY80" fmla="*/ 1189180 h 1256865"/>
              <a:gd name="connsiteX81" fmla="*/ 1522117 w 2863919"/>
              <a:gd name="connsiteY81" fmla="*/ 1184423 h 1256865"/>
              <a:gd name="connsiteX82" fmla="*/ 1531630 w 2863919"/>
              <a:gd name="connsiteY82" fmla="*/ 1170153 h 1256865"/>
              <a:gd name="connsiteX83" fmla="*/ 1555413 w 2863919"/>
              <a:gd name="connsiteY83" fmla="*/ 1146369 h 1256865"/>
              <a:gd name="connsiteX84" fmla="*/ 1607736 w 2863919"/>
              <a:gd name="connsiteY84" fmla="*/ 1151126 h 1256865"/>
              <a:gd name="connsiteX85" fmla="*/ 1622006 w 2863919"/>
              <a:gd name="connsiteY85" fmla="*/ 1160639 h 1256865"/>
              <a:gd name="connsiteX86" fmla="*/ 1636276 w 2863919"/>
              <a:gd name="connsiteY86" fmla="*/ 1165396 h 1256865"/>
              <a:gd name="connsiteX87" fmla="*/ 1664816 w 2863919"/>
              <a:gd name="connsiteY87" fmla="*/ 1189180 h 1256865"/>
              <a:gd name="connsiteX88" fmla="*/ 1683842 w 2863919"/>
              <a:gd name="connsiteY88" fmla="*/ 1198693 h 1256865"/>
              <a:gd name="connsiteX89" fmla="*/ 1731408 w 2863919"/>
              <a:gd name="connsiteY89" fmla="*/ 1189180 h 1256865"/>
              <a:gd name="connsiteX90" fmla="*/ 1740921 w 2863919"/>
              <a:gd name="connsiteY90" fmla="*/ 1179666 h 1256865"/>
              <a:gd name="connsiteX91" fmla="*/ 1769461 w 2863919"/>
              <a:gd name="connsiteY91" fmla="*/ 1170153 h 1256865"/>
              <a:gd name="connsiteX92" fmla="*/ 1840810 w 2863919"/>
              <a:gd name="connsiteY92" fmla="*/ 1174909 h 1256865"/>
              <a:gd name="connsiteX93" fmla="*/ 2092911 w 2863919"/>
              <a:gd name="connsiteY93" fmla="*/ 1165396 h 1256865"/>
              <a:gd name="connsiteX94" fmla="*/ 2107181 w 2863919"/>
              <a:gd name="connsiteY94" fmla="*/ 1155883 h 1256865"/>
              <a:gd name="connsiteX95" fmla="*/ 2121451 w 2863919"/>
              <a:gd name="connsiteY95" fmla="*/ 1151126 h 1256865"/>
              <a:gd name="connsiteX96" fmla="*/ 2145234 w 2863919"/>
              <a:gd name="connsiteY96" fmla="*/ 1127342 h 1256865"/>
              <a:gd name="connsiteX97" fmla="*/ 2173774 w 2863919"/>
              <a:gd name="connsiteY97" fmla="*/ 1098802 h 1256865"/>
              <a:gd name="connsiteX98" fmla="*/ 2211826 w 2863919"/>
              <a:gd name="connsiteY98" fmla="*/ 1060748 h 1256865"/>
              <a:gd name="connsiteX99" fmla="*/ 2221340 w 2863919"/>
              <a:gd name="connsiteY99" fmla="*/ 1051235 h 1256865"/>
              <a:gd name="connsiteX100" fmla="*/ 2235610 w 2863919"/>
              <a:gd name="connsiteY100" fmla="*/ 1046478 h 1256865"/>
              <a:gd name="connsiteX101" fmla="*/ 2254636 w 2863919"/>
              <a:gd name="connsiteY101" fmla="*/ 1032208 h 1256865"/>
              <a:gd name="connsiteX102" fmla="*/ 2273662 w 2863919"/>
              <a:gd name="connsiteY102" fmla="*/ 1027451 h 1256865"/>
              <a:gd name="connsiteX103" fmla="*/ 2297446 w 2863919"/>
              <a:gd name="connsiteY103" fmla="*/ 1017938 h 1256865"/>
              <a:gd name="connsiteX104" fmla="*/ 2306959 w 2863919"/>
              <a:gd name="connsiteY104" fmla="*/ 998911 h 1256865"/>
              <a:gd name="connsiteX105" fmla="*/ 2311715 w 2863919"/>
              <a:gd name="connsiteY105" fmla="*/ 956100 h 1256865"/>
              <a:gd name="connsiteX106" fmla="*/ 2321229 w 2863919"/>
              <a:gd name="connsiteY106" fmla="*/ 903776 h 1256865"/>
              <a:gd name="connsiteX107" fmla="*/ 2325985 w 2863919"/>
              <a:gd name="connsiteY107" fmla="*/ 860966 h 1256865"/>
              <a:gd name="connsiteX108" fmla="*/ 2330742 w 2863919"/>
              <a:gd name="connsiteY108" fmla="*/ 813399 h 1256865"/>
              <a:gd name="connsiteX109" fmla="*/ 2335499 w 2863919"/>
              <a:gd name="connsiteY109" fmla="*/ 799129 h 1256865"/>
              <a:gd name="connsiteX110" fmla="*/ 2340255 w 2863919"/>
              <a:gd name="connsiteY110" fmla="*/ 780102 h 1256865"/>
              <a:gd name="connsiteX111" fmla="*/ 2349768 w 2863919"/>
              <a:gd name="connsiteY111" fmla="*/ 751561 h 1256865"/>
              <a:gd name="connsiteX112" fmla="*/ 2354525 w 2863919"/>
              <a:gd name="connsiteY112" fmla="*/ 732535 h 1256865"/>
              <a:gd name="connsiteX113" fmla="*/ 2364038 w 2863919"/>
              <a:gd name="connsiteY113" fmla="*/ 713508 h 1256865"/>
              <a:gd name="connsiteX114" fmla="*/ 2373551 w 2863919"/>
              <a:gd name="connsiteY114" fmla="*/ 580320 h 1256865"/>
              <a:gd name="connsiteX115" fmla="*/ 2383065 w 2863919"/>
              <a:gd name="connsiteY115" fmla="*/ 508969 h 1256865"/>
              <a:gd name="connsiteX116" fmla="*/ 2387821 w 2863919"/>
              <a:gd name="connsiteY116" fmla="*/ 494699 h 1256865"/>
              <a:gd name="connsiteX117" fmla="*/ 2397335 w 2863919"/>
              <a:gd name="connsiteY117" fmla="*/ 480428 h 1256865"/>
              <a:gd name="connsiteX118" fmla="*/ 2421118 w 2863919"/>
              <a:gd name="connsiteY118" fmla="*/ 461402 h 1256865"/>
              <a:gd name="connsiteX119" fmla="*/ 2440144 w 2863919"/>
              <a:gd name="connsiteY119" fmla="*/ 432861 h 1256865"/>
              <a:gd name="connsiteX120" fmla="*/ 2449657 w 2863919"/>
              <a:gd name="connsiteY120" fmla="*/ 418591 h 1256865"/>
              <a:gd name="connsiteX121" fmla="*/ 2459171 w 2863919"/>
              <a:gd name="connsiteY121" fmla="*/ 409078 h 1256865"/>
              <a:gd name="connsiteX122" fmla="*/ 2473440 w 2863919"/>
              <a:gd name="connsiteY122" fmla="*/ 380537 h 1256865"/>
              <a:gd name="connsiteX123" fmla="*/ 2492467 w 2863919"/>
              <a:gd name="connsiteY123" fmla="*/ 361510 h 1256865"/>
              <a:gd name="connsiteX124" fmla="*/ 2516250 w 2863919"/>
              <a:gd name="connsiteY124" fmla="*/ 390051 h 1256865"/>
              <a:gd name="connsiteX125" fmla="*/ 2525763 w 2863919"/>
              <a:gd name="connsiteY125" fmla="*/ 404321 h 1256865"/>
              <a:gd name="connsiteX126" fmla="*/ 2535276 w 2863919"/>
              <a:gd name="connsiteY126" fmla="*/ 432861 h 1256865"/>
              <a:gd name="connsiteX127" fmla="*/ 2544790 w 2863919"/>
              <a:gd name="connsiteY127" fmla="*/ 461402 h 1256865"/>
              <a:gd name="connsiteX128" fmla="*/ 2549546 w 2863919"/>
              <a:gd name="connsiteY128" fmla="*/ 480428 h 1256865"/>
              <a:gd name="connsiteX129" fmla="*/ 2554303 w 2863919"/>
              <a:gd name="connsiteY129" fmla="*/ 504212 h 1256865"/>
              <a:gd name="connsiteX130" fmla="*/ 2563816 w 2863919"/>
              <a:gd name="connsiteY130" fmla="*/ 580320 h 1256865"/>
              <a:gd name="connsiteX131" fmla="*/ 2568573 w 2863919"/>
              <a:gd name="connsiteY131" fmla="*/ 604103 h 1256865"/>
              <a:gd name="connsiteX132" fmla="*/ 2573329 w 2863919"/>
              <a:gd name="connsiteY132" fmla="*/ 632643 h 1256865"/>
              <a:gd name="connsiteX133" fmla="*/ 2587599 w 2863919"/>
              <a:gd name="connsiteY133" fmla="*/ 699237 h 1256865"/>
              <a:gd name="connsiteX134" fmla="*/ 2597112 w 2863919"/>
              <a:gd name="connsiteY134" fmla="*/ 832426 h 1256865"/>
              <a:gd name="connsiteX135" fmla="*/ 2601869 w 2863919"/>
              <a:gd name="connsiteY135" fmla="*/ 865723 h 1256865"/>
              <a:gd name="connsiteX136" fmla="*/ 2616139 w 2863919"/>
              <a:gd name="connsiteY136" fmla="*/ 932317 h 1256865"/>
              <a:gd name="connsiteX137" fmla="*/ 2625652 w 2863919"/>
              <a:gd name="connsiteY137" fmla="*/ 965614 h 1256865"/>
              <a:gd name="connsiteX138" fmla="*/ 2635165 w 2863919"/>
              <a:gd name="connsiteY138" fmla="*/ 1022694 h 1256865"/>
              <a:gd name="connsiteX139" fmla="*/ 2639922 w 2863919"/>
              <a:gd name="connsiteY139" fmla="*/ 1127342 h 1256865"/>
              <a:gd name="connsiteX140" fmla="*/ 2649435 w 2863919"/>
              <a:gd name="connsiteY140" fmla="*/ 1155883 h 1256865"/>
              <a:gd name="connsiteX141" fmla="*/ 2668462 w 2863919"/>
              <a:gd name="connsiteY141" fmla="*/ 1179666 h 1256865"/>
              <a:gd name="connsiteX142" fmla="*/ 2682731 w 2863919"/>
              <a:gd name="connsiteY142" fmla="*/ 1184423 h 1256865"/>
              <a:gd name="connsiteX143" fmla="*/ 2711271 w 2863919"/>
              <a:gd name="connsiteY143" fmla="*/ 1179666 h 1256865"/>
              <a:gd name="connsiteX144" fmla="*/ 2720784 w 2863919"/>
              <a:gd name="connsiteY144" fmla="*/ 1165396 h 1256865"/>
              <a:gd name="connsiteX145" fmla="*/ 2730298 w 2863919"/>
              <a:gd name="connsiteY145" fmla="*/ 1155883 h 1256865"/>
              <a:gd name="connsiteX146" fmla="*/ 2749324 w 2863919"/>
              <a:gd name="connsiteY146" fmla="*/ 1151126 h 1256865"/>
              <a:gd name="connsiteX147" fmla="*/ 2758837 w 2863919"/>
              <a:gd name="connsiteY147" fmla="*/ 1141612 h 1256865"/>
              <a:gd name="connsiteX148" fmla="*/ 2792134 w 2863919"/>
              <a:gd name="connsiteY148" fmla="*/ 1113072 h 1256865"/>
              <a:gd name="connsiteX149" fmla="*/ 2811160 w 2863919"/>
              <a:gd name="connsiteY149" fmla="*/ 1084532 h 1256865"/>
              <a:gd name="connsiteX150" fmla="*/ 2820673 w 2863919"/>
              <a:gd name="connsiteY150" fmla="*/ 1070262 h 1256865"/>
              <a:gd name="connsiteX151" fmla="*/ 2830187 w 2863919"/>
              <a:gd name="connsiteY151" fmla="*/ 1055991 h 1256865"/>
              <a:gd name="connsiteX152" fmla="*/ 2834943 w 2863919"/>
              <a:gd name="connsiteY152" fmla="*/ 1036965 h 1256865"/>
              <a:gd name="connsiteX153" fmla="*/ 2844456 w 2863919"/>
              <a:gd name="connsiteY153" fmla="*/ 1027451 h 1256865"/>
              <a:gd name="connsiteX154" fmla="*/ 2853970 w 2863919"/>
              <a:gd name="connsiteY154" fmla="*/ 998911 h 1256865"/>
              <a:gd name="connsiteX155" fmla="*/ 2863483 w 2863919"/>
              <a:gd name="connsiteY155" fmla="*/ 1211432 h 1256865"/>
              <a:gd name="connsiteX156" fmla="*/ 19042 w 2863919"/>
              <a:gd name="connsiteY156" fmla="*/ 1256790 h 1256865"/>
              <a:gd name="connsiteX0" fmla="*/ 0 w 3072691"/>
              <a:gd name="connsiteY0" fmla="*/ 0 h 1236472"/>
              <a:gd name="connsiteX1" fmla="*/ 0 w 3072691"/>
              <a:gd name="connsiteY1" fmla="*/ 1218192 h 1236472"/>
              <a:gd name="connsiteX2" fmla="*/ 4757 w 3072691"/>
              <a:gd name="connsiteY2" fmla="*/ 90377 h 1236472"/>
              <a:gd name="connsiteX3" fmla="*/ 14270 w 3072691"/>
              <a:gd name="connsiteY3" fmla="*/ 137945 h 1236472"/>
              <a:gd name="connsiteX4" fmla="*/ 19026 w 3072691"/>
              <a:gd name="connsiteY4" fmla="*/ 166485 h 1236472"/>
              <a:gd name="connsiteX5" fmla="*/ 23783 w 3072691"/>
              <a:gd name="connsiteY5" fmla="*/ 185512 h 1236472"/>
              <a:gd name="connsiteX6" fmla="*/ 28540 w 3072691"/>
              <a:gd name="connsiteY6" fmla="*/ 209295 h 1236472"/>
              <a:gd name="connsiteX7" fmla="*/ 42810 w 3072691"/>
              <a:gd name="connsiteY7" fmla="*/ 266376 h 1236472"/>
              <a:gd name="connsiteX8" fmla="*/ 47566 w 3072691"/>
              <a:gd name="connsiteY8" fmla="*/ 285403 h 1236472"/>
              <a:gd name="connsiteX9" fmla="*/ 66593 w 3072691"/>
              <a:gd name="connsiteY9" fmla="*/ 323457 h 1236472"/>
              <a:gd name="connsiteX10" fmla="*/ 85619 w 3072691"/>
              <a:gd name="connsiteY10" fmla="*/ 390051 h 1236472"/>
              <a:gd name="connsiteX11" fmla="*/ 95132 w 3072691"/>
              <a:gd name="connsiteY11" fmla="*/ 437618 h 1236472"/>
              <a:gd name="connsiteX12" fmla="*/ 104646 w 3072691"/>
              <a:gd name="connsiteY12" fmla="*/ 461402 h 1236472"/>
              <a:gd name="connsiteX13" fmla="*/ 109402 w 3072691"/>
              <a:gd name="connsiteY13" fmla="*/ 756318 h 1236472"/>
              <a:gd name="connsiteX14" fmla="*/ 114159 w 3072691"/>
              <a:gd name="connsiteY14" fmla="*/ 822912 h 1236472"/>
              <a:gd name="connsiteX15" fmla="*/ 123672 w 3072691"/>
              <a:gd name="connsiteY15" fmla="*/ 851453 h 1236472"/>
              <a:gd name="connsiteX16" fmla="*/ 128429 w 3072691"/>
              <a:gd name="connsiteY16" fmla="*/ 908533 h 1236472"/>
              <a:gd name="connsiteX17" fmla="*/ 142698 w 3072691"/>
              <a:gd name="connsiteY17" fmla="*/ 913290 h 1236472"/>
              <a:gd name="connsiteX18" fmla="*/ 190265 w 3072691"/>
              <a:gd name="connsiteY18" fmla="*/ 908533 h 1236472"/>
              <a:gd name="connsiteX19" fmla="*/ 228318 w 3072691"/>
              <a:gd name="connsiteY19" fmla="*/ 879993 h 1236472"/>
              <a:gd name="connsiteX20" fmla="*/ 237831 w 3072691"/>
              <a:gd name="connsiteY20" fmla="*/ 870479 h 1236472"/>
              <a:gd name="connsiteX21" fmla="*/ 247344 w 3072691"/>
              <a:gd name="connsiteY21" fmla="*/ 856209 h 1236472"/>
              <a:gd name="connsiteX22" fmla="*/ 261614 w 3072691"/>
              <a:gd name="connsiteY22" fmla="*/ 851453 h 1236472"/>
              <a:gd name="connsiteX23" fmla="*/ 280640 w 3072691"/>
              <a:gd name="connsiteY23" fmla="*/ 856209 h 1236472"/>
              <a:gd name="connsiteX24" fmla="*/ 299667 w 3072691"/>
              <a:gd name="connsiteY24" fmla="*/ 894263 h 1236472"/>
              <a:gd name="connsiteX25" fmla="*/ 309180 w 3072691"/>
              <a:gd name="connsiteY25" fmla="*/ 927560 h 1236472"/>
              <a:gd name="connsiteX26" fmla="*/ 318693 w 3072691"/>
              <a:gd name="connsiteY26" fmla="*/ 956100 h 1236472"/>
              <a:gd name="connsiteX27" fmla="*/ 323450 w 3072691"/>
              <a:gd name="connsiteY27" fmla="*/ 970370 h 1236472"/>
              <a:gd name="connsiteX28" fmla="*/ 328206 w 3072691"/>
              <a:gd name="connsiteY28" fmla="*/ 994154 h 1236472"/>
              <a:gd name="connsiteX29" fmla="*/ 347233 w 3072691"/>
              <a:gd name="connsiteY29" fmla="*/ 1032208 h 1236472"/>
              <a:gd name="connsiteX30" fmla="*/ 356746 w 3072691"/>
              <a:gd name="connsiteY30" fmla="*/ 1046478 h 1236472"/>
              <a:gd name="connsiteX31" fmla="*/ 375773 w 3072691"/>
              <a:gd name="connsiteY31" fmla="*/ 1079775 h 1236472"/>
              <a:gd name="connsiteX32" fmla="*/ 404312 w 3072691"/>
              <a:gd name="connsiteY32" fmla="*/ 1113072 h 1236472"/>
              <a:gd name="connsiteX33" fmla="*/ 432852 w 3072691"/>
              <a:gd name="connsiteY33" fmla="*/ 1122586 h 1236472"/>
              <a:gd name="connsiteX34" fmla="*/ 461392 w 3072691"/>
              <a:gd name="connsiteY34" fmla="*/ 1117829 h 1236472"/>
              <a:gd name="connsiteX35" fmla="*/ 470905 w 3072691"/>
              <a:gd name="connsiteY35" fmla="*/ 1089288 h 1236472"/>
              <a:gd name="connsiteX36" fmla="*/ 475662 w 3072691"/>
              <a:gd name="connsiteY36" fmla="*/ 1075018 h 1236472"/>
              <a:gd name="connsiteX37" fmla="*/ 480418 w 3072691"/>
              <a:gd name="connsiteY37" fmla="*/ 1013181 h 1236472"/>
              <a:gd name="connsiteX38" fmla="*/ 489931 w 3072691"/>
              <a:gd name="connsiteY38" fmla="*/ 941830 h 1236472"/>
              <a:gd name="connsiteX39" fmla="*/ 499445 w 3072691"/>
              <a:gd name="connsiteY39" fmla="*/ 913290 h 1236472"/>
              <a:gd name="connsiteX40" fmla="*/ 513715 w 3072691"/>
              <a:gd name="connsiteY40" fmla="*/ 870479 h 1236472"/>
              <a:gd name="connsiteX41" fmla="*/ 518471 w 3072691"/>
              <a:gd name="connsiteY41" fmla="*/ 856209 h 1236472"/>
              <a:gd name="connsiteX42" fmla="*/ 532741 w 3072691"/>
              <a:gd name="connsiteY42" fmla="*/ 808642 h 1236472"/>
              <a:gd name="connsiteX43" fmla="*/ 537498 w 3072691"/>
              <a:gd name="connsiteY43" fmla="*/ 794372 h 1236472"/>
              <a:gd name="connsiteX44" fmla="*/ 547011 w 3072691"/>
              <a:gd name="connsiteY44" fmla="*/ 784858 h 1236472"/>
              <a:gd name="connsiteX45" fmla="*/ 570794 w 3072691"/>
              <a:gd name="connsiteY45" fmla="*/ 746805 h 1236472"/>
              <a:gd name="connsiteX46" fmla="*/ 585064 w 3072691"/>
              <a:gd name="connsiteY46" fmla="*/ 742048 h 1236472"/>
              <a:gd name="connsiteX47" fmla="*/ 627873 w 3072691"/>
              <a:gd name="connsiteY47" fmla="*/ 756318 h 1236472"/>
              <a:gd name="connsiteX48" fmla="*/ 637387 w 3072691"/>
              <a:gd name="connsiteY48" fmla="*/ 765832 h 1236472"/>
              <a:gd name="connsiteX49" fmla="*/ 665926 w 3072691"/>
              <a:gd name="connsiteY49" fmla="*/ 784858 h 1236472"/>
              <a:gd name="connsiteX50" fmla="*/ 675439 w 3072691"/>
              <a:gd name="connsiteY50" fmla="*/ 794372 h 1236472"/>
              <a:gd name="connsiteX51" fmla="*/ 694466 w 3072691"/>
              <a:gd name="connsiteY51" fmla="*/ 822912 h 1236472"/>
              <a:gd name="connsiteX52" fmla="*/ 727762 w 3072691"/>
              <a:gd name="connsiteY52" fmla="*/ 832426 h 1236472"/>
              <a:gd name="connsiteX53" fmla="*/ 765815 w 3072691"/>
              <a:gd name="connsiteY53" fmla="*/ 841939 h 1236472"/>
              <a:gd name="connsiteX54" fmla="*/ 799111 w 3072691"/>
              <a:gd name="connsiteY54" fmla="*/ 870479 h 1236472"/>
              <a:gd name="connsiteX55" fmla="*/ 822895 w 3072691"/>
              <a:gd name="connsiteY55" fmla="*/ 894263 h 1236472"/>
              <a:gd name="connsiteX56" fmla="*/ 846678 w 3072691"/>
              <a:gd name="connsiteY56" fmla="*/ 918047 h 1236472"/>
              <a:gd name="connsiteX57" fmla="*/ 860947 w 3072691"/>
              <a:gd name="connsiteY57" fmla="*/ 932317 h 1236472"/>
              <a:gd name="connsiteX58" fmla="*/ 870461 w 3072691"/>
              <a:gd name="connsiteY58" fmla="*/ 946587 h 1236472"/>
              <a:gd name="connsiteX59" fmla="*/ 884731 w 3072691"/>
              <a:gd name="connsiteY59" fmla="*/ 960857 h 1236472"/>
              <a:gd name="connsiteX60" fmla="*/ 894244 w 3072691"/>
              <a:gd name="connsiteY60" fmla="*/ 975127 h 1236472"/>
              <a:gd name="connsiteX61" fmla="*/ 903757 w 3072691"/>
              <a:gd name="connsiteY61" fmla="*/ 984641 h 1236472"/>
              <a:gd name="connsiteX62" fmla="*/ 913270 w 3072691"/>
              <a:gd name="connsiteY62" fmla="*/ 998911 h 1236472"/>
              <a:gd name="connsiteX63" fmla="*/ 927540 w 3072691"/>
              <a:gd name="connsiteY63" fmla="*/ 1003668 h 1236472"/>
              <a:gd name="connsiteX64" fmla="*/ 941810 w 3072691"/>
              <a:gd name="connsiteY64" fmla="*/ 1022694 h 1236472"/>
              <a:gd name="connsiteX65" fmla="*/ 956080 w 3072691"/>
              <a:gd name="connsiteY65" fmla="*/ 1032208 h 1236472"/>
              <a:gd name="connsiteX66" fmla="*/ 960836 w 3072691"/>
              <a:gd name="connsiteY66" fmla="*/ 1046478 h 1236472"/>
              <a:gd name="connsiteX67" fmla="*/ 998889 w 3072691"/>
              <a:gd name="connsiteY67" fmla="*/ 1055991 h 1236472"/>
              <a:gd name="connsiteX68" fmla="*/ 1027429 w 3072691"/>
              <a:gd name="connsiteY68" fmla="*/ 1075018 h 1236472"/>
              <a:gd name="connsiteX69" fmla="*/ 1208180 w 3072691"/>
              <a:gd name="connsiteY69" fmla="*/ 1084532 h 1236472"/>
              <a:gd name="connsiteX70" fmla="*/ 1217694 w 3072691"/>
              <a:gd name="connsiteY70" fmla="*/ 1094045 h 1236472"/>
              <a:gd name="connsiteX71" fmla="*/ 1227207 w 3072691"/>
              <a:gd name="connsiteY71" fmla="*/ 1122586 h 1236472"/>
              <a:gd name="connsiteX72" fmla="*/ 1236720 w 3072691"/>
              <a:gd name="connsiteY72" fmla="*/ 1151126 h 1236472"/>
              <a:gd name="connsiteX73" fmla="*/ 1250990 w 3072691"/>
              <a:gd name="connsiteY73" fmla="*/ 1179666 h 1236472"/>
              <a:gd name="connsiteX74" fmla="*/ 1279530 w 3072691"/>
              <a:gd name="connsiteY74" fmla="*/ 1189180 h 1236472"/>
              <a:gd name="connsiteX75" fmla="*/ 1322339 w 3072691"/>
              <a:gd name="connsiteY75" fmla="*/ 1179666 h 1236472"/>
              <a:gd name="connsiteX76" fmla="*/ 1336609 w 3072691"/>
              <a:gd name="connsiteY76" fmla="*/ 1170153 h 1236472"/>
              <a:gd name="connsiteX77" fmla="*/ 1355636 w 3072691"/>
              <a:gd name="connsiteY77" fmla="*/ 1165396 h 1236472"/>
              <a:gd name="connsiteX78" fmla="*/ 1369905 w 3072691"/>
              <a:gd name="connsiteY78" fmla="*/ 1155883 h 1236472"/>
              <a:gd name="connsiteX79" fmla="*/ 1436498 w 3072691"/>
              <a:gd name="connsiteY79" fmla="*/ 1155883 h 1236472"/>
              <a:gd name="connsiteX80" fmla="*/ 1479308 w 3072691"/>
              <a:gd name="connsiteY80" fmla="*/ 1189180 h 1236472"/>
              <a:gd name="connsiteX81" fmla="*/ 1522117 w 3072691"/>
              <a:gd name="connsiteY81" fmla="*/ 1184423 h 1236472"/>
              <a:gd name="connsiteX82" fmla="*/ 1531630 w 3072691"/>
              <a:gd name="connsiteY82" fmla="*/ 1170153 h 1236472"/>
              <a:gd name="connsiteX83" fmla="*/ 1555413 w 3072691"/>
              <a:gd name="connsiteY83" fmla="*/ 1146369 h 1236472"/>
              <a:gd name="connsiteX84" fmla="*/ 1607736 w 3072691"/>
              <a:gd name="connsiteY84" fmla="*/ 1151126 h 1236472"/>
              <a:gd name="connsiteX85" fmla="*/ 1622006 w 3072691"/>
              <a:gd name="connsiteY85" fmla="*/ 1160639 h 1236472"/>
              <a:gd name="connsiteX86" fmla="*/ 1636276 w 3072691"/>
              <a:gd name="connsiteY86" fmla="*/ 1165396 h 1236472"/>
              <a:gd name="connsiteX87" fmla="*/ 1664816 w 3072691"/>
              <a:gd name="connsiteY87" fmla="*/ 1189180 h 1236472"/>
              <a:gd name="connsiteX88" fmla="*/ 1683842 w 3072691"/>
              <a:gd name="connsiteY88" fmla="*/ 1198693 h 1236472"/>
              <a:gd name="connsiteX89" fmla="*/ 1731408 w 3072691"/>
              <a:gd name="connsiteY89" fmla="*/ 1189180 h 1236472"/>
              <a:gd name="connsiteX90" fmla="*/ 1740921 w 3072691"/>
              <a:gd name="connsiteY90" fmla="*/ 1179666 h 1236472"/>
              <a:gd name="connsiteX91" fmla="*/ 1769461 w 3072691"/>
              <a:gd name="connsiteY91" fmla="*/ 1170153 h 1236472"/>
              <a:gd name="connsiteX92" fmla="*/ 1840810 w 3072691"/>
              <a:gd name="connsiteY92" fmla="*/ 1174909 h 1236472"/>
              <a:gd name="connsiteX93" fmla="*/ 2092911 w 3072691"/>
              <a:gd name="connsiteY93" fmla="*/ 1165396 h 1236472"/>
              <a:gd name="connsiteX94" fmla="*/ 2107181 w 3072691"/>
              <a:gd name="connsiteY94" fmla="*/ 1155883 h 1236472"/>
              <a:gd name="connsiteX95" fmla="*/ 2121451 w 3072691"/>
              <a:gd name="connsiteY95" fmla="*/ 1151126 h 1236472"/>
              <a:gd name="connsiteX96" fmla="*/ 2145234 w 3072691"/>
              <a:gd name="connsiteY96" fmla="*/ 1127342 h 1236472"/>
              <a:gd name="connsiteX97" fmla="*/ 2173774 w 3072691"/>
              <a:gd name="connsiteY97" fmla="*/ 1098802 h 1236472"/>
              <a:gd name="connsiteX98" fmla="*/ 2211826 w 3072691"/>
              <a:gd name="connsiteY98" fmla="*/ 1060748 h 1236472"/>
              <a:gd name="connsiteX99" fmla="*/ 2221340 w 3072691"/>
              <a:gd name="connsiteY99" fmla="*/ 1051235 h 1236472"/>
              <a:gd name="connsiteX100" fmla="*/ 2235610 w 3072691"/>
              <a:gd name="connsiteY100" fmla="*/ 1046478 h 1236472"/>
              <a:gd name="connsiteX101" fmla="*/ 2254636 w 3072691"/>
              <a:gd name="connsiteY101" fmla="*/ 1032208 h 1236472"/>
              <a:gd name="connsiteX102" fmla="*/ 2273662 w 3072691"/>
              <a:gd name="connsiteY102" fmla="*/ 1027451 h 1236472"/>
              <a:gd name="connsiteX103" fmla="*/ 2297446 w 3072691"/>
              <a:gd name="connsiteY103" fmla="*/ 1017938 h 1236472"/>
              <a:gd name="connsiteX104" fmla="*/ 2306959 w 3072691"/>
              <a:gd name="connsiteY104" fmla="*/ 998911 h 1236472"/>
              <a:gd name="connsiteX105" fmla="*/ 2311715 w 3072691"/>
              <a:gd name="connsiteY105" fmla="*/ 956100 h 1236472"/>
              <a:gd name="connsiteX106" fmla="*/ 2321229 w 3072691"/>
              <a:gd name="connsiteY106" fmla="*/ 903776 h 1236472"/>
              <a:gd name="connsiteX107" fmla="*/ 2325985 w 3072691"/>
              <a:gd name="connsiteY107" fmla="*/ 860966 h 1236472"/>
              <a:gd name="connsiteX108" fmla="*/ 2330742 w 3072691"/>
              <a:gd name="connsiteY108" fmla="*/ 813399 h 1236472"/>
              <a:gd name="connsiteX109" fmla="*/ 2335499 w 3072691"/>
              <a:gd name="connsiteY109" fmla="*/ 799129 h 1236472"/>
              <a:gd name="connsiteX110" fmla="*/ 2340255 w 3072691"/>
              <a:gd name="connsiteY110" fmla="*/ 780102 h 1236472"/>
              <a:gd name="connsiteX111" fmla="*/ 2349768 w 3072691"/>
              <a:gd name="connsiteY111" fmla="*/ 751561 h 1236472"/>
              <a:gd name="connsiteX112" fmla="*/ 2354525 w 3072691"/>
              <a:gd name="connsiteY112" fmla="*/ 732535 h 1236472"/>
              <a:gd name="connsiteX113" fmla="*/ 2364038 w 3072691"/>
              <a:gd name="connsiteY113" fmla="*/ 713508 h 1236472"/>
              <a:gd name="connsiteX114" fmla="*/ 2373551 w 3072691"/>
              <a:gd name="connsiteY114" fmla="*/ 580320 h 1236472"/>
              <a:gd name="connsiteX115" fmla="*/ 2383065 w 3072691"/>
              <a:gd name="connsiteY115" fmla="*/ 508969 h 1236472"/>
              <a:gd name="connsiteX116" fmla="*/ 2387821 w 3072691"/>
              <a:gd name="connsiteY116" fmla="*/ 494699 h 1236472"/>
              <a:gd name="connsiteX117" fmla="*/ 2397335 w 3072691"/>
              <a:gd name="connsiteY117" fmla="*/ 480428 h 1236472"/>
              <a:gd name="connsiteX118" fmla="*/ 2421118 w 3072691"/>
              <a:gd name="connsiteY118" fmla="*/ 461402 h 1236472"/>
              <a:gd name="connsiteX119" fmla="*/ 2440144 w 3072691"/>
              <a:gd name="connsiteY119" fmla="*/ 432861 h 1236472"/>
              <a:gd name="connsiteX120" fmla="*/ 2449657 w 3072691"/>
              <a:gd name="connsiteY120" fmla="*/ 418591 h 1236472"/>
              <a:gd name="connsiteX121" fmla="*/ 2459171 w 3072691"/>
              <a:gd name="connsiteY121" fmla="*/ 409078 h 1236472"/>
              <a:gd name="connsiteX122" fmla="*/ 2473440 w 3072691"/>
              <a:gd name="connsiteY122" fmla="*/ 380537 h 1236472"/>
              <a:gd name="connsiteX123" fmla="*/ 2492467 w 3072691"/>
              <a:gd name="connsiteY123" fmla="*/ 361510 h 1236472"/>
              <a:gd name="connsiteX124" fmla="*/ 2516250 w 3072691"/>
              <a:gd name="connsiteY124" fmla="*/ 390051 h 1236472"/>
              <a:gd name="connsiteX125" fmla="*/ 2525763 w 3072691"/>
              <a:gd name="connsiteY125" fmla="*/ 404321 h 1236472"/>
              <a:gd name="connsiteX126" fmla="*/ 2535276 w 3072691"/>
              <a:gd name="connsiteY126" fmla="*/ 432861 h 1236472"/>
              <a:gd name="connsiteX127" fmla="*/ 2544790 w 3072691"/>
              <a:gd name="connsiteY127" fmla="*/ 461402 h 1236472"/>
              <a:gd name="connsiteX128" fmla="*/ 2549546 w 3072691"/>
              <a:gd name="connsiteY128" fmla="*/ 480428 h 1236472"/>
              <a:gd name="connsiteX129" fmla="*/ 2554303 w 3072691"/>
              <a:gd name="connsiteY129" fmla="*/ 504212 h 1236472"/>
              <a:gd name="connsiteX130" fmla="*/ 2563816 w 3072691"/>
              <a:gd name="connsiteY130" fmla="*/ 580320 h 1236472"/>
              <a:gd name="connsiteX131" fmla="*/ 2568573 w 3072691"/>
              <a:gd name="connsiteY131" fmla="*/ 604103 h 1236472"/>
              <a:gd name="connsiteX132" fmla="*/ 2573329 w 3072691"/>
              <a:gd name="connsiteY132" fmla="*/ 632643 h 1236472"/>
              <a:gd name="connsiteX133" fmla="*/ 2587599 w 3072691"/>
              <a:gd name="connsiteY133" fmla="*/ 699237 h 1236472"/>
              <a:gd name="connsiteX134" fmla="*/ 2597112 w 3072691"/>
              <a:gd name="connsiteY134" fmla="*/ 832426 h 1236472"/>
              <a:gd name="connsiteX135" fmla="*/ 2601869 w 3072691"/>
              <a:gd name="connsiteY135" fmla="*/ 865723 h 1236472"/>
              <a:gd name="connsiteX136" fmla="*/ 2616139 w 3072691"/>
              <a:gd name="connsiteY136" fmla="*/ 932317 h 1236472"/>
              <a:gd name="connsiteX137" fmla="*/ 2625652 w 3072691"/>
              <a:gd name="connsiteY137" fmla="*/ 965614 h 1236472"/>
              <a:gd name="connsiteX138" fmla="*/ 2635165 w 3072691"/>
              <a:gd name="connsiteY138" fmla="*/ 1022694 h 1236472"/>
              <a:gd name="connsiteX139" fmla="*/ 2639922 w 3072691"/>
              <a:gd name="connsiteY139" fmla="*/ 1127342 h 1236472"/>
              <a:gd name="connsiteX140" fmla="*/ 2649435 w 3072691"/>
              <a:gd name="connsiteY140" fmla="*/ 1155883 h 1236472"/>
              <a:gd name="connsiteX141" fmla="*/ 2668462 w 3072691"/>
              <a:gd name="connsiteY141" fmla="*/ 1179666 h 1236472"/>
              <a:gd name="connsiteX142" fmla="*/ 2682731 w 3072691"/>
              <a:gd name="connsiteY142" fmla="*/ 1184423 h 1236472"/>
              <a:gd name="connsiteX143" fmla="*/ 2711271 w 3072691"/>
              <a:gd name="connsiteY143" fmla="*/ 1179666 h 1236472"/>
              <a:gd name="connsiteX144" fmla="*/ 2720784 w 3072691"/>
              <a:gd name="connsiteY144" fmla="*/ 1165396 h 1236472"/>
              <a:gd name="connsiteX145" fmla="*/ 2730298 w 3072691"/>
              <a:gd name="connsiteY145" fmla="*/ 1155883 h 1236472"/>
              <a:gd name="connsiteX146" fmla="*/ 2749324 w 3072691"/>
              <a:gd name="connsiteY146" fmla="*/ 1151126 h 1236472"/>
              <a:gd name="connsiteX147" fmla="*/ 2758837 w 3072691"/>
              <a:gd name="connsiteY147" fmla="*/ 1141612 h 1236472"/>
              <a:gd name="connsiteX148" fmla="*/ 2792134 w 3072691"/>
              <a:gd name="connsiteY148" fmla="*/ 1113072 h 1236472"/>
              <a:gd name="connsiteX149" fmla="*/ 2811160 w 3072691"/>
              <a:gd name="connsiteY149" fmla="*/ 1084532 h 1236472"/>
              <a:gd name="connsiteX150" fmla="*/ 2820673 w 3072691"/>
              <a:gd name="connsiteY150" fmla="*/ 1070262 h 1236472"/>
              <a:gd name="connsiteX151" fmla="*/ 2830187 w 3072691"/>
              <a:gd name="connsiteY151" fmla="*/ 1055991 h 1236472"/>
              <a:gd name="connsiteX152" fmla="*/ 2834943 w 3072691"/>
              <a:gd name="connsiteY152" fmla="*/ 1036965 h 1236472"/>
              <a:gd name="connsiteX153" fmla="*/ 2844456 w 3072691"/>
              <a:gd name="connsiteY153" fmla="*/ 1027451 h 1236472"/>
              <a:gd name="connsiteX154" fmla="*/ 2853970 w 3072691"/>
              <a:gd name="connsiteY154" fmla="*/ 998911 h 1236472"/>
              <a:gd name="connsiteX155" fmla="*/ 2863483 w 3072691"/>
              <a:gd name="connsiteY155" fmla="*/ 1211432 h 1236472"/>
              <a:gd name="connsiteX156" fmla="*/ 6083 w 3072691"/>
              <a:gd name="connsiteY156" fmla="*/ 1230871 h 1236472"/>
              <a:gd name="connsiteX0" fmla="*/ 0 w 3072691"/>
              <a:gd name="connsiteY0" fmla="*/ 0 h 1236472"/>
              <a:gd name="connsiteX1" fmla="*/ 0 w 3072691"/>
              <a:gd name="connsiteY1" fmla="*/ 1218192 h 1236472"/>
              <a:gd name="connsiteX2" fmla="*/ 4757 w 3072691"/>
              <a:gd name="connsiteY2" fmla="*/ 90377 h 1236472"/>
              <a:gd name="connsiteX3" fmla="*/ 14270 w 3072691"/>
              <a:gd name="connsiteY3" fmla="*/ 137945 h 1236472"/>
              <a:gd name="connsiteX4" fmla="*/ 19026 w 3072691"/>
              <a:gd name="connsiteY4" fmla="*/ 166485 h 1236472"/>
              <a:gd name="connsiteX5" fmla="*/ 23783 w 3072691"/>
              <a:gd name="connsiteY5" fmla="*/ 185512 h 1236472"/>
              <a:gd name="connsiteX6" fmla="*/ 28540 w 3072691"/>
              <a:gd name="connsiteY6" fmla="*/ 209295 h 1236472"/>
              <a:gd name="connsiteX7" fmla="*/ 42810 w 3072691"/>
              <a:gd name="connsiteY7" fmla="*/ 266376 h 1236472"/>
              <a:gd name="connsiteX8" fmla="*/ 47566 w 3072691"/>
              <a:gd name="connsiteY8" fmla="*/ 285403 h 1236472"/>
              <a:gd name="connsiteX9" fmla="*/ 66593 w 3072691"/>
              <a:gd name="connsiteY9" fmla="*/ 323457 h 1236472"/>
              <a:gd name="connsiteX10" fmla="*/ 85619 w 3072691"/>
              <a:gd name="connsiteY10" fmla="*/ 390051 h 1236472"/>
              <a:gd name="connsiteX11" fmla="*/ 95132 w 3072691"/>
              <a:gd name="connsiteY11" fmla="*/ 437618 h 1236472"/>
              <a:gd name="connsiteX12" fmla="*/ 104646 w 3072691"/>
              <a:gd name="connsiteY12" fmla="*/ 461402 h 1236472"/>
              <a:gd name="connsiteX13" fmla="*/ 109402 w 3072691"/>
              <a:gd name="connsiteY13" fmla="*/ 756318 h 1236472"/>
              <a:gd name="connsiteX14" fmla="*/ 114159 w 3072691"/>
              <a:gd name="connsiteY14" fmla="*/ 822912 h 1236472"/>
              <a:gd name="connsiteX15" fmla="*/ 123672 w 3072691"/>
              <a:gd name="connsiteY15" fmla="*/ 851453 h 1236472"/>
              <a:gd name="connsiteX16" fmla="*/ 128429 w 3072691"/>
              <a:gd name="connsiteY16" fmla="*/ 908533 h 1236472"/>
              <a:gd name="connsiteX17" fmla="*/ 142698 w 3072691"/>
              <a:gd name="connsiteY17" fmla="*/ 913290 h 1236472"/>
              <a:gd name="connsiteX18" fmla="*/ 190265 w 3072691"/>
              <a:gd name="connsiteY18" fmla="*/ 908533 h 1236472"/>
              <a:gd name="connsiteX19" fmla="*/ 228318 w 3072691"/>
              <a:gd name="connsiteY19" fmla="*/ 879993 h 1236472"/>
              <a:gd name="connsiteX20" fmla="*/ 237831 w 3072691"/>
              <a:gd name="connsiteY20" fmla="*/ 870479 h 1236472"/>
              <a:gd name="connsiteX21" fmla="*/ 247344 w 3072691"/>
              <a:gd name="connsiteY21" fmla="*/ 856209 h 1236472"/>
              <a:gd name="connsiteX22" fmla="*/ 261614 w 3072691"/>
              <a:gd name="connsiteY22" fmla="*/ 851453 h 1236472"/>
              <a:gd name="connsiteX23" fmla="*/ 280640 w 3072691"/>
              <a:gd name="connsiteY23" fmla="*/ 856209 h 1236472"/>
              <a:gd name="connsiteX24" fmla="*/ 299667 w 3072691"/>
              <a:gd name="connsiteY24" fmla="*/ 894263 h 1236472"/>
              <a:gd name="connsiteX25" fmla="*/ 309180 w 3072691"/>
              <a:gd name="connsiteY25" fmla="*/ 927560 h 1236472"/>
              <a:gd name="connsiteX26" fmla="*/ 318693 w 3072691"/>
              <a:gd name="connsiteY26" fmla="*/ 956100 h 1236472"/>
              <a:gd name="connsiteX27" fmla="*/ 323450 w 3072691"/>
              <a:gd name="connsiteY27" fmla="*/ 970370 h 1236472"/>
              <a:gd name="connsiteX28" fmla="*/ 328206 w 3072691"/>
              <a:gd name="connsiteY28" fmla="*/ 994154 h 1236472"/>
              <a:gd name="connsiteX29" fmla="*/ 347233 w 3072691"/>
              <a:gd name="connsiteY29" fmla="*/ 1032208 h 1236472"/>
              <a:gd name="connsiteX30" fmla="*/ 356746 w 3072691"/>
              <a:gd name="connsiteY30" fmla="*/ 1046478 h 1236472"/>
              <a:gd name="connsiteX31" fmla="*/ 375773 w 3072691"/>
              <a:gd name="connsiteY31" fmla="*/ 1079775 h 1236472"/>
              <a:gd name="connsiteX32" fmla="*/ 404312 w 3072691"/>
              <a:gd name="connsiteY32" fmla="*/ 1113072 h 1236472"/>
              <a:gd name="connsiteX33" fmla="*/ 432852 w 3072691"/>
              <a:gd name="connsiteY33" fmla="*/ 1122586 h 1236472"/>
              <a:gd name="connsiteX34" fmla="*/ 461392 w 3072691"/>
              <a:gd name="connsiteY34" fmla="*/ 1117829 h 1236472"/>
              <a:gd name="connsiteX35" fmla="*/ 470905 w 3072691"/>
              <a:gd name="connsiteY35" fmla="*/ 1089288 h 1236472"/>
              <a:gd name="connsiteX36" fmla="*/ 475662 w 3072691"/>
              <a:gd name="connsiteY36" fmla="*/ 1075018 h 1236472"/>
              <a:gd name="connsiteX37" fmla="*/ 480418 w 3072691"/>
              <a:gd name="connsiteY37" fmla="*/ 1013181 h 1236472"/>
              <a:gd name="connsiteX38" fmla="*/ 489931 w 3072691"/>
              <a:gd name="connsiteY38" fmla="*/ 941830 h 1236472"/>
              <a:gd name="connsiteX39" fmla="*/ 499445 w 3072691"/>
              <a:gd name="connsiteY39" fmla="*/ 913290 h 1236472"/>
              <a:gd name="connsiteX40" fmla="*/ 513715 w 3072691"/>
              <a:gd name="connsiteY40" fmla="*/ 870479 h 1236472"/>
              <a:gd name="connsiteX41" fmla="*/ 518471 w 3072691"/>
              <a:gd name="connsiteY41" fmla="*/ 856209 h 1236472"/>
              <a:gd name="connsiteX42" fmla="*/ 532741 w 3072691"/>
              <a:gd name="connsiteY42" fmla="*/ 808642 h 1236472"/>
              <a:gd name="connsiteX43" fmla="*/ 537498 w 3072691"/>
              <a:gd name="connsiteY43" fmla="*/ 794372 h 1236472"/>
              <a:gd name="connsiteX44" fmla="*/ 547011 w 3072691"/>
              <a:gd name="connsiteY44" fmla="*/ 784858 h 1236472"/>
              <a:gd name="connsiteX45" fmla="*/ 570794 w 3072691"/>
              <a:gd name="connsiteY45" fmla="*/ 746805 h 1236472"/>
              <a:gd name="connsiteX46" fmla="*/ 585064 w 3072691"/>
              <a:gd name="connsiteY46" fmla="*/ 742048 h 1236472"/>
              <a:gd name="connsiteX47" fmla="*/ 627873 w 3072691"/>
              <a:gd name="connsiteY47" fmla="*/ 756318 h 1236472"/>
              <a:gd name="connsiteX48" fmla="*/ 637387 w 3072691"/>
              <a:gd name="connsiteY48" fmla="*/ 765832 h 1236472"/>
              <a:gd name="connsiteX49" fmla="*/ 665926 w 3072691"/>
              <a:gd name="connsiteY49" fmla="*/ 784858 h 1236472"/>
              <a:gd name="connsiteX50" fmla="*/ 675439 w 3072691"/>
              <a:gd name="connsiteY50" fmla="*/ 794372 h 1236472"/>
              <a:gd name="connsiteX51" fmla="*/ 694466 w 3072691"/>
              <a:gd name="connsiteY51" fmla="*/ 822912 h 1236472"/>
              <a:gd name="connsiteX52" fmla="*/ 727762 w 3072691"/>
              <a:gd name="connsiteY52" fmla="*/ 832426 h 1236472"/>
              <a:gd name="connsiteX53" fmla="*/ 765815 w 3072691"/>
              <a:gd name="connsiteY53" fmla="*/ 841939 h 1236472"/>
              <a:gd name="connsiteX54" fmla="*/ 799111 w 3072691"/>
              <a:gd name="connsiteY54" fmla="*/ 870479 h 1236472"/>
              <a:gd name="connsiteX55" fmla="*/ 822895 w 3072691"/>
              <a:gd name="connsiteY55" fmla="*/ 894263 h 1236472"/>
              <a:gd name="connsiteX56" fmla="*/ 846678 w 3072691"/>
              <a:gd name="connsiteY56" fmla="*/ 918047 h 1236472"/>
              <a:gd name="connsiteX57" fmla="*/ 860947 w 3072691"/>
              <a:gd name="connsiteY57" fmla="*/ 932317 h 1236472"/>
              <a:gd name="connsiteX58" fmla="*/ 870461 w 3072691"/>
              <a:gd name="connsiteY58" fmla="*/ 946587 h 1236472"/>
              <a:gd name="connsiteX59" fmla="*/ 884731 w 3072691"/>
              <a:gd name="connsiteY59" fmla="*/ 960857 h 1236472"/>
              <a:gd name="connsiteX60" fmla="*/ 894244 w 3072691"/>
              <a:gd name="connsiteY60" fmla="*/ 975127 h 1236472"/>
              <a:gd name="connsiteX61" fmla="*/ 903757 w 3072691"/>
              <a:gd name="connsiteY61" fmla="*/ 984641 h 1236472"/>
              <a:gd name="connsiteX62" fmla="*/ 913270 w 3072691"/>
              <a:gd name="connsiteY62" fmla="*/ 998911 h 1236472"/>
              <a:gd name="connsiteX63" fmla="*/ 927540 w 3072691"/>
              <a:gd name="connsiteY63" fmla="*/ 1003668 h 1236472"/>
              <a:gd name="connsiteX64" fmla="*/ 941810 w 3072691"/>
              <a:gd name="connsiteY64" fmla="*/ 1022694 h 1236472"/>
              <a:gd name="connsiteX65" fmla="*/ 956080 w 3072691"/>
              <a:gd name="connsiteY65" fmla="*/ 1032208 h 1236472"/>
              <a:gd name="connsiteX66" fmla="*/ 960836 w 3072691"/>
              <a:gd name="connsiteY66" fmla="*/ 1046478 h 1236472"/>
              <a:gd name="connsiteX67" fmla="*/ 998889 w 3072691"/>
              <a:gd name="connsiteY67" fmla="*/ 1055991 h 1236472"/>
              <a:gd name="connsiteX68" fmla="*/ 1027429 w 3072691"/>
              <a:gd name="connsiteY68" fmla="*/ 1075018 h 1236472"/>
              <a:gd name="connsiteX69" fmla="*/ 1208180 w 3072691"/>
              <a:gd name="connsiteY69" fmla="*/ 1084532 h 1236472"/>
              <a:gd name="connsiteX70" fmla="*/ 1217694 w 3072691"/>
              <a:gd name="connsiteY70" fmla="*/ 1094045 h 1236472"/>
              <a:gd name="connsiteX71" fmla="*/ 1227207 w 3072691"/>
              <a:gd name="connsiteY71" fmla="*/ 1122586 h 1236472"/>
              <a:gd name="connsiteX72" fmla="*/ 1236720 w 3072691"/>
              <a:gd name="connsiteY72" fmla="*/ 1151126 h 1236472"/>
              <a:gd name="connsiteX73" fmla="*/ 1250990 w 3072691"/>
              <a:gd name="connsiteY73" fmla="*/ 1179666 h 1236472"/>
              <a:gd name="connsiteX74" fmla="*/ 1279530 w 3072691"/>
              <a:gd name="connsiteY74" fmla="*/ 1189180 h 1236472"/>
              <a:gd name="connsiteX75" fmla="*/ 1322339 w 3072691"/>
              <a:gd name="connsiteY75" fmla="*/ 1179666 h 1236472"/>
              <a:gd name="connsiteX76" fmla="*/ 1336609 w 3072691"/>
              <a:gd name="connsiteY76" fmla="*/ 1170153 h 1236472"/>
              <a:gd name="connsiteX77" fmla="*/ 1355636 w 3072691"/>
              <a:gd name="connsiteY77" fmla="*/ 1165396 h 1236472"/>
              <a:gd name="connsiteX78" fmla="*/ 1369905 w 3072691"/>
              <a:gd name="connsiteY78" fmla="*/ 1155883 h 1236472"/>
              <a:gd name="connsiteX79" fmla="*/ 1436498 w 3072691"/>
              <a:gd name="connsiteY79" fmla="*/ 1155883 h 1236472"/>
              <a:gd name="connsiteX80" fmla="*/ 1479308 w 3072691"/>
              <a:gd name="connsiteY80" fmla="*/ 1189180 h 1236472"/>
              <a:gd name="connsiteX81" fmla="*/ 1522117 w 3072691"/>
              <a:gd name="connsiteY81" fmla="*/ 1184423 h 1236472"/>
              <a:gd name="connsiteX82" fmla="*/ 1531630 w 3072691"/>
              <a:gd name="connsiteY82" fmla="*/ 1170153 h 1236472"/>
              <a:gd name="connsiteX83" fmla="*/ 1555413 w 3072691"/>
              <a:gd name="connsiteY83" fmla="*/ 1146369 h 1236472"/>
              <a:gd name="connsiteX84" fmla="*/ 1607736 w 3072691"/>
              <a:gd name="connsiteY84" fmla="*/ 1151126 h 1236472"/>
              <a:gd name="connsiteX85" fmla="*/ 1622006 w 3072691"/>
              <a:gd name="connsiteY85" fmla="*/ 1160639 h 1236472"/>
              <a:gd name="connsiteX86" fmla="*/ 1636276 w 3072691"/>
              <a:gd name="connsiteY86" fmla="*/ 1165396 h 1236472"/>
              <a:gd name="connsiteX87" fmla="*/ 1664816 w 3072691"/>
              <a:gd name="connsiteY87" fmla="*/ 1189180 h 1236472"/>
              <a:gd name="connsiteX88" fmla="*/ 1683842 w 3072691"/>
              <a:gd name="connsiteY88" fmla="*/ 1198693 h 1236472"/>
              <a:gd name="connsiteX89" fmla="*/ 1731408 w 3072691"/>
              <a:gd name="connsiteY89" fmla="*/ 1189180 h 1236472"/>
              <a:gd name="connsiteX90" fmla="*/ 1740921 w 3072691"/>
              <a:gd name="connsiteY90" fmla="*/ 1179666 h 1236472"/>
              <a:gd name="connsiteX91" fmla="*/ 1769461 w 3072691"/>
              <a:gd name="connsiteY91" fmla="*/ 1170153 h 1236472"/>
              <a:gd name="connsiteX92" fmla="*/ 1840810 w 3072691"/>
              <a:gd name="connsiteY92" fmla="*/ 1174909 h 1236472"/>
              <a:gd name="connsiteX93" fmla="*/ 2092911 w 3072691"/>
              <a:gd name="connsiteY93" fmla="*/ 1165396 h 1236472"/>
              <a:gd name="connsiteX94" fmla="*/ 2107181 w 3072691"/>
              <a:gd name="connsiteY94" fmla="*/ 1155883 h 1236472"/>
              <a:gd name="connsiteX95" fmla="*/ 2121451 w 3072691"/>
              <a:gd name="connsiteY95" fmla="*/ 1151126 h 1236472"/>
              <a:gd name="connsiteX96" fmla="*/ 2145234 w 3072691"/>
              <a:gd name="connsiteY96" fmla="*/ 1127342 h 1236472"/>
              <a:gd name="connsiteX97" fmla="*/ 2173774 w 3072691"/>
              <a:gd name="connsiteY97" fmla="*/ 1098802 h 1236472"/>
              <a:gd name="connsiteX98" fmla="*/ 2211826 w 3072691"/>
              <a:gd name="connsiteY98" fmla="*/ 1060748 h 1236472"/>
              <a:gd name="connsiteX99" fmla="*/ 2221340 w 3072691"/>
              <a:gd name="connsiteY99" fmla="*/ 1051235 h 1236472"/>
              <a:gd name="connsiteX100" fmla="*/ 2235610 w 3072691"/>
              <a:gd name="connsiteY100" fmla="*/ 1046478 h 1236472"/>
              <a:gd name="connsiteX101" fmla="*/ 2254636 w 3072691"/>
              <a:gd name="connsiteY101" fmla="*/ 1032208 h 1236472"/>
              <a:gd name="connsiteX102" fmla="*/ 2273662 w 3072691"/>
              <a:gd name="connsiteY102" fmla="*/ 1027451 h 1236472"/>
              <a:gd name="connsiteX103" fmla="*/ 2297446 w 3072691"/>
              <a:gd name="connsiteY103" fmla="*/ 1017938 h 1236472"/>
              <a:gd name="connsiteX104" fmla="*/ 2306959 w 3072691"/>
              <a:gd name="connsiteY104" fmla="*/ 998911 h 1236472"/>
              <a:gd name="connsiteX105" fmla="*/ 2311715 w 3072691"/>
              <a:gd name="connsiteY105" fmla="*/ 956100 h 1236472"/>
              <a:gd name="connsiteX106" fmla="*/ 2321229 w 3072691"/>
              <a:gd name="connsiteY106" fmla="*/ 903776 h 1236472"/>
              <a:gd name="connsiteX107" fmla="*/ 2325985 w 3072691"/>
              <a:gd name="connsiteY107" fmla="*/ 860966 h 1236472"/>
              <a:gd name="connsiteX108" fmla="*/ 2330742 w 3072691"/>
              <a:gd name="connsiteY108" fmla="*/ 813399 h 1236472"/>
              <a:gd name="connsiteX109" fmla="*/ 2335499 w 3072691"/>
              <a:gd name="connsiteY109" fmla="*/ 799129 h 1236472"/>
              <a:gd name="connsiteX110" fmla="*/ 2340255 w 3072691"/>
              <a:gd name="connsiteY110" fmla="*/ 780102 h 1236472"/>
              <a:gd name="connsiteX111" fmla="*/ 2349768 w 3072691"/>
              <a:gd name="connsiteY111" fmla="*/ 751561 h 1236472"/>
              <a:gd name="connsiteX112" fmla="*/ 2354525 w 3072691"/>
              <a:gd name="connsiteY112" fmla="*/ 732535 h 1236472"/>
              <a:gd name="connsiteX113" fmla="*/ 2364038 w 3072691"/>
              <a:gd name="connsiteY113" fmla="*/ 713508 h 1236472"/>
              <a:gd name="connsiteX114" fmla="*/ 2373551 w 3072691"/>
              <a:gd name="connsiteY114" fmla="*/ 580320 h 1236472"/>
              <a:gd name="connsiteX115" fmla="*/ 2383065 w 3072691"/>
              <a:gd name="connsiteY115" fmla="*/ 508969 h 1236472"/>
              <a:gd name="connsiteX116" fmla="*/ 2387821 w 3072691"/>
              <a:gd name="connsiteY116" fmla="*/ 494699 h 1236472"/>
              <a:gd name="connsiteX117" fmla="*/ 2397335 w 3072691"/>
              <a:gd name="connsiteY117" fmla="*/ 480428 h 1236472"/>
              <a:gd name="connsiteX118" fmla="*/ 2421118 w 3072691"/>
              <a:gd name="connsiteY118" fmla="*/ 461402 h 1236472"/>
              <a:gd name="connsiteX119" fmla="*/ 2440144 w 3072691"/>
              <a:gd name="connsiteY119" fmla="*/ 432861 h 1236472"/>
              <a:gd name="connsiteX120" fmla="*/ 2449657 w 3072691"/>
              <a:gd name="connsiteY120" fmla="*/ 418591 h 1236472"/>
              <a:gd name="connsiteX121" fmla="*/ 2459171 w 3072691"/>
              <a:gd name="connsiteY121" fmla="*/ 409078 h 1236472"/>
              <a:gd name="connsiteX122" fmla="*/ 2473440 w 3072691"/>
              <a:gd name="connsiteY122" fmla="*/ 380537 h 1236472"/>
              <a:gd name="connsiteX123" fmla="*/ 2492467 w 3072691"/>
              <a:gd name="connsiteY123" fmla="*/ 361510 h 1236472"/>
              <a:gd name="connsiteX124" fmla="*/ 2516250 w 3072691"/>
              <a:gd name="connsiteY124" fmla="*/ 390051 h 1236472"/>
              <a:gd name="connsiteX125" fmla="*/ 2525763 w 3072691"/>
              <a:gd name="connsiteY125" fmla="*/ 404321 h 1236472"/>
              <a:gd name="connsiteX126" fmla="*/ 2535276 w 3072691"/>
              <a:gd name="connsiteY126" fmla="*/ 432861 h 1236472"/>
              <a:gd name="connsiteX127" fmla="*/ 2544790 w 3072691"/>
              <a:gd name="connsiteY127" fmla="*/ 461402 h 1236472"/>
              <a:gd name="connsiteX128" fmla="*/ 2549546 w 3072691"/>
              <a:gd name="connsiteY128" fmla="*/ 480428 h 1236472"/>
              <a:gd name="connsiteX129" fmla="*/ 2554303 w 3072691"/>
              <a:gd name="connsiteY129" fmla="*/ 504212 h 1236472"/>
              <a:gd name="connsiteX130" fmla="*/ 2563816 w 3072691"/>
              <a:gd name="connsiteY130" fmla="*/ 580320 h 1236472"/>
              <a:gd name="connsiteX131" fmla="*/ 2568573 w 3072691"/>
              <a:gd name="connsiteY131" fmla="*/ 604103 h 1236472"/>
              <a:gd name="connsiteX132" fmla="*/ 2573329 w 3072691"/>
              <a:gd name="connsiteY132" fmla="*/ 632643 h 1236472"/>
              <a:gd name="connsiteX133" fmla="*/ 2587599 w 3072691"/>
              <a:gd name="connsiteY133" fmla="*/ 699237 h 1236472"/>
              <a:gd name="connsiteX134" fmla="*/ 2597112 w 3072691"/>
              <a:gd name="connsiteY134" fmla="*/ 832426 h 1236472"/>
              <a:gd name="connsiteX135" fmla="*/ 2601869 w 3072691"/>
              <a:gd name="connsiteY135" fmla="*/ 865723 h 1236472"/>
              <a:gd name="connsiteX136" fmla="*/ 2616139 w 3072691"/>
              <a:gd name="connsiteY136" fmla="*/ 932317 h 1236472"/>
              <a:gd name="connsiteX137" fmla="*/ 2625652 w 3072691"/>
              <a:gd name="connsiteY137" fmla="*/ 965614 h 1236472"/>
              <a:gd name="connsiteX138" fmla="*/ 2635165 w 3072691"/>
              <a:gd name="connsiteY138" fmla="*/ 1022694 h 1236472"/>
              <a:gd name="connsiteX139" fmla="*/ 2639922 w 3072691"/>
              <a:gd name="connsiteY139" fmla="*/ 1127342 h 1236472"/>
              <a:gd name="connsiteX140" fmla="*/ 2649435 w 3072691"/>
              <a:gd name="connsiteY140" fmla="*/ 1155883 h 1236472"/>
              <a:gd name="connsiteX141" fmla="*/ 2668462 w 3072691"/>
              <a:gd name="connsiteY141" fmla="*/ 1179666 h 1236472"/>
              <a:gd name="connsiteX142" fmla="*/ 2682731 w 3072691"/>
              <a:gd name="connsiteY142" fmla="*/ 1184423 h 1236472"/>
              <a:gd name="connsiteX143" fmla="*/ 2711271 w 3072691"/>
              <a:gd name="connsiteY143" fmla="*/ 1179666 h 1236472"/>
              <a:gd name="connsiteX144" fmla="*/ 2720784 w 3072691"/>
              <a:gd name="connsiteY144" fmla="*/ 1165396 h 1236472"/>
              <a:gd name="connsiteX145" fmla="*/ 2730298 w 3072691"/>
              <a:gd name="connsiteY145" fmla="*/ 1155883 h 1236472"/>
              <a:gd name="connsiteX146" fmla="*/ 2749324 w 3072691"/>
              <a:gd name="connsiteY146" fmla="*/ 1151126 h 1236472"/>
              <a:gd name="connsiteX147" fmla="*/ 2758837 w 3072691"/>
              <a:gd name="connsiteY147" fmla="*/ 1141612 h 1236472"/>
              <a:gd name="connsiteX148" fmla="*/ 2792134 w 3072691"/>
              <a:gd name="connsiteY148" fmla="*/ 1113072 h 1236472"/>
              <a:gd name="connsiteX149" fmla="*/ 2811160 w 3072691"/>
              <a:gd name="connsiteY149" fmla="*/ 1084532 h 1236472"/>
              <a:gd name="connsiteX150" fmla="*/ 2820673 w 3072691"/>
              <a:gd name="connsiteY150" fmla="*/ 1070262 h 1236472"/>
              <a:gd name="connsiteX151" fmla="*/ 2830187 w 3072691"/>
              <a:gd name="connsiteY151" fmla="*/ 1055991 h 1236472"/>
              <a:gd name="connsiteX152" fmla="*/ 2834943 w 3072691"/>
              <a:gd name="connsiteY152" fmla="*/ 1036965 h 1236472"/>
              <a:gd name="connsiteX153" fmla="*/ 2844456 w 3072691"/>
              <a:gd name="connsiteY153" fmla="*/ 1027451 h 1236472"/>
              <a:gd name="connsiteX154" fmla="*/ 2853970 w 3072691"/>
              <a:gd name="connsiteY154" fmla="*/ 998911 h 1236472"/>
              <a:gd name="connsiteX155" fmla="*/ 2863483 w 3072691"/>
              <a:gd name="connsiteY155" fmla="*/ 1211432 h 1236472"/>
              <a:gd name="connsiteX156" fmla="*/ 6083 w 3072691"/>
              <a:gd name="connsiteY156" fmla="*/ 1230871 h 1236472"/>
              <a:gd name="connsiteX157" fmla="*/ 0 w 3072691"/>
              <a:gd name="connsiteY157" fmla="*/ 0 h 1236472"/>
              <a:gd name="connsiteX0" fmla="*/ 0 w 2874209"/>
              <a:gd name="connsiteY0" fmla="*/ 0 h 1230871"/>
              <a:gd name="connsiteX1" fmla="*/ 0 w 2874209"/>
              <a:gd name="connsiteY1" fmla="*/ 1218192 h 1230871"/>
              <a:gd name="connsiteX2" fmla="*/ 4757 w 2874209"/>
              <a:gd name="connsiteY2" fmla="*/ 90377 h 1230871"/>
              <a:gd name="connsiteX3" fmla="*/ 14270 w 2874209"/>
              <a:gd name="connsiteY3" fmla="*/ 137945 h 1230871"/>
              <a:gd name="connsiteX4" fmla="*/ 19026 w 2874209"/>
              <a:gd name="connsiteY4" fmla="*/ 166485 h 1230871"/>
              <a:gd name="connsiteX5" fmla="*/ 23783 w 2874209"/>
              <a:gd name="connsiteY5" fmla="*/ 185512 h 1230871"/>
              <a:gd name="connsiteX6" fmla="*/ 28540 w 2874209"/>
              <a:gd name="connsiteY6" fmla="*/ 209295 h 1230871"/>
              <a:gd name="connsiteX7" fmla="*/ 42810 w 2874209"/>
              <a:gd name="connsiteY7" fmla="*/ 266376 h 1230871"/>
              <a:gd name="connsiteX8" fmla="*/ 47566 w 2874209"/>
              <a:gd name="connsiteY8" fmla="*/ 285403 h 1230871"/>
              <a:gd name="connsiteX9" fmla="*/ 66593 w 2874209"/>
              <a:gd name="connsiteY9" fmla="*/ 323457 h 1230871"/>
              <a:gd name="connsiteX10" fmla="*/ 85619 w 2874209"/>
              <a:gd name="connsiteY10" fmla="*/ 390051 h 1230871"/>
              <a:gd name="connsiteX11" fmla="*/ 95132 w 2874209"/>
              <a:gd name="connsiteY11" fmla="*/ 437618 h 1230871"/>
              <a:gd name="connsiteX12" fmla="*/ 104646 w 2874209"/>
              <a:gd name="connsiteY12" fmla="*/ 461402 h 1230871"/>
              <a:gd name="connsiteX13" fmla="*/ 109402 w 2874209"/>
              <a:gd name="connsiteY13" fmla="*/ 756318 h 1230871"/>
              <a:gd name="connsiteX14" fmla="*/ 114159 w 2874209"/>
              <a:gd name="connsiteY14" fmla="*/ 822912 h 1230871"/>
              <a:gd name="connsiteX15" fmla="*/ 123672 w 2874209"/>
              <a:gd name="connsiteY15" fmla="*/ 851453 h 1230871"/>
              <a:gd name="connsiteX16" fmla="*/ 128429 w 2874209"/>
              <a:gd name="connsiteY16" fmla="*/ 908533 h 1230871"/>
              <a:gd name="connsiteX17" fmla="*/ 142698 w 2874209"/>
              <a:gd name="connsiteY17" fmla="*/ 913290 h 1230871"/>
              <a:gd name="connsiteX18" fmla="*/ 190265 w 2874209"/>
              <a:gd name="connsiteY18" fmla="*/ 908533 h 1230871"/>
              <a:gd name="connsiteX19" fmla="*/ 228318 w 2874209"/>
              <a:gd name="connsiteY19" fmla="*/ 879993 h 1230871"/>
              <a:gd name="connsiteX20" fmla="*/ 237831 w 2874209"/>
              <a:gd name="connsiteY20" fmla="*/ 870479 h 1230871"/>
              <a:gd name="connsiteX21" fmla="*/ 247344 w 2874209"/>
              <a:gd name="connsiteY21" fmla="*/ 856209 h 1230871"/>
              <a:gd name="connsiteX22" fmla="*/ 261614 w 2874209"/>
              <a:gd name="connsiteY22" fmla="*/ 851453 h 1230871"/>
              <a:gd name="connsiteX23" fmla="*/ 280640 w 2874209"/>
              <a:gd name="connsiteY23" fmla="*/ 856209 h 1230871"/>
              <a:gd name="connsiteX24" fmla="*/ 299667 w 2874209"/>
              <a:gd name="connsiteY24" fmla="*/ 894263 h 1230871"/>
              <a:gd name="connsiteX25" fmla="*/ 309180 w 2874209"/>
              <a:gd name="connsiteY25" fmla="*/ 927560 h 1230871"/>
              <a:gd name="connsiteX26" fmla="*/ 318693 w 2874209"/>
              <a:gd name="connsiteY26" fmla="*/ 956100 h 1230871"/>
              <a:gd name="connsiteX27" fmla="*/ 323450 w 2874209"/>
              <a:gd name="connsiteY27" fmla="*/ 970370 h 1230871"/>
              <a:gd name="connsiteX28" fmla="*/ 328206 w 2874209"/>
              <a:gd name="connsiteY28" fmla="*/ 994154 h 1230871"/>
              <a:gd name="connsiteX29" fmla="*/ 347233 w 2874209"/>
              <a:gd name="connsiteY29" fmla="*/ 1032208 h 1230871"/>
              <a:gd name="connsiteX30" fmla="*/ 356746 w 2874209"/>
              <a:gd name="connsiteY30" fmla="*/ 1046478 h 1230871"/>
              <a:gd name="connsiteX31" fmla="*/ 375773 w 2874209"/>
              <a:gd name="connsiteY31" fmla="*/ 1079775 h 1230871"/>
              <a:gd name="connsiteX32" fmla="*/ 404312 w 2874209"/>
              <a:gd name="connsiteY32" fmla="*/ 1113072 h 1230871"/>
              <a:gd name="connsiteX33" fmla="*/ 432852 w 2874209"/>
              <a:gd name="connsiteY33" fmla="*/ 1122586 h 1230871"/>
              <a:gd name="connsiteX34" fmla="*/ 461392 w 2874209"/>
              <a:gd name="connsiteY34" fmla="*/ 1117829 h 1230871"/>
              <a:gd name="connsiteX35" fmla="*/ 470905 w 2874209"/>
              <a:gd name="connsiteY35" fmla="*/ 1089288 h 1230871"/>
              <a:gd name="connsiteX36" fmla="*/ 475662 w 2874209"/>
              <a:gd name="connsiteY36" fmla="*/ 1075018 h 1230871"/>
              <a:gd name="connsiteX37" fmla="*/ 480418 w 2874209"/>
              <a:gd name="connsiteY37" fmla="*/ 1013181 h 1230871"/>
              <a:gd name="connsiteX38" fmla="*/ 489931 w 2874209"/>
              <a:gd name="connsiteY38" fmla="*/ 941830 h 1230871"/>
              <a:gd name="connsiteX39" fmla="*/ 499445 w 2874209"/>
              <a:gd name="connsiteY39" fmla="*/ 913290 h 1230871"/>
              <a:gd name="connsiteX40" fmla="*/ 513715 w 2874209"/>
              <a:gd name="connsiteY40" fmla="*/ 870479 h 1230871"/>
              <a:gd name="connsiteX41" fmla="*/ 518471 w 2874209"/>
              <a:gd name="connsiteY41" fmla="*/ 856209 h 1230871"/>
              <a:gd name="connsiteX42" fmla="*/ 532741 w 2874209"/>
              <a:gd name="connsiteY42" fmla="*/ 808642 h 1230871"/>
              <a:gd name="connsiteX43" fmla="*/ 537498 w 2874209"/>
              <a:gd name="connsiteY43" fmla="*/ 794372 h 1230871"/>
              <a:gd name="connsiteX44" fmla="*/ 547011 w 2874209"/>
              <a:gd name="connsiteY44" fmla="*/ 784858 h 1230871"/>
              <a:gd name="connsiteX45" fmla="*/ 570794 w 2874209"/>
              <a:gd name="connsiteY45" fmla="*/ 746805 h 1230871"/>
              <a:gd name="connsiteX46" fmla="*/ 585064 w 2874209"/>
              <a:gd name="connsiteY46" fmla="*/ 742048 h 1230871"/>
              <a:gd name="connsiteX47" fmla="*/ 627873 w 2874209"/>
              <a:gd name="connsiteY47" fmla="*/ 756318 h 1230871"/>
              <a:gd name="connsiteX48" fmla="*/ 637387 w 2874209"/>
              <a:gd name="connsiteY48" fmla="*/ 765832 h 1230871"/>
              <a:gd name="connsiteX49" fmla="*/ 665926 w 2874209"/>
              <a:gd name="connsiteY49" fmla="*/ 784858 h 1230871"/>
              <a:gd name="connsiteX50" fmla="*/ 675439 w 2874209"/>
              <a:gd name="connsiteY50" fmla="*/ 794372 h 1230871"/>
              <a:gd name="connsiteX51" fmla="*/ 694466 w 2874209"/>
              <a:gd name="connsiteY51" fmla="*/ 822912 h 1230871"/>
              <a:gd name="connsiteX52" fmla="*/ 727762 w 2874209"/>
              <a:gd name="connsiteY52" fmla="*/ 832426 h 1230871"/>
              <a:gd name="connsiteX53" fmla="*/ 765815 w 2874209"/>
              <a:gd name="connsiteY53" fmla="*/ 841939 h 1230871"/>
              <a:gd name="connsiteX54" fmla="*/ 799111 w 2874209"/>
              <a:gd name="connsiteY54" fmla="*/ 870479 h 1230871"/>
              <a:gd name="connsiteX55" fmla="*/ 822895 w 2874209"/>
              <a:gd name="connsiteY55" fmla="*/ 894263 h 1230871"/>
              <a:gd name="connsiteX56" fmla="*/ 846678 w 2874209"/>
              <a:gd name="connsiteY56" fmla="*/ 918047 h 1230871"/>
              <a:gd name="connsiteX57" fmla="*/ 860947 w 2874209"/>
              <a:gd name="connsiteY57" fmla="*/ 932317 h 1230871"/>
              <a:gd name="connsiteX58" fmla="*/ 870461 w 2874209"/>
              <a:gd name="connsiteY58" fmla="*/ 946587 h 1230871"/>
              <a:gd name="connsiteX59" fmla="*/ 884731 w 2874209"/>
              <a:gd name="connsiteY59" fmla="*/ 960857 h 1230871"/>
              <a:gd name="connsiteX60" fmla="*/ 894244 w 2874209"/>
              <a:gd name="connsiteY60" fmla="*/ 975127 h 1230871"/>
              <a:gd name="connsiteX61" fmla="*/ 903757 w 2874209"/>
              <a:gd name="connsiteY61" fmla="*/ 984641 h 1230871"/>
              <a:gd name="connsiteX62" fmla="*/ 913270 w 2874209"/>
              <a:gd name="connsiteY62" fmla="*/ 998911 h 1230871"/>
              <a:gd name="connsiteX63" fmla="*/ 927540 w 2874209"/>
              <a:gd name="connsiteY63" fmla="*/ 1003668 h 1230871"/>
              <a:gd name="connsiteX64" fmla="*/ 941810 w 2874209"/>
              <a:gd name="connsiteY64" fmla="*/ 1022694 h 1230871"/>
              <a:gd name="connsiteX65" fmla="*/ 956080 w 2874209"/>
              <a:gd name="connsiteY65" fmla="*/ 1032208 h 1230871"/>
              <a:gd name="connsiteX66" fmla="*/ 960836 w 2874209"/>
              <a:gd name="connsiteY66" fmla="*/ 1046478 h 1230871"/>
              <a:gd name="connsiteX67" fmla="*/ 998889 w 2874209"/>
              <a:gd name="connsiteY67" fmla="*/ 1055991 h 1230871"/>
              <a:gd name="connsiteX68" fmla="*/ 1027429 w 2874209"/>
              <a:gd name="connsiteY68" fmla="*/ 1075018 h 1230871"/>
              <a:gd name="connsiteX69" fmla="*/ 1208180 w 2874209"/>
              <a:gd name="connsiteY69" fmla="*/ 1084532 h 1230871"/>
              <a:gd name="connsiteX70" fmla="*/ 1217694 w 2874209"/>
              <a:gd name="connsiteY70" fmla="*/ 1094045 h 1230871"/>
              <a:gd name="connsiteX71" fmla="*/ 1227207 w 2874209"/>
              <a:gd name="connsiteY71" fmla="*/ 1122586 h 1230871"/>
              <a:gd name="connsiteX72" fmla="*/ 1236720 w 2874209"/>
              <a:gd name="connsiteY72" fmla="*/ 1151126 h 1230871"/>
              <a:gd name="connsiteX73" fmla="*/ 1250990 w 2874209"/>
              <a:gd name="connsiteY73" fmla="*/ 1179666 h 1230871"/>
              <a:gd name="connsiteX74" fmla="*/ 1279530 w 2874209"/>
              <a:gd name="connsiteY74" fmla="*/ 1189180 h 1230871"/>
              <a:gd name="connsiteX75" fmla="*/ 1322339 w 2874209"/>
              <a:gd name="connsiteY75" fmla="*/ 1179666 h 1230871"/>
              <a:gd name="connsiteX76" fmla="*/ 1336609 w 2874209"/>
              <a:gd name="connsiteY76" fmla="*/ 1170153 h 1230871"/>
              <a:gd name="connsiteX77" fmla="*/ 1355636 w 2874209"/>
              <a:gd name="connsiteY77" fmla="*/ 1165396 h 1230871"/>
              <a:gd name="connsiteX78" fmla="*/ 1369905 w 2874209"/>
              <a:gd name="connsiteY78" fmla="*/ 1155883 h 1230871"/>
              <a:gd name="connsiteX79" fmla="*/ 1436498 w 2874209"/>
              <a:gd name="connsiteY79" fmla="*/ 1155883 h 1230871"/>
              <a:gd name="connsiteX80" fmla="*/ 1479308 w 2874209"/>
              <a:gd name="connsiteY80" fmla="*/ 1189180 h 1230871"/>
              <a:gd name="connsiteX81" fmla="*/ 1522117 w 2874209"/>
              <a:gd name="connsiteY81" fmla="*/ 1184423 h 1230871"/>
              <a:gd name="connsiteX82" fmla="*/ 1531630 w 2874209"/>
              <a:gd name="connsiteY82" fmla="*/ 1170153 h 1230871"/>
              <a:gd name="connsiteX83" fmla="*/ 1555413 w 2874209"/>
              <a:gd name="connsiteY83" fmla="*/ 1146369 h 1230871"/>
              <a:gd name="connsiteX84" fmla="*/ 1607736 w 2874209"/>
              <a:gd name="connsiteY84" fmla="*/ 1151126 h 1230871"/>
              <a:gd name="connsiteX85" fmla="*/ 1622006 w 2874209"/>
              <a:gd name="connsiteY85" fmla="*/ 1160639 h 1230871"/>
              <a:gd name="connsiteX86" fmla="*/ 1636276 w 2874209"/>
              <a:gd name="connsiteY86" fmla="*/ 1165396 h 1230871"/>
              <a:gd name="connsiteX87" fmla="*/ 1664816 w 2874209"/>
              <a:gd name="connsiteY87" fmla="*/ 1189180 h 1230871"/>
              <a:gd name="connsiteX88" fmla="*/ 1683842 w 2874209"/>
              <a:gd name="connsiteY88" fmla="*/ 1198693 h 1230871"/>
              <a:gd name="connsiteX89" fmla="*/ 1731408 w 2874209"/>
              <a:gd name="connsiteY89" fmla="*/ 1189180 h 1230871"/>
              <a:gd name="connsiteX90" fmla="*/ 1740921 w 2874209"/>
              <a:gd name="connsiteY90" fmla="*/ 1179666 h 1230871"/>
              <a:gd name="connsiteX91" fmla="*/ 1769461 w 2874209"/>
              <a:gd name="connsiteY91" fmla="*/ 1170153 h 1230871"/>
              <a:gd name="connsiteX92" fmla="*/ 1840810 w 2874209"/>
              <a:gd name="connsiteY92" fmla="*/ 1174909 h 1230871"/>
              <a:gd name="connsiteX93" fmla="*/ 2092911 w 2874209"/>
              <a:gd name="connsiteY93" fmla="*/ 1165396 h 1230871"/>
              <a:gd name="connsiteX94" fmla="*/ 2107181 w 2874209"/>
              <a:gd name="connsiteY94" fmla="*/ 1155883 h 1230871"/>
              <a:gd name="connsiteX95" fmla="*/ 2121451 w 2874209"/>
              <a:gd name="connsiteY95" fmla="*/ 1151126 h 1230871"/>
              <a:gd name="connsiteX96" fmla="*/ 2145234 w 2874209"/>
              <a:gd name="connsiteY96" fmla="*/ 1127342 h 1230871"/>
              <a:gd name="connsiteX97" fmla="*/ 2173774 w 2874209"/>
              <a:gd name="connsiteY97" fmla="*/ 1098802 h 1230871"/>
              <a:gd name="connsiteX98" fmla="*/ 2211826 w 2874209"/>
              <a:gd name="connsiteY98" fmla="*/ 1060748 h 1230871"/>
              <a:gd name="connsiteX99" fmla="*/ 2221340 w 2874209"/>
              <a:gd name="connsiteY99" fmla="*/ 1051235 h 1230871"/>
              <a:gd name="connsiteX100" fmla="*/ 2235610 w 2874209"/>
              <a:gd name="connsiteY100" fmla="*/ 1046478 h 1230871"/>
              <a:gd name="connsiteX101" fmla="*/ 2254636 w 2874209"/>
              <a:gd name="connsiteY101" fmla="*/ 1032208 h 1230871"/>
              <a:gd name="connsiteX102" fmla="*/ 2273662 w 2874209"/>
              <a:gd name="connsiteY102" fmla="*/ 1027451 h 1230871"/>
              <a:gd name="connsiteX103" fmla="*/ 2297446 w 2874209"/>
              <a:gd name="connsiteY103" fmla="*/ 1017938 h 1230871"/>
              <a:gd name="connsiteX104" fmla="*/ 2306959 w 2874209"/>
              <a:gd name="connsiteY104" fmla="*/ 998911 h 1230871"/>
              <a:gd name="connsiteX105" fmla="*/ 2311715 w 2874209"/>
              <a:gd name="connsiteY105" fmla="*/ 956100 h 1230871"/>
              <a:gd name="connsiteX106" fmla="*/ 2321229 w 2874209"/>
              <a:gd name="connsiteY106" fmla="*/ 903776 h 1230871"/>
              <a:gd name="connsiteX107" fmla="*/ 2325985 w 2874209"/>
              <a:gd name="connsiteY107" fmla="*/ 860966 h 1230871"/>
              <a:gd name="connsiteX108" fmla="*/ 2330742 w 2874209"/>
              <a:gd name="connsiteY108" fmla="*/ 813399 h 1230871"/>
              <a:gd name="connsiteX109" fmla="*/ 2335499 w 2874209"/>
              <a:gd name="connsiteY109" fmla="*/ 799129 h 1230871"/>
              <a:gd name="connsiteX110" fmla="*/ 2340255 w 2874209"/>
              <a:gd name="connsiteY110" fmla="*/ 780102 h 1230871"/>
              <a:gd name="connsiteX111" fmla="*/ 2349768 w 2874209"/>
              <a:gd name="connsiteY111" fmla="*/ 751561 h 1230871"/>
              <a:gd name="connsiteX112" fmla="*/ 2354525 w 2874209"/>
              <a:gd name="connsiteY112" fmla="*/ 732535 h 1230871"/>
              <a:gd name="connsiteX113" fmla="*/ 2364038 w 2874209"/>
              <a:gd name="connsiteY113" fmla="*/ 713508 h 1230871"/>
              <a:gd name="connsiteX114" fmla="*/ 2373551 w 2874209"/>
              <a:gd name="connsiteY114" fmla="*/ 580320 h 1230871"/>
              <a:gd name="connsiteX115" fmla="*/ 2383065 w 2874209"/>
              <a:gd name="connsiteY115" fmla="*/ 508969 h 1230871"/>
              <a:gd name="connsiteX116" fmla="*/ 2387821 w 2874209"/>
              <a:gd name="connsiteY116" fmla="*/ 494699 h 1230871"/>
              <a:gd name="connsiteX117" fmla="*/ 2397335 w 2874209"/>
              <a:gd name="connsiteY117" fmla="*/ 480428 h 1230871"/>
              <a:gd name="connsiteX118" fmla="*/ 2421118 w 2874209"/>
              <a:gd name="connsiteY118" fmla="*/ 461402 h 1230871"/>
              <a:gd name="connsiteX119" fmla="*/ 2440144 w 2874209"/>
              <a:gd name="connsiteY119" fmla="*/ 432861 h 1230871"/>
              <a:gd name="connsiteX120" fmla="*/ 2449657 w 2874209"/>
              <a:gd name="connsiteY120" fmla="*/ 418591 h 1230871"/>
              <a:gd name="connsiteX121" fmla="*/ 2459171 w 2874209"/>
              <a:gd name="connsiteY121" fmla="*/ 409078 h 1230871"/>
              <a:gd name="connsiteX122" fmla="*/ 2473440 w 2874209"/>
              <a:gd name="connsiteY122" fmla="*/ 380537 h 1230871"/>
              <a:gd name="connsiteX123" fmla="*/ 2492467 w 2874209"/>
              <a:gd name="connsiteY123" fmla="*/ 361510 h 1230871"/>
              <a:gd name="connsiteX124" fmla="*/ 2516250 w 2874209"/>
              <a:gd name="connsiteY124" fmla="*/ 390051 h 1230871"/>
              <a:gd name="connsiteX125" fmla="*/ 2525763 w 2874209"/>
              <a:gd name="connsiteY125" fmla="*/ 404321 h 1230871"/>
              <a:gd name="connsiteX126" fmla="*/ 2535276 w 2874209"/>
              <a:gd name="connsiteY126" fmla="*/ 432861 h 1230871"/>
              <a:gd name="connsiteX127" fmla="*/ 2544790 w 2874209"/>
              <a:gd name="connsiteY127" fmla="*/ 461402 h 1230871"/>
              <a:gd name="connsiteX128" fmla="*/ 2549546 w 2874209"/>
              <a:gd name="connsiteY128" fmla="*/ 480428 h 1230871"/>
              <a:gd name="connsiteX129" fmla="*/ 2554303 w 2874209"/>
              <a:gd name="connsiteY129" fmla="*/ 504212 h 1230871"/>
              <a:gd name="connsiteX130" fmla="*/ 2563816 w 2874209"/>
              <a:gd name="connsiteY130" fmla="*/ 580320 h 1230871"/>
              <a:gd name="connsiteX131" fmla="*/ 2568573 w 2874209"/>
              <a:gd name="connsiteY131" fmla="*/ 604103 h 1230871"/>
              <a:gd name="connsiteX132" fmla="*/ 2573329 w 2874209"/>
              <a:gd name="connsiteY132" fmla="*/ 632643 h 1230871"/>
              <a:gd name="connsiteX133" fmla="*/ 2587599 w 2874209"/>
              <a:gd name="connsiteY133" fmla="*/ 699237 h 1230871"/>
              <a:gd name="connsiteX134" fmla="*/ 2597112 w 2874209"/>
              <a:gd name="connsiteY134" fmla="*/ 832426 h 1230871"/>
              <a:gd name="connsiteX135" fmla="*/ 2601869 w 2874209"/>
              <a:gd name="connsiteY135" fmla="*/ 865723 h 1230871"/>
              <a:gd name="connsiteX136" fmla="*/ 2616139 w 2874209"/>
              <a:gd name="connsiteY136" fmla="*/ 932317 h 1230871"/>
              <a:gd name="connsiteX137" fmla="*/ 2625652 w 2874209"/>
              <a:gd name="connsiteY137" fmla="*/ 965614 h 1230871"/>
              <a:gd name="connsiteX138" fmla="*/ 2635165 w 2874209"/>
              <a:gd name="connsiteY138" fmla="*/ 1022694 h 1230871"/>
              <a:gd name="connsiteX139" fmla="*/ 2639922 w 2874209"/>
              <a:gd name="connsiteY139" fmla="*/ 1127342 h 1230871"/>
              <a:gd name="connsiteX140" fmla="*/ 2649435 w 2874209"/>
              <a:gd name="connsiteY140" fmla="*/ 1155883 h 1230871"/>
              <a:gd name="connsiteX141" fmla="*/ 2668462 w 2874209"/>
              <a:gd name="connsiteY141" fmla="*/ 1179666 h 1230871"/>
              <a:gd name="connsiteX142" fmla="*/ 2682731 w 2874209"/>
              <a:gd name="connsiteY142" fmla="*/ 1184423 h 1230871"/>
              <a:gd name="connsiteX143" fmla="*/ 2711271 w 2874209"/>
              <a:gd name="connsiteY143" fmla="*/ 1179666 h 1230871"/>
              <a:gd name="connsiteX144" fmla="*/ 2720784 w 2874209"/>
              <a:gd name="connsiteY144" fmla="*/ 1165396 h 1230871"/>
              <a:gd name="connsiteX145" fmla="*/ 2730298 w 2874209"/>
              <a:gd name="connsiteY145" fmla="*/ 1155883 h 1230871"/>
              <a:gd name="connsiteX146" fmla="*/ 2749324 w 2874209"/>
              <a:gd name="connsiteY146" fmla="*/ 1151126 h 1230871"/>
              <a:gd name="connsiteX147" fmla="*/ 2758837 w 2874209"/>
              <a:gd name="connsiteY147" fmla="*/ 1141612 h 1230871"/>
              <a:gd name="connsiteX148" fmla="*/ 2792134 w 2874209"/>
              <a:gd name="connsiteY148" fmla="*/ 1113072 h 1230871"/>
              <a:gd name="connsiteX149" fmla="*/ 2811160 w 2874209"/>
              <a:gd name="connsiteY149" fmla="*/ 1084532 h 1230871"/>
              <a:gd name="connsiteX150" fmla="*/ 2820673 w 2874209"/>
              <a:gd name="connsiteY150" fmla="*/ 1070262 h 1230871"/>
              <a:gd name="connsiteX151" fmla="*/ 2830187 w 2874209"/>
              <a:gd name="connsiteY151" fmla="*/ 1055991 h 1230871"/>
              <a:gd name="connsiteX152" fmla="*/ 2834943 w 2874209"/>
              <a:gd name="connsiteY152" fmla="*/ 1036965 h 1230871"/>
              <a:gd name="connsiteX153" fmla="*/ 2844456 w 2874209"/>
              <a:gd name="connsiteY153" fmla="*/ 1027451 h 1230871"/>
              <a:gd name="connsiteX154" fmla="*/ 2853970 w 2874209"/>
              <a:gd name="connsiteY154" fmla="*/ 998911 h 1230871"/>
              <a:gd name="connsiteX155" fmla="*/ 2863483 w 2874209"/>
              <a:gd name="connsiteY155" fmla="*/ 1211432 h 1230871"/>
              <a:gd name="connsiteX156" fmla="*/ 6083 w 2874209"/>
              <a:gd name="connsiteY156" fmla="*/ 1230871 h 1230871"/>
              <a:gd name="connsiteX157" fmla="*/ 0 w 2874209"/>
              <a:gd name="connsiteY157" fmla="*/ 0 h 123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2874209" h="1230871">
                <a:moveTo>
                  <a:pt x="0" y="0"/>
                </a:moveTo>
                <a:lnTo>
                  <a:pt x="0" y="1218192"/>
                </a:lnTo>
                <a:cubicBezTo>
                  <a:pt x="1586" y="1248318"/>
                  <a:pt x="2379" y="270418"/>
                  <a:pt x="4757" y="90377"/>
                </a:cubicBezTo>
                <a:cubicBezTo>
                  <a:pt x="7135" y="-89664"/>
                  <a:pt x="9652" y="114854"/>
                  <a:pt x="14270" y="137945"/>
                </a:cubicBezTo>
                <a:cubicBezTo>
                  <a:pt x="16161" y="147402"/>
                  <a:pt x="17135" y="157028"/>
                  <a:pt x="19026" y="166485"/>
                </a:cubicBezTo>
                <a:cubicBezTo>
                  <a:pt x="20308" y="172896"/>
                  <a:pt x="22365" y="179130"/>
                  <a:pt x="23783" y="185512"/>
                </a:cubicBezTo>
                <a:cubicBezTo>
                  <a:pt x="25537" y="193404"/>
                  <a:pt x="26722" y="201417"/>
                  <a:pt x="28540" y="209295"/>
                </a:cubicBezTo>
                <a:cubicBezTo>
                  <a:pt x="28560" y="209382"/>
                  <a:pt x="40421" y="256819"/>
                  <a:pt x="42810" y="266376"/>
                </a:cubicBezTo>
                <a:cubicBezTo>
                  <a:pt x="44395" y="272718"/>
                  <a:pt x="43940" y="279963"/>
                  <a:pt x="47566" y="285403"/>
                </a:cubicBezTo>
                <a:cubicBezTo>
                  <a:pt x="58698" y="302102"/>
                  <a:pt x="59612" y="301349"/>
                  <a:pt x="66593" y="323457"/>
                </a:cubicBezTo>
                <a:cubicBezTo>
                  <a:pt x="73545" y="345472"/>
                  <a:pt x="81823" y="367279"/>
                  <a:pt x="85619" y="390051"/>
                </a:cubicBezTo>
                <a:cubicBezTo>
                  <a:pt x="87959" y="404092"/>
                  <a:pt x="90404" y="423433"/>
                  <a:pt x="95132" y="437618"/>
                </a:cubicBezTo>
                <a:cubicBezTo>
                  <a:pt x="97832" y="445719"/>
                  <a:pt x="101475" y="453474"/>
                  <a:pt x="104646" y="461402"/>
                </a:cubicBezTo>
                <a:cubicBezTo>
                  <a:pt x="106231" y="559707"/>
                  <a:pt x="106816" y="658034"/>
                  <a:pt x="109402" y="756318"/>
                </a:cubicBezTo>
                <a:cubicBezTo>
                  <a:pt x="109987" y="778565"/>
                  <a:pt x="110858" y="800904"/>
                  <a:pt x="114159" y="822912"/>
                </a:cubicBezTo>
                <a:cubicBezTo>
                  <a:pt x="115647" y="832829"/>
                  <a:pt x="123672" y="851453"/>
                  <a:pt x="123672" y="851453"/>
                </a:cubicBezTo>
                <a:cubicBezTo>
                  <a:pt x="125258" y="870480"/>
                  <a:pt x="122814" y="890285"/>
                  <a:pt x="128429" y="908533"/>
                </a:cubicBezTo>
                <a:cubicBezTo>
                  <a:pt x="129903" y="913325"/>
                  <a:pt x="137684" y="913290"/>
                  <a:pt x="142698" y="913290"/>
                </a:cubicBezTo>
                <a:cubicBezTo>
                  <a:pt x="158633" y="913290"/>
                  <a:pt x="174409" y="910119"/>
                  <a:pt x="190265" y="908533"/>
                </a:cubicBezTo>
                <a:cubicBezTo>
                  <a:pt x="215169" y="900230"/>
                  <a:pt x="200990" y="907321"/>
                  <a:pt x="228318" y="879993"/>
                </a:cubicBezTo>
                <a:cubicBezTo>
                  <a:pt x="231489" y="876822"/>
                  <a:pt x="235343" y="874211"/>
                  <a:pt x="237831" y="870479"/>
                </a:cubicBezTo>
                <a:cubicBezTo>
                  <a:pt x="241002" y="865722"/>
                  <a:pt x="242880" y="859780"/>
                  <a:pt x="247344" y="856209"/>
                </a:cubicBezTo>
                <a:cubicBezTo>
                  <a:pt x="251259" y="853077"/>
                  <a:pt x="256857" y="853038"/>
                  <a:pt x="261614" y="851453"/>
                </a:cubicBezTo>
                <a:cubicBezTo>
                  <a:pt x="267956" y="853038"/>
                  <a:pt x="274793" y="853286"/>
                  <a:pt x="280640" y="856209"/>
                </a:cubicBezTo>
                <a:cubicBezTo>
                  <a:pt x="293924" y="862851"/>
                  <a:pt x="296161" y="883744"/>
                  <a:pt x="299667" y="894263"/>
                </a:cubicBezTo>
                <a:cubicBezTo>
                  <a:pt x="315650" y="942215"/>
                  <a:pt x="291264" y="867839"/>
                  <a:pt x="309180" y="927560"/>
                </a:cubicBezTo>
                <a:cubicBezTo>
                  <a:pt x="312061" y="937165"/>
                  <a:pt x="315522" y="946587"/>
                  <a:pt x="318693" y="956100"/>
                </a:cubicBezTo>
                <a:cubicBezTo>
                  <a:pt x="320279" y="960857"/>
                  <a:pt x="322467" y="965453"/>
                  <a:pt x="323450" y="970370"/>
                </a:cubicBezTo>
                <a:cubicBezTo>
                  <a:pt x="325035" y="978298"/>
                  <a:pt x="325304" y="986608"/>
                  <a:pt x="328206" y="994154"/>
                </a:cubicBezTo>
                <a:cubicBezTo>
                  <a:pt x="333297" y="1007391"/>
                  <a:pt x="339366" y="1020408"/>
                  <a:pt x="347233" y="1032208"/>
                </a:cubicBezTo>
                <a:cubicBezTo>
                  <a:pt x="350404" y="1036965"/>
                  <a:pt x="354190" y="1041365"/>
                  <a:pt x="356746" y="1046478"/>
                </a:cubicBezTo>
                <a:cubicBezTo>
                  <a:pt x="373513" y="1080014"/>
                  <a:pt x="357286" y="1061290"/>
                  <a:pt x="375773" y="1079775"/>
                </a:cubicBezTo>
                <a:cubicBezTo>
                  <a:pt x="385149" y="1098529"/>
                  <a:pt x="383730" y="1102780"/>
                  <a:pt x="404312" y="1113072"/>
                </a:cubicBezTo>
                <a:cubicBezTo>
                  <a:pt x="413281" y="1117557"/>
                  <a:pt x="432852" y="1122586"/>
                  <a:pt x="432852" y="1122586"/>
                </a:cubicBezTo>
                <a:cubicBezTo>
                  <a:pt x="442365" y="1121000"/>
                  <a:pt x="454134" y="1124180"/>
                  <a:pt x="461392" y="1117829"/>
                </a:cubicBezTo>
                <a:cubicBezTo>
                  <a:pt x="468939" y="1111225"/>
                  <a:pt x="467734" y="1098802"/>
                  <a:pt x="470905" y="1089288"/>
                </a:cubicBezTo>
                <a:lnTo>
                  <a:pt x="475662" y="1075018"/>
                </a:lnTo>
                <a:cubicBezTo>
                  <a:pt x="477247" y="1054406"/>
                  <a:pt x="478627" y="1033776"/>
                  <a:pt x="480418" y="1013181"/>
                </a:cubicBezTo>
                <a:cubicBezTo>
                  <a:pt x="482269" y="991897"/>
                  <a:pt x="483933" y="963822"/>
                  <a:pt x="489931" y="941830"/>
                </a:cubicBezTo>
                <a:cubicBezTo>
                  <a:pt x="492570" y="932155"/>
                  <a:pt x="496274" y="922803"/>
                  <a:pt x="499445" y="913290"/>
                </a:cubicBezTo>
                <a:lnTo>
                  <a:pt x="513715" y="870479"/>
                </a:lnTo>
                <a:cubicBezTo>
                  <a:pt x="515300" y="865722"/>
                  <a:pt x="517255" y="861073"/>
                  <a:pt x="518471" y="856209"/>
                </a:cubicBezTo>
                <a:cubicBezTo>
                  <a:pt x="525659" y="827457"/>
                  <a:pt x="521162" y="843379"/>
                  <a:pt x="532741" y="808642"/>
                </a:cubicBezTo>
                <a:cubicBezTo>
                  <a:pt x="534327" y="803885"/>
                  <a:pt x="533953" y="797918"/>
                  <a:pt x="537498" y="794372"/>
                </a:cubicBezTo>
                <a:lnTo>
                  <a:pt x="547011" y="784858"/>
                </a:lnTo>
                <a:cubicBezTo>
                  <a:pt x="555688" y="758827"/>
                  <a:pt x="549688" y="757358"/>
                  <a:pt x="570794" y="746805"/>
                </a:cubicBezTo>
                <a:cubicBezTo>
                  <a:pt x="575279" y="744563"/>
                  <a:pt x="580307" y="743634"/>
                  <a:pt x="585064" y="742048"/>
                </a:cubicBezTo>
                <a:cubicBezTo>
                  <a:pt x="605107" y="746057"/>
                  <a:pt x="610994" y="745065"/>
                  <a:pt x="627873" y="756318"/>
                </a:cubicBezTo>
                <a:cubicBezTo>
                  <a:pt x="631605" y="758806"/>
                  <a:pt x="633799" y="763141"/>
                  <a:pt x="637387" y="765832"/>
                </a:cubicBezTo>
                <a:cubicBezTo>
                  <a:pt x="646534" y="772692"/>
                  <a:pt x="657842" y="776773"/>
                  <a:pt x="665926" y="784858"/>
                </a:cubicBezTo>
                <a:cubicBezTo>
                  <a:pt x="669097" y="788029"/>
                  <a:pt x="672748" y="790784"/>
                  <a:pt x="675439" y="794372"/>
                </a:cubicBezTo>
                <a:cubicBezTo>
                  <a:pt x="682299" y="803519"/>
                  <a:pt x="683619" y="819296"/>
                  <a:pt x="694466" y="822912"/>
                </a:cubicBezTo>
                <a:cubicBezTo>
                  <a:pt x="710353" y="828208"/>
                  <a:pt x="709849" y="828445"/>
                  <a:pt x="727762" y="832426"/>
                </a:cubicBezTo>
                <a:cubicBezTo>
                  <a:pt x="762206" y="840080"/>
                  <a:pt x="740313" y="833438"/>
                  <a:pt x="765815" y="841939"/>
                </a:cubicBezTo>
                <a:cubicBezTo>
                  <a:pt x="788884" y="865008"/>
                  <a:pt x="777379" y="855991"/>
                  <a:pt x="799111" y="870479"/>
                </a:cubicBezTo>
                <a:cubicBezTo>
                  <a:pt x="818140" y="899023"/>
                  <a:pt x="797524" y="872063"/>
                  <a:pt x="822895" y="894263"/>
                </a:cubicBezTo>
                <a:cubicBezTo>
                  <a:pt x="831333" y="901646"/>
                  <a:pt x="838750" y="910119"/>
                  <a:pt x="846678" y="918047"/>
                </a:cubicBezTo>
                <a:cubicBezTo>
                  <a:pt x="851434" y="922804"/>
                  <a:pt x="857216" y="926720"/>
                  <a:pt x="860947" y="932317"/>
                </a:cubicBezTo>
                <a:cubicBezTo>
                  <a:pt x="864118" y="937074"/>
                  <a:pt x="866801" y="942195"/>
                  <a:pt x="870461" y="946587"/>
                </a:cubicBezTo>
                <a:cubicBezTo>
                  <a:pt x="874768" y="951755"/>
                  <a:pt x="880425" y="955689"/>
                  <a:pt x="884731" y="960857"/>
                </a:cubicBezTo>
                <a:cubicBezTo>
                  <a:pt x="888391" y="965249"/>
                  <a:pt x="890673" y="970663"/>
                  <a:pt x="894244" y="975127"/>
                </a:cubicBezTo>
                <a:cubicBezTo>
                  <a:pt x="897045" y="978629"/>
                  <a:pt x="900956" y="981139"/>
                  <a:pt x="903757" y="984641"/>
                </a:cubicBezTo>
                <a:cubicBezTo>
                  <a:pt x="907328" y="989105"/>
                  <a:pt x="908806" y="995340"/>
                  <a:pt x="913270" y="998911"/>
                </a:cubicBezTo>
                <a:cubicBezTo>
                  <a:pt x="917185" y="1002043"/>
                  <a:pt x="922783" y="1002082"/>
                  <a:pt x="927540" y="1003668"/>
                </a:cubicBezTo>
                <a:cubicBezTo>
                  <a:pt x="932297" y="1010010"/>
                  <a:pt x="936204" y="1017088"/>
                  <a:pt x="941810" y="1022694"/>
                </a:cubicBezTo>
                <a:cubicBezTo>
                  <a:pt x="945852" y="1026736"/>
                  <a:pt x="952509" y="1027744"/>
                  <a:pt x="956080" y="1032208"/>
                </a:cubicBezTo>
                <a:cubicBezTo>
                  <a:pt x="959212" y="1036123"/>
                  <a:pt x="956453" y="1044043"/>
                  <a:pt x="960836" y="1046478"/>
                </a:cubicBezTo>
                <a:cubicBezTo>
                  <a:pt x="972265" y="1052828"/>
                  <a:pt x="998889" y="1055991"/>
                  <a:pt x="998889" y="1055991"/>
                </a:cubicBezTo>
                <a:cubicBezTo>
                  <a:pt x="1008402" y="1062333"/>
                  <a:pt x="1016337" y="1072245"/>
                  <a:pt x="1027429" y="1075018"/>
                </a:cubicBezTo>
                <a:cubicBezTo>
                  <a:pt x="1098777" y="1092856"/>
                  <a:pt x="1039921" y="1079583"/>
                  <a:pt x="1208180" y="1084532"/>
                </a:cubicBezTo>
                <a:cubicBezTo>
                  <a:pt x="1211351" y="1087703"/>
                  <a:pt x="1215688" y="1090034"/>
                  <a:pt x="1217694" y="1094045"/>
                </a:cubicBezTo>
                <a:cubicBezTo>
                  <a:pt x="1222179" y="1103015"/>
                  <a:pt x="1224036" y="1113072"/>
                  <a:pt x="1227207" y="1122586"/>
                </a:cubicBezTo>
                <a:lnTo>
                  <a:pt x="1236720" y="1151126"/>
                </a:lnTo>
                <a:cubicBezTo>
                  <a:pt x="1239311" y="1158900"/>
                  <a:pt x="1243226" y="1174813"/>
                  <a:pt x="1250990" y="1179666"/>
                </a:cubicBezTo>
                <a:cubicBezTo>
                  <a:pt x="1259494" y="1184981"/>
                  <a:pt x="1270017" y="1186009"/>
                  <a:pt x="1279530" y="1189180"/>
                </a:cubicBezTo>
                <a:cubicBezTo>
                  <a:pt x="1293800" y="1186009"/>
                  <a:pt x="1308471" y="1184289"/>
                  <a:pt x="1322339" y="1179666"/>
                </a:cubicBezTo>
                <a:cubicBezTo>
                  <a:pt x="1327762" y="1177858"/>
                  <a:pt x="1331354" y="1172405"/>
                  <a:pt x="1336609" y="1170153"/>
                </a:cubicBezTo>
                <a:cubicBezTo>
                  <a:pt x="1342618" y="1167578"/>
                  <a:pt x="1349294" y="1166982"/>
                  <a:pt x="1355636" y="1165396"/>
                </a:cubicBezTo>
                <a:cubicBezTo>
                  <a:pt x="1360392" y="1162225"/>
                  <a:pt x="1364651" y="1158135"/>
                  <a:pt x="1369905" y="1155883"/>
                </a:cubicBezTo>
                <a:cubicBezTo>
                  <a:pt x="1392741" y="1146096"/>
                  <a:pt x="1410822" y="1153315"/>
                  <a:pt x="1436498" y="1155883"/>
                </a:cubicBezTo>
                <a:cubicBezTo>
                  <a:pt x="1470635" y="1178640"/>
                  <a:pt x="1456954" y="1166824"/>
                  <a:pt x="1479308" y="1189180"/>
                </a:cubicBezTo>
                <a:cubicBezTo>
                  <a:pt x="1493578" y="1187594"/>
                  <a:pt x="1508624" y="1189330"/>
                  <a:pt x="1522117" y="1184423"/>
                </a:cubicBezTo>
                <a:cubicBezTo>
                  <a:pt x="1527490" y="1182469"/>
                  <a:pt x="1527866" y="1174455"/>
                  <a:pt x="1531630" y="1170153"/>
                </a:cubicBezTo>
                <a:cubicBezTo>
                  <a:pt x="1539013" y="1161715"/>
                  <a:pt x="1555413" y="1146369"/>
                  <a:pt x="1555413" y="1146369"/>
                </a:cubicBezTo>
                <a:cubicBezTo>
                  <a:pt x="1572854" y="1147955"/>
                  <a:pt x="1590612" y="1147457"/>
                  <a:pt x="1607736" y="1151126"/>
                </a:cubicBezTo>
                <a:cubicBezTo>
                  <a:pt x="1613326" y="1152324"/>
                  <a:pt x="1616893" y="1158082"/>
                  <a:pt x="1622006" y="1160639"/>
                </a:cubicBezTo>
                <a:cubicBezTo>
                  <a:pt x="1626491" y="1162881"/>
                  <a:pt x="1631791" y="1163154"/>
                  <a:pt x="1636276" y="1165396"/>
                </a:cubicBezTo>
                <a:cubicBezTo>
                  <a:pt x="1661444" y="1177980"/>
                  <a:pt x="1640267" y="1171644"/>
                  <a:pt x="1664816" y="1189180"/>
                </a:cubicBezTo>
                <a:cubicBezTo>
                  <a:pt x="1670586" y="1193301"/>
                  <a:pt x="1677500" y="1195522"/>
                  <a:pt x="1683842" y="1198693"/>
                </a:cubicBezTo>
                <a:cubicBezTo>
                  <a:pt x="1689608" y="1197869"/>
                  <a:pt x="1721034" y="1195405"/>
                  <a:pt x="1731408" y="1189180"/>
                </a:cubicBezTo>
                <a:cubicBezTo>
                  <a:pt x="1735254" y="1186873"/>
                  <a:pt x="1736910" y="1181672"/>
                  <a:pt x="1740921" y="1179666"/>
                </a:cubicBezTo>
                <a:cubicBezTo>
                  <a:pt x="1749890" y="1175181"/>
                  <a:pt x="1769461" y="1170153"/>
                  <a:pt x="1769461" y="1170153"/>
                </a:cubicBezTo>
                <a:cubicBezTo>
                  <a:pt x="1793244" y="1171738"/>
                  <a:pt x="1816974" y="1174909"/>
                  <a:pt x="1840810" y="1174909"/>
                </a:cubicBezTo>
                <a:cubicBezTo>
                  <a:pt x="2060865" y="1174909"/>
                  <a:pt x="2000143" y="1188590"/>
                  <a:pt x="2092911" y="1165396"/>
                </a:cubicBezTo>
                <a:cubicBezTo>
                  <a:pt x="2097668" y="1162225"/>
                  <a:pt x="2102068" y="1158440"/>
                  <a:pt x="2107181" y="1155883"/>
                </a:cubicBezTo>
                <a:cubicBezTo>
                  <a:pt x="2111666" y="1153641"/>
                  <a:pt x="2117440" y="1154134"/>
                  <a:pt x="2121451" y="1151126"/>
                </a:cubicBezTo>
                <a:cubicBezTo>
                  <a:pt x="2130420" y="1144399"/>
                  <a:pt x="2137306" y="1135270"/>
                  <a:pt x="2145234" y="1127342"/>
                </a:cubicBezTo>
                <a:lnTo>
                  <a:pt x="2173774" y="1098802"/>
                </a:lnTo>
                <a:lnTo>
                  <a:pt x="2211826" y="1060748"/>
                </a:lnTo>
                <a:cubicBezTo>
                  <a:pt x="2214997" y="1057577"/>
                  <a:pt x="2217085" y="1052653"/>
                  <a:pt x="2221340" y="1051235"/>
                </a:cubicBezTo>
                <a:lnTo>
                  <a:pt x="2235610" y="1046478"/>
                </a:lnTo>
                <a:cubicBezTo>
                  <a:pt x="2241952" y="1041721"/>
                  <a:pt x="2247545" y="1035753"/>
                  <a:pt x="2254636" y="1032208"/>
                </a:cubicBezTo>
                <a:cubicBezTo>
                  <a:pt x="2260483" y="1029284"/>
                  <a:pt x="2267460" y="1029518"/>
                  <a:pt x="2273662" y="1027451"/>
                </a:cubicBezTo>
                <a:cubicBezTo>
                  <a:pt x="2281762" y="1024751"/>
                  <a:pt x="2289518" y="1021109"/>
                  <a:pt x="2297446" y="1017938"/>
                </a:cubicBezTo>
                <a:cubicBezTo>
                  <a:pt x="2300617" y="1011596"/>
                  <a:pt x="2305365" y="1005820"/>
                  <a:pt x="2306959" y="998911"/>
                </a:cubicBezTo>
                <a:cubicBezTo>
                  <a:pt x="2310187" y="984921"/>
                  <a:pt x="2309934" y="970347"/>
                  <a:pt x="2311715" y="956100"/>
                </a:cubicBezTo>
                <a:cubicBezTo>
                  <a:pt x="2315975" y="922016"/>
                  <a:pt x="2314581" y="930365"/>
                  <a:pt x="2321229" y="903776"/>
                </a:cubicBezTo>
                <a:cubicBezTo>
                  <a:pt x="2322814" y="889506"/>
                  <a:pt x="2324482" y="875245"/>
                  <a:pt x="2325985" y="860966"/>
                </a:cubicBezTo>
                <a:cubicBezTo>
                  <a:pt x="2327653" y="845119"/>
                  <a:pt x="2328319" y="829148"/>
                  <a:pt x="2330742" y="813399"/>
                </a:cubicBezTo>
                <a:cubicBezTo>
                  <a:pt x="2331504" y="808443"/>
                  <a:pt x="2334122" y="803950"/>
                  <a:pt x="2335499" y="799129"/>
                </a:cubicBezTo>
                <a:cubicBezTo>
                  <a:pt x="2337295" y="792843"/>
                  <a:pt x="2338377" y="786364"/>
                  <a:pt x="2340255" y="780102"/>
                </a:cubicBezTo>
                <a:cubicBezTo>
                  <a:pt x="2343136" y="770497"/>
                  <a:pt x="2347336" y="761290"/>
                  <a:pt x="2349768" y="751561"/>
                </a:cubicBezTo>
                <a:cubicBezTo>
                  <a:pt x="2351354" y="745219"/>
                  <a:pt x="2352230" y="738656"/>
                  <a:pt x="2354525" y="732535"/>
                </a:cubicBezTo>
                <a:cubicBezTo>
                  <a:pt x="2357015" y="725896"/>
                  <a:pt x="2360867" y="719850"/>
                  <a:pt x="2364038" y="713508"/>
                </a:cubicBezTo>
                <a:cubicBezTo>
                  <a:pt x="2374661" y="639152"/>
                  <a:pt x="2364838" y="715372"/>
                  <a:pt x="2373551" y="580320"/>
                </a:cubicBezTo>
                <a:cubicBezTo>
                  <a:pt x="2375102" y="556278"/>
                  <a:pt x="2377217" y="532360"/>
                  <a:pt x="2383065" y="508969"/>
                </a:cubicBezTo>
                <a:cubicBezTo>
                  <a:pt x="2384281" y="504105"/>
                  <a:pt x="2385579" y="499184"/>
                  <a:pt x="2387821" y="494699"/>
                </a:cubicBezTo>
                <a:cubicBezTo>
                  <a:pt x="2390378" y="489585"/>
                  <a:pt x="2393292" y="484471"/>
                  <a:pt x="2397335" y="480428"/>
                </a:cubicBezTo>
                <a:cubicBezTo>
                  <a:pt x="2416051" y="461712"/>
                  <a:pt x="2407001" y="480226"/>
                  <a:pt x="2421118" y="461402"/>
                </a:cubicBezTo>
                <a:cubicBezTo>
                  <a:pt x="2427978" y="452255"/>
                  <a:pt x="2433802" y="442375"/>
                  <a:pt x="2440144" y="432861"/>
                </a:cubicBezTo>
                <a:cubicBezTo>
                  <a:pt x="2443315" y="428104"/>
                  <a:pt x="2445614" y="422633"/>
                  <a:pt x="2449657" y="418591"/>
                </a:cubicBezTo>
                <a:lnTo>
                  <a:pt x="2459171" y="409078"/>
                </a:lnTo>
                <a:cubicBezTo>
                  <a:pt x="2463774" y="395265"/>
                  <a:pt x="2463381" y="392273"/>
                  <a:pt x="2473440" y="380537"/>
                </a:cubicBezTo>
                <a:cubicBezTo>
                  <a:pt x="2479277" y="373727"/>
                  <a:pt x="2492467" y="361510"/>
                  <a:pt x="2492467" y="361510"/>
                </a:cubicBezTo>
                <a:cubicBezTo>
                  <a:pt x="2514883" y="376455"/>
                  <a:pt x="2501395" y="364053"/>
                  <a:pt x="2516250" y="390051"/>
                </a:cubicBezTo>
                <a:cubicBezTo>
                  <a:pt x="2519086" y="395015"/>
                  <a:pt x="2523441" y="399097"/>
                  <a:pt x="2525763" y="404321"/>
                </a:cubicBezTo>
                <a:cubicBezTo>
                  <a:pt x="2529836" y="413485"/>
                  <a:pt x="2532105" y="423348"/>
                  <a:pt x="2535276" y="432861"/>
                </a:cubicBezTo>
                <a:lnTo>
                  <a:pt x="2544790" y="461402"/>
                </a:lnTo>
                <a:cubicBezTo>
                  <a:pt x="2546375" y="467744"/>
                  <a:pt x="2548128" y="474047"/>
                  <a:pt x="2549546" y="480428"/>
                </a:cubicBezTo>
                <a:cubicBezTo>
                  <a:pt x="2551300" y="488321"/>
                  <a:pt x="2553160" y="496208"/>
                  <a:pt x="2554303" y="504212"/>
                </a:cubicBezTo>
                <a:cubicBezTo>
                  <a:pt x="2557919" y="529522"/>
                  <a:pt x="2558802" y="555250"/>
                  <a:pt x="2563816" y="580320"/>
                </a:cubicBezTo>
                <a:cubicBezTo>
                  <a:pt x="2565402" y="588248"/>
                  <a:pt x="2567127" y="596149"/>
                  <a:pt x="2568573" y="604103"/>
                </a:cubicBezTo>
                <a:cubicBezTo>
                  <a:pt x="2570298" y="613592"/>
                  <a:pt x="2571438" y="623186"/>
                  <a:pt x="2573329" y="632643"/>
                </a:cubicBezTo>
                <a:cubicBezTo>
                  <a:pt x="2582853" y="680266"/>
                  <a:pt x="2574713" y="613331"/>
                  <a:pt x="2587599" y="699237"/>
                </a:cubicBezTo>
                <a:cubicBezTo>
                  <a:pt x="2593823" y="740732"/>
                  <a:pt x="2593943" y="792809"/>
                  <a:pt x="2597112" y="832426"/>
                </a:cubicBezTo>
                <a:cubicBezTo>
                  <a:pt x="2598006" y="843602"/>
                  <a:pt x="2600164" y="854642"/>
                  <a:pt x="2601869" y="865723"/>
                </a:cubicBezTo>
                <a:cubicBezTo>
                  <a:pt x="2605291" y="887964"/>
                  <a:pt x="2609011" y="910931"/>
                  <a:pt x="2616139" y="932317"/>
                </a:cubicBezTo>
                <a:cubicBezTo>
                  <a:pt x="2620343" y="944932"/>
                  <a:pt x="2623093" y="951967"/>
                  <a:pt x="2625652" y="965614"/>
                </a:cubicBezTo>
                <a:cubicBezTo>
                  <a:pt x="2629207" y="984573"/>
                  <a:pt x="2635165" y="1022694"/>
                  <a:pt x="2635165" y="1022694"/>
                </a:cubicBezTo>
                <a:cubicBezTo>
                  <a:pt x="2636751" y="1057577"/>
                  <a:pt x="2636202" y="1092622"/>
                  <a:pt x="2639922" y="1127342"/>
                </a:cubicBezTo>
                <a:cubicBezTo>
                  <a:pt x="2640990" y="1137313"/>
                  <a:pt x="2643872" y="1147539"/>
                  <a:pt x="2649435" y="1155883"/>
                </a:cubicBezTo>
                <a:cubicBezTo>
                  <a:pt x="2653758" y="1162367"/>
                  <a:pt x="2660929" y="1175146"/>
                  <a:pt x="2668462" y="1179666"/>
                </a:cubicBezTo>
                <a:cubicBezTo>
                  <a:pt x="2672761" y="1182246"/>
                  <a:pt x="2677975" y="1182837"/>
                  <a:pt x="2682731" y="1184423"/>
                </a:cubicBezTo>
                <a:cubicBezTo>
                  <a:pt x="2692244" y="1182837"/>
                  <a:pt x="2702645" y="1183979"/>
                  <a:pt x="2711271" y="1179666"/>
                </a:cubicBezTo>
                <a:cubicBezTo>
                  <a:pt x="2716384" y="1177109"/>
                  <a:pt x="2717213" y="1169860"/>
                  <a:pt x="2720784" y="1165396"/>
                </a:cubicBezTo>
                <a:cubicBezTo>
                  <a:pt x="2723586" y="1161894"/>
                  <a:pt x="2726287" y="1157889"/>
                  <a:pt x="2730298" y="1155883"/>
                </a:cubicBezTo>
                <a:cubicBezTo>
                  <a:pt x="2736145" y="1152959"/>
                  <a:pt x="2742982" y="1152712"/>
                  <a:pt x="2749324" y="1151126"/>
                </a:cubicBezTo>
                <a:cubicBezTo>
                  <a:pt x="2752495" y="1147955"/>
                  <a:pt x="2755392" y="1144483"/>
                  <a:pt x="2758837" y="1141612"/>
                </a:cubicBezTo>
                <a:cubicBezTo>
                  <a:pt x="2772948" y="1129852"/>
                  <a:pt x="2780996" y="1127393"/>
                  <a:pt x="2792134" y="1113072"/>
                </a:cubicBezTo>
                <a:cubicBezTo>
                  <a:pt x="2799153" y="1104047"/>
                  <a:pt x="2804818" y="1094045"/>
                  <a:pt x="2811160" y="1084532"/>
                </a:cubicBezTo>
                <a:lnTo>
                  <a:pt x="2820673" y="1070262"/>
                </a:lnTo>
                <a:lnTo>
                  <a:pt x="2830187" y="1055991"/>
                </a:lnTo>
                <a:cubicBezTo>
                  <a:pt x="2831772" y="1049649"/>
                  <a:pt x="2832020" y="1042812"/>
                  <a:pt x="2834943" y="1036965"/>
                </a:cubicBezTo>
                <a:cubicBezTo>
                  <a:pt x="2836949" y="1032954"/>
                  <a:pt x="2842450" y="1031462"/>
                  <a:pt x="2844456" y="1027451"/>
                </a:cubicBezTo>
                <a:cubicBezTo>
                  <a:pt x="2848941" y="1018482"/>
                  <a:pt x="2850799" y="968248"/>
                  <a:pt x="2853970" y="998911"/>
                </a:cubicBezTo>
                <a:cubicBezTo>
                  <a:pt x="2857141" y="1029574"/>
                  <a:pt x="2891055" y="1211650"/>
                  <a:pt x="2863483" y="1211432"/>
                </a:cubicBezTo>
                <a:lnTo>
                  <a:pt x="6083" y="1230871"/>
                </a:lnTo>
                <a:cubicBezTo>
                  <a:pt x="4055" y="820581"/>
                  <a:pt x="2028" y="41029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1391115" y="1836855"/>
            <a:ext cx="2907990" cy="1338765"/>
          </a:xfrm>
          <a:custGeom>
            <a:avLst/>
            <a:gdLst>
              <a:gd name="connsiteX0" fmla="*/ 0 w 2863516"/>
              <a:gd name="connsiteY0" fmla="*/ 0 h 1198693"/>
              <a:gd name="connsiteX1" fmla="*/ 0 w 2863516"/>
              <a:gd name="connsiteY1" fmla="*/ 0 h 1198693"/>
              <a:gd name="connsiteX2" fmla="*/ 4757 w 2863516"/>
              <a:gd name="connsiteY2" fmla="*/ 90377 h 1198693"/>
              <a:gd name="connsiteX3" fmla="*/ 14270 w 2863516"/>
              <a:gd name="connsiteY3" fmla="*/ 137945 h 1198693"/>
              <a:gd name="connsiteX4" fmla="*/ 19026 w 2863516"/>
              <a:gd name="connsiteY4" fmla="*/ 166485 h 1198693"/>
              <a:gd name="connsiteX5" fmla="*/ 23783 w 2863516"/>
              <a:gd name="connsiteY5" fmla="*/ 185512 h 1198693"/>
              <a:gd name="connsiteX6" fmla="*/ 28540 w 2863516"/>
              <a:gd name="connsiteY6" fmla="*/ 209295 h 1198693"/>
              <a:gd name="connsiteX7" fmla="*/ 42810 w 2863516"/>
              <a:gd name="connsiteY7" fmla="*/ 266376 h 1198693"/>
              <a:gd name="connsiteX8" fmla="*/ 47566 w 2863516"/>
              <a:gd name="connsiteY8" fmla="*/ 285403 h 1198693"/>
              <a:gd name="connsiteX9" fmla="*/ 66593 w 2863516"/>
              <a:gd name="connsiteY9" fmla="*/ 323457 h 1198693"/>
              <a:gd name="connsiteX10" fmla="*/ 85619 w 2863516"/>
              <a:gd name="connsiteY10" fmla="*/ 390051 h 1198693"/>
              <a:gd name="connsiteX11" fmla="*/ 95132 w 2863516"/>
              <a:gd name="connsiteY11" fmla="*/ 437618 h 1198693"/>
              <a:gd name="connsiteX12" fmla="*/ 104646 w 2863516"/>
              <a:gd name="connsiteY12" fmla="*/ 461402 h 1198693"/>
              <a:gd name="connsiteX13" fmla="*/ 109402 w 2863516"/>
              <a:gd name="connsiteY13" fmla="*/ 756318 h 1198693"/>
              <a:gd name="connsiteX14" fmla="*/ 114159 w 2863516"/>
              <a:gd name="connsiteY14" fmla="*/ 822912 h 1198693"/>
              <a:gd name="connsiteX15" fmla="*/ 123672 w 2863516"/>
              <a:gd name="connsiteY15" fmla="*/ 851453 h 1198693"/>
              <a:gd name="connsiteX16" fmla="*/ 128429 w 2863516"/>
              <a:gd name="connsiteY16" fmla="*/ 908533 h 1198693"/>
              <a:gd name="connsiteX17" fmla="*/ 142698 w 2863516"/>
              <a:gd name="connsiteY17" fmla="*/ 913290 h 1198693"/>
              <a:gd name="connsiteX18" fmla="*/ 190265 w 2863516"/>
              <a:gd name="connsiteY18" fmla="*/ 908533 h 1198693"/>
              <a:gd name="connsiteX19" fmla="*/ 228318 w 2863516"/>
              <a:gd name="connsiteY19" fmla="*/ 879993 h 1198693"/>
              <a:gd name="connsiteX20" fmla="*/ 237831 w 2863516"/>
              <a:gd name="connsiteY20" fmla="*/ 870479 h 1198693"/>
              <a:gd name="connsiteX21" fmla="*/ 247344 w 2863516"/>
              <a:gd name="connsiteY21" fmla="*/ 856209 h 1198693"/>
              <a:gd name="connsiteX22" fmla="*/ 261614 w 2863516"/>
              <a:gd name="connsiteY22" fmla="*/ 851453 h 1198693"/>
              <a:gd name="connsiteX23" fmla="*/ 280640 w 2863516"/>
              <a:gd name="connsiteY23" fmla="*/ 856209 h 1198693"/>
              <a:gd name="connsiteX24" fmla="*/ 299667 w 2863516"/>
              <a:gd name="connsiteY24" fmla="*/ 894263 h 1198693"/>
              <a:gd name="connsiteX25" fmla="*/ 309180 w 2863516"/>
              <a:gd name="connsiteY25" fmla="*/ 927560 h 1198693"/>
              <a:gd name="connsiteX26" fmla="*/ 318693 w 2863516"/>
              <a:gd name="connsiteY26" fmla="*/ 956100 h 1198693"/>
              <a:gd name="connsiteX27" fmla="*/ 323450 w 2863516"/>
              <a:gd name="connsiteY27" fmla="*/ 970370 h 1198693"/>
              <a:gd name="connsiteX28" fmla="*/ 328206 w 2863516"/>
              <a:gd name="connsiteY28" fmla="*/ 994154 h 1198693"/>
              <a:gd name="connsiteX29" fmla="*/ 347233 w 2863516"/>
              <a:gd name="connsiteY29" fmla="*/ 1032208 h 1198693"/>
              <a:gd name="connsiteX30" fmla="*/ 356746 w 2863516"/>
              <a:gd name="connsiteY30" fmla="*/ 1046478 h 1198693"/>
              <a:gd name="connsiteX31" fmla="*/ 375773 w 2863516"/>
              <a:gd name="connsiteY31" fmla="*/ 1079775 h 1198693"/>
              <a:gd name="connsiteX32" fmla="*/ 404312 w 2863516"/>
              <a:gd name="connsiteY32" fmla="*/ 1113072 h 1198693"/>
              <a:gd name="connsiteX33" fmla="*/ 432852 w 2863516"/>
              <a:gd name="connsiteY33" fmla="*/ 1122586 h 1198693"/>
              <a:gd name="connsiteX34" fmla="*/ 461392 w 2863516"/>
              <a:gd name="connsiteY34" fmla="*/ 1117829 h 1198693"/>
              <a:gd name="connsiteX35" fmla="*/ 470905 w 2863516"/>
              <a:gd name="connsiteY35" fmla="*/ 1089288 h 1198693"/>
              <a:gd name="connsiteX36" fmla="*/ 475662 w 2863516"/>
              <a:gd name="connsiteY36" fmla="*/ 1075018 h 1198693"/>
              <a:gd name="connsiteX37" fmla="*/ 480418 w 2863516"/>
              <a:gd name="connsiteY37" fmla="*/ 1013181 h 1198693"/>
              <a:gd name="connsiteX38" fmla="*/ 489931 w 2863516"/>
              <a:gd name="connsiteY38" fmla="*/ 941830 h 1198693"/>
              <a:gd name="connsiteX39" fmla="*/ 499445 w 2863516"/>
              <a:gd name="connsiteY39" fmla="*/ 913290 h 1198693"/>
              <a:gd name="connsiteX40" fmla="*/ 513715 w 2863516"/>
              <a:gd name="connsiteY40" fmla="*/ 870479 h 1198693"/>
              <a:gd name="connsiteX41" fmla="*/ 518471 w 2863516"/>
              <a:gd name="connsiteY41" fmla="*/ 856209 h 1198693"/>
              <a:gd name="connsiteX42" fmla="*/ 532741 w 2863516"/>
              <a:gd name="connsiteY42" fmla="*/ 808642 h 1198693"/>
              <a:gd name="connsiteX43" fmla="*/ 537498 w 2863516"/>
              <a:gd name="connsiteY43" fmla="*/ 794372 h 1198693"/>
              <a:gd name="connsiteX44" fmla="*/ 547011 w 2863516"/>
              <a:gd name="connsiteY44" fmla="*/ 784858 h 1198693"/>
              <a:gd name="connsiteX45" fmla="*/ 570794 w 2863516"/>
              <a:gd name="connsiteY45" fmla="*/ 746805 h 1198693"/>
              <a:gd name="connsiteX46" fmla="*/ 585064 w 2863516"/>
              <a:gd name="connsiteY46" fmla="*/ 742048 h 1198693"/>
              <a:gd name="connsiteX47" fmla="*/ 627873 w 2863516"/>
              <a:gd name="connsiteY47" fmla="*/ 756318 h 1198693"/>
              <a:gd name="connsiteX48" fmla="*/ 637387 w 2863516"/>
              <a:gd name="connsiteY48" fmla="*/ 765832 h 1198693"/>
              <a:gd name="connsiteX49" fmla="*/ 665926 w 2863516"/>
              <a:gd name="connsiteY49" fmla="*/ 784858 h 1198693"/>
              <a:gd name="connsiteX50" fmla="*/ 675439 w 2863516"/>
              <a:gd name="connsiteY50" fmla="*/ 794372 h 1198693"/>
              <a:gd name="connsiteX51" fmla="*/ 694466 w 2863516"/>
              <a:gd name="connsiteY51" fmla="*/ 822912 h 1198693"/>
              <a:gd name="connsiteX52" fmla="*/ 727762 w 2863516"/>
              <a:gd name="connsiteY52" fmla="*/ 832426 h 1198693"/>
              <a:gd name="connsiteX53" fmla="*/ 765815 w 2863516"/>
              <a:gd name="connsiteY53" fmla="*/ 841939 h 1198693"/>
              <a:gd name="connsiteX54" fmla="*/ 799111 w 2863516"/>
              <a:gd name="connsiteY54" fmla="*/ 870479 h 1198693"/>
              <a:gd name="connsiteX55" fmla="*/ 822895 w 2863516"/>
              <a:gd name="connsiteY55" fmla="*/ 894263 h 1198693"/>
              <a:gd name="connsiteX56" fmla="*/ 846678 w 2863516"/>
              <a:gd name="connsiteY56" fmla="*/ 918047 h 1198693"/>
              <a:gd name="connsiteX57" fmla="*/ 860947 w 2863516"/>
              <a:gd name="connsiteY57" fmla="*/ 932317 h 1198693"/>
              <a:gd name="connsiteX58" fmla="*/ 870461 w 2863516"/>
              <a:gd name="connsiteY58" fmla="*/ 946587 h 1198693"/>
              <a:gd name="connsiteX59" fmla="*/ 884731 w 2863516"/>
              <a:gd name="connsiteY59" fmla="*/ 960857 h 1198693"/>
              <a:gd name="connsiteX60" fmla="*/ 894244 w 2863516"/>
              <a:gd name="connsiteY60" fmla="*/ 975127 h 1198693"/>
              <a:gd name="connsiteX61" fmla="*/ 903757 w 2863516"/>
              <a:gd name="connsiteY61" fmla="*/ 984641 h 1198693"/>
              <a:gd name="connsiteX62" fmla="*/ 913270 w 2863516"/>
              <a:gd name="connsiteY62" fmla="*/ 998911 h 1198693"/>
              <a:gd name="connsiteX63" fmla="*/ 927540 w 2863516"/>
              <a:gd name="connsiteY63" fmla="*/ 1003668 h 1198693"/>
              <a:gd name="connsiteX64" fmla="*/ 941810 w 2863516"/>
              <a:gd name="connsiteY64" fmla="*/ 1022694 h 1198693"/>
              <a:gd name="connsiteX65" fmla="*/ 956080 w 2863516"/>
              <a:gd name="connsiteY65" fmla="*/ 1032208 h 1198693"/>
              <a:gd name="connsiteX66" fmla="*/ 960836 w 2863516"/>
              <a:gd name="connsiteY66" fmla="*/ 1046478 h 1198693"/>
              <a:gd name="connsiteX67" fmla="*/ 998889 w 2863516"/>
              <a:gd name="connsiteY67" fmla="*/ 1055991 h 1198693"/>
              <a:gd name="connsiteX68" fmla="*/ 1027429 w 2863516"/>
              <a:gd name="connsiteY68" fmla="*/ 1075018 h 1198693"/>
              <a:gd name="connsiteX69" fmla="*/ 1208180 w 2863516"/>
              <a:gd name="connsiteY69" fmla="*/ 1084532 h 1198693"/>
              <a:gd name="connsiteX70" fmla="*/ 1217694 w 2863516"/>
              <a:gd name="connsiteY70" fmla="*/ 1094045 h 1198693"/>
              <a:gd name="connsiteX71" fmla="*/ 1227207 w 2863516"/>
              <a:gd name="connsiteY71" fmla="*/ 1122586 h 1198693"/>
              <a:gd name="connsiteX72" fmla="*/ 1236720 w 2863516"/>
              <a:gd name="connsiteY72" fmla="*/ 1151126 h 1198693"/>
              <a:gd name="connsiteX73" fmla="*/ 1250990 w 2863516"/>
              <a:gd name="connsiteY73" fmla="*/ 1179666 h 1198693"/>
              <a:gd name="connsiteX74" fmla="*/ 1279530 w 2863516"/>
              <a:gd name="connsiteY74" fmla="*/ 1189180 h 1198693"/>
              <a:gd name="connsiteX75" fmla="*/ 1322339 w 2863516"/>
              <a:gd name="connsiteY75" fmla="*/ 1179666 h 1198693"/>
              <a:gd name="connsiteX76" fmla="*/ 1336609 w 2863516"/>
              <a:gd name="connsiteY76" fmla="*/ 1170153 h 1198693"/>
              <a:gd name="connsiteX77" fmla="*/ 1355636 w 2863516"/>
              <a:gd name="connsiteY77" fmla="*/ 1165396 h 1198693"/>
              <a:gd name="connsiteX78" fmla="*/ 1369905 w 2863516"/>
              <a:gd name="connsiteY78" fmla="*/ 1155883 h 1198693"/>
              <a:gd name="connsiteX79" fmla="*/ 1436498 w 2863516"/>
              <a:gd name="connsiteY79" fmla="*/ 1155883 h 1198693"/>
              <a:gd name="connsiteX80" fmla="*/ 1479308 w 2863516"/>
              <a:gd name="connsiteY80" fmla="*/ 1189180 h 1198693"/>
              <a:gd name="connsiteX81" fmla="*/ 1522117 w 2863516"/>
              <a:gd name="connsiteY81" fmla="*/ 1184423 h 1198693"/>
              <a:gd name="connsiteX82" fmla="*/ 1531630 w 2863516"/>
              <a:gd name="connsiteY82" fmla="*/ 1170153 h 1198693"/>
              <a:gd name="connsiteX83" fmla="*/ 1555413 w 2863516"/>
              <a:gd name="connsiteY83" fmla="*/ 1146369 h 1198693"/>
              <a:gd name="connsiteX84" fmla="*/ 1607736 w 2863516"/>
              <a:gd name="connsiteY84" fmla="*/ 1151126 h 1198693"/>
              <a:gd name="connsiteX85" fmla="*/ 1622006 w 2863516"/>
              <a:gd name="connsiteY85" fmla="*/ 1160639 h 1198693"/>
              <a:gd name="connsiteX86" fmla="*/ 1636276 w 2863516"/>
              <a:gd name="connsiteY86" fmla="*/ 1165396 h 1198693"/>
              <a:gd name="connsiteX87" fmla="*/ 1664816 w 2863516"/>
              <a:gd name="connsiteY87" fmla="*/ 1189180 h 1198693"/>
              <a:gd name="connsiteX88" fmla="*/ 1683842 w 2863516"/>
              <a:gd name="connsiteY88" fmla="*/ 1198693 h 1198693"/>
              <a:gd name="connsiteX89" fmla="*/ 1731408 w 2863516"/>
              <a:gd name="connsiteY89" fmla="*/ 1189180 h 1198693"/>
              <a:gd name="connsiteX90" fmla="*/ 1740921 w 2863516"/>
              <a:gd name="connsiteY90" fmla="*/ 1179666 h 1198693"/>
              <a:gd name="connsiteX91" fmla="*/ 1769461 w 2863516"/>
              <a:gd name="connsiteY91" fmla="*/ 1170153 h 1198693"/>
              <a:gd name="connsiteX92" fmla="*/ 1840810 w 2863516"/>
              <a:gd name="connsiteY92" fmla="*/ 1174909 h 1198693"/>
              <a:gd name="connsiteX93" fmla="*/ 2092911 w 2863516"/>
              <a:gd name="connsiteY93" fmla="*/ 1165396 h 1198693"/>
              <a:gd name="connsiteX94" fmla="*/ 2107181 w 2863516"/>
              <a:gd name="connsiteY94" fmla="*/ 1155883 h 1198693"/>
              <a:gd name="connsiteX95" fmla="*/ 2121451 w 2863516"/>
              <a:gd name="connsiteY95" fmla="*/ 1151126 h 1198693"/>
              <a:gd name="connsiteX96" fmla="*/ 2145234 w 2863516"/>
              <a:gd name="connsiteY96" fmla="*/ 1127342 h 1198693"/>
              <a:gd name="connsiteX97" fmla="*/ 2173774 w 2863516"/>
              <a:gd name="connsiteY97" fmla="*/ 1098802 h 1198693"/>
              <a:gd name="connsiteX98" fmla="*/ 2211826 w 2863516"/>
              <a:gd name="connsiteY98" fmla="*/ 1060748 h 1198693"/>
              <a:gd name="connsiteX99" fmla="*/ 2221340 w 2863516"/>
              <a:gd name="connsiteY99" fmla="*/ 1051235 h 1198693"/>
              <a:gd name="connsiteX100" fmla="*/ 2235610 w 2863516"/>
              <a:gd name="connsiteY100" fmla="*/ 1046478 h 1198693"/>
              <a:gd name="connsiteX101" fmla="*/ 2254636 w 2863516"/>
              <a:gd name="connsiteY101" fmla="*/ 1032208 h 1198693"/>
              <a:gd name="connsiteX102" fmla="*/ 2273662 w 2863516"/>
              <a:gd name="connsiteY102" fmla="*/ 1027451 h 1198693"/>
              <a:gd name="connsiteX103" fmla="*/ 2297446 w 2863516"/>
              <a:gd name="connsiteY103" fmla="*/ 1017938 h 1198693"/>
              <a:gd name="connsiteX104" fmla="*/ 2306959 w 2863516"/>
              <a:gd name="connsiteY104" fmla="*/ 998911 h 1198693"/>
              <a:gd name="connsiteX105" fmla="*/ 2311715 w 2863516"/>
              <a:gd name="connsiteY105" fmla="*/ 956100 h 1198693"/>
              <a:gd name="connsiteX106" fmla="*/ 2321229 w 2863516"/>
              <a:gd name="connsiteY106" fmla="*/ 903776 h 1198693"/>
              <a:gd name="connsiteX107" fmla="*/ 2325985 w 2863516"/>
              <a:gd name="connsiteY107" fmla="*/ 860966 h 1198693"/>
              <a:gd name="connsiteX108" fmla="*/ 2330742 w 2863516"/>
              <a:gd name="connsiteY108" fmla="*/ 813399 h 1198693"/>
              <a:gd name="connsiteX109" fmla="*/ 2335499 w 2863516"/>
              <a:gd name="connsiteY109" fmla="*/ 799129 h 1198693"/>
              <a:gd name="connsiteX110" fmla="*/ 2340255 w 2863516"/>
              <a:gd name="connsiteY110" fmla="*/ 780102 h 1198693"/>
              <a:gd name="connsiteX111" fmla="*/ 2349768 w 2863516"/>
              <a:gd name="connsiteY111" fmla="*/ 751561 h 1198693"/>
              <a:gd name="connsiteX112" fmla="*/ 2354525 w 2863516"/>
              <a:gd name="connsiteY112" fmla="*/ 732535 h 1198693"/>
              <a:gd name="connsiteX113" fmla="*/ 2364038 w 2863516"/>
              <a:gd name="connsiteY113" fmla="*/ 713508 h 1198693"/>
              <a:gd name="connsiteX114" fmla="*/ 2373551 w 2863516"/>
              <a:gd name="connsiteY114" fmla="*/ 580320 h 1198693"/>
              <a:gd name="connsiteX115" fmla="*/ 2383065 w 2863516"/>
              <a:gd name="connsiteY115" fmla="*/ 508969 h 1198693"/>
              <a:gd name="connsiteX116" fmla="*/ 2387821 w 2863516"/>
              <a:gd name="connsiteY116" fmla="*/ 494699 h 1198693"/>
              <a:gd name="connsiteX117" fmla="*/ 2397335 w 2863516"/>
              <a:gd name="connsiteY117" fmla="*/ 480428 h 1198693"/>
              <a:gd name="connsiteX118" fmla="*/ 2421118 w 2863516"/>
              <a:gd name="connsiteY118" fmla="*/ 461402 h 1198693"/>
              <a:gd name="connsiteX119" fmla="*/ 2440144 w 2863516"/>
              <a:gd name="connsiteY119" fmla="*/ 432861 h 1198693"/>
              <a:gd name="connsiteX120" fmla="*/ 2449657 w 2863516"/>
              <a:gd name="connsiteY120" fmla="*/ 418591 h 1198693"/>
              <a:gd name="connsiteX121" fmla="*/ 2459171 w 2863516"/>
              <a:gd name="connsiteY121" fmla="*/ 409078 h 1198693"/>
              <a:gd name="connsiteX122" fmla="*/ 2473440 w 2863516"/>
              <a:gd name="connsiteY122" fmla="*/ 380537 h 1198693"/>
              <a:gd name="connsiteX123" fmla="*/ 2492467 w 2863516"/>
              <a:gd name="connsiteY123" fmla="*/ 361510 h 1198693"/>
              <a:gd name="connsiteX124" fmla="*/ 2516250 w 2863516"/>
              <a:gd name="connsiteY124" fmla="*/ 390051 h 1198693"/>
              <a:gd name="connsiteX125" fmla="*/ 2525763 w 2863516"/>
              <a:gd name="connsiteY125" fmla="*/ 404321 h 1198693"/>
              <a:gd name="connsiteX126" fmla="*/ 2535276 w 2863516"/>
              <a:gd name="connsiteY126" fmla="*/ 432861 h 1198693"/>
              <a:gd name="connsiteX127" fmla="*/ 2544790 w 2863516"/>
              <a:gd name="connsiteY127" fmla="*/ 461402 h 1198693"/>
              <a:gd name="connsiteX128" fmla="*/ 2549546 w 2863516"/>
              <a:gd name="connsiteY128" fmla="*/ 480428 h 1198693"/>
              <a:gd name="connsiteX129" fmla="*/ 2554303 w 2863516"/>
              <a:gd name="connsiteY129" fmla="*/ 504212 h 1198693"/>
              <a:gd name="connsiteX130" fmla="*/ 2563816 w 2863516"/>
              <a:gd name="connsiteY130" fmla="*/ 580320 h 1198693"/>
              <a:gd name="connsiteX131" fmla="*/ 2568573 w 2863516"/>
              <a:gd name="connsiteY131" fmla="*/ 604103 h 1198693"/>
              <a:gd name="connsiteX132" fmla="*/ 2573329 w 2863516"/>
              <a:gd name="connsiteY132" fmla="*/ 632643 h 1198693"/>
              <a:gd name="connsiteX133" fmla="*/ 2587599 w 2863516"/>
              <a:gd name="connsiteY133" fmla="*/ 699237 h 1198693"/>
              <a:gd name="connsiteX134" fmla="*/ 2597112 w 2863516"/>
              <a:gd name="connsiteY134" fmla="*/ 832426 h 1198693"/>
              <a:gd name="connsiteX135" fmla="*/ 2601869 w 2863516"/>
              <a:gd name="connsiteY135" fmla="*/ 865723 h 1198693"/>
              <a:gd name="connsiteX136" fmla="*/ 2616139 w 2863516"/>
              <a:gd name="connsiteY136" fmla="*/ 932317 h 1198693"/>
              <a:gd name="connsiteX137" fmla="*/ 2625652 w 2863516"/>
              <a:gd name="connsiteY137" fmla="*/ 965614 h 1198693"/>
              <a:gd name="connsiteX138" fmla="*/ 2635165 w 2863516"/>
              <a:gd name="connsiteY138" fmla="*/ 1022694 h 1198693"/>
              <a:gd name="connsiteX139" fmla="*/ 2639922 w 2863516"/>
              <a:gd name="connsiteY139" fmla="*/ 1127342 h 1198693"/>
              <a:gd name="connsiteX140" fmla="*/ 2649435 w 2863516"/>
              <a:gd name="connsiteY140" fmla="*/ 1155883 h 1198693"/>
              <a:gd name="connsiteX141" fmla="*/ 2668462 w 2863516"/>
              <a:gd name="connsiteY141" fmla="*/ 1179666 h 1198693"/>
              <a:gd name="connsiteX142" fmla="*/ 2682731 w 2863516"/>
              <a:gd name="connsiteY142" fmla="*/ 1184423 h 1198693"/>
              <a:gd name="connsiteX143" fmla="*/ 2711271 w 2863516"/>
              <a:gd name="connsiteY143" fmla="*/ 1179666 h 1198693"/>
              <a:gd name="connsiteX144" fmla="*/ 2720784 w 2863516"/>
              <a:gd name="connsiteY144" fmla="*/ 1165396 h 1198693"/>
              <a:gd name="connsiteX145" fmla="*/ 2730298 w 2863516"/>
              <a:gd name="connsiteY145" fmla="*/ 1155883 h 1198693"/>
              <a:gd name="connsiteX146" fmla="*/ 2749324 w 2863516"/>
              <a:gd name="connsiteY146" fmla="*/ 1151126 h 1198693"/>
              <a:gd name="connsiteX147" fmla="*/ 2758837 w 2863516"/>
              <a:gd name="connsiteY147" fmla="*/ 1141612 h 1198693"/>
              <a:gd name="connsiteX148" fmla="*/ 2792134 w 2863516"/>
              <a:gd name="connsiteY148" fmla="*/ 1113072 h 1198693"/>
              <a:gd name="connsiteX149" fmla="*/ 2811160 w 2863516"/>
              <a:gd name="connsiteY149" fmla="*/ 1084532 h 1198693"/>
              <a:gd name="connsiteX150" fmla="*/ 2820673 w 2863516"/>
              <a:gd name="connsiteY150" fmla="*/ 1070262 h 1198693"/>
              <a:gd name="connsiteX151" fmla="*/ 2830187 w 2863516"/>
              <a:gd name="connsiteY151" fmla="*/ 1055991 h 1198693"/>
              <a:gd name="connsiteX152" fmla="*/ 2834943 w 2863516"/>
              <a:gd name="connsiteY152" fmla="*/ 1036965 h 1198693"/>
              <a:gd name="connsiteX153" fmla="*/ 2844456 w 2863516"/>
              <a:gd name="connsiteY153" fmla="*/ 1027451 h 1198693"/>
              <a:gd name="connsiteX154" fmla="*/ 2853970 w 2863516"/>
              <a:gd name="connsiteY154" fmla="*/ 998911 h 1198693"/>
              <a:gd name="connsiteX155" fmla="*/ 2863483 w 2863516"/>
              <a:gd name="connsiteY155" fmla="*/ 984641 h 1198693"/>
              <a:gd name="connsiteX156" fmla="*/ 2863483 w 2863516"/>
              <a:gd name="connsiteY156" fmla="*/ 984641 h 1198693"/>
              <a:gd name="connsiteX0" fmla="*/ 0 w 2863516"/>
              <a:gd name="connsiteY0" fmla="*/ 0 h 1218873"/>
              <a:gd name="connsiteX1" fmla="*/ 0 w 2863516"/>
              <a:gd name="connsiteY1" fmla="*/ 1218192 h 1218873"/>
              <a:gd name="connsiteX2" fmla="*/ 4757 w 2863516"/>
              <a:gd name="connsiteY2" fmla="*/ 90377 h 1218873"/>
              <a:gd name="connsiteX3" fmla="*/ 14270 w 2863516"/>
              <a:gd name="connsiteY3" fmla="*/ 137945 h 1218873"/>
              <a:gd name="connsiteX4" fmla="*/ 19026 w 2863516"/>
              <a:gd name="connsiteY4" fmla="*/ 166485 h 1218873"/>
              <a:gd name="connsiteX5" fmla="*/ 23783 w 2863516"/>
              <a:gd name="connsiteY5" fmla="*/ 185512 h 1218873"/>
              <a:gd name="connsiteX6" fmla="*/ 28540 w 2863516"/>
              <a:gd name="connsiteY6" fmla="*/ 209295 h 1218873"/>
              <a:gd name="connsiteX7" fmla="*/ 42810 w 2863516"/>
              <a:gd name="connsiteY7" fmla="*/ 266376 h 1218873"/>
              <a:gd name="connsiteX8" fmla="*/ 47566 w 2863516"/>
              <a:gd name="connsiteY8" fmla="*/ 285403 h 1218873"/>
              <a:gd name="connsiteX9" fmla="*/ 66593 w 2863516"/>
              <a:gd name="connsiteY9" fmla="*/ 323457 h 1218873"/>
              <a:gd name="connsiteX10" fmla="*/ 85619 w 2863516"/>
              <a:gd name="connsiteY10" fmla="*/ 390051 h 1218873"/>
              <a:gd name="connsiteX11" fmla="*/ 95132 w 2863516"/>
              <a:gd name="connsiteY11" fmla="*/ 437618 h 1218873"/>
              <a:gd name="connsiteX12" fmla="*/ 104646 w 2863516"/>
              <a:gd name="connsiteY12" fmla="*/ 461402 h 1218873"/>
              <a:gd name="connsiteX13" fmla="*/ 109402 w 2863516"/>
              <a:gd name="connsiteY13" fmla="*/ 756318 h 1218873"/>
              <a:gd name="connsiteX14" fmla="*/ 114159 w 2863516"/>
              <a:gd name="connsiteY14" fmla="*/ 822912 h 1218873"/>
              <a:gd name="connsiteX15" fmla="*/ 123672 w 2863516"/>
              <a:gd name="connsiteY15" fmla="*/ 851453 h 1218873"/>
              <a:gd name="connsiteX16" fmla="*/ 128429 w 2863516"/>
              <a:gd name="connsiteY16" fmla="*/ 908533 h 1218873"/>
              <a:gd name="connsiteX17" fmla="*/ 142698 w 2863516"/>
              <a:gd name="connsiteY17" fmla="*/ 913290 h 1218873"/>
              <a:gd name="connsiteX18" fmla="*/ 190265 w 2863516"/>
              <a:gd name="connsiteY18" fmla="*/ 908533 h 1218873"/>
              <a:gd name="connsiteX19" fmla="*/ 228318 w 2863516"/>
              <a:gd name="connsiteY19" fmla="*/ 879993 h 1218873"/>
              <a:gd name="connsiteX20" fmla="*/ 237831 w 2863516"/>
              <a:gd name="connsiteY20" fmla="*/ 870479 h 1218873"/>
              <a:gd name="connsiteX21" fmla="*/ 247344 w 2863516"/>
              <a:gd name="connsiteY21" fmla="*/ 856209 h 1218873"/>
              <a:gd name="connsiteX22" fmla="*/ 261614 w 2863516"/>
              <a:gd name="connsiteY22" fmla="*/ 851453 h 1218873"/>
              <a:gd name="connsiteX23" fmla="*/ 280640 w 2863516"/>
              <a:gd name="connsiteY23" fmla="*/ 856209 h 1218873"/>
              <a:gd name="connsiteX24" fmla="*/ 299667 w 2863516"/>
              <a:gd name="connsiteY24" fmla="*/ 894263 h 1218873"/>
              <a:gd name="connsiteX25" fmla="*/ 309180 w 2863516"/>
              <a:gd name="connsiteY25" fmla="*/ 927560 h 1218873"/>
              <a:gd name="connsiteX26" fmla="*/ 318693 w 2863516"/>
              <a:gd name="connsiteY26" fmla="*/ 956100 h 1218873"/>
              <a:gd name="connsiteX27" fmla="*/ 323450 w 2863516"/>
              <a:gd name="connsiteY27" fmla="*/ 970370 h 1218873"/>
              <a:gd name="connsiteX28" fmla="*/ 328206 w 2863516"/>
              <a:gd name="connsiteY28" fmla="*/ 994154 h 1218873"/>
              <a:gd name="connsiteX29" fmla="*/ 347233 w 2863516"/>
              <a:gd name="connsiteY29" fmla="*/ 1032208 h 1218873"/>
              <a:gd name="connsiteX30" fmla="*/ 356746 w 2863516"/>
              <a:gd name="connsiteY30" fmla="*/ 1046478 h 1218873"/>
              <a:gd name="connsiteX31" fmla="*/ 375773 w 2863516"/>
              <a:gd name="connsiteY31" fmla="*/ 1079775 h 1218873"/>
              <a:gd name="connsiteX32" fmla="*/ 404312 w 2863516"/>
              <a:gd name="connsiteY32" fmla="*/ 1113072 h 1218873"/>
              <a:gd name="connsiteX33" fmla="*/ 432852 w 2863516"/>
              <a:gd name="connsiteY33" fmla="*/ 1122586 h 1218873"/>
              <a:gd name="connsiteX34" fmla="*/ 461392 w 2863516"/>
              <a:gd name="connsiteY34" fmla="*/ 1117829 h 1218873"/>
              <a:gd name="connsiteX35" fmla="*/ 470905 w 2863516"/>
              <a:gd name="connsiteY35" fmla="*/ 1089288 h 1218873"/>
              <a:gd name="connsiteX36" fmla="*/ 475662 w 2863516"/>
              <a:gd name="connsiteY36" fmla="*/ 1075018 h 1218873"/>
              <a:gd name="connsiteX37" fmla="*/ 480418 w 2863516"/>
              <a:gd name="connsiteY37" fmla="*/ 1013181 h 1218873"/>
              <a:gd name="connsiteX38" fmla="*/ 489931 w 2863516"/>
              <a:gd name="connsiteY38" fmla="*/ 941830 h 1218873"/>
              <a:gd name="connsiteX39" fmla="*/ 499445 w 2863516"/>
              <a:gd name="connsiteY39" fmla="*/ 913290 h 1218873"/>
              <a:gd name="connsiteX40" fmla="*/ 513715 w 2863516"/>
              <a:gd name="connsiteY40" fmla="*/ 870479 h 1218873"/>
              <a:gd name="connsiteX41" fmla="*/ 518471 w 2863516"/>
              <a:gd name="connsiteY41" fmla="*/ 856209 h 1218873"/>
              <a:gd name="connsiteX42" fmla="*/ 532741 w 2863516"/>
              <a:gd name="connsiteY42" fmla="*/ 808642 h 1218873"/>
              <a:gd name="connsiteX43" fmla="*/ 537498 w 2863516"/>
              <a:gd name="connsiteY43" fmla="*/ 794372 h 1218873"/>
              <a:gd name="connsiteX44" fmla="*/ 547011 w 2863516"/>
              <a:gd name="connsiteY44" fmla="*/ 784858 h 1218873"/>
              <a:gd name="connsiteX45" fmla="*/ 570794 w 2863516"/>
              <a:gd name="connsiteY45" fmla="*/ 746805 h 1218873"/>
              <a:gd name="connsiteX46" fmla="*/ 585064 w 2863516"/>
              <a:gd name="connsiteY46" fmla="*/ 742048 h 1218873"/>
              <a:gd name="connsiteX47" fmla="*/ 627873 w 2863516"/>
              <a:gd name="connsiteY47" fmla="*/ 756318 h 1218873"/>
              <a:gd name="connsiteX48" fmla="*/ 637387 w 2863516"/>
              <a:gd name="connsiteY48" fmla="*/ 765832 h 1218873"/>
              <a:gd name="connsiteX49" fmla="*/ 665926 w 2863516"/>
              <a:gd name="connsiteY49" fmla="*/ 784858 h 1218873"/>
              <a:gd name="connsiteX50" fmla="*/ 675439 w 2863516"/>
              <a:gd name="connsiteY50" fmla="*/ 794372 h 1218873"/>
              <a:gd name="connsiteX51" fmla="*/ 694466 w 2863516"/>
              <a:gd name="connsiteY51" fmla="*/ 822912 h 1218873"/>
              <a:gd name="connsiteX52" fmla="*/ 727762 w 2863516"/>
              <a:gd name="connsiteY52" fmla="*/ 832426 h 1218873"/>
              <a:gd name="connsiteX53" fmla="*/ 765815 w 2863516"/>
              <a:gd name="connsiteY53" fmla="*/ 841939 h 1218873"/>
              <a:gd name="connsiteX54" fmla="*/ 799111 w 2863516"/>
              <a:gd name="connsiteY54" fmla="*/ 870479 h 1218873"/>
              <a:gd name="connsiteX55" fmla="*/ 822895 w 2863516"/>
              <a:gd name="connsiteY55" fmla="*/ 894263 h 1218873"/>
              <a:gd name="connsiteX56" fmla="*/ 846678 w 2863516"/>
              <a:gd name="connsiteY56" fmla="*/ 918047 h 1218873"/>
              <a:gd name="connsiteX57" fmla="*/ 860947 w 2863516"/>
              <a:gd name="connsiteY57" fmla="*/ 932317 h 1218873"/>
              <a:gd name="connsiteX58" fmla="*/ 870461 w 2863516"/>
              <a:gd name="connsiteY58" fmla="*/ 946587 h 1218873"/>
              <a:gd name="connsiteX59" fmla="*/ 884731 w 2863516"/>
              <a:gd name="connsiteY59" fmla="*/ 960857 h 1218873"/>
              <a:gd name="connsiteX60" fmla="*/ 894244 w 2863516"/>
              <a:gd name="connsiteY60" fmla="*/ 975127 h 1218873"/>
              <a:gd name="connsiteX61" fmla="*/ 903757 w 2863516"/>
              <a:gd name="connsiteY61" fmla="*/ 984641 h 1218873"/>
              <a:gd name="connsiteX62" fmla="*/ 913270 w 2863516"/>
              <a:gd name="connsiteY62" fmla="*/ 998911 h 1218873"/>
              <a:gd name="connsiteX63" fmla="*/ 927540 w 2863516"/>
              <a:gd name="connsiteY63" fmla="*/ 1003668 h 1218873"/>
              <a:gd name="connsiteX64" fmla="*/ 941810 w 2863516"/>
              <a:gd name="connsiteY64" fmla="*/ 1022694 h 1218873"/>
              <a:gd name="connsiteX65" fmla="*/ 956080 w 2863516"/>
              <a:gd name="connsiteY65" fmla="*/ 1032208 h 1218873"/>
              <a:gd name="connsiteX66" fmla="*/ 960836 w 2863516"/>
              <a:gd name="connsiteY66" fmla="*/ 1046478 h 1218873"/>
              <a:gd name="connsiteX67" fmla="*/ 998889 w 2863516"/>
              <a:gd name="connsiteY67" fmla="*/ 1055991 h 1218873"/>
              <a:gd name="connsiteX68" fmla="*/ 1027429 w 2863516"/>
              <a:gd name="connsiteY68" fmla="*/ 1075018 h 1218873"/>
              <a:gd name="connsiteX69" fmla="*/ 1208180 w 2863516"/>
              <a:gd name="connsiteY69" fmla="*/ 1084532 h 1218873"/>
              <a:gd name="connsiteX70" fmla="*/ 1217694 w 2863516"/>
              <a:gd name="connsiteY70" fmla="*/ 1094045 h 1218873"/>
              <a:gd name="connsiteX71" fmla="*/ 1227207 w 2863516"/>
              <a:gd name="connsiteY71" fmla="*/ 1122586 h 1218873"/>
              <a:gd name="connsiteX72" fmla="*/ 1236720 w 2863516"/>
              <a:gd name="connsiteY72" fmla="*/ 1151126 h 1218873"/>
              <a:gd name="connsiteX73" fmla="*/ 1250990 w 2863516"/>
              <a:gd name="connsiteY73" fmla="*/ 1179666 h 1218873"/>
              <a:gd name="connsiteX74" fmla="*/ 1279530 w 2863516"/>
              <a:gd name="connsiteY74" fmla="*/ 1189180 h 1218873"/>
              <a:gd name="connsiteX75" fmla="*/ 1322339 w 2863516"/>
              <a:gd name="connsiteY75" fmla="*/ 1179666 h 1218873"/>
              <a:gd name="connsiteX76" fmla="*/ 1336609 w 2863516"/>
              <a:gd name="connsiteY76" fmla="*/ 1170153 h 1218873"/>
              <a:gd name="connsiteX77" fmla="*/ 1355636 w 2863516"/>
              <a:gd name="connsiteY77" fmla="*/ 1165396 h 1218873"/>
              <a:gd name="connsiteX78" fmla="*/ 1369905 w 2863516"/>
              <a:gd name="connsiteY78" fmla="*/ 1155883 h 1218873"/>
              <a:gd name="connsiteX79" fmla="*/ 1436498 w 2863516"/>
              <a:gd name="connsiteY79" fmla="*/ 1155883 h 1218873"/>
              <a:gd name="connsiteX80" fmla="*/ 1479308 w 2863516"/>
              <a:gd name="connsiteY80" fmla="*/ 1189180 h 1218873"/>
              <a:gd name="connsiteX81" fmla="*/ 1522117 w 2863516"/>
              <a:gd name="connsiteY81" fmla="*/ 1184423 h 1218873"/>
              <a:gd name="connsiteX82" fmla="*/ 1531630 w 2863516"/>
              <a:gd name="connsiteY82" fmla="*/ 1170153 h 1218873"/>
              <a:gd name="connsiteX83" fmla="*/ 1555413 w 2863516"/>
              <a:gd name="connsiteY83" fmla="*/ 1146369 h 1218873"/>
              <a:gd name="connsiteX84" fmla="*/ 1607736 w 2863516"/>
              <a:gd name="connsiteY84" fmla="*/ 1151126 h 1218873"/>
              <a:gd name="connsiteX85" fmla="*/ 1622006 w 2863516"/>
              <a:gd name="connsiteY85" fmla="*/ 1160639 h 1218873"/>
              <a:gd name="connsiteX86" fmla="*/ 1636276 w 2863516"/>
              <a:gd name="connsiteY86" fmla="*/ 1165396 h 1218873"/>
              <a:gd name="connsiteX87" fmla="*/ 1664816 w 2863516"/>
              <a:gd name="connsiteY87" fmla="*/ 1189180 h 1218873"/>
              <a:gd name="connsiteX88" fmla="*/ 1683842 w 2863516"/>
              <a:gd name="connsiteY88" fmla="*/ 1198693 h 1218873"/>
              <a:gd name="connsiteX89" fmla="*/ 1731408 w 2863516"/>
              <a:gd name="connsiteY89" fmla="*/ 1189180 h 1218873"/>
              <a:gd name="connsiteX90" fmla="*/ 1740921 w 2863516"/>
              <a:gd name="connsiteY90" fmla="*/ 1179666 h 1218873"/>
              <a:gd name="connsiteX91" fmla="*/ 1769461 w 2863516"/>
              <a:gd name="connsiteY91" fmla="*/ 1170153 h 1218873"/>
              <a:gd name="connsiteX92" fmla="*/ 1840810 w 2863516"/>
              <a:gd name="connsiteY92" fmla="*/ 1174909 h 1218873"/>
              <a:gd name="connsiteX93" fmla="*/ 2092911 w 2863516"/>
              <a:gd name="connsiteY93" fmla="*/ 1165396 h 1218873"/>
              <a:gd name="connsiteX94" fmla="*/ 2107181 w 2863516"/>
              <a:gd name="connsiteY94" fmla="*/ 1155883 h 1218873"/>
              <a:gd name="connsiteX95" fmla="*/ 2121451 w 2863516"/>
              <a:gd name="connsiteY95" fmla="*/ 1151126 h 1218873"/>
              <a:gd name="connsiteX96" fmla="*/ 2145234 w 2863516"/>
              <a:gd name="connsiteY96" fmla="*/ 1127342 h 1218873"/>
              <a:gd name="connsiteX97" fmla="*/ 2173774 w 2863516"/>
              <a:gd name="connsiteY97" fmla="*/ 1098802 h 1218873"/>
              <a:gd name="connsiteX98" fmla="*/ 2211826 w 2863516"/>
              <a:gd name="connsiteY98" fmla="*/ 1060748 h 1218873"/>
              <a:gd name="connsiteX99" fmla="*/ 2221340 w 2863516"/>
              <a:gd name="connsiteY99" fmla="*/ 1051235 h 1218873"/>
              <a:gd name="connsiteX100" fmla="*/ 2235610 w 2863516"/>
              <a:gd name="connsiteY100" fmla="*/ 1046478 h 1218873"/>
              <a:gd name="connsiteX101" fmla="*/ 2254636 w 2863516"/>
              <a:gd name="connsiteY101" fmla="*/ 1032208 h 1218873"/>
              <a:gd name="connsiteX102" fmla="*/ 2273662 w 2863516"/>
              <a:gd name="connsiteY102" fmla="*/ 1027451 h 1218873"/>
              <a:gd name="connsiteX103" fmla="*/ 2297446 w 2863516"/>
              <a:gd name="connsiteY103" fmla="*/ 1017938 h 1218873"/>
              <a:gd name="connsiteX104" fmla="*/ 2306959 w 2863516"/>
              <a:gd name="connsiteY104" fmla="*/ 998911 h 1218873"/>
              <a:gd name="connsiteX105" fmla="*/ 2311715 w 2863516"/>
              <a:gd name="connsiteY105" fmla="*/ 956100 h 1218873"/>
              <a:gd name="connsiteX106" fmla="*/ 2321229 w 2863516"/>
              <a:gd name="connsiteY106" fmla="*/ 903776 h 1218873"/>
              <a:gd name="connsiteX107" fmla="*/ 2325985 w 2863516"/>
              <a:gd name="connsiteY107" fmla="*/ 860966 h 1218873"/>
              <a:gd name="connsiteX108" fmla="*/ 2330742 w 2863516"/>
              <a:gd name="connsiteY108" fmla="*/ 813399 h 1218873"/>
              <a:gd name="connsiteX109" fmla="*/ 2335499 w 2863516"/>
              <a:gd name="connsiteY109" fmla="*/ 799129 h 1218873"/>
              <a:gd name="connsiteX110" fmla="*/ 2340255 w 2863516"/>
              <a:gd name="connsiteY110" fmla="*/ 780102 h 1218873"/>
              <a:gd name="connsiteX111" fmla="*/ 2349768 w 2863516"/>
              <a:gd name="connsiteY111" fmla="*/ 751561 h 1218873"/>
              <a:gd name="connsiteX112" fmla="*/ 2354525 w 2863516"/>
              <a:gd name="connsiteY112" fmla="*/ 732535 h 1218873"/>
              <a:gd name="connsiteX113" fmla="*/ 2364038 w 2863516"/>
              <a:gd name="connsiteY113" fmla="*/ 713508 h 1218873"/>
              <a:gd name="connsiteX114" fmla="*/ 2373551 w 2863516"/>
              <a:gd name="connsiteY114" fmla="*/ 580320 h 1218873"/>
              <a:gd name="connsiteX115" fmla="*/ 2383065 w 2863516"/>
              <a:gd name="connsiteY115" fmla="*/ 508969 h 1218873"/>
              <a:gd name="connsiteX116" fmla="*/ 2387821 w 2863516"/>
              <a:gd name="connsiteY116" fmla="*/ 494699 h 1218873"/>
              <a:gd name="connsiteX117" fmla="*/ 2397335 w 2863516"/>
              <a:gd name="connsiteY117" fmla="*/ 480428 h 1218873"/>
              <a:gd name="connsiteX118" fmla="*/ 2421118 w 2863516"/>
              <a:gd name="connsiteY118" fmla="*/ 461402 h 1218873"/>
              <a:gd name="connsiteX119" fmla="*/ 2440144 w 2863516"/>
              <a:gd name="connsiteY119" fmla="*/ 432861 h 1218873"/>
              <a:gd name="connsiteX120" fmla="*/ 2449657 w 2863516"/>
              <a:gd name="connsiteY120" fmla="*/ 418591 h 1218873"/>
              <a:gd name="connsiteX121" fmla="*/ 2459171 w 2863516"/>
              <a:gd name="connsiteY121" fmla="*/ 409078 h 1218873"/>
              <a:gd name="connsiteX122" fmla="*/ 2473440 w 2863516"/>
              <a:gd name="connsiteY122" fmla="*/ 380537 h 1218873"/>
              <a:gd name="connsiteX123" fmla="*/ 2492467 w 2863516"/>
              <a:gd name="connsiteY123" fmla="*/ 361510 h 1218873"/>
              <a:gd name="connsiteX124" fmla="*/ 2516250 w 2863516"/>
              <a:gd name="connsiteY124" fmla="*/ 390051 h 1218873"/>
              <a:gd name="connsiteX125" fmla="*/ 2525763 w 2863516"/>
              <a:gd name="connsiteY125" fmla="*/ 404321 h 1218873"/>
              <a:gd name="connsiteX126" fmla="*/ 2535276 w 2863516"/>
              <a:gd name="connsiteY126" fmla="*/ 432861 h 1218873"/>
              <a:gd name="connsiteX127" fmla="*/ 2544790 w 2863516"/>
              <a:gd name="connsiteY127" fmla="*/ 461402 h 1218873"/>
              <a:gd name="connsiteX128" fmla="*/ 2549546 w 2863516"/>
              <a:gd name="connsiteY128" fmla="*/ 480428 h 1218873"/>
              <a:gd name="connsiteX129" fmla="*/ 2554303 w 2863516"/>
              <a:gd name="connsiteY129" fmla="*/ 504212 h 1218873"/>
              <a:gd name="connsiteX130" fmla="*/ 2563816 w 2863516"/>
              <a:gd name="connsiteY130" fmla="*/ 580320 h 1218873"/>
              <a:gd name="connsiteX131" fmla="*/ 2568573 w 2863516"/>
              <a:gd name="connsiteY131" fmla="*/ 604103 h 1218873"/>
              <a:gd name="connsiteX132" fmla="*/ 2573329 w 2863516"/>
              <a:gd name="connsiteY132" fmla="*/ 632643 h 1218873"/>
              <a:gd name="connsiteX133" fmla="*/ 2587599 w 2863516"/>
              <a:gd name="connsiteY133" fmla="*/ 699237 h 1218873"/>
              <a:gd name="connsiteX134" fmla="*/ 2597112 w 2863516"/>
              <a:gd name="connsiteY134" fmla="*/ 832426 h 1218873"/>
              <a:gd name="connsiteX135" fmla="*/ 2601869 w 2863516"/>
              <a:gd name="connsiteY135" fmla="*/ 865723 h 1218873"/>
              <a:gd name="connsiteX136" fmla="*/ 2616139 w 2863516"/>
              <a:gd name="connsiteY136" fmla="*/ 932317 h 1218873"/>
              <a:gd name="connsiteX137" fmla="*/ 2625652 w 2863516"/>
              <a:gd name="connsiteY137" fmla="*/ 965614 h 1218873"/>
              <a:gd name="connsiteX138" fmla="*/ 2635165 w 2863516"/>
              <a:gd name="connsiteY138" fmla="*/ 1022694 h 1218873"/>
              <a:gd name="connsiteX139" fmla="*/ 2639922 w 2863516"/>
              <a:gd name="connsiteY139" fmla="*/ 1127342 h 1218873"/>
              <a:gd name="connsiteX140" fmla="*/ 2649435 w 2863516"/>
              <a:gd name="connsiteY140" fmla="*/ 1155883 h 1218873"/>
              <a:gd name="connsiteX141" fmla="*/ 2668462 w 2863516"/>
              <a:gd name="connsiteY141" fmla="*/ 1179666 h 1218873"/>
              <a:gd name="connsiteX142" fmla="*/ 2682731 w 2863516"/>
              <a:gd name="connsiteY142" fmla="*/ 1184423 h 1218873"/>
              <a:gd name="connsiteX143" fmla="*/ 2711271 w 2863516"/>
              <a:gd name="connsiteY143" fmla="*/ 1179666 h 1218873"/>
              <a:gd name="connsiteX144" fmla="*/ 2720784 w 2863516"/>
              <a:gd name="connsiteY144" fmla="*/ 1165396 h 1218873"/>
              <a:gd name="connsiteX145" fmla="*/ 2730298 w 2863516"/>
              <a:gd name="connsiteY145" fmla="*/ 1155883 h 1218873"/>
              <a:gd name="connsiteX146" fmla="*/ 2749324 w 2863516"/>
              <a:gd name="connsiteY146" fmla="*/ 1151126 h 1218873"/>
              <a:gd name="connsiteX147" fmla="*/ 2758837 w 2863516"/>
              <a:gd name="connsiteY147" fmla="*/ 1141612 h 1218873"/>
              <a:gd name="connsiteX148" fmla="*/ 2792134 w 2863516"/>
              <a:gd name="connsiteY148" fmla="*/ 1113072 h 1218873"/>
              <a:gd name="connsiteX149" fmla="*/ 2811160 w 2863516"/>
              <a:gd name="connsiteY149" fmla="*/ 1084532 h 1218873"/>
              <a:gd name="connsiteX150" fmla="*/ 2820673 w 2863516"/>
              <a:gd name="connsiteY150" fmla="*/ 1070262 h 1218873"/>
              <a:gd name="connsiteX151" fmla="*/ 2830187 w 2863516"/>
              <a:gd name="connsiteY151" fmla="*/ 1055991 h 1218873"/>
              <a:gd name="connsiteX152" fmla="*/ 2834943 w 2863516"/>
              <a:gd name="connsiteY152" fmla="*/ 1036965 h 1218873"/>
              <a:gd name="connsiteX153" fmla="*/ 2844456 w 2863516"/>
              <a:gd name="connsiteY153" fmla="*/ 1027451 h 1218873"/>
              <a:gd name="connsiteX154" fmla="*/ 2853970 w 2863516"/>
              <a:gd name="connsiteY154" fmla="*/ 998911 h 1218873"/>
              <a:gd name="connsiteX155" fmla="*/ 2863483 w 2863516"/>
              <a:gd name="connsiteY155" fmla="*/ 984641 h 1218873"/>
              <a:gd name="connsiteX156" fmla="*/ 2863483 w 2863516"/>
              <a:gd name="connsiteY156" fmla="*/ 984641 h 1218873"/>
              <a:gd name="connsiteX0" fmla="*/ 0 w 2869962"/>
              <a:gd name="connsiteY0" fmla="*/ 0 h 1639095"/>
              <a:gd name="connsiteX1" fmla="*/ 0 w 2869962"/>
              <a:gd name="connsiteY1" fmla="*/ 1218192 h 1639095"/>
              <a:gd name="connsiteX2" fmla="*/ 4757 w 2869962"/>
              <a:gd name="connsiteY2" fmla="*/ 90377 h 1639095"/>
              <a:gd name="connsiteX3" fmla="*/ 14270 w 2869962"/>
              <a:gd name="connsiteY3" fmla="*/ 137945 h 1639095"/>
              <a:gd name="connsiteX4" fmla="*/ 19026 w 2869962"/>
              <a:gd name="connsiteY4" fmla="*/ 166485 h 1639095"/>
              <a:gd name="connsiteX5" fmla="*/ 23783 w 2869962"/>
              <a:gd name="connsiteY5" fmla="*/ 185512 h 1639095"/>
              <a:gd name="connsiteX6" fmla="*/ 28540 w 2869962"/>
              <a:gd name="connsiteY6" fmla="*/ 209295 h 1639095"/>
              <a:gd name="connsiteX7" fmla="*/ 42810 w 2869962"/>
              <a:gd name="connsiteY7" fmla="*/ 266376 h 1639095"/>
              <a:gd name="connsiteX8" fmla="*/ 47566 w 2869962"/>
              <a:gd name="connsiteY8" fmla="*/ 285403 h 1639095"/>
              <a:gd name="connsiteX9" fmla="*/ 66593 w 2869962"/>
              <a:gd name="connsiteY9" fmla="*/ 323457 h 1639095"/>
              <a:gd name="connsiteX10" fmla="*/ 85619 w 2869962"/>
              <a:gd name="connsiteY10" fmla="*/ 390051 h 1639095"/>
              <a:gd name="connsiteX11" fmla="*/ 95132 w 2869962"/>
              <a:gd name="connsiteY11" fmla="*/ 437618 h 1639095"/>
              <a:gd name="connsiteX12" fmla="*/ 104646 w 2869962"/>
              <a:gd name="connsiteY12" fmla="*/ 461402 h 1639095"/>
              <a:gd name="connsiteX13" fmla="*/ 109402 w 2869962"/>
              <a:gd name="connsiteY13" fmla="*/ 756318 h 1639095"/>
              <a:gd name="connsiteX14" fmla="*/ 114159 w 2869962"/>
              <a:gd name="connsiteY14" fmla="*/ 822912 h 1639095"/>
              <a:gd name="connsiteX15" fmla="*/ 123672 w 2869962"/>
              <a:gd name="connsiteY15" fmla="*/ 851453 h 1639095"/>
              <a:gd name="connsiteX16" fmla="*/ 128429 w 2869962"/>
              <a:gd name="connsiteY16" fmla="*/ 908533 h 1639095"/>
              <a:gd name="connsiteX17" fmla="*/ 142698 w 2869962"/>
              <a:gd name="connsiteY17" fmla="*/ 913290 h 1639095"/>
              <a:gd name="connsiteX18" fmla="*/ 190265 w 2869962"/>
              <a:gd name="connsiteY18" fmla="*/ 908533 h 1639095"/>
              <a:gd name="connsiteX19" fmla="*/ 228318 w 2869962"/>
              <a:gd name="connsiteY19" fmla="*/ 879993 h 1639095"/>
              <a:gd name="connsiteX20" fmla="*/ 237831 w 2869962"/>
              <a:gd name="connsiteY20" fmla="*/ 870479 h 1639095"/>
              <a:gd name="connsiteX21" fmla="*/ 247344 w 2869962"/>
              <a:gd name="connsiteY21" fmla="*/ 856209 h 1639095"/>
              <a:gd name="connsiteX22" fmla="*/ 261614 w 2869962"/>
              <a:gd name="connsiteY22" fmla="*/ 851453 h 1639095"/>
              <a:gd name="connsiteX23" fmla="*/ 280640 w 2869962"/>
              <a:gd name="connsiteY23" fmla="*/ 856209 h 1639095"/>
              <a:gd name="connsiteX24" fmla="*/ 299667 w 2869962"/>
              <a:gd name="connsiteY24" fmla="*/ 894263 h 1639095"/>
              <a:gd name="connsiteX25" fmla="*/ 309180 w 2869962"/>
              <a:gd name="connsiteY25" fmla="*/ 927560 h 1639095"/>
              <a:gd name="connsiteX26" fmla="*/ 318693 w 2869962"/>
              <a:gd name="connsiteY26" fmla="*/ 956100 h 1639095"/>
              <a:gd name="connsiteX27" fmla="*/ 323450 w 2869962"/>
              <a:gd name="connsiteY27" fmla="*/ 970370 h 1639095"/>
              <a:gd name="connsiteX28" fmla="*/ 328206 w 2869962"/>
              <a:gd name="connsiteY28" fmla="*/ 994154 h 1639095"/>
              <a:gd name="connsiteX29" fmla="*/ 347233 w 2869962"/>
              <a:gd name="connsiteY29" fmla="*/ 1032208 h 1639095"/>
              <a:gd name="connsiteX30" fmla="*/ 356746 w 2869962"/>
              <a:gd name="connsiteY30" fmla="*/ 1046478 h 1639095"/>
              <a:gd name="connsiteX31" fmla="*/ 375773 w 2869962"/>
              <a:gd name="connsiteY31" fmla="*/ 1079775 h 1639095"/>
              <a:gd name="connsiteX32" fmla="*/ 404312 w 2869962"/>
              <a:gd name="connsiteY32" fmla="*/ 1113072 h 1639095"/>
              <a:gd name="connsiteX33" fmla="*/ 432852 w 2869962"/>
              <a:gd name="connsiteY33" fmla="*/ 1122586 h 1639095"/>
              <a:gd name="connsiteX34" fmla="*/ 461392 w 2869962"/>
              <a:gd name="connsiteY34" fmla="*/ 1117829 h 1639095"/>
              <a:gd name="connsiteX35" fmla="*/ 470905 w 2869962"/>
              <a:gd name="connsiteY35" fmla="*/ 1089288 h 1639095"/>
              <a:gd name="connsiteX36" fmla="*/ 475662 w 2869962"/>
              <a:gd name="connsiteY36" fmla="*/ 1075018 h 1639095"/>
              <a:gd name="connsiteX37" fmla="*/ 480418 w 2869962"/>
              <a:gd name="connsiteY37" fmla="*/ 1013181 h 1639095"/>
              <a:gd name="connsiteX38" fmla="*/ 489931 w 2869962"/>
              <a:gd name="connsiteY38" fmla="*/ 941830 h 1639095"/>
              <a:gd name="connsiteX39" fmla="*/ 499445 w 2869962"/>
              <a:gd name="connsiteY39" fmla="*/ 913290 h 1639095"/>
              <a:gd name="connsiteX40" fmla="*/ 513715 w 2869962"/>
              <a:gd name="connsiteY40" fmla="*/ 870479 h 1639095"/>
              <a:gd name="connsiteX41" fmla="*/ 518471 w 2869962"/>
              <a:gd name="connsiteY41" fmla="*/ 856209 h 1639095"/>
              <a:gd name="connsiteX42" fmla="*/ 532741 w 2869962"/>
              <a:gd name="connsiteY42" fmla="*/ 808642 h 1639095"/>
              <a:gd name="connsiteX43" fmla="*/ 537498 w 2869962"/>
              <a:gd name="connsiteY43" fmla="*/ 794372 h 1639095"/>
              <a:gd name="connsiteX44" fmla="*/ 547011 w 2869962"/>
              <a:gd name="connsiteY44" fmla="*/ 784858 h 1639095"/>
              <a:gd name="connsiteX45" fmla="*/ 570794 w 2869962"/>
              <a:gd name="connsiteY45" fmla="*/ 746805 h 1639095"/>
              <a:gd name="connsiteX46" fmla="*/ 585064 w 2869962"/>
              <a:gd name="connsiteY46" fmla="*/ 742048 h 1639095"/>
              <a:gd name="connsiteX47" fmla="*/ 627873 w 2869962"/>
              <a:gd name="connsiteY47" fmla="*/ 756318 h 1639095"/>
              <a:gd name="connsiteX48" fmla="*/ 637387 w 2869962"/>
              <a:gd name="connsiteY48" fmla="*/ 765832 h 1639095"/>
              <a:gd name="connsiteX49" fmla="*/ 665926 w 2869962"/>
              <a:gd name="connsiteY49" fmla="*/ 784858 h 1639095"/>
              <a:gd name="connsiteX50" fmla="*/ 675439 w 2869962"/>
              <a:gd name="connsiteY50" fmla="*/ 794372 h 1639095"/>
              <a:gd name="connsiteX51" fmla="*/ 694466 w 2869962"/>
              <a:gd name="connsiteY51" fmla="*/ 822912 h 1639095"/>
              <a:gd name="connsiteX52" fmla="*/ 727762 w 2869962"/>
              <a:gd name="connsiteY52" fmla="*/ 832426 h 1639095"/>
              <a:gd name="connsiteX53" fmla="*/ 765815 w 2869962"/>
              <a:gd name="connsiteY53" fmla="*/ 841939 h 1639095"/>
              <a:gd name="connsiteX54" fmla="*/ 799111 w 2869962"/>
              <a:gd name="connsiteY54" fmla="*/ 870479 h 1639095"/>
              <a:gd name="connsiteX55" fmla="*/ 822895 w 2869962"/>
              <a:gd name="connsiteY55" fmla="*/ 894263 h 1639095"/>
              <a:gd name="connsiteX56" fmla="*/ 846678 w 2869962"/>
              <a:gd name="connsiteY56" fmla="*/ 918047 h 1639095"/>
              <a:gd name="connsiteX57" fmla="*/ 860947 w 2869962"/>
              <a:gd name="connsiteY57" fmla="*/ 932317 h 1639095"/>
              <a:gd name="connsiteX58" fmla="*/ 870461 w 2869962"/>
              <a:gd name="connsiteY58" fmla="*/ 946587 h 1639095"/>
              <a:gd name="connsiteX59" fmla="*/ 884731 w 2869962"/>
              <a:gd name="connsiteY59" fmla="*/ 960857 h 1639095"/>
              <a:gd name="connsiteX60" fmla="*/ 894244 w 2869962"/>
              <a:gd name="connsiteY60" fmla="*/ 975127 h 1639095"/>
              <a:gd name="connsiteX61" fmla="*/ 903757 w 2869962"/>
              <a:gd name="connsiteY61" fmla="*/ 984641 h 1639095"/>
              <a:gd name="connsiteX62" fmla="*/ 913270 w 2869962"/>
              <a:gd name="connsiteY62" fmla="*/ 998911 h 1639095"/>
              <a:gd name="connsiteX63" fmla="*/ 927540 w 2869962"/>
              <a:gd name="connsiteY63" fmla="*/ 1003668 h 1639095"/>
              <a:gd name="connsiteX64" fmla="*/ 941810 w 2869962"/>
              <a:gd name="connsiteY64" fmla="*/ 1022694 h 1639095"/>
              <a:gd name="connsiteX65" fmla="*/ 956080 w 2869962"/>
              <a:gd name="connsiteY65" fmla="*/ 1032208 h 1639095"/>
              <a:gd name="connsiteX66" fmla="*/ 960836 w 2869962"/>
              <a:gd name="connsiteY66" fmla="*/ 1046478 h 1639095"/>
              <a:gd name="connsiteX67" fmla="*/ 998889 w 2869962"/>
              <a:gd name="connsiteY67" fmla="*/ 1055991 h 1639095"/>
              <a:gd name="connsiteX68" fmla="*/ 1027429 w 2869962"/>
              <a:gd name="connsiteY68" fmla="*/ 1075018 h 1639095"/>
              <a:gd name="connsiteX69" fmla="*/ 1208180 w 2869962"/>
              <a:gd name="connsiteY69" fmla="*/ 1084532 h 1639095"/>
              <a:gd name="connsiteX70" fmla="*/ 1217694 w 2869962"/>
              <a:gd name="connsiteY70" fmla="*/ 1094045 h 1639095"/>
              <a:gd name="connsiteX71" fmla="*/ 1227207 w 2869962"/>
              <a:gd name="connsiteY71" fmla="*/ 1122586 h 1639095"/>
              <a:gd name="connsiteX72" fmla="*/ 1236720 w 2869962"/>
              <a:gd name="connsiteY72" fmla="*/ 1151126 h 1639095"/>
              <a:gd name="connsiteX73" fmla="*/ 1250990 w 2869962"/>
              <a:gd name="connsiteY73" fmla="*/ 1179666 h 1639095"/>
              <a:gd name="connsiteX74" fmla="*/ 1279530 w 2869962"/>
              <a:gd name="connsiteY74" fmla="*/ 1189180 h 1639095"/>
              <a:gd name="connsiteX75" fmla="*/ 1322339 w 2869962"/>
              <a:gd name="connsiteY75" fmla="*/ 1179666 h 1639095"/>
              <a:gd name="connsiteX76" fmla="*/ 1336609 w 2869962"/>
              <a:gd name="connsiteY76" fmla="*/ 1170153 h 1639095"/>
              <a:gd name="connsiteX77" fmla="*/ 1355636 w 2869962"/>
              <a:gd name="connsiteY77" fmla="*/ 1165396 h 1639095"/>
              <a:gd name="connsiteX78" fmla="*/ 1369905 w 2869962"/>
              <a:gd name="connsiteY78" fmla="*/ 1155883 h 1639095"/>
              <a:gd name="connsiteX79" fmla="*/ 1436498 w 2869962"/>
              <a:gd name="connsiteY79" fmla="*/ 1155883 h 1639095"/>
              <a:gd name="connsiteX80" fmla="*/ 1479308 w 2869962"/>
              <a:gd name="connsiteY80" fmla="*/ 1189180 h 1639095"/>
              <a:gd name="connsiteX81" fmla="*/ 1522117 w 2869962"/>
              <a:gd name="connsiteY81" fmla="*/ 1184423 h 1639095"/>
              <a:gd name="connsiteX82" fmla="*/ 1531630 w 2869962"/>
              <a:gd name="connsiteY82" fmla="*/ 1170153 h 1639095"/>
              <a:gd name="connsiteX83" fmla="*/ 1555413 w 2869962"/>
              <a:gd name="connsiteY83" fmla="*/ 1146369 h 1639095"/>
              <a:gd name="connsiteX84" fmla="*/ 1607736 w 2869962"/>
              <a:gd name="connsiteY84" fmla="*/ 1151126 h 1639095"/>
              <a:gd name="connsiteX85" fmla="*/ 1622006 w 2869962"/>
              <a:gd name="connsiteY85" fmla="*/ 1160639 h 1639095"/>
              <a:gd name="connsiteX86" fmla="*/ 1636276 w 2869962"/>
              <a:gd name="connsiteY86" fmla="*/ 1165396 h 1639095"/>
              <a:gd name="connsiteX87" fmla="*/ 1664816 w 2869962"/>
              <a:gd name="connsiteY87" fmla="*/ 1189180 h 1639095"/>
              <a:gd name="connsiteX88" fmla="*/ 1683842 w 2869962"/>
              <a:gd name="connsiteY88" fmla="*/ 1198693 h 1639095"/>
              <a:gd name="connsiteX89" fmla="*/ 1731408 w 2869962"/>
              <a:gd name="connsiteY89" fmla="*/ 1189180 h 1639095"/>
              <a:gd name="connsiteX90" fmla="*/ 1740921 w 2869962"/>
              <a:gd name="connsiteY90" fmla="*/ 1179666 h 1639095"/>
              <a:gd name="connsiteX91" fmla="*/ 1769461 w 2869962"/>
              <a:gd name="connsiteY91" fmla="*/ 1170153 h 1639095"/>
              <a:gd name="connsiteX92" fmla="*/ 1840810 w 2869962"/>
              <a:gd name="connsiteY92" fmla="*/ 1174909 h 1639095"/>
              <a:gd name="connsiteX93" fmla="*/ 2092911 w 2869962"/>
              <a:gd name="connsiteY93" fmla="*/ 1165396 h 1639095"/>
              <a:gd name="connsiteX94" fmla="*/ 2107181 w 2869962"/>
              <a:gd name="connsiteY94" fmla="*/ 1155883 h 1639095"/>
              <a:gd name="connsiteX95" fmla="*/ 2121451 w 2869962"/>
              <a:gd name="connsiteY95" fmla="*/ 1151126 h 1639095"/>
              <a:gd name="connsiteX96" fmla="*/ 2145234 w 2869962"/>
              <a:gd name="connsiteY96" fmla="*/ 1127342 h 1639095"/>
              <a:gd name="connsiteX97" fmla="*/ 2173774 w 2869962"/>
              <a:gd name="connsiteY97" fmla="*/ 1098802 h 1639095"/>
              <a:gd name="connsiteX98" fmla="*/ 2211826 w 2869962"/>
              <a:gd name="connsiteY98" fmla="*/ 1060748 h 1639095"/>
              <a:gd name="connsiteX99" fmla="*/ 2221340 w 2869962"/>
              <a:gd name="connsiteY99" fmla="*/ 1051235 h 1639095"/>
              <a:gd name="connsiteX100" fmla="*/ 2235610 w 2869962"/>
              <a:gd name="connsiteY100" fmla="*/ 1046478 h 1639095"/>
              <a:gd name="connsiteX101" fmla="*/ 2254636 w 2869962"/>
              <a:gd name="connsiteY101" fmla="*/ 1032208 h 1639095"/>
              <a:gd name="connsiteX102" fmla="*/ 2273662 w 2869962"/>
              <a:gd name="connsiteY102" fmla="*/ 1027451 h 1639095"/>
              <a:gd name="connsiteX103" fmla="*/ 2297446 w 2869962"/>
              <a:gd name="connsiteY103" fmla="*/ 1017938 h 1639095"/>
              <a:gd name="connsiteX104" fmla="*/ 2306959 w 2869962"/>
              <a:gd name="connsiteY104" fmla="*/ 998911 h 1639095"/>
              <a:gd name="connsiteX105" fmla="*/ 2311715 w 2869962"/>
              <a:gd name="connsiteY105" fmla="*/ 956100 h 1639095"/>
              <a:gd name="connsiteX106" fmla="*/ 2321229 w 2869962"/>
              <a:gd name="connsiteY106" fmla="*/ 903776 h 1639095"/>
              <a:gd name="connsiteX107" fmla="*/ 2325985 w 2869962"/>
              <a:gd name="connsiteY107" fmla="*/ 860966 h 1639095"/>
              <a:gd name="connsiteX108" fmla="*/ 2330742 w 2869962"/>
              <a:gd name="connsiteY108" fmla="*/ 813399 h 1639095"/>
              <a:gd name="connsiteX109" fmla="*/ 2335499 w 2869962"/>
              <a:gd name="connsiteY109" fmla="*/ 799129 h 1639095"/>
              <a:gd name="connsiteX110" fmla="*/ 2340255 w 2869962"/>
              <a:gd name="connsiteY110" fmla="*/ 780102 h 1639095"/>
              <a:gd name="connsiteX111" fmla="*/ 2349768 w 2869962"/>
              <a:gd name="connsiteY111" fmla="*/ 751561 h 1639095"/>
              <a:gd name="connsiteX112" fmla="*/ 2354525 w 2869962"/>
              <a:gd name="connsiteY112" fmla="*/ 732535 h 1639095"/>
              <a:gd name="connsiteX113" fmla="*/ 2364038 w 2869962"/>
              <a:gd name="connsiteY113" fmla="*/ 713508 h 1639095"/>
              <a:gd name="connsiteX114" fmla="*/ 2373551 w 2869962"/>
              <a:gd name="connsiteY114" fmla="*/ 580320 h 1639095"/>
              <a:gd name="connsiteX115" fmla="*/ 2383065 w 2869962"/>
              <a:gd name="connsiteY115" fmla="*/ 508969 h 1639095"/>
              <a:gd name="connsiteX116" fmla="*/ 2387821 w 2869962"/>
              <a:gd name="connsiteY116" fmla="*/ 494699 h 1639095"/>
              <a:gd name="connsiteX117" fmla="*/ 2397335 w 2869962"/>
              <a:gd name="connsiteY117" fmla="*/ 480428 h 1639095"/>
              <a:gd name="connsiteX118" fmla="*/ 2421118 w 2869962"/>
              <a:gd name="connsiteY118" fmla="*/ 461402 h 1639095"/>
              <a:gd name="connsiteX119" fmla="*/ 2440144 w 2869962"/>
              <a:gd name="connsiteY119" fmla="*/ 432861 h 1639095"/>
              <a:gd name="connsiteX120" fmla="*/ 2449657 w 2869962"/>
              <a:gd name="connsiteY120" fmla="*/ 418591 h 1639095"/>
              <a:gd name="connsiteX121" fmla="*/ 2459171 w 2869962"/>
              <a:gd name="connsiteY121" fmla="*/ 409078 h 1639095"/>
              <a:gd name="connsiteX122" fmla="*/ 2473440 w 2869962"/>
              <a:gd name="connsiteY122" fmla="*/ 380537 h 1639095"/>
              <a:gd name="connsiteX123" fmla="*/ 2492467 w 2869962"/>
              <a:gd name="connsiteY123" fmla="*/ 361510 h 1639095"/>
              <a:gd name="connsiteX124" fmla="*/ 2516250 w 2869962"/>
              <a:gd name="connsiteY124" fmla="*/ 390051 h 1639095"/>
              <a:gd name="connsiteX125" fmla="*/ 2525763 w 2869962"/>
              <a:gd name="connsiteY125" fmla="*/ 404321 h 1639095"/>
              <a:gd name="connsiteX126" fmla="*/ 2535276 w 2869962"/>
              <a:gd name="connsiteY126" fmla="*/ 432861 h 1639095"/>
              <a:gd name="connsiteX127" fmla="*/ 2544790 w 2869962"/>
              <a:gd name="connsiteY127" fmla="*/ 461402 h 1639095"/>
              <a:gd name="connsiteX128" fmla="*/ 2549546 w 2869962"/>
              <a:gd name="connsiteY128" fmla="*/ 480428 h 1639095"/>
              <a:gd name="connsiteX129" fmla="*/ 2554303 w 2869962"/>
              <a:gd name="connsiteY129" fmla="*/ 504212 h 1639095"/>
              <a:gd name="connsiteX130" fmla="*/ 2563816 w 2869962"/>
              <a:gd name="connsiteY130" fmla="*/ 580320 h 1639095"/>
              <a:gd name="connsiteX131" fmla="*/ 2568573 w 2869962"/>
              <a:gd name="connsiteY131" fmla="*/ 604103 h 1639095"/>
              <a:gd name="connsiteX132" fmla="*/ 2573329 w 2869962"/>
              <a:gd name="connsiteY132" fmla="*/ 632643 h 1639095"/>
              <a:gd name="connsiteX133" fmla="*/ 2587599 w 2869962"/>
              <a:gd name="connsiteY133" fmla="*/ 699237 h 1639095"/>
              <a:gd name="connsiteX134" fmla="*/ 2597112 w 2869962"/>
              <a:gd name="connsiteY134" fmla="*/ 832426 h 1639095"/>
              <a:gd name="connsiteX135" fmla="*/ 2601869 w 2869962"/>
              <a:gd name="connsiteY135" fmla="*/ 865723 h 1639095"/>
              <a:gd name="connsiteX136" fmla="*/ 2616139 w 2869962"/>
              <a:gd name="connsiteY136" fmla="*/ 932317 h 1639095"/>
              <a:gd name="connsiteX137" fmla="*/ 2625652 w 2869962"/>
              <a:gd name="connsiteY137" fmla="*/ 965614 h 1639095"/>
              <a:gd name="connsiteX138" fmla="*/ 2635165 w 2869962"/>
              <a:gd name="connsiteY138" fmla="*/ 1022694 h 1639095"/>
              <a:gd name="connsiteX139" fmla="*/ 2639922 w 2869962"/>
              <a:gd name="connsiteY139" fmla="*/ 1127342 h 1639095"/>
              <a:gd name="connsiteX140" fmla="*/ 2649435 w 2869962"/>
              <a:gd name="connsiteY140" fmla="*/ 1155883 h 1639095"/>
              <a:gd name="connsiteX141" fmla="*/ 2668462 w 2869962"/>
              <a:gd name="connsiteY141" fmla="*/ 1179666 h 1639095"/>
              <a:gd name="connsiteX142" fmla="*/ 2682731 w 2869962"/>
              <a:gd name="connsiteY142" fmla="*/ 1184423 h 1639095"/>
              <a:gd name="connsiteX143" fmla="*/ 2711271 w 2869962"/>
              <a:gd name="connsiteY143" fmla="*/ 1179666 h 1639095"/>
              <a:gd name="connsiteX144" fmla="*/ 2720784 w 2869962"/>
              <a:gd name="connsiteY144" fmla="*/ 1165396 h 1639095"/>
              <a:gd name="connsiteX145" fmla="*/ 2730298 w 2869962"/>
              <a:gd name="connsiteY145" fmla="*/ 1155883 h 1639095"/>
              <a:gd name="connsiteX146" fmla="*/ 2749324 w 2869962"/>
              <a:gd name="connsiteY146" fmla="*/ 1151126 h 1639095"/>
              <a:gd name="connsiteX147" fmla="*/ 2758837 w 2869962"/>
              <a:gd name="connsiteY147" fmla="*/ 1141612 h 1639095"/>
              <a:gd name="connsiteX148" fmla="*/ 2792134 w 2869962"/>
              <a:gd name="connsiteY148" fmla="*/ 1113072 h 1639095"/>
              <a:gd name="connsiteX149" fmla="*/ 2811160 w 2869962"/>
              <a:gd name="connsiteY149" fmla="*/ 1084532 h 1639095"/>
              <a:gd name="connsiteX150" fmla="*/ 2820673 w 2869962"/>
              <a:gd name="connsiteY150" fmla="*/ 1070262 h 1639095"/>
              <a:gd name="connsiteX151" fmla="*/ 2830187 w 2869962"/>
              <a:gd name="connsiteY151" fmla="*/ 1055991 h 1639095"/>
              <a:gd name="connsiteX152" fmla="*/ 2834943 w 2869962"/>
              <a:gd name="connsiteY152" fmla="*/ 1036965 h 1639095"/>
              <a:gd name="connsiteX153" fmla="*/ 2844456 w 2869962"/>
              <a:gd name="connsiteY153" fmla="*/ 1027451 h 1639095"/>
              <a:gd name="connsiteX154" fmla="*/ 2853970 w 2869962"/>
              <a:gd name="connsiteY154" fmla="*/ 998911 h 1639095"/>
              <a:gd name="connsiteX155" fmla="*/ 2863483 w 2869962"/>
              <a:gd name="connsiteY155" fmla="*/ 984641 h 1639095"/>
              <a:gd name="connsiteX156" fmla="*/ 2869962 w 2869962"/>
              <a:gd name="connsiteY156" fmla="*/ 1639095 h 1639095"/>
              <a:gd name="connsiteX0" fmla="*/ 0 w 2869962"/>
              <a:gd name="connsiteY0" fmla="*/ 0 h 1639095"/>
              <a:gd name="connsiteX1" fmla="*/ 0 w 2869962"/>
              <a:gd name="connsiteY1" fmla="*/ 1218192 h 1639095"/>
              <a:gd name="connsiteX2" fmla="*/ 4757 w 2869962"/>
              <a:gd name="connsiteY2" fmla="*/ 90377 h 1639095"/>
              <a:gd name="connsiteX3" fmla="*/ 14270 w 2869962"/>
              <a:gd name="connsiteY3" fmla="*/ 137945 h 1639095"/>
              <a:gd name="connsiteX4" fmla="*/ 19026 w 2869962"/>
              <a:gd name="connsiteY4" fmla="*/ 166485 h 1639095"/>
              <a:gd name="connsiteX5" fmla="*/ 23783 w 2869962"/>
              <a:gd name="connsiteY5" fmla="*/ 185512 h 1639095"/>
              <a:gd name="connsiteX6" fmla="*/ 28540 w 2869962"/>
              <a:gd name="connsiteY6" fmla="*/ 209295 h 1639095"/>
              <a:gd name="connsiteX7" fmla="*/ 42810 w 2869962"/>
              <a:gd name="connsiteY7" fmla="*/ 266376 h 1639095"/>
              <a:gd name="connsiteX8" fmla="*/ 47566 w 2869962"/>
              <a:gd name="connsiteY8" fmla="*/ 285403 h 1639095"/>
              <a:gd name="connsiteX9" fmla="*/ 66593 w 2869962"/>
              <a:gd name="connsiteY9" fmla="*/ 323457 h 1639095"/>
              <a:gd name="connsiteX10" fmla="*/ 85619 w 2869962"/>
              <a:gd name="connsiteY10" fmla="*/ 390051 h 1639095"/>
              <a:gd name="connsiteX11" fmla="*/ 95132 w 2869962"/>
              <a:gd name="connsiteY11" fmla="*/ 437618 h 1639095"/>
              <a:gd name="connsiteX12" fmla="*/ 104646 w 2869962"/>
              <a:gd name="connsiteY12" fmla="*/ 461402 h 1639095"/>
              <a:gd name="connsiteX13" fmla="*/ 109402 w 2869962"/>
              <a:gd name="connsiteY13" fmla="*/ 756318 h 1639095"/>
              <a:gd name="connsiteX14" fmla="*/ 114159 w 2869962"/>
              <a:gd name="connsiteY14" fmla="*/ 822912 h 1639095"/>
              <a:gd name="connsiteX15" fmla="*/ 123672 w 2869962"/>
              <a:gd name="connsiteY15" fmla="*/ 851453 h 1639095"/>
              <a:gd name="connsiteX16" fmla="*/ 128429 w 2869962"/>
              <a:gd name="connsiteY16" fmla="*/ 908533 h 1639095"/>
              <a:gd name="connsiteX17" fmla="*/ 142698 w 2869962"/>
              <a:gd name="connsiteY17" fmla="*/ 913290 h 1639095"/>
              <a:gd name="connsiteX18" fmla="*/ 190265 w 2869962"/>
              <a:gd name="connsiteY18" fmla="*/ 908533 h 1639095"/>
              <a:gd name="connsiteX19" fmla="*/ 228318 w 2869962"/>
              <a:gd name="connsiteY19" fmla="*/ 879993 h 1639095"/>
              <a:gd name="connsiteX20" fmla="*/ 237831 w 2869962"/>
              <a:gd name="connsiteY20" fmla="*/ 870479 h 1639095"/>
              <a:gd name="connsiteX21" fmla="*/ 247344 w 2869962"/>
              <a:gd name="connsiteY21" fmla="*/ 856209 h 1639095"/>
              <a:gd name="connsiteX22" fmla="*/ 261614 w 2869962"/>
              <a:gd name="connsiteY22" fmla="*/ 851453 h 1639095"/>
              <a:gd name="connsiteX23" fmla="*/ 280640 w 2869962"/>
              <a:gd name="connsiteY23" fmla="*/ 856209 h 1639095"/>
              <a:gd name="connsiteX24" fmla="*/ 299667 w 2869962"/>
              <a:gd name="connsiteY24" fmla="*/ 894263 h 1639095"/>
              <a:gd name="connsiteX25" fmla="*/ 309180 w 2869962"/>
              <a:gd name="connsiteY25" fmla="*/ 927560 h 1639095"/>
              <a:gd name="connsiteX26" fmla="*/ 318693 w 2869962"/>
              <a:gd name="connsiteY26" fmla="*/ 956100 h 1639095"/>
              <a:gd name="connsiteX27" fmla="*/ 323450 w 2869962"/>
              <a:gd name="connsiteY27" fmla="*/ 970370 h 1639095"/>
              <a:gd name="connsiteX28" fmla="*/ 328206 w 2869962"/>
              <a:gd name="connsiteY28" fmla="*/ 994154 h 1639095"/>
              <a:gd name="connsiteX29" fmla="*/ 347233 w 2869962"/>
              <a:gd name="connsiteY29" fmla="*/ 1032208 h 1639095"/>
              <a:gd name="connsiteX30" fmla="*/ 356746 w 2869962"/>
              <a:gd name="connsiteY30" fmla="*/ 1046478 h 1639095"/>
              <a:gd name="connsiteX31" fmla="*/ 375773 w 2869962"/>
              <a:gd name="connsiteY31" fmla="*/ 1079775 h 1639095"/>
              <a:gd name="connsiteX32" fmla="*/ 404312 w 2869962"/>
              <a:gd name="connsiteY32" fmla="*/ 1113072 h 1639095"/>
              <a:gd name="connsiteX33" fmla="*/ 432852 w 2869962"/>
              <a:gd name="connsiteY33" fmla="*/ 1122586 h 1639095"/>
              <a:gd name="connsiteX34" fmla="*/ 461392 w 2869962"/>
              <a:gd name="connsiteY34" fmla="*/ 1117829 h 1639095"/>
              <a:gd name="connsiteX35" fmla="*/ 470905 w 2869962"/>
              <a:gd name="connsiteY35" fmla="*/ 1089288 h 1639095"/>
              <a:gd name="connsiteX36" fmla="*/ 475662 w 2869962"/>
              <a:gd name="connsiteY36" fmla="*/ 1075018 h 1639095"/>
              <a:gd name="connsiteX37" fmla="*/ 480418 w 2869962"/>
              <a:gd name="connsiteY37" fmla="*/ 1013181 h 1639095"/>
              <a:gd name="connsiteX38" fmla="*/ 489931 w 2869962"/>
              <a:gd name="connsiteY38" fmla="*/ 941830 h 1639095"/>
              <a:gd name="connsiteX39" fmla="*/ 499445 w 2869962"/>
              <a:gd name="connsiteY39" fmla="*/ 913290 h 1639095"/>
              <a:gd name="connsiteX40" fmla="*/ 513715 w 2869962"/>
              <a:gd name="connsiteY40" fmla="*/ 870479 h 1639095"/>
              <a:gd name="connsiteX41" fmla="*/ 518471 w 2869962"/>
              <a:gd name="connsiteY41" fmla="*/ 856209 h 1639095"/>
              <a:gd name="connsiteX42" fmla="*/ 532741 w 2869962"/>
              <a:gd name="connsiteY42" fmla="*/ 808642 h 1639095"/>
              <a:gd name="connsiteX43" fmla="*/ 537498 w 2869962"/>
              <a:gd name="connsiteY43" fmla="*/ 794372 h 1639095"/>
              <a:gd name="connsiteX44" fmla="*/ 547011 w 2869962"/>
              <a:gd name="connsiteY44" fmla="*/ 784858 h 1639095"/>
              <a:gd name="connsiteX45" fmla="*/ 570794 w 2869962"/>
              <a:gd name="connsiteY45" fmla="*/ 746805 h 1639095"/>
              <a:gd name="connsiteX46" fmla="*/ 585064 w 2869962"/>
              <a:gd name="connsiteY46" fmla="*/ 742048 h 1639095"/>
              <a:gd name="connsiteX47" fmla="*/ 627873 w 2869962"/>
              <a:gd name="connsiteY47" fmla="*/ 756318 h 1639095"/>
              <a:gd name="connsiteX48" fmla="*/ 637387 w 2869962"/>
              <a:gd name="connsiteY48" fmla="*/ 765832 h 1639095"/>
              <a:gd name="connsiteX49" fmla="*/ 665926 w 2869962"/>
              <a:gd name="connsiteY49" fmla="*/ 784858 h 1639095"/>
              <a:gd name="connsiteX50" fmla="*/ 675439 w 2869962"/>
              <a:gd name="connsiteY50" fmla="*/ 794372 h 1639095"/>
              <a:gd name="connsiteX51" fmla="*/ 694466 w 2869962"/>
              <a:gd name="connsiteY51" fmla="*/ 822912 h 1639095"/>
              <a:gd name="connsiteX52" fmla="*/ 727762 w 2869962"/>
              <a:gd name="connsiteY52" fmla="*/ 832426 h 1639095"/>
              <a:gd name="connsiteX53" fmla="*/ 765815 w 2869962"/>
              <a:gd name="connsiteY53" fmla="*/ 841939 h 1639095"/>
              <a:gd name="connsiteX54" fmla="*/ 799111 w 2869962"/>
              <a:gd name="connsiteY54" fmla="*/ 870479 h 1639095"/>
              <a:gd name="connsiteX55" fmla="*/ 822895 w 2869962"/>
              <a:gd name="connsiteY55" fmla="*/ 894263 h 1639095"/>
              <a:gd name="connsiteX56" fmla="*/ 846678 w 2869962"/>
              <a:gd name="connsiteY56" fmla="*/ 918047 h 1639095"/>
              <a:gd name="connsiteX57" fmla="*/ 860947 w 2869962"/>
              <a:gd name="connsiteY57" fmla="*/ 932317 h 1639095"/>
              <a:gd name="connsiteX58" fmla="*/ 870461 w 2869962"/>
              <a:gd name="connsiteY58" fmla="*/ 946587 h 1639095"/>
              <a:gd name="connsiteX59" fmla="*/ 884731 w 2869962"/>
              <a:gd name="connsiteY59" fmla="*/ 960857 h 1639095"/>
              <a:gd name="connsiteX60" fmla="*/ 894244 w 2869962"/>
              <a:gd name="connsiteY60" fmla="*/ 975127 h 1639095"/>
              <a:gd name="connsiteX61" fmla="*/ 903757 w 2869962"/>
              <a:gd name="connsiteY61" fmla="*/ 984641 h 1639095"/>
              <a:gd name="connsiteX62" fmla="*/ 913270 w 2869962"/>
              <a:gd name="connsiteY62" fmla="*/ 998911 h 1639095"/>
              <a:gd name="connsiteX63" fmla="*/ 927540 w 2869962"/>
              <a:gd name="connsiteY63" fmla="*/ 1003668 h 1639095"/>
              <a:gd name="connsiteX64" fmla="*/ 941810 w 2869962"/>
              <a:gd name="connsiteY64" fmla="*/ 1022694 h 1639095"/>
              <a:gd name="connsiteX65" fmla="*/ 956080 w 2869962"/>
              <a:gd name="connsiteY65" fmla="*/ 1032208 h 1639095"/>
              <a:gd name="connsiteX66" fmla="*/ 960836 w 2869962"/>
              <a:gd name="connsiteY66" fmla="*/ 1046478 h 1639095"/>
              <a:gd name="connsiteX67" fmla="*/ 998889 w 2869962"/>
              <a:gd name="connsiteY67" fmla="*/ 1055991 h 1639095"/>
              <a:gd name="connsiteX68" fmla="*/ 1027429 w 2869962"/>
              <a:gd name="connsiteY68" fmla="*/ 1075018 h 1639095"/>
              <a:gd name="connsiteX69" fmla="*/ 1208180 w 2869962"/>
              <a:gd name="connsiteY69" fmla="*/ 1084532 h 1639095"/>
              <a:gd name="connsiteX70" fmla="*/ 1217694 w 2869962"/>
              <a:gd name="connsiteY70" fmla="*/ 1094045 h 1639095"/>
              <a:gd name="connsiteX71" fmla="*/ 1227207 w 2869962"/>
              <a:gd name="connsiteY71" fmla="*/ 1122586 h 1639095"/>
              <a:gd name="connsiteX72" fmla="*/ 1236720 w 2869962"/>
              <a:gd name="connsiteY72" fmla="*/ 1151126 h 1639095"/>
              <a:gd name="connsiteX73" fmla="*/ 1250990 w 2869962"/>
              <a:gd name="connsiteY73" fmla="*/ 1179666 h 1639095"/>
              <a:gd name="connsiteX74" fmla="*/ 1279530 w 2869962"/>
              <a:gd name="connsiteY74" fmla="*/ 1189180 h 1639095"/>
              <a:gd name="connsiteX75" fmla="*/ 1322339 w 2869962"/>
              <a:gd name="connsiteY75" fmla="*/ 1179666 h 1639095"/>
              <a:gd name="connsiteX76" fmla="*/ 1336609 w 2869962"/>
              <a:gd name="connsiteY76" fmla="*/ 1170153 h 1639095"/>
              <a:gd name="connsiteX77" fmla="*/ 1355636 w 2869962"/>
              <a:gd name="connsiteY77" fmla="*/ 1165396 h 1639095"/>
              <a:gd name="connsiteX78" fmla="*/ 1369905 w 2869962"/>
              <a:gd name="connsiteY78" fmla="*/ 1155883 h 1639095"/>
              <a:gd name="connsiteX79" fmla="*/ 1436498 w 2869962"/>
              <a:gd name="connsiteY79" fmla="*/ 1155883 h 1639095"/>
              <a:gd name="connsiteX80" fmla="*/ 1479308 w 2869962"/>
              <a:gd name="connsiteY80" fmla="*/ 1189180 h 1639095"/>
              <a:gd name="connsiteX81" fmla="*/ 1522117 w 2869962"/>
              <a:gd name="connsiteY81" fmla="*/ 1184423 h 1639095"/>
              <a:gd name="connsiteX82" fmla="*/ 1531630 w 2869962"/>
              <a:gd name="connsiteY82" fmla="*/ 1170153 h 1639095"/>
              <a:gd name="connsiteX83" fmla="*/ 1555413 w 2869962"/>
              <a:gd name="connsiteY83" fmla="*/ 1146369 h 1639095"/>
              <a:gd name="connsiteX84" fmla="*/ 1607736 w 2869962"/>
              <a:gd name="connsiteY84" fmla="*/ 1151126 h 1639095"/>
              <a:gd name="connsiteX85" fmla="*/ 1622006 w 2869962"/>
              <a:gd name="connsiteY85" fmla="*/ 1160639 h 1639095"/>
              <a:gd name="connsiteX86" fmla="*/ 1636276 w 2869962"/>
              <a:gd name="connsiteY86" fmla="*/ 1165396 h 1639095"/>
              <a:gd name="connsiteX87" fmla="*/ 1664816 w 2869962"/>
              <a:gd name="connsiteY87" fmla="*/ 1189180 h 1639095"/>
              <a:gd name="connsiteX88" fmla="*/ 1683842 w 2869962"/>
              <a:gd name="connsiteY88" fmla="*/ 1198693 h 1639095"/>
              <a:gd name="connsiteX89" fmla="*/ 1731408 w 2869962"/>
              <a:gd name="connsiteY89" fmla="*/ 1189180 h 1639095"/>
              <a:gd name="connsiteX90" fmla="*/ 1740921 w 2869962"/>
              <a:gd name="connsiteY90" fmla="*/ 1179666 h 1639095"/>
              <a:gd name="connsiteX91" fmla="*/ 1769461 w 2869962"/>
              <a:gd name="connsiteY91" fmla="*/ 1170153 h 1639095"/>
              <a:gd name="connsiteX92" fmla="*/ 1840810 w 2869962"/>
              <a:gd name="connsiteY92" fmla="*/ 1174909 h 1639095"/>
              <a:gd name="connsiteX93" fmla="*/ 2092911 w 2869962"/>
              <a:gd name="connsiteY93" fmla="*/ 1165396 h 1639095"/>
              <a:gd name="connsiteX94" fmla="*/ 2107181 w 2869962"/>
              <a:gd name="connsiteY94" fmla="*/ 1155883 h 1639095"/>
              <a:gd name="connsiteX95" fmla="*/ 2121451 w 2869962"/>
              <a:gd name="connsiteY95" fmla="*/ 1151126 h 1639095"/>
              <a:gd name="connsiteX96" fmla="*/ 2145234 w 2869962"/>
              <a:gd name="connsiteY96" fmla="*/ 1127342 h 1639095"/>
              <a:gd name="connsiteX97" fmla="*/ 2173774 w 2869962"/>
              <a:gd name="connsiteY97" fmla="*/ 1098802 h 1639095"/>
              <a:gd name="connsiteX98" fmla="*/ 2211826 w 2869962"/>
              <a:gd name="connsiteY98" fmla="*/ 1060748 h 1639095"/>
              <a:gd name="connsiteX99" fmla="*/ 2221340 w 2869962"/>
              <a:gd name="connsiteY99" fmla="*/ 1051235 h 1639095"/>
              <a:gd name="connsiteX100" fmla="*/ 2235610 w 2869962"/>
              <a:gd name="connsiteY100" fmla="*/ 1046478 h 1639095"/>
              <a:gd name="connsiteX101" fmla="*/ 2254636 w 2869962"/>
              <a:gd name="connsiteY101" fmla="*/ 1032208 h 1639095"/>
              <a:gd name="connsiteX102" fmla="*/ 2273662 w 2869962"/>
              <a:gd name="connsiteY102" fmla="*/ 1027451 h 1639095"/>
              <a:gd name="connsiteX103" fmla="*/ 2297446 w 2869962"/>
              <a:gd name="connsiteY103" fmla="*/ 1017938 h 1639095"/>
              <a:gd name="connsiteX104" fmla="*/ 2306959 w 2869962"/>
              <a:gd name="connsiteY104" fmla="*/ 998911 h 1639095"/>
              <a:gd name="connsiteX105" fmla="*/ 2311715 w 2869962"/>
              <a:gd name="connsiteY105" fmla="*/ 956100 h 1639095"/>
              <a:gd name="connsiteX106" fmla="*/ 2321229 w 2869962"/>
              <a:gd name="connsiteY106" fmla="*/ 903776 h 1639095"/>
              <a:gd name="connsiteX107" fmla="*/ 2325985 w 2869962"/>
              <a:gd name="connsiteY107" fmla="*/ 860966 h 1639095"/>
              <a:gd name="connsiteX108" fmla="*/ 2330742 w 2869962"/>
              <a:gd name="connsiteY108" fmla="*/ 813399 h 1639095"/>
              <a:gd name="connsiteX109" fmla="*/ 2335499 w 2869962"/>
              <a:gd name="connsiteY109" fmla="*/ 799129 h 1639095"/>
              <a:gd name="connsiteX110" fmla="*/ 2340255 w 2869962"/>
              <a:gd name="connsiteY110" fmla="*/ 780102 h 1639095"/>
              <a:gd name="connsiteX111" fmla="*/ 2349768 w 2869962"/>
              <a:gd name="connsiteY111" fmla="*/ 751561 h 1639095"/>
              <a:gd name="connsiteX112" fmla="*/ 2354525 w 2869962"/>
              <a:gd name="connsiteY112" fmla="*/ 732535 h 1639095"/>
              <a:gd name="connsiteX113" fmla="*/ 2364038 w 2869962"/>
              <a:gd name="connsiteY113" fmla="*/ 713508 h 1639095"/>
              <a:gd name="connsiteX114" fmla="*/ 2373551 w 2869962"/>
              <a:gd name="connsiteY114" fmla="*/ 580320 h 1639095"/>
              <a:gd name="connsiteX115" fmla="*/ 2383065 w 2869962"/>
              <a:gd name="connsiteY115" fmla="*/ 508969 h 1639095"/>
              <a:gd name="connsiteX116" fmla="*/ 2387821 w 2869962"/>
              <a:gd name="connsiteY116" fmla="*/ 494699 h 1639095"/>
              <a:gd name="connsiteX117" fmla="*/ 2397335 w 2869962"/>
              <a:gd name="connsiteY117" fmla="*/ 480428 h 1639095"/>
              <a:gd name="connsiteX118" fmla="*/ 2421118 w 2869962"/>
              <a:gd name="connsiteY118" fmla="*/ 461402 h 1639095"/>
              <a:gd name="connsiteX119" fmla="*/ 2440144 w 2869962"/>
              <a:gd name="connsiteY119" fmla="*/ 432861 h 1639095"/>
              <a:gd name="connsiteX120" fmla="*/ 2449657 w 2869962"/>
              <a:gd name="connsiteY120" fmla="*/ 418591 h 1639095"/>
              <a:gd name="connsiteX121" fmla="*/ 2459171 w 2869962"/>
              <a:gd name="connsiteY121" fmla="*/ 409078 h 1639095"/>
              <a:gd name="connsiteX122" fmla="*/ 2473440 w 2869962"/>
              <a:gd name="connsiteY122" fmla="*/ 380537 h 1639095"/>
              <a:gd name="connsiteX123" fmla="*/ 2492467 w 2869962"/>
              <a:gd name="connsiteY123" fmla="*/ 361510 h 1639095"/>
              <a:gd name="connsiteX124" fmla="*/ 2516250 w 2869962"/>
              <a:gd name="connsiteY124" fmla="*/ 390051 h 1639095"/>
              <a:gd name="connsiteX125" fmla="*/ 2525763 w 2869962"/>
              <a:gd name="connsiteY125" fmla="*/ 404321 h 1639095"/>
              <a:gd name="connsiteX126" fmla="*/ 2535276 w 2869962"/>
              <a:gd name="connsiteY126" fmla="*/ 432861 h 1639095"/>
              <a:gd name="connsiteX127" fmla="*/ 2544790 w 2869962"/>
              <a:gd name="connsiteY127" fmla="*/ 461402 h 1639095"/>
              <a:gd name="connsiteX128" fmla="*/ 2549546 w 2869962"/>
              <a:gd name="connsiteY128" fmla="*/ 480428 h 1639095"/>
              <a:gd name="connsiteX129" fmla="*/ 2554303 w 2869962"/>
              <a:gd name="connsiteY129" fmla="*/ 504212 h 1639095"/>
              <a:gd name="connsiteX130" fmla="*/ 2563816 w 2869962"/>
              <a:gd name="connsiteY130" fmla="*/ 580320 h 1639095"/>
              <a:gd name="connsiteX131" fmla="*/ 2568573 w 2869962"/>
              <a:gd name="connsiteY131" fmla="*/ 604103 h 1639095"/>
              <a:gd name="connsiteX132" fmla="*/ 2573329 w 2869962"/>
              <a:gd name="connsiteY132" fmla="*/ 632643 h 1639095"/>
              <a:gd name="connsiteX133" fmla="*/ 2587599 w 2869962"/>
              <a:gd name="connsiteY133" fmla="*/ 699237 h 1639095"/>
              <a:gd name="connsiteX134" fmla="*/ 2597112 w 2869962"/>
              <a:gd name="connsiteY134" fmla="*/ 832426 h 1639095"/>
              <a:gd name="connsiteX135" fmla="*/ 2601869 w 2869962"/>
              <a:gd name="connsiteY135" fmla="*/ 865723 h 1639095"/>
              <a:gd name="connsiteX136" fmla="*/ 2616139 w 2869962"/>
              <a:gd name="connsiteY136" fmla="*/ 932317 h 1639095"/>
              <a:gd name="connsiteX137" fmla="*/ 2625652 w 2869962"/>
              <a:gd name="connsiteY137" fmla="*/ 965614 h 1639095"/>
              <a:gd name="connsiteX138" fmla="*/ 2635165 w 2869962"/>
              <a:gd name="connsiteY138" fmla="*/ 1022694 h 1639095"/>
              <a:gd name="connsiteX139" fmla="*/ 2639922 w 2869962"/>
              <a:gd name="connsiteY139" fmla="*/ 1127342 h 1639095"/>
              <a:gd name="connsiteX140" fmla="*/ 2649435 w 2869962"/>
              <a:gd name="connsiteY140" fmla="*/ 1155883 h 1639095"/>
              <a:gd name="connsiteX141" fmla="*/ 2668462 w 2869962"/>
              <a:gd name="connsiteY141" fmla="*/ 1179666 h 1639095"/>
              <a:gd name="connsiteX142" fmla="*/ 2682731 w 2869962"/>
              <a:gd name="connsiteY142" fmla="*/ 1184423 h 1639095"/>
              <a:gd name="connsiteX143" fmla="*/ 2711271 w 2869962"/>
              <a:gd name="connsiteY143" fmla="*/ 1179666 h 1639095"/>
              <a:gd name="connsiteX144" fmla="*/ 2720784 w 2869962"/>
              <a:gd name="connsiteY144" fmla="*/ 1165396 h 1639095"/>
              <a:gd name="connsiteX145" fmla="*/ 2730298 w 2869962"/>
              <a:gd name="connsiteY145" fmla="*/ 1155883 h 1639095"/>
              <a:gd name="connsiteX146" fmla="*/ 2749324 w 2869962"/>
              <a:gd name="connsiteY146" fmla="*/ 1151126 h 1639095"/>
              <a:gd name="connsiteX147" fmla="*/ 2758837 w 2869962"/>
              <a:gd name="connsiteY147" fmla="*/ 1141612 h 1639095"/>
              <a:gd name="connsiteX148" fmla="*/ 2792134 w 2869962"/>
              <a:gd name="connsiteY148" fmla="*/ 1113072 h 1639095"/>
              <a:gd name="connsiteX149" fmla="*/ 2811160 w 2869962"/>
              <a:gd name="connsiteY149" fmla="*/ 1084532 h 1639095"/>
              <a:gd name="connsiteX150" fmla="*/ 2820673 w 2869962"/>
              <a:gd name="connsiteY150" fmla="*/ 1070262 h 1639095"/>
              <a:gd name="connsiteX151" fmla="*/ 2830187 w 2869962"/>
              <a:gd name="connsiteY151" fmla="*/ 1055991 h 1639095"/>
              <a:gd name="connsiteX152" fmla="*/ 2834943 w 2869962"/>
              <a:gd name="connsiteY152" fmla="*/ 1036965 h 1639095"/>
              <a:gd name="connsiteX153" fmla="*/ 2844456 w 2869962"/>
              <a:gd name="connsiteY153" fmla="*/ 1027451 h 1639095"/>
              <a:gd name="connsiteX154" fmla="*/ 2853970 w 2869962"/>
              <a:gd name="connsiteY154" fmla="*/ 998911 h 1639095"/>
              <a:gd name="connsiteX155" fmla="*/ 2863483 w 2869962"/>
              <a:gd name="connsiteY155" fmla="*/ 1211432 h 1639095"/>
              <a:gd name="connsiteX156" fmla="*/ 2869962 w 2869962"/>
              <a:gd name="connsiteY156" fmla="*/ 1639095 h 1639095"/>
              <a:gd name="connsiteX0" fmla="*/ 0 w 3071731"/>
              <a:gd name="connsiteY0" fmla="*/ 0 h 1256790"/>
              <a:gd name="connsiteX1" fmla="*/ 0 w 3071731"/>
              <a:gd name="connsiteY1" fmla="*/ 1218192 h 1256790"/>
              <a:gd name="connsiteX2" fmla="*/ 4757 w 3071731"/>
              <a:gd name="connsiteY2" fmla="*/ 90377 h 1256790"/>
              <a:gd name="connsiteX3" fmla="*/ 14270 w 3071731"/>
              <a:gd name="connsiteY3" fmla="*/ 137945 h 1256790"/>
              <a:gd name="connsiteX4" fmla="*/ 19026 w 3071731"/>
              <a:gd name="connsiteY4" fmla="*/ 166485 h 1256790"/>
              <a:gd name="connsiteX5" fmla="*/ 23783 w 3071731"/>
              <a:gd name="connsiteY5" fmla="*/ 185512 h 1256790"/>
              <a:gd name="connsiteX6" fmla="*/ 28540 w 3071731"/>
              <a:gd name="connsiteY6" fmla="*/ 209295 h 1256790"/>
              <a:gd name="connsiteX7" fmla="*/ 42810 w 3071731"/>
              <a:gd name="connsiteY7" fmla="*/ 266376 h 1256790"/>
              <a:gd name="connsiteX8" fmla="*/ 47566 w 3071731"/>
              <a:gd name="connsiteY8" fmla="*/ 285403 h 1256790"/>
              <a:gd name="connsiteX9" fmla="*/ 66593 w 3071731"/>
              <a:gd name="connsiteY9" fmla="*/ 323457 h 1256790"/>
              <a:gd name="connsiteX10" fmla="*/ 85619 w 3071731"/>
              <a:gd name="connsiteY10" fmla="*/ 390051 h 1256790"/>
              <a:gd name="connsiteX11" fmla="*/ 95132 w 3071731"/>
              <a:gd name="connsiteY11" fmla="*/ 437618 h 1256790"/>
              <a:gd name="connsiteX12" fmla="*/ 104646 w 3071731"/>
              <a:gd name="connsiteY12" fmla="*/ 461402 h 1256790"/>
              <a:gd name="connsiteX13" fmla="*/ 109402 w 3071731"/>
              <a:gd name="connsiteY13" fmla="*/ 756318 h 1256790"/>
              <a:gd name="connsiteX14" fmla="*/ 114159 w 3071731"/>
              <a:gd name="connsiteY14" fmla="*/ 822912 h 1256790"/>
              <a:gd name="connsiteX15" fmla="*/ 123672 w 3071731"/>
              <a:gd name="connsiteY15" fmla="*/ 851453 h 1256790"/>
              <a:gd name="connsiteX16" fmla="*/ 128429 w 3071731"/>
              <a:gd name="connsiteY16" fmla="*/ 908533 h 1256790"/>
              <a:gd name="connsiteX17" fmla="*/ 142698 w 3071731"/>
              <a:gd name="connsiteY17" fmla="*/ 913290 h 1256790"/>
              <a:gd name="connsiteX18" fmla="*/ 190265 w 3071731"/>
              <a:gd name="connsiteY18" fmla="*/ 908533 h 1256790"/>
              <a:gd name="connsiteX19" fmla="*/ 228318 w 3071731"/>
              <a:gd name="connsiteY19" fmla="*/ 879993 h 1256790"/>
              <a:gd name="connsiteX20" fmla="*/ 237831 w 3071731"/>
              <a:gd name="connsiteY20" fmla="*/ 870479 h 1256790"/>
              <a:gd name="connsiteX21" fmla="*/ 247344 w 3071731"/>
              <a:gd name="connsiteY21" fmla="*/ 856209 h 1256790"/>
              <a:gd name="connsiteX22" fmla="*/ 261614 w 3071731"/>
              <a:gd name="connsiteY22" fmla="*/ 851453 h 1256790"/>
              <a:gd name="connsiteX23" fmla="*/ 280640 w 3071731"/>
              <a:gd name="connsiteY23" fmla="*/ 856209 h 1256790"/>
              <a:gd name="connsiteX24" fmla="*/ 299667 w 3071731"/>
              <a:gd name="connsiteY24" fmla="*/ 894263 h 1256790"/>
              <a:gd name="connsiteX25" fmla="*/ 309180 w 3071731"/>
              <a:gd name="connsiteY25" fmla="*/ 927560 h 1256790"/>
              <a:gd name="connsiteX26" fmla="*/ 318693 w 3071731"/>
              <a:gd name="connsiteY26" fmla="*/ 956100 h 1256790"/>
              <a:gd name="connsiteX27" fmla="*/ 323450 w 3071731"/>
              <a:gd name="connsiteY27" fmla="*/ 970370 h 1256790"/>
              <a:gd name="connsiteX28" fmla="*/ 328206 w 3071731"/>
              <a:gd name="connsiteY28" fmla="*/ 994154 h 1256790"/>
              <a:gd name="connsiteX29" fmla="*/ 347233 w 3071731"/>
              <a:gd name="connsiteY29" fmla="*/ 1032208 h 1256790"/>
              <a:gd name="connsiteX30" fmla="*/ 356746 w 3071731"/>
              <a:gd name="connsiteY30" fmla="*/ 1046478 h 1256790"/>
              <a:gd name="connsiteX31" fmla="*/ 375773 w 3071731"/>
              <a:gd name="connsiteY31" fmla="*/ 1079775 h 1256790"/>
              <a:gd name="connsiteX32" fmla="*/ 404312 w 3071731"/>
              <a:gd name="connsiteY32" fmla="*/ 1113072 h 1256790"/>
              <a:gd name="connsiteX33" fmla="*/ 432852 w 3071731"/>
              <a:gd name="connsiteY33" fmla="*/ 1122586 h 1256790"/>
              <a:gd name="connsiteX34" fmla="*/ 461392 w 3071731"/>
              <a:gd name="connsiteY34" fmla="*/ 1117829 h 1256790"/>
              <a:gd name="connsiteX35" fmla="*/ 470905 w 3071731"/>
              <a:gd name="connsiteY35" fmla="*/ 1089288 h 1256790"/>
              <a:gd name="connsiteX36" fmla="*/ 475662 w 3071731"/>
              <a:gd name="connsiteY36" fmla="*/ 1075018 h 1256790"/>
              <a:gd name="connsiteX37" fmla="*/ 480418 w 3071731"/>
              <a:gd name="connsiteY37" fmla="*/ 1013181 h 1256790"/>
              <a:gd name="connsiteX38" fmla="*/ 489931 w 3071731"/>
              <a:gd name="connsiteY38" fmla="*/ 941830 h 1256790"/>
              <a:gd name="connsiteX39" fmla="*/ 499445 w 3071731"/>
              <a:gd name="connsiteY39" fmla="*/ 913290 h 1256790"/>
              <a:gd name="connsiteX40" fmla="*/ 513715 w 3071731"/>
              <a:gd name="connsiteY40" fmla="*/ 870479 h 1256790"/>
              <a:gd name="connsiteX41" fmla="*/ 518471 w 3071731"/>
              <a:gd name="connsiteY41" fmla="*/ 856209 h 1256790"/>
              <a:gd name="connsiteX42" fmla="*/ 532741 w 3071731"/>
              <a:gd name="connsiteY42" fmla="*/ 808642 h 1256790"/>
              <a:gd name="connsiteX43" fmla="*/ 537498 w 3071731"/>
              <a:gd name="connsiteY43" fmla="*/ 794372 h 1256790"/>
              <a:gd name="connsiteX44" fmla="*/ 547011 w 3071731"/>
              <a:gd name="connsiteY44" fmla="*/ 784858 h 1256790"/>
              <a:gd name="connsiteX45" fmla="*/ 570794 w 3071731"/>
              <a:gd name="connsiteY45" fmla="*/ 746805 h 1256790"/>
              <a:gd name="connsiteX46" fmla="*/ 585064 w 3071731"/>
              <a:gd name="connsiteY46" fmla="*/ 742048 h 1256790"/>
              <a:gd name="connsiteX47" fmla="*/ 627873 w 3071731"/>
              <a:gd name="connsiteY47" fmla="*/ 756318 h 1256790"/>
              <a:gd name="connsiteX48" fmla="*/ 637387 w 3071731"/>
              <a:gd name="connsiteY48" fmla="*/ 765832 h 1256790"/>
              <a:gd name="connsiteX49" fmla="*/ 665926 w 3071731"/>
              <a:gd name="connsiteY49" fmla="*/ 784858 h 1256790"/>
              <a:gd name="connsiteX50" fmla="*/ 675439 w 3071731"/>
              <a:gd name="connsiteY50" fmla="*/ 794372 h 1256790"/>
              <a:gd name="connsiteX51" fmla="*/ 694466 w 3071731"/>
              <a:gd name="connsiteY51" fmla="*/ 822912 h 1256790"/>
              <a:gd name="connsiteX52" fmla="*/ 727762 w 3071731"/>
              <a:gd name="connsiteY52" fmla="*/ 832426 h 1256790"/>
              <a:gd name="connsiteX53" fmla="*/ 765815 w 3071731"/>
              <a:gd name="connsiteY53" fmla="*/ 841939 h 1256790"/>
              <a:gd name="connsiteX54" fmla="*/ 799111 w 3071731"/>
              <a:gd name="connsiteY54" fmla="*/ 870479 h 1256790"/>
              <a:gd name="connsiteX55" fmla="*/ 822895 w 3071731"/>
              <a:gd name="connsiteY55" fmla="*/ 894263 h 1256790"/>
              <a:gd name="connsiteX56" fmla="*/ 846678 w 3071731"/>
              <a:gd name="connsiteY56" fmla="*/ 918047 h 1256790"/>
              <a:gd name="connsiteX57" fmla="*/ 860947 w 3071731"/>
              <a:gd name="connsiteY57" fmla="*/ 932317 h 1256790"/>
              <a:gd name="connsiteX58" fmla="*/ 870461 w 3071731"/>
              <a:gd name="connsiteY58" fmla="*/ 946587 h 1256790"/>
              <a:gd name="connsiteX59" fmla="*/ 884731 w 3071731"/>
              <a:gd name="connsiteY59" fmla="*/ 960857 h 1256790"/>
              <a:gd name="connsiteX60" fmla="*/ 894244 w 3071731"/>
              <a:gd name="connsiteY60" fmla="*/ 975127 h 1256790"/>
              <a:gd name="connsiteX61" fmla="*/ 903757 w 3071731"/>
              <a:gd name="connsiteY61" fmla="*/ 984641 h 1256790"/>
              <a:gd name="connsiteX62" fmla="*/ 913270 w 3071731"/>
              <a:gd name="connsiteY62" fmla="*/ 998911 h 1256790"/>
              <a:gd name="connsiteX63" fmla="*/ 927540 w 3071731"/>
              <a:gd name="connsiteY63" fmla="*/ 1003668 h 1256790"/>
              <a:gd name="connsiteX64" fmla="*/ 941810 w 3071731"/>
              <a:gd name="connsiteY64" fmla="*/ 1022694 h 1256790"/>
              <a:gd name="connsiteX65" fmla="*/ 956080 w 3071731"/>
              <a:gd name="connsiteY65" fmla="*/ 1032208 h 1256790"/>
              <a:gd name="connsiteX66" fmla="*/ 960836 w 3071731"/>
              <a:gd name="connsiteY66" fmla="*/ 1046478 h 1256790"/>
              <a:gd name="connsiteX67" fmla="*/ 998889 w 3071731"/>
              <a:gd name="connsiteY67" fmla="*/ 1055991 h 1256790"/>
              <a:gd name="connsiteX68" fmla="*/ 1027429 w 3071731"/>
              <a:gd name="connsiteY68" fmla="*/ 1075018 h 1256790"/>
              <a:gd name="connsiteX69" fmla="*/ 1208180 w 3071731"/>
              <a:gd name="connsiteY69" fmla="*/ 1084532 h 1256790"/>
              <a:gd name="connsiteX70" fmla="*/ 1217694 w 3071731"/>
              <a:gd name="connsiteY70" fmla="*/ 1094045 h 1256790"/>
              <a:gd name="connsiteX71" fmla="*/ 1227207 w 3071731"/>
              <a:gd name="connsiteY71" fmla="*/ 1122586 h 1256790"/>
              <a:gd name="connsiteX72" fmla="*/ 1236720 w 3071731"/>
              <a:gd name="connsiteY72" fmla="*/ 1151126 h 1256790"/>
              <a:gd name="connsiteX73" fmla="*/ 1250990 w 3071731"/>
              <a:gd name="connsiteY73" fmla="*/ 1179666 h 1256790"/>
              <a:gd name="connsiteX74" fmla="*/ 1279530 w 3071731"/>
              <a:gd name="connsiteY74" fmla="*/ 1189180 h 1256790"/>
              <a:gd name="connsiteX75" fmla="*/ 1322339 w 3071731"/>
              <a:gd name="connsiteY75" fmla="*/ 1179666 h 1256790"/>
              <a:gd name="connsiteX76" fmla="*/ 1336609 w 3071731"/>
              <a:gd name="connsiteY76" fmla="*/ 1170153 h 1256790"/>
              <a:gd name="connsiteX77" fmla="*/ 1355636 w 3071731"/>
              <a:gd name="connsiteY77" fmla="*/ 1165396 h 1256790"/>
              <a:gd name="connsiteX78" fmla="*/ 1369905 w 3071731"/>
              <a:gd name="connsiteY78" fmla="*/ 1155883 h 1256790"/>
              <a:gd name="connsiteX79" fmla="*/ 1436498 w 3071731"/>
              <a:gd name="connsiteY79" fmla="*/ 1155883 h 1256790"/>
              <a:gd name="connsiteX80" fmla="*/ 1479308 w 3071731"/>
              <a:gd name="connsiteY80" fmla="*/ 1189180 h 1256790"/>
              <a:gd name="connsiteX81" fmla="*/ 1522117 w 3071731"/>
              <a:gd name="connsiteY81" fmla="*/ 1184423 h 1256790"/>
              <a:gd name="connsiteX82" fmla="*/ 1531630 w 3071731"/>
              <a:gd name="connsiteY82" fmla="*/ 1170153 h 1256790"/>
              <a:gd name="connsiteX83" fmla="*/ 1555413 w 3071731"/>
              <a:gd name="connsiteY83" fmla="*/ 1146369 h 1256790"/>
              <a:gd name="connsiteX84" fmla="*/ 1607736 w 3071731"/>
              <a:gd name="connsiteY84" fmla="*/ 1151126 h 1256790"/>
              <a:gd name="connsiteX85" fmla="*/ 1622006 w 3071731"/>
              <a:gd name="connsiteY85" fmla="*/ 1160639 h 1256790"/>
              <a:gd name="connsiteX86" fmla="*/ 1636276 w 3071731"/>
              <a:gd name="connsiteY86" fmla="*/ 1165396 h 1256790"/>
              <a:gd name="connsiteX87" fmla="*/ 1664816 w 3071731"/>
              <a:gd name="connsiteY87" fmla="*/ 1189180 h 1256790"/>
              <a:gd name="connsiteX88" fmla="*/ 1683842 w 3071731"/>
              <a:gd name="connsiteY88" fmla="*/ 1198693 h 1256790"/>
              <a:gd name="connsiteX89" fmla="*/ 1731408 w 3071731"/>
              <a:gd name="connsiteY89" fmla="*/ 1189180 h 1256790"/>
              <a:gd name="connsiteX90" fmla="*/ 1740921 w 3071731"/>
              <a:gd name="connsiteY90" fmla="*/ 1179666 h 1256790"/>
              <a:gd name="connsiteX91" fmla="*/ 1769461 w 3071731"/>
              <a:gd name="connsiteY91" fmla="*/ 1170153 h 1256790"/>
              <a:gd name="connsiteX92" fmla="*/ 1840810 w 3071731"/>
              <a:gd name="connsiteY92" fmla="*/ 1174909 h 1256790"/>
              <a:gd name="connsiteX93" fmla="*/ 2092911 w 3071731"/>
              <a:gd name="connsiteY93" fmla="*/ 1165396 h 1256790"/>
              <a:gd name="connsiteX94" fmla="*/ 2107181 w 3071731"/>
              <a:gd name="connsiteY94" fmla="*/ 1155883 h 1256790"/>
              <a:gd name="connsiteX95" fmla="*/ 2121451 w 3071731"/>
              <a:gd name="connsiteY95" fmla="*/ 1151126 h 1256790"/>
              <a:gd name="connsiteX96" fmla="*/ 2145234 w 3071731"/>
              <a:gd name="connsiteY96" fmla="*/ 1127342 h 1256790"/>
              <a:gd name="connsiteX97" fmla="*/ 2173774 w 3071731"/>
              <a:gd name="connsiteY97" fmla="*/ 1098802 h 1256790"/>
              <a:gd name="connsiteX98" fmla="*/ 2211826 w 3071731"/>
              <a:gd name="connsiteY98" fmla="*/ 1060748 h 1256790"/>
              <a:gd name="connsiteX99" fmla="*/ 2221340 w 3071731"/>
              <a:gd name="connsiteY99" fmla="*/ 1051235 h 1256790"/>
              <a:gd name="connsiteX100" fmla="*/ 2235610 w 3071731"/>
              <a:gd name="connsiteY100" fmla="*/ 1046478 h 1256790"/>
              <a:gd name="connsiteX101" fmla="*/ 2254636 w 3071731"/>
              <a:gd name="connsiteY101" fmla="*/ 1032208 h 1256790"/>
              <a:gd name="connsiteX102" fmla="*/ 2273662 w 3071731"/>
              <a:gd name="connsiteY102" fmla="*/ 1027451 h 1256790"/>
              <a:gd name="connsiteX103" fmla="*/ 2297446 w 3071731"/>
              <a:gd name="connsiteY103" fmla="*/ 1017938 h 1256790"/>
              <a:gd name="connsiteX104" fmla="*/ 2306959 w 3071731"/>
              <a:gd name="connsiteY104" fmla="*/ 998911 h 1256790"/>
              <a:gd name="connsiteX105" fmla="*/ 2311715 w 3071731"/>
              <a:gd name="connsiteY105" fmla="*/ 956100 h 1256790"/>
              <a:gd name="connsiteX106" fmla="*/ 2321229 w 3071731"/>
              <a:gd name="connsiteY106" fmla="*/ 903776 h 1256790"/>
              <a:gd name="connsiteX107" fmla="*/ 2325985 w 3071731"/>
              <a:gd name="connsiteY107" fmla="*/ 860966 h 1256790"/>
              <a:gd name="connsiteX108" fmla="*/ 2330742 w 3071731"/>
              <a:gd name="connsiteY108" fmla="*/ 813399 h 1256790"/>
              <a:gd name="connsiteX109" fmla="*/ 2335499 w 3071731"/>
              <a:gd name="connsiteY109" fmla="*/ 799129 h 1256790"/>
              <a:gd name="connsiteX110" fmla="*/ 2340255 w 3071731"/>
              <a:gd name="connsiteY110" fmla="*/ 780102 h 1256790"/>
              <a:gd name="connsiteX111" fmla="*/ 2349768 w 3071731"/>
              <a:gd name="connsiteY111" fmla="*/ 751561 h 1256790"/>
              <a:gd name="connsiteX112" fmla="*/ 2354525 w 3071731"/>
              <a:gd name="connsiteY112" fmla="*/ 732535 h 1256790"/>
              <a:gd name="connsiteX113" fmla="*/ 2364038 w 3071731"/>
              <a:gd name="connsiteY113" fmla="*/ 713508 h 1256790"/>
              <a:gd name="connsiteX114" fmla="*/ 2373551 w 3071731"/>
              <a:gd name="connsiteY114" fmla="*/ 580320 h 1256790"/>
              <a:gd name="connsiteX115" fmla="*/ 2383065 w 3071731"/>
              <a:gd name="connsiteY115" fmla="*/ 508969 h 1256790"/>
              <a:gd name="connsiteX116" fmla="*/ 2387821 w 3071731"/>
              <a:gd name="connsiteY116" fmla="*/ 494699 h 1256790"/>
              <a:gd name="connsiteX117" fmla="*/ 2397335 w 3071731"/>
              <a:gd name="connsiteY117" fmla="*/ 480428 h 1256790"/>
              <a:gd name="connsiteX118" fmla="*/ 2421118 w 3071731"/>
              <a:gd name="connsiteY118" fmla="*/ 461402 h 1256790"/>
              <a:gd name="connsiteX119" fmla="*/ 2440144 w 3071731"/>
              <a:gd name="connsiteY119" fmla="*/ 432861 h 1256790"/>
              <a:gd name="connsiteX120" fmla="*/ 2449657 w 3071731"/>
              <a:gd name="connsiteY120" fmla="*/ 418591 h 1256790"/>
              <a:gd name="connsiteX121" fmla="*/ 2459171 w 3071731"/>
              <a:gd name="connsiteY121" fmla="*/ 409078 h 1256790"/>
              <a:gd name="connsiteX122" fmla="*/ 2473440 w 3071731"/>
              <a:gd name="connsiteY122" fmla="*/ 380537 h 1256790"/>
              <a:gd name="connsiteX123" fmla="*/ 2492467 w 3071731"/>
              <a:gd name="connsiteY123" fmla="*/ 361510 h 1256790"/>
              <a:gd name="connsiteX124" fmla="*/ 2516250 w 3071731"/>
              <a:gd name="connsiteY124" fmla="*/ 390051 h 1256790"/>
              <a:gd name="connsiteX125" fmla="*/ 2525763 w 3071731"/>
              <a:gd name="connsiteY125" fmla="*/ 404321 h 1256790"/>
              <a:gd name="connsiteX126" fmla="*/ 2535276 w 3071731"/>
              <a:gd name="connsiteY126" fmla="*/ 432861 h 1256790"/>
              <a:gd name="connsiteX127" fmla="*/ 2544790 w 3071731"/>
              <a:gd name="connsiteY127" fmla="*/ 461402 h 1256790"/>
              <a:gd name="connsiteX128" fmla="*/ 2549546 w 3071731"/>
              <a:gd name="connsiteY128" fmla="*/ 480428 h 1256790"/>
              <a:gd name="connsiteX129" fmla="*/ 2554303 w 3071731"/>
              <a:gd name="connsiteY129" fmla="*/ 504212 h 1256790"/>
              <a:gd name="connsiteX130" fmla="*/ 2563816 w 3071731"/>
              <a:gd name="connsiteY130" fmla="*/ 580320 h 1256790"/>
              <a:gd name="connsiteX131" fmla="*/ 2568573 w 3071731"/>
              <a:gd name="connsiteY131" fmla="*/ 604103 h 1256790"/>
              <a:gd name="connsiteX132" fmla="*/ 2573329 w 3071731"/>
              <a:gd name="connsiteY132" fmla="*/ 632643 h 1256790"/>
              <a:gd name="connsiteX133" fmla="*/ 2587599 w 3071731"/>
              <a:gd name="connsiteY133" fmla="*/ 699237 h 1256790"/>
              <a:gd name="connsiteX134" fmla="*/ 2597112 w 3071731"/>
              <a:gd name="connsiteY134" fmla="*/ 832426 h 1256790"/>
              <a:gd name="connsiteX135" fmla="*/ 2601869 w 3071731"/>
              <a:gd name="connsiteY135" fmla="*/ 865723 h 1256790"/>
              <a:gd name="connsiteX136" fmla="*/ 2616139 w 3071731"/>
              <a:gd name="connsiteY136" fmla="*/ 932317 h 1256790"/>
              <a:gd name="connsiteX137" fmla="*/ 2625652 w 3071731"/>
              <a:gd name="connsiteY137" fmla="*/ 965614 h 1256790"/>
              <a:gd name="connsiteX138" fmla="*/ 2635165 w 3071731"/>
              <a:gd name="connsiteY138" fmla="*/ 1022694 h 1256790"/>
              <a:gd name="connsiteX139" fmla="*/ 2639922 w 3071731"/>
              <a:gd name="connsiteY139" fmla="*/ 1127342 h 1256790"/>
              <a:gd name="connsiteX140" fmla="*/ 2649435 w 3071731"/>
              <a:gd name="connsiteY140" fmla="*/ 1155883 h 1256790"/>
              <a:gd name="connsiteX141" fmla="*/ 2668462 w 3071731"/>
              <a:gd name="connsiteY141" fmla="*/ 1179666 h 1256790"/>
              <a:gd name="connsiteX142" fmla="*/ 2682731 w 3071731"/>
              <a:gd name="connsiteY142" fmla="*/ 1184423 h 1256790"/>
              <a:gd name="connsiteX143" fmla="*/ 2711271 w 3071731"/>
              <a:gd name="connsiteY143" fmla="*/ 1179666 h 1256790"/>
              <a:gd name="connsiteX144" fmla="*/ 2720784 w 3071731"/>
              <a:gd name="connsiteY144" fmla="*/ 1165396 h 1256790"/>
              <a:gd name="connsiteX145" fmla="*/ 2730298 w 3071731"/>
              <a:gd name="connsiteY145" fmla="*/ 1155883 h 1256790"/>
              <a:gd name="connsiteX146" fmla="*/ 2749324 w 3071731"/>
              <a:gd name="connsiteY146" fmla="*/ 1151126 h 1256790"/>
              <a:gd name="connsiteX147" fmla="*/ 2758837 w 3071731"/>
              <a:gd name="connsiteY147" fmla="*/ 1141612 h 1256790"/>
              <a:gd name="connsiteX148" fmla="*/ 2792134 w 3071731"/>
              <a:gd name="connsiteY148" fmla="*/ 1113072 h 1256790"/>
              <a:gd name="connsiteX149" fmla="*/ 2811160 w 3071731"/>
              <a:gd name="connsiteY149" fmla="*/ 1084532 h 1256790"/>
              <a:gd name="connsiteX150" fmla="*/ 2820673 w 3071731"/>
              <a:gd name="connsiteY150" fmla="*/ 1070262 h 1256790"/>
              <a:gd name="connsiteX151" fmla="*/ 2830187 w 3071731"/>
              <a:gd name="connsiteY151" fmla="*/ 1055991 h 1256790"/>
              <a:gd name="connsiteX152" fmla="*/ 2834943 w 3071731"/>
              <a:gd name="connsiteY152" fmla="*/ 1036965 h 1256790"/>
              <a:gd name="connsiteX153" fmla="*/ 2844456 w 3071731"/>
              <a:gd name="connsiteY153" fmla="*/ 1027451 h 1256790"/>
              <a:gd name="connsiteX154" fmla="*/ 2853970 w 3071731"/>
              <a:gd name="connsiteY154" fmla="*/ 998911 h 1256790"/>
              <a:gd name="connsiteX155" fmla="*/ 2863483 w 3071731"/>
              <a:gd name="connsiteY155" fmla="*/ 1211432 h 1256790"/>
              <a:gd name="connsiteX156" fmla="*/ 19042 w 3071731"/>
              <a:gd name="connsiteY156" fmla="*/ 1256790 h 1256790"/>
              <a:gd name="connsiteX0" fmla="*/ 0 w 2863627"/>
              <a:gd name="connsiteY0" fmla="*/ 0 h 1389512"/>
              <a:gd name="connsiteX1" fmla="*/ 0 w 2863627"/>
              <a:gd name="connsiteY1" fmla="*/ 1218192 h 1389512"/>
              <a:gd name="connsiteX2" fmla="*/ 4757 w 2863627"/>
              <a:gd name="connsiteY2" fmla="*/ 90377 h 1389512"/>
              <a:gd name="connsiteX3" fmla="*/ 14270 w 2863627"/>
              <a:gd name="connsiteY3" fmla="*/ 137945 h 1389512"/>
              <a:gd name="connsiteX4" fmla="*/ 19026 w 2863627"/>
              <a:gd name="connsiteY4" fmla="*/ 166485 h 1389512"/>
              <a:gd name="connsiteX5" fmla="*/ 23783 w 2863627"/>
              <a:gd name="connsiteY5" fmla="*/ 185512 h 1389512"/>
              <a:gd name="connsiteX6" fmla="*/ 28540 w 2863627"/>
              <a:gd name="connsiteY6" fmla="*/ 209295 h 1389512"/>
              <a:gd name="connsiteX7" fmla="*/ 42810 w 2863627"/>
              <a:gd name="connsiteY7" fmla="*/ 266376 h 1389512"/>
              <a:gd name="connsiteX8" fmla="*/ 47566 w 2863627"/>
              <a:gd name="connsiteY8" fmla="*/ 285403 h 1389512"/>
              <a:gd name="connsiteX9" fmla="*/ 66593 w 2863627"/>
              <a:gd name="connsiteY9" fmla="*/ 323457 h 1389512"/>
              <a:gd name="connsiteX10" fmla="*/ 85619 w 2863627"/>
              <a:gd name="connsiteY10" fmla="*/ 390051 h 1389512"/>
              <a:gd name="connsiteX11" fmla="*/ 95132 w 2863627"/>
              <a:gd name="connsiteY11" fmla="*/ 437618 h 1389512"/>
              <a:gd name="connsiteX12" fmla="*/ 104646 w 2863627"/>
              <a:gd name="connsiteY12" fmla="*/ 461402 h 1389512"/>
              <a:gd name="connsiteX13" fmla="*/ 109402 w 2863627"/>
              <a:gd name="connsiteY13" fmla="*/ 756318 h 1389512"/>
              <a:gd name="connsiteX14" fmla="*/ 114159 w 2863627"/>
              <a:gd name="connsiteY14" fmla="*/ 822912 h 1389512"/>
              <a:gd name="connsiteX15" fmla="*/ 123672 w 2863627"/>
              <a:gd name="connsiteY15" fmla="*/ 851453 h 1389512"/>
              <a:gd name="connsiteX16" fmla="*/ 128429 w 2863627"/>
              <a:gd name="connsiteY16" fmla="*/ 908533 h 1389512"/>
              <a:gd name="connsiteX17" fmla="*/ 142698 w 2863627"/>
              <a:gd name="connsiteY17" fmla="*/ 913290 h 1389512"/>
              <a:gd name="connsiteX18" fmla="*/ 190265 w 2863627"/>
              <a:gd name="connsiteY18" fmla="*/ 908533 h 1389512"/>
              <a:gd name="connsiteX19" fmla="*/ 228318 w 2863627"/>
              <a:gd name="connsiteY19" fmla="*/ 879993 h 1389512"/>
              <a:gd name="connsiteX20" fmla="*/ 237831 w 2863627"/>
              <a:gd name="connsiteY20" fmla="*/ 870479 h 1389512"/>
              <a:gd name="connsiteX21" fmla="*/ 247344 w 2863627"/>
              <a:gd name="connsiteY21" fmla="*/ 856209 h 1389512"/>
              <a:gd name="connsiteX22" fmla="*/ 261614 w 2863627"/>
              <a:gd name="connsiteY22" fmla="*/ 851453 h 1389512"/>
              <a:gd name="connsiteX23" fmla="*/ 280640 w 2863627"/>
              <a:gd name="connsiteY23" fmla="*/ 856209 h 1389512"/>
              <a:gd name="connsiteX24" fmla="*/ 299667 w 2863627"/>
              <a:gd name="connsiteY24" fmla="*/ 894263 h 1389512"/>
              <a:gd name="connsiteX25" fmla="*/ 309180 w 2863627"/>
              <a:gd name="connsiteY25" fmla="*/ 927560 h 1389512"/>
              <a:gd name="connsiteX26" fmla="*/ 318693 w 2863627"/>
              <a:gd name="connsiteY26" fmla="*/ 956100 h 1389512"/>
              <a:gd name="connsiteX27" fmla="*/ 323450 w 2863627"/>
              <a:gd name="connsiteY27" fmla="*/ 970370 h 1389512"/>
              <a:gd name="connsiteX28" fmla="*/ 328206 w 2863627"/>
              <a:gd name="connsiteY28" fmla="*/ 994154 h 1389512"/>
              <a:gd name="connsiteX29" fmla="*/ 347233 w 2863627"/>
              <a:gd name="connsiteY29" fmla="*/ 1032208 h 1389512"/>
              <a:gd name="connsiteX30" fmla="*/ 356746 w 2863627"/>
              <a:gd name="connsiteY30" fmla="*/ 1046478 h 1389512"/>
              <a:gd name="connsiteX31" fmla="*/ 375773 w 2863627"/>
              <a:gd name="connsiteY31" fmla="*/ 1079775 h 1389512"/>
              <a:gd name="connsiteX32" fmla="*/ 404312 w 2863627"/>
              <a:gd name="connsiteY32" fmla="*/ 1113072 h 1389512"/>
              <a:gd name="connsiteX33" fmla="*/ 432852 w 2863627"/>
              <a:gd name="connsiteY33" fmla="*/ 1122586 h 1389512"/>
              <a:gd name="connsiteX34" fmla="*/ 461392 w 2863627"/>
              <a:gd name="connsiteY34" fmla="*/ 1117829 h 1389512"/>
              <a:gd name="connsiteX35" fmla="*/ 470905 w 2863627"/>
              <a:gd name="connsiteY35" fmla="*/ 1089288 h 1389512"/>
              <a:gd name="connsiteX36" fmla="*/ 475662 w 2863627"/>
              <a:gd name="connsiteY36" fmla="*/ 1075018 h 1389512"/>
              <a:gd name="connsiteX37" fmla="*/ 480418 w 2863627"/>
              <a:gd name="connsiteY37" fmla="*/ 1013181 h 1389512"/>
              <a:gd name="connsiteX38" fmla="*/ 489931 w 2863627"/>
              <a:gd name="connsiteY38" fmla="*/ 941830 h 1389512"/>
              <a:gd name="connsiteX39" fmla="*/ 499445 w 2863627"/>
              <a:gd name="connsiteY39" fmla="*/ 913290 h 1389512"/>
              <a:gd name="connsiteX40" fmla="*/ 513715 w 2863627"/>
              <a:gd name="connsiteY40" fmla="*/ 870479 h 1389512"/>
              <a:gd name="connsiteX41" fmla="*/ 518471 w 2863627"/>
              <a:gd name="connsiteY41" fmla="*/ 856209 h 1389512"/>
              <a:gd name="connsiteX42" fmla="*/ 532741 w 2863627"/>
              <a:gd name="connsiteY42" fmla="*/ 808642 h 1389512"/>
              <a:gd name="connsiteX43" fmla="*/ 537498 w 2863627"/>
              <a:gd name="connsiteY43" fmla="*/ 794372 h 1389512"/>
              <a:gd name="connsiteX44" fmla="*/ 547011 w 2863627"/>
              <a:gd name="connsiteY44" fmla="*/ 784858 h 1389512"/>
              <a:gd name="connsiteX45" fmla="*/ 570794 w 2863627"/>
              <a:gd name="connsiteY45" fmla="*/ 746805 h 1389512"/>
              <a:gd name="connsiteX46" fmla="*/ 585064 w 2863627"/>
              <a:gd name="connsiteY46" fmla="*/ 742048 h 1389512"/>
              <a:gd name="connsiteX47" fmla="*/ 627873 w 2863627"/>
              <a:gd name="connsiteY47" fmla="*/ 756318 h 1389512"/>
              <a:gd name="connsiteX48" fmla="*/ 637387 w 2863627"/>
              <a:gd name="connsiteY48" fmla="*/ 765832 h 1389512"/>
              <a:gd name="connsiteX49" fmla="*/ 665926 w 2863627"/>
              <a:gd name="connsiteY49" fmla="*/ 784858 h 1389512"/>
              <a:gd name="connsiteX50" fmla="*/ 675439 w 2863627"/>
              <a:gd name="connsiteY50" fmla="*/ 794372 h 1389512"/>
              <a:gd name="connsiteX51" fmla="*/ 694466 w 2863627"/>
              <a:gd name="connsiteY51" fmla="*/ 822912 h 1389512"/>
              <a:gd name="connsiteX52" fmla="*/ 727762 w 2863627"/>
              <a:gd name="connsiteY52" fmla="*/ 832426 h 1389512"/>
              <a:gd name="connsiteX53" fmla="*/ 765815 w 2863627"/>
              <a:gd name="connsiteY53" fmla="*/ 841939 h 1389512"/>
              <a:gd name="connsiteX54" fmla="*/ 799111 w 2863627"/>
              <a:gd name="connsiteY54" fmla="*/ 870479 h 1389512"/>
              <a:gd name="connsiteX55" fmla="*/ 822895 w 2863627"/>
              <a:gd name="connsiteY55" fmla="*/ 894263 h 1389512"/>
              <a:gd name="connsiteX56" fmla="*/ 846678 w 2863627"/>
              <a:gd name="connsiteY56" fmla="*/ 918047 h 1389512"/>
              <a:gd name="connsiteX57" fmla="*/ 860947 w 2863627"/>
              <a:gd name="connsiteY57" fmla="*/ 932317 h 1389512"/>
              <a:gd name="connsiteX58" fmla="*/ 870461 w 2863627"/>
              <a:gd name="connsiteY58" fmla="*/ 946587 h 1389512"/>
              <a:gd name="connsiteX59" fmla="*/ 884731 w 2863627"/>
              <a:gd name="connsiteY59" fmla="*/ 960857 h 1389512"/>
              <a:gd name="connsiteX60" fmla="*/ 894244 w 2863627"/>
              <a:gd name="connsiteY60" fmla="*/ 975127 h 1389512"/>
              <a:gd name="connsiteX61" fmla="*/ 903757 w 2863627"/>
              <a:gd name="connsiteY61" fmla="*/ 984641 h 1389512"/>
              <a:gd name="connsiteX62" fmla="*/ 913270 w 2863627"/>
              <a:gd name="connsiteY62" fmla="*/ 998911 h 1389512"/>
              <a:gd name="connsiteX63" fmla="*/ 927540 w 2863627"/>
              <a:gd name="connsiteY63" fmla="*/ 1003668 h 1389512"/>
              <a:gd name="connsiteX64" fmla="*/ 941810 w 2863627"/>
              <a:gd name="connsiteY64" fmla="*/ 1022694 h 1389512"/>
              <a:gd name="connsiteX65" fmla="*/ 956080 w 2863627"/>
              <a:gd name="connsiteY65" fmla="*/ 1032208 h 1389512"/>
              <a:gd name="connsiteX66" fmla="*/ 960836 w 2863627"/>
              <a:gd name="connsiteY66" fmla="*/ 1046478 h 1389512"/>
              <a:gd name="connsiteX67" fmla="*/ 998889 w 2863627"/>
              <a:gd name="connsiteY67" fmla="*/ 1055991 h 1389512"/>
              <a:gd name="connsiteX68" fmla="*/ 1027429 w 2863627"/>
              <a:gd name="connsiteY68" fmla="*/ 1075018 h 1389512"/>
              <a:gd name="connsiteX69" fmla="*/ 1208180 w 2863627"/>
              <a:gd name="connsiteY69" fmla="*/ 1084532 h 1389512"/>
              <a:gd name="connsiteX70" fmla="*/ 1217694 w 2863627"/>
              <a:gd name="connsiteY70" fmla="*/ 1094045 h 1389512"/>
              <a:gd name="connsiteX71" fmla="*/ 1227207 w 2863627"/>
              <a:gd name="connsiteY71" fmla="*/ 1122586 h 1389512"/>
              <a:gd name="connsiteX72" fmla="*/ 1236720 w 2863627"/>
              <a:gd name="connsiteY72" fmla="*/ 1151126 h 1389512"/>
              <a:gd name="connsiteX73" fmla="*/ 1250990 w 2863627"/>
              <a:gd name="connsiteY73" fmla="*/ 1179666 h 1389512"/>
              <a:gd name="connsiteX74" fmla="*/ 1279530 w 2863627"/>
              <a:gd name="connsiteY74" fmla="*/ 1189180 h 1389512"/>
              <a:gd name="connsiteX75" fmla="*/ 1322339 w 2863627"/>
              <a:gd name="connsiteY75" fmla="*/ 1179666 h 1389512"/>
              <a:gd name="connsiteX76" fmla="*/ 1336609 w 2863627"/>
              <a:gd name="connsiteY76" fmla="*/ 1170153 h 1389512"/>
              <a:gd name="connsiteX77" fmla="*/ 1355636 w 2863627"/>
              <a:gd name="connsiteY77" fmla="*/ 1165396 h 1389512"/>
              <a:gd name="connsiteX78" fmla="*/ 1369905 w 2863627"/>
              <a:gd name="connsiteY78" fmla="*/ 1155883 h 1389512"/>
              <a:gd name="connsiteX79" fmla="*/ 1436498 w 2863627"/>
              <a:gd name="connsiteY79" fmla="*/ 1155883 h 1389512"/>
              <a:gd name="connsiteX80" fmla="*/ 1479308 w 2863627"/>
              <a:gd name="connsiteY80" fmla="*/ 1189180 h 1389512"/>
              <a:gd name="connsiteX81" fmla="*/ 1522117 w 2863627"/>
              <a:gd name="connsiteY81" fmla="*/ 1184423 h 1389512"/>
              <a:gd name="connsiteX82" fmla="*/ 1531630 w 2863627"/>
              <a:gd name="connsiteY82" fmla="*/ 1170153 h 1389512"/>
              <a:gd name="connsiteX83" fmla="*/ 1555413 w 2863627"/>
              <a:gd name="connsiteY83" fmla="*/ 1146369 h 1389512"/>
              <a:gd name="connsiteX84" fmla="*/ 1607736 w 2863627"/>
              <a:gd name="connsiteY84" fmla="*/ 1151126 h 1389512"/>
              <a:gd name="connsiteX85" fmla="*/ 1622006 w 2863627"/>
              <a:gd name="connsiteY85" fmla="*/ 1160639 h 1389512"/>
              <a:gd name="connsiteX86" fmla="*/ 1636276 w 2863627"/>
              <a:gd name="connsiteY86" fmla="*/ 1165396 h 1389512"/>
              <a:gd name="connsiteX87" fmla="*/ 1664816 w 2863627"/>
              <a:gd name="connsiteY87" fmla="*/ 1189180 h 1389512"/>
              <a:gd name="connsiteX88" fmla="*/ 1683842 w 2863627"/>
              <a:gd name="connsiteY88" fmla="*/ 1198693 h 1389512"/>
              <a:gd name="connsiteX89" fmla="*/ 1731408 w 2863627"/>
              <a:gd name="connsiteY89" fmla="*/ 1189180 h 1389512"/>
              <a:gd name="connsiteX90" fmla="*/ 1740921 w 2863627"/>
              <a:gd name="connsiteY90" fmla="*/ 1179666 h 1389512"/>
              <a:gd name="connsiteX91" fmla="*/ 1769461 w 2863627"/>
              <a:gd name="connsiteY91" fmla="*/ 1170153 h 1389512"/>
              <a:gd name="connsiteX92" fmla="*/ 1840810 w 2863627"/>
              <a:gd name="connsiteY92" fmla="*/ 1174909 h 1389512"/>
              <a:gd name="connsiteX93" fmla="*/ 2092911 w 2863627"/>
              <a:gd name="connsiteY93" fmla="*/ 1165396 h 1389512"/>
              <a:gd name="connsiteX94" fmla="*/ 2107181 w 2863627"/>
              <a:gd name="connsiteY94" fmla="*/ 1155883 h 1389512"/>
              <a:gd name="connsiteX95" fmla="*/ 2121451 w 2863627"/>
              <a:gd name="connsiteY95" fmla="*/ 1151126 h 1389512"/>
              <a:gd name="connsiteX96" fmla="*/ 2145234 w 2863627"/>
              <a:gd name="connsiteY96" fmla="*/ 1127342 h 1389512"/>
              <a:gd name="connsiteX97" fmla="*/ 2173774 w 2863627"/>
              <a:gd name="connsiteY97" fmla="*/ 1098802 h 1389512"/>
              <a:gd name="connsiteX98" fmla="*/ 2211826 w 2863627"/>
              <a:gd name="connsiteY98" fmla="*/ 1060748 h 1389512"/>
              <a:gd name="connsiteX99" fmla="*/ 2221340 w 2863627"/>
              <a:gd name="connsiteY99" fmla="*/ 1051235 h 1389512"/>
              <a:gd name="connsiteX100" fmla="*/ 2235610 w 2863627"/>
              <a:gd name="connsiteY100" fmla="*/ 1046478 h 1389512"/>
              <a:gd name="connsiteX101" fmla="*/ 2254636 w 2863627"/>
              <a:gd name="connsiteY101" fmla="*/ 1032208 h 1389512"/>
              <a:gd name="connsiteX102" fmla="*/ 2273662 w 2863627"/>
              <a:gd name="connsiteY102" fmla="*/ 1027451 h 1389512"/>
              <a:gd name="connsiteX103" fmla="*/ 2297446 w 2863627"/>
              <a:gd name="connsiteY103" fmla="*/ 1017938 h 1389512"/>
              <a:gd name="connsiteX104" fmla="*/ 2306959 w 2863627"/>
              <a:gd name="connsiteY104" fmla="*/ 998911 h 1389512"/>
              <a:gd name="connsiteX105" fmla="*/ 2311715 w 2863627"/>
              <a:gd name="connsiteY105" fmla="*/ 956100 h 1389512"/>
              <a:gd name="connsiteX106" fmla="*/ 2321229 w 2863627"/>
              <a:gd name="connsiteY106" fmla="*/ 903776 h 1389512"/>
              <a:gd name="connsiteX107" fmla="*/ 2325985 w 2863627"/>
              <a:gd name="connsiteY107" fmla="*/ 860966 h 1389512"/>
              <a:gd name="connsiteX108" fmla="*/ 2330742 w 2863627"/>
              <a:gd name="connsiteY108" fmla="*/ 813399 h 1389512"/>
              <a:gd name="connsiteX109" fmla="*/ 2335499 w 2863627"/>
              <a:gd name="connsiteY109" fmla="*/ 799129 h 1389512"/>
              <a:gd name="connsiteX110" fmla="*/ 2340255 w 2863627"/>
              <a:gd name="connsiteY110" fmla="*/ 780102 h 1389512"/>
              <a:gd name="connsiteX111" fmla="*/ 2349768 w 2863627"/>
              <a:gd name="connsiteY111" fmla="*/ 751561 h 1389512"/>
              <a:gd name="connsiteX112" fmla="*/ 2354525 w 2863627"/>
              <a:gd name="connsiteY112" fmla="*/ 732535 h 1389512"/>
              <a:gd name="connsiteX113" fmla="*/ 2364038 w 2863627"/>
              <a:gd name="connsiteY113" fmla="*/ 713508 h 1389512"/>
              <a:gd name="connsiteX114" fmla="*/ 2373551 w 2863627"/>
              <a:gd name="connsiteY114" fmla="*/ 580320 h 1389512"/>
              <a:gd name="connsiteX115" fmla="*/ 2383065 w 2863627"/>
              <a:gd name="connsiteY115" fmla="*/ 508969 h 1389512"/>
              <a:gd name="connsiteX116" fmla="*/ 2387821 w 2863627"/>
              <a:gd name="connsiteY116" fmla="*/ 494699 h 1389512"/>
              <a:gd name="connsiteX117" fmla="*/ 2397335 w 2863627"/>
              <a:gd name="connsiteY117" fmla="*/ 480428 h 1389512"/>
              <a:gd name="connsiteX118" fmla="*/ 2421118 w 2863627"/>
              <a:gd name="connsiteY118" fmla="*/ 461402 h 1389512"/>
              <a:gd name="connsiteX119" fmla="*/ 2440144 w 2863627"/>
              <a:gd name="connsiteY119" fmla="*/ 432861 h 1389512"/>
              <a:gd name="connsiteX120" fmla="*/ 2449657 w 2863627"/>
              <a:gd name="connsiteY120" fmla="*/ 418591 h 1389512"/>
              <a:gd name="connsiteX121" fmla="*/ 2459171 w 2863627"/>
              <a:gd name="connsiteY121" fmla="*/ 409078 h 1389512"/>
              <a:gd name="connsiteX122" fmla="*/ 2473440 w 2863627"/>
              <a:gd name="connsiteY122" fmla="*/ 380537 h 1389512"/>
              <a:gd name="connsiteX123" fmla="*/ 2492467 w 2863627"/>
              <a:gd name="connsiteY123" fmla="*/ 361510 h 1389512"/>
              <a:gd name="connsiteX124" fmla="*/ 2516250 w 2863627"/>
              <a:gd name="connsiteY124" fmla="*/ 390051 h 1389512"/>
              <a:gd name="connsiteX125" fmla="*/ 2525763 w 2863627"/>
              <a:gd name="connsiteY125" fmla="*/ 404321 h 1389512"/>
              <a:gd name="connsiteX126" fmla="*/ 2535276 w 2863627"/>
              <a:gd name="connsiteY126" fmla="*/ 432861 h 1389512"/>
              <a:gd name="connsiteX127" fmla="*/ 2544790 w 2863627"/>
              <a:gd name="connsiteY127" fmla="*/ 461402 h 1389512"/>
              <a:gd name="connsiteX128" fmla="*/ 2549546 w 2863627"/>
              <a:gd name="connsiteY128" fmla="*/ 480428 h 1389512"/>
              <a:gd name="connsiteX129" fmla="*/ 2554303 w 2863627"/>
              <a:gd name="connsiteY129" fmla="*/ 504212 h 1389512"/>
              <a:gd name="connsiteX130" fmla="*/ 2563816 w 2863627"/>
              <a:gd name="connsiteY130" fmla="*/ 580320 h 1389512"/>
              <a:gd name="connsiteX131" fmla="*/ 2568573 w 2863627"/>
              <a:gd name="connsiteY131" fmla="*/ 604103 h 1389512"/>
              <a:gd name="connsiteX132" fmla="*/ 2573329 w 2863627"/>
              <a:gd name="connsiteY132" fmla="*/ 632643 h 1389512"/>
              <a:gd name="connsiteX133" fmla="*/ 2587599 w 2863627"/>
              <a:gd name="connsiteY133" fmla="*/ 699237 h 1389512"/>
              <a:gd name="connsiteX134" fmla="*/ 2597112 w 2863627"/>
              <a:gd name="connsiteY134" fmla="*/ 832426 h 1389512"/>
              <a:gd name="connsiteX135" fmla="*/ 2601869 w 2863627"/>
              <a:gd name="connsiteY135" fmla="*/ 865723 h 1389512"/>
              <a:gd name="connsiteX136" fmla="*/ 2616139 w 2863627"/>
              <a:gd name="connsiteY136" fmla="*/ 932317 h 1389512"/>
              <a:gd name="connsiteX137" fmla="*/ 2625652 w 2863627"/>
              <a:gd name="connsiteY137" fmla="*/ 965614 h 1389512"/>
              <a:gd name="connsiteX138" fmla="*/ 2635165 w 2863627"/>
              <a:gd name="connsiteY138" fmla="*/ 1022694 h 1389512"/>
              <a:gd name="connsiteX139" fmla="*/ 2639922 w 2863627"/>
              <a:gd name="connsiteY139" fmla="*/ 1127342 h 1389512"/>
              <a:gd name="connsiteX140" fmla="*/ 2649435 w 2863627"/>
              <a:gd name="connsiteY140" fmla="*/ 1155883 h 1389512"/>
              <a:gd name="connsiteX141" fmla="*/ 2668462 w 2863627"/>
              <a:gd name="connsiteY141" fmla="*/ 1179666 h 1389512"/>
              <a:gd name="connsiteX142" fmla="*/ 2682731 w 2863627"/>
              <a:gd name="connsiteY142" fmla="*/ 1184423 h 1389512"/>
              <a:gd name="connsiteX143" fmla="*/ 2711271 w 2863627"/>
              <a:gd name="connsiteY143" fmla="*/ 1179666 h 1389512"/>
              <a:gd name="connsiteX144" fmla="*/ 2720784 w 2863627"/>
              <a:gd name="connsiteY144" fmla="*/ 1165396 h 1389512"/>
              <a:gd name="connsiteX145" fmla="*/ 2730298 w 2863627"/>
              <a:gd name="connsiteY145" fmla="*/ 1155883 h 1389512"/>
              <a:gd name="connsiteX146" fmla="*/ 2749324 w 2863627"/>
              <a:gd name="connsiteY146" fmla="*/ 1151126 h 1389512"/>
              <a:gd name="connsiteX147" fmla="*/ 2758837 w 2863627"/>
              <a:gd name="connsiteY147" fmla="*/ 1141612 h 1389512"/>
              <a:gd name="connsiteX148" fmla="*/ 2792134 w 2863627"/>
              <a:gd name="connsiteY148" fmla="*/ 1113072 h 1389512"/>
              <a:gd name="connsiteX149" fmla="*/ 2811160 w 2863627"/>
              <a:gd name="connsiteY149" fmla="*/ 1084532 h 1389512"/>
              <a:gd name="connsiteX150" fmla="*/ 2820673 w 2863627"/>
              <a:gd name="connsiteY150" fmla="*/ 1070262 h 1389512"/>
              <a:gd name="connsiteX151" fmla="*/ 2830187 w 2863627"/>
              <a:gd name="connsiteY151" fmla="*/ 1055991 h 1389512"/>
              <a:gd name="connsiteX152" fmla="*/ 2834943 w 2863627"/>
              <a:gd name="connsiteY152" fmla="*/ 1036965 h 1389512"/>
              <a:gd name="connsiteX153" fmla="*/ 2844456 w 2863627"/>
              <a:gd name="connsiteY153" fmla="*/ 1027451 h 1389512"/>
              <a:gd name="connsiteX154" fmla="*/ 2853970 w 2863627"/>
              <a:gd name="connsiteY154" fmla="*/ 998911 h 1389512"/>
              <a:gd name="connsiteX155" fmla="*/ 2863483 w 2863627"/>
              <a:gd name="connsiteY155" fmla="*/ 1211432 h 1389512"/>
              <a:gd name="connsiteX156" fmla="*/ 19042 w 2863627"/>
              <a:gd name="connsiteY156" fmla="*/ 1256790 h 1389512"/>
              <a:gd name="connsiteX0" fmla="*/ 0 w 2920476"/>
              <a:gd name="connsiteY0" fmla="*/ 0 h 1256790"/>
              <a:gd name="connsiteX1" fmla="*/ 0 w 2920476"/>
              <a:gd name="connsiteY1" fmla="*/ 1218192 h 1256790"/>
              <a:gd name="connsiteX2" fmla="*/ 4757 w 2920476"/>
              <a:gd name="connsiteY2" fmla="*/ 90377 h 1256790"/>
              <a:gd name="connsiteX3" fmla="*/ 14270 w 2920476"/>
              <a:gd name="connsiteY3" fmla="*/ 137945 h 1256790"/>
              <a:gd name="connsiteX4" fmla="*/ 19026 w 2920476"/>
              <a:gd name="connsiteY4" fmla="*/ 166485 h 1256790"/>
              <a:gd name="connsiteX5" fmla="*/ 23783 w 2920476"/>
              <a:gd name="connsiteY5" fmla="*/ 185512 h 1256790"/>
              <a:gd name="connsiteX6" fmla="*/ 28540 w 2920476"/>
              <a:gd name="connsiteY6" fmla="*/ 209295 h 1256790"/>
              <a:gd name="connsiteX7" fmla="*/ 42810 w 2920476"/>
              <a:gd name="connsiteY7" fmla="*/ 266376 h 1256790"/>
              <a:gd name="connsiteX8" fmla="*/ 47566 w 2920476"/>
              <a:gd name="connsiteY8" fmla="*/ 285403 h 1256790"/>
              <a:gd name="connsiteX9" fmla="*/ 66593 w 2920476"/>
              <a:gd name="connsiteY9" fmla="*/ 323457 h 1256790"/>
              <a:gd name="connsiteX10" fmla="*/ 85619 w 2920476"/>
              <a:gd name="connsiteY10" fmla="*/ 390051 h 1256790"/>
              <a:gd name="connsiteX11" fmla="*/ 95132 w 2920476"/>
              <a:gd name="connsiteY11" fmla="*/ 437618 h 1256790"/>
              <a:gd name="connsiteX12" fmla="*/ 104646 w 2920476"/>
              <a:gd name="connsiteY12" fmla="*/ 461402 h 1256790"/>
              <a:gd name="connsiteX13" fmla="*/ 109402 w 2920476"/>
              <a:gd name="connsiteY13" fmla="*/ 756318 h 1256790"/>
              <a:gd name="connsiteX14" fmla="*/ 114159 w 2920476"/>
              <a:gd name="connsiteY14" fmla="*/ 822912 h 1256790"/>
              <a:gd name="connsiteX15" fmla="*/ 123672 w 2920476"/>
              <a:gd name="connsiteY15" fmla="*/ 851453 h 1256790"/>
              <a:gd name="connsiteX16" fmla="*/ 128429 w 2920476"/>
              <a:gd name="connsiteY16" fmla="*/ 908533 h 1256790"/>
              <a:gd name="connsiteX17" fmla="*/ 142698 w 2920476"/>
              <a:gd name="connsiteY17" fmla="*/ 913290 h 1256790"/>
              <a:gd name="connsiteX18" fmla="*/ 190265 w 2920476"/>
              <a:gd name="connsiteY18" fmla="*/ 908533 h 1256790"/>
              <a:gd name="connsiteX19" fmla="*/ 228318 w 2920476"/>
              <a:gd name="connsiteY19" fmla="*/ 879993 h 1256790"/>
              <a:gd name="connsiteX20" fmla="*/ 237831 w 2920476"/>
              <a:gd name="connsiteY20" fmla="*/ 870479 h 1256790"/>
              <a:gd name="connsiteX21" fmla="*/ 247344 w 2920476"/>
              <a:gd name="connsiteY21" fmla="*/ 856209 h 1256790"/>
              <a:gd name="connsiteX22" fmla="*/ 261614 w 2920476"/>
              <a:gd name="connsiteY22" fmla="*/ 851453 h 1256790"/>
              <a:gd name="connsiteX23" fmla="*/ 280640 w 2920476"/>
              <a:gd name="connsiteY23" fmla="*/ 856209 h 1256790"/>
              <a:gd name="connsiteX24" fmla="*/ 299667 w 2920476"/>
              <a:gd name="connsiteY24" fmla="*/ 894263 h 1256790"/>
              <a:gd name="connsiteX25" fmla="*/ 309180 w 2920476"/>
              <a:gd name="connsiteY25" fmla="*/ 927560 h 1256790"/>
              <a:gd name="connsiteX26" fmla="*/ 318693 w 2920476"/>
              <a:gd name="connsiteY26" fmla="*/ 956100 h 1256790"/>
              <a:gd name="connsiteX27" fmla="*/ 323450 w 2920476"/>
              <a:gd name="connsiteY27" fmla="*/ 970370 h 1256790"/>
              <a:gd name="connsiteX28" fmla="*/ 328206 w 2920476"/>
              <a:gd name="connsiteY28" fmla="*/ 994154 h 1256790"/>
              <a:gd name="connsiteX29" fmla="*/ 347233 w 2920476"/>
              <a:gd name="connsiteY29" fmla="*/ 1032208 h 1256790"/>
              <a:gd name="connsiteX30" fmla="*/ 356746 w 2920476"/>
              <a:gd name="connsiteY30" fmla="*/ 1046478 h 1256790"/>
              <a:gd name="connsiteX31" fmla="*/ 375773 w 2920476"/>
              <a:gd name="connsiteY31" fmla="*/ 1079775 h 1256790"/>
              <a:gd name="connsiteX32" fmla="*/ 404312 w 2920476"/>
              <a:gd name="connsiteY32" fmla="*/ 1113072 h 1256790"/>
              <a:gd name="connsiteX33" fmla="*/ 432852 w 2920476"/>
              <a:gd name="connsiteY33" fmla="*/ 1122586 h 1256790"/>
              <a:gd name="connsiteX34" fmla="*/ 461392 w 2920476"/>
              <a:gd name="connsiteY34" fmla="*/ 1117829 h 1256790"/>
              <a:gd name="connsiteX35" fmla="*/ 470905 w 2920476"/>
              <a:gd name="connsiteY35" fmla="*/ 1089288 h 1256790"/>
              <a:gd name="connsiteX36" fmla="*/ 475662 w 2920476"/>
              <a:gd name="connsiteY36" fmla="*/ 1075018 h 1256790"/>
              <a:gd name="connsiteX37" fmla="*/ 480418 w 2920476"/>
              <a:gd name="connsiteY37" fmla="*/ 1013181 h 1256790"/>
              <a:gd name="connsiteX38" fmla="*/ 489931 w 2920476"/>
              <a:gd name="connsiteY38" fmla="*/ 941830 h 1256790"/>
              <a:gd name="connsiteX39" fmla="*/ 499445 w 2920476"/>
              <a:gd name="connsiteY39" fmla="*/ 913290 h 1256790"/>
              <a:gd name="connsiteX40" fmla="*/ 513715 w 2920476"/>
              <a:gd name="connsiteY40" fmla="*/ 870479 h 1256790"/>
              <a:gd name="connsiteX41" fmla="*/ 518471 w 2920476"/>
              <a:gd name="connsiteY41" fmla="*/ 856209 h 1256790"/>
              <a:gd name="connsiteX42" fmla="*/ 532741 w 2920476"/>
              <a:gd name="connsiteY42" fmla="*/ 808642 h 1256790"/>
              <a:gd name="connsiteX43" fmla="*/ 537498 w 2920476"/>
              <a:gd name="connsiteY43" fmla="*/ 794372 h 1256790"/>
              <a:gd name="connsiteX44" fmla="*/ 547011 w 2920476"/>
              <a:gd name="connsiteY44" fmla="*/ 784858 h 1256790"/>
              <a:gd name="connsiteX45" fmla="*/ 570794 w 2920476"/>
              <a:gd name="connsiteY45" fmla="*/ 746805 h 1256790"/>
              <a:gd name="connsiteX46" fmla="*/ 585064 w 2920476"/>
              <a:gd name="connsiteY46" fmla="*/ 742048 h 1256790"/>
              <a:gd name="connsiteX47" fmla="*/ 627873 w 2920476"/>
              <a:gd name="connsiteY47" fmla="*/ 756318 h 1256790"/>
              <a:gd name="connsiteX48" fmla="*/ 637387 w 2920476"/>
              <a:gd name="connsiteY48" fmla="*/ 765832 h 1256790"/>
              <a:gd name="connsiteX49" fmla="*/ 665926 w 2920476"/>
              <a:gd name="connsiteY49" fmla="*/ 784858 h 1256790"/>
              <a:gd name="connsiteX50" fmla="*/ 675439 w 2920476"/>
              <a:gd name="connsiteY50" fmla="*/ 794372 h 1256790"/>
              <a:gd name="connsiteX51" fmla="*/ 694466 w 2920476"/>
              <a:gd name="connsiteY51" fmla="*/ 822912 h 1256790"/>
              <a:gd name="connsiteX52" fmla="*/ 727762 w 2920476"/>
              <a:gd name="connsiteY52" fmla="*/ 832426 h 1256790"/>
              <a:gd name="connsiteX53" fmla="*/ 765815 w 2920476"/>
              <a:gd name="connsiteY53" fmla="*/ 841939 h 1256790"/>
              <a:gd name="connsiteX54" fmla="*/ 799111 w 2920476"/>
              <a:gd name="connsiteY54" fmla="*/ 870479 h 1256790"/>
              <a:gd name="connsiteX55" fmla="*/ 822895 w 2920476"/>
              <a:gd name="connsiteY55" fmla="*/ 894263 h 1256790"/>
              <a:gd name="connsiteX56" fmla="*/ 846678 w 2920476"/>
              <a:gd name="connsiteY56" fmla="*/ 918047 h 1256790"/>
              <a:gd name="connsiteX57" fmla="*/ 860947 w 2920476"/>
              <a:gd name="connsiteY57" fmla="*/ 932317 h 1256790"/>
              <a:gd name="connsiteX58" fmla="*/ 870461 w 2920476"/>
              <a:gd name="connsiteY58" fmla="*/ 946587 h 1256790"/>
              <a:gd name="connsiteX59" fmla="*/ 884731 w 2920476"/>
              <a:gd name="connsiteY59" fmla="*/ 960857 h 1256790"/>
              <a:gd name="connsiteX60" fmla="*/ 894244 w 2920476"/>
              <a:gd name="connsiteY60" fmla="*/ 975127 h 1256790"/>
              <a:gd name="connsiteX61" fmla="*/ 903757 w 2920476"/>
              <a:gd name="connsiteY61" fmla="*/ 984641 h 1256790"/>
              <a:gd name="connsiteX62" fmla="*/ 913270 w 2920476"/>
              <a:gd name="connsiteY62" fmla="*/ 998911 h 1256790"/>
              <a:gd name="connsiteX63" fmla="*/ 927540 w 2920476"/>
              <a:gd name="connsiteY63" fmla="*/ 1003668 h 1256790"/>
              <a:gd name="connsiteX64" fmla="*/ 941810 w 2920476"/>
              <a:gd name="connsiteY64" fmla="*/ 1022694 h 1256790"/>
              <a:gd name="connsiteX65" fmla="*/ 956080 w 2920476"/>
              <a:gd name="connsiteY65" fmla="*/ 1032208 h 1256790"/>
              <a:gd name="connsiteX66" fmla="*/ 960836 w 2920476"/>
              <a:gd name="connsiteY66" fmla="*/ 1046478 h 1256790"/>
              <a:gd name="connsiteX67" fmla="*/ 998889 w 2920476"/>
              <a:gd name="connsiteY67" fmla="*/ 1055991 h 1256790"/>
              <a:gd name="connsiteX68" fmla="*/ 1027429 w 2920476"/>
              <a:gd name="connsiteY68" fmla="*/ 1075018 h 1256790"/>
              <a:gd name="connsiteX69" fmla="*/ 1208180 w 2920476"/>
              <a:gd name="connsiteY69" fmla="*/ 1084532 h 1256790"/>
              <a:gd name="connsiteX70" fmla="*/ 1217694 w 2920476"/>
              <a:gd name="connsiteY70" fmla="*/ 1094045 h 1256790"/>
              <a:gd name="connsiteX71" fmla="*/ 1227207 w 2920476"/>
              <a:gd name="connsiteY71" fmla="*/ 1122586 h 1256790"/>
              <a:gd name="connsiteX72" fmla="*/ 1236720 w 2920476"/>
              <a:gd name="connsiteY72" fmla="*/ 1151126 h 1256790"/>
              <a:gd name="connsiteX73" fmla="*/ 1250990 w 2920476"/>
              <a:gd name="connsiteY73" fmla="*/ 1179666 h 1256790"/>
              <a:gd name="connsiteX74" fmla="*/ 1279530 w 2920476"/>
              <a:gd name="connsiteY74" fmla="*/ 1189180 h 1256790"/>
              <a:gd name="connsiteX75" fmla="*/ 1322339 w 2920476"/>
              <a:gd name="connsiteY75" fmla="*/ 1179666 h 1256790"/>
              <a:gd name="connsiteX76" fmla="*/ 1336609 w 2920476"/>
              <a:gd name="connsiteY76" fmla="*/ 1170153 h 1256790"/>
              <a:gd name="connsiteX77" fmla="*/ 1355636 w 2920476"/>
              <a:gd name="connsiteY77" fmla="*/ 1165396 h 1256790"/>
              <a:gd name="connsiteX78" fmla="*/ 1369905 w 2920476"/>
              <a:gd name="connsiteY78" fmla="*/ 1155883 h 1256790"/>
              <a:gd name="connsiteX79" fmla="*/ 1436498 w 2920476"/>
              <a:gd name="connsiteY79" fmla="*/ 1155883 h 1256790"/>
              <a:gd name="connsiteX80" fmla="*/ 1479308 w 2920476"/>
              <a:gd name="connsiteY80" fmla="*/ 1189180 h 1256790"/>
              <a:gd name="connsiteX81" fmla="*/ 1522117 w 2920476"/>
              <a:gd name="connsiteY81" fmla="*/ 1184423 h 1256790"/>
              <a:gd name="connsiteX82" fmla="*/ 1531630 w 2920476"/>
              <a:gd name="connsiteY82" fmla="*/ 1170153 h 1256790"/>
              <a:gd name="connsiteX83" fmla="*/ 1555413 w 2920476"/>
              <a:gd name="connsiteY83" fmla="*/ 1146369 h 1256790"/>
              <a:gd name="connsiteX84" fmla="*/ 1607736 w 2920476"/>
              <a:gd name="connsiteY84" fmla="*/ 1151126 h 1256790"/>
              <a:gd name="connsiteX85" fmla="*/ 1622006 w 2920476"/>
              <a:gd name="connsiteY85" fmla="*/ 1160639 h 1256790"/>
              <a:gd name="connsiteX86" fmla="*/ 1636276 w 2920476"/>
              <a:gd name="connsiteY86" fmla="*/ 1165396 h 1256790"/>
              <a:gd name="connsiteX87" fmla="*/ 1664816 w 2920476"/>
              <a:gd name="connsiteY87" fmla="*/ 1189180 h 1256790"/>
              <a:gd name="connsiteX88" fmla="*/ 1683842 w 2920476"/>
              <a:gd name="connsiteY88" fmla="*/ 1198693 h 1256790"/>
              <a:gd name="connsiteX89" fmla="*/ 1731408 w 2920476"/>
              <a:gd name="connsiteY89" fmla="*/ 1189180 h 1256790"/>
              <a:gd name="connsiteX90" fmla="*/ 1740921 w 2920476"/>
              <a:gd name="connsiteY90" fmla="*/ 1179666 h 1256790"/>
              <a:gd name="connsiteX91" fmla="*/ 1769461 w 2920476"/>
              <a:gd name="connsiteY91" fmla="*/ 1170153 h 1256790"/>
              <a:gd name="connsiteX92" fmla="*/ 1840810 w 2920476"/>
              <a:gd name="connsiteY92" fmla="*/ 1174909 h 1256790"/>
              <a:gd name="connsiteX93" fmla="*/ 2092911 w 2920476"/>
              <a:gd name="connsiteY93" fmla="*/ 1165396 h 1256790"/>
              <a:gd name="connsiteX94" fmla="*/ 2107181 w 2920476"/>
              <a:gd name="connsiteY94" fmla="*/ 1155883 h 1256790"/>
              <a:gd name="connsiteX95" fmla="*/ 2121451 w 2920476"/>
              <a:gd name="connsiteY95" fmla="*/ 1151126 h 1256790"/>
              <a:gd name="connsiteX96" fmla="*/ 2145234 w 2920476"/>
              <a:gd name="connsiteY96" fmla="*/ 1127342 h 1256790"/>
              <a:gd name="connsiteX97" fmla="*/ 2173774 w 2920476"/>
              <a:gd name="connsiteY97" fmla="*/ 1098802 h 1256790"/>
              <a:gd name="connsiteX98" fmla="*/ 2211826 w 2920476"/>
              <a:gd name="connsiteY98" fmla="*/ 1060748 h 1256790"/>
              <a:gd name="connsiteX99" fmla="*/ 2221340 w 2920476"/>
              <a:gd name="connsiteY99" fmla="*/ 1051235 h 1256790"/>
              <a:gd name="connsiteX100" fmla="*/ 2235610 w 2920476"/>
              <a:gd name="connsiteY100" fmla="*/ 1046478 h 1256790"/>
              <a:gd name="connsiteX101" fmla="*/ 2254636 w 2920476"/>
              <a:gd name="connsiteY101" fmla="*/ 1032208 h 1256790"/>
              <a:gd name="connsiteX102" fmla="*/ 2273662 w 2920476"/>
              <a:gd name="connsiteY102" fmla="*/ 1027451 h 1256790"/>
              <a:gd name="connsiteX103" fmla="*/ 2297446 w 2920476"/>
              <a:gd name="connsiteY103" fmla="*/ 1017938 h 1256790"/>
              <a:gd name="connsiteX104" fmla="*/ 2306959 w 2920476"/>
              <a:gd name="connsiteY104" fmla="*/ 998911 h 1256790"/>
              <a:gd name="connsiteX105" fmla="*/ 2311715 w 2920476"/>
              <a:gd name="connsiteY105" fmla="*/ 956100 h 1256790"/>
              <a:gd name="connsiteX106" fmla="*/ 2321229 w 2920476"/>
              <a:gd name="connsiteY106" fmla="*/ 903776 h 1256790"/>
              <a:gd name="connsiteX107" fmla="*/ 2325985 w 2920476"/>
              <a:gd name="connsiteY107" fmla="*/ 860966 h 1256790"/>
              <a:gd name="connsiteX108" fmla="*/ 2330742 w 2920476"/>
              <a:gd name="connsiteY108" fmla="*/ 813399 h 1256790"/>
              <a:gd name="connsiteX109" fmla="*/ 2335499 w 2920476"/>
              <a:gd name="connsiteY109" fmla="*/ 799129 h 1256790"/>
              <a:gd name="connsiteX110" fmla="*/ 2340255 w 2920476"/>
              <a:gd name="connsiteY110" fmla="*/ 780102 h 1256790"/>
              <a:gd name="connsiteX111" fmla="*/ 2349768 w 2920476"/>
              <a:gd name="connsiteY111" fmla="*/ 751561 h 1256790"/>
              <a:gd name="connsiteX112" fmla="*/ 2354525 w 2920476"/>
              <a:gd name="connsiteY112" fmla="*/ 732535 h 1256790"/>
              <a:gd name="connsiteX113" fmla="*/ 2364038 w 2920476"/>
              <a:gd name="connsiteY113" fmla="*/ 713508 h 1256790"/>
              <a:gd name="connsiteX114" fmla="*/ 2373551 w 2920476"/>
              <a:gd name="connsiteY114" fmla="*/ 580320 h 1256790"/>
              <a:gd name="connsiteX115" fmla="*/ 2383065 w 2920476"/>
              <a:gd name="connsiteY115" fmla="*/ 508969 h 1256790"/>
              <a:gd name="connsiteX116" fmla="*/ 2387821 w 2920476"/>
              <a:gd name="connsiteY116" fmla="*/ 494699 h 1256790"/>
              <a:gd name="connsiteX117" fmla="*/ 2397335 w 2920476"/>
              <a:gd name="connsiteY117" fmla="*/ 480428 h 1256790"/>
              <a:gd name="connsiteX118" fmla="*/ 2421118 w 2920476"/>
              <a:gd name="connsiteY118" fmla="*/ 461402 h 1256790"/>
              <a:gd name="connsiteX119" fmla="*/ 2440144 w 2920476"/>
              <a:gd name="connsiteY119" fmla="*/ 432861 h 1256790"/>
              <a:gd name="connsiteX120" fmla="*/ 2449657 w 2920476"/>
              <a:gd name="connsiteY120" fmla="*/ 418591 h 1256790"/>
              <a:gd name="connsiteX121" fmla="*/ 2459171 w 2920476"/>
              <a:gd name="connsiteY121" fmla="*/ 409078 h 1256790"/>
              <a:gd name="connsiteX122" fmla="*/ 2473440 w 2920476"/>
              <a:gd name="connsiteY122" fmla="*/ 380537 h 1256790"/>
              <a:gd name="connsiteX123" fmla="*/ 2492467 w 2920476"/>
              <a:gd name="connsiteY123" fmla="*/ 361510 h 1256790"/>
              <a:gd name="connsiteX124" fmla="*/ 2516250 w 2920476"/>
              <a:gd name="connsiteY124" fmla="*/ 390051 h 1256790"/>
              <a:gd name="connsiteX125" fmla="*/ 2525763 w 2920476"/>
              <a:gd name="connsiteY125" fmla="*/ 404321 h 1256790"/>
              <a:gd name="connsiteX126" fmla="*/ 2535276 w 2920476"/>
              <a:gd name="connsiteY126" fmla="*/ 432861 h 1256790"/>
              <a:gd name="connsiteX127" fmla="*/ 2544790 w 2920476"/>
              <a:gd name="connsiteY127" fmla="*/ 461402 h 1256790"/>
              <a:gd name="connsiteX128" fmla="*/ 2549546 w 2920476"/>
              <a:gd name="connsiteY128" fmla="*/ 480428 h 1256790"/>
              <a:gd name="connsiteX129" fmla="*/ 2554303 w 2920476"/>
              <a:gd name="connsiteY129" fmla="*/ 504212 h 1256790"/>
              <a:gd name="connsiteX130" fmla="*/ 2563816 w 2920476"/>
              <a:gd name="connsiteY130" fmla="*/ 580320 h 1256790"/>
              <a:gd name="connsiteX131" fmla="*/ 2568573 w 2920476"/>
              <a:gd name="connsiteY131" fmla="*/ 604103 h 1256790"/>
              <a:gd name="connsiteX132" fmla="*/ 2573329 w 2920476"/>
              <a:gd name="connsiteY132" fmla="*/ 632643 h 1256790"/>
              <a:gd name="connsiteX133" fmla="*/ 2587599 w 2920476"/>
              <a:gd name="connsiteY133" fmla="*/ 699237 h 1256790"/>
              <a:gd name="connsiteX134" fmla="*/ 2597112 w 2920476"/>
              <a:gd name="connsiteY134" fmla="*/ 832426 h 1256790"/>
              <a:gd name="connsiteX135" fmla="*/ 2601869 w 2920476"/>
              <a:gd name="connsiteY135" fmla="*/ 865723 h 1256790"/>
              <a:gd name="connsiteX136" fmla="*/ 2616139 w 2920476"/>
              <a:gd name="connsiteY136" fmla="*/ 932317 h 1256790"/>
              <a:gd name="connsiteX137" fmla="*/ 2625652 w 2920476"/>
              <a:gd name="connsiteY137" fmla="*/ 965614 h 1256790"/>
              <a:gd name="connsiteX138" fmla="*/ 2635165 w 2920476"/>
              <a:gd name="connsiteY138" fmla="*/ 1022694 h 1256790"/>
              <a:gd name="connsiteX139" fmla="*/ 2639922 w 2920476"/>
              <a:gd name="connsiteY139" fmla="*/ 1127342 h 1256790"/>
              <a:gd name="connsiteX140" fmla="*/ 2649435 w 2920476"/>
              <a:gd name="connsiteY140" fmla="*/ 1155883 h 1256790"/>
              <a:gd name="connsiteX141" fmla="*/ 2668462 w 2920476"/>
              <a:gd name="connsiteY141" fmla="*/ 1179666 h 1256790"/>
              <a:gd name="connsiteX142" fmla="*/ 2682731 w 2920476"/>
              <a:gd name="connsiteY142" fmla="*/ 1184423 h 1256790"/>
              <a:gd name="connsiteX143" fmla="*/ 2711271 w 2920476"/>
              <a:gd name="connsiteY143" fmla="*/ 1179666 h 1256790"/>
              <a:gd name="connsiteX144" fmla="*/ 2720784 w 2920476"/>
              <a:gd name="connsiteY144" fmla="*/ 1165396 h 1256790"/>
              <a:gd name="connsiteX145" fmla="*/ 2730298 w 2920476"/>
              <a:gd name="connsiteY145" fmla="*/ 1155883 h 1256790"/>
              <a:gd name="connsiteX146" fmla="*/ 2749324 w 2920476"/>
              <a:gd name="connsiteY146" fmla="*/ 1151126 h 1256790"/>
              <a:gd name="connsiteX147" fmla="*/ 2758837 w 2920476"/>
              <a:gd name="connsiteY147" fmla="*/ 1141612 h 1256790"/>
              <a:gd name="connsiteX148" fmla="*/ 2792134 w 2920476"/>
              <a:gd name="connsiteY148" fmla="*/ 1113072 h 1256790"/>
              <a:gd name="connsiteX149" fmla="*/ 2811160 w 2920476"/>
              <a:gd name="connsiteY149" fmla="*/ 1084532 h 1256790"/>
              <a:gd name="connsiteX150" fmla="*/ 2820673 w 2920476"/>
              <a:gd name="connsiteY150" fmla="*/ 1070262 h 1256790"/>
              <a:gd name="connsiteX151" fmla="*/ 2830187 w 2920476"/>
              <a:gd name="connsiteY151" fmla="*/ 1055991 h 1256790"/>
              <a:gd name="connsiteX152" fmla="*/ 2834943 w 2920476"/>
              <a:gd name="connsiteY152" fmla="*/ 1036965 h 1256790"/>
              <a:gd name="connsiteX153" fmla="*/ 2844456 w 2920476"/>
              <a:gd name="connsiteY153" fmla="*/ 1027451 h 1256790"/>
              <a:gd name="connsiteX154" fmla="*/ 2853970 w 2920476"/>
              <a:gd name="connsiteY154" fmla="*/ 998911 h 1256790"/>
              <a:gd name="connsiteX155" fmla="*/ 2863483 w 2920476"/>
              <a:gd name="connsiteY155" fmla="*/ 1211432 h 1256790"/>
              <a:gd name="connsiteX156" fmla="*/ 19042 w 2920476"/>
              <a:gd name="connsiteY156" fmla="*/ 1256790 h 1256790"/>
              <a:gd name="connsiteX0" fmla="*/ 0 w 2863919"/>
              <a:gd name="connsiteY0" fmla="*/ 0 h 1256790"/>
              <a:gd name="connsiteX1" fmla="*/ 0 w 2863919"/>
              <a:gd name="connsiteY1" fmla="*/ 1218192 h 1256790"/>
              <a:gd name="connsiteX2" fmla="*/ 4757 w 2863919"/>
              <a:gd name="connsiteY2" fmla="*/ 90377 h 1256790"/>
              <a:gd name="connsiteX3" fmla="*/ 14270 w 2863919"/>
              <a:gd name="connsiteY3" fmla="*/ 137945 h 1256790"/>
              <a:gd name="connsiteX4" fmla="*/ 19026 w 2863919"/>
              <a:gd name="connsiteY4" fmla="*/ 166485 h 1256790"/>
              <a:gd name="connsiteX5" fmla="*/ 23783 w 2863919"/>
              <a:gd name="connsiteY5" fmla="*/ 185512 h 1256790"/>
              <a:gd name="connsiteX6" fmla="*/ 28540 w 2863919"/>
              <a:gd name="connsiteY6" fmla="*/ 209295 h 1256790"/>
              <a:gd name="connsiteX7" fmla="*/ 42810 w 2863919"/>
              <a:gd name="connsiteY7" fmla="*/ 266376 h 1256790"/>
              <a:gd name="connsiteX8" fmla="*/ 47566 w 2863919"/>
              <a:gd name="connsiteY8" fmla="*/ 285403 h 1256790"/>
              <a:gd name="connsiteX9" fmla="*/ 66593 w 2863919"/>
              <a:gd name="connsiteY9" fmla="*/ 323457 h 1256790"/>
              <a:gd name="connsiteX10" fmla="*/ 85619 w 2863919"/>
              <a:gd name="connsiteY10" fmla="*/ 390051 h 1256790"/>
              <a:gd name="connsiteX11" fmla="*/ 95132 w 2863919"/>
              <a:gd name="connsiteY11" fmla="*/ 437618 h 1256790"/>
              <a:gd name="connsiteX12" fmla="*/ 104646 w 2863919"/>
              <a:gd name="connsiteY12" fmla="*/ 461402 h 1256790"/>
              <a:gd name="connsiteX13" fmla="*/ 109402 w 2863919"/>
              <a:gd name="connsiteY13" fmla="*/ 756318 h 1256790"/>
              <a:gd name="connsiteX14" fmla="*/ 114159 w 2863919"/>
              <a:gd name="connsiteY14" fmla="*/ 822912 h 1256790"/>
              <a:gd name="connsiteX15" fmla="*/ 123672 w 2863919"/>
              <a:gd name="connsiteY15" fmla="*/ 851453 h 1256790"/>
              <a:gd name="connsiteX16" fmla="*/ 128429 w 2863919"/>
              <a:gd name="connsiteY16" fmla="*/ 908533 h 1256790"/>
              <a:gd name="connsiteX17" fmla="*/ 142698 w 2863919"/>
              <a:gd name="connsiteY17" fmla="*/ 913290 h 1256790"/>
              <a:gd name="connsiteX18" fmla="*/ 190265 w 2863919"/>
              <a:gd name="connsiteY18" fmla="*/ 908533 h 1256790"/>
              <a:gd name="connsiteX19" fmla="*/ 228318 w 2863919"/>
              <a:gd name="connsiteY19" fmla="*/ 879993 h 1256790"/>
              <a:gd name="connsiteX20" fmla="*/ 237831 w 2863919"/>
              <a:gd name="connsiteY20" fmla="*/ 870479 h 1256790"/>
              <a:gd name="connsiteX21" fmla="*/ 247344 w 2863919"/>
              <a:gd name="connsiteY21" fmla="*/ 856209 h 1256790"/>
              <a:gd name="connsiteX22" fmla="*/ 261614 w 2863919"/>
              <a:gd name="connsiteY22" fmla="*/ 851453 h 1256790"/>
              <a:gd name="connsiteX23" fmla="*/ 280640 w 2863919"/>
              <a:gd name="connsiteY23" fmla="*/ 856209 h 1256790"/>
              <a:gd name="connsiteX24" fmla="*/ 299667 w 2863919"/>
              <a:gd name="connsiteY24" fmla="*/ 894263 h 1256790"/>
              <a:gd name="connsiteX25" fmla="*/ 309180 w 2863919"/>
              <a:gd name="connsiteY25" fmla="*/ 927560 h 1256790"/>
              <a:gd name="connsiteX26" fmla="*/ 318693 w 2863919"/>
              <a:gd name="connsiteY26" fmla="*/ 956100 h 1256790"/>
              <a:gd name="connsiteX27" fmla="*/ 323450 w 2863919"/>
              <a:gd name="connsiteY27" fmla="*/ 970370 h 1256790"/>
              <a:gd name="connsiteX28" fmla="*/ 328206 w 2863919"/>
              <a:gd name="connsiteY28" fmla="*/ 994154 h 1256790"/>
              <a:gd name="connsiteX29" fmla="*/ 347233 w 2863919"/>
              <a:gd name="connsiteY29" fmla="*/ 1032208 h 1256790"/>
              <a:gd name="connsiteX30" fmla="*/ 356746 w 2863919"/>
              <a:gd name="connsiteY30" fmla="*/ 1046478 h 1256790"/>
              <a:gd name="connsiteX31" fmla="*/ 375773 w 2863919"/>
              <a:gd name="connsiteY31" fmla="*/ 1079775 h 1256790"/>
              <a:gd name="connsiteX32" fmla="*/ 404312 w 2863919"/>
              <a:gd name="connsiteY32" fmla="*/ 1113072 h 1256790"/>
              <a:gd name="connsiteX33" fmla="*/ 432852 w 2863919"/>
              <a:gd name="connsiteY33" fmla="*/ 1122586 h 1256790"/>
              <a:gd name="connsiteX34" fmla="*/ 461392 w 2863919"/>
              <a:gd name="connsiteY34" fmla="*/ 1117829 h 1256790"/>
              <a:gd name="connsiteX35" fmla="*/ 470905 w 2863919"/>
              <a:gd name="connsiteY35" fmla="*/ 1089288 h 1256790"/>
              <a:gd name="connsiteX36" fmla="*/ 475662 w 2863919"/>
              <a:gd name="connsiteY36" fmla="*/ 1075018 h 1256790"/>
              <a:gd name="connsiteX37" fmla="*/ 480418 w 2863919"/>
              <a:gd name="connsiteY37" fmla="*/ 1013181 h 1256790"/>
              <a:gd name="connsiteX38" fmla="*/ 489931 w 2863919"/>
              <a:gd name="connsiteY38" fmla="*/ 941830 h 1256790"/>
              <a:gd name="connsiteX39" fmla="*/ 499445 w 2863919"/>
              <a:gd name="connsiteY39" fmla="*/ 913290 h 1256790"/>
              <a:gd name="connsiteX40" fmla="*/ 513715 w 2863919"/>
              <a:gd name="connsiteY40" fmla="*/ 870479 h 1256790"/>
              <a:gd name="connsiteX41" fmla="*/ 518471 w 2863919"/>
              <a:gd name="connsiteY41" fmla="*/ 856209 h 1256790"/>
              <a:gd name="connsiteX42" fmla="*/ 532741 w 2863919"/>
              <a:gd name="connsiteY42" fmla="*/ 808642 h 1256790"/>
              <a:gd name="connsiteX43" fmla="*/ 537498 w 2863919"/>
              <a:gd name="connsiteY43" fmla="*/ 794372 h 1256790"/>
              <a:gd name="connsiteX44" fmla="*/ 547011 w 2863919"/>
              <a:gd name="connsiteY44" fmla="*/ 784858 h 1256790"/>
              <a:gd name="connsiteX45" fmla="*/ 570794 w 2863919"/>
              <a:gd name="connsiteY45" fmla="*/ 746805 h 1256790"/>
              <a:gd name="connsiteX46" fmla="*/ 585064 w 2863919"/>
              <a:gd name="connsiteY46" fmla="*/ 742048 h 1256790"/>
              <a:gd name="connsiteX47" fmla="*/ 627873 w 2863919"/>
              <a:gd name="connsiteY47" fmla="*/ 756318 h 1256790"/>
              <a:gd name="connsiteX48" fmla="*/ 637387 w 2863919"/>
              <a:gd name="connsiteY48" fmla="*/ 765832 h 1256790"/>
              <a:gd name="connsiteX49" fmla="*/ 665926 w 2863919"/>
              <a:gd name="connsiteY49" fmla="*/ 784858 h 1256790"/>
              <a:gd name="connsiteX50" fmla="*/ 675439 w 2863919"/>
              <a:gd name="connsiteY50" fmla="*/ 794372 h 1256790"/>
              <a:gd name="connsiteX51" fmla="*/ 694466 w 2863919"/>
              <a:gd name="connsiteY51" fmla="*/ 822912 h 1256790"/>
              <a:gd name="connsiteX52" fmla="*/ 727762 w 2863919"/>
              <a:gd name="connsiteY52" fmla="*/ 832426 h 1256790"/>
              <a:gd name="connsiteX53" fmla="*/ 765815 w 2863919"/>
              <a:gd name="connsiteY53" fmla="*/ 841939 h 1256790"/>
              <a:gd name="connsiteX54" fmla="*/ 799111 w 2863919"/>
              <a:gd name="connsiteY54" fmla="*/ 870479 h 1256790"/>
              <a:gd name="connsiteX55" fmla="*/ 822895 w 2863919"/>
              <a:gd name="connsiteY55" fmla="*/ 894263 h 1256790"/>
              <a:gd name="connsiteX56" fmla="*/ 846678 w 2863919"/>
              <a:gd name="connsiteY56" fmla="*/ 918047 h 1256790"/>
              <a:gd name="connsiteX57" fmla="*/ 860947 w 2863919"/>
              <a:gd name="connsiteY57" fmla="*/ 932317 h 1256790"/>
              <a:gd name="connsiteX58" fmla="*/ 870461 w 2863919"/>
              <a:gd name="connsiteY58" fmla="*/ 946587 h 1256790"/>
              <a:gd name="connsiteX59" fmla="*/ 884731 w 2863919"/>
              <a:gd name="connsiteY59" fmla="*/ 960857 h 1256790"/>
              <a:gd name="connsiteX60" fmla="*/ 894244 w 2863919"/>
              <a:gd name="connsiteY60" fmla="*/ 975127 h 1256790"/>
              <a:gd name="connsiteX61" fmla="*/ 903757 w 2863919"/>
              <a:gd name="connsiteY61" fmla="*/ 984641 h 1256790"/>
              <a:gd name="connsiteX62" fmla="*/ 913270 w 2863919"/>
              <a:gd name="connsiteY62" fmla="*/ 998911 h 1256790"/>
              <a:gd name="connsiteX63" fmla="*/ 927540 w 2863919"/>
              <a:gd name="connsiteY63" fmla="*/ 1003668 h 1256790"/>
              <a:gd name="connsiteX64" fmla="*/ 941810 w 2863919"/>
              <a:gd name="connsiteY64" fmla="*/ 1022694 h 1256790"/>
              <a:gd name="connsiteX65" fmla="*/ 956080 w 2863919"/>
              <a:gd name="connsiteY65" fmla="*/ 1032208 h 1256790"/>
              <a:gd name="connsiteX66" fmla="*/ 960836 w 2863919"/>
              <a:gd name="connsiteY66" fmla="*/ 1046478 h 1256790"/>
              <a:gd name="connsiteX67" fmla="*/ 998889 w 2863919"/>
              <a:gd name="connsiteY67" fmla="*/ 1055991 h 1256790"/>
              <a:gd name="connsiteX68" fmla="*/ 1027429 w 2863919"/>
              <a:gd name="connsiteY68" fmla="*/ 1075018 h 1256790"/>
              <a:gd name="connsiteX69" fmla="*/ 1208180 w 2863919"/>
              <a:gd name="connsiteY69" fmla="*/ 1084532 h 1256790"/>
              <a:gd name="connsiteX70" fmla="*/ 1217694 w 2863919"/>
              <a:gd name="connsiteY70" fmla="*/ 1094045 h 1256790"/>
              <a:gd name="connsiteX71" fmla="*/ 1227207 w 2863919"/>
              <a:gd name="connsiteY71" fmla="*/ 1122586 h 1256790"/>
              <a:gd name="connsiteX72" fmla="*/ 1236720 w 2863919"/>
              <a:gd name="connsiteY72" fmla="*/ 1151126 h 1256790"/>
              <a:gd name="connsiteX73" fmla="*/ 1250990 w 2863919"/>
              <a:gd name="connsiteY73" fmla="*/ 1179666 h 1256790"/>
              <a:gd name="connsiteX74" fmla="*/ 1279530 w 2863919"/>
              <a:gd name="connsiteY74" fmla="*/ 1189180 h 1256790"/>
              <a:gd name="connsiteX75" fmla="*/ 1322339 w 2863919"/>
              <a:gd name="connsiteY75" fmla="*/ 1179666 h 1256790"/>
              <a:gd name="connsiteX76" fmla="*/ 1336609 w 2863919"/>
              <a:gd name="connsiteY76" fmla="*/ 1170153 h 1256790"/>
              <a:gd name="connsiteX77" fmla="*/ 1355636 w 2863919"/>
              <a:gd name="connsiteY77" fmla="*/ 1165396 h 1256790"/>
              <a:gd name="connsiteX78" fmla="*/ 1369905 w 2863919"/>
              <a:gd name="connsiteY78" fmla="*/ 1155883 h 1256790"/>
              <a:gd name="connsiteX79" fmla="*/ 1436498 w 2863919"/>
              <a:gd name="connsiteY79" fmla="*/ 1155883 h 1256790"/>
              <a:gd name="connsiteX80" fmla="*/ 1479308 w 2863919"/>
              <a:gd name="connsiteY80" fmla="*/ 1189180 h 1256790"/>
              <a:gd name="connsiteX81" fmla="*/ 1522117 w 2863919"/>
              <a:gd name="connsiteY81" fmla="*/ 1184423 h 1256790"/>
              <a:gd name="connsiteX82" fmla="*/ 1531630 w 2863919"/>
              <a:gd name="connsiteY82" fmla="*/ 1170153 h 1256790"/>
              <a:gd name="connsiteX83" fmla="*/ 1555413 w 2863919"/>
              <a:gd name="connsiteY83" fmla="*/ 1146369 h 1256790"/>
              <a:gd name="connsiteX84" fmla="*/ 1607736 w 2863919"/>
              <a:gd name="connsiteY84" fmla="*/ 1151126 h 1256790"/>
              <a:gd name="connsiteX85" fmla="*/ 1622006 w 2863919"/>
              <a:gd name="connsiteY85" fmla="*/ 1160639 h 1256790"/>
              <a:gd name="connsiteX86" fmla="*/ 1636276 w 2863919"/>
              <a:gd name="connsiteY86" fmla="*/ 1165396 h 1256790"/>
              <a:gd name="connsiteX87" fmla="*/ 1664816 w 2863919"/>
              <a:gd name="connsiteY87" fmla="*/ 1189180 h 1256790"/>
              <a:gd name="connsiteX88" fmla="*/ 1683842 w 2863919"/>
              <a:gd name="connsiteY88" fmla="*/ 1198693 h 1256790"/>
              <a:gd name="connsiteX89" fmla="*/ 1731408 w 2863919"/>
              <a:gd name="connsiteY89" fmla="*/ 1189180 h 1256790"/>
              <a:gd name="connsiteX90" fmla="*/ 1740921 w 2863919"/>
              <a:gd name="connsiteY90" fmla="*/ 1179666 h 1256790"/>
              <a:gd name="connsiteX91" fmla="*/ 1769461 w 2863919"/>
              <a:gd name="connsiteY91" fmla="*/ 1170153 h 1256790"/>
              <a:gd name="connsiteX92" fmla="*/ 1840810 w 2863919"/>
              <a:gd name="connsiteY92" fmla="*/ 1174909 h 1256790"/>
              <a:gd name="connsiteX93" fmla="*/ 2092911 w 2863919"/>
              <a:gd name="connsiteY93" fmla="*/ 1165396 h 1256790"/>
              <a:gd name="connsiteX94" fmla="*/ 2107181 w 2863919"/>
              <a:gd name="connsiteY94" fmla="*/ 1155883 h 1256790"/>
              <a:gd name="connsiteX95" fmla="*/ 2121451 w 2863919"/>
              <a:gd name="connsiteY95" fmla="*/ 1151126 h 1256790"/>
              <a:gd name="connsiteX96" fmla="*/ 2145234 w 2863919"/>
              <a:gd name="connsiteY96" fmla="*/ 1127342 h 1256790"/>
              <a:gd name="connsiteX97" fmla="*/ 2173774 w 2863919"/>
              <a:gd name="connsiteY97" fmla="*/ 1098802 h 1256790"/>
              <a:gd name="connsiteX98" fmla="*/ 2211826 w 2863919"/>
              <a:gd name="connsiteY98" fmla="*/ 1060748 h 1256790"/>
              <a:gd name="connsiteX99" fmla="*/ 2221340 w 2863919"/>
              <a:gd name="connsiteY99" fmla="*/ 1051235 h 1256790"/>
              <a:gd name="connsiteX100" fmla="*/ 2235610 w 2863919"/>
              <a:gd name="connsiteY100" fmla="*/ 1046478 h 1256790"/>
              <a:gd name="connsiteX101" fmla="*/ 2254636 w 2863919"/>
              <a:gd name="connsiteY101" fmla="*/ 1032208 h 1256790"/>
              <a:gd name="connsiteX102" fmla="*/ 2273662 w 2863919"/>
              <a:gd name="connsiteY102" fmla="*/ 1027451 h 1256790"/>
              <a:gd name="connsiteX103" fmla="*/ 2297446 w 2863919"/>
              <a:gd name="connsiteY103" fmla="*/ 1017938 h 1256790"/>
              <a:gd name="connsiteX104" fmla="*/ 2306959 w 2863919"/>
              <a:gd name="connsiteY104" fmla="*/ 998911 h 1256790"/>
              <a:gd name="connsiteX105" fmla="*/ 2311715 w 2863919"/>
              <a:gd name="connsiteY105" fmla="*/ 956100 h 1256790"/>
              <a:gd name="connsiteX106" fmla="*/ 2321229 w 2863919"/>
              <a:gd name="connsiteY106" fmla="*/ 903776 h 1256790"/>
              <a:gd name="connsiteX107" fmla="*/ 2325985 w 2863919"/>
              <a:gd name="connsiteY107" fmla="*/ 860966 h 1256790"/>
              <a:gd name="connsiteX108" fmla="*/ 2330742 w 2863919"/>
              <a:gd name="connsiteY108" fmla="*/ 813399 h 1256790"/>
              <a:gd name="connsiteX109" fmla="*/ 2335499 w 2863919"/>
              <a:gd name="connsiteY109" fmla="*/ 799129 h 1256790"/>
              <a:gd name="connsiteX110" fmla="*/ 2340255 w 2863919"/>
              <a:gd name="connsiteY110" fmla="*/ 780102 h 1256790"/>
              <a:gd name="connsiteX111" fmla="*/ 2349768 w 2863919"/>
              <a:gd name="connsiteY111" fmla="*/ 751561 h 1256790"/>
              <a:gd name="connsiteX112" fmla="*/ 2354525 w 2863919"/>
              <a:gd name="connsiteY112" fmla="*/ 732535 h 1256790"/>
              <a:gd name="connsiteX113" fmla="*/ 2364038 w 2863919"/>
              <a:gd name="connsiteY113" fmla="*/ 713508 h 1256790"/>
              <a:gd name="connsiteX114" fmla="*/ 2373551 w 2863919"/>
              <a:gd name="connsiteY114" fmla="*/ 580320 h 1256790"/>
              <a:gd name="connsiteX115" fmla="*/ 2383065 w 2863919"/>
              <a:gd name="connsiteY115" fmla="*/ 508969 h 1256790"/>
              <a:gd name="connsiteX116" fmla="*/ 2387821 w 2863919"/>
              <a:gd name="connsiteY116" fmla="*/ 494699 h 1256790"/>
              <a:gd name="connsiteX117" fmla="*/ 2397335 w 2863919"/>
              <a:gd name="connsiteY117" fmla="*/ 480428 h 1256790"/>
              <a:gd name="connsiteX118" fmla="*/ 2421118 w 2863919"/>
              <a:gd name="connsiteY118" fmla="*/ 461402 h 1256790"/>
              <a:gd name="connsiteX119" fmla="*/ 2440144 w 2863919"/>
              <a:gd name="connsiteY119" fmla="*/ 432861 h 1256790"/>
              <a:gd name="connsiteX120" fmla="*/ 2449657 w 2863919"/>
              <a:gd name="connsiteY120" fmla="*/ 418591 h 1256790"/>
              <a:gd name="connsiteX121" fmla="*/ 2459171 w 2863919"/>
              <a:gd name="connsiteY121" fmla="*/ 409078 h 1256790"/>
              <a:gd name="connsiteX122" fmla="*/ 2473440 w 2863919"/>
              <a:gd name="connsiteY122" fmla="*/ 380537 h 1256790"/>
              <a:gd name="connsiteX123" fmla="*/ 2492467 w 2863919"/>
              <a:gd name="connsiteY123" fmla="*/ 361510 h 1256790"/>
              <a:gd name="connsiteX124" fmla="*/ 2516250 w 2863919"/>
              <a:gd name="connsiteY124" fmla="*/ 390051 h 1256790"/>
              <a:gd name="connsiteX125" fmla="*/ 2525763 w 2863919"/>
              <a:gd name="connsiteY125" fmla="*/ 404321 h 1256790"/>
              <a:gd name="connsiteX126" fmla="*/ 2535276 w 2863919"/>
              <a:gd name="connsiteY126" fmla="*/ 432861 h 1256790"/>
              <a:gd name="connsiteX127" fmla="*/ 2544790 w 2863919"/>
              <a:gd name="connsiteY127" fmla="*/ 461402 h 1256790"/>
              <a:gd name="connsiteX128" fmla="*/ 2549546 w 2863919"/>
              <a:gd name="connsiteY128" fmla="*/ 480428 h 1256790"/>
              <a:gd name="connsiteX129" fmla="*/ 2554303 w 2863919"/>
              <a:gd name="connsiteY129" fmla="*/ 504212 h 1256790"/>
              <a:gd name="connsiteX130" fmla="*/ 2563816 w 2863919"/>
              <a:gd name="connsiteY130" fmla="*/ 580320 h 1256790"/>
              <a:gd name="connsiteX131" fmla="*/ 2568573 w 2863919"/>
              <a:gd name="connsiteY131" fmla="*/ 604103 h 1256790"/>
              <a:gd name="connsiteX132" fmla="*/ 2573329 w 2863919"/>
              <a:gd name="connsiteY132" fmla="*/ 632643 h 1256790"/>
              <a:gd name="connsiteX133" fmla="*/ 2587599 w 2863919"/>
              <a:gd name="connsiteY133" fmla="*/ 699237 h 1256790"/>
              <a:gd name="connsiteX134" fmla="*/ 2597112 w 2863919"/>
              <a:gd name="connsiteY134" fmla="*/ 832426 h 1256790"/>
              <a:gd name="connsiteX135" fmla="*/ 2601869 w 2863919"/>
              <a:gd name="connsiteY135" fmla="*/ 865723 h 1256790"/>
              <a:gd name="connsiteX136" fmla="*/ 2616139 w 2863919"/>
              <a:gd name="connsiteY136" fmla="*/ 932317 h 1256790"/>
              <a:gd name="connsiteX137" fmla="*/ 2625652 w 2863919"/>
              <a:gd name="connsiteY137" fmla="*/ 965614 h 1256790"/>
              <a:gd name="connsiteX138" fmla="*/ 2635165 w 2863919"/>
              <a:gd name="connsiteY138" fmla="*/ 1022694 h 1256790"/>
              <a:gd name="connsiteX139" fmla="*/ 2639922 w 2863919"/>
              <a:gd name="connsiteY139" fmla="*/ 1127342 h 1256790"/>
              <a:gd name="connsiteX140" fmla="*/ 2649435 w 2863919"/>
              <a:gd name="connsiteY140" fmla="*/ 1155883 h 1256790"/>
              <a:gd name="connsiteX141" fmla="*/ 2668462 w 2863919"/>
              <a:gd name="connsiteY141" fmla="*/ 1179666 h 1256790"/>
              <a:gd name="connsiteX142" fmla="*/ 2682731 w 2863919"/>
              <a:gd name="connsiteY142" fmla="*/ 1184423 h 1256790"/>
              <a:gd name="connsiteX143" fmla="*/ 2711271 w 2863919"/>
              <a:gd name="connsiteY143" fmla="*/ 1179666 h 1256790"/>
              <a:gd name="connsiteX144" fmla="*/ 2720784 w 2863919"/>
              <a:gd name="connsiteY144" fmla="*/ 1165396 h 1256790"/>
              <a:gd name="connsiteX145" fmla="*/ 2730298 w 2863919"/>
              <a:gd name="connsiteY145" fmla="*/ 1155883 h 1256790"/>
              <a:gd name="connsiteX146" fmla="*/ 2749324 w 2863919"/>
              <a:gd name="connsiteY146" fmla="*/ 1151126 h 1256790"/>
              <a:gd name="connsiteX147" fmla="*/ 2758837 w 2863919"/>
              <a:gd name="connsiteY147" fmla="*/ 1141612 h 1256790"/>
              <a:gd name="connsiteX148" fmla="*/ 2792134 w 2863919"/>
              <a:gd name="connsiteY148" fmla="*/ 1113072 h 1256790"/>
              <a:gd name="connsiteX149" fmla="*/ 2811160 w 2863919"/>
              <a:gd name="connsiteY149" fmla="*/ 1084532 h 1256790"/>
              <a:gd name="connsiteX150" fmla="*/ 2820673 w 2863919"/>
              <a:gd name="connsiteY150" fmla="*/ 1070262 h 1256790"/>
              <a:gd name="connsiteX151" fmla="*/ 2830187 w 2863919"/>
              <a:gd name="connsiteY151" fmla="*/ 1055991 h 1256790"/>
              <a:gd name="connsiteX152" fmla="*/ 2834943 w 2863919"/>
              <a:gd name="connsiteY152" fmla="*/ 1036965 h 1256790"/>
              <a:gd name="connsiteX153" fmla="*/ 2844456 w 2863919"/>
              <a:gd name="connsiteY153" fmla="*/ 1027451 h 1256790"/>
              <a:gd name="connsiteX154" fmla="*/ 2853970 w 2863919"/>
              <a:gd name="connsiteY154" fmla="*/ 998911 h 1256790"/>
              <a:gd name="connsiteX155" fmla="*/ 2863483 w 2863919"/>
              <a:gd name="connsiteY155" fmla="*/ 1211432 h 1256790"/>
              <a:gd name="connsiteX156" fmla="*/ 19042 w 2863919"/>
              <a:gd name="connsiteY156" fmla="*/ 1256790 h 1256790"/>
              <a:gd name="connsiteX0" fmla="*/ 0 w 2863919"/>
              <a:gd name="connsiteY0" fmla="*/ 0 h 1256865"/>
              <a:gd name="connsiteX1" fmla="*/ 0 w 2863919"/>
              <a:gd name="connsiteY1" fmla="*/ 1218192 h 1256865"/>
              <a:gd name="connsiteX2" fmla="*/ 4757 w 2863919"/>
              <a:gd name="connsiteY2" fmla="*/ 90377 h 1256865"/>
              <a:gd name="connsiteX3" fmla="*/ 14270 w 2863919"/>
              <a:gd name="connsiteY3" fmla="*/ 137945 h 1256865"/>
              <a:gd name="connsiteX4" fmla="*/ 19026 w 2863919"/>
              <a:gd name="connsiteY4" fmla="*/ 166485 h 1256865"/>
              <a:gd name="connsiteX5" fmla="*/ 23783 w 2863919"/>
              <a:gd name="connsiteY5" fmla="*/ 185512 h 1256865"/>
              <a:gd name="connsiteX6" fmla="*/ 28540 w 2863919"/>
              <a:gd name="connsiteY6" fmla="*/ 209295 h 1256865"/>
              <a:gd name="connsiteX7" fmla="*/ 42810 w 2863919"/>
              <a:gd name="connsiteY7" fmla="*/ 266376 h 1256865"/>
              <a:gd name="connsiteX8" fmla="*/ 47566 w 2863919"/>
              <a:gd name="connsiteY8" fmla="*/ 285403 h 1256865"/>
              <a:gd name="connsiteX9" fmla="*/ 66593 w 2863919"/>
              <a:gd name="connsiteY9" fmla="*/ 323457 h 1256865"/>
              <a:gd name="connsiteX10" fmla="*/ 85619 w 2863919"/>
              <a:gd name="connsiteY10" fmla="*/ 390051 h 1256865"/>
              <a:gd name="connsiteX11" fmla="*/ 95132 w 2863919"/>
              <a:gd name="connsiteY11" fmla="*/ 437618 h 1256865"/>
              <a:gd name="connsiteX12" fmla="*/ 104646 w 2863919"/>
              <a:gd name="connsiteY12" fmla="*/ 461402 h 1256865"/>
              <a:gd name="connsiteX13" fmla="*/ 109402 w 2863919"/>
              <a:gd name="connsiteY13" fmla="*/ 756318 h 1256865"/>
              <a:gd name="connsiteX14" fmla="*/ 114159 w 2863919"/>
              <a:gd name="connsiteY14" fmla="*/ 822912 h 1256865"/>
              <a:gd name="connsiteX15" fmla="*/ 123672 w 2863919"/>
              <a:gd name="connsiteY15" fmla="*/ 851453 h 1256865"/>
              <a:gd name="connsiteX16" fmla="*/ 128429 w 2863919"/>
              <a:gd name="connsiteY16" fmla="*/ 908533 h 1256865"/>
              <a:gd name="connsiteX17" fmla="*/ 142698 w 2863919"/>
              <a:gd name="connsiteY17" fmla="*/ 913290 h 1256865"/>
              <a:gd name="connsiteX18" fmla="*/ 190265 w 2863919"/>
              <a:gd name="connsiteY18" fmla="*/ 908533 h 1256865"/>
              <a:gd name="connsiteX19" fmla="*/ 228318 w 2863919"/>
              <a:gd name="connsiteY19" fmla="*/ 879993 h 1256865"/>
              <a:gd name="connsiteX20" fmla="*/ 237831 w 2863919"/>
              <a:gd name="connsiteY20" fmla="*/ 870479 h 1256865"/>
              <a:gd name="connsiteX21" fmla="*/ 247344 w 2863919"/>
              <a:gd name="connsiteY21" fmla="*/ 856209 h 1256865"/>
              <a:gd name="connsiteX22" fmla="*/ 261614 w 2863919"/>
              <a:gd name="connsiteY22" fmla="*/ 851453 h 1256865"/>
              <a:gd name="connsiteX23" fmla="*/ 280640 w 2863919"/>
              <a:gd name="connsiteY23" fmla="*/ 856209 h 1256865"/>
              <a:gd name="connsiteX24" fmla="*/ 299667 w 2863919"/>
              <a:gd name="connsiteY24" fmla="*/ 894263 h 1256865"/>
              <a:gd name="connsiteX25" fmla="*/ 309180 w 2863919"/>
              <a:gd name="connsiteY25" fmla="*/ 927560 h 1256865"/>
              <a:gd name="connsiteX26" fmla="*/ 318693 w 2863919"/>
              <a:gd name="connsiteY26" fmla="*/ 956100 h 1256865"/>
              <a:gd name="connsiteX27" fmla="*/ 323450 w 2863919"/>
              <a:gd name="connsiteY27" fmla="*/ 970370 h 1256865"/>
              <a:gd name="connsiteX28" fmla="*/ 328206 w 2863919"/>
              <a:gd name="connsiteY28" fmla="*/ 994154 h 1256865"/>
              <a:gd name="connsiteX29" fmla="*/ 347233 w 2863919"/>
              <a:gd name="connsiteY29" fmla="*/ 1032208 h 1256865"/>
              <a:gd name="connsiteX30" fmla="*/ 356746 w 2863919"/>
              <a:gd name="connsiteY30" fmla="*/ 1046478 h 1256865"/>
              <a:gd name="connsiteX31" fmla="*/ 375773 w 2863919"/>
              <a:gd name="connsiteY31" fmla="*/ 1079775 h 1256865"/>
              <a:gd name="connsiteX32" fmla="*/ 404312 w 2863919"/>
              <a:gd name="connsiteY32" fmla="*/ 1113072 h 1256865"/>
              <a:gd name="connsiteX33" fmla="*/ 432852 w 2863919"/>
              <a:gd name="connsiteY33" fmla="*/ 1122586 h 1256865"/>
              <a:gd name="connsiteX34" fmla="*/ 461392 w 2863919"/>
              <a:gd name="connsiteY34" fmla="*/ 1117829 h 1256865"/>
              <a:gd name="connsiteX35" fmla="*/ 470905 w 2863919"/>
              <a:gd name="connsiteY35" fmla="*/ 1089288 h 1256865"/>
              <a:gd name="connsiteX36" fmla="*/ 475662 w 2863919"/>
              <a:gd name="connsiteY36" fmla="*/ 1075018 h 1256865"/>
              <a:gd name="connsiteX37" fmla="*/ 480418 w 2863919"/>
              <a:gd name="connsiteY37" fmla="*/ 1013181 h 1256865"/>
              <a:gd name="connsiteX38" fmla="*/ 489931 w 2863919"/>
              <a:gd name="connsiteY38" fmla="*/ 941830 h 1256865"/>
              <a:gd name="connsiteX39" fmla="*/ 499445 w 2863919"/>
              <a:gd name="connsiteY39" fmla="*/ 913290 h 1256865"/>
              <a:gd name="connsiteX40" fmla="*/ 513715 w 2863919"/>
              <a:gd name="connsiteY40" fmla="*/ 870479 h 1256865"/>
              <a:gd name="connsiteX41" fmla="*/ 518471 w 2863919"/>
              <a:gd name="connsiteY41" fmla="*/ 856209 h 1256865"/>
              <a:gd name="connsiteX42" fmla="*/ 532741 w 2863919"/>
              <a:gd name="connsiteY42" fmla="*/ 808642 h 1256865"/>
              <a:gd name="connsiteX43" fmla="*/ 537498 w 2863919"/>
              <a:gd name="connsiteY43" fmla="*/ 794372 h 1256865"/>
              <a:gd name="connsiteX44" fmla="*/ 547011 w 2863919"/>
              <a:gd name="connsiteY44" fmla="*/ 784858 h 1256865"/>
              <a:gd name="connsiteX45" fmla="*/ 570794 w 2863919"/>
              <a:gd name="connsiteY45" fmla="*/ 746805 h 1256865"/>
              <a:gd name="connsiteX46" fmla="*/ 585064 w 2863919"/>
              <a:gd name="connsiteY46" fmla="*/ 742048 h 1256865"/>
              <a:gd name="connsiteX47" fmla="*/ 627873 w 2863919"/>
              <a:gd name="connsiteY47" fmla="*/ 756318 h 1256865"/>
              <a:gd name="connsiteX48" fmla="*/ 637387 w 2863919"/>
              <a:gd name="connsiteY48" fmla="*/ 765832 h 1256865"/>
              <a:gd name="connsiteX49" fmla="*/ 665926 w 2863919"/>
              <a:gd name="connsiteY49" fmla="*/ 784858 h 1256865"/>
              <a:gd name="connsiteX50" fmla="*/ 675439 w 2863919"/>
              <a:gd name="connsiteY50" fmla="*/ 794372 h 1256865"/>
              <a:gd name="connsiteX51" fmla="*/ 694466 w 2863919"/>
              <a:gd name="connsiteY51" fmla="*/ 822912 h 1256865"/>
              <a:gd name="connsiteX52" fmla="*/ 727762 w 2863919"/>
              <a:gd name="connsiteY52" fmla="*/ 832426 h 1256865"/>
              <a:gd name="connsiteX53" fmla="*/ 765815 w 2863919"/>
              <a:gd name="connsiteY53" fmla="*/ 841939 h 1256865"/>
              <a:gd name="connsiteX54" fmla="*/ 799111 w 2863919"/>
              <a:gd name="connsiteY54" fmla="*/ 870479 h 1256865"/>
              <a:gd name="connsiteX55" fmla="*/ 822895 w 2863919"/>
              <a:gd name="connsiteY55" fmla="*/ 894263 h 1256865"/>
              <a:gd name="connsiteX56" fmla="*/ 846678 w 2863919"/>
              <a:gd name="connsiteY56" fmla="*/ 918047 h 1256865"/>
              <a:gd name="connsiteX57" fmla="*/ 860947 w 2863919"/>
              <a:gd name="connsiteY57" fmla="*/ 932317 h 1256865"/>
              <a:gd name="connsiteX58" fmla="*/ 870461 w 2863919"/>
              <a:gd name="connsiteY58" fmla="*/ 946587 h 1256865"/>
              <a:gd name="connsiteX59" fmla="*/ 884731 w 2863919"/>
              <a:gd name="connsiteY59" fmla="*/ 960857 h 1256865"/>
              <a:gd name="connsiteX60" fmla="*/ 894244 w 2863919"/>
              <a:gd name="connsiteY60" fmla="*/ 975127 h 1256865"/>
              <a:gd name="connsiteX61" fmla="*/ 903757 w 2863919"/>
              <a:gd name="connsiteY61" fmla="*/ 984641 h 1256865"/>
              <a:gd name="connsiteX62" fmla="*/ 913270 w 2863919"/>
              <a:gd name="connsiteY62" fmla="*/ 998911 h 1256865"/>
              <a:gd name="connsiteX63" fmla="*/ 927540 w 2863919"/>
              <a:gd name="connsiteY63" fmla="*/ 1003668 h 1256865"/>
              <a:gd name="connsiteX64" fmla="*/ 941810 w 2863919"/>
              <a:gd name="connsiteY64" fmla="*/ 1022694 h 1256865"/>
              <a:gd name="connsiteX65" fmla="*/ 956080 w 2863919"/>
              <a:gd name="connsiteY65" fmla="*/ 1032208 h 1256865"/>
              <a:gd name="connsiteX66" fmla="*/ 960836 w 2863919"/>
              <a:gd name="connsiteY66" fmla="*/ 1046478 h 1256865"/>
              <a:gd name="connsiteX67" fmla="*/ 998889 w 2863919"/>
              <a:gd name="connsiteY67" fmla="*/ 1055991 h 1256865"/>
              <a:gd name="connsiteX68" fmla="*/ 1027429 w 2863919"/>
              <a:gd name="connsiteY68" fmla="*/ 1075018 h 1256865"/>
              <a:gd name="connsiteX69" fmla="*/ 1208180 w 2863919"/>
              <a:gd name="connsiteY69" fmla="*/ 1084532 h 1256865"/>
              <a:gd name="connsiteX70" fmla="*/ 1217694 w 2863919"/>
              <a:gd name="connsiteY70" fmla="*/ 1094045 h 1256865"/>
              <a:gd name="connsiteX71" fmla="*/ 1227207 w 2863919"/>
              <a:gd name="connsiteY71" fmla="*/ 1122586 h 1256865"/>
              <a:gd name="connsiteX72" fmla="*/ 1236720 w 2863919"/>
              <a:gd name="connsiteY72" fmla="*/ 1151126 h 1256865"/>
              <a:gd name="connsiteX73" fmla="*/ 1250990 w 2863919"/>
              <a:gd name="connsiteY73" fmla="*/ 1179666 h 1256865"/>
              <a:gd name="connsiteX74" fmla="*/ 1279530 w 2863919"/>
              <a:gd name="connsiteY74" fmla="*/ 1189180 h 1256865"/>
              <a:gd name="connsiteX75" fmla="*/ 1322339 w 2863919"/>
              <a:gd name="connsiteY75" fmla="*/ 1179666 h 1256865"/>
              <a:gd name="connsiteX76" fmla="*/ 1336609 w 2863919"/>
              <a:gd name="connsiteY76" fmla="*/ 1170153 h 1256865"/>
              <a:gd name="connsiteX77" fmla="*/ 1355636 w 2863919"/>
              <a:gd name="connsiteY77" fmla="*/ 1165396 h 1256865"/>
              <a:gd name="connsiteX78" fmla="*/ 1369905 w 2863919"/>
              <a:gd name="connsiteY78" fmla="*/ 1155883 h 1256865"/>
              <a:gd name="connsiteX79" fmla="*/ 1436498 w 2863919"/>
              <a:gd name="connsiteY79" fmla="*/ 1155883 h 1256865"/>
              <a:gd name="connsiteX80" fmla="*/ 1479308 w 2863919"/>
              <a:gd name="connsiteY80" fmla="*/ 1189180 h 1256865"/>
              <a:gd name="connsiteX81" fmla="*/ 1522117 w 2863919"/>
              <a:gd name="connsiteY81" fmla="*/ 1184423 h 1256865"/>
              <a:gd name="connsiteX82" fmla="*/ 1531630 w 2863919"/>
              <a:gd name="connsiteY82" fmla="*/ 1170153 h 1256865"/>
              <a:gd name="connsiteX83" fmla="*/ 1555413 w 2863919"/>
              <a:gd name="connsiteY83" fmla="*/ 1146369 h 1256865"/>
              <a:gd name="connsiteX84" fmla="*/ 1607736 w 2863919"/>
              <a:gd name="connsiteY84" fmla="*/ 1151126 h 1256865"/>
              <a:gd name="connsiteX85" fmla="*/ 1622006 w 2863919"/>
              <a:gd name="connsiteY85" fmla="*/ 1160639 h 1256865"/>
              <a:gd name="connsiteX86" fmla="*/ 1636276 w 2863919"/>
              <a:gd name="connsiteY86" fmla="*/ 1165396 h 1256865"/>
              <a:gd name="connsiteX87" fmla="*/ 1664816 w 2863919"/>
              <a:gd name="connsiteY87" fmla="*/ 1189180 h 1256865"/>
              <a:gd name="connsiteX88" fmla="*/ 1683842 w 2863919"/>
              <a:gd name="connsiteY88" fmla="*/ 1198693 h 1256865"/>
              <a:gd name="connsiteX89" fmla="*/ 1731408 w 2863919"/>
              <a:gd name="connsiteY89" fmla="*/ 1189180 h 1256865"/>
              <a:gd name="connsiteX90" fmla="*/ 1740921 w 2863919"/>
              <a:gd name="connsiteY90" fmla="*/ 1179666 h 1256865"/>
              <a:gd name="connsiteX91" fmla="*/ 1769461 w 2863919"/>
              <a:gd name="connsiteY91" fmla="*/ 1170153 h 1256865"/>
              <a:gd name="connsiteX92" fmla="*/ 1840810 w 2863919"/>
              <a:gd name="connsiteY92" fmla="*/ 1174909 h 1256865"/>
              <a:gd name="connsiteX93" fmla="*/ 2092911 w 2863919"/>
              <a:gd name="connsiteY93" fmla="*/ 1165396 h 1256865"/>
              <a:gd name="connsiteX94" fmla="*/ 2107181 w 2863919"/>
              <a:gd name="connsiteY94" fmla="*/ 1155883 h 1256865"/>
              <a:gd name="connsiteX95" fmla="*/ 2121451 w 2863919"/>
              <a:gd name="connsiteY95" fmla="*/ 1151126 h 1256865"/>
              <a:gd name="connsiteX96" fmla="*/ 2145234 w 2863919"/>
              <a:gd name="connsiteY96" fmla="*/ 1127342 h 1256865"/>
              <a:gd name="connsiteX97" fmla="*/ 2173774 w 2863919"/>
              <a:gd name="connsiteY97" fmla="*/ 1098802 h 1256865"/>
              <a:gd name="connsiteX98" fmla="*/ 2211826 w 2863919"/>
              <a:gd name="connsiteY98" fmla="*/ 1060748 h 1256865"/>
              <a:gd name="connsiteX99" fmla="*/ 2221340 w 2863919"/>
              <a:gd name="connsiteY99" fmla="*/ 1051235 h 1256865"/>
              <a:gd name="connsiteX100" fmla="*/ 2235610 w 2863919"/>
              <a:gd name="connsiteY100" fmla="*/ 1046478 h 1256865"/>
              <a:gd name="connsiteX101" fmla="*/ 2254636 w 2863919"/>
              <a:gd name="connsiteY101" fmla="*/ 1032208 h 1256865"/>
              <a:gd name="connsiteX102" fmla="*/ 2273662 w 2863919"/>
              <a:gd name="connsiteY102" fmla="*/ 1027451 h 1256865"/>
              <a:gd name="connsiteX103" fmla="*/ 2297446 w 2863919"/>
              <a:gd name="connsiteY103" fmla="*/ 1017938 h 1256865"/>
              <a:gd name="connsiteX104" fmla="*/ 2306959 w 2863919"/>
              <a:gd name="connsiteY104" fmla="*/ 998911 h 1256865"/>
              <a:gd name="connsiteX105" fmla="*/ 2311715 w 2863919"/>
              <a:gd name="connsiteY105" fmla="*/ 956100 h 1256865"/>
              <a:gd name="connsiteX106" fmla="*/ 2321229 w 2863919"/>
              <a:gd name="connsiteY106" fmla="*/ 903776 h 1256865"/>
              <a:gd name="connsiteX107" fmla="*/ 2325985 w 2863919"/>
              <a:gd name="connsiteY107" fmla="*/ 860966 h 1256865"/>
              <a:gd name="connsiteX108" fmla="*/ 2330742 w 2863919"/>
              <a:gd name="connsiteY108" fmla="*/ 813399 h 1256865"/>
              <a:gd name="connsiteX109" fmla="*/ 2335499 w 2863919"/>
              <a:gd name="connsiteY109" fmla="*/ 799129 h 1256865"/>
              <a:gd name="connsiteX110" fmla="*/ 2340255 w 2863919"/>
              <a:gd name="connsiteY110" fmla="*/ 780102 h 1256865"/>
              <a:gd name="connsiteX111" fmla="*/ 2349768 w 2863919"/>
              <a:gd name="connsiteY111" fmla="*/ 751561 h 1256865"/>
              <a:gd name="connsiteX112" fmla="*/ 2354525 w 2863919"/>
              <a:gd name="connsiteY112" fmla="*/ 732535 h 1256865"/>
              <a:gd name="connsiteX113" fmla="*/ 2364038 w 2863919"/>
              <a:gd name="connsiteY113" fmla="*/ 713508 h 1256865"/>
              <a:gd name="connsiteX114" fmla="*/ 2373551 w 2863919"/>
              <a:gd name="connsiteY114" fmla="*/ 580320 h 1256865"/>
              <a:gd name="connsiteX115" fmla="*/ 2383065 w 2863919"/>
              <a:gd name="connsiteY115" fmla="*/ 508969 h 1256865"/>
              <a:gd name="connsiteX116" fmla="*/ 2387821 w 2863919"/>
              <a:gd name="connsiteY116" fmla="*/ 494699 h 1256865"/>
              <a:gd name="connsiteX117" fmla="*/ 2397335 w 2863919"/>
              <a:gd name="connsiteY117" fmla="*/ 480428 h 1256865"/>
              <a:gd name="connsiteX118" fmla="*/ 2421118 w 2863919"/>
              <a:gd name="connsiteY118" fmla="*/ 461402 h 1256865"/>
              <a:gd name="connsiteX119" fmla="*/ 2440144 w 2863919"/>
              <a:gd name="connsiteY119" fmla="*/ 432861 h 1256865"/>
              <a:gd name="connsiteX120" fmla="*/ 2449657 w 2863919"/>
              <a:gd name="connsiteY120" fmla="*/ 418591 h 1256865"/>
              <a:gd name="connsiteX121" fmla="*/ 2459171 w 2863919"/>
              <a:gd name="connsiteY121" fmla="*/ 409078 h 1256865"/>
              <a:gd name="connsiteX122" fmla="*/ 2473440 w 2863919"/>
              <a:gd name="connsiteY122" fmla="*/ 380537 h 1256865"/>
              <a:gd name="connsiteX123" fmla="*/ 2492467 w 2863919"/>
              <a:gd name="connsiteY123" fmla="*/ 361510 h 1256865"/>
              <a:gd name="connsiteX124" fmla="*/ 2516250 w 2863919"/>
              <a:gd name="connsiteY124" fmla="*/ 390051 h 1256865"/>
              <a:gd name="connsiteX125" fmla="*/ 2525763 w 2863919"/>
              <a:gd name="connsiteY125" fmla="*/ 404321 h 1256865"/>
              <a:gd name="connsiteX126" fmla="*/ 2535276 w 2863919"/>
              <a:gd name="connsiteY126" fmla="*/ 432861 h 1256865"/>
              <a:gd name="connsiteX127" fmla="*/ 2544790 w 2863919"/>
              <a:gd name="connsiteY127" fmla="*/ 461402 h 1256865"/>
              <a:gd name="connsiteX128" fmla="*/ 2549546 w 2863919"/>
              <a:gd name="connsiteY128" fmla="*/ 480428 h 1256865"/>
              <a:gd name="connsiteX129" fmla="*/ 2554303 w 2863919"/>
              <a:gd name="connsiteY129" fmla="*/ 504212 h 1256865"/>
              <a:gd name="connsiteX130" fmla="*/ 2563816 w 2863919"/>
              <a:gd name="connsiteY130" fmla="*/ 580320 h 1256865"/>
              <a:gd name="connsiteX131" fmla="*/ 2568573 w 2863919"/>
              <a:gd name="connsiteY131" fmla="*/ 604103 h 1256865"/>
              <a:gd name="connsiteX132" fmla="*/ 2573329 w 2863919"/>
              <a:gd name="connsiteY132" fmla="*/ 632643 h 1256865"/>
              <a:gd name="connsiteX133" fmla="*/ 2587599 w 2863919"/>
              <a:gd name="connsiteY133" fmla="*/ 699237 h 1256865"/>
              <a:gd name="connsiteX134" fmla="*/ 2597112 w 2863919"/>
              <a:gd name="connsiteY134" fmla="*/ 832426 h 1256865"/>
              <a:gd name="connsiteX135" fmla="*/ 2601869 w 2863919"/>
              <a:gd name="connsiteY135" fmla="*/ 865723 h 1256865"/>
              <a:gd name="connsiteX136" fmla="*/ 2616139 w 2863919"/>
              <a:gd name="connsiteY136" fmla="*/ 932317 h 1256865"/>
              <a:gd name="connsiteX137" fmla="*/ 2625652 w 2863919"/>
              <a:gd name="connsiteY137" fmla="*/ 965614 h 1256865"/>
              <a:gd name="connsiteX138" fmla="*/ 2635165 w 2863919"/>
              <a:gd name="connsiteY138" fmla="*/ 1022694 h 1256865"/>
              <a:gd name="connsiteX139" fmla="*/ 2639922 w 2863919"/>
              <a:gd name="connsiteY139" fmla="*/ 1127342 h 1256865"/>
              <a:gd name="connsiteX140" fmla="*/ 2649435 w 2863919"/>
              <a:gd name="connsiteY140" fmla="*/ 1155883 h 1256865"/>
              <a:gd name="connsiteX141" fmla="*/ 2668462 w 2863919"/>
              <a:gd name="connsiteY141" fmla="*/ 1179666 h 1256865"/>
              <a:gd name="connsiteX142" fmla="*/ 2682731 w 2863919"/>
              <a:gd name="connsiteY142" fmla="*/ 1184423 h 1256865"/>
              <a:gd name="connsiteX143" fmla="*/ 2711271 w 2863919"/>
              <a:gd name="connsiteY143" fmla="*/ 1179666 h 1256865"/>
              <a:gd name="connsiteX144" fmla="*/ 2720784 w 2863919"/>
              <a:gd name="connsiteY144" fmla="*/ 1165396 h 1256865"/>
              <a:gd name="connsiteX145" fmla="*/ 2730298 w 2863919"/>
              <a:gd name="connsiteY145" fmla="*/ 1155883 h 1256865"/>
              <a:gd name="connsiteX146" fmla="*/ 2749324 w 2863919"/>
              <a:gd name="connsiteY146" fmla="*/ 1151126 h 1256865"/>
              <a:gd name="connsiteX147" fmla="*/ 2758837 w 2863919"/>
              <a:gd name="connsiteY147" fmla="*/ 1141612 h 1256865"/>
              <a:gd name="connsiteX148" fmla="*/ 2792134 w 2863919"/>
              <a:gd name="connsiteY148" fmla="*/ 1113072 h 1256865"/>
              <a:gd name="connsiteX149" fmla="*/ 2811160 w 2863919"/>
              <a:gd name="connsiteY149" fmla="*/ 1084532 h 1256865"/>
              <a:gd name="connsiteX150" fmla="*/ 2820673 w 2863919"/>
              <a:gd name="connsiteY150" fmla="*/ 1070262 h 1256865"/>
              <a:gd name="connsiteX151" fmla="*/ 2830187 w 2863919"/>
              <a:gd name="connsiteY151" fmla="*/ 1055991 h 1256865"/>
              <a:gd name="connsiteX152" fmla="*/ 2834943 w 2863919"/>
              <a:gd name="connsiteY152" fmla="*/ 1036965 h 1256865"/>
              <a:gd name="connsiteX153" fmla="*/ 2844456 w 2863919"/>
              <a:gd name="connsiteY153" fmla="*/ 1027451 h 1256865"/>
              <a:gd name="connsiteX154" fmla="*/ 2853970 w 2863919"/>
              <a:gd name="connsiteY154" fmla="*/ 998911 h 1256865"/>
              <a:gd name="connsiteX155" fmla="*/ 2863483 w 2863919"/>
              <a:gd name="connsiteY155" fmla="*/ 1211432 h 1256865"/>
              <a:gd name="connsiteX156" fmla="*/ 19042 w 2863919"/>
              <a:gd name="connsiteY156" fmla="*/ 1256790 h 1256865"/>
              <a:gd name="connsiteX0" fmla="*/ 0 w 3072691"/>
              <a:gd name="connsiteY0" fmla="*/ 0 h 1236472"/>
              <a:gd name="connsiteX1" fmla="*/ 0 w 3072691"/>
              <a:gd name="connsiteY1" fmla="*/ 1218192 h 1236472"/>
              <a:gd name="connsiteX2" fmla="*/ 4757 w 3072691"/>
              <a:gd name="connsiteY2" fmla="*/ 90377 h 1236472"/>
              <a:gd name="connsiteX3" fmla="*/ 14270 w 3072691"/>
              <a:gd name="connsiteY3" fmla="*/ 137945 h 1236472"/>
              <a:gd name="connsiteX4" fmla="*/ 19026 w 3072691"/>
              <a:gd name="connsiteY4" fmla="*/ 166485 h 1236472"/>
              <a:gd name="connsiteX5" fmla="*/ 23783 w 3072691"/>
              <a:gd name="connsiteY5" fmla="*/ 185512 h 1236472"/>
              <a:gd name="connsiteX6" fmla="*/ 28540 w 3072691"/>
              <a:gd name="connsiteY6" fmla="*/ 209295 h 1236472"/>
              <a:gd name="connsiteX7" fmla="*/ 42810 w 3072691"/>
              <a:gd name="connsiteY7" fmla="*/ 266376 h 1236472"/>
              <a:gd name="connsiteX8" fmla="*/ 47566 w 3072691"/>
              <a:gd name="connsiteY8" fmla="*/ 285403 h 1236472"/>
              <a:gd name="connsiteX9" fmla="*/ 66593 w 3072691"/>
              <a:gd name="connsiteY9" fmla="*/ 323457 h 1236472"/>
              <a:gd name="connsiteX10" fmla="*/ 85619 w 3072691"/>
              <a:gd name="connsiteY10" fmla="*/ 390051 h 1236472"/>
              <a:gd name="connsiteX11" fmla="*/ 95132 w 3072691"/>
              <a:gd name="connsiteY11" fmla="*/ 437618 h 1236472"/>
              <a:gd name="connsiteX12" fmla="*/ 104646 w 3072691"/>
              <a:gd name="connsiteY12" fmla="*/ 461402 h 1236472"/>
              <a:gd name="connsiteX13" fmla="*/ 109402 w 3072691"/>
              <a:gd name="connsiteY13" fmla="*/ 756318 h 1236472"/>
              <a:gd name="connsiteX14" fmla="*/ 114159 w 3072691"/>
              <a:gd name="connsiteY14" fmla="*/ 822912 h 1236472"/>
              <a:gd name="connsiteX15" fmla="*/ 123672 w 3072691"/>
              <a:gd name="connsiteY15" fmla="*/ 851453 h 1236472"/>
              <a:gd name="connsiteX16" fmla="*/ 128429 w 3072691"/>
              <a:gd name="connsiteY16" fmla="*/ 908533 h 1236472"/>
              <a:gd name="connsiteX17" fmla="*/ 142698 w 3072691"/>
              <a:gd name="connsiteY17" fmla="*/ 913290 h 1236472"/>
              <a:gd name="connsiteX18" fmla="*/ 190265 w 3072691"/>
              <a:gd name="connsiteY18" fmla="*/ 908533 h 1236472"/>
              <a:gd name="connsiteX19" fmla="*/ 228318 w 3072691"/>
              <a:gd name="connsiteY19" fmla="*/ 879993 h 1236472"/>
              <a:gd name="connsiteX20" fmla="*/ 237831 w 3072691"/>
              <a:gd name="connsiteY20" fmla="*/ 870479 h 1236472"/>
              <a:gd name="connsiteX21" fmla="*/ 247344 w 3072691"/>
              <a:gd name="connsiteY21" fmla="*/ 856209 h 1236472"/>
              <a:gd name="connsiteX22" fmla="*/ 261614 w 3072691"/>
              <a:gd name="connsiteY22" fmla="*/ 851453 h 1236472"/>
              <a:gd name="connsiteX23" fmla="*/ 280640 w 3072691"/>
              <a:gd name="connsiteY23" fmla="*/ 856209 h 1236472"/>
              <a:gd name="connsiteX24" fmla="*/ 299667 w 3072691"/>
              <a:gd name="connsiteY24" fmla="*/ 894263 h 1236472"/>
              <a:gd name="connsiteX25" fmla="*/ 309180 w 3072691"/>
              <a:gd name="connsiteY25" fmla="*/ 927560 h 1236472"/>
              <a:gd name="connsiteX26" fmla="*/ 318693 w 3072691"/>
              <a:gd name="connsiteY26" fmla="*/ 956100 h 1236472"/>
              <a:gd name="connsiteX27" fmla="*/ 323450 w 3072691"/>
              <a:gd name="connsiteY27" fmla="*/ 970370 h 1236472"/>
              <a:gd name="connsiteX28" fmla="*/ 328206 w 3072691"/>
              <a:gd name="connsiteY28" fmla="*/ 994154 h 1236472"/>
              <a:gd name="connsiteX29" fmla="*/ 347233 w 3072691"/>
              <a:gd name="connsiteY29" fmla="*/ 1032208 h 1236472"/>
              <a:gd name="connsiteX30" fmla="*/ 356746 w 3072691"/>
              <a:gd name="connsiteY30" fmla="*/ 1046478 h 1236472"/>
              <a:gd name="connsiteX31" fmla="*/ 375773 w 3072691"/>
              <a:gd name="connsiteY31" fmla="*/ 1079775 h 1236472"/>
              <a:gd name="connsiteX32" fmla="*/ 404312 w 3072691"/>
              <a:gd name="connsiteY32" fmla="*/ 1113072 h 1236472"/>
              <a:gd name="connsiteX33" fmla="*/ 432852 w 3072691"/>
              <a:gd name="connsiteY33" fmla="*/ 1122586 h 1236472"/>
              <a:gd name="connsiteX34" fmla="*/ 461392 w 3072691"/>
              <a:gd name="connsiteY34" fmla="*/ 1117829 h 1236472"/>
              <a:gd name="connsiteX35" fmla="*/ 470905 w 3072691"/>
              <a:gd name="connsiteY35" fmla="*/ 1089288 h 1236472"/>
              <a:gd name="connsiteX36" fmla="*/ 475662 w 3072691"/>
              <a:gd name="connsiteY36" fmla="*/ 1075018 h 1236472"/>
              <a:gd name="connsiteX37" fmla="*/ 480418 w 3072691"/>
              <a:gd name="connsiteY37" fmla="*/ 1013181 h 1236472"/>
              <a:gd name="connsiteX38" fmla="*/ 489931 w 3072691"/>
              <a:gd name="connsiteY38" fmla="*/ 941830 h 1236472"/>
              <a:gd name="connsiteX39" fmla="*/ 499445 w 3072691"/>
              <a:gd name="connsiteY39" fmla="*/ 913290 h 1236472"/>
              <a:gd name="connsiteX40" fmla="*/ 513715 w 3072691"/>
              <a:gd name="connsiteY40" fmla="*/ 870479 h 1236472"/>
              <a:gd name="connsiteX41" fmla="*/ 518471 w 3072691"/>
              <a:gd name="connsiteY41" fmla="*/ 856209 h 1236472"/>
              <a:gd name="connsiteX42" fmla="*/ 532741 w 3072691"/>
              <a:gd name="connsiteY42" fmla="*/ 808642 h 1236472"/>
              <a:gd name="connsiteX43" fmla="*/ 537498 w 3072691"/>
              <a:gd name="connsiteY43" fmla="*/ 794372 h 1236472"/>
              <a:gd name="connsiteX44" fmla="*/ 547011 w 3072691"/>
              <a:gd name="connsiteY44" fmla="*/ 784858 h 1236472"/>
              <a:gd name="connsiteX45" fmla="*/ 570794 w 3072691"/>
              <a:gd name="connsiteY45" fmla="*/ 746805 h 1236472"/>
              <a:gd name="connsiteX46" fmla="*/ 585064 w 3072691"/>
              <a:gd name="connsiteY46" fmla="*/ 742048 h 1236472"/>
              <a:gd name="connsiteX47" fmla="*/ 627873 w 3072691"/>
              <a:gd name="connsiteY47" fmla="*/ 756318 h 1236472"/>
              <a:gd name="connsiteX48" fmla="*/ 637387 w 3072691"/>
              <a:gd name="connsiteY48" fmla="*/ 765832 h 1236472"/>
              <a:gd name="connsiteX49" fmla="*/ 665926 w 3072691"/>
              <a:gd name="connsiteY49" fmla="*/ 784858 h 1236472"/>
              <a:gd name="connsiteX50" fmla="*/ 675439 w 3072691"/>
              <a:gd name="connsiteY50" fmla="*/ 794372 h 1236472"/>
              <a:gd name="connsiteX51" fmla="*/ 694466 w 3072691"/>
              <a:gd name="connsiteY51" fmla="*/ 822912 h 1236472"/>
              <a:gd name="connsiteX52" fmla="*/ 727762 w 3072691"/>
              <a:gd name="connsiteY52" fmla="*/ 832426 h 1236472"/>
              <a:gd name="connsiteX53" fmla="*/ 765815 w 3072691"/>
              <a:gd name="connsiteY53" fmla="*/ 841939 h 1236472"/>
              <a:gd name="connsiteX54" fmla="*/ 799111 w 3072691"/>
              <a:gd name="connsiteY54" fmla="*/ 870479 h 1236472"/>
              <a:gd name="connsiteX55" fmla="*/ 822895 w 3072691"/>
              <a:gd name="connsiteY55" fmla="*/ 894263 h 1236472"/>
              <a:gd name="connsiteX56" fmla="*/ 846678 w 3072691"/>
              <a:gd name="connsiteY56" fmla="*/ 918047 h 1236472"/>
              <a:gd name="connsiteX57" fmla="*/ 860947 w 3072691"/>
              <a:gd name="connsiteY57" fmla="*/ 932317 h 1236472"/>
              <a:gd name="connsiteX58" fmla="*/ 870461 w 3072691"/>
              <a:gd name="connsiteY58" fmla="*/ 946587 h 1236472"/>
              <a:gd name="connsiteX59" fmla="*/ 884731 w 3072691"/>
              <a:gd name="connsiteY59" fmla="*/ 960857 h 1236472"/>
              <a:gd name="connsiteX60" fmla="*/ 894244 w 3072691"/>
              <a:gd name="connsiteY60" fmla="*/ 975127 h 1236472"/>
              <a:gd name="connsiteX61" fmla="*/ 903757 w 3072691"/>
              <a:gd name="connsiteY61" fmla="*/ 984641 h 1236472"/>
              <a:gd name="connsiteX62" fmla="*/ 913270 w 3072691"/>
              <a:gd name="connsiteY62" fmla="*/ 998911 h 1236472"/>
              <a:gd name="connsiteX63" fmla="*/ 927540 w 3072691"/>
              <a:gd name="connsiteY63" fmla="*/ 1003668 h 1236472"/>
              <a:gd name="connsiteX64" fmla="*/ 941810 w 3072691"/>
              <a:gd name="connsiteY64" fmla="*/ 1022694 h 1236472"/>
              <a:gd name="connsiteX65" fmla="*/ 956080 w 3072691"/>
              <a:gd name="connsiteY65" fmla="*/ 1032208 h 1236472"/>
              <a:gd name="connsiteX66" fmla="*/ 960836 w 3072691"/>
              <a:gd name="connsiteY66" fmla="*/ 1046478 h 1236472"/>
              <a:gd name="connsiteX67" fmla="*/ 998889 w 3072691"/>
              <a:gd name="connsiteY67" fmla="*/ 1055991 h 1236472"/>
              <a:gd name="connsiteX68" fmla="*/ 1027429 w 3072691"/>
              <a:gd name="connsiteY68" fmla="*/ 1075018 h 1236472"/>
              <a:gd name="connsiteX69" fmla="*/ 1208180 w 3072691"/>
              <a:gd name="connsiteY69" fmla="*/ 1084532 h 1236472"/>
              <a:gd name="connsiteX70" fmla="*/ 1217694 w 3072691"/>
              <a:gd name="connsiteY70" fmla="*/ 1094045 h 1236472"/>
              <a:gd name="connsiteX71" fmla="*/ 1227207 w 3072691"/>
              <a:gd name="connsiteY71" fmla="*/ 1122586 h 1236472"/>
              <a:gd name="connsiteX72" fmla="*/ 1236720 w 3072691"/>
              <a:gd name="connsiteY72" fmla="*/ 1151126 h 1236472"/>
              <a:gd name="connsiteX73" fmla="*/ 1250990 w 3072691"/>
              <a:gd name="connsiteY73" fmla="*/ 1179666 h 1236472"/>
              <a:gd name="connsiteX74" fmla="*/ 1279530 w 3072691"/>
              <a:gd name="connsiteY74" fmla="*/ 1189180 h 1236472"/>
              <a:gd name="connsiteX75" fmla="*/ 1322339 w 3072691"/>
              <a:gd name="connsiteY75" fmla="*/ 1179666 h 1236472"/>
              <a:gd name="connsiteX76" fmla="*/ 1336609 w 3072691"/>
              <a:gd name="connsiteY76" fmla="*/ 1170153 h 1236472"/>
              <a:gd name="connsiteX77" fmla="*/ 1355636 w 3072691"/>
              <a:gd name="connsiteY77" fmla="*/ 1165396 h 1236472"/>
              <a:gd name="connsiteX78" fmla="*/ 1369905 w 3072691"/>
              <a:gd name="connsiteY78" fmla="*/ 1155883 h 1236472"/>
              <a:gd name="connsiteX79" fmla="*/ 1436498 w 3072691"/>
              <a:gd name="connsiteY79" fmla="*/ 1155883 h 1236472"/>
              <a:gd name="connsiteX80" fmla="*/ 1479308 w 3072691"/>
              <a:gd name="connsiteY80" fmla="*/ 1189180 h 1236472"/>
              <a:gd name="connsiteX81" fmla="*/ 1522117 w 3072691"/>
              <a:gd name="connsiteY81" fmla="*/ 1184423 h 1236472"/>
              <a:gd name="connsiteX82" fmla="*/ 1531630 w 3072691"/>
              <a:gd name="connsiteY82" fmla="*/ 1170153 h 1236472"/>
              <a:gd name="connsiteX83" fmla="*/ 1555413 w 3072691"/>
              <a:gd name="connsiteY83" fmla="*/ 1146369 h 1236472"/>
              <a:gd name="connsiteX84" fmla="*/ 1607736 w 3072691"/>
              <a:gd name="connsiteY84" fmla="*/ 1151126 h 1236472"/>
              <a:gd name="connsiteX85" fmla="*/ 1622006 w 3072691"/>
              <a:gd name="connsiteY85" fmla="*/ 1160639 h 1236472"/>
              <a:gd name="connsiteX86" fmla="*/ 1636276 w 3072691"/>
              <a:gd name="connsiteY86" fmla="*/ 1165396 h 1236472"/>
              <a:gd name="connsiteX87" fmla="*/ 1664816 w 3072691"/>
              <a:gd name="connsiteY87" fmla="*/ 1189180 h 1236472"/>
              <a:gd name="connsiteX88" fmla="*/ 1683842 w 3072691"/>
              <a:gd name="connsiteY88" fmla="*/ 1198693 h 1236472"/>
              <a:gd name="connsiteX89" fmla="*/ 1731408 w 3072691"/>
              <a:gd name="connsiteY89" fmla="*/ 1189180 h 1236472"/>
              <a:gd name="connsiteX90" fmla="*/ 1740921 w 3072691"/>
              <a:gd name="connsiteY90" fmla="*/ 1179666 h 1236472"/>
              <a:gd name="connsiteX91" fmla="*/ 1769461 w 3072691"/>
              <a:gd name="connsiteY91" fmla="*/ 1170153 h 1236472"/>
              <a:gd name="connsiteX92" fmla="*/ 1840810 w 3072691"/>
              <a:gd name="connsiteY92" fmla="*/ 1174909 h 1236472"/>
              <a:gd name="connsiteX93" fmla="*/ 2092911 w 3072691"/>
              <a:gd name="connsiteY93" fmla="*/ 1165396 h 1236472"/>
              <a:gd name="connsiteX94" fmla="*/ 2107181 w 3072691"/>
              <a:gd name="connsiteY94" fmla="*/ 1155883 h 1236472"/>
              <a:gd name="connsiteX95" fmla="*/ 2121451 w 3072691"/>
              <a:gd name="connsiteY95" fmla="*/ 1151126 h 1236472"/>
              <a:gd name="connsiteX96" fmla="*/ 2145234 w 3072691"/>
              <a:gd name="connsiteY96" fmla="*/ 1127342 h 1236472"/>
              <a:gd name="connsiteX97" fmla="*/ 2173774 w 3072691"/>
              <a:gd name="connsiteY97" fmla="*/ 1098802 h 1236472"/>
              <a:gd name="connsiteX98" fmla="*/ 2211826 w 3072691"/>
              <a:gd name="connsiteY98" fmla="*/ 1060748 h 1236472"/>
              <a:gd name="connsiteX99" fmla="*/ 2221340 w 3072691"/>
              <a:gd name="connsiteY99" fmla="*/ 1051235 h 1236472"/>
              <a:gd name="connsiteX100" fmla="*/ 2235610 w 3072691"/>
              <a:gd name="connsiteY100" fmla="*/ 1046478 h 1236472"/>
              <a:gd name="connsiteX101" fmla="*/ 2254636 w 3072691"/>
              <a:gd name="connsiteY101" fmla="*/ 1032208 h 1236472"/>
              <a:gd name="connsiteX102" fmla="*/ 2273662 w 3072691"/>
              <a:gd name="connsiteY102" fmla="*/ 1027451 h 1236472"/>
              <a:gd name="connsiteX103" fmla="*/ 2297446 w 3072691"/>
              <a:gd name="connsiteY103" fmla="*/ 1017938 h 1236472"/>
              <a:gd name="connsiteX104" fmla="*/ 2306959 w 3072691"/>
              <a:gd name="connsiteY104" fmla="*/ 998911 h 1236472"/>
              <a:gd name="connsiteX105" fmla="*/ 2311715 w 3072691"/>
              <a:gd name="connsiteY105" fmla="*/ 956100 h 1236472"/>
              <a:gd name="connsiteX106" fmla="*/ 2321229 w 3072691"/>
              <a:gd name="connsiteY106" fmla="*/ 903776 h 1236472"/>
              <a:gd name="connsiteX107" fmla="*/ 2325985 w 3072691"/>
              <a:gd name="connsiteY107" fmla="*/ 860966 h 1236472"/>
              <a:gd name="connsiteX108" fmla="*/ 2330742 w 3072691"/>
              <a:gd name="connsiteY108" fmla="*/ 813399 h 1236472"/>
              <a:gd name="connsiteX109" fmla="*/ 2335499 w 3072691"/>
              <a:gd name="connsiteY109" fmla="*/ 799129 h 1236472"/>
              <a:gd name="connsiteX110" fmla="*/ 2340255 w 3072691"/>
              <a:gd name="connsiteY110" fmla="*/ 780102 h 1236472"/>
              <a:gd name="connsiteX111" fmla="*/ 2349768 w 3072691"/>
              <a:gd name="connsiteY111" fmla="*/ 751561 h 1236472"/>
              <a:gd name="connsiteX112" fmla="*/ 2354525 w 3072691"/>
              <a:gd name="connsiteY112" fmla="*/ 732535 h 1236472"/>
              <a:gd name="connsiteX113" fmla="*/ 2364038 w 3072691"/>
              <a:gd name="connsiteY113" fmla="*/ 713508 h 1236472"/>
              <a:gd name="connsiteX114" fmla="*/ 2373551 w 3072691"/>
              <a:gd name="connsiteY114" fmla="*/ 580320 h 1236472"/>
              <a:gd name="connsiteX115" fmla="*/ 2383065 w 3072691"/>
              <a:gd name="connsiteY115" fmla="*/ 508969 h 1236472"/>
              <a:gd name="connsiteX116" fmla="*/ 2387821 w 3072691"/>
              <a:gd name="connsiteY116" fmla="*/ 494699 h 1236472"/>
              <a:gd name="connsiteX117" fmla="*/ 2397335 w 3072691"/>
              <a:gd name="connsiteY117" fmla="*/ 480428 h 1236472"/>
              <a:gd name="connsiteX118" fmla="*/ 2421118 w 3072691"/>
              <a:gd name="connsiteY118" fmla="*/ 461402 h 1236472"/>
              <a:gd name="connsiteX119" fmla="*/ 2440144 w 3072691"/>
              <a:gd name="connsiteY119" fmla="*/ 432861 h 1236472"/>
              <a:gd name="connsiteX120" fmla="*/ 2449657 w 3072691"/>
              <a:gd name="connsiteY120" fmla="*/ 418591 h 1236472"/>
              <a:gd name="connsiteX121" fmla="*/ 2459171 w 3072691"/>
              <a:gd name="connsiteY121" fmla="*/ 409078 h 1236472"/>
              <a:gd name="connsiteX122" fmla="*/ 2473440 w 3072691"/>
              <a:gd name="connsiteY122" fmla="*/ 380537 h 1236472"/>
              <a:gd name="connsiteX123" fmla="*/ 2492467 w 3072691"/>
              <a:gd name="connsiteY123" fmla="*/ 361510 h 1236472"/>
              <a:gd name="connsiteX124" fmla="*/ 2516250 w 3072691"/>
              <a:gd name="connsiteY124" fmla="*/ 390051 h 1236472"/>
              <a:gd name="connsiteX125" fmla="*/ 2525763 w 3072691"/>
              <a:gd name="connsiteY125" fmla="*/ 404321 h 1236472"/>
              <a:gd name="connsiteX126" fmla="*/ 2535276 w 3072691"/>
              <a:gd name="connsiteY126" fmla="*/ 432861 h 1236472"/>
              <a:gd name="connsiteX127" fmla="*/ 2544790 w 3072691"/>
              <a:gd name="connsiteY127" fmla="*/ 461402 h 1236472"/>
              <a:gd name="connsiteX128" fmla="*/ 2549546 w 3072691"/>
              <a:gd name="connsiteY128" fmla="*/ 480428 h 1236472"/>
              <a:gd name="connsiteX129" fmla="*/ 2554303 w 3072691"/>
              <a:gd name="connsiteY129" fmla="*/ 504212 h 1236472"/>
              <a:gd name="connsiteX130" fmla="*/ 2563816 w 3072691"/>
              <a:gd name="connsiteY130" fmla="*/ 580320 h 1236472"/>
              <a:gd name="connsiteX131" fmla="*/ 2568573 w 3072691"/>
              <a:gd name="connsiteY131" fmla="*/ 604103 h 1236472"/>
              <a:gd name="connsiteX132" fmla="*/ 2573329 w 3072691"/>
              <a:gd name="connsiteY132" fmla="*/ 632643 h 1236472"/>
              <a:gd name="connsiteX133" fmla="*/ 2587599 w 3072691"/>
              <a:gd name="connsiteY133" fmla="*/ 699237 h 1236472"/>
              <a:gd name="connsiteX134" fmla="*/ 2597112 w 3072691"/>
              <a:gd name="connsiteY134" fmla="*/ 832426 h 1236472"/>
              <a:gd name="connsiteX135" fmla="*/ 2601869 w 3072691"/>
              <a:gd name="connsiteY135" fmla="*/ 865723 h 1236472"/>
              <a:gd name="connsiteX136" fmla="*/ 2616139 w 3072691"/>
              <a:gd name="connsiteY136" fmla="*/ 932317 h 1236472"/>
              <a:gd name="connsiteX137" fmla="*/ 2625652 w 3072691"/>
              <a:gd name="connsiteY137" fmla="*/ 965614 h 1236472"/>
              <a:gd name="connsiteX138" fmla="*/ 2635165 w 3072691"/>
              <a:gd name="connsiteY138" fmla="*/ 1022694 h 1236472"/>
              <a:gd name="connsiteX139" fmla="*/ 2639922 w 3072691"/>
              <a:gd name="connsiteY139" fmla="*/ 1127342 h 1236472"/>
              <a:gd name="connsiteX140" fmla="*/ 2649435 w 3072691"/>
              <a:gd name="connsiteY140" fmla="*/ 1155883 h 1236472"/>
              <a:gd name="connsiteX141" fmla="*/ 2668462 w 3072691"/>
              <a:gd name="connsiteY141" fmla="*/ 1179666 h 1236472"/>
              <a:gd name="connsiteX142" fmla="*/ 2682731 w 3072691"/>
              <a:gd name="connsiteY142" fmla="*/ 1184423 h 1236472"/>
              <a:gd name="connsiteX143" fmla="*/ 2711271 w 3072691"/>
              <a:gd name="connsiteY143" fmla="*/ 1179666 h 1236472"/>
              <a:gd name="connsiteX144" fmla="*/ 2720784 w 3072691"/>
              <a:gd name="connsiteY144" fmla="*/ 1165396 h 1236472"/>
              <a:gd name="connsiteX145" fmla="*/ 2730298 w 3072691"/>
              <a:gd name="connsiteY145" fmla="*/ 1155883 h 1236472"/>
              <a:gd name="connsiteX146" fmla="*/ 2749324 w 3072691"/>
              <a:gd name="connsiteY146" fmla="*/ 1151126 h 1236472"/>
              <a:gd name="connsiteX147" fmla="*/ 2758837 w 3072691"/>
              <a:gd name="connsiteY147" fmla="*/ 1141612 h 1236472"/>
              <a:gd name="connsiteX148" fmla="*/ 2792134 w 3072691"/>
              <a:gd name="connsiteY148" fmla="*/ 1113072 h 1236472"/>
              <a:gd name="connsiteX149" fmla="*/ 2811160 w 3072691"/>
              <a:gd name="connsiteY149" fmla="*/ 1084532 h 1236472"/>
              <a:gd name="connsiteX150" fmla="*/ 2820673 w 3072691"/>
              <a:gd name="connsiteY150" fmla="*/ 1070262 h 1236472"/>
              <a:gd name="connsiteX151" fmla="*/ 2830187 w 3072691"/>
              <a:gd name="connsiteY151" fmla="*/ 1055991 h 1236472"/>
              <a:gd name="connsiteX152" fmla="*/ 2834943 w 3072691"/>
              <a:gd name="connsiteY152" fmla="*/ 1036965 h 1236472"/>
              <a:gd name="connsiteX153" fmla="*/ 2844456 w 3072691"/>
              <a:gd name="connsiteY153" fmla="*/ 1027451 h 1236472"/>
              <a:gd name="connsiteX154" fmla="*/ 2853970 w 3072691"/>
              <a:gd name="connsiteY154" fmla="*/ 998911 h 1236472"/>
              <a:gd name="connsiteX155" fmla="*/ 2863483 w 3072691"/>
              <a:gd name="connsiteY155" fmla="*/ 1211432 h 1236472"/>
              <a:gd name="connsiteX156" fmla="*/ 6083 w 3072691"/>
              <a:gd name="connsiteY156" fmla="*/ 1230871 h 1236472"/>
              <a:gd name="connsiteX0" fmla="*/ 0 w 3072691"/>
              <a:gd name="connsiteY0" fmla="*/ 0 h 1236472"/>
              <a:gd name="connsiteX1" fmla="*/ 0 w 3072691"/>
              <a:gd name="connsiteY1" fmla="*/ 1218192 h 1236472"/>
              <a:gd name="connsiteX2" fmla="*/ 4757 w 3072691"/>
              <a:gd name="connsiteY2" fmla="*/ 90377 h 1236472"/>
              <a:gd name="connsiteX3" fmla="*/ 14270 w 3072691"/>
              <a:gd name="connsiteY3" fmla="*/ 137945 h 1236472"/>
              <a:gd name="connsiteX4" fmla="*/ 19026 w 3072691"/>
              <a:gd name="connsiteY4" fmla="*/ 166485 h 1236472"/>
              <a:gd name="connsiteX5" fmla="*/ 23783 w 3072691"/>
              <a:gd name="connsiteY5" fmla="*/ 185512 h 1236472"/>
              <a:gd name="connsiteX6" fmla="*/ 28540 w 3072691"/>
              <a:gd name="connsiteY6" fmla="*/ 209295 h 1236472"/>
              <a:gd name="connsiteX7" fmla="*/ 42810 w 3072691"/>
              <a:gd name="connsiteY7" fmla="*/ 266376 h 1236472"/>
              <a:gd name="connsiteX8" fmla="*/ 47566 w 3072691"/>
              <a:gd name="connsiteY8" fmla="*/ 285403 h 1236472"/>
              <a:gd name="connsiteX9" fmla="*/ 66593 w 3072691"/>
              <a:gd name="connsiteY9" fmla="*/ 323457 h 1236472"/>
              <a:gd name="connsiteX10" fmla="*/ 85619 w 3072691"/>
              <a:gd name="connsiteY10" fmla="*/ 390051 h 1236472"/>
              <a:gd name="connsiteX11" fmla="*/ 95132 w 3072691"/>
              <a:gd name="connsiteY11" fmla="*/ 437618 h 1236472"/>
              <a:gd name="connsiteX12" fmla="*/ 104646 w 3072691"/>
              <a:gd name="connsiteY12" fmla="*/ 461402 h 1236472"/>
              <a:gd name="connsiteX13" fmla="*/ 109402 w 3072691"/>
              <a:gd name="connsiteY13" fmla="*/ 756318 h 1236472"/>
              <a:gd name="connsiteX14" fmla="*/ 114159 w 3072691"/>
              <a:gd name="connsiteY14" fmla="*/ 822912 h 1236472"/>
              <a:gd name="connsiteX15" fmla="*/ 123672 w 3072691"/>
              <a:gd name="connsiteY15" fmla="*/ 851453 h 1236472"/>
              <a:gd name="connsiteX16" fmla="*/ 128429 w 3072691"/>
              <a:gd name="connsiteY16" fmla="*/ 908533 h 1236472"/>
              <a:gd name="connsiteX17" fmla="*/ 142698 w 3072691"/>
              <a:gd name="connsiteY17" fmla="*/ 913290 h 1236472"/>
              <a:gd name="connsiteX18" fmla="*/ 190265 w 3072691"/>
              <a:gd name="connsiteY18" fmla="*/ 908533 h 1236472"/>
              <a:gd name="connsiteX19" fmla="*/ 228318 w 3072691"/>
              <a:gd name="connsiteY19" fmla="*/ 879993 h 1236472"/>
              <a:gd name="connsiteX20" fmla="*/ 237831 w 3072691"/>
              <a:gd name="connsiteY20" fmla="*/ 870479 h 1236472"/>
              <a:gd name="connsiteX21" fmla="*/ 247344 w 3072691"/>
              <a:gd name="connsiteY21" fmla="*/ 856209 h 1236472"/>
              <a:gd name="connsiteX22" fmla="*/ 261614 w 3072691"/>
              <a:gd name="connsiteY22" fmla="*/ 851453 h 1236472"/>
              <a:gd name="connsiteX23" fmla="*/ 280640 w 3072691"/>
              <a:gd name="connsiteY23" fmla="*/ 856209 h 1236472"/>
              <a:gd name="connsiteX24" fmla="*/ 299667 w 3072691"/>
              <a:gd name="connsiteY24" fmla="*/ 894263 h 1236472"/>
              <a:gd name="connsiteX25" fmla="*/ 309180 w 3072691"/>
              <a:gd name="connsiteY25" fmla="*/ 927560 h 1236472"/>
              <a:gd name="connsiteX26" fmla="*/ 318693 w 3072691"/>
              <a:gd name="connsiteY26" fmla="*/ 956100 h 1236472"/>
              <a:gd name="connsiteX27" fmla="*/ 323450 w 3072691"/>
              <a:gd name="connsiteY27" fmla="*/ 970370 h 1236472"/>
              <a:gd name="connsiteX28" fmla="*/ 328206 w 3072691"/>
              <a:gd name="connsiteY28" fmla="*/ 994154 h 1236472"/>
              <a:gd name="connsiteX29" fmla="*/ 347233 w 3072691"/>
              <a:gd name="connsiteY29" fmla="*/ 1032208 h 1236472"/>
              <a:gd name="connsiteX30" fmla="*/ 356746 w 3072691"/>
              <a:gd name="connsiteY30" fmla="*/ 1046478 h 1236472"/>
              <a:gd name="connsiteX31" fmla="*/ 375773 w 3072691"/>
              <a:gd name="connsiteY31" fmla="*/ 1079775 h 1236472"/>
              <a:gd name="connsiteX32" fmla="*/ 404312 w 3072691"/>
              <a:gd name="connsiteY32" fmla="*/ 1113072 h 1236472"/>
              <a:gd name="connsiteX33" fmla="*/ 432852 w 3072691"/>
              <a:gd name="connsiteY33" fmla="*/ 1122586 h 1236472"/>
              <a:gd name="connsiteX34" fmla="*/ 461392 w 3072691"/>
              <a:gd name="connsiteY34" fmla="*/ 1117829 h 1236472"/>
              <a:gd name="connsiteX35" fmla="*/ 470905 w 3072691"/>
              <a:gd name="connsiteY35" fmla="*/ 1089288 h 1236472"/>
              <a:gd name="connsiteX36" fmla="*/ 475662 w 3072691"/>
              <a:gd name="connsiteY36" fmla="*/ 1075018 h 1236472"/>
              <a:gd name="connsiteX37" fmla="*/ 480418 w 3072691"/>
              <a:gd name="connsiteY37" fmla="*/ 1013181 h 1236472"/>
              <a:gd name="connsiteX38" fmla="*/ 489931 w 3072691"/>
              <a:gd name="connsiteY38" fmla="*/ 941830 h 1236472"/>
              <a:gd name="connsiteX39" fmla="*/ 499445 w 3072691"/>
              <a:gd name="connsiteY39" fmla="*/ 913290 h 1236472"/>
              <a:gd name="connsiteX40" fmla="*/ 513715 w 3072691"/>
              <a:gd name="connsiteY40" fmla="*/ 870479 h 1236472"/>
              <a:gd name="connsiteX41" fmla="*/ 518471 w 3072691"/>
              <a:gd name="connsiteY41" fmla="*/ 856209 h 1236472"/>
              <a:gd name="connsiteX42" fmla="*/ 532741 w 3072691"/>
              <a:gd name="connsiteY42" fmla="*/ 808642 h 1236472"/>
              <a:gd name="connsiteX43" fmla="*/ 537498 w 3072691"/>
              <a:gd name="connsiteY43" fmla="*/ 794372 h 1236472"/>
              <a:gd name="connsiteX44" fmla="*/ 547011 w 3072691"/>
              <a:gd name="connsiteY44" fmla="*/ 784858 h 1236472"/>
              <a:gd name="connsiteX45" fmla="*/ 570794 w 3072691"/>
              <a:gd name="connsiteY45" fmla="*/ 746805 h 1236472"/>
              <a:gd name="connsiteX46" fmla="*/ 585064 w 3072691"/>
              <a:gd name="connsiteY46" fmla="*/ 742048 h 1236472"/>
              <a:gd name="connsiteX47" fmla="*/ 627873 w 3072691"/>
              <a:gd name="connsiteY47" fmla="*/ 756318 h 1236472"/>
              <a:gd name="connsiteX48" fmla="*/ 637387 w 3072691"/>
              <a:gd name="connsiteY48" fmla="*/ 765832 h 1236472"/>
              <a:gd name="connsiteX49" fmla="*/ 665926 w 3072691"/>
              <a:gd name="connsiteY49" fmla="*/ 784858 h 1236472"/>
              <a:gd name="connsiteX50" fmla="*/ 675439 w 3072691"/>
              <a:gd name="connsiteY50" fmla="*/ 794372 h 1236472"/>
              <a:gd name="connsiteX51" fmla="*/ 694466 w 3072691"/>
              <a:gd name="connsiteY51" fmla="*/ 822912 h 1236472"/>
              <a:gd name="connsiteX52" fmla="*/ 727762 w 3072691"/>
              <a:gd name="connsiteY52" fmla="*/ 832426 h 1236472"/>
              <a:gd name="connsiteX53" fmla="*/ 765815 w 3072691"/>
              <a:gd name="connsiteY53" fmla="*/ 841939 h 1236472"/>
              <a:gd name="connsiteX54" fmla="*/ 799111 w 3072691"/>
              <a:gd name="connsiteY54" fmla="*/ 870479 h 1236472"/>
              <a:gd name="connsiteX55" fmla="*/ 822895 w 3072691"/>
              <a:gd name="connsiteY55" fmla="*/ 894263 h 1236472"/>
              <a:gd name="connsiteX56" fmla="*/ 846678 w 3072691"/>
              <a:gd name="connsiteY56" fmla="*/ 918047 h 1236472"/>
              <a:gd name="connsiteX57" fmla="*/ 860947 w 3072691"/>
              <a:gd name="connsiteY57" fmla="*/ 932317 h 1236472"/>
              <a:gd name="connsiteX58" fmla="*/ 870461 w 3072691"/>
              <a:gd name="connsiteY58" fmla="*/ 946587 h 1236472"/>
              <a:gd name="connsiteX59" fmla="*/ 884731 w 3072691"/>
              <a:gd name="connsiteY59" fmla="*/ 960857 h 1236472"/>
              <a:gd name="connsiteX60" fmla="*/ 894244 w 3072691"/>
              <a:gd name="connsiteY60" fmla="*/ 975127 h 1236472"/>
              <a:gd name="connsiteX61" fmla="*/ 903757 w 3072691"/>
              <a:gd name="connsiteY61" fmla="*/ 984641 h 1236472"/>
              <a:gd name="connsiteX62" fmla="*/ 913270 w 3072691"/>
              <a:gd name="connsiteY62" fmla="*/ 998911 h 1236472"/>
              <a:gd name="connsiteX63" fmla="*/ 927540 w 3072691"/>
              <a:gd name="connsiteY63" fmla="*/ 1003668 h 1236472"/>
              <a:gd name="connsiteX64" fmla="*/ 941810 w 3072691"/>
              <a:gd name="connsiteY64" fmla="*/ 1022694 h 1236472"/>
              <a:gd name="connsiteX65" fmla="*/ 956080 w 3072691"/>
              <a:gd name="connsiteY65" fmla="*/ 1032208 h 1236472"/>
              <a:gd name="connsiteX66" fmla="*/ 960836 w 3072691"/>
              <a:gd name="connsiteY66" fmla="*/ 1046478 h 1236472"/>
              <a:gd name="connsiteX67" fmla="*/ 998889 w 3072691"/>
              <a:gd name="connsiteY67" fmla="*/ 1055991 h 1236472"/>
              <a:gd name="connsiteX68" fmla="*/ 1027429 w 3072691"/>
              <a:gd name="connsiteY68" fmla="*/ 1075018 h 1236472"/>
              <a:gd name="connsiteX69" fmla="*/ 1208180 w 3072691"/>
              <a:gd name="connsiteY69" fmla="*/ 1084532 h 1236472"/>
              <a:gd name="connsiteX70" fmla="*/ 1217694 w 3072691"/>
              <a:gd name="connsiteY70" fmla="*/ 1094045 h 1236472"/>
              <a:gd name="connsiteX71" fmla="*/ 1227207 w 3072691"/>
              <a:gd name="connsiteY71" fmla="*/ 1122586 h 1236472"/>
              <a:gd name="connsiteX72" fmla="*/ 1236720 w 3072691"/>
              <a:gd name="connsiteY72" fmla="*/ 1151126 h 1236472"/>
              <a:gd name="connsiteX73" fmla="*/ 1250990 w 3072691"/>
              <a:gd name="connsiteY73" fmla="*/ 1179666 h 1236472"/>
              <a:gd name="connsiteX74" fmla="*/ 1279530 w 3072691"/>
              <a:gd name="connsiteY74" fmla="*/ 1189180 h 1236472"/>
              <a:gd name="connsiteX75" fmla="*/ 1322339 w 3072691"/>
              <a:gd name="connsiteY75" fmla="*/ 1179666 h 1236472"/>
              <a:gd name="connsiteX76" fmla="*/ 1336609 w 3072691"/>
              <a:gd name="connsiteY76" fmla="*/ 1170153 h 1236472"/>
              <a:gd name="connsiteX77" fmla="*/ 1355636 w 3072691"/>
              <a:gd name="connsiteY77" fmla="*/ 1165396 h 1236472"/>
              <a:gd name="connsiteX78" fmla="*/ 1369905 w 3072691"/>
              <a:gd name="connsiteY78" fmla="*/ 1155883 h 1236472"/>
              <a:gd name="connsiteX79" fmla="*/ 1436498 w 3072691"/>
              <a:gd name="connsiteY79" fmla="*/ 1155883 h 1236472"/>
              <a:gd name="connsiteX80" fmla="*/ 1479308 w 3072691"/>
              <a:gd name="connsiteY80" fmla="*/ 1189180 h 1236472"/>
              <a:gd name="connsiteX81" fmla="*/ 1522117 w 3072691"/>
              <a:gd name="connsiteY81" fmla="*/ 1184423 h 1236472"/>
              <a:gd name="connsiteX82" fmla="*/ 1531630 w 3072691"/>
              <a:gd name="connsiteY82" fmla="*/ 1170153 h 1236472"/>
              <a:gd name="connsiteX83" fmla="*/ 1555413 w 3072691"/>
              <a:gd name="connsiteY83" fmla="*/ 1146369 h 1236472"/>
              <a:gd name="connsiteX84" fmla="*/ 1607736 w 3072691"/>
              <a:gd name="connsiteY84" fmla="*/ 1151126 h 1236472"/>
              <a:gd name="connsiteX85" fmla="*/ 1622006 w 3072691"/>
              <a:gd name="connsiteY85" fmla="*/ 1160639 h 1236472"/>
              <a:gd name="connsiteX86" fmla="*/ 1636276 w 3072691"/>
              <a:gd name="connsiteY86" fmla="*/ 1165396 h 1236472"/>
              <a:gd name="connsiteX87" fmla="*/ 1664816 w 3072691"/>
              <a:gd name="connsiteY87" fmla="*/ 1189180 h 1236472"/>
              <a:gd name="connsiteX88" fmla="*/ 1683842 w 3072691"/>
              <a:gd name="connsiteY88" fmla="*/ 1198693 h 1236472"/>
              <a:gd name="connsiteX89" fmla="*/ 1731408 w 3072691"/>
              <a:gd name="connsiteY89" fmla="*/ 1189180 h 1236472"/>
              <a:gd name="connsiteX90" fmla="*/ 1740921 w 3072691"/>
              <a:gd name="connsiteY90" fmla="*/ 1179666 h 1236472"/>
              <a:gd name="connsiteX91" fmla="*/ 1769461 w 3072691"/>
              <a:gd name="connsiteY91" fmla="*/ 1170153 h 1236472"/>
              <a:gd name="connsiteX92" fmla="*/ 1840810 w 3072691"/>
              <a:gd name="connsiteY92" fmla="*/ 1174909 h 1236472"/>
              <a:gd name="connsiteX93" fmla="*/ 2092911 w 3072691"/>
              <a:gd name="connsiteY93" fmla="*/ 1165396 h 1236472"/>
              <a:gd name="connsiteX94" fmla="*/ 2107181 w 3072691"/>
              <a:gd name="connsiteY94" fmla="*/ 1155883 h 1236472"/>
              <a:gd name="connsiteX95" fmla="*/ 2121451 w 3072691"/>
              <a:gd name="connsiteY95" fmla="*/ 1151126 h 1236472"/>
              <a:gd name="connsiteX96" fmla="*/ 2145234 w 3072691"/>
              <a:gd name="connsiteY96" fmla="*/ 1127342 h 1236472"/>
              <a:gd name="connsiteX97" fmla="*/ 2173774 w 3072691"/>
              <a:gd name="connsiteY97" fmla="*/ 1098802 h 1236472"/>
              <a:gd name="connsiteX98" fmla="*/ 2211826 w 3072691"/>
              <a:gd name="connsiteY98" fmla="*/ 1060748 h 1236472"/>
              <a:gd name="connsiteX99" fmla="*/ 2221340 w 3072691"/>
              <a:gd name="connsiteY99" fmla="*/ 1051235 h 1236472"/>
              <a:gd name="connsiteX100" fmla="*/ 2235610 w 3072691"/>
              <a:gd name="connsiteY100" fmla="*/ 1046478 h 1236472"/>
              <a:gd name="connsiteX101" fmla="*/ 2254636 w 3072691"/>
              <a:gd name="connsiteY101" fmla="*/ 1032208 h 1236472"/>
              <a:gd name="connsiteX102" fmla="*/ 2273662 w 3072691"/>
              <a:gd name="connsiteY102" fmla="*/ 1027451 h 1236472"/>
              <a:gd name="connsiteX103" fmla="*/ 2297446 w 3072691"/>
              <a:gd name="connsiteY103" fmla="*/ 1017938 h 1236472"/>
              <a:gd name="connsiteX104" fmla="*/ 2306959 w 3072691"/>
              <a:gd name="connsiteY104" fmla="*/ 998911 h 1236472"/>
              <a:gd name="connsiteX105" fmla="*/ 2311715 w 3072691"/>
              <a:gd name="connsiteY105" fmla="*/ 956100 h 1236472"/>
              <a:gd name="connsiteX106" fmla="*/ 2321229 w 3072691"/>
              <a:gd name="connsiteY106" fmla="*/ 903776 h 1236472"/>
              <a:gd name="connsiteX107" fmla="*/ 2325985 w 3072691"/>
              <a:gd name="connsiteY107" fmla="*/ 860966 h 1236472"/>
              <a:gd name="connsiteX108" fmla="*/ 2330742 w 3072691"/>
              <a:gd name="connsiteY108" fmla="*/ 813399 h 1236472"/>
              <a:gd name="connsiteX109" fmla="*/ 2335499 w 3072691"/>
              <a:gd name="connsiteY109" fmla="*/ 799129 h 1236472"/>
              <a:gd name="connsiteX110" fmla="*/ 2340255 w 3072691"/>
              <a:gd name="connsiteY110" fmla="*/ 780102 h 1236472"/>
              <a:gd name="connsiteX111" fmla="*/ 2349768 w 3072691"/>
              <a:gd name="connsiteY111" fmla="*/ 751561 h 1236472"/>
              <a:gd name="connsiteX112" fmla="*/ 2354525 w 3072691"/>
              <a:gd name="connsiteY112" fmla="*/ 732535 h 1236472"/>
              <a:gd name="connsiteX113" fmla="*/ 2364038 w 3072691"/>
              <a:gd name="connsiteY113" fmla="*/ 713508 h 1236472"/>
              <a:gd name="connsiteX114" fmla="*/ 2373551 w 3072691"/>
              <a:gd name="connsiteY114" fmla="*/ 580320 h 1236472"/>
              <a:gd name="connsiteX115" fmla="*/ 2383065 w 3072691"/>
              <a:gd name="connsiteY115" fmla="*/ 508969 h 1236472"/>
              <a:gd name="connsiteX116" fmla="*/ 2387821 w 3072691"/>
              <a:gd name="connsiteY116" fmla="*/ 494699 h 1236472"/>
              <a:gd name="connsiteX117" fmla="*/ 2397335 w 3072691"/>
              <a:gd name="connsiteY117" fmla="*/ 480428 h 1236472"/>
              <a:gd name="connsiteX118" fmla="*/ 2421118 w 3072691"/>
              <a:gd name="connsiteY118" fmla="*/ 461402 h 1236472"/>
              <a:gd name="connsiteX119" fmla="*/ 2440144 w 3072691"/>
              <a:gd name="connsiteY119" fmla="*/ 432861 h 1236472"/>
              <a:gd name="connsiteX120" fmla="*/ 2449657 w 3072691"/>
              <a:gd name="connsiteY120" fmla="*/ 418591 h 1236472"/>
              <a:gd name="connsiteX121" fmla="*/ 2459171 w 3072691"/>
              <a:gd name="connsiteY121" fmla="*/ 409078 h 1236472"/>
              <a:gd name="connsiteX122" fmla="*/ 2473440 w 3072691"/>
              <a:gd name="connsiteY122" fmla="*/ 380537 h 1236472"/>
              <a:gd name="connsiteX123" fmla="*/ 2492467 w 3072691"/>
              <a:gd name="connsiteY123" fmla="*/ 361510 h 1236472"/>
              <a:gd name="connsiteX124" fmla="*/ 2516250 w 3072691"/>
              <a:gd name="connsiteY124" fmla="*/ 390051 h 1236472"/>
              <a:gd name="connsiteX125" fmla="*/ 2525763 w 3072691"/>
              <a:gd name="connsiteY125" fmla="*/ 404321 h 1236472"/>
              <a:gd name="connsiteX126" fmla="*/ 2535276 w 3072691"/>
              <a:gd name="connsiteY126" fmla="*/ 432861 h 1236472"/>
              <a:gd name="connsiteX127" fmla="*/ 2544790 w 3072691"/>
              <a:gd name="connsiteY127" fmla="*/ 461402 h 1236472"/>
              <a:gd name="connsiteX128" fmla="*/ 2549546 w 3072691"/>
              <a:gd name="connsiteY128" fmla="*/ 480428 h 1236472"/>
              <a:gd name="connsiteX129" fmla="*/ 2554303 w 3072691"/>
              <a:gd name="connsiteY129" fmla="*/ 504212 h 1236472"/>
              <a:gd name="connsiteX130" fmla="*/ 2563816 w 3072691"/>
              <a:gd name="connsiteY130" fmla="*/ 580320 h 1236472"/>
              <a:gd name="connsiteX131" fmla="*/ 2568573 w 3072691"/>
              <a:gd name="connsiteY131" fmla="*/ 604103 h 1236472"/>
              <a:gd name="connsiteX132" fmla="*/ 2573329 w 3072691"/>
              <a:gd name="connsiteY132" fmla="*/ 632643 h 1236472"/>
              <a:gd name="connsiteX133" fmla="*/ 2587599 w 3072691"/>
              <a:gd name="connsiteY133" fmla="*/ 699237 h 1236472"/>
              <a:gd name="connsiteX134" fmla="*/ 2597112 w 3072691"/>
              <a:gd name="connsiteY134" fmla="*/ 832426 h 1236472"/>
              <a:gd name="connsiteX135" fmla="*/ 2601869 w 3072691"/>
              <a:gd name="connsiteY135" fmla="*/ 865723 h 1236472"/>
              <a:gd name="connsiteX136" fmla="*/ 2616139 w 3072691"/>
              <a:gd name="connsiteY136" fmla="*/ 932317 h 1236472"/>
              <a:gd name="connsiteX137" fmla="*/ 2625652 w 3072691"/>
              <a:gd name="connsiteY137" fmla="*/ 965614 h 1236472"/>
              <a:gd name="connsiteX138" fmla="*/ 2635165 w 3072691"/>
              <a:gd name="connsiteY138" fmla="*/ 1022694 h 1236472"/>
              <a:gd name="connsiteX139" fmla="*/ 2639922 w 3072691"/>
              <a:gd name="connsiteY139" fmla="*/ 1127342 h 1236472"/>
              <a:gd name="connsiteX140" fmla="*/ 2649435 w 3072691"/>
              <a:gd name="connsiteY140" fmla="*/ 1155883 h 1236472"/>
              <a:gd name="connsiteX141" fmla="*/ 2668462 w 3072691"/>
              <a:gd name="connsiteY141" fmla="*/ 1179666 h 1236472"/>
              <a:gd name="connsiteX142" fmla="*/ 2682731 w 3072691"/>
              <a:gd name="connsiteY142" fmla="*/ 1184423 h 1236472"/>
              <a:gd name="connsiteX143" fmla="*/ 2711271 w 3072691"/>
              <a:gd name="connsiteY143" fmla="*/ 1179666 h 1236472"/>
              <a:gd name="connsiteX144" fmla="*/ 2720784 w 3072691"/>
              <a:gd name="connsiteY144" fmla="*/ 1165396 h 1236472"/>
              <a:gd name="connsiteX145" fmla="*/ 2730298 w 3072691"/>
              <a:gd name="connsiteY145" fmla="*/ 1155883 h 1236472"/>
              <a:gd name="connsiteX146" fmla="*/ 2749324 w 3072691"/>
              <a:gd name="connsiteY146" fmla="*/ 1151126 h 1236472"/>
              <a:gd name="connsiteX147" fmla="*/ 2758837 w 3072691"/>
              <a:gd name="connsiteY147" fmla="*/ 1141612 h 1236472"/>
              <a:gd name="connsiteX148" fmla="*/ 2792134 w 3072691"/>
              <a:gd name="connsiteY148" fmla="*/ 1113072 h 1236472"/>
              <a:gd name="connsiteX149" fmla="*/ 2811160 w 3072691"/>
              <a:gd name="connsiteY149" fmla="*/ 1084532 h 1236472"/>
              <a:gd name="connsiteX150" fmla="*/ 2820673 w 3072691"/>
              <a:gd name="connsiteY150" fmla="*/ 1070262 h 1236472"/>
              <a:gd name="connsiteX151" fmla="*/ 2830187 w 3072691"/>
              <a:gd name="connsiteY151" fmla="*/ 1055991 h 1236472"/>
              <a:gd name="connsiteX152" fmla="*/ 2834943 w 3072691"/>
              <a:gd name="connsiteY152" fmla="*/ 1036965 h 1236472"/>
              <a:gd name="connsiteX153" fmla="*/ 2844456 w 3072691"/>
              <a:gd name="connsiteY153" fmla="*/ 1027451 h 1236472"/>
              <a:gd name="connsiteX154" fmla="*/ 2853970 w 3072691"/>
              <a:gd name="connsiteY154" fmla="*/ 998911 h 1236472"/>
              <a:gd name="connsiteX155" fmla="*/ 2863483 w 3072691"/>
              <a:gd name="connsiteY155" fmla="*/ 1211432 h 1236472"/>
              <a:gd name="connsiteX156" fmla="*/ 6083 w 3072691"/>
              <a:gd name="connsiteY156" fmla="*/ 1230871 h 1236472"/>
              <a:gd name="connsiteX157" fmla="*/ 0 w 3072691"/>
              <a:gd name="connsiteY157" fmla="*/ 0 h 1236472"/>
              <a:gd name="connsiteX0" fmla="*/ 0 w 2874209"/>
              <a:gd name="connsiteY0" fmla="*/ 0 h 1230871"/>
              <a:gd name="connsiteX1" fmla="*/ 0 w 2874209"/>
              <a:gd name="connsiteY1" fmla="*/ 1218192 h 1230871"/>
              <a:gd name="connsiteX2" fmla="*/ 4757 w 2874209"/>
              <a:gd name="connsiteY2" fmla="*/ 90377 h 1230871"/>
              <a:gd name="connsiteX3" fmla="*/ 14270 w 2874209"/>
              <a:gd name="connsiteY3" fmla="*/ 137945 h 1230871"/>
              <a:gd name="connsiteX4" fmla="*/ 19026 w 2874209"/>
              <a:gd name="connsiteY4" fmla="*/ 166485 h 1230871"/>
              <a:gd name="connsiteX5" fmla="*/ 23783 w 2874209"/>
              <a:gd name="connsiteY5" fmla="*/ 185512 h 1230871"/>
              <a:gd name="connsiteX6" fmla="*/ 28540 w 2874209"/>
              <a:gd name="connsiteY6" fmla="*/ 209295 h 1230871"/>
              <a:gd name="connsiteX7" fmla="*/ 42810 w 2874209"/>
              <a:gd name="connsiteY7" fmla="*/ 266376 h 1230871"/>
              <a:gd name="connsiteX8" fmla="*/ 47566 w 2874209"/>
              <a:gd name="connsiteY8" fmla="*/ 285403 h 1230871"/>
              <a:gd name="connsiteX9" fmla="*/ 66593 w 2874209"/>
              <a:gd name="connsiteY9" fmla="*/ 323457 h 1230871"/>
              <a:gd name="connsiteX10" fmla="*/ 85619 w 2874209"/>
              <a:gd name="connsiteY10" fmla="*/ 390051 h 1230871"/>
              <a:gd name="connsiteX11" fmla="*/ 95132 w 2874209"/>
              <a:gd name="connsiteY11" fmla="*/ 437618 h 1230871"/>
              <a:gd name="connsiteX12" fmla="*/ 104646 w 2874209"/>
              <a:gd name="connsiteY12" fmla="*/ 461402 h 1230871"/>
              <a:gd name="connsiteX13" fmla="*/ 109402 w 2874209"/>
              <a:gd name="connsiteY13" fmla="*/ 756318 h 1230871"/>
              <a:gd name="connsiteX14" fmla="*/ 114159 w 2874209"/>
              <a:gd name="connsiteY14" fmla="*/ 822912 h 1230871"/>
              <a:gd name="connsiteX15" fmla="*/ 123672 w 2874209"/>
              <a:gd name="connsiteY15" fmla="*/ 851453 h 1230871"/>
              <a:gd name="connsiteX16" fmla="*/ 128429 w 2874209"/>
              <a:gd name="connsiteY16" fmla="*/ 908533 h 1230871"/>
              <a:gd name="connsiteX17" fmla="*/ 142698 w 2874209"/>
              <a:gd name="connsiteY17" fmla="*/ 913290 h 1230871"/>
              <a:gd name="connsiteX18" fmla="*/ 190265 w 2874209"/>
              <a:gd name="connsiteY18" fmla="*/ 908533 h 1230871"/>
              <a:gd name="connsiteX19" fmla="*/ 228318 w 2874209"/>
              <a:gd name="connsiteY19" fmla="*/ 879993 h 1230871"/>
              <a:gd name="connsiteX20" fmla="*/ 237831 w 2874209"/>
              <a:gd name="connsiteY20" fmla="*/ 870479 h 1230871"/>
              <a:gd name="connsiteX21" fmla="*/ 247344 w 2874209"/>
              <a:gd name="connsiteY21" fmla="*/ 856209 h 1230871"/>
              <a:gd name="connsiteX22" fmla="*/ 261614 w 2874209"/>
              <a:gd name="connsiteY22" fmla="*/ 851453 h 1230871"/>
              <a:gd name="connsiteX23" fmla="*/ 280640 w 2874209"/>
              <a:gd name="connsiteY23" fmla="*/ 856209 h 1230871"/>
              <a:gd name="connsiteX24" fmla="*/ 299667 w 2874209"/>
              <a:gd name="connsiteY24" fmla="*/ 894263 h 1230871"/>
              <a:gd name="connsiteX25" fmla="*/ 309180 w 2874209"/>
              <a:gd name="connsiteY25" fmla="*/ 927560 h 1230871"/>
              <a:gd name="connsiteX26" fmla="*/ 318693 w 2874209"/>
              <a:gd name="connsiteY26" fmla="*/ 956100 h 1230871"/>
              <a:gd name="connsiteX27" fmla="*/ 323450 w 2874209"/>
              <a:gd name="connsiteY27" fmla="*/ 970370 h 1230871"/>
              <a:gd name="connsiteX28" fmla="*/ 328206 w 2874209"/>
              <a:gd name="connsiteY28" fmla="*/ 994154 h 1230871"/>
              <a:gd name="connsiteX29" fmla="*/ 347233 w 2874209"/>
              <a:gd name="connsiteY29" fmla="*/ 1032208 h 1230871"/>
              <a:gd name="connsiteX30" fmla="*/ 356746 w 2874209"/>
              <a:gd name="connsiteY30" fmla="*/ 1046478 h 1230871"/>
              <a:gd name="connsiteX31" fmla="*/ 375773 w 2874209"/>
              <a:gd name="connsiteY31" fmla="*/ 1079775 h 1230871"/>
              <a:gd name="connsiteX32" fmla="*/ 404312 w 2874209"/>
              <a:gd name="connsiteY32" fmla="*/ 1113072 h 1230871"/>
              <a:gd name="connsiteX33" fmla="*/ 432852 w 2874209"/>
              <a:gd name="connsiteY33" fmla="*/ 1122586 h 1230871"/>
              <a:gd name="connsiteX34" fmla="*/ 461392 w 2874209"/>
              <a:gd name="connsiteY34" fmla="*/ 1117829 h 1230871"/>
              <a:gd name="connsiteX35" fmla="*/ 470905 w 2874209"/>
              <a:gd name="connsiteY35" fmla="*/ 1089288 h 1230871"/>
              <a:gd name="connsiteX36" fmla="*/ 475662 w 2874209"/>
              <a:gd name="connsiteY36" fmla="*/ 1075018 h 1230871"/>
              <a:gd name="connsiteX37" fmla="*/ 480418 w 2874209"/>
              <a:gd name="connsiteY37" fmla="*/ 1013181 h 1230871"/>
              <a:gd name="connsiteX38" fmla="*/ 489931 w 2874209"/>
              <a:gd name="connsiteY38" fmla="*/ 941830 h 1230871"/>
              <a:gd name="connsiteX39" fmla="*/ 499445 w 2874209"/>
              <a:gd name="connsiteY39" fmla="*/ 913290 h 1230871"/>
              <a:gd name="connsiteX40" fmla="*/ 513715 w 2874209"/>
              <a:gd name="connsiteY40" fmla="*/ 870479 h 1230871"/>
              <a:gd name="connsiteX41" fmla="*/ 518471 w 2874209"/>
              <a:gd name="connsiteY41" fmla="*/ 856209 h 1230871"/>
              <a:gd name="connsiteX42" fmla="*/ 532741 w 2874209"/>
              <a:gd name="connsiteY42" fmla="*/ 808642 h 1230871"/>
              <a:gd name="connsiteX43" fmla="*/ 537498 w 2874209"/>
              <a:gd name="connsiteY43" fmla="*/ 794372 h 1230871"/>
              <a:gd name="connsiteX44" fmla="*/ 547011 w 2874209"/>
              <a:gd name="connsiteY44" fmla="*/ 784858 h 1230871"/>
              <a:gd name="connsiteX45" fmla="*/ 570794 w 2874209"/>
              <a:gd name="connsiteY45" fmla="*/ 746805 h 1230871"/>
              <a:gd name="connsiteX46" fmla="*/ 585064 w 2874209"/>
              <a:gd name="connsiteY46" fmla="*/ 742048 h 1230871"/>
              <a:gd name="connsiteX47" fmla="*/ 627873 w 2874209"/>
              <a:gd name="connsiteY47" fmla="*/ 756318 h 1230871"/>
              <a:gd name="connsiteX48" fmla="*/ 637387 w 2874209"/>
              <a:gd name="connsiteY48" fmla="*/ 765832 h 1230871"/>
              <a:gd name="connsiteX49" fmla="*/ 665926 w 2874209"/>
              <a:gd name="connsiteY49" fmla="*/ 784858 h 1230871"/>
              <a:gd name="connsiteX50" fmla="*/ 675439 w 2874209"/>
              <a:gd name="connsiteY50" fmla="*/ 794372 h 1230871"/>
              <a:gd name="connsiteX51" fmla="*/ 694466 w 2874209"/>
              <a:gd name="connsiteY51" fmla="*/ 822912 h 1230871"/>
              <a:gd name="connsiteX52" fmla="*/ 727762 w 2874209"/>
              <a:gd name="connsiteY52" fmla="*/ 832426 h 1230871"/>
              <a:gd name="connsiteX53" fmla="*/ 765815 w 2874209"/>
              <a:gd name="connsiteY53" fmla="*/ 841939 h 1230871"/>
              <a:gd name="connsiteX54" fmla="*/ 799111 w 2874209"/>
              <a:gd name="connsiteY54" fmla="*/ 870479 h 1230871"/>
              <a:gd name="connsiteX55" fmla="*/ 822895 w 2874209"/>
              <a:gd name="connsiteY55" fmla="*/ 894263 h 1230871"/>
              <a:gd name="connsiteX56" fmla="*/ 846678 w 2874209"/>
              <a:gd name="connsiteY56" fmla="*/ 918047 h 1230871"/>
              <a:gd name="connsiteX57" fmla="*/ 860947 w 2874209"/>
              <a:gd name="connsiteY57" fmla="*/ 932317 h 1230871"/>
              <a:gd name="connsiteX58" fmla="*/ 870461 w 2874209"/>
              <a:gd name="connsiteY58" fmla="*/ 946587 h 1230871"/>
              <a:gd name="connsiteX59" fmla="*/ 884731 w 2874209"/>
              <a:gd name="connsiteY59" fmla="*/ 960857 h 1230871"/>
              <a:gd name="connsiteX60" fmla="*/ 894244 w 2874209"/>
              <a:gd name="connsiteY60" fmla="*/ 975127 h 1230871"/>
              <a:gd name="connsiteX61" fmla="*/ 903757 w 2874209"/>
              <a:gd name="connsiteY61" fmla="*/ 984641 h 1230871"/>
              <a:gd name="connsiteX62" fmla="*/ 913270 w 2874209"/>
              <a:gd name="connsiteY62" fmla="*/ 998911 h 1230871"/>
              <a:gd name="connsiteX63" fmla="*/ 927540 w 2874209"/>
              <a:gd name="connsiteY63" fmla="*/ 1003668 h 1230871"/>
              <a:gd name="connsiteX64" fmla="*/ 941810 w 2874209"/>
              <a:gd name="connsiteY64" fmla="*/ 1022694 h 1230871"/>
              <a:gd name="connsiteX65" fmla="*/ 956080 w 2874209"/>
              <a:gd name="connsiteY65" fmla="*/ 1032208 h 1230871"/>
              <a:gd name="connsiteX66" fmla="*/ 960836 w 2874209"/>
              <a:gd name="connsiteY66" fmla="*/ 1046478 h 1230871"/>
              <a:gd name="connsiteX67" fmla="*/ 998889 w 2874209"/>
              <a:gd name="connsiteY67" fmla="*/ 1055991 h 1230871"/>
              <a:gd name="connsiteX68" fmla="*/ 1027429 w 2874209"/>
              <a:gd name="connsiteY68" fmla="*/ 1075018 h 1230871"/>
              <a:gd name="connsiteX69" fmla="*/ 1208180 w 2874209"/>
              <a:gd name="connsiteY69" fmla="*/ 1084532 h 1230871"/>
              <a:gd name="connsiteX70" fmla="*/ 1217694 w 2874209"/>
              <a:gd name="connsiteY70" fmla="*/ 1094045 h 1230871"/>
              <a:gd name="connsiteX71" fmla="*/ 1227207 w 2874209"/>
              <a:gd name="connsiteY71" fmla="*/ 1122586 h 1230871"/>
              <a:gd name="connsiteX72" fmla="*/ 1236720 w 2874209"/>
              <a:gd name="connsiteY72" fmla="*/ 1151126 h 1230871"/>
              <a:gd name="connsiteX73" fmla="*/ 1250990 w 2874209"/>
              <a:gd name="connsiteY73" fmla="*/ 1179666 h 1230871"/>
              <a:gd name="connsiteX74" fmla="*/ 1279530 w 2874209"/>
              <a:gd name="connsiteY74" fmla="*/ 1189180 h 1230871"/>
              <a:gd name="connsiteX75" fmla="*/ 1322339 w 2874209"/>
              <a:gd name="connsiteY75" fmla="*/ 1179666 h 1230871"/>
              <a:gd name="connsiteX76" fmla="*/ 1336609 w 2874209"/>
              <a:gd name="connsiteY76" fmla="*/ 1170153 h 1230871"/>
              <a:gd name="connsiteX77" fmla="*/ 1355636 w 2874209"/>
              <a:gd name="connsiteY77" fmla="*/ 1165396 h 1230871"/>
              <a:gd name="connsiteX78" fmla="*/ 1369905 w 2874209"/>
              <a:gd name="connsiteY78" fmla="*/ 1155883 h 1230871"/>
              <a:gd name="connsiteX79" fmla="*/ 1436498 w 2874209"/>
              <a:gd name="connsiteY79" fmla="*/ 1155883 h 1230871"/>
              <a:gd name="connsiteX80" fmla="*/ 1479308 w 2874209"/>
              <a:gd name="connsiteY80" fmla="*/ 1189180 h 1230871"/>
              <a:gd name="connsiteX81" fmla="*/ 1522117 w 2874209"/>
              <a:gd name="connsiteY81" fmla="*/ 1184423 h 1230871"/>
              <a:gd name="connsiteX82" fmla="*/ 1531630 w 2874209"/>
              <a:gd name="connsiteY82" fmla="*/ 1170153 h 1230871"/>
              <a:gd name="connsiteX83" fmla="*/ 1555413 w 2874209"/>
              <a:gd name="connsiteY83" fmla="*/ 1146369 h 1230871"/>
              <a:gd name="connsiteX84" fmla="*/ 1607736 w 2874209"/>
              <a:gd name="connsiteY84" fmla="*/ 1151126 h 1230871"/>
              <a:gd name="connsiteX85" fmla="*/ 1622006 w 2874209"/>
              <a:gd name="connsiteY85" fmla="*/ 1160639 h 1230871"/>
              <a:gd name="connsiteX86" fmla="*/ 1636276 w 2874209"/>
              <a:gd name="connsiteY86" fmla="*/ 1165396 h 1230871"/>
              <a:gd name="connsiteX87" fmla="*/ 1664816 w 2874209"/>
              <a:gd name="connsiteY87" fmla="*/ 1189180 h 1230871"/>
              <a:gd name="connsiteX88" fmla="*/ 1683842 w 2874209"/>
              <a:gd name="connsiteY88" fmla="*/ 1198693 h 1230871"/>
              <a:gd name="connsiteX89" fmla="*/ 1731408 w 2874209"/>
              <a:gd name="connsiteY89" fmla="*/ 1189180 h 1230871"/>
              <a:gd name="connsiteX90" fmla="*/ 1740921 w 2874209"/>
              <a:gd name="connsiteY90" fmla="*/ 1179666 h 1230871"/>
              <a:gd name="connsiteX91" fmla="*/ 1769461 w 2874209"/>
              <a:gd name="connsiteY91" fmla="*/ 1170153 h 1230871"/>
              <a:gd name="connsiteX92" fmla="*/ 1840810 w 2874209"/>
              <a:gd name="connsiteY92" fmla="*/ 1174909 h 1230871"/>
              <a:gd name="connsiteX93" fmla="*/ 2092911 w 2874209"/>
              <a:gd name="connsiteY93" fmla="*/ 1165396 h 1230871"/>
              <a:gd name="connsiteX94" fmla="*/ 2107181 w 2874209"/>
              <a:gd name="connsiteY94" fmla="*/ 1155883 h 1230871"/>
              <a:gd name="connsiteX95" fmla="*/ 2121451 w 2874209"/>
              <a:gd name="connsiteY95" fmla="*/ 1151126 h 1230871"/>
              <a:gd name="connsiteX96" fmla="*/ 2145234 w 2874209"/>
              <a:gd name="connsiteY96" fmla="*/ 1127342 h 1230871"/>
              <a:gd name="connsiteX97" fmla="*/ 2173774 w 2874209"/>
              <a:gd name="connsiteY97" fmla="*/ 1098802 h 1230871"/>
              <a:gd name="connsiteX98" fmla="*/ 2211826 w 2874209"/>
              <a:gd name="connsiteY98" fmla="*/ 1060748 h 1230871"/>
              <a:gd name="connsiteX99" fmla="*/ 2221340 w 2874209"/>
              <a:gd name="connsiteY99" fmla="*/ 1051235 h 1230871"/>
              <a:gd name="connsiteX100" fmla="*/ 2235610 w 2874209"/>
              <a:gd name="connsiteY100" fmla="*/ 1046478 h 1230871"/>
              <a:gd name="connsiteX101" fmla="*/ 2254636 w 2874209"/>
              <a:gd name="connsiteY101" fmla="*/ 1032208 h 1230871"/>
              <a:gd name="connsiteX102" fmla="*/ 2273662 w 2874209"/>
              <a:gd name="connsiteY102" fmla="*/ 1027451 h 1230871"/>
              <a:gd name="connsiteX103" fmla="*/ 2297446 w 2874209"/>
              <a:gd name="connsiteY103" fmla="*/ 1017938 h 1230871"/>
              <a:gd name="connsiteX104" fmla="*/ 2306959 w 2874209"/>
              <a:gd name="connsiteY104" fmla="*/ 998911 h 1230871"/>
              <a:gd name="connsiteX105" fmla="*/ 2311715 w 2874209"/>
              <a:gd name="connsiteY105" fmla="*/ 956100 h 1230871"/>
              <a:gd name="connsiteX106" fmla="*/ 2321229 w 2874209"/>
              <a:gd name="connsiteY106" fmla="*/ 903776 h 1230871"/>
              <a:gd name="connsiteX107" fmla="*/ 2325985 w 2874209"/>
              <a:gd name="connsiteY107" fmla="*/ 860966 h 1230871"/>
              <a:gd name="connsiteX108" fmla="*/ 2330742 w 2874209"/>
              <a:gd name="connsiteY108" fmla="*/ 813399 h 1230871"/>
              <a:gd name="connsiteX109" fmla="*/ 2335499 w 2874209"/>
              <a:gd name="connsiteY109" fmla="*/ 799129 h 1230871"/>
              <a:gd name="connsiteX110" fmla="*/ 2340255 w 2874209"/>
              <a:gd name="connsiteY110" fmla="*/ 780102 h 1230871"/>
              <a:gd name="connsiteX111" fmla="*/ 2349768 w 2874209"/>
              <a:gd name="connsiteY111" fmla="*/ 751561 h 1230871"/>
              <a:gd name="connsiteX112" fmla="*/ 2354525 w 2874209"/>
              <a:gd name="connsiteY112" fmla="*/ 732535 h 1230871"/>
              <a:gd name="connsiteX113" fmla="*/ 2364038 w 2874209"/>
              <a:gd name="connsiteY113" fmla="*/ 713508 h 1230871"/>
              <a:gd name="connsiteX114" fmla="*/ 2373551 w 2874209"/>
              <a:gd name="connsiteY114" fmla="*/ 580320 h 1230871"/>
              <a:gd name="connsiteX115" fmla="*/ 2383065 w 2874209"/>
              <a:gd name="connsiteY115" fmla="*/ 508969 h 1230871"/>
              <a:gd name="connsiteX116" fmla="*/ 2387821 w 2874209"/>
              <a:gd name="connsiteY116" fmla="*/ 494699 h 1230871"/>
              <a:gd name="connsiteX117" fmla="*/ 2397335 w 2874209"/>
              <a:gd name="connsiteY117" fmla="*/ 480428 h 1230871"/>
              <a:gd name="connsiteX118" fmla="*/ 2421118 w 2874209"/>
              <a:gd name="connsiteY118" fmla="*/ 461402 h 1230871"/>
              <a:gd name="connsiteX119" fmla="*/ 2440144 w 2874209"/>
              <a:gd name="connsiteY119" fmla="*/ 432861 h 1230871"/>
              <a:gd name="connsiteX120" fmla="*/ 2449657 w 2874209"/>
              <a:gd name="connsiteY120" fmla="*/ 418591 h 1230871"/>
              <a:gd name="connsiteX121" fmla="*/ 2459171 w 2874209"/>
              <a:gd name="connsiteY121" fmla="*/ 409078 h 1230871"/>
              <a:gd name="connsiteX122" fmla="*/ 2473440 w 2874209"/>
              <a:gd name="connsiteY122" fmla="*/ 380537 h 1230871"/>
              <a:gd name="connsiteX123" fmla="*/ 2492467 w 2874209"/>
              <a:gd name="connsiteY123" fmla="*/ 361510 h 1230871"/>
              <a:gd name="connsiteX124" fmla="*/ 2516250 w 2874209"/>
              <a:gd name="connsiteY124" fmla="*/ 390051 h 1230871"/>
              <a:gd name="connsiteX125" fmla="*/ 2525763 w 2874209"/>
              <a:gd name="connsiteY125" fmla="*/ 404321 h 1230871"/>
              <a:gd name="connsiteX126" fmla="*/ 2535276 w 2874209"/>
              <a:gd name="connsiteY126" fmla="*/ 432861 h 1230871"/>
              <a:gd name="connsiteX127" fmla="*/ 2544790 w 2874209"/>
              <a:gd name="connsiteY127" fmla="*/ 461402 h 1230871"/>
              <a:gd name="connsiteX128" fmla="*/ 2549546 w 2874209"/>
              <a:gd name="connsiteY128" fmla="*/ 480428 h 1230871"/>
              <a:gd name="connsiteX129" fmla="*/ 2554303 w 2874209"/>
              <a:gd name="connsiteY129" fmla="*/ 504212 h 1230871"/>
              <a:gd name="connsiteX130" fmla="*/ 2563816 w 2874209"/>
              <a:gd name="connsiteY130" fmla="*/ 580320 h 1230871"/>
              <a:gd name="connsiteX131" fmla="*/ 2568573 w 2874209"/>
              <a:gd name="connsiteY131" fmla="*/ 604103 h 1230871"/>
              <a:gd name="connsiteX132" fmla="*/ 2573329 w 2874209"/>
              <a:gd name="connsiteY132" fmla="*/ 632643 h 1230871"/>
              <a:gd name="connsiteX133" fmla="*/ 2587599 w 2874209"/>
              <a:gd name="connsiteY133" fmla="*/ 699237 h 1230871"/>
              <a:gd name="connsiteX134" fmla="*/ 2597112 w 2874209"/>
              <a:gd name="connsiteY134" fmla="*/ 832426 h 1230871"/>
              <a:gd name="connsiteX135" fmla="*/ 2601869 w 2874209"/>
              <a:gd name="connsiteY135" fmla="*/ 865723 h 1230871"/>
              <a:gd name="connsiteX136" fmla="*/ 2616139 w 2874209"/>
              <a:gd name="connsiteY136" fmla="*/ 932317 h 1230871"/>
              <a:gd name="connsiteX137" fmla="*/ 2625652 w 2874209"/>
              <a:gd name="connsiteY137" fmla="*/ 965614 h 1230871"/>
              <a:gd name="connsiteX138" fmla="*/ 2635165 w 2874209"/>
              <a:gd name="connsiteY138" fmla="*/ 1022694 h 1230871"/>
              <a:gd name="connsiteX139" fmla="*/ 2639922 w 2874209"/>
              <a:gd name="connsiteY139" fmla="*/ 1127342 h 1230871"/>
              <a:gd name="connsiteX140" fmla="*/ 2649435 w 2874209"/>
              <a:gd name="connsiteY140" fmla="*/ 1155883 h 1230871"/>
              <a:gd name="connsiteX141" fmla="*/ 2668462 w 2874209"/>
              <a:gd name="connsiteY141" fmla="*/ 1179666 h 1230871"/>
              <a:gd name="connsiteX142" fmla="*/ 2682731 w 2874209"/>
              <a:gd name="connsiteY142" fmla="*/ 1184423 h 1230871"/>
              <a:gd name="connsiteX143" fmla="*/ 2711271 w 2874209"/>
              <a:gd name="connsiteY143" fmla="*/ 1179666 h 1230871"/>
              <a:gd name="connsiteX144" fmla="*/ 2720784 w 2874209"/>
              <a:gd name="connsiteY144" fmla="*/ 1165396 h 1230871"/>
              <a:gd name="connsiteX145" fmla="*/ 2730298 w 2874209"/>
              <a:gd name="connsiteY145" fmla="*/ 1155883 h 1230871"/>
              <a:gd name="connsiteX146" fmla="*/ 2749324 w 2874209"/>
              <a:gd name="connsiteY146" fmla="*/ 1151126 h 1230871"/>
              <a:gd name="connsiteX147" fmla="*/ 2758837 w 2874209"/>
              <a:gd name="connsiteY147" fmla="*/ 1141612 h 1230871"/>
              <a:gd name="connsiteX148" fmla="*/ 2792134 w 2874209"/>
              <a:gd name="connsiteY148" fmla="*/ 1113072 h 1230871"/>
              <a:gd name="connsiteX149" fmla="*/ 2811160 w 2874209"/>
              <a:gd name="connsiteY149" fmla="*/ 1084532 h 1230871"/>
              <a:gd name="connsiteX150" fmla="*/ 2820673 w 2874209"/>
              <a:gd name="connsiteY150" fmla="*/ 1070262 h 1230871"/>
              <a:gd name="connsiteX151" fmla="*/ 2830187 w 2874209"/>
              <a:gd name="connsiteY151" fmla="*/ 1055991 h 1230871"/>
              <a:gd name="connsiteX152" fmla="*/ 2834943 w 2874209"/>
              <a:gd name="connsiteY152" fmla="*/ 1036965 h 1230871"/>
              <a:gd name="connsiteX153" fmla="*/ 2844456 w 2874209"/>
              <a:gd name="connsiteY153" fmla="*/ 1027451 h 1230871"/>
              <a:gd name="connsiteX154" fmla="*/ 2853970 w 2874209"/>
              <a:gd name="connsiteY154" fmla="*/ 998911 h 1230871"/>
              <a:gd name="connsiteX155" fmla="*/ 2863483 w 2874209"/>
              <a:gd name="connsiteY155" fmla="*/ 1211432 h 1230871"/>
              <a:gd name="connsiteX156" fmla="*/ 6083 w 2874209"/>
              <a:gd name="connsiteY156" fmla="*/ 1230871 h 1230871"/>
              <a:gd name="connsiteX157" fmla="*/ 0 w 2874209"/>
              <a:gd name="connsiteY157" fmla="*/ 0 h 123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2874209" h="1230871">
                <a:moveTo>
                  <a:pt x="0" y="0"/>
                </a:moveTo>
                <a:lnTo>
                  <a:pt x="0" y="1218192"/>
                </a:lnTo>
                <a:cubicBezTo>
                  <a:pt x="1586" y="1248318"/>
                  <a:pt x="2379" y="270418"/>
                  <a:pt x="4757" y="90377"/>
                </a:cubicBezTo>
                <a:cubicBezTo>
                  <a:pt x="7135" y="-89664"/>
                  <a:pt x="9652" y="114854"/>
                  <a:pt x="14270" y="137945"/>
                </a:cubicBezTo>
                <a:cubicBezTo>
                  <a:pt x="16161" y="147402"/>
                  <a:pt x="17135" y="157028"/>
                  <a:pt x="19026" y="166485"/>
                </a:cubicBezTo>
                <a:cubicBezTo>
                  <a:pt x="20308" y="172896"/>
                  <a:pt x="22365" y="179130"/>
                  <a:pt x="23783" y="185512"/>
                </a:cubicBezTo>
                <a:cubicBezTo>
                  <a:pt x="25537" y="193404"/>
                  <a:pt x="26722" y="201417"/>
                  <a:pt x="28540" y="209295"/>
                </a:cubicBezTo>
                <a:cubicBezTo>
                  <a:pt x="28560" y="209382"/>
                  <a:pt x="40421" y="256819"/>
                  <a:pt x="42810" y="266376"/>
                </a:cubicBezTo>
                <a:cubicBezTo>
                  <a:pt x="44395" y="272718"/>
                  <a:pt x="43940" y="279963"/>
                  <a:pt x="47566" y="285403"/>
                </a:cubicBezTo>
                <a:cubicBezTo>
                  <a:pt x="58698" y="302102"/>
                  <a:pt x="59612" y="301349"/>
                  <a:pt x="66593" y="323457"/>
                </a:cubicBezTo>
                <a:cubicBezTo>
                  <a:pt x="73545" y="345472"/>
                  <a:pt x="81823" y="367279"/>
                  <a:pt x="85619" y="390051"/>
                </a:cubicBezTo>
                <a:cubicBezTo>
                  <a:pt x="87959" y="404092"/>
                  <a:pt x="90404" y="423433"/>
                  <a:pt x="95132" y="437618"/>
                </a:cubicBezTo>
                <a:cubicBezTo>
                  <a:pt x="97832" y="445719"/>
                  <a:pt x="101475" y="453474"/>
                  <a:pt x="104646" y="461402"/>
                </a:cubicBezTo>
                <a:cubicBezTo>
                  <a:pt x="106231" y="559707"/>
                  <a:pt x="106816" y="658034"/>
                  <a:pt x="109402" y="756318"/>
                </a:cubicBezTo>
                <a:cubicBezTo>
                  <a:pt x="109987" y="778565"/>
                  <a:pt x="110858" y="800904"/>
                  <a:pt x="114159" y="822912"/>
                </a:cubicBezTo>
                <a:cubicBezTo>
                  <a:pt x="115647" y="832829"/>
                  <a:pt x="123672" y="851453"/>
                  <a:pt x="123672" y="851453"/>
                </a:cubicBezTo>
                <a:cubicBezTo>
                  <a:pt x="125258" y="870480"/>
                  <a:pt x="122814" y="890285"/>
                  <a:pt x="128429" y="908533"/>
                </a:cubicBezTo>
                <a:cubicBezTo>
                  <a:pt x="129903" y="913325"/>
                  <a:pt x="137684" y="913290"/>
                  <a:pt x="142698" y="913290"/>
                </a:cubicBezTo>
                <a:cubicBezTo>
                  <a:pt x="158633" y="913290"/>
                  <a:pt x="174409" y="910119"/>
                  <a:pt x="190265" y="908533"/>
                </a:cubicBezTo>
                <a:cubicBezTo>
                  <a:pt x="215169" y="900230"/>
                  <a:pt x="200990" y="907321"/>
                  <a:pt x="228318" y="879993"/>
                </a:cubicBezTo>
                <a:cubicBezTo>
                  <a:pt x="231489" y="876822"/>
                  <a:pt x="235343" y="874211"/>
                  <a:pt x="237831" y="870479"/>
                </a:cubicBezTo>
                <a:cubicBezTo>
                  <a:pt x="241002" y="865722"/>
                  <a:pt x="242880" y="859780"/>
                  <a:pt x="247344" y="856209"/>
                </a:cubicBezTo>
                <a:cubicBezTo>
                  <a:pt x="251259" y="853077"/>
                  <a:pt x="256857" y="853038"/>
                  <a:pt x="261614" y="851453"/>
                </a:cubicBezTo>
                <a:cubicBezTo>
                  <a:pt x="267956" y="853038"/>
                  <a:pt x="274793" y="853286"/>
                  <a:pt x="280640" y="856209"/>
                </a:cubicBezTo>
                <a:cubicBezTo>
                  <a:pt x="293924" y="862851"/>
                  <a:pt x="296161" y="883744"/>
                  <a:pt x="299667" y="894263"/>
                </a:cubicBezTo>
                <a:cubicBezTo>
                  <a:pt x="315650" y="942215"/>
                  <a:pt x="291264" y="867839"/>
                  <a:pt x="309180" y="927560"/>
                </a:cubicBezTo>
                <a:cubicBezTo>
                  <a:pt x="312061" y="937165"/>
                  <a:pt x="315522" y="946587"/>
                  <a:pt x="318693" y="956100"/>
                </a:cubicBezTo>
                <a:cubicBezTo>
                  <a:pt x="320279" y="960857"/>
                  <a:pt x="322467" y="965453"/>
                  <a:pt x="323450" y="970370"/>
                </a:cubicBezTo>
                <a:cubicBezTo>
                  <a:pt x="325035" y="978298"/>
                  <a:pt x="325304" y="986608"/>
                  <a:pt x="328206" y="994154"/>
                </a:cubicBezTo>
                <a:cubicBezTo>
                  <a:pt x="333297" y="1007391"/>
                  <a:pt x="339366" y="1020408"/>
                  <a:pt x="347233" y="1032208"/>
                </a:cubicBezTo>
                <a:cubicBezTo>
                  <a:pt x="350404" y="1036965"/>
                  <a:pt x="354190" y="1041365"/>
                  <a:pt x="356746" y="1046478"/>
                </a:cubicBezTo>
                <a:cubicBezTo>
                  <a:pt x="373513" y="1080014"/>
                  <a:pt x="357286" y="1061290"/>
                  <a:pt x="375773" y="1079775"/>
                </a:cubicBezTo>
                <a:cubicBezTo>
                  <a:pt x="385149" y="1098529"/>
                  <a:pt x="383730" y="1102780"/>
                  <a:pt x="404312" y="1113072"/>
                </a:cubicBezTo>
                <a:cubicBezTo>
                  <a:pt x="413281" y="1117557"/>
                  <a:pt x="432852" y="1122586"/>
                  <a:pt x="432852" y="1122586"/>
                </a:cubicBezTo>
                <a:cubicBezTo>
                  <a:pt x="442365" y="1121000"/>
                  <a:pt x="454134" y="1124180"/>
                  <a:pt x="461392" y="1117829"/>
                </a:cubicBezTo>
                <a:cubicBezTo>
                  <a:pt x="468939" y="1111225"/>
                  <a:pt x="467734" y="1098802"/>
                  <a:pt x="470905" y="1089288"/>
                </a:cubicBezTo>
                <a:lnTo>
                  <a:pt x="475662" y="1075018"/>
                </a:lnTo>
                <a:cubicBezTo>
                  <a:pt x="477247" y="1054406"/>
                  <a:pt x="478627" y="1033776"/>
                  <a:pt x="480418" y="1013181"/>
                </a:cubicBezTo>
                <a:cubicBezTo>
                  <a:pt x="482269" y="991897"/>
                  <a:pt x="483933" y="963822"/>
                  <a:pt x="489931" y="941830"/>
                </a:cubicBezTo>
                <a:cubicBezTo>
                  <a:pt x="492570" y="932155"/>
                  <a:pt x="496274" y="922803"/>
                  <a:pt x="499445" y="913290"/>
                </a:cubicBezTo>
                <a:lnTo>
                  <a:pt x="513715" y="870479"/>
                </a:lnTo>
                <a:cubicBezTo>
                  <a:pt x="515300" y="865722"/>
                  <a:pt x="517255" y="861073"/>
                  <a:pt x="518471" y="856209"/>
                </a:cubicBezTo>
                <a:cubicBezTo>
                  <a:pt x="525659" y="827457"/>
                  <a:pt x="521162" y="843379"/>
                  <a:pt x="532741" y="808642"/>
                </a:cubicBezTo>
                <a:cubicBezTo>
                  <a:pt x="534327" y="803885"/>
                  <a:pt x="533953" y="797918"/>
                  <a:pt x="537498" y="794372"/>
                </a:cubicBezTo>
                <a:lnTo>
                  <a:pt x="547011" y="784858"/>
                </a:lnTo>
                <a:cubicBezTo>
                  <a:pt x="555688" y="758827"/>
                  <a:pt x="549688" y="757358"/>
                  <a:pt x="570794" y="746805"/>
                </a:cubicBezTo>
                <a:cubicBezTo>
                  <a:pt x="575279" y="744563"/>
                  <a:pt x="580307" y="743634"/>
                  <a:pt x="585064" y="742048"/>
                </a:cubicBezTo>
                <a:cubicBezTo>
                  <a:pt x="605107" y="746057"/>
                  <a:pt x="610994" y="745065"/>
                  <a:pt x="627873" y="756318"/>
                </a:cubicBezTo>
                <a:cubicBezTo>
                  <a:pt x="631605" y="758806"/>
                  <a:pt x="633799" y="763141"/>
                  <a:pt x="637387" y="765832"/>
                </a:cubicBezTo>
                <a:cubicBezTo>
                  <a:pt x="646534" y="772692"/>
                  <a:pt x="657842" y="776773"/>
                  <a:pt x="665926" y="784858"/>
                </a:cubicBezTo>
                <a:cubicBezTo>
                  <a:pt x="669097" y="788029"/>
                  <a:pt x="672748" y="790784"/>
                  <a:pt x="675439" y="794372"/>
                </a:cubicBezTo>
                <a:cubicBezTo>
                  <a:pt x="682299" y="803519"/>
                  <a:pt x="683619" y="819296"/>
                  <a:pt x="694466" y="822912"/>
                </a:cubicBezTo>
                <a:cubicBezTo>
                  <a:pt x="710353" y="828208"/>
                  <a:pt x="709849" y="828445"/>
                  <a:pt x="727762" y="832426"/>
                </a:cubicBezTo>
                <a:cubicBezTo>
                  <a:pt x="762206" y="840080"/>
                  <a:pt x="740313" y="833438"/>
                  <a:pt x="765815" y="841939"/>
                </a:cubicBezTo>
                <a:cubicBezTo>
                  <a:pt x="788884" y="865008"/>
                  <a:pt x="777379" y="855991"/>
                  <a:pt x="799111" y="870479"/>
                </a:cubicBezTo>
                <a:cubicBezTo>
                  <a:pt x="818140" y="899023"/>
                  <a:pt x="797524" y="872063"/>
                  <a:pt x="822895" y="894263"/>
                </a:cubicBezTo>
                <a:cubicBezTo>
                  <a:pt x="831333" y="901646"/>
                  <a:pt x="838750" y="910119"/>
                  <a:pt x="846678" y="918047"/>
                </a:cubicBezTo>
                <a:cubicBezTo>
                  <a:pt x="851434" y="922804"/>
                  <a:pt x="857216" y="926720"/>
                  <a:pt x="860947" y="932317"/>
                </a:cubicBezTo>
                <a:cubicBezTo>
                  <a:pt x="864118" y="937074"/>
                  <a:pt x="866801" y="942195"/>
                  <a:pt x="870461" y="946587"/>
                </a:cubicBezTo>
                <a:cubicBezTo>
                  <a:pt x="874768" y="951755"/>
                  <a:pt x="880425" y="955689"/>
                  <a:pt x="884731" y="960857"/>
                </a:cubicBezTo>
                <a:cubicBezTo>
                  <a:pt x="888391" y="965249"/>
                  <a:pt x="890673" y="970663"/>
                  <a:pt x="894244" y="975127"/>
                </a:cubicBezTo>
                <a:cubicBezTo>
                  <a:pt x="897045" y="978629"/>
                  <a:pt x="900956" y="981139"/>
                  <a:pt x="903757" y="984641"/>
                </a:cubicBezTo>
                <a:cubicBezTo>
                  <a:pt x="907328" y="989105"/>
                  <a:pt x="908806" y="995340"/>
                  <a:pt x="913270" y="998911"/>
                </a:cubicBezTo>
                <a:cubicBezTo>
                  <a:pt x="917185" y="1002043"/>
                  <a:pt x="922783" y="1002082"/>
                  <a:pt x="927540" y="1003668"/>
                </a:cubicBezTo>
                <a:cubicBezTo>
                  <a:pt x="932297" y="1010010"/>
                  <a:pt x="936204" y="1017088"/>
                  <a:pt x="941810" y="1022694"/>
                </a:cubicBezTo>
                <a:cubicBezTo>
                  <a:pt x="945852" y="1026736"/>
                  <a:pt x="952509" y="1027744"/>
                  <a:pt x="956080" y="1032208"/>
                </a:cubicBezTo>
                <a:cubicBezTo>
                  <a:pt x="959212" y="1036123"/>
                  <a:pt x="956453" y="1044043"/>
                  <a:pt x="960836" y="1046478"/>
                </a:cubicBezTo>
                <a:cubicBezTo>
                  <a:pt x="972265" y="1052828"/>
                  <a:pt x="998889" y="1055991"/>
                  <a:pt x="998889" y="1055991"/>
                </a:cubicBezTo>
                <a:cubicBezTo>
                  <a:pt x="1008402" y="1062333"/>
                  <a:pt x="1016337" y="1072245"/>
                  <a:pt x="1027429" y="1075018"/>
                </a:cubicBezTo>
                <a:cubicBezTo>
                  <a:pt x="1098777" y="1092856"/>
                  <a:pt x="1039921" y="1079583"/>
                  <a:pt x="1208180" y="1084532"/>
                </a:cubicBezTo>
                <a:cubicBezTo>
                  <a:pt x="1211351" y="1087703"/>
                  <a:pt x="1215688" y="1090034"/>
                  <a:pt x="1217694" y="1094045"/>
                </a:cubicBezTo>
                <a:cubicBezTo>
                  <a:pt x="1222179" y="1103015"/>
                  <a:pt x="1224036" y="1113072"/>
                  <a:pt x="1227207" y="1122586"/>
                </a:cubicBezTo>
                <a:lnTo>
                  <a:pt x="1236720" y="1151126"/>
                </a:lnTo>
                <a:cubicBezTo>
                  <a:pt x="1239311" y="1158900"/>
                  <a:pt x="1243226" y="1174813"/>
                  <a:pt x="1250990" y="1179666"/>
                </a:cubicBezTo>
                <a:cubicBezTo>
                  <a:pt x="1259494" y="1184981"/>
                  <a:pt x="1270017" y="1186009"/>
                  <a:pt x="1279530" y="1189180"/>
                </a:cubicBezTo>
                <a:cubicBezTo>
                  <a:pt x="1293800" y="1186009"/>
                  <a:pt x="1308471" y="1184289"/>
                  <a:pt x="1322339" y="1179666"/>
                </a:cubicBezTo>
                <a:cubicBezTo>
                  <a:pt x="1327762" y="1177858"/>
                  <a:pt x="1331354" y="1172405"/>
                  <a:pt x="1336609" y="1170153"/>
                </a:cubicBezTo>
                <a:cubicBezTo>
                  <a:pt x="1342618" y="1167578"/>
                  <a:pt x="1349294" y="1166982"/>
                  <a:pt x="1355636" y="1165396"/>
                </a:cubicBezTo>
                <a:cubicBezTo>
                  <a:pt x="1360392" y="1162225"/>
                  <a:pt x="1364651" y="1158135"/>
                  <a:pt x="1369905" y="1155883"/>
                </a:cubicBezTo>
                <a:cubicBezTo>
                  <a:pt x="1392741" y="1146096"/>
                  <a:pt x="1410822" y="1153315"/>
                  <a:pt x="1436498" y="1155883"/>
                </a:cubicBezTo>
                <a:cubicBezTo>
                  <a:pt x="1470635" y="1178640"/>
                  <a:pt x="1456954" y="1166824"/>
                  <a:pt x="1479308" y="1189180"/>
                </a:cubicBezTo>
                <a:cubicBezTo>
                  <a:pt x="1493578" y="1187594"/>
                  <a:pt x="1508624" y="1189330"/>
                  <a:pt x="1522117" y="1184423"/>
                </a:cubicBezTo>
                <a:cubicBezTo>
                  <a:pt x="1527490" y="1182469"/>
                  <a:pt x="1527866" y="1174455"/>
                  <a:pt x="1531630" y="1170153"/>
                </a:cubicBezTo>
                <a:cubicBezTo>
                  <a:pt x="1539013" y="1161715"/>
                  <a:pt x="1555413" y="1146369"/>
                  <a:pt x="1555413" y="1146369"/>
                </a:cubicBezTo>
                <a:cubicBezTo>
                  <a:pt x="1572854" y="1147955"/>
                  <a:pt x="1590612" y="1147457"/>
                  <a:pt x="1607736" y="1151126"/>
                </a:cubicBezTo>
                <a:cubicBezTo>
                  <a:pt x="1613326" y="1152324"/>
                  <a:pt x="1616893" y="1158082"/>
                  <a:pt x="1622006" y="1160639"/>
                </a:cubicBezTo>
                <a:cubicBezTo>
                  <a:pt x="1626491" y="1162881"/>
                  <a:pt x="1631791" y="1163154"/>
                  <a:pt x="1636276" y="1165396"/>
                </a:cubicBezTo>
                <a:cubicBezTo>
                  <a:pt x="1661444" y="1177980"/>
                  <a:pt x="1640267" y="1171644"/>
                  <a:pt x="1664816" y="1189180"/>
                </a:cubicBezTo>
                <a:cubicBezTo>
                  <a:pt x="1670586" y="1193301"/>
                  <a:pt x="1677500" y="1195522"/>
                  <a:pt x="1683842" y="1198693"/>
                </a:cubicBezTo>
                <a:cubicBezTo>
                  <a:pt x="1689608" y="1197869"/>
                  <a:pt x="1721034" y="1195405"/>
                  <a:pt x="1731408" y="1189180"/>
                </a:cubicBezTo>
                <a:cubicBezTo>
                  <a:pt x="1735254" y="1186873"/>
                  <a:pt x="1736910" y="1181672"/>
                  <a:pt x="1740921" y="1179666"/>
                </a:cubicBezTo>
                <a:cubicBezTo>
                  <a:pt x="1749890" y="1175181"/>
                  <a:pt x="1769461" y="1170153"/>
                  <a:pt x="1769461" y="1170153"/>
                </a:cubicBezTo>
                <a:cubicBezTo>
                  <a:pt x="1793244" y="1171738"/>
                  <a:pt x="1816974" y="1174909"/>
                  <a:pt x="1840810" y="1174909"/>
                </a:cubicBezTo>
                <a:cubicBezTo>
                  <a:pt x="2060865" y="1174909"/>
                  <a:pt x="2000143" y="1188590"/>
                  <a:pt x="2092911" y="1165396"/>
                </a:cubicBezTo>
                <a:cubicBezTo>
                  <a:pt x="2097668" y="1162225"/>
                  <a:pt x="2102068" y="1158440"/>
                  <a:pt x="2107181" y="1155883"/>
                </a:cubicBezTo>
                <a:cubicBezTo>
                  <a:pt x="2111666" y="1153641"/>
                  <a:pt x="2117440" y="1154134"/>
                  <a:pt x="2121451" y="1151126"/>
                </a:cubicBezTo>
                <a:cubicBezTo>
                  <a:pt x="2130420" y="1144399"/>
                  <a:pt x="2137306" y="1135270"/>
                  <a:pt x="2145234" y="1127342"/>
                </a:cubicBezTo>
                <a:lnTo>
                  <a:pt x="2173774" y="1098802"/>
                </a:lnTo>
                <a:lnTo>
                  <a:pt x="2211826" y="1060748"/>
                </a:lnTo>
                <a:cubicBezTo>
                  <a:pt x="2214997" y="1057577"/>
                  <a:pt x="2217085" y="1052653"/>
                  <a:pt x="2221340" y="1051235"/>
                </a:cubicBezTo>
                <a:lnTo>
                  <a:pt x="2235610" y="1046478"/>
                </a:lnTo>
                <a:cubicBezTo>
                  <a:pt x="2241952" y="1041721"/>
                  <a:pt x="2247545" y="1035753"/>
                  <a:pt x="2254636" y="1032208"/>
                </a:cubicBezTo>
                <a:cubicBezTo>
                  <a:pt x="2260483" y="1029284"/>
                  <a:pt x="2267460" y="1029518"/>
                  <a:pt x="2273662" y="1027451"/>
                </a:cubicBezTo>
                <a:cubicBezTo>
                  <a:pt x="2281762" y="1024751"/>
                  <a:pt x="2289518" y="1021109"/>
                  <a:pt x="2297446" y="1017938"/>
                </a:cubicBezTo>
                <a:cubicBezTo>
                  <a:pt x="2300617" y="1011596"/>
                  <a:pt x="2305365" y="1005820"/>
                  <a:pt x="2306959" y="998911"/>
                </a:cubicBezTo>
                <a:cubicBezTo>
                  <a:pt x="2310187" y="984921"/>
                  <a:pt x="2309934" y="970347"/>
                  <a:pt x="2311715" y="956100"/>
                </a:cubicBezTo>
                <a:cubicBezTo>
                  <a:pt x="2315975" y="922016"/>
                  <a:pt x="2314581" y="930365"/>
                  <a:pt x="2321229" y="903776"/>
                </a:cubicBezTo>
                <a:cubicBezTo>
                  <a:pt x="2322814" y="889506"/>
                  <a:pt x="2324482" y="875245"/>
                  <a:pt x="2325985" y="860966"/>
                </a:cubicBezTo>
                <a:cubicBezTo>
                  <a:pt x="2327653" y="845119"/>
                  <a:pt x="2328319" y="829148"/>
                  <a:pt x="2330742" y="813399"/>
                </a:cubicBezTo>
                <a:cubicBezTo>
                  <a:pt x="2331504" y="808443"/>
                  <a:pt x="2334122" y="803950"/>
                  <a:pt x="2335499" y="799129"/>
                </a:cubicBezTo>
                <a:cubicBezTo>
                  <a:pt x="2337295" y="792843"/>
                  <a:pt x="2338377" y="786364"/>
                  <a:pt x="2340255" y="780102"/>
                </a:cubicBezTo>
                <a:cubicBezTo>
                  <a:pt x="2343136" y="770497"/>
                  <a:pt x="2347336" y="761290"/>
                  <a:pt x="2349768" y="751561"/>
                </a:cubicBezTo>
                <a:cubicBezTo>
                  <a:pt x="2351354" y="745219"/>
                  <a:pt x="2352230" y="738656"/>
                  <a:pt x="2354525" y="732535"/>
                </a:cubicBezTo>
                <a:cubicBezTo>
                  <a:pt x="2357015" y="725896"/>
                  <a:pt x="2360867" y="719850"/>
                  <a:pt x="2364038" y="713508"/>
                </a:cubicBezTo>
                <a:cubicBezTo>
                  <a:pt x="2374661" y="639152"/>
                  <a:pt x="2364838" y="715372"/>
                  <a:pt x="2373551" y="580320"/>
                </a:cubicBezTo>
                <a:cubicBezTo>
                  <a:pt x="2375102" y="556278"/>
                  <a:pt x="2377217" y="532360"/>
                  <a:pt x="2383065" y="508969"/>
                </a:cubicBezTo>
                <a:cubicBezTo>
                  <a:pt x="2384281" y="504105"/>
                  <a:pt x="2385579" y="499184"/>
                  <a:pt x="2387821" y="494699"/>
                </a:cubicBezTo>
                <a:cubicBezTo>
                  <a:pt x="2390378" y="489585"/>
                  <a:pt x="2393292" y="484471"/>
                  <a:pt x="2397335" y="480428"/>
                </a:cubicBezTo>
                <a:cubicBezTo>
                  <a:pt x="2416051" y="461712"/>
                  <a:pt x="2407001" y="480226"/>
                  <a:pt x="2421118" y="461402"/>
                </a:cubicBezTo>
                <a:cubicBezTo>
                  <a:pt x="2427978" y="452255"/>
                  <a:pt x="2433802" y="442375"/>
                  <a:pt x="2440144" y="432861"/>
                </a:cubicBezTo>
                <a:cubicBezTo>
                  <a:pt x="2443315" y="428104"/>
                  <a:pt x="2445614" y="422633"/>
                  <a:pt x="2449657" y="418591"/>
                </a:cubicBezTo>
                <a:lnTo>
                  <a:pt x="2459171" y="409078"/>
                </a:lnTo>
                <a:cubicBezTo>
                  <a:pt x="2463774" y="395265"/>
                  <a:pt x="2463381" y="392273"/>
                  <a:pt x="2473440" y="380537"/>
                </a:cubicBezTo>
                <a:cubicBezTo>
                  <a:pt x="2479277" y="373727"/>
                  <a:pt x="2492467" y="361510"/>
                  <a:pt x="2492467" y="361510"/>
                </a:cubicBezTo>
                <a:cubicBezTo>
                  <a:pt x="2514883" y="376455"/>
                  <a:pt x="2501395" y="364053"/>
                  <a:pt x="2516250" y="390051"/>
                </a:cubicBezTo>
                <a:cubicBezTo>
                  <a:pt x="2519086" y="395015"/>
                  <a:pt x="2523441" y="399097"/>
                  <a:pt x="2525763" y="404321"/>
                </a:cubicBezTo>
                <a:cubicBezTo>
                  <a:pt x="2529836" y="413485"/>
                  <a:pt x="2532105" y="423348"/>
                  <a:pt x="2535276" y="432861"/>
                </a:cubicBezTo>
                <a:lnTo>
                  <a:pt x="2544790" y="461402"/>
                </a:lnTo>
                <a:cubicBezTo>
                  <a:pt x="2546375" y="467744"/>
                  <a:pt x="2548128" y="474047"/>
                  <a:pt x="2549546" y="480428"/>
                </a:cubicBezTo>
                <a:cubicBezTo>
                  <a:pt x="2551300" y="488321"/>
                  <a:pt x="2553160" y="496208"/>
                  <a:pt x="2554303" y="504212"/>
                </a:cubicBezTo>
                <a:cubicBezTo>
                  <a:pt x="2557919" y="529522"/>
                  <a:pt x="2558802" y="555250"/>
                  <a:pt x="2563816" y="580320"/>
                </a:cubicBezTo>
                <a:cubicBezTo>
                  <a:pt x="2565402" y="588248"/>
                  <a:pt x="2567127" y="596149"/>
                  <a:pt x="2568573" y="604103"/>
                </a:cubicBezTo>
                <a:cubicBezTo>
                  <a:pt x="2570298" y="613592"/>
                  <a:pt x="2571438" y="623186"/>
                  <a:pt x="2573329" y="632643"/>
                </a:cubicBezTo>
                <a:cubicBezTo>
                  <a:pt x="2582853" y="680266"/>
                  <a:pt x="2574713" y="613331"/>
                  <a:pt x="2587599" y="699237"/>
                </a:cubicBezTo>
                <a:cubicBezTo>
                  <a:pt x="2593823" y="740732"/>
                  <a:pt x="2593943" y="792809"/>
                  <a:pt x="2597112" y="832426"/>
                </a:cubicBezTo>
                <a:cubicBezTo>
                  <a:pt x="2598006" y="843602"/>
                  <a:pt x="2600164" y="854642"/>
                  <a:pt x="2601869" y="865723"/>
                </a:cubicBezTo>
                <a:cubicBezTo>
                  <a:pt x="2605291" y="887964"/>
                  <a:pt x="2609011" y="910931"/>
                  <a:pt x="2616139" y="932317"/>
                </a:cubicBezTo>
                <a:cubicBezTo>
                  <a:pt x="2620343" y="944932"/>
                  <a:pt x="2623093" y="951967"/>
                  <a:pt x="2625652" y="965614"/>
                </a:cubicBezTo>
                <a:cubicBezTo>
                  <a:pt x="2629207" y="984573"/>
                  <a:pt x="2635165" y="1022694"/>
                  <a:pt x="2635165" y="1022694"/>
                </a:cubicBezTo>
                <a:cubicBezTo>
                  <a:pt x="2636751" y="1057577"/>
                  <a:pt x="2636202" y="1092622"/>
                  <a:pt x="2639922" y="1127342"/>
                </a:cubicBezTo>
                <a:cubicBezTo>
                  <a:pt x="2640990" y="1137313"/>
                  <a:pt x="2643872" y="1147539"/>
                  <a:pt x="2649435" y="1155883"/>
                </a:cubicBezTo>
                <a:cubicBezTo>
                  <a:pt x="2653758" y="1162367"/>
                  <a:pt x="2660929" y="1175146"/>
                  <a:pt x="2668462" y="1179666"/>
                </a:cubicBezTo>
                <a:cubicBezTo>
                  <a:pt x="2672761" y="1182246"/>
                  <a:pt x="2677975" y="1182837"/>
                  <a:pt x="2682731" y="1184423"/>
                </a:cubicBezTo>
                <a:cubicBezTo>
                  <a:pt x="2692244" y="1182837"/>
                  <a:pt x="2702645" y="1183979"/>
                  <a:pt x="2711271" y="1179666"/>
                </a:cubicBezTo>
                <a:cubicBezTo>
                  <a:pt x="2716384" y="1177109"/>
                  <a:pt x="2717213" y="1169860"/>
                  <a:pt x="2720784" y="1165396"/>
                </a:cubicBezTo>
                <a:cubicBezTo>
                  <a:pt x="2723586" y="1161894"/>
                  <a:pt x="2726287" y="1157889"/>
                  <a:pt x="2730298" y="1155883"/>
                </a:cubicBezTo>
                <a:cubicBezTo>
                  <a:pt x="2736145" y="1152959"/>
                  <a:pt x="2742982" y="1152712"/>
                  <a:pt x="2749324" y="1151126"/>
                </a:cubicBezTo>
                <a:cubicBezTo>
                  <a:pt x="2752495" y="1147955"/>
                  <a:pt x="2755392" y="1144483"/>
                  <a:pt x="2758837" y="1141612"/>
                </a:cubicBezTo>
                <a:cubicBezTo>
                  <a:pt x="2772948" y="1129852"/>
                  <a:pt x="2780996" y="1127393"/>
                  <a:pt x="2792134" y="1113072"/>
                </a:cubicBezTo>
                <a:cubicBezTo>
                  <a:pt x="2799153" y="1104047"/>
                  <a:pt x="2804818" y="1094045"/>
                  <a:pt x="2811160" y="1084532"/>
                </a:cubicBezTo>
                <a:lnTo>
                  <a:pt x="2820673" y="1070262"/>
                </a:lnTo>
                <a:lnTo>
                  <a:pt x="2830187" y="1055991"/>
                </a:lnTo>
                <a:cubicBezTo>
                  <a:pt x="2831772" y="1049649"/>
                  <a:pt x="2832020" y="1042812"/>
                  <a:pt x="2834943" y="1036965"/>
                </a:cubicBezTo>
                <a:cubicBezTo>
                  <a:pt x="2836949" y="1032954"/>
                  <a:pt x="2842450" y="1031462"/>
                  <a:pt x="2844456" y="1027451"/>
                </a:cubicBezTo>
                <a:cubicBezTo>
                  <a:pt x="2848941" y="1018482"/>
                  <a:pt x="2850799" y="968248"/>
                  <a:pt x="2853970" y="998911"/>
                </a:cubicBezTo>
                <a:cubicBezTo>
                  <a:pt x="2857141" y="1029574"/>
                  <a:pt x="2891055" y="1211650"/>
                  <a:pt x="2863483" y="1211432"/>
                </a:cubicBezTo>
                <a:lnTo>
                  <a:pt x="6083" y="1230871"/>
                </a:lnTo>
                <a:cubicBezTo>
                  <a:pt x="4055" y="820581"/>
                  <a:pt x="2028" y="41029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12" name="Line 7"/>
          <p:cNvSpPr>
            <a:spLocks noChangeShapeType="1"/>
          </p:cNvSpPr>
          <p:nvPr/>
        </p:nvSpPr>
        <p:spPr bwMode="auto">
          <a:xfrm>
            <a:off x="3009900" y="3505200"/>
            <a:ext cx="496824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ilm"/>
          <p:cNvSpPr>
            <a:spLocks noEditPoints="1" noChangeArrowheads="1"/>
          </p:cNvSpPr>
          <p:nvPr/>
        </p:nvSpPr>
        <p:spPr bwMode="auto">
          <a:xfrm>
            <a:off x="9410700" y="6400800"/>
            <a:ext cx="152400" cy="228600"/>
          </a:xfrm>
          <a:custGeom>
            <a:avLst/>
            <a:gdLst>
              <a:gd name="T0" fmla="*/ 0 w 21600"/>
              <a:gd name="T1" fmla="*/ 0 h 21600"/>
              <a:gd name="T2" fmla="*/ 1209675 w 21600"/>
              <a:gd name="T3" fmla="*/ 0 h 21600"/>
              <a:gd name="T4" fmla="*/ 2419350 w 21600"/>
              <a:gd name="T5" fmla="*/ 0 h 21600"/>
              <a:gd name="T6" fmla="*/ 2419350 w 21600"/>
              <a:gd name="T7" fmla="*/ 3360208 h 21600"/>
              <a:gd name="T8" fmla="*/ 2419350 w 21600"/>
              <a:gd name="T9" fmla="*/ 6720417 h 21600"/>
              <a:gd name="T10" fmla="*/ 1209675 w 21600"/>
              <a:gd name="T11" fmla="*/ 6720417 h 21600"/>
              <a:gd name="T12" fmla="*/ 0 w 21600"/>
              <a:gd name="T13" fmla="*/ 6720417 h 21600"/>
              <a:gd name="T14" fmla="*/ 0 w 21600"/>
              <a:gd name="T15" fmla="*/ 336020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4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0.45937 -0.023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69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Multicolor (polychromatic) vs. multispectral cytometry (I)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6301" y="5943600"/>
            <a:ext cx="3908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/>
              <a:t>Single intensity as a parameter (usually)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86501" y="6308725"/>
            <a:ext cx="2545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/>
              <a:t>Spectrum as a parameter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2057400"/>
            <a:ext cx="3174436" cy="281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425" y="1705478"/>
            <a:ext cx="28829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8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304800"/>
            <a:ext cx="7772400" cy="5334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/>
              <a:t>High-resolution cytology segmentation</a:t>
            </a:r>
          </a:p>
        </p:txBody>
      </p:sp>
      <p:grpSp>
        <p:nvGrpSpPr>
          <p:cNvPr id="15363" name="Group 3"/>
          <p:cNvGrpSpPr>
            <a:grpSpLocks/>
          </p:cNvGrpSpPr>
          <p:nvPr/>
        </p:nvGrpSpPr>
        <p:grpSpPr bwMode="auto">
          <a:xfrm>
            <a:off x="1508126" y="1447800"/>
            <a:ext cx="3101975" cy="4114800"/>
            <a:chOff x="480" y="720"/>
            <a:chExt cx="1954" cy="2786"/>
          </a:xfrm>
        </p:grpSpPr>
        <p:pic>
          <p:nvPicPr>
            <p:cNvPr id="15391" name="Picture 4" descr="pcasld1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720"/>
              <a:ext cx="1954" cy="2356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92" name="Rectangle 5"/>
            <p:cNvSpPr>
              <a:spLocks noChangeArrowheads="1"/>
            </p:cNvSpPr>
            <p:nvPr/>
          </p:nvSpPr>
          <p:spPr bwMode="auto">
            <a:xfrm>
              <a:off x="624" y="3072"/>
              <a:ext cx="1488" cy="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cs typeface="Times New Roman" pitchFamily="18" charset="0"/>
                </a:rPr>
                <a:t>Conventional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cs typeface="Times New Roman" pitchFamily="18" charset="0"/>
                </a:rPr>
                <a:t>RGB Image</a:t>
              </a:r>
            </a:p>
          </p:txBody>
        </p:sp>
      </p:grpSp>
      <p:grpSp>
        <p:nvGrpSpPr>
          <p:cNvPr id="15364" name="Group 6"/>
          <p:cNvGrpSpPr>
            <a:grpSpLocks/>
          </p:cNvGrpSpPr>
          <p:nvPr/>
        </p:nvGrpSpPr>
        <p:grpSpPr bwMode="auto">
          <a:xfrm>
            <a:off x="4725988" y="1447800"/>
            <a:ext cx="4456112" cy="4114800"/>
            <a:chOff x="2496" y="720"/>
            <a:chExt cx="2807" cy="2786"/>
          </a:xfrm>
        </p:grpSpPr>
        <p:grpSp>
          <p:nvGrpSpPr>
            <p:cNvPr id="15384" name="Group 7"/>
            <p:cNvGrpSpPr>
              <a:grpSpLocks/>
            </p:cNvGrpSpPr>
            <p:nvPr/>
          </p:nvGrpSpPr>
          <p:grpSpPr bwMode="auto">
            <a:xfrm>
              <a:off x="2496" y="720"/>
              <a:ext cx="2807" cy="2786"/>
              <a:chOff x="2496" y="720"/>
              <a:chExt cx="2807" cy="2786"/>
            </a:xfrm>
          </p:grpSpPr>
          <p:grpSp>
            <p:nvGrpSpPr>
              <p:cNvPr id="15387" name="Group 8"/>
              <p:cNvGrpSpPr>
                <a:grpSpLocks/>
              </p:cNvGrpSpPr>
              <p:nvPr/>
            </p:nvGrpSpPr>
            <p:grpSpPr bwMode="auto">
              <a:xfrm>
                <a:off x="2496" y="720"/>
                <a:ext cx="2807" cy="2348"/>
                <a:chOff x="2496" y="720"/>
                <a:chExt cx="2807" cy="2348"/>
              </a:xfrm>
            </p:grpSpPr>
            <p:pic>
              <p:nvPicPr>
                <p:cNvPr id="15389" name="Picture 9" descr="pcasld1b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08" y="720"/>
                  <a:ext cx="1895" cy="2348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5390" name="AutoShape 10"/>
                <p:cNvSpPr>
                  <a:spLocks noChangeArrowheads="1"/>
                </p:cNvSpPr>
                <p:nvPr/>
              </p:nvSpPr>
              <p:spPr bwMode="auto">
                <a:xfrm>
                  <a:off x="2496" y="1248"/>
                  <a:ext cx="816" cy="96"/>
                </a:xfrm>
                <a:prstGeom prst="rightArrow">
                  <a:avLst>
                    <a:gd name="adj1" fmla="val 50000"/>
                    <a:gd name="adj2" fmla="val 212500"/>
                  </a:avLst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15388" name="Rectangle 11"/>
              <p:cNvSpPr>
                <a:spLocks noChangeArrowheads="1"/>
              </p:cNvSpPr>
              <p:nvPr/>
            </p:nvSpPr>
            <p:spPr bwMode="auto">
              <a:xfrm>
                <a:off x="3744" y="3072"/>
                <a:ext cx="1488" cy="4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cs typeface="Times New Roman" pitchFamily="18" charset="0"/>
                  </a:rPr>
                  <a:t>Spectrally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cs typeface="Times New Roman" pitchFamily="18" charset="0"/>
                  </a:rPr>
                  <a:t>segmented Image</a:t>
                </a:r>
              </a:p>
            </p:txBody>
          </p:sp>
        </p:grpSp>
        <p:sp>
          <p:nvSpPr>
            <p:cNvPr id="15385" name="Freeform 12"/>
            <p:cNvSpPr>
              <a:spLocks/>
            </p:cNvSpPr>
            <p:nvPr/>
          </p:nvSpPr>
          <p:spPr bwMode="auto">
            <a:xfrm>
              <a:off x="4017" y="2114"/>
              <a:ext cx="231" cy="257"/>
            </a:xfrm>
            <a:custGeom>
              <a:avLst/>
              <a:gdLst>
                <a:gd name="T0" fmla="*/ 154 w 231"/>
                <a:gd name="T1" fmla="*/ 5 h 257"/>
                <a:gd name="T2" fmla="*/ 106 w 231"/>
                <a:gd name="T3" fmla="*/ 3 h 257"/>
                <a:gd name="T4" fmla="*/ 65 w 231"/>
                <a:gd name="T5" fmla="*/ 29 h 257"/>
                <a:gd name="T6" fmla="*/ 39 w 231"/>
                <a:gd name="T7" fmla="*/ 48 h 257"/>
                <a:gd name="T8" fmla="*/ 25 w 231"/>
                <a:gd name="T9" fmla="*/ 75 h 257"/>
                <a:gd name="T10" fmla="*/ 37 w 231"/>
                <a:gd name="T11" fmla="*/ 166 h 257"/>
                <a:gd name="T12" fmla="*/ 41 w 231"/>
                <a:gd name="T13" fmla="*/ 197 h 257"/>
                <a:gd name="T14" fmla="*/ 58 w 231"/>
                <a:gd name="T15" fmla="*/ 219 h 257"/>
                <a:gd name="T16" fmla="*/ 65 w 231"/>
                <a:gd name="T17" fmla="*/ 233 h 257"/>
                <a:gd name="T18" fmla="*/ 104 w 231"/>
                <a:gd name="T19" fmla="*/ 240 h 257"/>
                <a:gd name="T20" fmla="*/ 128 w 231"/>
                <a:gd name="T21" fmla="*/ 257 h 257"/>
                <a:gd name="T22" fmla="*/ 157 w 231"/>
                <a:gd name="T23" fmla="*/ 248 h 257"/>
                <a:gd name="T24" fmla="*/ 224 w 231"/>
                <a:gd name="T25" fmla="*/ 238 h 257"/>
                <a:gd name="T26" fmla="*/ 231 w 231"/>
                <a:gd name="T27" fmla="*/ 204 h 257"/>
                <a:gd name="T28" fmla="*/ 209 w 231"/>
                <a:gd name="T29" fmla="*/ 164 h 257"/>
                <a:gd name="T30" fmla="*/ 195 w 231"/>
                <a:gd name="T31" fmla="*/ 96 h 257"/>
                <a:gd name="T32" fmla="*/ 185 w 231"/>
                <a:gd name="T33" fmla="*/ 72 h 257"/>
                <a:gd name="T34" fmla="*/ 181 w 231"/>
                <a:gd name="T35" fmla="*/ 41 h 257"/>
                <a:gd name="T36" fmla="*/ 169 w 231"/>
                <a:gd name="T37" fmla="*/ 27 h 257"/>
                <a:gd name="T38" fmla="*/ 154 w 231"/>
                <a:gd name="T39" fmla="*/ 5 h 25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1" h="257">
                  <a:moveTo>
                    <a:pt x="154" y="5"/>
                  </a:moveTo>
                  <a:cubicBezTo>
                    <a:pt x="132" y="2"/>
                    <a:pt x="133" y="0"/>
                    <a:pt x="106" y="3"/>
                  </a:cubicBezTo>
                  <a:cubicBezTo>
                    <a:pt x="103" y="37"/>
                    <a:pt x="97" y="26"/>
                    <a:pt x="65" y="29"/>
                  </a:cubicBezTo>
                  <a:cubicBezTo>
                    <a:pt x="59" y="40"/>
                    <a:pt x="49" y="42"/>
                    <a:pt x="39" y="48"/>
                  </a:cubicBezTo>
                  <a:cubicBezTo>
                    <a:pt x="37" y="59"/>
                    <a:pt x="36" y="70"/>
                    <a:pt x="25" y="75"/>
                  </a:cubicBezTo>
                  <a:cubicBezTo>
                    <a:pt x="4" y="105"/>
                    <a:pt x="0" y="157"/>
                    <a:pt x="37" y="166"/>
                  </a:cubicBezTo>
                  <a:cubicBezTo>
                    <a:pt x="39" y="176"/>
                    <a:pt x="38" y="187"/>
                    <a:pt x="41" y="197"/>
                  </a:cubicBezTo>
                  <a:cubicBezTo>
                    <a:pt x="43" y="205"/>
                    <a:pt x="54" y="212"/>
                    <a:pt x="58" y="219"/>
                  </a:cubicBezTo>
                  <a:cubicBezTo>
                    <a:pt x="59" y="221"/>
                    <a:pt x="63" y="231"/>
                    <a:pt x="65" y="233"/>
                  </a:cubicBezTo>
                  <a:cubicBezTo>
                    <a:pt x="76" y="241"/>
                    <a:pt x="104" y="240"/>
                    <a:pt x="104" y="240"/>
                  </a:cubicBezTo>
                  <a:cubicBezTo>
                    <a:pt x="112" y="249"/>
                    <a:pt x="118" y="250"/>
                    <a:pt x="128" y="257"/>
                  </a:cubicBezTo>
                  <a:cubicBezTo>
                    <a:pt x="140" y="255"/>
                    <a:pt x="146" y="250"/>
                    <a:pt x="157" y="248"/>
                  </a:cubicBezTo>
                  <a:cubicBezTo>
                    <a:pt x="187" y="235"/>
                    <a:pt x="160" y="240"/>
                    <a:pt x="224" y="238"/>
                  </a:cubicBezTo>
                  <a:cubicBezTo>
                    <a:pt x="231" y="216"/>
                    <a:pt x="228" y="227"/>
                    <a:pt x="231" y="204"/>
                  </a:cubicBezTo>
                  <a:cubicBezTo>
                    <a:pt x="229" y="189"/>
                    <a:pt x="223" y="171"/>
                    <a:pt x="209" y="164"/>
                  </a:cubicBezTo>
                  <a:cubicBezTo>
                    <a:pt x="188" y="140"/>
                    <a:pt x="198" y="145"/>
                    <a:pt x="195" y="96"/>
                  </a:cubicBezTo>
                  <a:cubicBezTo>
                    <a:pt x="194" y="88"/>
                    <a:pt x="188" y="80"/>
                    <a:pt x="185" y="72"/>
                  </a:cubicBezTo>
                  <a:cubicBezTo>
                    <a:pt x="183" y="62"/>
                    <a:pt x="185" y="51"/>
                    <a:pt x="181" y="41"/>
                  </a:cubicBezTo>
                  <a:cubicBezTo>
                    <a:pt x="179" y="35"/>
                    <a:pt x="172" y="32"/>
                    <a:pt x="169" y="27"/>
                  </a:cubicBezTo>
                  <a:cubicBezTo>
                    <a:pt x="160" y="14"/>
                    <a:pt x="146" y="13"/>
                    <a:pt x="154" y="5"/>
                  </a:cubicBez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6" name="Freeform 13"/>
            <p:cNvSpPr>
              <a:spLocks/>
            </p:cNvSpPr>
            <p:nvPr/>
          </p:nvSpPr>
          <p:spPr bwMode="auto">
            <a:xfrm>
              <a:off x="4371" y="2162"/>
              <a:ext cx="225" cy="226"/>
            </a:xfrm>
            <a:custGeom>
              <a:avLst/>
              <a:gdLst>
                <a:gd name="T0" fmla="*/ 88 w 225"/>
                <a:gd name="T1" fmla="*/ 5 h 226"/>
                <a:gd name="T2" fmla="*/ 57 w 225"/>
                <a:gd name="T3" fmla="*/ 41 h 226"/>
                <a:gd name="T4" fmla="*/ 26 w 225"/>
                <a:gd name="T5" fmla="*/ 106 h 226"/>
                <a:gd name="T6" fmla="*/ 9 w 225"/>
                <a:gd name="T7" fmla="*/ 140 h 226"/>
                <a:gd name="T8" fmla="*/ 81 w 225"/>
                <a:gd name="T9" fmla="*/ 214 h 226"/>
                <a:gd name="T10" fmla="*/ 134 w 225"/>
                <a:gd name="T11" fmla="*/ 226 h 226"/>
                <a:gd name="T12" fmla="*/ 158 w 225"/>
                <a:gd name="T13" fmla="*/ 202 h 226"/>
                <a:gd name="T14" fmla="*/ 167 w 225"/>
                <a:gd name="T15" fmla="*/ 200 h 226"/>
                <a:gd name="T16" fmla="*/ 208 w 225"/>
                <a:gd name="T17" fmla="*/ 197 h 226"/>
                <a:gd name="T18" fmla="*/ 218 w 225"/>
                <a:gd name="T19" fmla="*/ 166 h 226"/>
                <a:gd name="T20" fmla="*/ 225 w 225"/>
                <a:gd name="T21" fmla="*/ 75 h 226"/>
                <a:gd name="T22" fmla="*/ 191 w 225"/>
                <a:gd name="T23" fmla="*/ 36 h 226"/>
                <a:gd name="T24" fmla="*/ 170 w 225"/>
                <a:gd name="T25" fmla="*/ 15 h 226"/>
                <a:gd name="T26" fmla="*/ 127 w 225"/>
                <a:gd name="T27" fmla="*/ 0 h 22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25" h="226">
                  <a:moveTo>
                    <a:pt x="88" y="5"/>
                  </a:moveTo>
                  <a:cubicBezTo>
                    <a:pt x="66" y="10"/>
                    <a:pt x="68" y="23"/>
                    <a:pt x="57" y="41"/>
                  </a:cubicBezTo>
                  <a:cubicBezTo>
                    <a:pt x="44" y="61"/>
                    <a:pt x="33" y="83"/>
                    <a:pt x="26" y="106"/>
                  </a:cubicBezTo>
                  <a:cubicBezTo>
                    <a:pt x="23" y="128"/>
                    <a:pt x="25" y="129"/>
                    <a:pt x="9" y="140"/>
                  </a:cubicBezTo>
                  <a:cubicBezTo>
                    <a:pt x="0" y="182"/>
                    <a:pt x="46" y="210"/>
                    <a:pt x="81" y="214"/>
                  </a:cubicBezTo>
                  <a:cubicBezTo>
                    <a:pt x="96" y="225"/>
                    <a:pt x="116" y="222"/>
                    <a:pt x="134" y="226"/>
                  </a:cubicBezTo>
                  <a:cubicBezTo>
                    <a:pt x="146" y="222"/>
                    <a:pt x="151" y="212"/>
                    <a:pt x="158" y="202"/>
                  </a:cubicBezTo>
                  <a:cubicBezTo>
                    <a:pt x="160" y="199"/>
                    <a:pt x="164" y="200"/>
                    <a:pt x="167" y="200"/>
                  </a:cubicBezTo>
                  <a:cubicBezTo>
                    <a:pt x="181" y="199"/>
                    <a:pt x="194" y="198"/>
                    <a:pt x="208" y="197"/>
                  </a:cubicBezTo>
                  <a:cubicBezTo>
                    <a:pt x="212" y="187"/>
                    <a:pt x="214" y="176"/>
                    <a:pt x="218" y="166"/>
                  </a:cubicBezTo>
                  <a:cubicBezTo>
                    <a:pt x="224" y="136"/>
                    <a:pt x="223" y="105"/>
                    <a:pt x="225" y="75"/>
                  </a:cubicBezTo>
                  <a:cubicBezTo>
                    <a:pt x="223" y="52"/>
                    <a:pt x="213" y="43"/>
                    <a:pt x="191" y="36"/>
                  </a:cubicBezTo>
                  <a:cubicBezTo>
                    <a:pt x="185" y="25"/>
                    <a:pt x="183" y="19"/>
                    <a:pt x="170" y="15"/>
                  </a:cubicBezTo>
                  <a:cubicBezTo>
                    <a:pt x="159" y="7"/>
                    <a:pt x="140" y="0"/>
                    <a:pt x="127" y="0"/>
                  </a:cubicBezTo>
                </a:path>
              </a:pathLst>
            </a:cu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326" name="Group 14"/>
          <p:cNvGrpSpPr>
            <a:grpSpLocks/>
          </p:cNvGrpSpPr>
          <p:nvPr/>
        </p:nvGrpSpPr>
        <p:grpSpPr bwMode="auto">
          <a:xfrm>
            <a:off x="4000500" y="2514600"/>
            <a:ext cx="2692400" cy="3657600"/>
            <a:chOff x="2160" y="1584"/>
            <a:chExt cx="1696" cy="2304"/>
          </a:xfrm>
        </p:grpSpPr>
        <p:sp>
          <p:nvSpPr>
            <p:cNvPr id="15378" name="Rectangle 15"/>
            <p:cNvSpPr>
              <a:spLocks noChangeArrowheads="1"/>
            </p:cNvSpPr>
            <p:nvPr/>
          </p:nvSpPr>
          <p:spPr bwMode="auto">
            <a:xfrm>
              <a:off x="2400" y="3734"/>
              <a:ext cx="120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cs typeface="Times New Roman" pitchFamily="18" charset="0"/>
                </a:rPr>
                <a:t>Wavelength (nm)</a:t>
              </a:r>
            </a:p>
          </p:txBody>
        </p:sp>
        <p:grpSp>
          <p:nvGrpSpPr>
            <p:cNvPr id="15379" name="Group 16"/>
            <p:cNvGrpSpPr>
              <a:grpSpLocks/>
            </p:cNvGrpSpPr>
            <p:nvPr/>
          </p:nvGrpSpPr>
          <p:grpSpPr bwMode="auto">
            <a:xfrm>
              <a:off x="2160" y="1584"/>
              <a:ext cx="1696" cy="2174"/>
              <a:chOff x="2160" y="1584"/>
              <a:chExt cx="1696" cy="2174"/>
            </a:xfrm>
          </p:grpSpPr>
          <p:sp>
            <p:nvSpPr>
              <p:cNvPr id="15380" name="Rectangle 17"/>
              <p:cNvSpPr>
                <a:spLocks noChangeArrowheads="1"/>
              </p:cNvSpPr>
              <p:nvPr/>
            </p:nvSpPr>
            <p:spPr bwMode="auto">
              <a:xfrm>
                <a:off x="2160" y="1584"/>
                <a:ext cx="1488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>
                    <a:cs typeface="Times New Roman" pitchFamily="18" charset="0"/>
                  </a:rPr>
                  <a:t>Characteristic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>
                    <a:cs typeface="Times New Roman" pitchFamily="18" charset="0"/>
                  </a:rPr>
                  <a:t>Spectra</a:t>
                </a:r>
              </a:p>
            </p:txBody>
          </p:sp>
          <p:grpSp>
            <p:nvGrpSpPr>
              <p:cNvPr id="15381" name="Group 18"/>
              <p:cNvGrpSpPr>
                <a:grpSpLocks/>
              </p:cNvGrpSpPr>
              <p:nvPr/>
            </p:nvGrpSpPr>
            <p:grpSpPr bwMode="auto">
              <a:xfrm>
                <a:off x="2256" y="2022"/>
                <a:ext cx="1600" cy="1736"/>
                <a:chOff x="2304" y="1776"/>
                <a:chExt cx="1600" cy="1736"/>
              </a:xfrm>
            </p:grpSpPr>
            <p:pic>
              <p:nvPicPr>
                <p:cNvPr id="15382" name="Picture 19" descr="pcasld1c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04" y="1776"/>
                  <a:ext cx="1600" cy="17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383" name="Freeform 20"/>
                <p:cNvSpPr>
                  <a:spLocks/>
                </p:cNvSpPr>
                <p:nvPr/>
              </p:nvSpPr>
              <p:spPr bwMode="auto">
                <a:xfrm>
                  <a:off x="2592" y="1872"/>
                  <a:ext cx="1200" cy="1344"/>
                </a:xfrm>
                <a:custGeom>
                  <a:avLst/>
                  <a:gdLst>
                    <a:gd name="T0" fmla="*/ 0 w 1200"/>
                    <a:gd name="T1" fmla="*/ 1344 h 1344"/>
                    <a:gd name="T2" fmla="*/ 48 w 1200"/>
                    <a:gd name="T3" fmla="*/ 1344 h 1344"/>
                    <a:gd name="T4" fmla="*/ 144 w 1200"/>
                    <a:gd name="T5" fmla="*/ 720 h 1344"/>
                    <a:gd name="T6" fmla="*/ 288 w 1200"/>
                    <a:gd name="T7" fmla="*/ 0 h 1344"/>
                    <a:gd name="T8" fmla="*/ 432 w 1200"/>
                    <a:gd name="T9" fmla="*/ 96 h 1344"/>
                    <a:gd name="T10" fmla="*/ 480 w 1200"/>
                    <a:gd name="T11" fmla="*/ 192 h 1344"/>
                    <a:gd name="T12" fmla="*/ 720 w 1200"/>
                    <a:gd name="T13" fmla="*/ 864 h 1344"/>
                    <a:gd name="T14" fmla="*/ 864 w 1200"/>
                    <a:gd name="T15" fmla="*/ 1008 h 1344"/>
                    <a:gd name="T16" fmla="*/ 1056 w 1200"/>
                    <a:gd name="T17" fmla="*/ 1152 h 1344"/>
                    <a:gd name="T18" fmla="*/ 1200 w 1200"/>
                    <a:gd name="T19" fmla="*/ 1200 h 13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200" h="1344">
                      <a:moveTo>
                        <a:pt x="0" y="1344"/>
                      </a:moveTo>
                      <a:lnTo>
                        <a:pt x="48" y="1344"/>
                      </a:lnTo>
                      <a:lnTo>
                        <a:pt x="144" y="720"/>
                      </a:lnTo>
                      <a:lnTo>
                        <a:pt x="288" y="0"/>
                      </a:lnTo>
                      <a:lnTo>
                        <a:pt x="432" y="96"/>
                      </a:lnTo>
                      <a:lnTo>
                        <a:pt x="480" y="192"/>
                      </a:lnTo>
                      <a:lnTo>
                        <a:pt x="720" y="864"/>
                      </a:lnTo>
                      <a:lnTo>
                        <a:pt x="864" y="1008"/>
                      </a:lnTo>
                      <a:lnTo>
                        <a:pt x="1056" y="1152"/>
                      </a:lnTo>
                      <a:lnTo>
                        <a:pt x="1200" y="1200"/>
                      </a:lnTo>
                    </a:path>
                  </a:pathLst>
                </a:custGeom>
                <a:noFill/>
                <a:ln w="12700" cap="flat" cmpd="sng">
                  <a:solidFill>
                    <a:srgbClr val="FFFF66"/>
                  </a:solidFill>
                  <a:prstDash val="solid"/>
                  <a:round/>
                  <a:headEnd type="none" w="sm" len="sm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5366" name="Text Box 21"/>
          <p:cNvSpPr txBox="1">
            <a:spLocks noChangeArrowheads="1"/>
          </p:cNvSpPr>
          <p:nvPr/>
        </p:nvSpPr>
        <p:spPr bwMode="auto">
          <a:xfrm>
            <a:off x="1866900" y="6019800"/>
            <a:ext cx="7620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itchFamily="18" charset="0"/>
              </a:rPr>
              <a:t>High spectral resolution increases utility of spectrally responsive indicator dyes</a:t>
            </a:r>
          </a:p>
        </p:txBody>
      </p:sp>
      <p:sp>
        <p:nvSpPr>
          <p:cNvPr id="15367" name="Rectangle 22"/>
          <p:cNvSpPr>
            <a:spLocks noChangeArrowheads="1"/>
          </p:cNvSpPr>
          <p:nvPr/>
        </p:nvSpPr>
        <p:spPr bwMode="auto">
          <a:xfrm>
            <a:off x="1943100" y="6400801"/>
            <a:ext cx="6553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  <a:cs typeface="Times New Roman" pitchFamily="18" charset="0"/>
              </a:rPr>
              <a:t>Slide from Dr. Richard Levenson, CRi, Inc.,35B Cabot Rd.,Woburn, MA 01801, www.cri-inc.com</a:t>
            </a:r>
          </a:p>
        </p:txBody>
      </p:sp>
      <p:sp>
        <p:nvSpPr>
          <p:cNvPr id="13335" name="Line 23"/>
          <p:cNvSpPr>
            <a:spLocks noChangeShapeType="1"/>
          </p:cNvSpPr>
          <p:nvPr/>
        </p:nvSpPr>
        <p:spPr bwMode="auto">
          <a:xfrm>
            <a:off x="5981700" y="3657600"/>
            <a:ext cx="0" cy="1066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3336" name="Line 24"/>
          <p:cNvSpPr>
            <a:spLocks noChangeShapeType="1"/>
          </p:cNvSpPr>
          <p:nvPr/>
        </p:nvSpPr>
        <p:spPr bwMode="auto">
          <a:xfrm flipV="1">
            <a:off x="5981700" y="5105400"/>
            <a:ext cx="0" cy="457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15370" name="Group 28"/>
          <p:cNvGrpSpPr>
            <a:grpSpLocks/>
          </p:cNvGrpSpPr>
          <p:nvPr/>
        </p:nvGrpSpPr>
        <p:grpSpPr bwMode="auto">
          <a:xfrm>
            <a:off x="4838701" y="1447800"/>
            <a:ext cx="4456113" cy="3467100"/>
            <a:chOff x="2496" y="720"/>
            <a:chExt cx="2807" cy="2348"/>
          </a:xfrm>
        </p:grpSpPr>
        <p:pic>
          <p:nvPicPr>
            <p:cNvPr id="15376" name="Picture 29" descr="pcasld1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720"/>
              <a:ext cx="1895" cy="234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77" name="AutoShape 30"/>
            <p:cNvSpPr>
              <a:spLocks noChangeArrowheads="1"/>
            </p:cNvSpPr>
            <p:nvPr/>
          </p:nvSpPr>
          <p:spPr bwMode="auto">
            <a:xfrm>
              <a:off x="2496" y="1248"/>
              <a:ext cx="816" cy="96"/>
            </a:xfrm>
            <a:prstGeom prst="rightArrow">
              <a:avLst>
                <a:gd name="adj1" fmla="val 50000"/>
                <a:gd name="adj2" fmla="val 212500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3346" name="Group 34"/>
          <p:cNvGrpSpPr>
            <a:grpSpLocks/>
          </p:cNvGrpSpPr>
          <p:nvPr/>
        </p:nvGrpSpPr>
        <p:grpSpPr bwMode="auto">
          <a:xfrm>
            <a:off x="7234238" y="3505200"/>
            <a:ext cx="914400" cy="407988"/>
            <a:chOff x="4209" y="2209"/>
            <a:chExt cx="576" cy="257"/>
          </a:xfrm>
        </p:grpSpPr>
        <p:sp>
          <p:nvSpPr>
            <p:cNvPr id="15374" name="Freeform 32"/>
            <p:cNvSpPr>
              <a:spLocks/>
            </p:cNvSpPr>
            <p:nvPr/>
          </p:nvSpPr>
          <p:spPr bwMode="auto">
            <a:xfrm>
              <a:off x="4209" y="2209"/>
              <a:ext cx="231" cy="239"/>
            </a:xfrm>
            <a:custGeom>
              <a:avLst/>
              <a:gdLst>
                <a:gd name="T0" fmla="*/ 154 w 231"/>
                <a:gd name="T1" fmla="*/ 5 h 257"/>
                <a:gd name="T2" fmla="*/ 106 w 231"/>
                <a:gd name="T3" fmla="*/ 3 h 257"/>
                <a:gd name="T4" fmla="*/ 65 w 231"/>
                <a:gd name="T5" fmla="*/ 25 h 257"/>
                <a:gd name="T6" fmla="*/ 39 w 231"/>
                <a:gd name="T7" fmla="*/ 42 h 257"/>
                <a:gd name="T8" fmla="*/ 25 w 231"/>
                <a:gd name="T9" fmla="*/ 65 h 257"/>
                <a:gd name="T10" fmla="*/ 37 w 231"/>
                <a:gd name="T11" fmla="*/ 143 h 257"/>
                <a:gd name="T12" fmla="*/ 41 w 231"/>
                <a:gd name="T13" fmla="*/ 170 h 257"/>
                <a:gd name="T14" fmla="*/ 58 w 231"/>
                <a:gd name="T15" fmla="*/ 190 h 257"/>
                <a:gd name="T16" fmla="*/ 65 w 231"/>
                <a:gd name="T17" fmla="*/ 202 h 257"/>
                <a:gd name="T18" fmla="*/ 104 w 231"/>
                <a:gd name="T19" fmla="*/ 207 h 257"/>
                <a:gd name="T20" fmla="*/ 128 w 231"/>
                <a:gd name="T21" fmla="*/ 222 h 257"/>
                <a:gd name="T22" fmla="*/ 157 w 231"/>
                <a:gd name="T23" fmla="*/ 215 h 257"/>
                <a:gd name="T24" fmla="*/ 224 w 231"/>
                <a:gd name="T25" fmla="*/ 206 h 257"/>
                <a:gd name="T26" fmla="*/ 231 w 231"/>
                <a:gd name="T27" fmla="*/ 177 h 257"/>
                <a:gd name="T28" fmla="*/ 209 w 231"/>
                <a:gd name="T29" fmla="*/ 142 h 257"/>
                <a:gd name="T30" fmla="*/ 195 w 231"/>
                <a:gd name="T31" fmla="*/ 83 h 257"/>
                <a:gd name="T32" fmla="*/ 185 w 231"/>
                <a:gd name="T33" fmla="*/ 62 h 257"/>
                <a:gd name="T34" fmla="*/ 181 w 231"/>
                <a:gd name="T35" fmla="*/ 35 h 257"/>
                <a:gd name="T36" fmla="*/ 169 w 231"/>
                <a:gd name="T37" fmla="*/ 23 h 257"/>
                <a:gd name="T38" fmla="*/ 154 w 231"/>
                <a:gd name="T39" fmla="*/ 5 h 25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1" h="257">
                  <a:moveTo>
                    <a:pt x="154" y="5"/>
                  </a:moveTo>
                  <a:cubicBezTo>
                    <a:pt x="132" y="2"/>
                    <a:pt x="133" y="0"/>
                    <a:pt x="106" y="3"/>
                  </a:cubicBezTo>
                  <a:cubicBezTo>
                    <a:pt x="103" y="37"/>
                    <a:pt x="97" y="26"/>
                    <a:pt x="65" y="29"/>
                  </a:cubicBezTo>
                  <a:cubicBezTo>
                    <a:pt x="59" y="40"/>
                    <a:pt x="49" y="42"/>
                    <a:pt x="39" y="48"/>
                  </a:cubicBezTo>
                  <a:cubicBezTo>
                    <a:pt x="37" y="59"/>
                    <a:pt x="36" y="70"/>
                    <a:pt x="25" y="75"/>
                  </a:cubicBezTo>
                  <a:cubicBezTo>
                    <a:pt x="4" y="105"/>
                    <a:pt x="0" y="157"/>
                    <a:pt x="37" y="166"/>
                  </a:cubicBezTo>
                  <a:cubicBezTo>
                    <a:pt x="39" y="176"/>
                    <a:pt x="38" y="187"/>
                    <a:pt x="41" y="197"/>
                  </a:cubicBezTo>
                  <a:cubicBezTo>
                    <a:pt x="43" y="205"/>
                    <a:pt x="54" y="212"/>
                    <a:pt x="58" y="219"/>
                  </a:cubicBezTo>
                  <a:cubicBezTo>
                    <a:pt x="59" y="221"/>
                    <a:pt x="63" y="231"/>
                    <a:pt x="65" y="233"/>
                  </a:cubicBezTo>
                  <a:cubicBezTo>
                    <a:pt x="76" y="241"/>
                    <a:pt x="104" y="240"/>
                    <a:pt x="104" y="240"/>
                  </a:cubicBezTo>
                  <a:cubicBezTo>
                    <a:pt x="112" y="249"/>
                    <a:pt x="118" y="250"/>
                    <a:pt x="128" y="257"/>
                  </a:cubicBezTo>
                  <a:cubicBezTo>
                    <a:pt x="140" y="255"/>
                    <a:pt x="146" y="250"/>
                    <a:pt x="157" y="248"/>
                  </a:cubicBezTo>
                  <a:cubicBezTo>
                    <a:pt x="187" y="235"/>
                    <a:pt x="160" y="240"/>
                    <a:pt x="224" y="238"/>
                  </a:cubicBezTo>
                  <a:cubicBezTo>
                    <a:pt x="231" y="216"/>
                    <a:pt x="228" y="227"/>
                    <a:pt x="231" y="204"/>
                  </a:cubicBezTo>
                  <a:cubicBezTo>
                    <a:pt x="229" y="189"/>
                    <a:pt x="223" y="171"/>
                    <a:pt x="209" y="164"/>
                  </a:cubicBezTo>
                  <a:cubicBezTo>
                    <a:pt x="188" y="140"/>
                    <a:pt x="198" y="145"/>
                    <a:pt x="195" y="96"/>
                  </a:cubicBezTo>
                  <a:cubicBezTo>
                    <a:pt x="194" y="88"/>
                    <a:pt x="188" y="80"/>
                    <a:pt x="185" y="72"/>
                  </a:cubicBezTo>
                  <a:cubicBezTo>
                    <a:pt x="183" y="62"/>
                    <a:pt x="185" y="51"/>
                    <a:pt x="181" y="41"/>
                  </a:cubicBezTo>
                  <a:cubicBezTo>
                    <a:pt x="179" y="35"/>
                    <a:pt x="172" y="32"/>
                    <a:pt x="169" y="27"/>
                  </a:cubicBezTo>
                  <a:cubicBezTo>
                    <a:pt x="160" y="14"/>
                    <a:pt x="146" y="13"/>
                    <a:pt x="154" y="5"/>
                  </a:cubicBez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5" name="Freeform 33"/>
            <p:cNvSpPr>
              <a:spLocks/>
            </p:cNvSpPr>
            <p:nvPr/>
          </p:nvSpPr>
          <p:spPr bwMode="auto">
            <a:xfrm>
              <a:off x="4560" y="2256"/>
              <a:ext cx="225" cy="210"/>
            </a:xfrm>
            <a:custGeom>
              <a:avLst/>
              <a:gdLst>
                <a:gd name="T0" fmla="*/ 88 w 225"/>
                <a:gd name="T1" fmla="*/ 5 h 226"/>
                <a:gd name="T2" fmla="*/ 57 w 225"/>
                <a:gd name="T3" fmla="*/ 35 h 226"/>
                <a:gd name="T4" fmla="*/ 26 w 225"/>
                <a:gd name="T5" fmla="*/ 91 h 226"/>
                <a:gd name="T6" fmla="*/ 9 w 225"/>
                <a:gd name="T7" fmla="*/ 121 h 226"/>
                <a:gd name="T8" fmla="*/ 81 w 225"/>
                <a:gd name="T9" fmla="*/ 185 h 226"/>
                <a:gd name="T10" fmla="*/ 134 w 225"/>
                <a:gd name="T11" fmla="*/ 195 h 226"/>
                <a:gd name="T12" fmla="*/ 158 w 225"/>
                <a:gd name="T13" fmla="*/ 175 h 226"/>
                <a:gd name="T14" fmla="*/ 167 w 225"/>
                <a:gd name="T15" fmla="*/ 173 h 226"/>
                <a:gd name="T16" fmla="*/ 208 w 225"/>
                <a:gd name="T17" fmla="*/ 170 h 226"/>
                <a:gd name="T18" fmla="*/ 218 w 225"/>
                <a:gd name="T19" fmla="*/ 143 h 226"/>
                <a:gd name="T20" fmla="*/ 225 w 225"/>
                <a:gd name="T21" fmla="*/ 65 h 226"/>
                <a:gd name="T22" fmla="*/ 191 w 225"/>
                <a:gd name="T23" fmla="*/ 31 h 226"/>
                <a:gd name="T24" fmla="*/ 170 w 225"/>
                <a:gd name="T25" fmla="*/ 13 h 226"/>
                <a:gd name="T26" fmla="*/ 127 w 225"/>
                <a:gd name="T27" fmla="*/ 0 h 22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25" h="226">
                  <a:moveTo>
                    <a:pt x="88" y="5"/>
                  </a:moveTo>
                  <a:cubicBezTo>
                    <a:pt x="66" y="10"/>
                    <a:pt x="68" y="23"/>
                    <a:pt x="57" y="41"/>
                  </a:cubicBezTo>
                  <a:cubicBezTo>
                    <a:pt x="44" y="61"/>
                    <a:pt x="33" y="83"/>
                    <a:pt x="26" y="106"/>
                  </a:cubicBezTo>
                  <a:cubicBezTo>
                    <a:pt x="23" y="128"/>
                    <a:pt x="25" y="129"/>
                    <a:pt x="9" y="140"/>
                  </a:cubicBezTo>
                  <a:cubicBezTo>
                    <a:pt x="0" y="182"/>
                    <a:pt x="46" y="210"/>
                    <a:pt x="81" y="214"/>
                  </a:cubicBezTo>
                  <a:cubicBezTo>
                    <a:pt x="96" y="225"/>
                    <a:pt x="116" y="222"/>
                    <a:pt x="134" y="226"/>
                  </a:cubicBezTo>
                  <a:cubicBezTo>
                    <a:pt x="146" y="222"/>
                    <a:pt x="151" y="212"/>
                    <a:pt x="158" y="202"/>
                  </a:cubicBezTo>
                  <a:cubicBezTo>
                    <a:pt x="160" y="199"/>
                    <a:pt x="164" y="200"/>
                    <a:pt x="167" y="200"/>
                  </a:cubicBezTo>
                  <a:cubicBezTo>
                    <a:pt x="181" y="199"/>
                    <a:pt x="194" y="198"/>
                    <a:pt x="208" y="197"/>
                  </a:cubicBezTo>
                  <a:cubicBezTo>
                    <a:pt x="212" y="187"/>
                    <a:pt x="214" y="176"/>
                    <a:pt x="218" y="166"/>
                  </a:cubicBezTo>
                  <a:cubicBezTo>
                    <a:pt x="224" y="136"/>
                    <a:pt x="223" y="105"/>
                    <a:pt x="225" y="75"/>
                  </a:cubicBezTo>
                  <a:cubicBezTo>
                    <a:pt x="223" y="52"/>
                    <a:pt x="213" y="43"/>
                    <a:pt x="191" y="36"/>
                  </a:cubicBezTo>
                  <a:cubicBezTo>
                    <a:pt x="185" y="25"/>
                    <a:pt x="183" y="19"/>
                    <a:pt x="170" y="15"/>
                  </a:cubicBezTo>
                  <a:cubicBezTo>
                    <a:pt x="159" y="7"/>
                    <a:pt x="140" y="0"/>
                    <a:pt x="127" y="0"/>
                  </a:cubicBezTo>
                </a:path>
              </a:pathLst>
            </a:cu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50" name="Film"/>
          <p:cNvSpPr>
            <a:spLocks noEditPoints="1" noChangeArrowheads="1"/>
          </p:cNvSpPr>
          <p:nvPr/>
        </p:nvSpPr>
        <p:spPr bwMode="auto">
          <a:xfrm>
            <a:off x="9105900" y="6248400"/>
            <a:ext cx="228600" cy="381000"/>
          </a:xfrm>
          <a:custGeom>
            <a:avLst/>
            <a:gdLst>
              <a:gd name="T0" fmla="*/ 0 w 21600"/>
              <a:gd name="T1" fmla="*/ 0 h 21600"/>
              <a:gd name="T2" fmla="*/ 1209675 w 21600"/>
              <a:gd name="T3" fmla="*/ 0 h 21600"/>
              <a:gd name="T4" fmla="*/ 2419350 w 21600"/>
              <a:gd name="T5" fmla="*/ 0 h 21600"/>
              <a:gd name="T6" fmla="*/ 2419350 w 21600"/>
              <a:gd name="T7" fmla="*/ 3360208 h 21600"/>
              <a:gd name="T8" fmla="*/ 2419350 w 21600"/>
              <a:gd name="T9" fmla="*/ 6720417 h 21600"/>
              <a:gd name="T10" fmla="*/ 1209675 w 21600"/>
              <a:gd name="T11" fmla="*/ 6720417 h 21600"/>
              <a:gd name="T12" fmla="*/ 0 w 21600"/>
              <a:gd name="T13" fmla="*/ 6720417 h 21600"/>
              <a:gd name="T14" fmla="*/ 0 w 21600"/>
              <a:gd name="T15" fmla="*/ 336020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51" name="Film"/>
          <p:cNvSpPr>
            <a:spLocks noEditPoints="1" noChangeArrowheads="1"/>
          </p:cNvSpPr>
          <p:nvPr/>
        </p:nvSpPr>
        <p:spPr bwMode="auto">
          <a:xfrm>
            <a:off x="9410700" y="6248400"/>
            <a:ext cx="228600" cy="381000"/>
          </a:xfrm>
          <a:custGeom>
            <a:avLst/>
            <a:gdLst>
              <a:gd name="T0" fmla="*/ 0 w 21600"/>
              <a:gd name="T1" fmla="*/ 0 h 21600"/>
              <a:gd name="T2" fmla="*/ 1209675 w 21600"/>
              <a:gd name="T3" fmla="*/ 0 h 21600"/>
              <a:gd name="T4" fmla="*/ 2419350 w 21600"/>
              <a:gd name="T5" fmla="*/ 0 h 21600"/>
              <a:gd name="T6" fmla="*/ 2419350 w 21600"/>
              <a:gd name="T7" fmla="*/ 3360208 h 21600"/>
              <a:gd name="T8" fmla="*/ 2419350 w 21600"/>
              <a:gd name="T9" fmla="*/ 6720417 h 21600"/>
              <a:gd name="T10" fmla="*/ 1209675 w 21600"/>
              <a:gd name="T11" fmla="*/ 6720417 h 21600"/>
              <a:gd name="T12" fmla="*/ 0 w 21600"/>
              <a:gd name="T13" fmla="*/ 6720417 h 21600"/>
              <a:gd name="T14" fmla="*/ 0 w 21600"/>
              <a:gd name="T15" fmla="*/ 336020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65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3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3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5" grpId="0" animBg="1"/>
      <p:bldP spid="13336" grpId="0" animBg="1"/>
      <p:bldP spid="13350" grpId="0" animBg="1"/>
      <p:bldP spid="1335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62100" y="228600"/>
            <a:ext cx="7340600" cy="533400"/>
          </a:xfrm>
          <a:noFill/>
        </p:spPr>
        <p:txBody>
          <a:bodyPr/>
          <a:lstStyle/>
          <a:p>
            <a:r>
              <a:rPr lang="en-US" sz="2800" dirty="0"/>
              <a:t>High-resolution cytology segmentation</a:t>
            </a:r>
          </a:p>
        </p:txBody>
      </p:sp>
      <p:grpSp>
        <p:nvGrpSpPr>
          <p:cNvPr id="102403" name="Group 3"/>
          <p:cNvGrpSpPr>
            <a:grpSpLocks/>
          </p:cNvGrpSpPr>
          <p:nvPr/>
        </p:nvGrpSpPr>
        <p:grpSpPr bwMode="auto">
          <a:xfrm>
            <a:off x="1508126" y="1447800"/>
            <a:ext cx="3101975" cy="4114800"/>
            <a:chOff x="480" y="720"/>
            <a:chExt cx="1954" cy="2786"/>
          </a:xfrm>
        </p:grpSpPr>
        <p:pic>
          <p:nvPicPr>
            <p:cNvPr id="102404" name="Picture 4" descr="pcasld1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720"/>
              <a:ext cx="1954" cy="2356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05" name="Rectangle 5"/>
            <p:cNvSpPr>
              <a:spLocks noChangeArrowheads="1"/>
            </p:cNvSpPr>
            <p:nvPr/>
          </p:nvSpPr>
          <p:spPr bwMode="auto">
            <a:xfrm>
              <a:off x="624" y="3072"/>
              <a:ext cx="1488" cy="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>
                  <a:latin typeface="Arial" charset="0"/>
                  <a:cs typeface="Times New Roman" charset="0"/>
                </a:rPr>
                <a:t>Conventional</a:t>
              </a:r>
            </a:p>
            <a:p>
              <a:pPr algn="ctr" eaLnBrk="0" hangingPunct="0"/>
              <a:r>
                <a:rPr lang="en-US">
                  <a:latin typeface="Arial" charset="0"/>
                  <a:cs typeface="Times New Roman" charset="0"/>
                </a:rPr>
                <a:t>RGB Image</a:t>
              </a:r>
            </a:p>
          </p:txBody>
        </p:sp>
      </p:grpSp>
      <p:grpSp>
        <p:nvGrpSpPr>
          <p:cNvPr id="102406" name="Group 6"/>
          <p:cNvGrpSpPr>
            <a:grpSpLocks/>
          </p:cNvGrpSpPr>
          <p:nvPr/>
        </p:nvGrpSpPr>
        <p:grpSpPr bwMode="auto">
          <a:xfrm>
            <a:off x="4725988" y="1447800"/>
            <a:ext cx="4456112" cy="4114800"/>
            <a:chOff x="2496" y="720"/>
            <a:chExt cx="2807" cy="2786"/>
          </a:xfrm>
        </p:grpSpPr>
        <p:grpSp>
          <p:nvGrpSpPr>
            <p:cNvPr id="102407" name="Group 7"/>
            <p:cNvGrpSpPr>
              <a:grpSpLocks/>
            </p:cNvGrpSpPr>
            <p:nvPr/>
          </p:nvGrpSpPr>
          <p:grpSpPr bwMode="auto">
            <a:xfrm>
              <a:off x="2496" y="720"/>
              <a:ext cx="2807" cy="2786"/>
              <a:chOff x="2496" y="720"/>
              <a:chExt cx="2807" cy="2786"/>
            </a:xfrm>
          </p:grpSpPr>
          <p:grpSp>
            <p:nvGrpSpPr>
              <p:cNvPr id="102408" name="Group 8"/>
              <p:cNvGrpSpPr>
                <a:grpSpLocks/>
              </p:cNvGrpSpPr>
              <p:nvPr/>
            </p:nvGrpSpPr>
            <p:grpSpPr bwMode="auto">
              <a:xfrm>
                <a:off x="2496" y="720"/>
                <a:ext cx="2807" cy="2348"/>
                <a:chOff x="2496" y="720"/>
                <a:chExt cx="2807" cy="2348"/>
              </a:xfrm>
            </p:grpSpPr>
            <p:pic>
              <p:nvPicPr>
                <p:cNvPr id="102409" name="Picture 9" descr="pcasld1b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08" y="720"/>
                  <a:ext cx="1895" cy="2348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2410" name="AutoShape 10"/>
                <p:cNvSpPr>
                  <a:spLocks noChangeArrowheads="1"/>
                </p:cNvSpPr>
                <p:nvPr/>
              </p:nvSpPr>
              <p:spPr bwMode="auto">
                <a:xfrm>
                  <a:off x="2496" y="1248"/>
                  <a:ext cx="816" cy="96"/>
                </a:xfrm>
                <a:prstGeom prst="rightArrow">
                  <a:avLst>
                    <a:gd name="adj1" fmla="val 50000"/>
                    <a:gd name="adj2" fmla="val 212500"/>
                  </a:avLst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2411" name="Rectangle 11"/>
              <p:cNvSpPr>
                <a:spLocks noChangeArrowheads="1"/>
              </p:cNvSpPr>
              <p:nvPr/>
            </p:nvSpPr>
            <p:spPr bwMode="auto">
              <a:xfrm>
                <a:off x="3744" y="3072"/>
                <a:ext cx="1488" cy="4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>
                    <a:latin typeface="Arial" charset="0"/>
                    <a:cs typeface="Times New Roman" charset="0"/>
                  </a:rPr>
                  <a:t>Spectrally</a:t>
                </a:r>
              </a:p>
              <a:p>
                <a:pPr algn="ctr" eaLnBrk="0" hangingPunct="0"/>
                <a:r>
                  <a:rPr lang="en-US">
                    <a:latin typeface="Arial" charset="0"/>
                    <a:cs typeface="Times New Roman" charset="0"/>
                  </a:rPr>
                  <a:t>segmented Image</a:t>
                </a:r>
              </a:p>
            </p:txBody>
          </p:sp>
        </p:grpSp>
        <p:sp>
          <p:nvSpPr>
            <p:cNvPr id="102412" name="Freeform 12"/>
            <p:cNvSpPr>
              <a:spLocks/>
            </p:cNvSpPr>
            <p:nvPr/>
          </p:nvSpPr>
          <p:spPr bwMode="auto">
            <a:xfrm>
              <a:off x="4017" y="2114"/>
              <a:ext cx="231" cy="257"/>
            </a:xfrm>
            <a:custGeom>
              <a:avLst/>
              <a:gdLst>
                <a:gd name="T0" fmla="*/ 154 w 231"/>
                <a:gd name="T1" fmla="*/ 5 h 257"/>
                <a:gd name="T2" fmla="*/ 106 w 231"/>
                <a:gd name="T3" fmla="*/ 3 h 257"/>
                <a:gd name="T4" fmla="*/ 65 w 231"/>
                <a:gd name="T5" fmla="*/ 29 h 257"/>
                <a:gd name="T6" fmla="*/ 39 w 231"/>
                <a:gd name="T7" fmla="*/ 48 h 257"/>
                <a:gd name="T8" fmla="*/ 25 w 231"/>
                <a:gd name="T9" fmla="*/ 75 h 257"/>
                <a:gd name="T10" fmla="*/ 37 w 231"/>
                <a:gd name="T11" fmla="*/ 166 h 257"/>
                <a:gd name="T12" fmla="*/ 41 w 231"/>
                <a:gd name="T13" fmla="*/ 197 h 257"/>
                <a:gd name="T14" fmla="*/ 58 w 231"/>
                <a:gd name="T15" fmla="*/ 219 h 257"/>
                <a:gd name="T16" fmla="*/ 65 w 231"/>
                <a:gd name="T17" fmla="*/ 233 h 257"/>
                <a:gd name="T18" fmla="*/ 104 w 231"/>
                <a:gd name="T19" fmla="*/ 240 h 257"/>
                <a:gd name="T20" fmla="*/ 128 w 231"/>
                <a:gd name="T21" fmla="*/ 257 h 257"/>
                <a:gd name="T22" fmla="*/ 157 w 231"/>
                <a:gd name="T23" fmla="*/ 248 h 257"/>
                <a:gd name="T24" fmla="*/ 224 w 231"/>
                <a:gd name="T25" fmla="*/ 238 h 257"/>
                <a:gd name="T26" fmla="*/ 231 w 231"/>
                <a:gd name="T27" fmla="*/ 204 h 257"/>
                <a:gd name="T28" fmla="*/ 209 w 231"/>
                <a:gd name="T29" fmla="*/ 164 h 257"/>
                <a:gd name="T30" fmla="*/ 195 w 231"/>
                <a:gd name="T31" fmla="*/ 96 h 257"/>
                <a:gd name="T32" fmla="*/ 185 w 231"/>
                <a:gd name="T33" fmla="*/ 72 h 257"/>
                <a:gd name="T34" fmla="*/ 181 w 231"/>
                <a:gd name="T35" fmla="*/ 41 h 257"/>
                <a:gd name="T36" fmla="*/ 169 w 231"/>
                <a:gd name="T37" fmla="*/ 27 h 257"/>
                <a:gd name="T38" fmla="*/ 154 w 231"/>
                <a:gd name="T39" fmla="*/ 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1" h="257">
                  <a:moveTo>
                    <a:pt x="154" y="5"/>
                  </a:moveTo>
                  <a:cubicBezTo>
                    <a:pt x="132" y="2"/>
                    <a:pt x="133" y="0"/>
                    <a:pt x="106" y="3"/>
                  </a:cubicBezTo>
                  <a:cubicBezTo>
                    <a:pt x="103" y="37"/>
                    <a:pt x="97" y="26"/>
                    <a:pt x="65" y="29"/>
                  </a:cubicBezTo>
                  <a:cubicBezTo>
                    <a:pt x="59" y="40"/>
                    <a:pt x="49" y="42"/>
                    <a:pt x="39" y="48"/>
                  </a:cubicBezTo>
                  <a:cubicBezTo>
                    <a:pt x="37" y="59"/>
                    <a:pt x="36" y="70"/>
                    <a:pt x="25" y="75"/>
                  </a:cubicBezTo>
                  <a:cubicBezTo>
                    <a:pt x="4" y="105"/>
                    <a:pt x="0" y="157"/>
                    <a:pt x="37" y="166"/>
                  </a:cubicBezTo>
                  <a:cubicBezTo>
                    <a:pt x="39" y="176"/>
                    <a:pt x="38" y="187"/>
                    <a:pt x="41" y="197"/>
                  </a:cubicBezTo>
                  <a:cubicBezTo>
                    <a:pt x="43" y="205"/>
                    <a:pt x="54" y="212"/>
                    <a:pt x="58" y="219"/>
                  </a:cubicBezTo>
                  <a:cubicBezTo>
                    <a:pt x="59" y="221"/>
                    <a:pt x="63" y="231"/>
                    <a:pt x="65" y="233"/>
                  </a:cubicBezTo>
                  <a:cubicBezTo>
                    <a:pt x="76" y="241"/>
                    <a:pt x="104" y="240"/>
                    <a:pt x="104" y="240"/>
                  </a:cubicBezTo>
                  <a:cubicBezTo>
                    <a:pt x="112" y="249"/>
                    <a:pt x="118" y="250"/>
                    <a:pt x="128" y="257"/>
                  </a:cubicBezTo>
                  <a:cubicBezTo>
                    <a:pt x="140" y="255"/>
                    <a:pt x="146" y="250"/>
                    <a:pt x="157" y="248"/>
                  </a:cubicBezTo>
                  <a:cubicBezTo>
                    <a:pt x="187" y="235"/>
                    <a:pt x="160" y="240"/>
                    <a:pt x="224" y="238"/>
                  </a:cubicBezTo>
                  <a:cubicBezTo>
                    <a:pt x="231" y="216"/>
                    <a:pt x="228" y="227"/>
                    <a:pt x="231" y="204"/>
                  </a:cubicBezTo>
                  <a:cubicBezTo>
                    <a:pt x="229" y="189"/>
                    <a:pt x="223" y="171"/>
                    <a:pt x="209" y="164"/>
                  </a:cubicBezTo>
                  <a:cubicBezTo>
                    <a:pt x="188" y="140"/>
                    <a:pt x="198" y="145"/>
                    <a:pt x="195" y="96"/>
                  </a:cubicBezTo>
                  <a:cubicBezTo>
                    <a:pt x="194" y="88"/>
                    <a:pt x="188" y="80"/>
                    <a:pt x="185" y="72"/>
                  </a:cubicBezTo>
                  <a:cubicBezTo>
                    <a:pt x="183" y="62"/>
                    <a:pt x="185" y="51"/>
                    <a:pt x="181" y="41"/>
                  </a:cubicBezTo>
                  <a:cubicBezTo>
                    <a:pt x="179" y="35"/>
                    <a:pt x="172" y="32"/>
                    <a:pt x="169" y="27"/>
                  </a:cubicBezTo>
                  <a:cubicBezTo>
                    <a:pt x="160" y="14"/>
                    <a:pt x="146" y="13"/>
                    <a:pt x="154" y="5"/>
                  </a:cubicBez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13" name="Freeform 13"/>
            <p:cNvSpPr>
              <a:spLocks/>
            </p:cNvSpPr>
            <p:nvPr/>
          </p:nvSpPr>
          <p:spPr bwMode="auto">
            <a:xfrm>
              <a:off x="4371" y="2162"/>
              <a:ext cx="225" cy="226"/>
            </a:xfrm>
            <a:custGeom>
              <a:avLst/>
              <a:gdLst>
                <a:gd name="T0" fmla="*/ 88 w 225"/>
                <a:gd name="T1" fmla="*/ 5 h 226"/>
                <a:gd name="T2" fmla="*/ 57 w 225"/>
                <a:gd name="T3" fmla="*/ 41 h 226"/>
                <a:gd name="T4" fmla="*/ 26 w 225"/>
                <a:gd name="T5" fmla="*/ 106 h 226"/>
                <a:gd name="T6" fmla="*/ 9 w 225"/>
                <a:gd name="T7" fmla="*/ 140 h 226"/>
                <a:gd name="T8" fmla="*/ 81 w 225"/>
                <a:gd name="T9" fmla="*/ 214 h 226"/>
                <a:gd name="T10" fmla="*/ 134 w 225"/>
                <a:gd name="T11" fmla="*/ 226 h 226"/>
                <a:gd name="T12" fmla="*/ 158 w 225"/>
                <a:gd name="T13" fmla="*/ 202 h 226"/>
                <a:gd name="T14" fmla="*/ 167 w 225"/>
                <a:gd name="T15" fmla="*/ 200 h 226"/>
                <a:gd name="T16" fmla="*/ 208 w 225"/>
                <a:gd name="T17" fmla="*/ 197 h 226"/>
                <a:gd name="T18" fmla="*/ 218 w 225"/>
                <a:gd name="T19" fmla="*/ 166 h 226"/>
                <a:gd name="T20" fmla="*/ 225 w 225"/>
                <a:gd name="T21" fmla="*/ 75 h 226"/>
                <a:gd name="T22" fmla="*/ 191 w 225"/>
                <a:gd name="T23" fmla="*/ 36 h 226"/>
                <a:gd name="T24" fmla="*/ 170 w 225"/>
                <a:gd name="T25" fmla="*/ 15 h 226"/>
                <a:gd name="T26" fmla="*/ 127 w 225"/>
                <a:gd name="T2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5" h="226">
                  <a:moveTo>
                    <a:pt x="88" y="5"/>
                  </a:moveTo>
                  <a:cubicBezTo>
                    <a:pt x="66" y="10"/>
                    <a:pt x="68" y="23"/>
                    <a:pt x="57" y="41"/>
                  </a:cubicBezTo>
                  <a:cubicBezTo>
                    <a:pt x="44" y="61"/>
                    <a:pt x="33" y="83"/>
                    <a:pt x="26" y="106"/>
                  </a:cubicBezTo>
                  <a:cubicBezTo>
                    <a:pt x="23" y="128"/>
                    <a:pt x="25" y="129"/>
                    <a:pt x="9" y="140"/>
                  </a:cubicBezTo>
                  <a:cubicBezTo>
                    <a:pt x="0" y="182"/>
                    <a:pt x="46" y="210"/>
                    <a:pt x="81" y="214"/>
                  </a:cubicBezTo>
                  <a:cubicBezTo>
                    <a:pt x="96" y="225"/>
                    <a:pt x="116" y="222"/>
                    <a:pt x="134" y="226"/>
                  </a:cubicBezTo>
                  <a:cubicBezTo>
                    <a:pt x="146" y="222"/>
                    <a:pt x="151" y="212"/>
                    <a:pt x="158" y="202"/>
                  </a:cubicBezTo>
                  <a:cubicBezTo>
                    <a:pt x="160" y="199"/>
                    <a:pt x="164" y="200"/>
                    <a:pt x="167" y="200"/>
                  </a:cubicBezTo>
                  <a:cubicBezTo>
                    <a:pt x="181" y="199"/>
                    <a:pt x="194" y="198"/>
                    <a:pt x="208" y="197"/>
                  </a:cubicBezTo>
                  <a:cubicBezTo>
                    <a:pt x="212" y="187"/>
                    <a:pt x="214" y="176"/>
                    <a:pt x="218" y="166"/>
                  </a:cubicBezTo>
                  <a:cubicBezTo>
                    <a:pt x="224" y="136"/>
                    <a:pt x="223" y="105"/>
                    <a:pt x="225" y="75"/>
                  </a:cubicBezTo>
                  <a:cubicBezTo>
                    <a:pt x="223" y="52"/>
                    <a:pt x="213" y="43"/>
                    <a:pt x="191" y="36"/>
                  </a:cubicBezTo>
                  <a:cubicBezTo>
                    <a:pt x="185" y="25"/>
                    <a:pt x="183" y="19"/>
                    <a:pt x="170" y="15"/>
                  </a:cubicBezTo>
                  <a:cubicBezTo>
                    <a:pt x="159" y="7"/>
                    <a:pt x="140" y="0"/>
                    <a:pt x="127" y="0"/>
                  </a:cubicBezTo>
                </a:path>
              </a:pathLst>
            </a:cu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414" name="Group 14"/>
          <p:cNvGrpSpPr>
            <a:grpSpLocks/>
          </p:cNvGrpSpPr>
          <p:nvPr/>
        </p:nvGrpSpPr>
        <p:grpSpPr bwMode="auto">
          <a:xfrm>
            <a:off x="4152900" y="2514600"/>
            <a:ext cx="2540000" cy="3657600"/>
            <a:chOff x="2256" y="1584"/>
            <a:chExt cx="1600" cy="2304"/>
          </a:xfrm>
        </p:grpSpPr>
        <p:sp>
          <p:nvSpPr>
            <p:cNvPr id="102415" name="Rectangle 15"/>
            <p:cNvSpPr>
              <a:spLocks noChangeArrowheads="1"/>
            </p:cNvSpPr>
            <p:nvPr/>
          </p:nvSpPr>
          <p:spPr bwMode="auto">
            <a:xfrm>
              <a:off x="2400" y="3734"/>
              <a:ext cx="120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000">
                  <a:latin typeface="Arial" charset="0"/>
                  <a:cs typeface="Times New Roman" charset="0"/>
                </a:rPr>
                <a:t>Wavelength (nm)</a:t>
              </a:r>
            </a:p>
          </p:txBody>
        </p:sp>
        <p:grpSp>
          <p:nvGrpSpPr>
            <p:cNvPr id="102416" name="Group 16"/>
            <p:cNvGrpSpPr>
              <a:grpSpLocks/>
            </p:cNvGrpSpPr>
            <p:nvPr/>
          </p:nvGrpSpPr>
          <p:grpSpPr bwMode="auto">
            <a:xfrm>
              <a:off x="2256" y="1584"/>
              <a:ext cx="1600" cy="2174"/>
              <a:chOff x="2256" y="1584"/>
              <a:chExt cx="1600" cy="2174"/>
            </a:xfrm>
          </p:grpSpPr>
          <p:sp>
            <p:nvSpPr>
              <p:cNvPr id="102417" name="Rectangle 17"/>
              <p:cNvSpPr>
                <a:spLocks noChangeArrowheads="1"/>
              </p:cNvSpPr>
              <p:nvPr/>
            </p:nvSpPr>
            <p:spPr bwMode="auto">
              <a:xfrm>
                <a:off x="2256" y="1584"/>
                <a:ext cx="1488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600" dirty="0">
                    <a:latin typeface="Arial" charset="0"/>
                    <a:cs typeface="Times New Roman" charset="0"/>
                  </a:rPr>
                  <a:t>Characteristic</a:t>
                </a:r>
              </a:p>
              <a:p>
                <a:pPr algn="ctr" eaLnBrk="0" hangingPunct="0"/>
                <a:r>
                  <a:rPr lang="en-US" sz="1600" dirty="0">
                    <a:latin typeface="Arial" charset="0"/>
                    <a:cs typeface="Times New Roman" charset="0"/>
                  </a:rPr>
                  <a:t>Spectra</a:t>
                </a:r>
              </a:p>
            </p:txBody>
          </p:sp>
          <p:grpSp>
            <p:nvGrpSpPr>
              <p:cNvPr id="102418" name="Group 18"/>
              <p:cNvGrpSpPr>
                <a:grpSpLocks/>
              </p:cNvGrpSpPr>
              <p:nvPr/>
            </p:nvGrpSpPr>
            <p:grpSpPr bwMode="auto">
              <a:xfrm>
                <a:off x="2256" y="2022"/>
                <a:ext cx="1600" cy="1736"/>
                <a:chOff x="2304" y="1776"/>
                <a:chExt cx="1600" cy="1736"/>
              </a:xfrm>
            </p:grpSpPr>
            <p:pic>
              <p:nvPicPr>
                <p:cNvPr id="102419" name="Picture 19" descr="pcasld1c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04" y="1776"/>
                  <a:ext cx="1600" cy="17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2420" name="Freeform 20"/>
                <p:cNvSpPr>
                  <a:spLocks/>
                </p:cNvSpPr>
                <p:nvPr/>
              </p:nvSpPr>
              <p:spPr bwMode="auto">
                <a:xfrm>
                  <a:off x="2592" y="1872"/>
                  <a:ext cx="1200" cy="1344"/>
                </a:xfrm>
                <a:custGeom>
                  <a:avLst/>
                  <a:gdLst>
                    <a:gd name="T0" fmla="*/ 0 w 1200"/>
                    <a:gd name="T1" fmla="*/ 1344 h 1344"/>
                    <a:gd name="T2" fmla="*/ 48 w 1200"/>
                    <a:gd name="T3" fmla="*/ 1344 h 1344"/>
                    <a:gd name="T4" fmla="*/ 144 w 1200"/>
                    <a:gd name="T5" fmla="*/ 720 h 1344"/>
                    <a:gd name="T6" fmla="*/ 288 w 1200"/>
                    <a:gd name="T7" fmla="*/ 0 h 1344"/>
                    <a:gd name="T8" fmla="*/ 432 w 1200"/>
                    <a:gd name="T9" fmla="*/ 96 h 1344"/>
                    <a:gd name="T10" fmla="*/ 480 w 1200"/>
                    <a:gd name="T11" fmla="*/ 192 h 1344"/>
                    <a:gd name="T12" fmla="*/ 720 w 1200"/>
                    <a:gd name="T13" fmla="*/ 864 h 1344"/>
                    <a:gd name="T14" fmla="*/ 864 w 1200"/>
                    <a:gd name="T15" fmla="*/ 1008 h 1344"/>
                    <a:gd name="T16" fmla="*/ 1056 w 1200"/>
                    <a:gd name="T17" fmla="*/ 1152 h 1344"/>
                    <a:gd name="T18" fmla="*/ 1200 w 1200"/>
                    <a:gd name="T19" fmla="*/ 1200 h 1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00" h="1344">
                      <a:moveTo>
                        <a:pt x="0" y="1344"/>
                      </a:moveTo>
                      <a:lnTo>
                        <a:pt x="48" y="1344"/>
                      </a:lnTo>
                      <a:lnTo>
                        <a:pt x="144" y="720"/>
                      </a:lnTo>
                      <a:lnTo>
                        <a:pt x="288" y="0"/>
                      </a:lnTo>
                      <a:lnTo>
                        <a:pt x="432" y="96"/>
                      </a:lnTo>
                      <a:lnTo>
                        <a:pt x="480" y="192"/>
                      </a:lnTo>
                      <a:lnTo>
                        <a:pt x="720" y="864"/>
                      </a:lnTo>
                      <a:lnTo>
                        <a:pt x="864" y="1008"/>
                      </a:lnTo>
                      <a:lnTo>
                        <a:pt x="1056" y="1152"/>
                      </a:lnTo>
                      <a:lnTo>
                        <a:pt x="1200" y="1200"/>
                      </a:lnTo>
                    </a:path>
                  </a:pathLst>
                </a:custGeom>
                <a:noFill/>
                <a:ln w="12700" cap="flat" cmpd="sng">
                  <a:solidFill>
                    <a:srgbClr val="FFFF66"/>
                  </a:solidFill>
                  <a:prstDash val="solid"/>
                  <a:round/>
                  <a:headEnd type="none" w="sm" len="sm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02421" name="Text Box 21"/>
          <p:cNvSpPr txBox="1">
            <a:spLocks noChangeArrowheads="1"/>
          </p:cNvSpPr>
          <p:nvPr/>
        </p:nvSpPr>
        <p:spPr bwMode="auto">
          <a:xfrm>
            <a:off x="1866900" y="6019800"/>
            <a:ext cx="7620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600">
                <a:latin typeface="Arial" charset="0"/>
                <a:cs typeface="Times New Roman" charset="0"/>
              </a:rPr>
              <a:t>High spectral resolution increases utility of spectrally responsive indicator dyes</a:t>
            </a:r>
          </a:p>
        </p:txBody>
      </p:sp>
      <p:sp>
        <p:nvSpPr>
          <p:cNvPr id="102422" name="Rectangle 22"/>
          <p:cNvSpPr>
            <a:spLocks noChangeArrowheads="1"/>
          </p:cNvSpPr>
          <p:nvPr/>
        </p:nvSpPr>
        <p:spPr bwMode="auto">
          <a:xfrm>
            <a:off x="1943100" y="6400801"/>
            <a:ext cx="6553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000">
                <a:latin typeface="Verdana" charset="0"/>
                <a:cs typeface="Times New Roman" charset="0"/>
              </a:rPr>
              <a:t>Slide from Dr. Richard Levenson, CRi, Inc.,35B Cabot Rd.,Woburn, MA 01801, www.cri-inc.com</a:t>
            </a:r>
          </a:p>
        </p:txBody>
      </p:sp>
      <p:sp>
        <p:nvSpPr>
          <p:cNvPr id="102423" name="Line 23"/>
          <p:cNvSpPr>
            <a:spLocks noChangeShapeType="1"/>
          </p:cNvSpPr>
          <p:nvPr/>
        </p:nvSpPr>
        <p:spPr bwMode="auto">
          <a:xfrm>
            <a:off x="5981700" y="3657600"/>
            <a:ext cx="0" cy="1066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24" name="Line 24"/>
          <p:cNvSpPr>
            <a:spLocks noChangeShapeType="1"/>
          </p:cNvSpPr>
          <p:nvPr/>
        </p:nvSpPr>
        <p:spPr bwMode="auto">
          <a:xfrm flipV="1">
            <a:off x="5981700" y="5105400"/>
            <a:ext cx="0" cy="457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102425" name="Group 25"/>
          <p:cNvGrpSpPr>
            <a:grpSpLocks/>
          </p:cNvGrpSpPr>
          <p:nvPr/>
        </p:nvGrpSpPr>
        <p:grpSpPr bwMode="auto">
          <a:xfrm>
            <a:off x="4838701" y="1447800"/>
            <a:ext cx="4456113" cy="3467100"/>
            <a:chOff x="2496" y="720"/>
            <a:chExt cx="2807" cy="2348"/>
          </a:xfrm>
        </p:grpSpPr>
        <p:pic>
          <p:nvPicPr>
            <p:cNvPr id="102426" name="Picture 26" descr="pcasld1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720"/>
              <a:ext cx="1895" cy="234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27" name="AutoShape 27"/>
            <p:cNvSpPr>
              <a:spLocks noChangeArrowheads="1"/>
            </p:cNvSpPr>
            <p:nvPr/>
          </p:nvSpPr>
          <p:spPr bwMode="auto">
            <a:xfrm>
              <a:off x="2496" y="1248"/>
              <a:ext cx="816" cy="96"/>
            </a:xfrm>
            <a:prstGeom prst="rightArrow">
              <a:avLst>
                <a:gd name="adj1" fmla="val 50000"/>
                <a:gd name="adj2" fmla="val 212500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428" name="Group 28"/>
          <p:cNvGrpSpPr>
            <a:grpSpLocks/>
          </p:cNvGrpSpPr>
          <p:nvPr/>
        </p:nvGrpSpPr>
        <p:grpSpPr bwMode="auto">
          <a:xfrm>
            <a:off x="7234238" y="3505200"/>
            <a:ext cx="914400" cy="407988"/>
            <a:chOff x="4209" y="2209"/>
            <a:chExt cx="576" cy="257"/>
          </a:xfrm>
        </p:grpSpPr>
        <p:sp>
          <p:nvSpPr>
            <p:cNvPr id="102429" name="Freeform 29"/>
            <p:cNvSpPr>
              <a:spLocks/>
            </p:cNvSpPr>
            <p:nvPr/>
          </p:nvSpPr>
          <p:spPr bwMode="auto">
            <a:xfrm>
              <a:off x="4209" y="2209"/>
              <a:ext cx="231" cy="239"/>
            </a:xfrm>
            <a:custGeom>
              <a:avLst/>
              <a:gdLst>
                <a:gd name="T0" fmla="*/ 154 w 231"/>
                <a:gd name="T1" fmla="*/ 5 h 257"/>
                <a:gd name="T2" fmla="*/ 106 w 231"/>
                <a:gd name="T3" fmla="*/ 3 h 257"/>
                <a:gd name="T4" fmla="*/ 65 w 231"/>
                <a:gd name="T5" fmla="*/ 29 h 257"/>
                <a:gd name="T6" fmla="*/ 39 w 231"/>
                <a:gd name="T7" fmla="*/ 48 h 257"/>
                <a:gd name="T8" fmla="*/ 25 w 231"/>
                <a:gd name="T9" fmla="*/ 75 h 257"/>
                <a:gd name="T10" fmla="*/ 37 w 231"/>
                <a:gd name="T11" fmla="*/ 166 h 257"/>
                <a:gd name="T12" fmla="*/ 41 w 231"/>
                <a:gd name="T13" fmla="*/ 197 h 257"/>
                <a:gd name="T14" fmla="*/ 58 w 231"/>
                <a:gd name="T15" fmla="*/ 219 h 257"/>
                <a:gd name="T16" fmla="*/ 65 w 231"/>
                <a:gd name="T17" fmla="*/ 233 h 257"/>
                <a:gd name="T18" fmla="*/ 104 w 231"/>
                <a:gd name="T19" fmla="*/ 240 h 257"/>
                <a:gd name="T20" fmla="*/ 128 w 231"/>
                <a:gd name="T21" fmla="*/ 257 h 257"/>
                <a:gd name="T22" fmla="*/ 157 w 231"/>
                <a:gd name="T23" fmla="*/ 248 h 257"/>
                <a:gd name="T24" fmla="*/ 224 w 231"/>
                <a:gd name="T25" fmla="*/ 238 h 257"/>
                <a:gd name="T26" fmla="*/ 231 w 231"/>
                <a:gd name="T27" fmla="*/ 204 h 257"/>
                <a:gd name="T28" fmla="*/ 209 w 231"/>
                <a:gd name="T29" fmla="*/ 164 h 257"/>
                <a:gd name="T30" fmla="*/ 195 w 231"/>
                <a:gd name="T31" fmla="*/ 96 h 257"/>
                <a:gd name="T32" fmla="*/ 185 w 231"/>
                <a:gd name="T33" fmla="*/ 72 h 257"/>
                <a:gd name="T34" fmla="*/ 181 w 231"/>
                <a:gd name="T35" fmla="*/ 41 h 257"/>
                <a:gd name="T36" fmla="*/ 169 w 231"/>
                <a:gd name="T37" fmla="*/ 27 h 257"/>
                <a:gd name="T38" fmla="*/ 154 w 231"/>
                <a:gd name="T39" fmla="*/ 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1" h="257">
                  <a:moveTo>
                    <a:pt x="154" y="5"/>
                  </a:moveTo>
                  <a:cubicBezTo>
                    <a:pt x="132" y="2"/>
                    <a:pt x="133" y="0"/>
                    <a:pt x="106" y="3"/>
                  </a:cubicBezTo>
                  <a:cubicBezTo>
                    <a:pt x="103" y="37"/>
                    <a:pt x="97" y="26"/>
                    <a:pt x="65" y="29"/>
                  </a:cubicBezTo>
                  <a:cubicBezTo>
                    <a:pt x="59" y="40"/>
                    <a:pt x="49" y="42"/>
                    <a:pt x="39" y="48"/>
                  </a:cubicBezTo>
                  <a:cubicBezTo>
                    <a:pt x="37" y="59"/>
                    <a:pt x="36" y="70"/>
                    <a:pt x="25" y="75"/>
                  </a:cubicBezTo>
                  <a:cubicBezTo>
                    <a:pt x="4" y="105"/>
                    <a:pt x="0" y="157"/>
                    <a:pt x="37" y="166"/>
                  </a:cubicBezTo>
                  <a:cubicBezTo>
                    <a:pt x="39" y="176"/>
                    <a:pt x="38" y="187"/>
                    <a:pt x="41" y="197"/>
                  </a:cubicBezTo>
                  <a:cubicBezTo>
                    <a:pt x="43" y="205"/>
                    <a:pt x="54" y="212"/>
                    <a:pt x="58" y="219"/>
                  </a:cubicBezTo>
                  <a:cubicBezTo>
                    <a:pt x="59" y="221"/>
                    <a:pt x="63" y="231"/>
                    <a:pt x="65" y="233"/>
                  </a:cubicBezTo>
                  <a:cubicBezTo>
                    <a:pt x="76" y="241"/>
                    <a:pt x="104" y="240"/>
                    <a:pt x="104" y="240"/>
                  </a:cubicBezTo>
                  <a:cubicBezTo>
                    <a:pt x="112" y="249"/>
                    <a:pt x="118" y="250"/>
                    <a:pt x="128" y="257"/>
                  </a:cubicBezTo>
                  <a:cubicBezTo>
                    <a:pt x="140" y="255"/>
                    <a:pt x="146" y="250"/>
                    <a:pt x="157" y="248"/>
                  </a:cubicBezTo>
                  <a:cubicBezTo>
                    <a:pt x="187" y="235"/>
                    <a:pt x="160" y="240"/>
                    <a:pt x="224" y="238"/>
                  </a:cubicBezTo>
                  <a:cubicBezTo>
                    <a:pt x="231" y="216"/>
                    <a:pt x="228" y="227"/>
                    <a:pt x="231" y="204"/>
                  </a:cubicBezTo>
                  <a:cubicBezTo>
                    <a:pt x="229" y="189"/>
                    <a:pt x="223" y="171"/>
                    <a:pt x="209" y="164"/>
                  </a:cubicBezTo>
                  <a:cubicBezTo>
                    <a:pt x="188" y="140"/>
                    <a:pt x="198" y="145"/>
                    <a:pt x="195" y="96"/>
                  </a:cubicBezTo>
                  <a:cubicBezTo>
                    <a:pt x="194" y="88"/>
                    <a:pt x="188" y="80"/>
                    <a:pt x="185" y="72"/>
                  </a:cubicBezTo>
                  <a:cubicBezTo>
                    <a:pt x="183" y="62"/>
                    <a:pt x="185" y="51"/>
                    <a:pt x="181" y="41"/>
                  </a:cubicBezTo>
                  <a:cubicBezTo>
                    <a:pt x="179" y="35"/>
                    <a:pt x="172" y="32"/>
                    <a:pt x="169" y="27"/>
                  </a:cubicBezTo>
                  <a:cubicBezTo>
                    <a:pt x="160" y="14"/>
                    <a:pt x="146" y="13"/>
                    <a:pt x="154" y="5"/>
                  </a:cubicBez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30" name="Freeform 30"/>
            <p:cNvSpPr>
              <a:spLocks/>
            </p:cNvSpPr>
            <p:nvPr/>
          </p:nvSpPr>
          <p:spPr bwMode="auto">
            <a:xfrm>
              <a:off x="4560" y="2256"/>
              <a:ext cx="225" cy="210"/>
            </a:xfrm>
            <a:custGeom>
              <a:avLst/>
              <a:gdLst>
                <a:gd name="T0" fmla="*/ 88 w 225"/>
                <a:gd name="T1" fmla="*/ 5 h 226"/>
                <a:gd name="T2" fmla="*/ 57 w 225"/>
                <a:gd name="T3" fmla="*/ 41 h 226"/>
                <a:gd name="T4" fmla="*/ 26 w 225"/>
                <a:gd name="T5" fmla="*/ 106 h 226"/>
                <a:gd name="T6" fmla="*/ 9 w 225"/>
                <a:gd name="T7" fmla="*/ 140 h 226"/>
                <a:gd name="T8" fmla="*/ 81 w 225"/>
                <a:gd name="T9" fmla="*/ 214 h 226"/>
                <a:gd name="T10" fmla="*/ 134 w 225"/>
                <a:gd name="T11" fmla="*/ 226 h 226"/>
                <a:gd name="T12" fmla="*/ 158 w 225"/>
                <a:gd name="T13" fmla="*/ 202 h 226"/>
                <a:gd name="T14" fmla="*/ 167 w 225"/>
                <a:gd name="T15" fmla="*/ 200 h 226"/>
                <a:gd name="T16" fmla="*/ 208 w 225"/>
                <a:gd name="T17" fmla="*/ 197 h 226"/>
                <a:gd name="T18" fmla="*/ 218 w 225"/>
                <a:gd name="T19" fmla="*/ 166 h 226"/>
                <a:gd name="T20" fmla="*/ 225 w 225"/>
                <a:gd name="T21" fmla="*/ 75 h 226"/>
                <a:gd name="T22" fmla="*/ 191 w 225"/>
                <a:gd name="T23" fmla="*/ 36 h 226"/>
                <a:gd name="T24" fmla="*/ 170 w 225"/>
                <a:gd name="T25" fmla="*/ 15 h 226"/>
                <a:gd name="T26" fmla="*/ 127 w 225"/>
                <a:gd name="T2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5" h="226">
                  <a:moveTo>
                    <a:pt x="88" y="5"/>
                  </a:moveTo>
                  <a:cubicBezTo>
                    <a:pt x="66" y="10"/>
                    <a:pt x="68" y="23"/>
                    <a:pt x="57" y="41"/>
                  </a:cubicBezTo>
                  <a:cubicBezTo>
                    <a:pt x="44" y="61"/>
                    <a:pt x="33" y="83"/>
                    <a:pt x="26" y="106"/>
                  </a:cubicBezTo>
                  <a:cubicBezTo>
                    <a:pt x="23" y="128"/>
                    <a:pt x="25" y="129"/>
                    <a:pt x="9" y="140"/>
                  </a:cubicBezTo>
                  <a:cubicBezTo>
                    <a:pt x="0" y="182"/>
                    <a:pt x="46" y="210"/>
                    <a:pt x="81" y="214"/>
                  </a:cubicBezTo>
                  <a:cubicBezTo>
                    <a:pt x="96" y="225"/>
                    <a:pt x="116" y="222"/>
                    <a:pt x="134" y="226"/>
                  </a:cubicBezTo>
                  <a:cubicBezTo>
                    <a:pt x="146" y="222"/>
                    <a:pt x="151" y="212"/>
                    <a:pt x="158" y="202"/>
                  </a:cubicBezTo>
                  <a:cubicBezTo>
                    <a:pt x="160" y="199"/>
                    <a:pt x="164" y="200"/>
                    <a:pt x="167" y="200"/>
                  </a:cubicBezTo>
                  <a:cubicBezTo>
                    <a:pt x="181" y="199"/>
                    <a:pt x="194" y="198"/>
                    <a:pt x="208" y="197"/>
                  </a:cubicBezTo>
                  <a:cubicBezTo>
                    <a:pt x="212" y="187"/>
                    <a:pt x="214" y="176"/>
                    <a:pt x="218" y="166"/>
                  </a:cubicBezTo>
                  <a:cubicBezTo>
                    <a:pt x="224" y="136"/>
                    <a:pt x="223" y="105"/>
                    <a:pt x="225" y="75"/>
                  </a:cubicBezTo>
                  <a:cubicBezTo>
                    <a:pt x="223" y="52"/>
                    <a:pt x="213" y="43"/>
                    <a:pt x="191" y="36"/>
                  </a:cubicBezTo>
                  <a:cubicBezTo>
                    <a:pt x="185" y="25"/>
                    <a:pt x="183" y="19"/>
                    <a:pt x="170" y="15"/>
                  </a:cubicBezTo>
                  <a:cubicBezTo>
                    <a:pt x="159" y="7"/>
                    <a:pt x="140" y="0"/>
                    <a:pt x="127" y="0"/>
                  </a:cubicBezTo>
                </a:path>
              </a:pathLst>
            </a:cu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73775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329"/>
            <a:ext cx="9144000" cy="19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logo_us_mio_rv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566" y="1298562"/>
            <a:ext cx="674839" cy="44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2" descr="OSU-IP_RVB_H100_ECR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029" y="1334838"/>
            <a:ext cx="1250912" cy="44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3"/>
          <p:cNvSpPr txBox="1"/>
          <p:nvPr/>
        </p:nvSpPr>
        <p:spPr>
          <a:xfrm>
            <a:off x="697260" y="2083222"/>
            <a:ext cx="889248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/>
              <a:t>IN SITU CHARACTERISATION OF THE MARINE MICROBE DYNAMICS THANKS TO HIGH FREQUENCY ANALYSIS </a:t>
            </a:r>
          </a:p>
          <a:p>
            <a:pPr algn="ctr"/>
            <a:r>
              <a:rPr lang="en-US" sz="2400" b="1" dirty="0"/>
              <a:t>AT THE SINGLE CELL LEVEL: TOWARD NEW PARADIGMS </a:t>
            </a:r>
            <a:endParaRPr lang="fr-FR" sz="2400" b="1" dirty="0">
              <a:solidFill>
                <a:srgbClr val="000066"/>
              </a:solidFill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0119" y="3356621"/>
            <a:ext cx="7015712" cy="11079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err="1"/>
              <a:t>Grégori</a:t>
            </a:r>
            <a:r>
              <a:rPr lang="fr-FR" b="1" dirty="0"/>
              <a:t>, G. J.; </a:t>
            </a:r>
            <a:r>
              <a:rPr lang="fr-FR" b="1" dirty="0" err="1"/>
              <a:t>Dugenne</a:t>
            </a:r>
            <a:r>
              <a:rPr lang="fr-FR" b="1" dirty="0"/>
              <a:t>, M.; Denis, M.; Thyssen, M.</a:t>
            </a:r>
          </a:p>
          <a:p>
            <a:pPr algn="ctr"/>
            <a:endParaRPr lang="fr-FR" sz="1600" dirty="0"/>
          </a:p>
          <a:p>
            <a:pPr algn="ctr"/>
            <a:r>
              <a:rPr lang="fr-FR" sz="1600" dirty="0" err="1"/>
              <a:t>Mediterranean</a:t>
            </a:r>
            <a:r>
              <a:rPr lang="fr-FR" sz="1600" dirty="0"/>
              <a:t> Institute of </a:t>
            </a:r>
            <a:r>
              <a:rPr lang="fr-FR" sz="1600" dirty="0" err="1"/>
              <a:t>Oceanography</a:t>
            </a:r>
            <a:r>
              <a:rPr lang="fr-FR" sz="1600" dirty="0"/>
              <a:t>, </a:t>
            </a:r>
          </a:p>
          <a:p>
            <a:pPr algn="ctr"/>
            <a:r>
              <a:rPr lang="fr-FR" sz="1600" dirty="0"/>
              <a:t>Aix-Marseille </a:t>
            </a:r>
            <a:r>
              <a:rPr lang="fr-FR" sz="1600" dirty="0" err="1"/>
              <a:t>University</a:t>
            </a:r>
            <a:r>
              <a:rPr lang="fr-FR" sz="1600" dirty="0"/>
              <a:t>, CNRS, IRD, Toulon </a:t>
            </a:r>
            <a:r>
              <a:rPr lang="fr-FR" sz="1600" dirty="0" err="1"/>
              <a:t>University</a:t>
            </a:r>
            <a:endParaRPr lang="fr-FR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1168830" y="44624"/>
            <a:ext cx="3248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+mj-lt"/>
              </a:rPr>
              <a:t>Granada, Spain, 22-27 </a:t>
            </a:r>
            <a:r>
              <a:rPr lang="fr-FR" sz="1600" b="1" dirty="0" err="1">
                <a:solidFill>
                  <a:schemeClr val="bg1"/>
                </a:solidFill>
                <a:latin typeface="+mj-lt"/>
              </a:rPr>
              <a:t>February</a:t>
            </a:r>
            <a:r>
              <a:rPr lang="fr-FR" sz="1600" b="1" dirty="0">
                <a:solidFill>
                  <a:schemeClr val="bg1"/>
                </a:solidFill>
                <a:latin typeface="+mj-lt"/>
              </a:rPr>
              <a:t> 2015</a:t>
            </a:r>
          </a:p>
        </p:txBody>
      </p:sp>
      <p:pic>
        <p:nvPicPr>
          <p:cNvPr id="15" name="Picture 12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711" y="1328"/>
            <a:ext cx="1193135" cy="43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Logo_UST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906" y="14030"/>
            <a:ext cx="32385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NRSfr-peti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788" y="14030"/>
            <a:ext cx="4191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LogoIR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584" y="12892"/>
            <a:ext cx="630357" cy="42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5629842" y="620689"/>
            <a:ext cx="3618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chemeClr val="bg1"/>
                </a:solidFill>
                <a:latin typeface="+mj-lt"/>
              </a:rPr>
              <a:t>Mediterranean</a:t>
            </a:r>
            <a:r>
              <a:rPr lang="fr-FR" b="1" dirty="0">
                <a:solidFill>
                  <a:schemeClr val="bg1"/>
                </a:solidFill>
                <a:latin typeface="+mj-lt"/>
              </a:rPr>
              <a:t> Institute</a:t>
            </a:r>
          </a:p>
          <a:p>
            <a:pPr algn="ctr"/>
            <a:r>
              <a:rPr lang="fr-FR" b="1" dirty="0">
                <a:solidFill>
                  <a:schemeClr val="bg1"/>
                </a:solidFill>
                <a:latin typeface="+mj-lt"/>
              </a:rPr>
              <a:t>of </a:t>
            </a:r>
            <a:r>
              <a:rPr lang="fr-FR" b="1" dirty="0" err="1">
                <a:solidFill>
                  <a:schemeClr val="bg1"/>
                </a:solidFill>
                <a:latin typeface="+mj-lt"/>
              </a:rPr>
              <a:t>Oceanography</a:t>
            </a:r>
            <a:endParaRPr lang="fr-FR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39244" y="515719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1400" dirty="0">
                <a:latin typeface="+mj-lt"/>
              </a:rPr>
              <a:t>OSU </a:t>
            </a:r>
            <a:r>
              <a:rPr lang="fr-FR" sz="1400" dirty="0" err="1">
                <a:latin typeface="+mj-lt"/>
              </a:rPr>
              <a:t>Pytheas</a:t>
            </a:r>
            <a:endParaRPr lang="fr-FR" sz="1400" dirty="0">
              <a:latin typeface="+mj-lt"/>
            </a:endParaRPr>
          </a:p>
          <a:p>
            <a:pPr algn="ctr"/>
            <a:r>
              <a:rPr lang="fr-FR" sz="1400" dirty="0">
                <a:latin typeface="+mj-lt"/>
              </a:rPr>
              <a:t>Campus de </a:t>
            </a:r>
            <a:r>
              <a:rPr lang="fr-FR" sz="1400" dirty="0" err="1">
                <a:latin typeface="+mj-lt"/>
              </a:rPr>
              <a:t>Luminy</a:t>
            </a:r>
            <a:r>
              <a:rPr lang="fr-FR" sz="1400" dirty="0">
                <a:latin typeface="+mj-lt"/>
              </a:rPr>
              <a:t>, </a:t>
            </a:r>
            <a:r>
              <a:rPr lang="fr-FR" sz="1400" dirty="0" err="1">
                <a:latin typeface="+mj-lt"/>
              </a:rPr>
              <a:t>Marseilles</a:t>
            </a:r>
            <a:r>
              <a:rPr lang="fr-FR" sz="1400" dirty="0">
                <a:latin typeface="+mj-lt"/>
              </a:rPr>
              <a:t> (France)</a:t>
            </a:r>
          </a:p>
          <a:p>
            <a:pPr algn="ctr"/>
            <a:endParaRPr lang="fr-FR" sz="1400" dirty="0">
              <a:latin typeface="+mj-lt"/>
            </a:endParaRPr>
          </a:p>
          <a:p>
            <a:pPr algn="ctr"/>
            <a:r>
              <a:rPr lang="fr-FR" sz="1400" dirty="0">
                <a:latin typeface="+mj-lt"/>
              </a:rPr>
              <a:t>https://precym.mio.univ-amu.fr/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421" y="6155385"/>
            <a:ext cx="755883" cy="69269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42" y="620689"/>
            <a:ext cx="3391395" cy="956341"/>
          </a:xfrm>
          <a:prstGeom prst="rect">
            <a:avLst/>
          </a:prstGeom>
        </p:spPr>
      </p:pic>
      <p:pic>
        <p:nvPicPr>
          <p:cNvPr id="2050" name="Picture 2" descr="Permalien de l'image intégré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16" y="5084123"/>
            <a:ext cx="2114772" cy="118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23907" y="3369618"/>
            <a:ext cx="3103040" cy="34553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9580" y="6450873"/>
            <a:ext cx="256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Slide from Gerald </a:t>
            </a:r>
            <a:r>
              <a:rPr lang="en-US" dirty="0" err="1" smtClean="0">
                <a:solidFill>
                  <a:srgbClr val="FF0000"/>
                </a:solidFill>
              </a:rPr>
              <a:t>Gregori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4294" y="-74702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</a:rPr>
              <a:t>1</a:t>
            </a:r>
            <a:endParaRPr lang="en-US" sz="6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21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0" y="0"/>
            <a:ext cx="7924800" cy="7620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Spectral “unmixing”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441700" y="1452564"/>
          <a:ext cx="3911600" cy="261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1" y="4098926"/>
            <a:ext cx="2682875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1" y="4098926"/>
            <a:ext cx="2682875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4610100" y="5089525"/>
            <a:ext cx="1295400" cy="685800"/>
          </a:xfrm>
          <a:prstGeom prst="rightArrow">
            <a:avLst>
              <a:gd name="adj1" fmla="val 50000"/>
              <a:gd name="adj2" fmla="val 47222"/>
            </a:avLst>
          </a:prstGeom>
          <a:solidFill>
            <a:srgbClr val="CD8409"/>
          </a:solidFill>
          <a:ln w="9525">
            <a:solidFill>
              <a:srgbClr val="CD840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1943100" y="2895600"/>
            <a:ext cx="685800" cy="1295400"/>
          </a:xfrm>
          <a:prstGeom prst="line">
            <a:avLst/>
          </a:prstGeom>
          <a:noFill/>
          <a:ln w="76200">
            <a:solidFill>
              <a:srgbClr val="CD840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792164" y="2117726"/>
            <a:ext cx="2738437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Human lymphocytes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FITC filter block</a:t>
            </a: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H="1">
            <a:off x="8039100" y="3200400"/>
            <a:ext cx="533400" cy="990600"/>
          </a:xfrm>
          <a:prstGeom prst="line">
            <a:avLst/>
          </a:prstGeom>
          <a:noFill/>
          <a:ln w="76200">
            <a:solidFill>
              <a:srgbClr val="CD840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7429501" y="2089151"/>
            <a:ext cx="210826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Unmixed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DiOC</a:t>
            </a:r>
            <a:r>
              <a:rPr lang="en-US" altLang="en-US" sz="2400" baseline="-2500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(3)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And bis-oxonol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2324100" y="838200"/>
            <a:ext cx="5943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itchFamily="18" charset="0"/>
                <a:cs typeface="Times New Roman" pitchFamily="18" charset="0"/>
              </a:rPr>
              <a:t>Dye 1:    bis-(1,3-dibutylbarbituric acid)trimethine oxonol, DiBAC</a:t>
            </a:r>
            <a:r>
              <a:rPr lang="en-US" altLang="en-US" sz="1400" baseline="-3000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en-US" sz="1400">
                <a:latin typeface="Times New Roman" pitchFamily="18" charset="0"/>
                <a:cs typeface="Times New Roman" pitchFamily="18" charset="0"/>
              </a:rPr>
              <a:t>(3)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itchFamily="18" charset="0"/>
                <a:cs typeface="Times New Roman" pitchFamily="18" charset="0"/>
              </a:rPr>
              <a:t>Dye 2:    3,3'-dihexyloxacarbocyanine iodide, DiOC</a:t>
            </a:r>
            <a:r>
              <a:rPr lang="en-US" altLang="en-US" sz="1400" baseline="-3000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en-US" sz="1400">
                <a:latin typeface="Times New Roman" pitchFamily="18" charset="0"/>
                <a:cs typeface="Times New Roman" pitchFamily="18" charset="0"/>
              </a:rPr>
              <a:t>(3)</a:t>
            </a:r>
            <a:endParaRPr lang="en-US" altLang="en-US" sz="1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6" name="Picture 12" descr="lymp green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1" y="609600"/>
            <a:ext cx="5000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3" descr="lymp green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1" y="1143000"/>
            <a:ext cx="4810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8023225" y="646113"/>
            <a:ext cx="81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Green</a:t>
            </a:r>
          </a:p>
        </p:txBody>
      </p:sp>
      <p:sp>
        <p:nvSpPr>
          <p:cNvPr id="16399" name="Text Box 15"/>
          <p:cNvSpPr txBox="1">
            <a:spLocks noChangeArrowheads="1"/>
          </p:cNvSpPr>
          <p:nvPr/>
        </p:nvSpPr>
        <p:spPr bwMode="auto">
          <a:xfrm>
            <a:off x="8039100" y="1157288"/>
            <a:ext cx="81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Green</a:t>
            </a:r>
          </a:p>
        </p:txBody>
      </p:sp>
      <p:sp>
        <p:nvSpPr>
          <p:cNvPr id="16400" name="Text Box 18"/>
          <p:cNvSpPr txBox="1">
            <a:spLocks noChangeArrowheads="1"/>
          </p:cNvSpPr>
          <p:nvPr/>
        </p:nvSpPr>
        <p:spPr bwMode="auto">
          <a:xfrm>
            <a:off x="7185025" y="188913"/>
            <a:ext cx="857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Before</a:t>
            </a:r>
          </a:p>
        </p:txBody>
      </p:sp>
      <p:grpSp>
        <p:nvGrpSpPr>
          <p:cNvPr id="53268" name="Group 20"/>
          <p:cNvGrpSpPr>
            <a:grpSpLocks/>
          </p:cNvGrpSpPr>
          <p:nvPr/>
        </p:nvGrpSpPr>
        <p:grpSpPr bwMode="auto">
          <a:xfrm>
            <a:off x="8785225" y="188914"/>
            <a:ext cx="666750" cy="1508125"/>
            <a:chOff x="5174" y="119"/>
            <a:chExt cx="420" cy="950"/>
          </a:xfrm>
        </p:grpSpPr>
        <p:graphicFrame>
          <p:nvGraphicFramePr>
            <p:cNvPr id="16410" name="Object 16"/>
            <p:cNvGraphicFramePr>
              <a:graphicFrameLocks noChangeAspect="1"/>
            </p:cNvGraphicFramePr>
            <p:nvPr/>
          </p:nvGraphicFramePr>
          <p:xfrm>
            <a:off x="5280" y="370"/>
            <a:ext cx="298" cy="3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5" name="Document" r:id="rId9" imgW="472317" imgH="517986" progId="XaraX.Document">
                    <p:embed/>
                  </p:oleObj>
                </mc:Choice>
                <mc:Fallback>
                  <p:oleObj name="Document" r:id="rId9" imgW="472317" imgH="517986" progId="XaraX.Documen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0" y="370"/>
                          <a:ext cx="298" cy="3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6411" name="Picture 17" descr="lymp green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" y="720"/>
              <a:ext cx="30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12" name="Text Box 19"/>
            <p:cNvSpPr txBox="1">
              <a:spLocks noChangeArrowheads="1"/>
            </p:cNvSpPr>
            <p:nvPr/>
          </p:nvSpPr>
          <p:spPr bwMode="auto">
            <a:xfrm>
              <a:off x="5174" y="119"/>
              <a:ext cx="4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After</a:t>
              </a:r>
            </a:p>
          </p:txBody>
        </p:sp>
      </p:grpSp>
      <p:sp>
        <p:nvSpPr>
          <p:cNvPr id="53269" name="Film"/>
          <p:cNvSpPr>
            <a:spLocks noEditPoints="1" noChangeArrowheads="1"/>
          </p:cNvSpPr>
          <p:nvPr/>
        </p:nvSpPr>
        <p:spPr bwMode="auto">
          <a:xfrm>
            <a:off x="9029700" y="6096000"/>
            <a:ext cx="228600" cy="381000"/>
          </a:xfrm>
          <a:custGeom>
            <a:avLst/>
            <a:gdLst>
              <a:gd name="T0" fmla="*/ 0 w 21600"/>
              <a:gd name="T1" fmla="*/ 0 h 21600"/>
              <a:gd name="T2" fmla="*/ 1209675 w 21600"/>
              <a:gd name="T3" fmla="*/ 0 h 21600"/>
              <a:gd name="T4" fmla="*/ 2419350 w 21600"/>
              <a:gd name="T5" fmla="*/ 0 h 21600"/>
              <a:gd name="T6" fmla="*/ 2419350 w 21600"/>
              <a:gd name="T7" fmla="*/ 3360208 h 21600"/>
              <a:gd name="T8" fmla="*/ 2419350 w 21600"/>
              <a:gd name="T9" fmla="*/ 6720417 h 21600"/>
              <a:gd name="T10" fmla="*/ 1209675 w 21600"/>
              <a:gd name="T11" fmla="*/ 6720417 h 21600"/>
              <a:gd name="T12" fmla="*/ 0 w 21600"/>
              <a:gd name="T13" fmla="*/ 6720417 h 21600"/>
              <a:gd name="T14" fmla="*/ 0 w 21600"/>
              <a:gd name="T15" fmla="*/ 336020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0" name="Freeform 22"/>
          <p:cNvSpPr>
            <a:spLocks/>
          </p:cNvSpPr>
          <p:nvPr/>
        </p:nvSpPr>
        <p:spPr bwMode="auto">
          <a:xfrm>
            <a:off x="3581401" y="1651000"/>
            <a:ext cx="1293813" cy="996950"/>
          </a:xfrm>
          <a:custGeom>
            <a:avLst/>
            <a:gdLst>
              <a:gd name="T0" fmla="*/ 1764110057 w 815"/>
              <a:gd name="T1" fmla="*/ 433466875 h 628"/>
              <a:gd name="T2" fmla="*/ 1481852448 w 815"/>
              <a:gd name="T3" fmla="*/ 206652813 h 628"/>
              <a:gd name="T4" fmla="*/ 859374407 w 815"/>
              <a:gd name="T5" fmla="*/ 0 h 628"/>
              <a:gd name="T6" fmla="*/ 443547671 w 815"/>
              <a:gd name="T7" fmla="*/ 37803138 h 628"/>
              <a:gd name="T8" fmla="*/ 292338238 w 815"/>
              <a:gd name="T9" fmla="*/ 282257500 h 628"/>
              <a:gd name="T10" fmla="*/ 85685346 w 815"/>
              <a:gd name="T11" fmla="*/ 622479388 h 628"/>
              <a:gd name="T12" fmla="*/ 10080629 w 815"/>
              <a:gd name="T13" fmla="*/ 980341575 h 628"/>
              <a:gd name="T14" fmla="*/ 30241887 w 815"/>
              <a:gd name="T15" fmla="*/ 1318042513 h 628"/>
              <a:gd name="T16" fmla="*/ 463708929 w 815"/>
              <a:gd name="T17" fmla="*/ 1582658125 h 628"/>
              <a:gd name="T18" fmla="*/ 1217236733 w 815"/>
              <a:gd name="T19" fmla="*/ 1489413138 h 628"/>
              <a:gd name="T20" fmla="*/ 1423889625 w 815"/>
              <a:gd name="T21" fmla="*/ 1355844063 h 628"/>
              <a:gd name="T22" fmla="*/ 1970762949 w 815"/>
              <a:gd name="T23" fmla="*/ 771167813 h 628"/>
              <a:gd name="T24" fmla="*/ 2046367666 w 815"/>
              <a:gd name="T25" fmla="*/ 433466875 h 628"/>
              <a:gd name="T26" fmla="*/ 2026206408 w 815"/>
              <a:gd name="T27" fmla="*/ 320060638 h 628"/>
              <a:gd name="T28" fmla="*/ 1895158232 w 815"/>
              <a:gd name="T29" fmla="*/ 299899388 h 628"/>
              <a:gd name="T30" fmla="*/ 1444050883 w 815"/>
              <a:gd name="T31" fmla="*/ 206652813 h 62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815" h="628">
                <a:moveTo>
                  <a:pt x="700" y="172"/>
                </a:moveTo>
                <a:cubicBezTo>
                  <a:pt x="663" y="142"/>
                  <a:pt x="631" y="103"/>
                  <a:pt x="588" y="82"/>
                </a:cubicBezTo>
                <a:cubicBezTo>
                  <a:pt x="511" y="43"/>
                  <a:pt x="425" y="20"/>
                  <a:pt x="341" y="0"/>
                </a:cubicBezTo>
                <a:cubicBezTo>
                  <a:pt x="286" y="5"/>
                  <a:pt x="231" y="6"/>
                  <a:pt x="176" y="15"/>
                </a:cubicBezTo>
                <a:cubicBezTo>
                  <a:pt x="139" y="21"/>
                  <a:pt x="126" y="92"/>
                  <a:pt x="116" y="112"/>
                </a:cubicBezTo>
                <a:cubicBezTo>
                  <a:pt x="91" y="159"/>
                  <a:pt x="60" y="201"/>
                  <a:pt x="34" y="247"/>
                </a:cubicBezTo>
                <a:cubicBezTo>
                  <a:pt x="26" y="295"/>
                  <a:pt x="14" y="342"/>
                  <a:pt x="4" y="389"/>
                </a:cubicBezTo>
                <a:cubicBezTo>
                  <a:pt x="7" y="434"/>
                  <a:pt x="0" y="480"/>
                  <a:pt x="12" y="523"/>
                </a:cubicBezTo>
                <a:cubicBezTo>
                  <a:pt x="26" y="572"/>
                  <a:pt x="146" y="622"/>
                  <a:pt x="184" y="628"/>
                </a:cubicBezTo>
                <a:cubicBezTo>
                  <a:pt x="292" y="618"/>
                  <a:pt x="385" y="621"/>
                  <a:pt x="483" y="591"/>
                </a:cubicBezTo>
                <a:cubicBezTo>
                  <a:pt x="511" y="570"/>
                  <a:pt x="540" y="562"/>
                  <a:pt x="565" y="538"/>
                </a:cubicBezTo>
                <a:cubicBezTo>
                  <a:pt x="641" y="467"/>
                  <a:pt x="720" y="391"/>
                  <a:pt x="782" y="306"/>
                </a:cubicBezTo>
                <a:cubicBezTo>
                  <a:pt x="797" y="261"/>
                  <a:pt x="805" y="219"/>
                  <a:pt x="812" y="172"/>
                </a:cubicBezTo>
                <a:cubicBezTo>
                  <a:pt x="809" y="157"/>
                  <a:pt x="815" y="137"/>
                  <a:pt x="804" y="127"/>
                </a:cubicBezTo>
                <a:cubicBezTo>
                  <a:pt x="791" y="115"/>
                  <a:pt x="769" y="123"/>
                  <a:pt x="752" y="119"/>
                </a:cubicBezTo>
                <a:cubicBezTo>
                  <a:pt x="709" y="110"/>
                  <a:pt x="626" y="82"/>
                  <a:pt x="573" y="82"/>
                </a:cubicBezTo>
              </a:path>
            </a:pathLst>
          </a:custGeom>
          <a:noFill/>
          <a:ln w="5715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1" name="Film"/>
          <p:cNvSpPr>
            <a:spLocks noEditPoints="1" noChangeArrowheads="1"/>
          </p:cNvSpPr>
          <p:nvPr/>
        </p:nvSpPr>
        <p:spPr bwMode="auto">
          <a:xfrm>
            <a:off x="9334500" y="6096000"/>
            <a:ext cx="228600" cy="381000"/>
          </a:xfrm>
          <a:custGeom>
            <a:avLst/>
            <a:gdLst>
              <a:gd name="T0" fmla="*/ 0 w 21600"/>
              <a:gd name="T1" fmla="*/ 0 h 21600"/>
              <a:gd name="T2" fmla="*/ 1209675 w 21600"/>
              <a:gd name="T3" fmla="*/ 0 h 21600"/>
              <a:gd name="T4" fmla="*/ 2419350 w 21600"/>
              <a:gd name="T5" fmla="*/ 0 h 21600"/>
              <a:gd name="T6" fmla="*/ 2419350 w 21600"/>
              <a:gd name="T7" fmla="*/ 3360208 h 21600"/>
              <a:gd name="T8" fmla="*/ 2419350 w 21600"/>
              <a:gd name="T9" fmla="*/ 6720417 h 21600"/>
              <a:gd name="T10" fmla="*/ 1209675 w 21600"/>
              <a:gd name="T11" fmla="*/ 6720417 h 21600"/>
              <a:gd name="T12" fmla="*/ 0 w 21600"/>
              <a:gd name="T13" fmla="*/ 6720417 h 21600"/>
              <a:gd name="T14" fmla="*/ 0 w 21600"/>
              <a:gd name="T15" fmla="*/ 336020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771901" y="1341438"/>
            <a:ext cx="455613" cy="2354262"/>
          </a:xfrm>
          <a:prstGeom prst="rect">
            <a:avLst/>
          </a:prstGeom>
          <a:solidFill>
            <a:srgbClr val="BBE0E3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244975" y="1354138"/>
            <a:ext cx="457200" cy="2354262"/>
          </a:xfrm>
          <a:prstGeom prst="rect">
            <a:avLst/>
          </a:prstGeom>
          <a:solidFill>
            <a:srgbClr val="BBE0E3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702176" y="1341438"/>
            <a:ext cx="455613" cy="2354262"/>
          </a:xfrm>
          <a:prstGeom prst="rect">
            <a:avLst/>
          </a:prstGeom>
          <a:solidFill>
            <a:srgbClr val="BBE0E3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170488" y="1355726"/>
            <a:ext cx="455612" cy="2354263"/>
          </a:xfrm>
          <a:prstGeom prst="rect">
            <a:avLst/>
          </a:prstGeom>
          <a:solidFill>
            <a:srgbClr val="BBE0E3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418" name="Picture 34" descr="C:\image database Related\spectral\red curve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953001"/>
            <a:ext cx="2697868" cy="154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5902" y="4098926"/>
            <a:ext cx="4479925" cy="275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417" name="Picture 33" descr="C:\image database Related\spectral\green curve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58" y="5257801"/>
            <a:ext cx="2693943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237708" y="4314566"/>
            <a:ext cx="1762792" cy="2467235"/>
            <a:chOff x="1666208" y="4314565"/>
            <a:chExt cx="1762792" cy="2467235"/>
          </a:xfrm>
        </p:grpSpPr>
        <p:sp>
          <p:nvSpPr>
            <p:cNvPr id="5" name="Freeform 4"/>
            <p:cNvSpPr/>
            <p:nvPr/>
          </p:nvSpPr>
          <p:spPr>
            <a:xfrm>
              <a:off x="2495006" y="4314565"/>
              <a:ext cx="314992" cy="348875"/>
            </a:xfrm>
            <a:custGeom>
              <a:avLst/>
              <a:gdLst>
                <a:gd name="connsiteX0" fmla="*/ 274320 w 314992"/>
                <a:gd name="connsiteY0" fmla="*/ 48429 h 348875"/>
                <a:gd name="connsiteX1" fmla="*/ 52251 w 314992"/>
                <a:gd name="connsiteY1" fmla="*/ 22304 h 348875"/>
                <a:gd name="connsiteX2" fmla="*/ 13063 w 314992"/>
                <a:gd name="connsiteY2" fmla="*/ 152932 h 348875"/>
                <a:gd name="connsiteX3" fmla="*/ 0 w 314992"/>
                <a:gd name="connsiteY3" fmla="*/ 192121 h 348875"/>
                <a:gd name="connsiteX4" fmla="*/ 52251 w 314992"/>
                <a:gd name="connsiteY4" fmla="*/ 335812 h 348875"/>
                <a:gd name="connsiteX5" fmla="*/ 104503 w 314992"/>
                <a:gd name="connsiteY5" fmla="*/ 348875 h 348875"/>
                <a:gd name="connsiteX6" fmla="*/ 300445 w 314992"/>
                <a:gd name="connsiteY6" fmla="*/ 335812 h 348875"/>
                <a:gd name="connsiteX7" fmla="*/ 313508 w 314992"/>
                <a:gd name="connsiteY7" fmla="*/ 296624 h 348875"/>
                <a:gd name="connsiteX8" fmla="*/ 313508 w 314992"/>
                <a:gd name="connsiteY8" fmla="*/ 165995 h 34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992" h="348875">
                  <a:moveTo>
                    <a:pt x="274320" y="48429"/>
                  </a:moveTo>
                  <a:cubicBezTo>
                    <a:pt x="201884" y="17385"/>
                    <a:pt x="137721" y="-27553"/>
                    <a:pt x="52251" y="22304"/>
                  </a:cubicBezTo>
                  <a:cubicBezTo>
                    <a:pt x="41605" y="28514"/>
                    <a:pt x="19011" y="132114"/>
                    <a:pt x="13063" y="152932"/>
                  </a:cubicBezTo>
                  <a:cubicBezTo>
                    <a:pt x="9280" y="166172"/>
                    <a:pt x="4354" y="179058"/>
                    <a:pt x="0" y="192121"/>
                  </a:cubicBezTo>
                  <a:cubicBezTo>
                    <a:pt x="9774" y="280083"/>
                    <a:pt x="-17744" y="305814"/>
                    <a:pt x="52251" y="335812"/>
                  </a:cubicBezTo>
                  <a:cubicBezTo>
                    <a:pt x="68753" y="342884"/>
                    <a:pt x="87086" y="344521"/>
                    <a:pt x="104503" y="348875"/>
                  </a:cubicBezTo>
                  <a:cubicBezTo>
                    <a:pt x="169817" y="344521"/>
                    <a:pt x="236940" y="351688"/>
                    <a:pt x="300445" y="335812"/>
                  </a:cubicBezTo>
                  <a:cubicBezTo>
                    <a:pt x="313803" y="332472"/>
                    <a:pt x="312452" y="310353"/>
                    <a:pt x="313508" y="296624"/>
                  </a:cubicBezTo>
                  <a:cubicBezTo>
                    <a:pt x="316848" y="253209"/>
                    <a:pt x="313508" y="209538"/>
                    <a:pt x="313508" y="165995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1666208" y="5181600"/>
              <a:ext cx="314992" cy="348875"/>
            </a:xfrm>
            <a:custGeom>
              <a:avLst/>
              <a:gdLst>
                <a:gd name="connsiteX0" fmla="*/ 274320 w 314992"/>
                <a:gd name="connsiteY0" fmla="*/ 48429 h 348875"/>
                <a:gd name="connsiteX1" fmla="*/ 52251 w 314992"/>
                <a:gd name="connsiteY1" fmla="*/ 22304 h 348875"/>
                <a:gd name="connsiteX2" fmla="*/ 13063 w 314992"/>
                <a:gd name="connsiteY2" fmla="*/ 152932 h 348875"/>
                <a:gd name="connsiteX3" fmla="*/ 0 w 314992"/>
                <a:gd name="connsiteY3" fmla="*/ 192121 h 348875"/>
                <a:gd name="connsiteX4" fmla="*/ 52251 w 314992"/>
                <a:gd name="connsiteY4" fmla="*/ 335812 h 348875"/>
                <a:gd name="connsiteX5" fmla="*/ 104503 w 314992"/>
                <a:gd name="connsiteY5" fmla="*/ 348875 h 348875"/>
                <a:gd name="connsiteX6" fmla="*/ 300445 w 314992"/>
                <a:gd name="connsiteY6" fmla="*/ 335812 h 348875"/>
                <a:gd name="connsiteX7" fmla="*/ 313508 w 314992"/>
                <a:gd name="connsiteY7" fmla="*/ 296624 h 348875"/>
                <a:gd name="connsiteX8" fmla="*/ 313508 w 314992"/>
                <a:gd name="connsiteY8" fmla="*/ 165995 h 34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992" h="348875">
                  <a:moveTo>
                    <a:pt x="274320" y="48429"/>
                  </a:moveTo>
                  <a:cubicBezTo>
                    <a:pt x="201884" y="17385"/>
                    <a:pt x="137721" y="-27553"/>
                    <a:pt x="52251" y="22304"/>
                  </a:cubicBezTo>
                  <a:cubicBezTo>
                    <a:pt x="41605" y="28514"/>
                    <a:pt x="19011" y="132114"/>
                    <a:pt x="13063" y="152932"/>
                  </a:cubicBezTo>
                  <a:cubicBezTo>
                    <a:pt x="9280" y="166172"/>
                    <a:pt x="4354" y="179058"/>
                    <a:pt x="0" y="192121"/>
                  </a:cubicBezTo>
                  <a:cubicBezTo>
                    <a:pt x="9774" y="280083"/>
                    <a:pt x="-17744" y="305814"/>
                    <a:pt x="52251" y="335812"/>
                  </a:cubicBezTo>
                  <a:cubicBezTo>
                    <a:pt x="68753" y="342884"/>
                    <a:pt x="87086" y="344521"/>
                    <a:pt x="104503" y="348875"/>
                  </a:cubicBezTo>
                  <a:cubicBezTo>
                    <a:pt x="169817" y="344521"/>
                    <a:pt x="236940" y="351688"/>
                    <a:pt x="300445" y="335812"/>
                  </a:cubicBezTo>
                  <a:cubicBezTo>
                    <a:pt x="313803" y="332472"/>
                    <a:pt x="312452" y="310353"/>
                    <a:pt x="313508" y="296624"/>
                  </a:cubicBezTo>
                  <a:cubicBezTo>
                    <a:pt x="316848" y="253209"/>
                    <a:pt x="313508" y="209538"/>
                    <a:pt x="313508" y="165995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2885408" y="5366125"/>
              <a:ext cx="314992" cy="348875"/>
            </a:xfrm>
            <a:custGeom>
              <a:avLst/>
              <a:gdLst>
                <a:gd name="connsiteX0" fmla="*/ 274320 w 314992"/>
                <a:gd name="connsiteY0" fmla="*/ 48429 h 348875"/>
                <a:gd name="connsiteX1" fmla="*/ 52251 w 314992"/>
                <a:gd name="connsiteY1" fmla="*/ 22304 h 348875"/>
                <a:gd name="connsiteX2" fmla="*/ 13063 w 314992"/>
                <a:gd name="connsiteY2" fmla="*/ 152932 h 348875"/>
                <a:gd name="connsiteX3" fmla="*/ 0 w 314992"/>
                <a:gd name="connsiteY3" fmla="*/ 192121 h 348875"/>
                <a:gd name="connsiteX4" fmla="*/ 52251 w 314992"/>
                <a:gd name="connsiteY4" fmla="*/ 335812 h 348875"/>
                <a:gd name="connsiteX5" fmla="*/ 104503 w 314992"/>
                <a:gd name="connsiteY5" fmla="*/ 348875 h 348875"/>
                <a:gd name="connsiteX6" fmla="*/ 300445 w 314992"/>
                <a:gd name="connsiteY6" fmla="*/ 335812 h 348875"/>
                <a:gd name="connsiteX7" fmla="*/ 313508 w 314992"/>
                <a:gd name="connsiteY7" fmla="*/ 296624 h 348875"/>
                <a:gd name="connsiteX8" fmla="*/ 313508 w 314992"/>
                <a:gd name="connsiteY8" fmla="*/ 165995 h 34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992" h="348875">
                  <a:moveTo>
                    <a:pt x="274320" y="48429"/>
                  </a:moveTo>
                  <a:cubicBezTo>
                    <a:pt x="201884" y="17385"/>
                    <a:pt x="137721" y="-27553"/>
                    <a:pt x="52251" y="22304"/>
                  </a:cubicBezTo>
                  <a:cubicBezTo>
                    <a:pt x="41605" y="28514"/>
                    <a:pt x="19011" y="132114"/>
                    <a:pt x="13063" y="152932"/>
                  </a:cubicBezTo>
                  <a:cubicBezTo>
                    <a:pt x="9280" y="166172"/>
                    <a:pt x="4354" y="179058"/>
                    <a:pt x="0" y="192121"/>
                  </a:cubicBezTo>
                  <a:cubicBezTo>
                    <a:pt x="9774" y="280083"/>
                    <a:pt x="-17744" y="305814"/>
                    <a:pt x="52251" y="335812"/>
                  </a:cubicBezTo>
                  <a:cubicBezTo>
                    <a:pt x="68753" y="342884"/>
                    <a:pt x="87086" y="344521"/>
                    <a:pt x="104503" y="348875"/>
                  </a:cubicBezTo>
                  <a:cubicBezTo>
                    <a:pt x="169817" y="344521"/>
                    <a:pt x="236940" y="351688"/>
                    <a:pt x="300445" y="335812"/>
                  </a:cubicBezTo>
                  <a:cubicBezTo>
                    <a:pt x="313803" y="332472"/>
                    <a:pt x="312452" y="310353"/>
                    <a:pt x="313508" y="296624"/>
                  </a:cubicBezTo>
                  <a:cubicBezTo>
                    <a:pt x="316848" y="253209"/>
                    <a:pt x="313508" y="209538"/>
                    <a:pt x="313508" y="165995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3114008" y="6432925"/>
              <a:ext cx="314992" cy="348875"/>
            </a:xfrm>
            <a:custGeom>
              <a:avLst/>
              <a:gdLst>
                <a:gd name="connsiteX0" fmla="*/ 274320 w 314992"/>
                <a:gd name="connsiteY0" fmla="*/ 48429 h 348875"/>
                <a:gd name="connsiteX1" fmla="*/ 52251 w 314992"/>
                <a:gd name="connsiteY1" fmla="*/ 22304 h 348875"/>
                <a:gd name="connsiteX2" fmla="*/ 13063 w 314992"/>
                <a:gd name="connsiteY2" fmla="*/ 152932 h 348875"/>
                <a:gd name="connsiteX3" fmla="*/ 0 w 314992"/>
                <a:gd name="connsiteY3" fmla="*/ 192121 h 348875"/>
                <a:gd name="connsiteX4" fmla="*/ 52251 w 314992"/>
                <a:gd name="connsiteY4" fmla="*/ 335812 h 348875"/>
                <a:gd name="connsiteX5" fmla="*/ 104503 w 314992"/>
                <a:gd name="connsiteY5" fmla="*/ 348875 h 348875"/>
                <a:gd name="connsiteX6" fmla="*/ 300445 w 314992"/>
                <a:gd name="connsiteY6" fmla="*/ 335812 h 348875"/>
                <a:gd name="connsiteX7" fmla="*/ 313508 w 314992"/>
                <a:gd name="connsiteY7" fmla="*/ 296624 h 348875"/>
                <a:gd name="connsiteX8" fmla="*/ 313508 w 314992"/>
                <a:gd name="connsiteY8" fmla="*/ 165995 h 34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992" h="348875">
                  <a:moveTo>
                    <a:pt x="274320" y="48429"/>
                  </a:moveTo>
                  <a:cubicBezTo>
                    <a:pt x="201884" y="17385"/>
                    <a:pt x="137721" y="-27553"/>
                    <a:pt x="52251" y="22304"/>
                  </a:cubicBezTo>
                  <a:cubicBezTo>
                    <a:pt x="41605" y="28514"/>
                    <a:pt x="19011" y="132114"/>
                    <a:pt x="13063" y="152932"/>
                  </a:cubicBezTo>
                  <a:cubicBezTo>
                    <a:pt x="9280" y="166172"/>
                    <a:pt x="4354" y="179058"/>
                    <a:pt x="0" y="192121"/>
                  </a:cubicBezTo>
                  <a:cubicBezTo>
                    <a:pt x="9774" y="280083"/>
                    <a:pt x="-17744" y="305814"/>
                    <a:pt x="52251" y="335812"/>
                  </a:cubicBezTo>
                  <a:cubicBezTo>
                    <a:pt x="68753" y="342884"/>
                    <a:pt x="87086" y="344521"/>
                    <a:pt x="104503" y="348875"/>
                  </a:cubicBezTo>
                  <a:cubicBezTo>
                    <a:pt x="169817" y="344521"/>
                    <a:pt x="236940" y="351688"/>
                    <a:pt x="300445" y="335812"/>
                  </a:cubicBezTo>
                  <a:cubicBezTo>
                    <a:pt x="313803" y="332472"/>
                    <a:pt x="312452" y="310353"/>
                    <a:pt x="313508" y="296624"/>
                  </a:cubicBezTo>
                  <a:cubicBezTo>
                    <a:pt x="316848" y="253209"/>
                    <a:pt x="313508" y="209538"/>
                    <a:pt x="313508" y="165995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343108" y="5289926"/>
            <a:ext cx="1000792" cy="425075"/>
            <a:chOff x="6771608" y="5289925"/>
            <a:chExt cx="1000792" cy="425075"/>
          </a:xfrm>
        </p:grpSpPr>
        <p:sp>
          <p:nvSpPr>
            <p:cNvPr id="37" name="Freeform 36"/>
            <p:cNvSpPr/>
            <p:nvPr/>
          </p:nvSpPr>
          <p:spPr>
            <a:xfrm>
              <a:off x="6771608" y="5289925"/>
              <a:ext cx="314992" cy="348875"/>
            </a:xfrm>
            <a:custGeom>
              <a:avLst/>
              <a:gdLst>
                <a:gd name="connsiteX0" fmla="*/ 274320 w 314992"/>
                <a:gd name="connsiteY0" fmla="*/ 48429 h 348875"/>
                <a:gd name="connsiteX1" fmla="*/ 52251 w 314992"/>
                <a:gd name="connsiteY1" fmla="*/ 22304 h 348875"/>
                <a:gd name="connsiteX2" fmla="*/ 13063 w 314992"/>
                <a:gd name="connsiteY2" fmla="*/ 152932 h 348875"/>
                <a:gd name="connsiteX3" fmla="*/ 0 w 314992"/>
                <a:gd name="connsiteY3" fmla="*/ 192121 h 348875"/>
                <a:gd name="connsiteX4" fmla="*/ 52251 w 314992"/>
                <a:gd name="connsiteY4" fmla="*/ 335812 h 348875"/>
                <a:gd name="connsiteX5" fmla="*/ 104503 w 314992"/>
                <a:gd name="connsiteY5" fmla="*/ 348875 h 348875"/>
                <a:gd name="connsiteX6" fmla="*/ 300445 w 314992"/>
                <a:gd name="connsiteY6" fmla="*/ 335812 h 348875"/>
                <a:gd name="connsiteX7" fmla="*/ 313508 w 314992"/>
                <a:gd name="connsiteY7" fmla="*/ 296624 h 348875"/>
                <a:gd name="connsiteX8" fmla="*/ 313508 w 314992"/>
                <a:gd name="connsiteY8" fmla="*/ 165995 h 34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992" h="348875">
                  <a:moveTo>
                    <a:pt x="274320" y="48429"/>
                  </a:moveTo>
                  <a:cubicBezTo>
                    <a:pt x="201884" y="17385"/>
                    <a:pt x="137721" y="-27553"/>
                    <a:pt x="52251" y="22304"/>
                  </a:cubicBezTo>
                  <a:cubicBezTo>
                    <a:pt x="41605" y="28514"/>
                    <a:pt x="19011" y="132114"/>
                    <a:pt x="13063" y="152932"/>
                  </a:cubicBezTo>
                  <a:cubicBezTo>
                    <a:pt x="9280" y="166172"/>
                    <a:pt x="4354" y="179058"/>
                    <a:pt x="0" y="192121"/>
                  </a:cubicBezTo>
                  <a:cubicBezTo>
                    <a:pt x="9774" y="280083"/>
                    <a:pt x="-17744" y="305814"/>
                    <a:pt x="52251" y="335812"/>
                  </a:cubicBezTo>
                  <a:cubicBezTo>
                    <a:pt x="68753" y="342884"/>
                    <a:pt x="87086" y="344521"/>
                    <a:pt x="104503" y="348875"/>
                  </a:cubicBezTo>
                  <a:cubicBezTo>
                    <a:pt x="169817" y="344521"/>
                    <a:pt x="236940" y="351688"/>
                    <a:pt x="300445" y="335812"/>
                  </a:cubicBezTo>
                  <a:cubicBezTo>
                    <a:pt x="313803" y="332472"/>
                    <a:pt x="312452" y="310353"/>
                    <a:pt x="313508" y="296624"/>
                  </a:cubicBezTo>
                  <a:cubicBezTo>
                    <a:pt x="316848" y="253209"/>
                    <a:pt x="313508" y="209538"/>
                    <a:pt x="313508" y="165995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7457408" y="5366125"/>
              <a:ext cx="314992" cy="348875"/>
            </a:xfrm>
            <a:custGeom>
              <a:avLst/>
              <a:gdLst>
                <a:gd name="connsiteX0" fmla="*/ 274320 w 314992"/>
                <a:gd name="connsiteY0" fmla="*/ 48429 h 348875"/>
                <a:gd name="connsiteX1" fmla="*/ 52251 w 314992"/>
                <a:gd name="connsiteY1" fmla="*/ 22304 h 348875"/>
                <a:gd name="connsiteX2" fmla="*/ 13063 w 314992"/>
                <a:gd name="connsiteY2" fmla="*/ 152932 h 348875"/>
                <a:gd name="connsiteX3" fmla="*/ 0 w 314992"/>
                <a:gd name="connsiteY3" fmla="*/ 192121 h 348875"/>
                <a:gd name="connsiteX4" fmla="*/ 52251 w 314992"/>
                <a:gd name="connsiteY4" fmla="*/ 335812 h 348875"/>
                <a:gd name="connsiteX5" fmla="*/ 104503 w 314992"/>
                <a:gd name="connsiteY5" fmla="*/ 348875 h 348875"/>
                <a:gd name="connsiteX6" fmla="*/ 300445 w 314992"/>
                <a:gd name="connsiteY6" fmla="*/ 335812 h 348875"/>
                <a:gd name="connsiteX7" fmla="*/ 313508 w 314992"/>
                <a:gd name="connsiteY7" fmla="*/ 296624 h 348875"/>
                <a:gd name="connsiteX8" fmla="*/ 313508 w 314992"/>
                <a:gd name="connsiteY8" fmla="*/ 165995 h 34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992" h="348875">
                  <a:moveTo>
                    <a:pt x="274320" y="48429"/>
                  </a:moveTo>
                  <a:cubicBezTo>
                    <a:pt x="201884" y="17385"/>
                    <a:pt x="137721" y="-27553"/>
                    <a:pt x="52251" y="22304"/>
                  </a:cubicBezTo>
                  <a:cubicBezTo>
                    <a:pt x="41605" y="28514"/>
                    <a:pt x="19011" y="132114"/>
                    <a:pt x="13063" y="152932"/>
                  </a:cubicBezTo>
                  <a:cubicBezTo>
                    <a:pt x="9280" y="166172"/>
                    <a:pt x="4354" y="179058"/>
                    <a:pt x="0" y="192121"/>
                  </a:cubicBezTo>
                  <a:cubicBezTo>
                    <a:pt x="9774" y="280083"/>
                    <a:pt x="-17744" y="305814"/>
                    <a:pt x="52251" y="335812"/>
                  </a:cubicBezTo>
                  <a:cubicBezTo>
                    <a:pt x="68753" y="342884"/>
                    <a:pt x="87086" y="344521"/>
                    <a:pt x="104503" y="348875"/>
                  </a:cubicBezTo>
                  <a:cubicBezTo>
                    <a:pt x="169817" y="344521"/>
                    <a:pt x="236940" y="351688"/>
                    <a:pt x="300445" y="335812"/>
                  </a:cubicBezTo>
                  <a:cubicBezTo>
                    <a:pt x="313803" y="332472"/>
                    <a:pt x="312452" y="310353"/>
                    <a:pt x="313508" y="296624"/>
                  </a:cubicBezTo>
                  <a:cubicBezTo>
                    <a:pt x="316848" y="253209"/>
                    <a:pt x="313508" y="209538"/>
                    <a:pt x="313508" y="165995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1032547" y="151671"/>
            <a:ext cx="1128834" cy="2023204"/>
            <a:chOff x="7779967" y="139833"/>
            <a:chExt cx="1521500" cy="2984367"/>
          </a:xfrm>
        </p:grpSpPr>
        <p:sp>
          <p:nvSpPr>
            <p:cNvPr id="42" name="TextBox 1"/>
            <p:cNvSpPr txBox="1">
              <a:spLocks noChangeArrowheads="1"/>
            </p:cNvSpPr>
            <p:nvPr/>
          </p:nvSpPr>
          <p:spPr bwMode="auto">
            <a:xfrm>
              <a:off x="7779967" y="139833"/>
              <a:ext cx="1521500" cy="77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1400" b="1" dirty="0">
                  <a:solidFill>
                    <a:srgbClr val="FF0000"/>
                  </a:solidFill>
                </a:rPr>
                <a:t>Cell</a:t>
              </a:r>
            </a:p>
            <a:p>
              <a:pPr algn="ctr" eaLnBrk="1" hangingPunct="1"/>
              <a:r>
                <a:rPr lang="en-US" altLang="en-US" sz="1400" b="1" dirty="0">
                  <a:solidFill>
                    <a:srgbClr val="FF0000"/>
                  </a:solidFill>
                </a:rPr>
                <a:t>Fingerprint</a:t>
              </a:r>
            </a:p>
          </p:txBody>
        </p:sp>
        <p:pic>
          <p:nvPicPr>
            <p:cNvPr id="43" name="Picture 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967" y="1159241"/>
              <a:ext cx="1357093" cy="19649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507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3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9" grpId="0" animBg="1"/>
      <p:bldP spid="53270" grpId="0" animBg="1"/>
      <p:bldP spid="53271" grpId="0" animBg="1"/>
      <p:bldP spid="2" grpId="0" animBg="1"/>
      <p:bldP spid="28" grpId="0" animBg="1"/>
      <p:bldP spid="29" grpId="0" animBg="1"/>
      <p:bldP spid="30" grpId="0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Multispectral Cytometry. Why?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8700" y="1600201"/>
            <a:ext cx="8458200" cy="4525963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Identification of multiple spectrally overlapping stains (multiplexing)</a:t>
            </a:r>
          </a:p>
          <a:p>
            <a:pPr eaLnBrk="1" hangingPunct="1"/>
            <a:r>
              <a:rPr lang="en-US" altLang="en-US" dirty="0" smtClean="0"/>
              <a:t>Spectral barcoding</a:t>
            </a:r>
          </a:p>
          <a:p>
            <a:pPr eaLnBrk="1" hangingPunct="1"/>
            <a:r>
              <a:rPr lang="en-US" altLang="en-US" dirty="0" smtClean="0"/>
              <a:t>Potential capability of spectral un-mixing (multiple stains in a single particle)</a:t>
            </a:r>
          </a:p>
          <a:p>
            <a:pPr eaLnBrk="1" hangingPunct="1"/>
            <a:r>
              <a:rPr lang="en-US" altLang="en-US" dirty="0" smtClean="0"/>
              <a:t>Identification of intrinsic (autofluorescence) fluorescence</a:t>
            </a:r>
          </a:p>
          <a:p>
            <a:pPr eaLnBrk="1" hangingPunct="1"/>
            <a:r>
              <a:rPr lang="en-US" altLang="en-US" dirty="0" smtClean="0"/>
              <a:t>Opportunity for intelligent systems approach to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33128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04" name="Rectangle 80"/>
          <p:cNvSpPr>
            <a:spLocks noChangeArrowheads="1"/>
          </p:cNvSpPr>
          <p:nvPr/>
        </p:nvSpPr>
        <p:spPr bwMode="auto">
          <a:xfrm>
            <a:off x="7681913" y="1295400"/>
            <a:ext cx="228600" cy="14478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515948" y="990600"/>
            <a:ext cx="6007233" cy="609600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Advanced polychromatic cytometry</a:t>
            </a:r>
          </a:p>
        </p:txBody>
      </p:sp>
      <p:pic>
        <p:nvPicPr>
          <p:cNvPr id="2058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" y="1735138"/>
            <a:ext cx="5791200" cy="4343400"/>
          </a:xfrm>
          <a:noFill/>
          <a:ln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graphicFrame>
        <p:nvGraphicFramePr>
          <p:cNvPr id="205828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7148514" y="4038600"/>
          <a:ext cx="2109787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1" name="Image" r:id="rId5" imgW="4777974" imgH="5349806" progId="Photoshop.Image.5">
                  <p:embed/>
                </p:oleObj>
              </mc:Choice>
              <mc:Fallback>
                <p:oleObj name="Image" r:id="rId5" imgW="4777974" imgH="5349806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8514" y="4038600"/>
                        <a:ext cx="2109787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830" name="Oval 6"/>
          <p:cNvSpPr>
            <a:spLocks noChangeArrowheads="1"/>
          </p:cNvSpPr>
          <p:nvPr/>
        </p:nvSpPr>
        <p:spPr bwMode="auto">
          <a:xfrm>
            <a:off x="2171700" y="5773738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31" name="Oval 7"/>
          <p:cNvSpPr>
            <a:spLocks noChangeArrowheads="1"/>
          </p:cNvSpPr>
          <p:nvPr/>
        </p:nvSpPr>
        <p:spPr bwMode="auto">
          <a:xfrm>
            <a:off x="1714500" y="5468938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32" name="Oval 8"/>
          <p:cNvSpPr>
            <a:spLocks noChangeArrowheads="1"/>
          </p:cNvSpPr>
          <p:nvPr/>
        </p:nvSpPr>
        <p:spPr bwMode="auto">
          <a:xfrm>
            <a:off x="1257300" y="5240338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33" name="Oval 9"/>
          <p:cNvSpPr>
            <a:spLocks noChangeArrowheads="1"/>
          </p:cNvSpPr>
          <p:nvPr/>
        </p:nvSpPr>
        <p:spPr bwMode="auto">
          <a:xfrm>
            <a:off x="647700" y="4402138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34" name="Oval 10"/>
          <p:cNvSpPr>
            <a:spLocks noChangeArrowheads="1"/>
          </p:cNvSpPr>
          <p:nvPr/>
        </p:nvSpPr>
        <p:spPr bwMode="auto">
          <a:xfrm>
            <a:off x="1257300" y="3868738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35" name="Oval 11"/>
          <p:cNvSpPr>
            <a:spLocks noChangeArrowheads="1"/>
          </p:cNvSpPr>
          <p:nvPr/>
        </p:nvSpPr>
        <p:spPr bwMode="auto">
          <a:xfrm>
            <a:off x="1790700" y="3716338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36" name="Oval 12"/>
          <p:cNvSpPr>
            <a:spLocks noChangeArrowheads="1"/>
          </p:cNvSpPr>
          <p:nvPr/>
        </p:nvSpPr>
        <p:spPr bwMode="auto">
          <a:xfrm>
            <a:off x="2247900" y="3411538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37" name="Oval 13"/>
          <p:cNvSpPr>
            <a:spLocks noChangeArrowheads="1"/>
          </p:cNvSpPr>
          <p:nvPr/>
        </p:nvSpPr>
        <p:spPr bwMode="auto">
          <a:xfrm>
            <a:off x="3924300" y="4706938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38" name="Oval 14"/>
          <p:cNvSpPr>
            <a:spLocks noChangeArrowheads="1"/>
          </p:cNvSpPr>
          <p:nvPr/>
        </p:nvSpPr>
        <p:spPr bwMode="auto">
          <a:xfrm>
            <a:off x="5448300" y="3487738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39" name="Oval 15"/>
          <p:cNvSpPr>
            <a:spLocks noChangeArrowheads="1"/>
          </p:cNvSpPr>
          <p:nvPr/>
        </p:nvSpPr>
        <p:spPr bwMode="auto">
          <a:xfrm>
            <a:off x="4533900" y="2268538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40" name="Oval 16"/>
          <p:cNvSpPr>
            <a:spLocks noChangeArrowheads="1"/>
          </p:cNvSpPr>
          <p:nvPr/>
        </p:nvSpPr>
        <p:spPr bwMode="auto">
          <a:xfrm>
            <a:off x="6210300" y="2649538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41" name="Oval 17"/>
          <p:cNvSpPr>
            <a:spLocks noChangeArrowheads="1"/>
          </p:cNvSpPr>
          <p:nvPr/>
        </p:nvSpPr>
        <p:spPr bwMode="auto">
          <a:xfrm>
            <a:off x="5829300" y="2649538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42" name="Oval 18"/>
          <p:cNvSpPr>
            <a:spLocks noChangeArrowheads="1"/>
          </p:cNvSpPr>
          <p:nvPr/>
        </p:nvSpPr>
        <p:spPr bwMode="auto">
          <a:xfrm>
            <a:off x="5448300" y="2497138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43" name="Oval 19"/>
          <p:cNvSpPr>
            <a:spLocks noChangeArrowheads="1"/>
          </p:cNvSpPr>
          <p:nvPr/>
        </p:nvSpPr>
        <p:spPr bwMode="auto">
          <a:xfrm>
            <a:off x="4000500" y="2801938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44" name="Oval 20"/>
          <p:cNvSpPr>
            <a:spLocks noChangeArrowheads="1"/>
          </p:cNvSpPr>
          <p:nvPr/>
        </p:nvSpPr>
        <p:spPr bwMode="auto">
          <a:xfrm>
            <a:off x="4076700" y="2573338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45" name="Rectangle 21"/>
          <p:cNvSpPr>
            <a:spLocks noChangeArrowheads="1"/>
          </p:cNvSpPr>
          <p:nvPr/>
        </p:nvSpPr>
        <p:spPr bwMode="auto">
          <a:xfrm rot="-1012896">
            <a:off x="1790700" y="3944938"/>
            <a:ext cx="457200" cy="873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46" name="Rectangle 22"/>
          <p:cNvSpPr>
            <a:spLocks noChangeArrowheads="1"/>
          </p:cNvSpPr>
          <p:nvPr/>
        </p:nvSpPr>
        <p:spPr bwMode="auto">
          <a:xfrm rot="1601888">
            <a:off x="2632075" y="5222875"/>
            <a:ext cx="4572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47" name="Rectangle 23"/>
          <p:cNvSpPr>
            <a:spLocks noChangeArrowheads="1"/>
          </p:cNvSpPr>
          <p:nvPr/>
        </p:nvSpPr>
        <p:spPr bwMode="auto">
          <a:xfrm rot="1601888">
            <a:off x="2162175" y="4968875"/>
            <a:ext cx="3810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48" name="Rectangle 24"/>
          <p:cNvSpPr>
            <a:spLocks noChangeArrowheads="1"/>
          </p:cNvSpPr>
          <p:nvPr/>
        </p:nvSpPr>
        <p:spPr bwMode="auto">
          <a:xfrm rot="1601888">
            <a:off x="1712913" y="4700588"/>
            <a:ext cx="457200" cy="1381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49" name="Rectangle 25"/>
          <p:cNvSpPr>
            <a:spLocks noChangeArrowheads="1"/>
          </p:cNvSpPr>
          <p:nvPr/>
        </p:nvSpPr>
        <p:spPr bwMode="auto">
          <a:xfrm>
            <a:off x="1943100" y="4249738"/>
            <a:ext cx="457200" cy="809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50" name="Rectangle 26"/>
          <p:cNvSpPr>
            <a:spLocks noChangeArrowheads="1"/>
          </p:cNvSpPr>
          <p:nvPr/>
        </p:nvSpPr>
        <p:spPr bwMode="auto">
          <a:xfrm rot="1601888">
            <a:off x="4146550" y="4117976"/>
            <a:ext cx="382588" cy="809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51" name="Rectangle 27"/>
          <p:cNvSpPr>
            <a:spLocks noChangeArrowheads="1"/>
          </p:cNvSpPr>
          <p:nvPr/>
        </p:nvSpPr>
        <p:spPr bwMode="auto">
          <a:xfrm rot="1601888">
            <a:off x="4262438" y="4044951"/>
            <a:ext cx="366712" cy="746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53" name="Rectangle 29"/>
          <p:cNvSpPr>
            <a:spLocks noChangeArrowheads="1"/>
          </p:cNvSpPr>
          <p:nvPr/>
        </p:nvSpPr>
        <p:spPr bwMode="auto">
          <a:xfrm rot="3470226">
            <a:off x="3619500" y="3986213"/>
            <a:ext cx="266700" cy="114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54" name="Rectangle 30"/>
          <p:cNvSpPr>
            <a:spLocks noChangeArrowheads="1"/>
          </p:cNvSpPr>
          <p:nvPr/>
        </p:nvSpPr>
        <p:spPr bwMode="auto">
          <a:xfrm rot="1034149">
            <a:off x="5143500" y="3411538"/>
            <a:ext cx="3048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55" name="Rectangle 31"/>
          <p:cNvSpPr>
            <a:spLocks noChangeArrowheads="1"/>
          </p:cNvSpPr>
          <p:nvPr/>
        </p:nvSpPr>
        <p:spPr bwMode="auto">
          <a:xfrm rot="3782339">
            <a:off x="4419600" y="3106738"/>
            <a:ext cx="3048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56" name="Rectangle 32"/>
          <p:cNvSpPr>
            <a:spLocks noChangeArrowheads="1"/>
          </p:cNvSpPr>
          <p:nvPr/>
        </p:nvSpPr>
        <p:spPr bwMode="auto">
          <a:xfrm rot="1561775">
            <a:off x="1935163" y="4587875"/>
            <a:ext cx="3810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57" name="Rectangle 33"/>
          <p:cNvSpPr>
            <a:spLocks noChangeArrowheads="1"/>
          </p:cNvSpPr>
          <p:nvPr/>
        </p:nvSpPr>
        <p:spPr bwMode="auto">
          <a:xfrm rot="-168658">
            <a:off x="952500" y="4783138"/>
            <a:ext cx="5334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58" name="Rectangle 34"/>
          <p:cNvSpPr>
            <a:spLocks noChangeArrowheads="1"/>
          </p:cNvSpPr>
          <p:nvPr/>
        </p:nvSpPr>
        <p:spPr bwMode="auto">
          <a:xfrm rot="-1543997">
            <a:off x="742950" y="4630738"/>
            <a:ext cx="4572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59" name="Rectangle 35"/>
          <p:cNvSpPr>
            <a:spLocks noChangeArrowheads="1"/>
          </p:cNvSpPr>
          <p:nvPr/>
        </p:nvSpPr>
        <p:spPr bwMode="auto">
          <a:xfrm rot="4760927">
            <a:off x="3332163" y="4821238"/>
            <a:ext cx="3048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60" name="Rectangle 36"/>
          <p:cNvSpPr>
            <a:spLocks noChangeArrowheads="1"/>
          </p:cNvSpPr>
          <p:nvPr/>
        </p:nvSpPr>
        <p:spPr bwMode="auto">
          <a:xfrm rot="4960727">
            <a:off x="2655888" y="4897438"/>
            <a:ext cx="3810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61" name="Rectangle 37"/>
          <p:cNvSpPr>
            <a:spLocks noChangeArrowheads="1"/>
          </p:cNvSpPr>
          <p:nvPr/>
        </p:nvSpPr>
        <p:spPr bwMode="auto">
          <a:xfrm rot="-182805">
            <a:off x="2779713" y="4551363"/>
            <a:ext cx="152400" cy="2349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62" name="Rectangle 38"/>
          <p:cNvSpPr>
            <a:spLocks noChangeArrowheads="1"/>
          </p:cNvSpPr>
          <p:nvPr/>
        </p:nvSpPr>
        <p:spPr bwMode="auto">
          <a:xfrm>
            <a:off x="2552700" y="4249738"/>
            <a:ext cx="3810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63" name="Rectangle 39"/>
          <p:cNvSpPr>
            <a:spLocks noChangeArrowheads="1"/>
          </p:cNvSpPr>
          <p:nvPr/>
        </p:nvSpPr>
        <p:spPr bwMode="auto">
          <a:xfrm rot="1720731">
            <a:off x="2932113" y="4402138"/>
            <a:ext cx="419100" cy="114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64" name="Rectangle 40"/>
          <p:cNvSpPr>
            <a:spLocks noChangeArrowheads="1"/>
          </p:cNvSpPr>
          <p:nvPr/>
        </p:nvSpPr>
        <p:spPr bwMode="auto">
          <a:xfrm rot="567740">
            <a:off x="3236913" y="3844925"/>
            <a:ext cx="3810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66" name="Rectangle 42"/>
          <p:cNvSpPr>
            <a:spLocks noChangeArrowheads="1"/>
          </p:cNvSpPr>
          <p:nvPr/>
        </p:nvSpPr>
        <p:spPr bwMode="auto">
          <a:xfrm>
            <a:off x="2476500" y="3868738"/>
            <a:ext cx="3810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67" name="Rectangle 43"/>
          <p:cNvSpPr>
            <a:spLocks noChangeArrowheads="1"/>
          </p:cNvSpPr>
          <p:nvPr/>
        </p:nvSpPr>
        <p:spPr bwMode="auto">
          <a:xfrm rot="-997031">
            <a:off x="1181100" y="4554538"/>
            <a:ext cx="5334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69" name="Rectangle 45"/>
          <p:cNvSpPr>
            <a:spLocks noChangeArrowheads="1"/>
          </p:cNvSpPr>
          <p:nvPr/>
        </p:nvSpPr>
        <p:spPr bwMode="auto">
          <a:xfrm rot="2970534">
            <a:off x="4381500" y="2878138"/>
            <a:ext cx="2286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70" name="Rectangle 46"/>
          <p:cNvSpPr>
            <a:spLocks noChangeArrowheads="1"/>
          </p:cNvSpPr>
          <p:nvPr/>
        </p:nvSpPr>
        <p:spPr bwMode="auto">
          <a:xfrm rot="759714">
            <a:off x="4610101" y="2954338"/>
            <a:ext cx="327025" cy="88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73" name="Rectangle 49"/>
          <p:cNvSpPr>
            <a:spLocks noChangeArrowheads="1"/>
          </p:cNvSpPr>
          <p:nvPr/>
        </p:nvSpPr>
        <p:spPr bwMode="auto">
          <a:xfrm rot="2298048">
            <a:off x="4610100" y="2649539"/>
            <a:ext cx="306388" cy="777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74" name="Rectangle 50"/>
          <p:cNvSpPr>
            <a:spLocks noChangeArrowheads="1"/>
          </p:cNvSpPr>
          <p:nvPr/>
        </p:nvSpPr>
        <p:spPr bwMode="auto">
          <a:xfrm rot="1154254">
            <a:off x="5216526" y="2965450"/>
            <a:ext cx="303213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75" name="Rectangle 51"/>
          <p:cNvSpPr>
            <a:spLocks noChangeArrowheads="1"/>
          </p:cNvSpPr>
          <p:nvPr/>
        </p:nvSpPr>
        <p:spPr bwMode="auto">
          <a:xfrm rot="1251364">
            <a:off x="4838701" y="3616325"/>
            <a:ext cx="379413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76" name="Rectangle 52"/>
          <p:cNvSpPr>
            <a:spLocks noChangeArrowheads="1"/>
          </p:cNvSpPr>
          <p:nvPr/>
        </p:nvSpPr>
        <p:spPr bwMode="auto">
          <a:xfrm rot="487806">
            <a:off x="4816476" y="3246438"/>
            <a:ext cx="327025" cy="88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77" name="Rectangle 53"/>
          <p:cNvSpPr>
            <a:spLocks noChangeArrowheads="1"/>
          </p:cNvSpPr>
          <p:nvPr/>
        </p:nvSpPr>
        <p:spPr bwMode="auto">
          <a:xfrm rot="1329387">
            <a:off x="4535488" y="2762250"/>
            <a:ext cx="228600" cy="777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78" name="Rectangle 54"/>
          <p:cNvSpPr>
            <a:spLocks noChangeArrowheads="1"/>
          </p:cNvSpPr>
          <p:nvPr/>
        </p:nvSpPr>
        <p:spPr bwMode="auto">
          <a:xfrm rot="2298048">
            <a:off x="4837114" y="2876550"/>
            <a:ext cx="306387" cy="777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79" name="Rectangle 55"/>
          <p:cNvSpPr>
            <a:spLocks noChangeArrowheads="1"/>
          </p:cNvSpPr>
          <p:nvPr/>
        </p:nvSpPr>
        <p:spPr bwMode="auto">
          <a:xfrm rot="-455305">
            <a:off x="5294314" y="2835275"/>
            <a:ext cx="306387" cy="777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80" name="Rectangle 56"/>
          <p:cNvSpPr>
            <a:spLocks noChangeArrowheads="1"/>
          </p:cNvSpPr>
          <p:nvPr/>
        </p:nvSpPr>
        <p:spPr bwMode="auto">
          <a:xfrm rot="-264516">
            <a:off x="5676900" y="3030539"/>
            <a:ext cx="306388" cy="777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81" name="Rectangle 57"/>
          <p:cNvSpPr>
            <a:spLocks noChangeArrowheads="1"/>
          </p:cNvSpPr>
          <p:nvPr/>
        </p:nvSpPr>
        <p:spPr bwMode="auto">
          <a:xfrm rot="1106283">
            <a:off x="5976939" y="2854326"/>
            <a:ext cx="230187" cy="746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82" name="Rectangle 58"/>
          <p:cNvSpPr>
            <a:spLocks noChangeArrowheads="1"/>
          </p:cNvSpPr>
          <p:nvPr/>
        </p:nvSpPr>
        <p:spPr bwMode="auto">
          <a:xfrm rot="1106283">
            <a:off x="5673725" y="2738438"/>
            <a:ext cx="223838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83" name="Rectangle 59"/>
          <p:cNvSpPr>
            <a:spLocks noChangeArrowheads="1"/>
          </p:cNvSpPr>
          <p:nvPr/>
        </p:nvSpPr>
        <p:spPr bwMode="auto">
          <a:xfrm rot="1106283">
            <a:off x="5143500" y="2668588"/>
            <a:ext cx="306388" cy="746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84" name="Rectangle 60"/>
          <p:cNvSpPr>
            <a:spLocks noChangeArrowheads="1"/>
          </p:cNvSpPr>
          <p:nvPr/>
        </p:nvSpPr>
        <p:spPr bwMode="auto">
          <a:xfrm rot="1106283">
            <a:off x="5294314" y="2601913"/>
            <a:ext cx="230187" cy="746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85" name="Rectangle 61"/>
          <p:cNvSpPr>
            <a:spLocks noChangeArrowheads="1"/>
          </p:cNvSpPr>
          <p:nvPr/>
        </p:nvSpPr>
        <p:spPr bwMode="auto">
          <a:xfrm rot="2960347">
            <a:off x="4945856" y="2512219"/>
            <a:ext cx="268288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86" name="Rectangle 62"/>
          <p:cNvSpPr>
            <a:spLocks noChangeArrowheads="1"/>
          </p:cNvSpPr>
          <p:nvPr/>
        </p:nvSpPr>
        <p:spPr bwMode="auto">
          <a:xfrm rot="3455913">
            <a:off x="5153025" y="2439988"/>
            <a:ext cx="192088" cy="746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87" name="Rectangle 63"/>
          <p:cNvSpPr>
            <a:spLocks noChangeArrowheads="1"/>
          </p:cNvSpPr>
          <p:nvPr/>
        </p:nvSpPr>
        <p:spPr bwMode="auto">
          <a:xfrm rot="3470226">
            <a:off x="2933700" y="4021138"/>
            <a:ext cx="266700" cy="114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88" name="Rectangle 64"/>
          <p:cNvSpPr>
            <a:spLocks noChangeArrowheads="1"/>
          </p:cNvSpPr>
          <p:nvPr/>
        </p:nvSpPr>
        <p:spPr bwMode="auto">
          <a:xfrm rot="1579969">
            <a:off x="2247900" y="4021138"/>
            <a:ext cx="266700" cy="114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89" name="Rectangle 65"/>
          <p:cNvSpPr>
            <a:spLocks noChangeArrowheads="1"/>
          </p:cNvSpPr>
          <p:nvPr/>
        </p:nvSpPr>
        <p:spPr bwMode="auto">
          <a:xfrm rot="-583000">
            <a:off x="2324100" y="3687763"/>
            <a:ext cx="3810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90" name="Rectangle 66"/>
          <p:cNvSpPr>
            <a:spLocks noChangeArrowheads="1"/>
          </p:cNvSpPr>
          <p:nvPr/>
        </p:nvSpPr>
        <p:spPr bwMode="auto">
          <a:xfrm rot="-583000">
            <a:off x="1333500" y="4230688"/>
            <a:ext cx="3810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91" name="Rectangle 67"/>
          <p:cNvSpPr>
            <a:spLocks noChangeArrowheads="1"/>
          </p:cNvSpPr>
          <p:nvPr/>
        </p:nvSpPr>
        <p:spPr bwMode="auto">
          <a:xfrm>
            <a:off x="4533900" y="6307138"/>
            <a:ext cx="4572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92" name="Text Box 68"/>
          <p:cNvSpPr txBox="1">
            <a:spLocks noChangeArrowheads="1"/>
          </p:cNvSpPr>
          <p:nvPr/>
        </p:nvSpPr>
        <p:spPr bwMode="auto">
          <a:xfrm>
            <a:off x="5356225" y="6216650"/>
            <a:ext cx="915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41 filters</a:t>
            </a:r>
          </a:p>
        </p:txBody>
      </p:sp>
      <p:sp>
        <p:nvSpPr>
          <p:cNvPr id="205893" name="Oval 69"/>
          <p:cNvSpPr>
            <a:spLocks noChangeArrowheads="1"/>
          </p:cNvSpPr>
          <p:nvPr/>
        </p:nvSpPr>
        <p:spPr bwMode="auto">
          <a:xfrm>
            <a:off x="2628900" y="6230938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94" name="Text Box 70"/>
          <p:cNvSpPr txBox="1">
            <a:spLocks noChangeArrowheads="1"/>
          </p:cNvSpPr>
          <p:nvPr/>
        </p:nvSpPr>
        <p:spPr bwMode="auto">
          <a:xfrm>
            <a:off x="3086101" y="6173788"/>
            <a:ext cx="8844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14 PMTs</a:t>
            </a:r>
          </a:p>
        </p:txBody>
      </p:sp>
      <p:graphicFrame>
        <p:nvGraphicFramePr>
          <p:cNvPr id="205903" name="Object 79"/>
          <p:cNvGraphicFramePr>
            <a:graphicFrameLocks noChangeAspect="1"/>
          </p:cNvGraphicFramePr>
          <p:nvPr/>
        </p:nvGraphicFramePr>
        <p:xfrm>
          <a:off x="7758113" y="2895600"/>
          <a:ext cx="90170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2" name="Document" r:id="rId7" imgW="2261331" imgH="4016922" progId="XaraX.Document">
                  <p:embed/>
                </p:oleObj>
              </mc:Choice>
              <mc:Fallback>
                <p:oleObj name="Document" r:id="rId7" imgW="2261331" imgH="4016922" progId="XaraX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8113" y="2895600"/>
                        <a:ext cx="901700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895" name="Rectangle 71"/>
          <p:cNvSpPr>
            <a:spLocks noChangeArrowheads="1"/>
          </p:cNvSpPr>
          <p:nvPr/>
        </p:nvSpPr>
        <p:spPr bwMode="auto">
          <a:xfrm rot="-2162674">
            <a:off x="7681913" y="2590800"/>
            <a:ext cx="685800" cy="3048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20099999" lon="20099999" rev="0"/>
            </a:camera>
            <a:lightRig rig="legacyFlat2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205906" name="Text Box 82"/>
          <p:cNvSpPr txBox="1">
            <a:spLocks noChangeArrowheads="1"/>
          </p:cNvSpPr>
          <p:nvPr/>
        </p:nvSpPr>
        <p:spPr bwMode="auto">
          <a:xfrm>
            <a:off x="6513514" y="5943600"/>
            <a:ext cx="25006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Hyperspectral cytometry</a:t>
            </a:r>
          </a:p>
        </p:txBody>
      </p:sp>
      <p:sp>
        <p:nvSpPr>
          <p:cNvPr id="205907" name="Film"/>
          <p:cNvSpPr>
            <a:spLocks noEditPoints="1" noChangeArrowheads="1"/>
          </p:cNvSpPr>
          <p:nvPr/>
        </p:nvSpPr>
        <p:spPr bwMode="auto">
          <a:xfrm>
            <a:off x="8191500" y="6324600"/>
            <a:ext cx="228600" cy="3810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024813" y="2845872"/>
            <a:ext cx="1453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spectrometer</a:t>
            </a:r>
          </a:p>
        </p:txBody>
      </p:sp>
      <p:sp>
        <p:nvSpPr>
          <p:cNvPr id="205908" name="Film"/>
          <p:cNvSpPr>
            <a:spLocks noEditPoints="1" noChangeArrowheads="1"/>
          </p:cNvSpPr>
          <p:nvPr/>
        </p:nvSpPr>
        <p:spPr bwMode="auto">
          <a:xfrm>
            <a:off x="7886700" y="6324600"/>
            <a:ext cx="228600" cy="3810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905" name="Rectangle 81"/>
          <p:cNvSpPr>
            <a:spLocks noChangeArrowheads="1"/>
          </p:cNvSpPr>
          <p:nvPr/>
        </p:nvSpPr>
        <p:spPr bwMode="auto">
          <a:xfrm>
            <a:off x="6513513" y="1173163"/>
            <a:ext cx="31242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20507" y="200028"/>
            <a:ext cx="8286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How do you do collect current cytometry?</a:t>
            </a:r>
          </a:p>
        </p:txBody>
      </p:sp>
    </p:spTree>
    <p:extLst>
      <p:ext uri="{BB962C8B-B14F-4D97-AF65-F5344CB8AC3E}">
        <p14:creationId xmlns:p14="http://schemas.microsoft.com/office/powerpoint/2010/main" val="188982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5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5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5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5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05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05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05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05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05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05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05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05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05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05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05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05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05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05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05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05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05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05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05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05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05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05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05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05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05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05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2" dur="500"/>
                                        <p:tgtEl>
                                          <p:spTgt spid="2059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000"/>
                                        <p:tgtEl>
                                          <p:spTgt spid="2059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0" dur="500"/>
                                        <p:tgtEl>
                                          <p:spTgt spid="205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30" grpId="0" animBg="1"/>
      <p:bldP spid="205831" grpId="0" animBg="1"/>
      <p:bldP spid="205832" grpId="0" animBg="1"/>
      <p:bldP spid="205833" grpId="0" animBg="1"/>
      <p:bldP spid="205834" grpId="0" animBg="1"/>
      <p:bldP spid="205835" grpId="0" animBg="1"/>
      <p:bldP spid="205836" grpId="0" animBg="1"/>
      <p:bldP spid="205837" grpId="0" animBg="1"/>
      <p:bldP spid="205838" grpId="0" animBg="1"/>
      <p:bldP spid="205839" grpId="0" animBg="1"/>
      <p:bldP spid="205840" grpId="0" animBg="1"/>
      <p:bldP spid="205841" grpId="0" animBg="1"/>
      <p:bldP spid="205842" grpId="0" animBg="1"/>
      <p:bldP spid="205843" grpId="0" animBg="1"/>
      <p:bldP spid="205844" grpId="0" animBg="1"/>
      <p:bldP spid="205845" grpId="0" animBg="1"/>
      <p:bldP spid="205846" grpId="0" animBg="1"/>
      <p:bldP spid="205847" grpId="0" animBg="1"/>
      <p:bldP spid="205848" grpId="0" animBg="1"/>
      <p:bldP spid="205849" grpId="0" animBg="1"/>
      <p:bldP spid="205850" grpId="0" animBg="1"/>
      <p:bldP spid="205851" grpId="0" animBg="1"/>
      <p:bldP spid="205853" grpId="0" animBg="1"/>
      <p:bldP spid="205854" grpId="0" animBg="1"/>
      <p:bldP spid="205855" grpId="0" animBg="1"/>
      <p:bldP spid="205856" grpId="0" animBg="1"/>
      <p:bldP spid="205857" grpId="0" animBg="1"/>
      <p:bldP spid="205858" grpId="0" animBg="1"/>
      <p:bldP spid="205859" grpId="0" animBg="1"/>
      <p:bldP spid="205860" grpId="0" animBg="1"/>
      <p:bldP spid="205861" grpId="0" animBg="1"/>
      <p:bldP spid="205862" grpId="0" animBg="1"/>
      <p:bldP spid="205863" grpId="0" animBg="1"/>
      <p:bldP spid="205864" grpId="0" animBg="1"/>
      <p:bldP spid="205866" grpId="0" animBg="1"/>
      <p:bldP spid="205867" grpId="0" animBg="1"/>
      <p:bldP spid="205869" grpId="0" animBg="1"/>
      <p:bldP spid="205870" grpId="0" animBg="1"/>
      <p:bldP spid="205873" grpId="0" animBg="1"/>
      <p:bldP spid="205874" grpId="0" animBg="1"/>
      <p:bldP spid="205875" grpId="0" animBg="1"/>
      <p:bldP spid="205876" grpId="0" animBg="1"/>
      <p:bldP spid="205877" grpId="0" animBg="1"/>
      <p:bldP spid="205878" grpId="0" animBg="1"/>
      <p:bldP spid="205879" grpId="0" animBg="1"/>
      <p:bldP spid="205880" grpId="0" animBg="1"/>
      <p:bldP spid="205881" grpId="0" animBg="1"/>
      <p:bldP spid="205882" grpId="0" animBg="1"/>
      <p:bldP spid="205883" grpId="0" animBg="1"/>
      <p:bldP spid="205884" grpId="0" animBg="1"/>
      <p:bldP spid="205885" grpId="0" animBg="1"/>
      <p:bldP spid="205886" grpId="0" animBg="1"/>
      <p:bldP spid="205887" grpId="0" animBg="1"/>
      <p:bldP spid="205888" grpId="0" animBg="1"/>
      <p:bldP spid="205889" grpId="0" animBg="1"/>
      <p:bldP spid="205890" grpId="0" animBg="1"/>
      <p:bldP spid="205891" grpId="0" animBg="1"/>
      <p:bldP spid="205893" grpId="0" animBg="1"/>
      <p:bldP spid="205907" grpId="0" animBg="1"/>
      <p:bldP spid="205908" grpId="0" animBg="1"/>
      <p:bldP spid="20590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463" y="1937418"/>
            <a:ext cx="2553336" cy="248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0"/>
            <a:ext cx="8229600" cy="66679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Hyperspectral</a:t>
            </a:r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dirty="0" smtClean="0"/>
              <a:t>ingle Cell Cytometry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1" y="941436"/>
            <a:ext cx="5684975" cy="55250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</p:pic>
      <p:sp>
        <p:nvSpPr>
          <p:cNvPr id="4" name="TextBox 3"/>
          <p:cNvSpPr txBox="1"/>
          <p:nvPr/>
        </p:nvSpPr>
        <p:spPr>
          <a:xfrm>
            <a:off x="7169125" y="4419601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 </a:t>
            </a:r>
            <a:r>
              <a:rPr lang="el-GR" sz="1600" dirty="0"/>
              <a:t>μ</a:t>
            </a:r>
            <a:r>
              <a:rPr lang="en-US" sz="1600" dirty="0"/>
              <a:t>s available</a:t>
            </a:r>
          </a:p>
          <a:p>
            <a:r>
              <a:rPr lang="en-US" sz="1600" dirty="0"/>
              <a:t>10,000-100,000 cells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353299" y="1831415"/>
            <a:ext cx="2133600" cy="6023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64 </a:t>
            </a:r>
            <a:r>
              <a:rPr lang="en-US" sz="2800" b="1" dirty="0" err="1">
                <a:solidFill>
                  <a:srgbClr val="FFFF00"/>
                </a:solidFill>
              </a:rPr>
              <a:t>ch</a:t>
            </a:r>
            <a:r>
              <a:rPr lang="en-US" sz="2800" b="1" dirty="0">
                <a:solidFill>
                  <a:srgbClr val="FFFF00"/>
                </a:solidFill>
              </a:rPr>
              <a:t> ADC`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7505700" y="5146023"/>
          <a:ext cx="1601954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7" name="Document" r:id="rId6" imgW="2846113" imgH="2302326" progId="XaraX.Document">
                  <p:embed/>
                </p:oleObj>
              </mc:Choice>
              <mc:Fallback>
                <p:oleObj name="Document" r:id="rId6" imgW="2846113" imgH="2302326" progId="XaraX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5700" y="5146023"/>
                        <a:ext cx="1601954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153" y="651302"/>
            <a:ext cx="2501947" cy="1204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47018" y="6331129"/>
            <a:ext cx="3294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built in our lab in 2002-2003</a:t>
            </a:r>
          </a:p>
        </p:txBody>
      </p:sp>
    </p:spTree>
    <p:extLst>
      <p:ext uri="{BB962C8B-B14F-4D97-AF65-F5344CB8AC3E}">
        <p14:creationId xmlns:p14="http://schemas.microsoft.com/office/powerpoint/2010/main" val="151762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Principle of Operation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6868" name="Picture 4" descr="32 ch detect"/>
          <p:cNvPicPr>
            <a:picLocks noChangeAspect="1" noChangeArrowheads="1"/>
          </p:cNvPicPr>
          <p:nvPr/>
        </p:nvPicPr>
        <p:blipFill>
          <a:blip r:embed="rId3">
            <a:lum bright="-18000" contrast="-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196976"/>
            <a:ext cx="6858000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Freeform 5"/>
          <p:cNvSpPr>
            <a:spLocks/>
          </p:cNvSpPr>
          <p:nvPr/>
        </p:nvSpPr>
        <p:spPr bwMode="auto">
          <a:xfrm>
            <a:off x="5067300" y="4198939"/>
            <a:ext cx="2103438" cy="363537"/>
          </a:xfrm>
          <a:custGeom>
            <a:avLst/>
            <a:gdLst>
              <a:gd name="T0" fmla="*/ 2147483647 w 1325"/>
              <a:gd name="T1" fmla="*/ 2147483647 h 229"/>
              <a:gd name="T2" fmla="*/ 2147483647 w 1325"/>
              <a:gd name="T3" fmla="*/ 2147483647 h 229"/>
              <a:gd name="T4" fmla="*/ 2147483647 w 1325"/>
              <a:gd name="T5" fmla="*/ 2147483647 h 229"/>
              <a:gd name="T6" fmla="*/ 2147483647 w 1325"/>
              <a:gd name="T7" fmla="*/ 2147483647 h 229"/>
              <a:gd name="T8" fmla="*/ 0 w 1325"/>
              <a:gd name="T9" fmla="*/ 2147483647 h 229"/>
              <a:gd name="T10" fmla="*/ 2147483647 w 1325"/>
              <a:gd name="T11" fmla="*/ 0 h 22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25" h="229">
                <a:moveTo>
                  <a:pt x="1325" y="29"/>
                </a:moveTo>
                <a:cubicBezTo>
                  <a:pt x="1180" y="88"/>
                  <a:pt x="1138" y="96"/>
                  <a:pt x="989" y="125"/>
                </a:cubicBezTo>
                <a:cubicBezTo>
                  <a:pt x="825" y="121"/>
                  <a:pt x="510" y="191"/>
                  <a:pt x="347" y="213"/>
                </a:cubicBezTo>
                <a:cubicBezTo>
                  <a:pt x="323" y="229"/>
                  <a:pt x="334" y="228"/>
                  <a:pt x="318" y="228"/>
                </a:cubicBezTo>
                <a:lnTo>
                  <a:pt x="0" y="43"/>
                </a:lnTo>
                <a:lnTo>
                  <a:pt x="1243" y="0"/>
                </a:lnTo>
              </a:path>
            </a:pathLst>
          </a:custGeom>
          <a:solidFill>
            <a:srgbClr val="FFFF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0" name="Film"/>
          <p:cNvSpPr>
            <a:spLocks noEditPoints="1" noChangeArrowheads="1"/>
          </p:cNvSpPr>
          <p:nvPr/>
        </p:nvSpPr>
        <p:spPr bwMode="auto">
          <a:xfrm>
            <a:off x="9029700" y="6096000"/>
            <a:ext cx="228600" cy="381000"/>
          </a:xfrm>
          <a:custGeom>
            <a:avLst/>
            <a:gdLst>
              <a:gd name="T0" fmla="*/ 0 w 21600"/>
              <a:gd name="T1" fmla="*/ 0 h 21600"/>
              <a:gd name="T2" fmla="*/ 12802394 w 21600"/>
              <a:gd name="T3" fmla="*/ 0 h 21600"/>
              <a:gd name="T4" fmla="*/ 25604788 w 21600"/>
              <a:gd name="T5" fmla="*/ 0 h 21600"/>
              <a:gd name="T6" fmla="*/ 25604788 w 21600"/>
              <a:gd name="T7" fmla="*/ 59270336 h 21600"/>
              <a:gd name="T8" fmla="*/ 25604788 w 21600"/>
              <a:gd name="T9" fmla="*/ 118540689 h 21600"/>
              <a:gd name="T10" fmla="*/ 12802394 w 21600"/>
              <a:gd name="T11" fmla="*/ 118540689 h 21600"/>
              <a:gd name="T12" fmla="*/ 0 w 21600"/>
              <a:gd name="T13" fmla="*/ 118540689 h 21600"/>
              <a:gd name="T14" fmla="*/ 0 w 21600"/>
              <a:gd name="T15" fmla="*/ 5927033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1" name="Oval 7"/>
          <p:cNvSpPr>
            <a:spLocks noChangeArrowheads="1"/>
          </p:cNvSpPr>
          <p:nvPr/>
        </p:nvSpPr>
        <p:spPr bwMode="auto">
          <a:xfrm>
            <a:off x="7048500" y="2514600"/>
            <a:ext cx="152400" cy="152400"/>
          </a:xfrm>
          <a:prstGeom prst="ellipse">
            <a:avLst/>
          </a:prstGeom>
          <a:solidFill>
            <a:srgbClr val="B5F9A5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 flipV="1">
            <a:off x="5143500" y="3200400"/>
            <a:ext cx="0" cy="1066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 flipV="1">
            <a:off x="5219700" y="3352800"/>
            <a:ext cx="152400" cy="990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4" name="Line 10"/>
          <p:cNvSpPr>
            <a:spLocks noChangeShapeType="1"/>
          </p:cNvSpPr>
          <p:nvPr/>
        </p:nvSpPr>
        <p:spPr bwMode="auto">
          <a:xfrm flipV="1">
            <a:off x="5295900" y="3505200"/>
            <a:ext cx="304800" cy="914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5" name="Line 11"/>
          <p:cNvSpPr>
            <a:spLocks noChangeShapeType="1"/>
          </p:cNvSpPr>
          <p:nvPr/>
        </p:nvSpPr>
        <p:spPr bwMode="auto">
          <a:xfrm flipV="1">
            <a:off x="5356225" y="3613150"/>
            <a:ext cx="457200" cy="838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6" name="Line 12"/>
          <p:cNvSpPr>
            <a:spLocks noChangeShapeType="1"/>
          </p:cNvSpPr>
          <p:nvPr/>
        </p:nvSpPr>
        <p:spPr bwMode="auto">
          <a:xfrm flipV="1">
            <a:off x="5448300" y="3657600"/>
            <a:ext cx="533400" cy="838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7" name="Freeform 13"/>
          <p:cNvSpPr>
            <a:spLocks/>
          </p:cNvSpPr>
          <p:nvPr/>
        </p:nvSpPr>
        <p:spPr bwMode="auto">
          <a:xfrm>
            <a:off x="1912939" y="2797175"/>
            <a:ext cx="2651125" cy="1790700"/>
          </a:xfrm>
          <a:custGeom>
            <a:avLst/>
            <a:gdLst>
              <a:gd name="T0" fmla="*/ 2147483647 w 1670"/>
              <a:gd name="T1" fmla="*/ 2147483647 h 1128"/>
              <a:gd name="T2" fmla="*/ 2147483647 w 1670"/>
              <a:gd name="T3" fmla="*/ 2147483647 h 1128"/>
              <a:gd name="T4" fmla="*/ 2147483647 w 1670"/>
              <a:gd name="T5" fmla="*/ 2147483647 h 1128"/>
              <a:gd name="T6" fmla="*/ 2147483647 w 1670"/>
              <a:gd name="T7" fmla="*/ 0 h 1128"/>
              <a:gd name="T8" fmla="*/ 2147483647 w 1670"/>
              <a:gd name="T9" fmla="*/ 2147483647 h 1128"/>
              <a:gd name="T10" fmla="*/ 2147483647 w 1670"/>
              <a:gd name="T11" fmla="*/ 2147483647 h 1128"/>
              <a:gd name="T12" fmla="*/ 2147483647 w 1670"/>
              <a:gd name="T13" fmla="*/ 2147483647 h 1128"/>
              <a:gd name="T14" fmla="*/ 2147483647 w 1670"/>
              <a:gd name="T15" fmla="*/ 2147483647 h 1128"/>
              <a:gd name="T16" fmla="*/ 2147483647 w 1670"/>
              <a:gd name="T17" fmla="*/ 2147483647 h 1128"/>
              <a:gd name="T18" fmla="*/ 2147483647 w 1670"/>
              <a:gd name="T19" fmla="*/ 2147483647 h 1128"/>
              <a:gd name="T20" fmla="*/ 2147483647 w 1670"/>
              <a:gd name="T21" fmla="*/ 2147483647 h 1128"/>
              <a:gd name="T22" fmla="*/ 2147483647 w 1670"/>
              <a:gd name="T23" fmla="*/ 2147483647 h 1128"/>
              <a:gd name="T24" fmla="*/ 2147483647 w 1670"/>
              <a:gd name="T25" fmla="*/ 2147483647 h 1128"/>
              <a:gd name="T26" fmla="*/ 2147483647 w 1670"/>
              <a:gd name="T27" fmla="*/ 2147483647 h 1128"/>
              <a:gd name="T28" fmla="*/ 2147483647 w 1670"/>
              <a:gd name="T29" fmla="*/ 2147483647 h 1128"/>
              <a:gd name="T30" fmla="*/ 2147483647 w 1670"/>
              <a:gd name="T31" fmla="*/ 2147483647 h 1128"/>
              <a:gd name="T32" fmla="*/ 2147483647 w 1670"/>
              <a:gd name="T33" fmla="*/ 2147483647 h 1128"/>
              <a:gd name="T34" fmla="*/ 2147483647 w 1670"/>
              <a:gd name="T35" fmla="*/ 2147483647 h 1128"/>
              <a:gd name="T36" fmla="*/ 2147483647 w 1670"/>
              <a:gd name="T37" fmla="*/ 2147483647 h 1128"/>
              <a:gd name="T38" fmla="*/ 2147483647 w 1670"/>
              <a:gd name="T39" fmla="*/ 2147483647 h 1128"/>
              <a:gd name="T40" fmla="*/ 2147483647 w 1670"/>
              <a:gd name="T41" fmla="*/ 2147483647 h 1128"/>
              <a:gd name="T42" fmla="*/ 2147483647 w 1670"/>
              <a:gd name="T43" fmla="*/ 2147483647 h 1128"/>
              <a:gd name="T44" fmla="*/ 2147483647 w 1670"/>
              <a:gd name="T45" fmla="*/ 2147483647 h 1128"/>
              <a:gd name="T46" fmla="*/ 2147483647 w 1670"/>
              <a:gd name="T47" fmla="*/ 2147483647 h 1128"/>
              <a:gd name="T48" fmla="*/ 2147483647 w 1670"/>
              <a:gd name="T49" fmla="*/ 2147483647 h 112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670" h="1128">
                <a:moveTo>
                  <a:pt x="1536" y="201"/>
                </a:moveTo>
                <a:cubicBezTo>
                  <a:pt x="1459" y="165"/>
                  <a:pt x="1372" y="91"/>
                  <a:pt x="1301" y="72"/>
                </a:cubicBezTo>
                <a:cubicBezTo>
                  <a:pt x="1220" y="50"/>
                  <a:pt x="1100" y="5"/>
                  <a:pt x="1013" y="4"/>
                </a:cubicBezTo>
                <a:cubicBezTo>
                  <a:pt x="898" y="3"/>
                  <a:pt x="782" y="1"/>
                  <a:pt x="667" y="0"/>
                </a:cubicBezTo>
                <a:cubicBezTo>
                  <a:pt x="614" y="5"/>
                  <a:pt x="562" y="9"/>
                  <a:pt x="509" y="14"/>
                </a:cubicBezTo>
                <a:cubicBezTo>
                  <a:pt x="420" y="23"/>
                  <a:pt x="337" y="68"/>
                  <a:pt x="254" y="96"/>
                </a:cubicBezTo>
                <a:cubicBezTo>
                  <a:pt x="230" y="104"/>
                  <a:pt x="205" y="106"/>
                  <a:pt x="182" y="115"/>
                </a:cubicBezTo>
                <a:cubicBezTo>
                  <a:pt x="169" y="120"/>
                  <a:pt x="157" y="124"/>
                  <a:pt x="144" y="129"/>
                </a:cubicBezTo>
                <a:cubicBezTo>
                  <a:pt x="139" y="134"/>
                  <a:pt x="135" y="140"/>
                  <a:pt x="129" y="144"/>
                </a:cubicBezTo>
                <a:cubicBezTo>
                  <a:pt x="122" y="150"/>
                  <a:pt x="112" y="152"/>
                  <a:pt x="105" y="158"/>
                </a:cubicBezTo>
                <a:cubicBezTo>
                  <a:pt x="62" y="196"/>
                  <a:pt x="45" y="269"/>
                  <a:pt x="29" y="321"/>
                </a:cubicBezTo>
                <a:cubicBezTo>
                  <a:pt x="25" y="334"/>
                  <a:pt x="22" y="347"/>
                  <a:pt x="19" y="360"/>
                </a:cubicBezTo>
                <a:cubicBezTo>
                  <a:pt x="15" y="379"/>
                  <a:pt x="9" y="417"/>
                  <a:pt x="9" y="417"/>
                </a:cubicBezTo>
                <a:cubicBezTo>
                  <a:pt x="6" y="502"/>
                  <a:pt x="0" y="628"/>
                  <a:pt x="9" y="710"/>
                </a:cubicBezTo>
                <a:cubicBezTo>
                  <a:pt x="11" y="730"/>
                  <a:pt x="21" y="749"/>
                  <a:pt x="29" y="768"/>
                </a:cubicBezTo>
                <a:cubicBezTo>
                  <a:pt x="52" y="826"/>
                  <a:pt x="84" y="904"/>
                  <a:pt x="134" y="945"/>
                </a:cubicBezTo>
                <a:cubicBezTo>
                  <a:pt x="264" y="1053"/>
                  <a:pt x="559" y="1044"/>
                  <a:pt x="691" y="1046"/>
                </a:cubicBezTo>
                <a:cubicBezTo>
                  <a:pt x="928" y="1096"/>
                  <a:pt x="1063" y="1121"/>
                  <a:pt x="1296" y="1128"/>
                </a:cubicBezTo>
                <a:cubicBezTo>
                  <a:pt x="1377" y="1123"/>
                  <a:pt x="1401" y="1114"/>
                  <a:pt x="1473" y="1089"/>
                </a:cubicBezTo>
                <a:cubicBezTo>
                  <a:pt x="1523" y="1048"/>
                  <a:pt x="1592" y="1007"/>
                  <a:pt x="1627" y="950"/>
                </a:cubicBezTo>
                <a:cubicBezTo>
                  <a:pt x="1651" y="911"/>
                  <a:pt x="1662" y="865"/>
                  <a:pt x="1670" y="820"/>
                </a:cubicBezTo>
                <a:cubicBezTo>
                  <a:pt x="1661" y="735"/>
                  <a:pt x="1669" y="675"/>
                  <a:pt x="1622" y="609"/>
                </a:cubicBezTo>
                <a:cubicBezTo>
                  <a:pt x="1598" y="528"/>
                  <a:pt x="1552" y="462"/>
                  <a:pt x="1497" y="398"/>
                </a:cubicBezTo>
                <a:cubicBezTo>
                  <a:pt x="1475" y="373"/>
                  <a:pt x="1457" y="353"/>
                  <a:pt x="1425" y="345"/>
                </a:cubicBezTo>
                <a:cubicBezTo>
                  <a:pt x="1405" y="330"/>
                  <a:pt x="1406" y="339"/>
                  <a:pt x="1406" y="326"/>
                </a:cubicBezTo>
              </a:path>
            </a:pathLst>
          </a:custGeom>
          <a:noFill/>
          <a:ln w="7620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5981701" y="6564314"/>
            <a:ext cx="21685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US &amp; foreign patents pending</a:t>
            </a:r>
          </a:p>
        </p:txBody>
      </p:sp>
      <p:pic>
        <p:nvPicPr>
          <p:cNvPr id="52239" name="Picture 15"/>
          <p:cNvPicPr>
            <a:picLocks noChangeAspect="1" noChangeArrowheads="1"/>
          </p:cNvPicPr>
          <p:nvPr/>
        </p:nvPicPr>
        <p:blipFill>
          <a:blip r:embed="rId4">
            <a:lum bright="18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2670176"/>
            <a:ext cx="3886200" cy="256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121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4.75342E-6 C 0.00573 0.0683 0.00938 0.14285 -1.10957E-6 0.20861 C 0.00174 0.30377 0.00156 0.34174 0.00156 0.46561 L 0.00156 0.49988 " pathEditMode="relative" rAng="0" ptsTypes="ffAA">
                                      <p:cBhvr>
                                        <p:cTn id="6" dur="2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249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20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animBg="1"/>
      <p:bldP spid="52230" grpId="0" animBg="1"/>
      <p:bldP spid="52231" grpId="0" animBg="1"/>
      <p:bldP spid="52232" grpId="0" animBg="1"/>
      <p:bldP spid="52233" grpId="0" animBg="1"/>
      <p:bldP spid="52234" grpId="0" animBg="1"/>
      <p:bldP spid="52235" grpId="0" animBg="1"/>
      <p:bldP spid="52236" grpId="0" animBg="1"/>
      <p:bldP spid="5223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936750"/>
            <a:ext cx="8610600" cy="385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32 Ch PMT detector</a:t>
            </a:r>
          </a:p>
        </p:txBody>
      </p:sp>
    </p:spTree>
    <p:extLst>
      <p:ext uri="{BB962C8B-B14F-4D97-AF65-F5344CB8AC3E}">
        <p14:creationId xmlns:p14="http://schemas.microsoft.com/office/powerpoint/2010/main" val="202184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graphicFrame>
        <p:nvGraphicFramePr>
          <p:cNvPr id="285700" name="Object 4"/>
          <p:cNvGraphicFramePr>
            <a:graphicFrameLocks noChangeAspect="1"/>
          </p:cNvGraphicFramePr>
          <p:nvPr/>
        </p:nvGraphicFramePr>
        <p:xfrm>
          <a:off x="1468438" y="1774825"/>
          <a:ext cx="7351712" cy="330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1" name="Document" r:id="rId4" imgW="7352381" imgH="3309139" progId="XaraX.Document">
                  <p:link updateAutomatic="1"/>
                </p:oleObj>
              </mc:Choice>
              <mc:Fallback>
                <p:oleObj name="Document" r:id="rId4" imgW="7352381" imgH="3309139" progId="XaraX.Document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8438" y="1774825"/>
                        <a:ext cx="7351712" cy="330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942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graphicFrame>
        <p:nvGraphicFramePr>
          <p:cNvPr id="287748" name="Object 4"/>
          <p:cNvGraphicFramePr>
            <a:graphicFrameLocks noChangeAspect="1"/>
          </p:cNvGraphicFramePr>
          <p:nvPr/>
        </p:nvGraphicFramePr>
        <p:xfrm>
          <a:off x="1468438" y="1774825"/>
          <a:ext cx="7351712" cy="330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5" name="Document" r:id="rId4" imgW="7352381" imgH="3309139" progId="XaraX.Document">
                  <p:link updateAutomatic="1"/>
                </p:oleObj>
              </mc:Choice>
              <mc:Fallback>
                <p:oleObj name="Document" r:id="rId4" imgW="7352381" imgH="3309139" progId="XaraX.Document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8438" y="1774825"/>
                        <a:ext cx="7351712" cy="330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90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74638"/>
            <a:ext cx="3352800" cy="1143000"/>
          </a:xfrm>
        </p:spPr>
        <p:txBody>
          <a:bodyPr/>
          <a:lstStyle/>
          <a:p>
            <a:r>
              <a:rPr lang="en-US"/>
              <a:t>Spectral plots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36054" y="0"/>
            <a:ext cx="39629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900" dirty="0"/>
              <a:t> 5-(and-6)-carboxy-2´,7´-dichlorofluorescein </a:t>
            </a:r>
            <a:r>
              <a:rPr lang="en-US" altLang="en-US" sz="900" dirty="0" err="1"/>
              <a:t>diacetate</a:t>
            </a:r>
            <a:r>
              <a:rPr lang="en-US" altLang="en-US" sz="900" dirty="0"/>
              <a:t> (CDCFA)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900" dirty="0"/>
              <a:t> 5(6)-carboxy-4',5'-dimethylfluorescein (CDMFA)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900" dirty="0"/>
              <a:t> 5-sulfofluorescein </a:t>
            </a:r>
            <a:r>
              <a:rPr lang="en-US" altLang="en-US" sz="900" dirty="0" err="1"/>
              <a:t>diacetate</a:t>
            </a:r>
            <a:r>
              <a:rPr lang="en-US" altLang="en-US" sz="900" dirty="0"/>
              <a:t> (SFDA)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900" dirty="0"/>
              <a:t> Cell Tracker Green – 5-chloromethylfluorescein </a:t>
            </a:r>
            <a:r>
              <a:rPr lang="en-US" altLang="en-US" sz="900" dirty="0" err="1"/>
              <a:t>diacetate</a:t>
            </a:r>
            <a:r>
              <a:rPr lang="en-US" altLang="en-US" sz="900" dirty="0"/>
              <a:t> (CTG)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900" dirty="0"/>
              <a:t> 5-(and-6)-carboxy-2´,7´-dichlorofluorescein </a:t>
            </a:r>
            <a:r>
              <a:rPr lang="en-US" altLang="en-US" sz="900" dirty="0" err="1"/>
              <a:t>diacetate</a:t>
            </a:r>
            <a:r>
              <a:rPr lang="en-US" altLang="en-US" sz="900" dirty="0"/>
              <a:t>, </a:t>
            </a:r>
            <a:r>
              <a:rPr lang="en-US" altLang="en-US" sz="900" dirty="0" err="1"/>
              <a:t>succinimidyl</a:t>
            </a:r>
            <a:r>
              <a:rPr lang="en-US" altLang="en-US" sz="900" dirty="0"/>
              <a:t> ester (DCF)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900" dirty="0"/>
              <a:t> </a:t>
            </a:r>
            <a:r>
              <a:rPr lang="en-US" altLang="en-US" sz="900" dirty="0" err="1"/>
              <a:t>bis</a:t>
            </a:r>
            <a:r>
              <a:rPr lang="en-US" altLang="en-US" sz="900" dirty="0"/>
              <a:t>-(1,3-dibutylbarbituric acid)</a:t>
            </a:r>
            <a:r>
              <a:rPr lang="en-US" altLang="en-US" sz="900" dirty="0" err="1"/>
              <a:t>trimethine</a:t>
            </a:r>
            <a:r>
              <a:rPr lang="en-US" altLang="en-US" sz="900" dirty="0"/>
              <a:t> </a:t>
            </a:r>
            <a:r>
              <a:rPr lang="en-US" altLang="en-US" sz="900" dirty="0" err="1"/>
              <a:t>oxonol</a:t>
            </a:r>
            <a:r>
              <a:rPr lang="en-US" altLang="en-US" sz="900" dirty="0"/>
              <a:t> (DiBAC</a:t>
            </a:r>
            <a:r>
              <a:rPr lang="en-US" altLang="en-US" sz="900" baseline="-25000" dirty="0"/>
              <a:t>4</a:t>
            </a:r>
            <a:r>
              <a:rPr lang="en-US" altLang="en-US" sz="900" dirty="0"/>
              <a:t>(3))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900" dirty="0"/>
              <a:t> 3,3'-dipentyloxacarbocyanine iodide (DiOC</a:t>
            </a:r>
            <a:r>
              <a:rPr lang="en-US" altLang="en-US" sz="900" baseline="-25000" dirty="0"/>
              <a:t>5</a:t>
            </a:r>
            <a:r>
              <a:rPr lang="en-US" altLang="en-US" sz="900" dirty="0"/>
              <a:t>(3))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900" dirty="0"/>
              <a:t> 3,3'-dihexyloxacarbocyanine iodide (DiOC</a:t>
            </a:r>
            <a:r>
              <a:rPr lang="en-US" altLang="en-US" sz="900" baseline="-25000" dirty="0"/>
              <a:t>6</a:t>
            </a:r>
            <a:r>
              <a:rPr lang="en-US" altLang="en-US" sz="900" dirty="0"/>
              <a:t>(3))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900" dirty="0"/>
              <a:t> </a:t>
            </a:r>
            <a:r>
              <a:rPr lang="en-US" altLang="en-US" sz="900" dirty="0" err="1"/>
              <a:t>Rhodamine</a:t>
            </a:r>
            <a:r>
              <a:rPr lang="en-US" altLang="en-US" sz="900" dirty="0"/>
              <a:t> 110</a:t>
            </a:r>
          </a:p>
          <a:p>
            <a:endParaRPr lang="en-US" sz="900" dirty="0"/>
          </a:p>
        </p:txBody>
      </p:sp>
      <p:pic>
        <p:nvPicPr>
          <p:cNvPr id="5" name="Picture 1165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5901" y="1371601"/>
            <a:ext cx="7313613" cy="17938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6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1" y="3200401"/>
            <a:ext cx="7313613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6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5901" y="5026026"/>
            <a:ext cx="7313613" cy="179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1659"/>
          <p:cNvSpPr txBox="1">
            <a:spLocks noChangeArrowheads="1"/>
          </p:cNvSpPr>
          <p:nvPr/>
        </p:nvSpPr>
        <p:spPr bwMode="auto">
          <a:xfrm>
            <a:off x="3619501" y="1371600"/>
            <a:ext cx="290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9" name="Text Box 11660"/>
          <p:cNvSpPr txBox="1">
            <a:spLocks noChangeArrowheads="1"/>
          </p:cNvSpPr>
          <p:nvPr/>
        </p:nvSpPr>
        <p:spPr bwMode="auto">
          <a:xfrm>
            <a:off x="6057901" y="1371600"/>
            <a:ext cx="290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0" name="Text Box 11661"/>
          <p:cNvSpPr txBox="1">
            <a:spLocks noChangeArrowheads="1"/>
          </p:cNvSpPr>
          <p:nvPr/>
        </p:nvSpPr>
        <p:spPr bwMode="auto">
          <a:xfrm>
            <a:off x="8496301" y="1371600"/>
            <a:ext cx="290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1" name="Text Box 11662"/>
          <p:cNvSpPr txBox="1">
            <a:spLocks noChangeArrowheads="1"/>
          </p:cNvSpPr>
          <p:nvPr/>
        </p:nvSpPr>
        <p:spPr bwMode="auto">
          <a:xfrm>
            <a:off x="3619501" y="3260725"/>
            <a:ext cx="290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2" name="Text Box 11663"/>
          <p:cNvSpPr txBox="1">
            <a:spLocks noChangeArrowheads="1"/>
          </p:cNvSpPr>
          <p:nvPr/>
        </p:nvSpPr>
        <p:spPr bwMode="auto">
          <a:xfrm>
            <a:off x="6057901" y="3260725"/>
            <a:ext cx="290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3" name="Text Box 11664"/>
          <p:cNvSpPr txBox="1">
            <a:spLocks noChangeArrowheads="1"/>
          </p:cNvSpPr>
          <p:nvPr/>
        </p:nvSpPr>
        <p:spPr bwMode="auto">
          <a:xfrm>
            <a:off x="8496301" y="3260725"/>
            <a:ext cx="290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14" name="Text Box 11665"/>
          <p:cNvSpPr txBox="1">
            <a:spLocks noChangeArrowheads="1"/>
          </p:cNvSpPr>
          <p:nvPr/>
        </p:nvSpPr>
        <p:spPr bwMode="auto">
          <a:xfrm>
            <a:off x="3619501" y="5029200"/>
            <a:ext cx="290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15" name="Text Box 11666"/>
          <p:cNvSpPr txBox="1">
            <a:spLocks noChangeArrowheads="1"/>
          </p:cNvSpPr>
          <p:nvPr/>
        </p:nvSpPr>
        <p:spPr bwMode="auto">
          <a:xfrm>
            <a:off x="6057901" y="5029200"/>
            <a:ext cx="290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16" name="Text Box 11667"/>
          <p:cNvSpPr txBox="1">
            <a:spLocks noChangeArrowheads="1"/>
          </p:cNvSpPr>
          <p:nvPr/>
        </p:nvSpPr>
        <p:spPr bwMode="auto">
          <a:xfrm>
            <a:off x="8496301" y="5029200"/>
            <a:ext cx="290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9700" y="1443335"/>
            <a:ext cx="182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400---------750nm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04846" y="1447800"/>
            <a:ext cx="182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400---------750nm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43246" y="1447800"/>
            <a:ext cx="182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400---------750nm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698734" y="1909466"/>
            <a:ext cx="533400" cy="646331"/>
          </a:xfrm>
          <a:prstGeom prst="rect">
            <a:avLst/>
          </a:prstGeom>
          <a:solidFill>
            <a:srgbClr val="F2F2F2">
              <a:alpha val="3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69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1"/>
            <a:ext cx="6705600" cy="487363"/>
          </a:xfrm>
        </p:spPr>
        <p:txBody>
          <a:bodyPr>
            <a:normAutofit/>
          </a:bodyPr>
          <a:lstStyle/>
          <a:p>
            <a:endParaRPr lang="en-US" sz="2800"/>
          </a:p>
        </p:txBody>
      </p:sp>
      <p:graphicFrame>
        <p:nvGraphicFramePr>
          <p:cNvPr id="14339" name="Object 3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2400300" y="2354264"/>
          <a:ext cx="6007100" cy="450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9" name="Document" r:id="rId4" imgW="7621064" imgH="5714286" progId="XaraX.Document">
                  <p:link updateAutomatic="1"/>
                </p:oleObj>
              </mc:Choice>
              <mc:Fallback>
                <p:oleObj name="Document" r:id="rId4" imgW="7621064" imgH="5714286" progId="XaraX.Document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0300" y="2354264"/>
                        <a:ext cx="6007100" cy="4503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603500" y="1130300"/>
            <a:ext cx="5943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sz="1200">
                <a:latin typeface="Trebuchet MS" pitchFamily="34" charset="0"/>
              </a:rPr>
              <a:t>5-(and-6)-carboxy-2´,7´-dichlorofluorescein diacetate (CDCFA)</a:t>
            </a:r>
          </a:p>
          <a:p>
            <a:pPr eaLnBrk="1" hangingPunct="1">
              <a:buFontTx/>
              <a:buAutoNum type="arabicPeriod"/>
            </a:pPr>
            <a:r>
              <a:rPr lang="en-US" sz="1200">
                <a:latin typeface="Trebuchet MS" pitchFamily="34" charset="0"/>
              </a:rPr>
              <a:t>5(6)-carboxy-4',5'-dimethylfluorescein (CDMFA)</a:t>
            </a:r>
          </a:p>
          <a:p>
            <a:pPr eaLnBrk="1" hangingPunct="1">
              <a:buFontTx/>
              <a:buAutoNum type="arabicPeriod"/>
            </a:pPr>
            <a:r>
              <a:rPr lang="en-US" sz="1200">
                <a:latin typeface="Trebuchet MS" pitchFamily="34" charset="0"/>
              </a:rPr>
              <a:t>5-sulfofluorescein diacetate (SFDA)</a:t>
            </a:r>
          </a:p>
          <a:p>
            <a:pPr eaLnBrk="1" hangingPunct="1">
              <a:buFontTx/>
              <a:buAutoNum type="arabicPeriod"/>
            </a:pPr>
            <a:r>
              <a:rPr lang="en-US" sz="1200">
                <a:latin typeface="Trebuchet MS" pitchFamily="34" charset="0"/>
              </a:rPr>
              <a:t>Cell Tracker Green – 5-chloromethylfluorescein diacetate (CTG)</a:t>
            </a:r>
          </a:p>
          <a:p>
            <a:pPr eaLnBrk="1" hangingPunct="1">
              <a:buFontTx/>
              <a:buAutoNum type="arabicPeriod"/>
            </a:pPr>
            <a:r>
              <a:rPr lang="en-US" sz="1200">
                <a:latin typeface="Trebuchet MS" pitchFamily="34" charset="0"/>
              </a:rPr>
              <a:t>5-(and-6)-carboxy-2´,7´-dichlorofluorescein diacetate, succinimidyl ester (DCF)</a:t>
            </a:r>
          </a:p>
          <a:p>
            <a:pPr eaLnBrk="1" hangingPunct="1">
              <a:buFontTx/>
              <a:buAutoNum type="arabicPeriod"/>
            </a:pPr>
            <a:r>
              <a:rPr lang="en-US" sz="1200">
                <a:latin typeface="Trebuchet MS" pitchFamily="34" charset="0"/>
              </a:rPr>
              <a:t>bis-(1,3-dibutylbarbituric acid)trimethine oxonol (DiBAC</a:t>
            </a:r>
            <a:r>
              <a:rPr lang="en-US" sz="1200" baseline="-25000">
                <a:latin typeface="Trebuchet MS" pitchFamily="34" charset="0"/>
              </a:rPr>
              <a:t>4</a:t>
            </a:r>
            <a:r>
              <a:rPr lang="en-US" sz="1200">
                <a:latin typeface="Trebuchet MS" pitchFamily="34" charset="0"/>
              </a:rPr>
              <a:t>(3))</a:t>
            </a:r>
          </a:p>
          <a:p>
            <a:pPr eaLnBrk="1" hangingPunct="1">
              <a:buFontTx/>
              <a:buAutoNum type="arabicPeriod"/>
            </a:pPr>
            <a:r>
              <a:rPr lang="en-US" sz="1200">
                <a:latin typeface="Trebuchet MS" pitchFamily="34" charset="0"/>
              </a:rPr>
              <a:t>3,3'-dipentyloxacarbocyanine iodide (DiOC</a:t>
            </a:r>
            <a:r>
              <a:rPr lang="en-US" sz="1200" baseline="-25000">
                <a:latin typeface="Trebuchet MS" pitchFamily="34" charset="0"/>
              </a:rPr>
              <a:t>5</a:t>
            </a:r>
            <a:r>
              <a:rPr lang="en-US" sz="1200">
                <a:latin typeface="Trebuchet MS" pitchFamily="34" charset="0"/>
              </a:rPr>
              <a:t>(3))</a:t>
            </a:r>
          </a:p>
          <a:p>
            <a:pPr eaLnBrk="1" hangingPunct="1">
              <a:buFontTx/>
              <a:buAutoNum type="arabicPeriod"/>
            </a:pPr>
            <a:r>
              <a:rPr lang="en-US" sz="1200">
                <a:latin typeface="Trebuchet MS" pitchFamily="34" charset="0"/>
              </a:rPr>
              <a:t>3,3'-dihexyloxacarbocyanine iodide (DiOC</a:t>
            </a:r>
            <a:r>
              <a:rPr lang="en-US" sz="1200" baseline="-25000">
                <a:latin typeface="Trebuchet MS" pitchFamily="34" charset="0"/>
              </a:rPr>
              <a:t>6</a:t>
            </a:r>
            <a:r>
              <a:rPr lang="en-US" sz="1200">
                <a:latin typeface="Trebuchet MS" pitchFamily="34" charset="0"/>
              </a:rPr>
              <a:t>(3))</a:t>
            </a:r>
          </a:p>
          <a:p>
            <a:pPr eaLnBrk="1" hangingPunct="1">
              <a:buFontTx/>
              <a:buAutoNum type="arabicPeriod"/>
            </a:pPr>
            <a:r>
              <a:rPr lang="en-US" sz="1200">
                <a:latin typeface="Trebuchet MS" pitchFamily="34" charset="0"/>
              </a:rPr>
              <a:t>Rhodamine 110</a:t>
            </a:r>
          </a:p>
        </p:txBody>
      </p:sp>
    </p:spTree>
    <p:extLst>
      <p:ext uri="{BB962C8B-B14F-4D97-AF65-F5344CB8AC3E}">
        <p14:creationId xmlns:p14="http://schemas.microsoft.com/office/powerpoint/2010/main" val="186485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5351" y="260648"/>
            <a:ext cx="8569325" cy="7921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/>
              <a:t>Automated High Frequency in-situ (submersible or not) flow cytometers</a:t>
            </a:r>
            <a:endParaRPr lang="fr-FR" sz="2800" b="1" dirty="0"/>
          </a:p>
        </p:txBody>
      </p:sp>
      <p:sp>
        <p:nvSpPr>
          <p:cNvPr id="21" name="Rectangle 20"/>
          <p:cNvSpPr/>
          <p:nvPr/>
        </p:nvSpPr>
        <p:spPr>
          <a:xfrm>
            <a:off x="751012" y="1300698"/>
            <a:ext cx="87209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  <a:sym typeface="Wingdings" panose="05000000000000000000" pitchFamily="2" charset="2"/>
              </a:rPr>
              <a:t> </a:t>
            </a:r>
            <a:r>
              <a:rPr lang="en-US" sz="2000" dirty="0">
                <a:latin typeface="+mj-lt"/>
              </a:rPr>
              <a:t>Fluorescence and light scatter intensities recorded for each particle (cell)</a:t>
            </a:r>
          </a:p>
        </p:txBody>
      </p:sp>
      <p:grpSp>
        <p:nvGrpSpPr>
          <p:cNvPr id="18" name="Groupe 17"/>
          <p:cNvGrpSpPr/>
          <p:nvPr/>
        </p:nvGrpSpPr>
        <p:grpSpPr>
          <a:xfrm>
            <a:off x="571500" y="1811904"/>
            <a:ext cx="8567652" cy="1603177"/>
            <a:chOff x="0" y="1811903"/>
            <a:chExt cx="8567652" cy="1603177"/>
          </a:xfrm>
        </p:grpSpPr>
        <p:grpSp>
          <p:nvGrpSpPr>
            <p:cNvPr id="14" name="Groupe 13"/>
            <p:cNvGrpSpPr/>
            <p:nvPr/>
          </p:nvGrpSpPr>
          <p:grpSpPr>
            <a:xfrm>
              <a:off x="0" y="1811903"/>
              <a:ext cx="7372373" cy="1603177"/>
              <a:chOff x="0" y="1811903"/>
              <a:chExt cx="7372373" cy="1603177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1811903"/>
                <a:ext cx="7372373" cy="1345106"/>
                <a:chOff x="0" y="1811903"/>
                <a:chExt cx="7372373" cy="1345106"/>
              </a:xfrm>
            </p:grpSpPr>
            <p:pic>
              <p:nvPicPr>
                <p:cNvPr id="3074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95173" y="1838233"/>
                  <a:ext cx="967102" cy="131877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3075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99965" y="1811903"/>
                  <a:ext cx="1772408" cy="13261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" name="Rectangle 4"/>
                <p:cNvSpPr/>
                <p:nvPr/>
              </p:nvSpPr>
              <p:spPr>
                <a:xfrm>
                  <a:off x="0" y="1919870"/>
                  <a:ext cx="2490199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+mj-lt"/>
                    </a:rPr>
                    <a:t>Imaging </a:t>
                  </a:r>
                  <a:r>
                    <a:rPr lang="en-US" sz="2000" dirty="0" err="1">
                      <a:latin typeface="+mj-lt"/>
                    </a:rPr>
                    <a:t>FlowCytobot</a:t>
                  </a:r>
                  <a:r>
                    <a:rPr lang="en-US" sz="2000" dirty="0">
                      <a:latin typeface="+mj-lt"/>
                    </a:rPr>
                    <a:t> (</a:t>
                  </a:r>
                  <a:r>
                    <a:rPr lang="en-US" sz="2000" u="sng" dirty="0">
                      <a:latin typeface="+mj-lt"/>
                      <a:hlinkClick r:id="rId4"/>
                    </a:rPr>
                    <a:t>IFCB</a:t>
                  </a:r>
                  <a:r>
                    <a:rPr lang="en-US" sz="2000" dirty="0">
                      <a:latin typeface="+mj-lt"/>
                    </a:rPr>
                    <a:t>)</a:t>
                  </a:r>
                </a:p>
                <a:p>
                  <a:pPr algn="ctr"/>
                  <a:r>
                    <a:rPr lang="fr-FR" sz="1400" dirty="0" err="1">
                      <a:latin typeface="+mj-lt"/>
                    </a:rPr>
                    <a:t>McLane</a:t>
                  </a:r>
                  <a:r>
                    <a:rPr lang="fr-FR" sz="1400" dirty="0">
                      <a:latin typeface="+mj-lt"/>
                    </a:rPr>
                    <a:t> </a:t>
                  </a:r>
                  <a:r>
                    <a:rPr lang="fr-FR" sz="1400" dirty="0" err="1">
                      <a:latin typeface="+mj-lt"/>
                    </a:rPr>
                    <a:t>Research</a:t>
                  </a:r>
                  <a:r>
                    <a:rPr lang="fr-FR" sz="1400" dirty="0">
                      <a:latin typeface="+mj-lt"/>
                    </a:rPr>
                    <a:t> </a:t>
                  </a:r>
                  <a:r>
                    <a:rPr lang="fr-FR" sz="1400" dirty="0" err="1">
                      <a:latin typeface="+mj-lt"/>
                    </a:rPr>
                    <a:t>Laboratories</a:t>
                  </a:r>
                  <a:endParaRPr lang="fr-FR" sz="1400" dirty="0">
                    <a:latin typeface="+mj-lt"/>
                  </a:endParaRPr>
                </a:p>
              </p:txBody>
            </p:sp>
            <p:sp>
              <p:nvSpPr>
                <p:cNvPr id="6" name="Flèche droite 5"/>
                <p:cNvSpPr/>
                <p:nvPr/>
              </p:nvSpPr>
              <p:spPr bwMode="auto">
                <a:xfrm>
                  <a:off x="3977626" y="2394811"/>
                  <a:ext cx="557043" cy="209180"/>
                </a:xfrm>
                <a:prstGeom prst="rightArrow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3200">
                    <a:latin typeface="Times New Roman" charset="0"/>
                  </a:endParaRPr>
                </a:p>
              </p:txBody>
            </p:sp>
          </p:grpSp>
          <p:sp>
            <p:nvSpPr>
              <p:cNvPr id="26" name="Rectangle 25"/>
              <p:cNvSpPr/>
              <p:nvPr/>
            </p:nvSpPr>
            <p:spPr>
              <a:xfrm>
                <a:off x="5765060" y="3138081"/>
                <a:ext cx="144221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200" b="1" dirty="0">
                    <a:latin typeface="+mj-lt"/>
                  </a:rPr>
                  <a:t>Images</a:t>
                </a:r>
              </a:p>
            </p:txBody>
          </p:sp>
        </p:grpSp>
        <p:sp>
          <p:nvSpPr>
            <p:cNvPr id="16" name="ZoneTexte 15"/>
            <p:cNvSpPr txBox="1"/>
            <p:nvPr/>
          </p:nvSpPr>
          <p:spPr>
            <a:xfrm>
              <a:off x="7641436" y="2204864"/>
              <a:ext cx="9262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+mj-lt"/>
                </a:rPr>
                <a:t>(</a:t>
              </a:r>
              <a:r>
                <a:rPr lang="fr-FR" sz="1200" dirty="0" err="1">
                  <a:latin typeface="+mj-lt"/>
                </a:rPr>
                <a:t>Sosik</a:t>
              </a:r>
              <a:r>
                <a:rPr lang="fr-FR" sz="1200" dirty="0">
                  <a:latin typeface="+mj-lt"/>
                </a:rPr>
                <a:t> et al.)</a:t>
              </a: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815059" y="3429001"/>
            <a:ext cx="8680307" cy="1685801"/>
            <a:chOff x="243558" y="3429000"/>
            <a:chExt cx="8680307" cy="1685801"/>
          </a:xfrm>
        </p:grpSpPr>
        <p:grpSp>
          <p:nvGrpSpPr>
            <p:cNvPr id="4" name="Groupe 3"/>
            <p:cNvGrpSpPr/>
            <p:nvPr/>
          </p:nvGrpSpPr>
          <p:grpSpPr>
            <a:xfrm>
              <a:off x="243558" y="3429000"/>
              <a:ext cx="8664438" cy="1353781"/>
              <a:chOff x="243558" y="3429000"/>
              <a:chExt cx="8664438" cy="1353781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288"/>
              <a:stretch/>
            </p:blipFill>
            <p:spPr bwMode="auto">
              <a:xfrm>
                <a:off x="2963020" y="3464006"/>
                <a:ext cx="831408" cy="1318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233650" y="3613021"/>
                <a:ext cx="518495" cy="7277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4" descr="C:\Users\Thyssen\AppData\Local\Apps\2.0\J244V6K2.HWJ\016MYG0X.E49\cyto..tion_0000000000000000_0003.0006_c14b3f1f71e3dbfb\tmp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0783" y="3583444"/>
                <a:ext cx="434616" cy="737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2" descr="C:\Users\Thyssen\AppData\Local\Apps\2.0\J244V6K2.HWJ\016MYG0X.E49\cyto..tion_0000000000000000_0003.0006_c14b3f1f71e3dbfb\tmp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40854" y="3583444"/>
                <a:ext cx="513361" cy="7580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Flèche droite 12"/>
              <p:cNvSpPr/>
              <p:nvPr/>
            </p:nvSpPr>
            <p:spPr bwMode="auto">
              <a:xfrm>
                <a:off x="4022772" y="3997988"/>
                <a:ext cx="557043" cy="209180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 sz="3200">
                  <a:latin typeface="Times New Roman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43558" y="3666014"/>
                <a:ext cx="2490199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err="1">
                    <a:latin typeface="+mj-lt"/>
                  </a:rPr>
                  <a:t>Cytosense</a:t>
                </a:r>
                <a:r>
                  <a:rPr lang="en-US" sz="2000" dirty="0">
                    <a:latin typeface="+mj-lt"/>
                  </a:rPr>
                  <a:t> flow cytometer</a:t>
                </a:r>
              </a:p>
              <a:p>
                <a:pPr algn="ctr"/>
                <a:r>
                  <a:rPr lang="fr-FR" sz="1400" dirty="0" err="1">
                    <a:latin typeface="+mj-lt"/>
                  </a:rPr>
                  <a:t>Cytobuoy</a:t>
                </a:r>
                <a:r>
                  <a:rPr lang="fr-FR" sz="1400" dirty="0">
                    <a:latin typeface="+mj-lt"/>
                  </a:rPr>
                  <a:t> </a:t>
                </a:r>
                <a:r>
                  <a:rPr lang="fr-FR" sz="1400" dirty="0" err="1">
                    <a:latin typeface="+mj-lt"/>
                  </a:rPr>
                  <a:t>b.v</a:t>
                </a:r>
                <a:r>
                  <a:rPr lang="fr-FR" sz="1400" dirty="0">
                    <a:latin typeface="+mj-lt"/>
                  </a:rPr>
                  <a:t>.</a:t>
                </a:r>
              </a:p>
            </p:txBody>
          </p:sp>
          <p:pic>
            <p:nvPicPr>
              <p:cNvPr id="17" name="Picture 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6933320" y="3429000"/>
                <a:ext cx="1974676" cy="1310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4572000" y="4349130"/>
                <a:ext cx="250983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200" b="1" dirty="0">
                    <a:latin typeface="+mj-lt"/>
                  </a:rPr>
                  <a:t>Optical pulses + Image in flow</a:t>
                </a:r>
              </a:p>
            </p:txBody>
          </p:sp>
        </p:grpSp>
        <p:sp>
          <p:nvSpPr>
            <p:cNvPr id="27" name="ZoneTexte 26"/>
            <p:cNvSpPr txBox="1"/>
            <p:nvPr/>
          </p:nvSpPr>
          <p:spPr>
            <a:xfrm>
              <a:off x="6660232" y="4653136"/>
              <a:ext cx="22636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+mj-lt"/>
                </a:rPr>
                <a:t>(Thyssen et al.; </a:t>
              </a:r>
              <a:r>
                <a:rPr lang="fr-FR" sz="1200" dirty="0" err="1">
                  <a:latin typeface="+mj-lt"/>
                </a:rPr>
                <a:t>Dugenne</a:t>
              </a:r>
              <a:r>
                <a:rPr lang="fr-FR" sz="1200" dirty="0">
                  <a:latin typeface="+mj-lt"/>
                </a:rPr>
                <a:t> et al., </a:t>
              </a:r>
            </a:p>
            <a:p>
              <a:r>
                <a:rPr lang="fr-FR" sz="1200" dirty="0" err="1">
                  <a:latin typeface="+mj-lt"/>
                </a:rPr>
                <a:t>Pommati</a:t>
              </a:r>
              <a:r>
                <a:rPr lang="fr-FR" sz="1200" dirty="0">
                  <a:latin typeface="+mj-lt"/>
                </a:rPr>
                <a:t> et al.; Artigas et al., etc.)</a:t>
              </a: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710686" y="4923592"/>
            <a:ext cx="8537271" cy="1529745"/>
            <a:chOff x="139185" y="4923591"/>
            <a:chExt cx="8537271" cy="1529745"/>
          </a:xfrm>
        </p:grpSpPr>
        <p:grpSp>
          <p:nvGrpSpPr>
            <p:cNvPr id="8" name="Groupe 7"/>
            <p:cNvGrpSpPr/>
            <p:nvPr/>
          </p:nvGrpSpPr>
          <p:grpSpPr>
            <a:xfrm>
              <a:off x="139185" y="4923591"/>
              <a:ext cx="8537271" cy="1529745"/>
              <a:chOff x="139185" y="4923591"/>
              <a:chExt cx="8537271" cy="1529745"/>
            </a:xfrm>
          </p:grpSpPr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9384" y="5085184"/>
                <a:ext cx="1293127" cy="997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Flèche droite 19"/>
              <p:cNvSpPr/>
              <p:nvPr/>
            </p:nvSpPr>
            <p:spPr bwMode="auto">
              <a:xfrm>
                <a:off x="4014957" y="5479284"/>
                <a:ext cx="557043" cy="209180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 sz="3200">
                  <a:latin typeface="Times New Roman" charset="0"/>
                </a:endParaRPr>
              </a:p>
            </p:txBody>
          </p:sp>
          <p:pic>
            <p:nvPicPr>
              <p:cNvPr id="3077" name="Picture 5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2040" y="4923591"/>
                <a:ext cx="1560858" cy="1529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139185" y="5104641"/>
                <a:ext cx="249019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err="1">
                    <a:latin typeface="+mj-lt"/>
                  </a:rPr>
                  <a:t>SeaFlow</a:t>
                </a:r>
                <a:r>
                  <a:rPr lang="en-US" sz="2000" dirty="0">
                    <a:latin typeface="+mj-lt"/>
                  </a:rPr>
                  <a:t> cytometer</a:t>
                </a:r>
              </a:p>
              <a:p>
                <a:pPr algn="ctr"/>
                <a:r>
                  <a:rPr lang="en-US" sz="1400" dirty="0">
                    <a:latin typeface="+mj-lt"/>
                  </a:rPr>
                  <a:t>School of Oceanography, University of Washington</a:t>
                </a:r>
                <a:endParaRPr lang="fr-FR" sz="1400" dirty="0">
                  <a:latin typeface="+mj-lt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578649" y="5384762"/>
                <a:ext cx="209780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latin typeface="+mj-lt"/>
                  </a:rPr>
                  <a:t>Continuous, real-time </a:t>
                </a:r>
              </a:p>
              <a:p>
                <a:pPr algn="ctr"/>
                <a:r>
                  <a:rPr lang="en-US" sz="1200" b="1" dirty="0">
                    <a:latin typeface="+mj-lt"/>
                  </a:rPr>
                  <a:t>shipboard observations </a:t>
                </a:r>
              </a:p>
              <a:p>
                <a:pPr algn="ctr"/>
                <a:r>
                  <a:rPr lang="en-US" sz="1200" b="1" dirty="0">
                    <a:latin typeface="+mj-lt"/>
                  </a:rPr>
                  <a:t>of phytoplankton cells</a:t>
                </a:r>
                <a:endParaRPr lang="fr-FR" sz="1200" b="1" dirty="0">
                  <a:latin typeface="+mj-lt"/>
                </a:endParaRPr>
              </a:p>
            </p:txBody>
          </p:sp>
        </p:grpSp>
        <p:sp>
          <p:nvSpPr>
            <p:cNvPr id="28" name="ZoneTexte 27"/>
            <p:cNvSpPr txBox="1"/>
            <p:nvPr/>
          </p:nvSpPr>
          <p:spPr>
            <a:xfrm>
              <a:off x="7081839" y="6082596"/>
              <a:ext cx="10441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+mj-lt"/>
                </a:rPr>
                <a:t>(</a:t>
              </a:r>
              <a:r>
                <a:rPr lang="fr-FR" sz="1200" dirty="0" err="1">
                  <a:latin typeface="+mj-lt"/>
                </a:rPr>
                <a:t>Ribalet</a:t>
              </a:r>
              <a:r>
                <a:rPr lang="fr-FR" sz="1200" dirty="0">
                  <a:latin typeface="+mj-lt"/>
                </a:rPr>
                <a:t> et al.)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209580" y="6434544"/>
            <a:ext cx="256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Slide from Gerald </a:t>
            </a:r>
            <a:r>
              <a:rPr lang="en-US" dirty="0" err="1" smtClean="0">
                <a:solidFill>
                  <a:srgbClr val="FF0000"/>
                </a:solidFill>
              </a:rPr>
              <a:t>Gregori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6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24" name="AutoShape 336"/>
          <p:cNvSpPr>
            <a:spLocks noChangeArrowheads="1"/>
          </p:cNvSpPr>
          <p:nvPr/>
        </p:nvSpPr>
        <p:spPr bwMode="auto">
          <a:xfrm>
            <a:off x="6743701" y="1787605"/>
            <a:ext cx="204383" cy="387191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>
          <a:xfrm>
            <a:off x="571500" y="0"/>
            <a:ext cx="8229600" cy="1371600"/>
          </a:xfrm>
        </p:spPr>
        <p:txBody>
          <a:bodyPr/>
          <a:lstStyle/>
          <a:p>
            <a:pPr eaLnBrk="1" hangingPunct="1"/>
            <a:r>
              <a:rPr lang="en-US">
                <a:latin typeface="Arial Narrow" charset="0"/>
              </a:rPr>
              <a:t>Confusion matrix</a:t>
            </a:r>
          </a:p>
        </p:txBody>
      </p:sp>
      <p:grpSp>
        <p:nvGrpSpPr>
          <p:cNvPr id="15364" name="Group 218"/>
          <p:cNvGrpSpPr>
            <a:grpSpLocks noChangeAspect="1"/>
          </p:cNvGrpSpPr>
          <p:nvPr/>
        </p:nvGrpSpPr>
        <p:grpSpPr bwMode="auto">
          <a:xfrm>
            <a:off x="723900" y="3886200"/>
            <a:ext cx="8839200" cy="2433638"/>
            <a:chOff x="384" y="576"/>
            <a:chExt cx="3934" cy="1083"/>
          </a:xfrm>
        </p:grpSpPr>
        <p:sp>
          <p:nvSpPr>
            <p:cNvPr id="63705" name="AutoShape 217"/>
            <p:cNvSpPr>
              <a:spLocks noChangeAspect="1" noChangeArrowheads="1" noTextEdit="1"/>
            </p:cNvSpPr>
            <p:nvPr/>
          </p:nvSpPr>
          <p:spPr bwMode="auto">
            <a:xfrm>
              <a:off x="384" y="576"/>
              <a:ext cx="3934" cy="1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15369" name="Rectangle 219"/>
            <p:cNvSpPr>
              <a:spLocks noChangeArrowheads="1"/>
            </p:cNvSpPr>
            <p:nvPr/>
          </p:nvSpPr>
          <p:spPr bwMode="auto">
            <a:xfrm>
              <a:off x="388" y="580"/>
              <a:ext cx="3927" cy="108"/>
            </a:xfrm>
            <a:prstGeom prst="rect">
              <a:avLst/>
            </a:prstGeom>
            <a:solidFill>
              <a:srgbClr val="99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2400"/>
            </a:p>
          </p:txBody>
        </p:sp>
        <p:sp>
          <p:nvSpPr>
            <p:cNvPr id="63708" name="Rectangle 220"/>
            <p:cNvSpPr>
              <a:spLocks noChangeArrowheads="1"/>
            </p:cNvSpPr>
            <p:nvPr/>
          </p:nvSpPr>
          <p:spPr bwMode="auto">
            <a:xfrm>
              <a:off x="388" y="687"/>
              <a:ext cx="393" cy="969"/>
            </a:xfrm>
            <a:prstGeom prst="rect">
              <a:avLst/>
            </a:prstGeom>
            <a:solidFill>
              <a:srgbClr val="9999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63709" name="Rectangle 221"/>
            <p:cNvSpPr>
              <a:spLocks noChangeArrowheads="1"/>
            </p:cNvSpPr>
            <p:nvPr/>
          </p:nvSpPr>
          <p:spPr bwMode="auto">
            <a:xfrm>
              <a:off x="780" y="687"/>
              <a:ext cx="3536" cy="969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15372" name="Rectangle 222"/>
            <p:cNvSpPr>
              <a:spLocks noChangeArrowheads="1"/>
            </p:cNvSpPr>
            <p:nvPr/>
          </p:nvSpPr>
          <p:spPr bwMode="auto">
            <a:xfrm>
              <a:off x="857" y="584"/>
              <a:ext cx="213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CDCFA</a:t>
              </a:r>
              <a:endParaRPr lang="en-US" sz="2000"/>
            </a:p>
          </p:txBody>
        </p:sp>
        <p:sp>
          <p:nvSpPr>
            <p:cNvPr id="15373" name="Rectangle 223"/>
            <p:cNvSpPr>
              <a:spLocks noChangeArrowheads="1"/>
            </p:cNvSpPr>
            <p:nvPr/>
          </p:nvSpPr>
          <p:spPr bwMode="auto">
            <a:xfrm>
              <a:off x="1244" y="584"/>
              <a:ext cx="23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CDMFA</a:t>
              </a:r>
              <a:endParaRPr lang="en-US" sz="2000"/>
            </a:p>
          </p:txBody>
        </p:sp>
        <p:sp>
          <p:nvSpPr>
            <p:cNvPr id="15374" name="Rectangle 224"/>
            <p:cNvSpPr>
              <a:spLocks noChangeArrowheads="1"/>
            </p:cNvSpPr>
            <p:nvPr/>
          </p:nvSpPr>
          <p:spPr bwMode="auto">
            <a:xfrm>
              <a:off x="1671" y="584"/>
              <a:ext cx="16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SFDA</a:t>
              </a:r>
              <a:endParaRPr lang="en-US" sz="2000"/>
            </a:p>
          </p:txBody>
        </p:sp>
        <p:sp>
          <p:nvSpPr>
            <p:cNvPr id="15375" name="Rectangle 225"/>
            <p:cNvSpPr>
              <a:spLocks noChangeArrowheads="1"/>
            </p:cNvSpPr>
            <p:nvPr/>
          </p:nvSpPr>
          <p:spPr bwMode="auto">
            <a:xfrm>
              <a:off x="2082" y="584"/>
              <a:ext cx="131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CTG</a:t>
              </a:r>
              <a:endParaRPr lang="en-US" sz="2000"/>
            </a:p>
          </p:txBody>
        </p:sp>
        <p:sp>
          <p:nvSpPr>
            <p:cNvPr id="15376" name="Rectangle 226"/>
            <p:cNvSpPr>
              <a:spLocks noChangeArrowheads="1"/>
            </p:cNvSpPr>
            <p:nvPr/>
          </p:nvSpPr>
          <p:spPr bwMode="auto">
            <a:xfrm>
              <a:off x="2478" y="584"/>
              <a:ext cx="12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DCF</a:t>
              </a:r>
              <a:endParaRPr lang="en-US" sz="2000"/>
            </a:p>
          </p:txBody>
        </p:sp>
        <p:sp>
          <p:nvSpPr>
            <p:cNvPr id="15377" name="Rectangle 227"/>
            <p:cNvSpPr>
              <a:spLocks noChangeArrowheads="1"/>
            </p:cNvSpPr>
            <p:nvPr/>
          </p:nvSpPr>
          <p:spPr bwMode="auto">
            <a:xfrm>
              <a:off x="2785" y="584"/>
              <a:ext cx="281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DiBAC43</a:t>
              </a:r>
              <a:endParaRPr lang="en-US" sz="2000"/>
            </a:p>
          </p:txBody>
        </p:sp>
        <p:sp>
          <p:nvSpPr>
            <p:cNvPr id="15378" name="Rectangle 228"/>
            <p:cNvSpPr>
              <a:spLocks noChangeArrowheads="1"/>
            </p:cNvSpPr>
            <p:nvPr/>
          </p:nvSpPr>
          <p:spPr bwMode="auto">
            <a:xfrm>
              <a:off x="3199" y="584"/>
              <a:ext cx="28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DiOC</a:t>
              </a:r>
              <a:r>
                <a:rPr lang="en-US" sz="1400" baseline="-25000">
                  <a:solidFill>
                    <a:srgbClr val="000000"/>
                  </a:solidFill>
                </a:rPr>
                <a:t>5</a:t>
              </a:r>
              <a:r>
                <a:rPr lang="en-US" sz="1400">
                  <a:solidFill>
                    <a:srgbClr val="000000"/>
                  </a:solidFill>
                </a:rPr>
                <a:t>(3)</a:t>
              </a:r>
              <a:endParaRPr lang="en-US" sz="2000"/>
            </a:p>
          </p:txBody>
        </p:sp>
        <p:sp>
          <p:nvSpPr>
            <p:cNvPr id="15379" name="Rectangle 229"/>
            <p:cNvSpPr>
              <a:spLocks noChangeArrowheads="1"/>
            </p:cNvSpPr>
            <p:nvPr/>
          </p:nvSpPr>
          <p:spPr bwMode="auto">
            <a:xfrm>
              <a:off x="3591" y="584"/>
              <a:ext cx="28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DiOC</a:t>
              </a:r>
              <a:r>
                <a:rPr lang="en-US" sz="1400" baseline="-25000">
                  <a:solidFill>
                    <a:srgbClr val="000000"/>
                  </a:solidFill>
                </a:rPr>
                <a:t>6</a:t>
              </a:r>
              <a:r>
                <a:rPr lang="en-US" sz="1400">
                  <a:solidFill>
                    <a:srgbClr val="000000"/>
                  </a:solidFill>
                </a:rPr>
                <a:t>(3)</a:t>
              </a:r>
              <a:endParaRPr lang="en-US" sz="2000"/>
            </a:p>
          </p:txBody>
        </p:sp>
        <p:sp>
          <p:nvSpPr>
            <p:cNvPr id="15380" name="Rectangle 230"/>
            <p:cNvSpPr>
              <a:spLocks noChangeArrowheads="1"/>
            </p:cNvSpPr>
            <p:nvPr/>
          </p:nvSpPr>
          <p:spPr bwMode="auto">
            <a:xfrm>
              <a:off x="3998" y="584"/>
              <a:ext cx="215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RH110</a:t>
              </a:r>
              <a:endParaRPr lang="en-US" sz="2000"/>
            </a:p>
          </p:txBody>
        </p:sp>
        <p:sp>
          <p:nvSpPr>
            <p:cNvPr id="15381" name="Rectangle 231"/>
            <p:cNvSpPr>
              <a:spLocks noChangeArrowheads="1"/>
            </p:cNvSpPr>
            <p:nvPr/>
          </p:nvSpPr>
          <p:spPr bwMode="auto">
            <a:xfrm>
              <a:off x="465" y="691"/>
              <a:ext cx="213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CDCFA</a:t>
              </a:r>
              <a:endParaRPr lang="en-US" sz="2000"/>
            </a:p>
          </p:txBody>
        </p:sp>
        <p:sp>
          <p:nvSpPr>
            <p:cNvPr id="15382" name="Rectangle 232"/>
            <p:cNvSpPr>
              <a:spLocks noChangeArrowheads="1"/>
            </p:cNvSpPr>
            <p:nvPr/>
          </p:nvSpPr>
          <p:spPr bwMode="auto">
            <a:xfrm>
              <a:off x="892" y="675"/>
              <a:ext cx="24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87.92%</a:t>
              </a:r>
              <a:endParaRPr lang="en-US" sz="2000"/>
            </a:p>
          </p:txBody>
        </p:sp>
        <p:sp>
          <p:nvSpPr>
            <p:cNvPr id="15383" name="Rectangle 233"/>
            <p:cNvSpPr>
              <a:spLocks noChangeArrowheads="1"/>
            </p:cNvSpPr>
            <p:nvPr/>
          </p:nvSpPr>
          <p:spPr bwMode="auto">
            <a:xfrm>
              <a:off x="1355" y="675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384" name="Rectangle 234"/>
            <p:cNvSpPr>
              <a:spLocks noChangeArrowheads="1"/>
            </p:cNvSpPr>
            <p:nvPr/>
          </p:nvSpPr>
          <p:spPr bwMode="auto">
            <a:xfrm>
              <a:off x="1747" y="675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0.76%</a:t>
              </a:r>
              <a:endParaRPr lang="en-US" sz="2000"/>
            </a:p>
          </p:txBody>
        </p:sp>
        <p:sp>
          <p:nvSpPr>
            <p:cNvPr id="15385" name="Rectangle 235"/>
            <p:cNvSpPr>
              <a:spLocks noChangeArrowheads="1"/>
            </p:cNvSpPr>
            <p:nvPr/>
          </p:nvSpPr>
          <p:spPr bwMode="auto">
            <a:xfrm>
              <a:off x="2140" y="675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2.72%</a:t>
              </a:r>
              <a:endParaRPr lang="en-US" sz="2000"/>
            </a:p>
          </p:txBody>
        </p:sp>
        <p:sp>
          <p:nvSpPr>
            <p:cNvPr id="15386" name="Rectangle 236"/>
            <p:cNvSpPr>
              <a:spLocks noChangeArrowheads="1"/>
            </p:cNvSpPr>
            <p:nvPr/>
          </p:nvSpPr>
          <p:spPr bwMode="auto">
            <a:xfrm>
              <a:off x="2532" y="675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387" name="Rectangle 237"/>
            <p:cNvSpPr>
              <a:spLocks noChangeArrowheads="1"/>
            </p:cNvSpPr>
            <p:nvPr/>
          </p:nvSpPr>
          <p:spPr bwMode="auto">
            <a:xfrm>
              <a:off x="2925" y="675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6.04%</a:t>
              </a:r>
              <a:endParaRPr lang="en-US" sz="2000"/>
            </a:p>
          </p:txBody>
        </p:sp>
        <p:sp>
          <p:nvSpPr>
            <p:cNvPr id="15388" name="Rectangle 238"/>
            <p:cNvSpPr>
              <a:spLocks noChangeArrowheads="1"/>
            </p:cNvSpPr>
            <p:nvPr/>
          </p:nvSpPr>
          <p:spPr bwMode="auto">
            <a:xfrm>
              <a:off x="3318" y="675"/>
              <a:ext cx="202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1.92%</a:t>
              </a:r>
              <a:endParaRPr lang="en-US" sz="2000"/>
            </a:p>
          </p:txBody>
        </p:sp>
        <p:sp>
          <p:nvSpPr>
            <p:cNvPr id="15389" name="Rectangle 239"/>
            <p:cNvSpPr>
              <a:spLocks noChangeArrowheads="1"/>
            </p:cNvSpPr>
            <p:nvPr/>
          </p:nvSpPr>
          <p:spPr bwMode="auto">
            <a:xfrm>
              <a:off x="3710" y="675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0.64%</a:t>
              </a:r>
              <a:endParaRPr lang="en-US" sz="2000"/>
            </a:p>
          </p:txBody>
        </p:sp>
        <p:sp>
          <p:nvSpPr>
            <p:cNvPr id="15390" name="Rectangle 240"/>
            <p:cNvSpPr>
              <a:spLocks noChangeArrowheads="1"/>
            </p:cNvSpPr>
            <p:nvPr/>
          </p:nvSpPr>
          <p:spPr bwMode="auto">
            <a:xfrm>
              <a:off x="4103" y="675"/>
              <a:ext cx="202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391" name="Rectangle 241"/>
            <p:cNvSpPr>
              <a:spLocks noChangeArrowheads="1"/>
            </p:cNvSpPr>
            <p:nvPr/>
          </p:nvSpPr>
          <p:spPr bwMode="auto">
            <a:xfrm>
              <a:off x="459" y="799"/>
              <a:ext cx="23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CDMFA</a:t>
              </a:r>
              <a:endParaRPr lang="en-US" sz="2000"/>
            </a:p>
          </p:txBody>
        </p:sp>
        <p:sp>
          <p:nvSpPr>
            <p:cNvPr id="15392" name="Rectangle 242"/>
            <p:cNvSpPr>
              <a:spLocks noChangeArrowheads="1"/>
            </p:cNvSpPr>
            <p:nvPr/>
          </p:nvSpPr>
          <p:spPr bwMode="auto">
            <a:xfrm>
              <a:off x="962" y="782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0.24%</a:t>
              </a:r>
              <a:endParaRPr lang="en-US" sz="2000"/>
            </a:p>
          </p:txBody>
        </p:sp>
        <p:sp>
          <p:nvSpPr>
            <p:cNvPr id="15393" name="Rectangle 243"/>
            <p:cNvSpPr>
              <a:spLocks noChangeArrowheads="1"/>
            </p:cNvSpPr>
            <p:nvPr/>
          </p:nvSpPr>
          <p:spPr bwMode="auto">
            <a:xfrm>
              <a:off x="1284" y="782"/>
              <a:ext cx="24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97.76%</a:t>
              </a:r>
              <a:endParaRPr lang="en-US" sz="2000"/>
            </a:p>
          </p:txBody>
        </p:sp>
        <p:sp>
          <p:nvSpPr>
            <p:cNvPr id="15394" name="Rectangle 244"/>
            <p:cNvSpPr>
              <a:spLocks noChangeArrowheads="1"/>
            </p:cNvSpPr>
            <p:nvPr/>
          </p:nvSpPr>
          <p:spPr bwMode="auto">
            <a:xfrm>
              <a:off x="1747" y="782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0.52%</a:t>
              </a:r>
              <a:endParaRPr lang="en-US" sz="2000"/>
            </a:p>
          </p:txBody>
        </p:sp>
        <p:sp>
          <p:nvSpPr>
            <p:cNvPr id="15395" name="Rectangle 245"/>
            <p:cNvSpPr>
              <a:spLocks noChangeArrowheads="1"/>
            </p:cNvSpPr>
            <p:nvPr/>
          </p:nvSpPr>
          <p:spPr bwMode="auto">
            <a:xfrm>
              <a:off x="2140" y="782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0.04%</a:t>
              </a:r>
              <a:endParaRPr lang="en-US" sz="2000"/>
            </a:p>
          </p:txBody>
        </p:sp>
        <p:sp>
          <p:nvSpPr>
            <p:cNvPr id="15396" name="Rectangle 246"/>
            <p:cNvSpPr>
              <a:spLocks noChangeArrowheads="1"/>
            </p:cNvSpPr>
            <p:nvPr/>
          </p:nvSpPr>
          <p:spPr bwMode="auto">
            <a:xfrm>
              <a:off x="2532" y="782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397" name="Rectangle 247"/>
            <p:cNvSpPr>
              <a:spLocks noChangeArrowheads="1"/>
            </p:cNvSpPr>
            <p:nvPr/>
          </p:nvSpPr>
          <p:spPr bwMode="auto">
            <a:xfrm>
              <a:off x="2925" y="782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398" name="Rectangle 248"/>
            <p:cNvSpPr>
              <a:spLocks noChangeArrowheads="1"/>
            </p:cNvSpPr>
            <p:nvPr/>
          </p:nvSpPr>
          <p:spPr bwMode="auto">
            <a:xfrm>
              <a:off x="3318" y="782"/>
              <a:ext cx="202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0.16%</a:t>
              </a:r>
              <a:endParaRPr lang="en-US" sz="2000"/>
            </a:p>
          </p:txBody>
        </p:sp>
        <p:sp>
          <p:nvSpPr>
            <p:cNvPr id="15399" name="Rectangle 249"/>
            <p:cNvSpPr>
              <a:spLocks noChangeArrowheads="1"/>
            </p:cNvSpPr>
            <p:nvPr/>
          </p:nvSpPr>
          <p:spPr bwMode="auto">
            <a:xfrm>
              <a:off x="3710" y="782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0.88%</a:t>
              </a:r>
              <a:endParaRPr lang="en-US" sz="2000"/>
            </a:p>
          </p:txBody>
        </p:sp>
        <p:sp>
          <p:nvSpPr>
            <p:cNvPr id="15400" name="Rectangle 250"/>
            <p:cNvSpPr>
              <a:spLocks noChangeArrowheads="1"/>
            </p:cNvSpPr>
            <p:nvPr/>
          </p:nvSpPr>
          <p:spPr bwMode="auto">
            <a:xfrm>
              <a:off x="4103" y="782"/>
              <a:ext cx="202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0.40%</a:t>
              </a:r>
              <a:endParaRPr lang="en-US" sz="2000"/>
            </a:p>
          </p:txBody>
        </p:sp>
        <p:sp>
          <p:nvSpPr>
            <p:cNvPr id="15401" name="Rectangle 251"/>
            <p:cNvSpPr>
              <a:spLocks noChangeArrowheads="1"/>
            </p:cNvSpPr>
            <p:nvPr/>
          </p:nvSpPr>
          <p:spPr bwMode="auto">
            <a:xfrm>
              <a:off x="493" y="906"/>
              <a:ext cx="16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SFDA</a:t>
              </a:r>
              <a:endParaRPr lang="en-US" sz="2000"/>
            </a:p>
          </p:txBody>
        </p:sp>
        <p:sp>
          <p:nvSpPr>
            <p:cNvPr id="15402" name="Rectangle 252"/>
            <p:cNvSpPr>
              <a:spLocks noChangeArrowheads="1"/>
            </p:cNvSpPr>
            <p:nvPr/>
          </p:nvSpPr>
          <p:spPr bwMode="auto">
            <a:xfrm>
              <a:off x="962" y="890"/>
              <a:ext cx="19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0.04%</a:t>
              </a:r>
              <a:endParaRPr lang="en-US" sz="2000"/>
            </a:p>
          </p:txBody>
        </p:sp>
        <p:sp>
          <p:nvSpPr>
            <p:cNvPr id="15403" name="Rectangle 253"/>
            <p:cNvSpPr>
              <a:spLocks noChangeArrowheads="1"/>
            </p:cNvSpPr>
            <p:nvPr/>
          </p:nvSpPr>
          <p:spPr bwMode="auto">
            <a:xfrm>
              <a:off x="1355" y="890"/>
              <a:ext cx="19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404" name="Rectangle 254"/>
            <p:cNvSpPr>
              <a:spLocks noChangeArrowheads="1"/>
            </p:cNvSpPr>
            <p:nvPr/>
          </p:nvSpPr>
          <p:spPr bwMode="auto">
            <a:xfrm>
              <a:off x="1677" y="890"/>
              <a:ext cx="24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94.36%</a:t>
              </a:r>
              <a:endParaRPr lang="en-US" sz="2000"/>
            </a:p>
          </p:txBody>
        </p:sp>
        <p:sp>
          <p:nvSpPr>
            <p:cNvPr id="15405" name="Rectangle 255"/>
            <p:cNvSpPr>
              <a:spLocks noChangeArrowheads="1"/>
            </p:cNvSpPr>
            <p:nvPr/>
          </p:nvSpPr>
          <p:spPr bwMode="auto">
            <a:xfrm>
              <a:off x="2140" y="890"/>
              <a:ext cx="19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4.88%</a:t>
              </a:r>
              <a:endParaRPr lang="en-US" sz="2000"/>
            </a:p>
          </p:txBody>
        </p:sp>
        <p:sp>
          <p:nvSpPr>
            <p:cNvPr id="15406" name="Rectangle 256"/>
            <p:cNvSpPr>
              <a:spLocks noChangeArrowheads="1"/>
            </p:cNvSpPr>
            <p:nvPr/>
          </p:nvSpPr>
          <p:spPr bwMode="auto">
            <a:xfrm>
              <a:off x="2532" y="890"/>
              <a:ext cx="19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407" name="Rectangle 257"/>
            <p:cNvSpPr>
              <a:spLocks noChangeArrowheads="1"/>
            </p:cNvSpPr>
            <p:nvPr/>
          </p:nvSpPr>
          <p:spPr bwMode="auto">
            <a:xfrm>
              <a:off x="2925" y="890"/>
              <a:ext cx="19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408" name="Rectangle 258"/>
            <p:cNvSpPr>
              <a:spLocks noChangeArrowheads="1"/>
            </p:cNvSpPr>
            <p:nvPr/>
          </p:nvSpPr>
          <p:spPr bwMode="auto">
            <a:xfrm>
              <a:off x="3318" y="890"/>
              <a:ext cx="19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409" name="Rectangle 259"/>
            <p:cNvSpPr>
              <a:spLocks noChangeArrowheads="1"/>
            </p:cNvSpPr>
            <p:nvPr/>
          </p:nvSpPr>
          <p:spPr bwMode="auto">
            <a:xfrm>
              <a:off x="3710" y="890"/>
              <a:ext cx="19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0.72%</a:t>
              </a:r>
              <a:endParaRPr lang="en-US" sz="2000"/>
            </a:p>
          </p:txBody>
        </p:sp>
        <p:sp>
          <p:nvSpPr>
            <p:cNvPr id="15410" name="Rectangle 260"/>
            <p:cNvSpPr>
              <a:spLocks noChangeArrowheads="1"/>
            </p:cNvSpPr>
            <p:nvPr/>
          </p:nvSpPr>
          <p:spPr bwMode="auto">
            <a:xfrm>
              <a:off x="4103" y="890"/>
              <a:ext cx="19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411" name="Rectangle 261"/>
            <p:cNvSpPr>
              <a:spLocks noChangeArrowheads="1"/>
            </p:cNvSpPr>
            <p:nvPr/>
          </p:nvSpPr>
          <p:spPr bwMode="auto">
            <a:xfrm>
              <a:off x="512" y="1014"/>
              <a:ext cx="131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CTG</a:t>
              </a:r>
              <a:endParaRPr lang="en-US" sz="2000"/>
            </a:p>
          </p:txBody>
        </p:sp>
        <p:sp>
          <p:nvSpPr>
            <p:cNvPr id="15412" name="Rectangle 262"/>
            <p:cNvSpPr>
              <a:spLocks noChangeArrowheads="1"/>
            </p:cNvSpPr>
            <p:nvPr/>
          </p:nvSpPr>
          <p:spPr bwMode="auto">
            <a:xfrm>
              <a:off x="962" y="998"/>
              <a:ext cx="19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5.44%</a:t>
              </a:r>
              <a:endParaRPr lang="en-US" sz="2000"/>
            </a:p>
          </p:txBody>
        </p:sp>
        <p:sp>
          <p:nvSpPr>
            <p:cNvPr id="15413" name="Rectangle 263"/>
            <p:cNvSpPr>
              <a:spLocks noChangeArrowheads="1"/>
            </p:cNvSpPr>
            <p:nvPr/>
          </p:nvSpPr>
          <p:spPr bwMode="auto">
            <a:xfrm>
              <a:off x="1355" y="998"/>
              <a:ext cx="19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414" name="Rectangle 264"/>
            <p:cNvSpPr>
              <a:spLocks noChangeArrowheads="1"/>
            </p:cNvSpPr>
            <p:nvPr/>
          </p:nvSpPr>
          <p:spPr bwMode="auto">
            <a:xfrm>
              <a:off x="1747" y="998"/>
              <a:ext cx="19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5.04%</a:t>
              </a:r>
              <a:endParaRPr lang="en-US" sz="2000"/>
            </a:p>
          </p:txBody>
        </p:sp>
        <p:sp>
          <p:nvSpPr>
            <p:cNvPr id="15415" name="Rectangle 265"/>
            <p:cNvSpPr>
              <a:spLocks noChangeArrowheads="1"/>
            </p:cNvSpPr>
            <p:nvPr/>
          </p:nvSpPr>
          <p:spPr bwMode="auto">
            <a:xfrm>
              <a:off x="2070" y="998"/>
              <a:ext cx="24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86.44%</a:t>
              </a:r>
              <a:endParaRPr lang="en-US" sz="2000"/>
            </a:p>
          </p:txBody>
        </p:sp>
        <p:sp>
          <p:nvSpPr>
            <p:cNvPr id="15416" name="Rectangle 266"/>
            <p:cNvSpPr>
              <a:spLocks noChangeArrowheads="1"/>
            </p:cNvSpPr>
            <p:nvPr/>
          </p:nvSpPr>
          <p:spPr bwMode="auto">
            <a:xfrm>
              <a:off x="2532" y="998"/>
              <a:ext cx="19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417" name="Rectangle 267"/>
            <p:cNvSpPr>
              <a:spLocks noChangeArrowheads="1"/>
            </p:cNvSpPr>
            <p:nvPr/>
          </p:nvSpPr>
          <p:spPr bwMode="auto">
            <a:xfrm>
              <a:off x="2925" y="998"/>
              <a:ext cx="19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0.20%</a:t>
              </a:r>
              <a:endParaRPr lang="en-US" sz="2000"/>
            </a:p>
          </p:txBody>
        </p:sp>
        <p:sp>
          <p:nvSpPr>
            <p:cNvPr id="15418" name="Rectangle 268"/>
            <p:cNvSpPr>
              <a:spLocks noChangeArrowheads="1"/>
            </p:cNvSpPr>
            <p:nvPr/>
          </p:nvSpPr>
          <p:spPr bwMode="auto">
            <a:xfrm>
              <a:off x="3318" y="998"/>
              <a:ext cx="19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0.80%</a:t>
              </a:r>
              <a:endParaRPr lang="en-US" sz="2000"/>
            </a:p>
          </p:txBody>
        </p:sp>
        <p:sp>
          <p:nvSpPr>
            <p:cNvPr id="15419" name="Rectangle 269"/>
            <p:cNvSpPr>
              <a:spLocks noChangeArrowheads="1"/>
            </p:cNvSpPr>
            <p:nvPr/>
          </p:nvSpPr>
          <p:spPr bwMode="auto">
            <a:xfrm>
              <a:off x="3710" y="998"/>
              <a:ext cx="19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2.04%</a:t>
              </a:r>
              <a:endParaRPr lang="en-US" sz="2000"/>
            </a:p>
          </p:txBody>
        </p:sp>
        <p:sp>
          <p:nvSpPr>
            <p:cNvPr id="15420" name="Rectangle 270"/>
            <p:cNvSpPr>
              <a:spLocks noChangeArrowheads="1"/>
            </p:cNvSpPr>
            <p:nvPr/>
          </p:nvSpPr>
          <p:spPr bwMode="auto">
            <a:xfrm>
              <a:off x="4103" y="998"/>
              <a:ext cx="19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0.04%</a:t>
              </a:r>
              <a:endParaRPr lang="en-US" sz="2000"/>
            </a:p>
          </p:txBody>
        </p:sp>
        <p:sp>
          <p:nvSpPr>
            <p:cNvPr id="15421" name="Rectangle 271"/>
            <p:cNvSpPr>
              <a:spLocks noChangeArrowheads="1"/>
            </p:cNvSpPr>
            <p:nvPr/>
          </p:nvSpPr>
          <p:spPr bwMode="auto">
            <a:xfrm>
              <a:off x="515" y="1121"/>
              <a:ext cx="12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DCF</a:t>
              </a:r>
              <a:endParaRPr lang="en-US" sz="2000"/>
            </a:p>
          </p:txBody>
        </p:sp>
        <p:sp>
          <p:nvSpPr>
            <p:cNvPr id="15422" name="Rectangle 272"/>
            <p:cNvSpPr>
              <a:spLocks noChangeArrowheads="1"/>
            </p:cNvSpPr>
            <p:nvPr/>
          </p:nvSpPr>
          <p:spPr bwMode="auto">
            <a:xfrm>
              <a:off x="962" y="1105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423" name="Rectangle 273"/>
            <p:cNvSpPr>
              <a:spLocks noChangeArrowheads="1"/>
            </p:cNvSpPr>
            <p:nvPr/>
          </p:nvSpPr>
          <p:spPr bwMode="auto">
            <a:xfrm>
              <a:off x="1355" y="1105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424" name="Rectangle 274"/>
            <p:cNvSpPr>
              <a:spLocks noChangeArrowheads="1"/>
            </p:cNvSpPr>
            <p:nvPr/>
          </p:nvSpPr>
          <p:spPr bwMode="auto">
            <a:xfrm>
              <a:off x="1747" y="1105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425" name="Rectangle 275"/>
            <p:cNvSpPr>
              <a:spLocks noChangeArrowheads="1"/>
            </p:cNvSpPr>
            <p:nvPr/>
          </p:nvSpPr>
          <p:spPr bwMode="auto">
            <a:xfrm>
              <a:off x="2140" y="1105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426" name="Rectangle 276"/>
            <p:cNvSpPr>
              <a:spLocks noChangeArrowheads="1"/>
            </p:cNvSpPr>
            <p:nvPr/>
          </p:nvSpPr>
          <p:spPr bwMode="auto">
            <a:xfrm>
              <a:off x="2415" y="1105"/>
              <a:ext cx="28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100.00%</a:t>
              </a:r>
              <a:endParaRPr lang="en-US" sz="2000"/>
            </a:p>
          </p:txBody>
        </p:sp>
        <p:sp>
          <p:nvSpPr>
            <p:cNvPr id="15427" name="Rectangle 277"/>
            <p:cNvSpPr>
              <a:spLocks noChangeArrowheads="1"/>
            </p:cNvSpPr>
            <p:nvPr/>
          </p:nvSpPr>
          <p:spPr bwMode="auto">
            <a:xfrm>
              <a:off x="2925" y="1105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428" name="Rectangle 278"/>
            <p:cNvSpPr>
              <a:spLocks noChangeArrowheads="1"/>
            </p:cNvSpPr>
            <p:nvPr/>
          </p:nvSpPr>
          <p:spPr bwMode="auto">
            <a:xfrm>
              <a:off x="3318" y="1105"/>
              <a:ext cx="202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429" name="Rectangle 279"/>
            <p:cNvSpPr>
              <a:spLocks noChangeArrowheads="1"/>
            </p:cNvSpPr>
            <p:nvPr/>
          </p:nvSpPr>
          <p:spPr bwMode="auto">
            <a:xfrm>
              <a:off x="3710" y="1105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430" name="Rectangle 280"/>
            <p:cNvSpPr>
              <a:spLocks noChangeArrowheads="1"/>
            </p:cNvSpPr>
            <p:nvPr/>
          </p:nvSpPr>
          <p:spPr bwMode="auto">
            <a:xfrm>
              <a:off x="4103" y="1105"/>
              <a:ext cx="202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431" name="Rectangle 281"/>
            <p:cNvSpPr>
              <a:spLocks noChangeArrowheads="1"/>
            </p:cNvSpPr>
            <p:nvPr/>
          </p:nvSpPr>
          <p:spPr bwMode="auto">
            <a:xfrm>
              <a:off x="429" y="1229"/>
              <a:ext cx="281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DiBAC43</a:t>
              </a:r>
              <a:endParaRPr lang="en-US" sz="2000"/>
            </a:p>
          </p:txBody>
        </p:sp>
        <p:sp>
          <p:nvSpPr>
            <p:cNvPr id="15432" name="Rectangle 282"/>
            <p:cNvSpPr>
              <a:spLocks noChangeArrowheads="1"/>
            </p:cNvSpPr>
            <p:nvPr/>
          </p:nvSpPr>
          <p:spPr bwMode="auto">
            <a:xfrm>
              <a:off x="962" y="1213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3.72%</a:t>
              </a:r>
              <a:endParaRPr lang="en-US" sz="2000"/>
            </a:p>
          </p:txBody>
        </p:sp>
        <p:sp>
          <p:nvSpPr>
            <p:cNvPr id="15433" name="Rectangle 283"/>
            <p:cNvSpPr>
              <a:spLocks noChangeArrowheads="1"/>
            </p:cNvSpPr>
            <p:nvPr/>
          </p:nvSpPr>
          <p:spPr bwMode="auto">
            <a:xfrm>
              <a:off x="1355" y="1213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0.20%</a:t>
              </a:r>
              <a:endParaRPr lang="en-US" sz="2000"/>
            </a:p>
          </p:txBody>
        </p:sp>
        <p:sp>
          <p:nvSpPr>
            <p:cNvPr id="15434" name="Rectangle 284"/>
            <p:cNvSpPr>
              <a:spLocks noChangeArrowheads="1"/>
            </p:cNvSpPr>
            <p:nvPr/>
          </p:nvSpPr>
          <p:spPr bwMode="auto">
            <a:xfrm>
              <a:off x="1747" y="1213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0.04%</a:t>
              </a:r>
              <a:endParaRPr lang="en-US" sz="2000"/>
            </a:p>
          </p:txBody>
        </p:sp>
        <p:sp>
          <p:nvSpPr>
            <p:cNvPr id="15435" name="Rectangle 285"/>
            <p:cNvSpPr>
              <a:spLocks noChangeArrowheads="1"/>
            </p:cNvSpPr>
            <p:nvPr/>
          </p:nvSpPr>
          <p:spPr bwMode="auto">
            <a:xfrm>
              <a:off x="2140" y="1213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0.40%</a:t>
              </a:r>
              <a:endParaRPr lang="en-US" sz="2000"/>
            </a:p>
          </p:txBody>
        </p:sp>
        <p:sp>
          <p:nvSpPr>
            <p:cNvPr id="15436" name="Rectangle 286"/>
            <p:cNvSpPr>
              <a:spLocks noChangeArrowheads="1"/>
            </p:cNvSpPr>
            <p:nvPr/>
          </p:nvSpPr>
          <p:spPr bwMode="auto">
            <a:xfrm>
              <a:off x="2532" y="1213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437" name="Rectangle 287"/>
            <p:cNvSpPr>
              <a:spLocks noChangeArrowheads="1"/>
            </p:cNvSpPr>
            <p:nvPr/>
          </p:nvSpPr>
          <p:spPr bwMode="auto">
            <a:xfrm>
              <a:off x="2855" y="1213"/>
              <a:ext cx="24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92.76%</a:t>
              </a:r>
              <a:endParaRPr lang="en-US" sz="2000"/>
            </a:p>
          </p:txBody>
        </p:sp>
        <p:sp>
          <p:nvSpPr>
            <p:cNvPr id="15438" name="Rectangle 288"/>
            <p:cNvSpPr>
              <a:spLocks noChangeArrowheads="1"/>
            </p:cNvSpPr>
            <p:nvPr/>
          </p:nvSpPr>
          <p:spPr bwMode="auto">
            <a:xfrm>
              <a:off x="3318" y="1213"/>
              <a:ext cx="202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0.96%</a:t>
              </a:r>
              <a:endParaRPr lang="en-US" sz="2000"/>
            </a:p>
          </p:txBody>
        </p:sp>
        <p:sp>
          <p:nvSpPr>
            <p:cNvPr id="15439" name="Rectangle 289"/>
            <p:cNvSpPr>
              <a:spLocks noChangeArrowheads="1"/>
            </p:cNvSpPr>
            <p:nvPr/>
          </p:nvSpPr>
          <p:spPr bwMode="auto">
            <a:xfrm>
              <a:off x="3710" y="1213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1.92%</a:t>
              </a:r>
              <a:endParaRPr lang="en-US" sz="2000"/>
            </a:p>
          </p:txBody>
        </p:sp>
        <p:sp>
          <p:nvSpPr>
            <p:cNvPr id="15440" name="Rectangle 290"/>
            <p:cNvSpPr>
              <a:spLocks noChangeArrowheads="1"/>
            </p:cNvSpPr>
            <p:nvPr/>
          </p:nvSpPr>
          <p:spPr bwMode="auto">
            <a:xfrm>
              <a:off x="4103" y="1213"/>
              <a:ext cx="202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441" name="Rectangle 291"/>
            <p:cNvSpPr>
              <a:spLocks noChangeArrowheads="1"/>
            </p:cNvSpPr>
            <p:nvPr/>
          </p:nvSpPr>
          <p:spPr bwMode="auto">
            <a:xfrm>
              <a:off x="450" y="1336"/>
              <a:ext cx="28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DiOC</a:t>
              </a:r>
              <a:r>
                <a:rPr lang="en-US" sz="1400" baseline="-25000">
                  <a:solidFill>
                    <a:srgbClr val="000000"/>
                  </a:solidFill>
                </a:rPr>
                <a:t>5</a:t>
              </a:r>
              <a:r>
                <a:rPr lang="en-US" sz="1400">
                  <a:solidFill>
                    <a:srgbClr val="000000"/>
                  </a:solidFill>
                </a:rPr>
                <a:t>(3)</a:t>
              </a:r>
              <a:endParaRPr lang="en-US" sz="2000"/>
            </a:p>
          </p:txBody>
        </p:sp>
        <p:sp>
          <p:nvSpPr>
            <p:cNvPr id="15442" name="Rectangle 292"/>
            <p:cNvSpPr>
              <a:spLocks noChangeArrowheads="1"/>
            </p:cNvSpPr>
            <p:nvPr/>
          </p:nvSpPr>
          <p:spPr bwMode="auto">
            <a:xfrm>
              <a:off x="962" y="1320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4.12%</a:t>
              </a:r>
              <a:endParaRPr lang="en-US" sz="2000"/>
            </a:p>
          </p:txBody>
        </p:sp>
        <p:sp>
          <p:nvSpPr>
            <p:cNvPr id="15443" name="Rectangle 293"/>
            <p:cNvSpPr>
              <a:spLocks noChangeArrowheads="1"/>
            </p:cNvSpPr>
            <p:nvPr/>
          </p:nvSpPr>
          <p:spPr bwMode="auto">
            <a:xfrm>
              <a:off x="1355" y="1320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0.28%</a:t>
              </a:r>
              <a:endParaRPr lang="en-US" sz="2000"/>
            </a:p>
          </p:txBody>
        </p:sp>
        <p:sp>
          <p:nvSpPr>
            <p:cNvPr id="15444" name="Rectangle 294"/>
            <p:cNvSpPr>
              <a:spLocks noChangeArrowheads="1"/>
            </p:cNvSpPr>
            <p:nvPr/>
          </p:nvSpPr>
          <p:spPr bwMode="auto">
            <a:xfrm>
              <a:off x="1747" y="1320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0.56%</a:t>
              </a:r>
              <a:endParaRPr lang="en-US" sz="2000"/>
            </a:p>
          </p:txBody>
        </p:sp>
        <p:sp>
          <p:nvSpPr>
            <p:cNvPr id="15445" name="Rectangle 295"/>
            <p:cNvSpPr>
              <a:spLocks noChangeArrowheads="1"/>
            </p:cNvSpPr>
            <p:nvPr/>
          </p:nvSpPr>
          <p:spPr bwMode="auto">
            <a:xfrm>
              <a:off x="2140" y="1320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1.92%</a:t>
              </a:r>
              <a:endParaRPr lang="en-US" sz="2000"/>
            </a:p>
          </p:txBody>
        </p:sp>
        <p:sp>
          <p:nvSpPr>
            <p:cNvPr id="15446" name="Rectangle 296"/>
            <p:cNvSpPr>
              <a:spLocks noChangeArrowheads="1"/>
            </p:cNvSpPr>
            <p:nvPr/>
          </p:nvSpPr>
          <p:spPr bwMode="auto">
            <a:xfrm>
              <a:off x="2532" y="1320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447" name="Rectangle 297"/>
            <p:cNvSpPr>
              <a:spLocks noChangeArrowheads="1"/>
            </p:cNvSpPr>
            <p:nvPr/>
          </p:nvSpPr>
          <p:spPr bwMode="auto">
            <a:xfrm>
              <a:off x="2925" y="1320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1.32%</a:t>
              </a:r>
              <a:endParaRPr lang="en-US" sz="2000"/>
            </a:p>
          </p:txBody>
        </p:sp>
        <p:sp>
          <p:nvSpPr>
            <p:cNvPr id="15448" name="Rectangle 298"/>
            <p:cNvSpPr>
              <a:spLocks noChangeArrowheads="1"/>
            </p:cNvSpPr>
            <p:nvPr/>
          </p:nvSpPr>
          <p:spPr bwMode="auto">
            <a:xfrm>
              <a:off x="3248" y="1320"/>
              <a:ext cx="24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000000"/>
                  </a:solidFill>
                </a:rPr>
                <a:t>77.60%</a:t>
              </a:r>
              <a:endParaRPr lang="en-US" sz="2000" dirty="0"/>
            </a:p>
          </p:txBody>
        </p:sp>
        <p:sp>
          <p:nvSpPr>
            <p:cNvPr id="15449" name="Rectangle 299"/>
            <p:cNvSpPr>
              <a:spLocks noChangeArrowheads="1"/>
            </p:cNvSpPr>
            <p:nvPr/>
          </p:nvSpPr>
          <p:spPr bwMode="auto">
            <a:xfrm>
              <a:off x="3668" y="1320"/>
              <a:ext cx="243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14.20%</a:t>
              </a:r>
              <a:endParaRPr lang="en-US" sz="2000"/>
            </a:p>
          </p:txBody>
        </p:sp>
        <p:sp>
          <p:nvSpPr>
            <p:cNvPr id="15450" name="Rectangle 300"/>
            <p:cNvSpPr>
              <a:spLocks noChangeArrowheads="1"/>
            </p:cNvSpPr>
            <p:nvPr/>
          </p:nvSpPr>
          <p:spPr bwMode="auto">
            <a:xfrm>
              <a:off x="4103" y="1320"/>
              <a:ext cx="202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451" name="Rectangle 301"/>
            <p:cNvSpPr>
              <a:spLocks noChangeArrowheads="1"/>
            </p:cNvSpPr>
            <p:nvPr/>
          </p:nvSpPr>
          <p:spPr bwMode="auto">
            <a:xfrm>
              <a:off x="450" y="1444"/>
              <a:ext cx="28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DiOC</a:t>
              </a:r>
              <a:r>
                <a:rPr lang="en-US" sz="1400" baseline="-25000">
                  <a:solidFill>
                    <a:srgbClr val="000000"/>
                  </a:solidFill>
                </a:rPr>
                <a:t>6</a:t>
              </a:r>
              <a:r>
                <a:rPr lang="en-US" sz="1400">
                  <a:solidFill>
                    <a:srgbClr val="000000"/>
                  </a:solidFill>
                </a:rPr>
                <a:t>(3)</a:t>
              </a:r>
              <a:endParaRPr lang="en-US" sz="2000"/>
            </a:p>
          </p:txBody>
        </p:sp>
        <p:sp>
          <p:nvSpPr>
            <p:cNvPr id="15452" name="Rectangle 302"/>
            <p:cNvSpPr>
              <a:spLocks noChangeArrowheads="1"/>
            </p:cNvSpPr>
            <p:nvPr/>
          </p:nvSpPr>
          <p:spPr bwMode="auto">
            <a:xfrm>
              <a:off x="962" y="1428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1.92%</a:t>
              </a:r>
              <a:endParaRPr lang="en-US" sz="2000"/>
            </a:p>
          </p:txBody>
        </p:sp>
        <p:sp>
          <p:nvSpPr>
            <p:cNvPr id="15453" name="Rectangle 303"/>
            <p:cNvSpPr>
              <a:spLocks noChangeArrowheads="1"/>
            </p:cNvSpPr>
            <p:nvPr/>
          </p:nvSpPr>
          <p:spPr bwMode="auto">
            <a:xfrm>
              <a:off x="1355" y="1428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0.12%</a:t>
              </a:r>
              <a:endParaRPr lang="en-US" sz="2000"/>
            </a:p>
          </p:txBody>
        </p:sp>
        <p:sp>
          <p:nvSpPr>
            <p:cNvPr id="15454" name="Rectangle 304"/>
            <p:cNvSpPr>
              <a:spLocks noChangeArrowheads="1"/>
            </p:cNvSpPr>
            <p:nvPr/>
          </p:nvSpPr>
          <p:spPr bwMode="auto">
            <a:xfrm>
              <a:off x="1747" y="1428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0.76%</a:t>
              </a:r>
              <a:endParaRPr lang="en-US" sz="2000"/>
            </a:p>
          </p:txBody>
        </p:sp>
        <p:sp>
          <p:nvSpPr>
            <p:cNvPr id="15455" name="Rectangle 305"/>
            <p:cNvSpPr>
              <a:spLocks noChangeArrowheads="1"/>
            </p:cNvSpPr>
            <p:nvPr/>
          </p:nvSpPr>
          <p:spPr bwMode="auto">
            <a:xfrm>
              <a:off x="2140" y="1428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1.72%</a:t>
              </a:r>
              <a:endParaRPr lang="en-US" sz="2000"/>
            </a:p>
          </p:txBody>
        </p:sp>
        <p:sp>
          <p:nvSpPr>
            <p:cNvPr id="15456" name="Rectangle 306"/>
            <p:cNvSpPr>
              <a:spLocks noChangeArrowheads="1"/>
            </p:cNvSpPr>
            <p:nvPr/>
          </p:nvSpPr>
          <p:spPr bwMode="auto">
            <a:xfrm>
              <a:off x="2532" y="1428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457" name="Rectangle 307"/>
            <p:cNvSpPr>
              <a:spLocks noChangeArrowheads="1"/>
            </p:cNvSpPr>
            <p:nvPr/>
          </p:nvSpPr>
          <p:spPr bwMode="auto">
            <a:xfrm>
              <a:off x="2925" y="1428"/>
              <a:ext cx="20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1.24%</a:t>
              </a:r>
              <a:endParaRPr lang="en-US" sz="2000"/>
            </a:p>
          </p:txBody>
        </p:sp>
        <p:sp>
          <p:nvSpPr>
            <p:cNvPr id="15458" name="Rectangle 308"/>
            <p:cNvSpPr>
              <a:spLocks noChangeArrowheads="1"/>
            </p:cNvSpPr>
            <p:nvPr/>
          </p:nvSpPr>
          <p:spPr bwMode="auto">
            <a:xfrm>
              <a:off x="3275" y="1428"/>
              <a:ext cx="243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17.72%</a:t>
              </a:r>
              <a:endParaRPr lang="en-US" sz="2000"/>
            </a:p>
          </p:txBody>
        </p:sp>
        <p:sp>
          <p:nvSpPr>
            <p:cNvPr id="15459" name="Rectangle 309"/>
            <p:cNvSpPr>
              <a:spLocks noChangeArrowheads="1"/>
            </p:cNvSpPr>
            <p:nvPr/>
          </p:nvSpPr>
          <p:spPr bwMode="auto">
            <a:xfrm>
              <a:off x="3640" y="1428"/>
              <a:ext cx="24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000000"/>
                  </a:solidFill>
                </a:rPr>
                <a:t>76.52%</a:t>
              </a:r>
              <a:endParaRPr lang="en-US" sz="2000" dirty="0"/>
            </a:p>
          </p:txBody>
        </p:sp>
        <p:sp>
          <p:nvSpPr>
            <p:cNvPr id="15460" name="Rectangle 310"/>
            <p:cNvSpPr>
              <a:spLocks noChangeArrowheads="1"/>
            </p:cNvSpPr>
            <p:nvPr/>
          </p:nvSpPr>
          <p:spPr bwMode="auto">
            <a:xfrm>
              <a:off x="4103" y="1428"/>
              <a:ext cx="202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461" name="Rectangle 311"/>
            <p:cNvSpPr>
              <a:spLocks noChangeArrowheads="1"/>
            </p:cNvSpPr>
            <p:nvPr/>
          </p:nvSpPr>
          <p:spPr bwMode="auto">
            <a:xfrm>
              <a:off x="465" y="1552"/>
              <a:ext cx="215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RH110</a:t>
              </a:r>
              <a:endParaRPr lang="en-US" sz="2000"/>
            </a:p>
          </p:txBody>
        </p:sp>
        <p:sp>
          <p:nvSpPr>
            <p:cNvPr id="15462" name="Rectangle 312"/>
            <p:cNvSpPr>
              <a:spLocks noChangeArrowheads="1"/>
            </p:cNvSpPr>
            <p:nvPr/>
          </p:nvSpPr>
          <p:spPr bwMode="auto">
            <a:xfrm>
              <a:off x="962" y="1535"/>
              <a:ext cx="19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463" name="Rectangle 313"/>
            <p:cNvSpPr>
              <a:spLocks noChangeArrowheads="1"/>
            </p:cNvSpPr>
            <p:nvPr/>
          </p:nvSpPr>
          <p:spPr bwMode="auto">
            <a:xfrm>
              <a:off x="1355" y="1535"/>
              <a:ext cx="19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464" name="Rectangle 314"/>
            <p:cNvSpPr>
              <a:spLocks noChangeArrowheads="1"/>
            </p:cNvSpPr>
            <p:nvPr/>
          </p:nvSpPr>
          <p:spPr bwMode="auto">
            <a:xfrm>
              <a:off x="1747" y="1535"/>
              <a:ext cx="19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0.08%</a:t>
              </a:r>
              <a:endParaRPr lang="en-US" sz="2000"/>
            </a:p>
          </p:txBody>
        </p:sp>
        <p:sp>
          <p:nvSpPr>
            <p:cNvPr id="15465" name="Rectangle 315"/>
            <p:cNvSpPr>
              <a:spLocks noChangeArrowheads="1"/>
            </p:cNvSpPr>
            <p:nvPr/>
          </p:nvSpPr>
          <p:spPr bwMode="auto">
            <a:xfrm>
              <a:off x="2140" y="1535"/>
              <a:ext cx="19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0.36%</a:t>
              </a:r>
              <a:endParaRPr lang="en-US" sz="2000"/>
            </a:p>
          </p:txBody>
        </p:sp>
        <p:sp>
          <p:nvSpPr>
            <p:cNvPr id="15466" name="Rectangle 316"/>
            <p:cNvSpPr>
              <a:spLocks noChangeArrowheads="1"/>
            </p:cNvSpPr>
            <p:nvPr/>
          </p:nvSpPr>
          <p:spPr bwMode="auto">
            <a:xfrm>
              <a:off x="2532" y="1535"/>
              <a:ext cx="19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467" name="Rectangle 317"/>
            <p:cNvSpPr>
              <a:spLocks noChangeArrowheads="1"/>
            </p:cNvSpPr>
            <p:nvPr/>
          </p:nvSpPr>
          <p:spPr bwMode="auto">
            <a:xfrm>
              <a:off x="2925" y="1535"/>
              <a:ext cx="19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468" name="Rectangle 318"/>
            <p:cNvSpPr>
              <a:spLocks noChangeArrowheads="1"/>
            </p:cNvSpPr>
            <p:nvPr/>
          </p:nvSpPr>
          <p:spPr bwMode="auto">
            <a:xfrm>
              <a:off x="3318" y="1535"/>
              <a:ext cx="19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0.00%</a:t>
              </a:r>
              <a:endParaRPr lang="en-US" sz="2000"/>
            </a:p>
          </p:txBody>
        </p:sp>
        <p:sp>
          <p:nvSpPr>
            <p:cNvPr id="15469" name="Rectangle 319"/>
            <p:cNvSpPr>
              <a:spLocks noChangeArrowheads="1"/>
            </p:cNvSpPr>
            <p:nvPr/>
          </p:nvSpPr>
          <p:spPr bwMode="auto">
            <a:xfrm>
              <a:off x="3710" y="1535"/>
              <a:ext cx="19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0.20%</a:t>
              </a:r>
              <a:endParaRPr lang="en-US" sz="2000"/>
            </a:p>
          </p:txBody>
        </p:sp>
        <p:sp>
          <p:nvSpPr>
            <p:cNvPr id="15470" name="Rectangle 320"/>
            <p:cNvSpPr>
              <a:spLocks noChangeArrowheads="1"/>
            </p:cNvSpPr>
            <p:nvPr/>
          </p:nvSpPr>
          <p:spPr bwMode="auto">
            <a:xfrm>
              <a:off x="4033" y="1535"/>
              <a:ext cx="24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99.36%</a:t>
              </a:r>
              <a:endParaRPr lang="en-US" sz="2000"/>
            </a:p>
          </p:txBody>
        </p:sp>
      </p:grpSp>
      <p:sp>
        <p:nvSpPr>
          <p:cNvPr id="15365" name="Text Box 322"/>
          <p:cNvSpPr txBox="1">
            <a:spLocks noChangeArrowheads="1"/>
          </p:cNvSpPr>
          <p:nvPr/>
        </p:nvSpPr>
        <p:spPr bwMode="auto">
          <a:xfrm>
            <a:off x="571500" y="996951"/>
            <a:ext cx="6248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marL="342900" indent="-342900">
              <a:buFontTx/>
              <a:buAutoNum type="arabicPeriod"/>
            </a:pPr>
            <a:r>
              <a:rPr lang="en-US" sz="1400"/>
              <a:t>5-(and-6)-carboxy-2´,7´-dichlorofluorescein diacetate (CDCFA)</a:t>
            </a:r>
          </a:p>
          <a:p>
            <a:pPr marL="342900" indent="-342900">
              <a:buFontTx/>
              <a:buAutoNum type="arabicPeriod"/>
            </a:pPr>
            <a:r>
              <a:rPr lang="en-US" sz="1400"/>
              <a:t>5(6)-carboxy-4',5'-dimethylfluorescein (CDMFA)</a:t>
            </a:r>
          </a:p>
          <a:p>
            <a:pPr marL="342900" indent="-342900">
              <a:buFontTx/>
              <a:buAutoNum type="arabicPeriod"/>
            </a:pPr>
            <a:r>
              <a:rPr lang="en-US" sz="1400"/>
              <a:t>5-sulfofluorescein diacetate (SFDA)</a:t>
            </a:r>
          </a:p>
          <a:p>
            <a:pPr marL="342900" indent="-342900">
              <a:buFontTx/>
              <a:buAutoNum type="arabicPeriod"/>
            </a:pPr>
            <a:r>
              <a:rPr lang="en-US" sz="1400"/>
              <a:t>5-(and-6)-carboxy-2´,7´-dichlorofluorescein diacetate, succinimidyl ester (DCF)</a:t>
            </a:r>
          </a:p>
          <a:p>
            <a:pPr marL="342900" indent="-342900">
              <a:buFontTx/>
              <a:buAutoNum type="arabicPeriod"/>
            </a:pPr>
            <a:r>
              <a:rPr lang="en-US" sz="1400"/>
              <a:t>Cell Tracker Green – 5-chloromethylfluorescein diacetate (CTG)</a:t>
            </a:r>
          </a:p>
          <a:p>
            <a:pPr marL="342900" indent="-342900">
              <a:buFontTx/>
              <a:buAutoNum type="arabicPeriod"/>
            </a:pPr>
            <a:r>
              <a:rPr lang="en-US" sz="1400"/>
              <a:t>bis-(1,3-dibutylbarbituric acid)trimethine oxonol (DiBAC</a:t>
            </a:r>
            <a:r>
              <a:rPr lang="en-US" sz="1400" baseline="-25000"/>
              <a:t>4</a:t>
            </a:r>
            <a:r>
              <a:rPr lang="en-US" sz="1400"/>
              <a:t>(3))</a:t>
            </a:r>
          </a:p>
          <a:p>
            <a:pPr marL="342900" indent="-342900">
              <a:buFontTx/>
              <a:buAutoNum type="arabicPeriod"/>
            </a:pPr>
            <a:r>
              <a:rPr lang="en-US" sz="1400"/>
              <a:t>3,3'-dipentyloxacarbocyanine iodide (DiOC</a:t>
            </a:r>
            <a:r>
              <a:rPr lang="en-US" sz="1400" baseline="-25000"/>
              <a:t>5</a:t>
            </a:r>
            <a:r>
              <a:rPr lang="en-US" sz="1400"/>
              <a:t>(3))</a:t>
            </a:r>
          </a:p>
          <a:p>
            <a:pPr marL="342900" indent="-342900">
              <a:buFontTx/>
              <a:buAutoNum type="arabicPeriod"/>
            </a:pPr>
            <a:r>
              <a:rPr lang="en-US" sz="1400"/>
              <a:t>3,3'-dihexyloxacarbocyanine iodide (DiOC</a:t>
            </a:r>
            <a:r>
              <a:rPr lang="en-US" sz="1400" baseline="-25000"/>
              <a:t>6</a:t>
            </a:r>
            <a:r>
              <a:rPr lang="en-US" sz="1400"/>
              <a:t>(3))</a:t>
            </a:r>
          </a:p>
          <a:p>
            <a:pPr marL="342900" indent="-342900">
              <a:buFontTx/>
              <a:buAutoNum type="arabicPeriod"/>
            </a:pPr>
            <a:r>
              <a:rPr lang="en-US" sz="1400"/>
              <a:t>Rhodamine 110</a:t>
            </a:r>
          </a:p>
        </p:txBody>
      </p:sp>
      <p:pic>
        <p:nvPicPr>
          <p:cNvPr id="15366" name="Picture 32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1976" y="754064"/>
            <a:ext cx="2346325" cy="115093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3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2247900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710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cat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155700"/>
            <a:ext cx="2224088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PCA Hyp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2667000"/>
            <a:ext cx="4495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123dihydrorhodamine oran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1" y="1219201"/>
            <a:ext cx="1724025" cy="146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oxanol r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1" y="4940301"/>
            <a:ext cx="1724025" cy="146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FDAC yello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1" y="3759200"/>
            <a:ext cx="1571625" cy="133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FDA gre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219201"/>
            <a:ext cx="1752600" cy="148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EosinY blu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2463800"/>
            <a:ext cx="16002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DIOC63light blu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1" y="3517900"/>
            <a:ext cx="1647825" cy="1398588"/>
          </a:xfrm>
          <a:prstGeom prst="rect">
            <a:avLst/>
          </a:prstGeom>
          <a:solidFill>
            <a:srgbClr val="FF6600">
              <a:alpha val="14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 descr="FITC purpl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1155700"/>
            <a:ext cx="16002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371" name="Object 11"/>
          <p:cNvGraphicFramePr>
            <a:graphicFrameLocks noChangeAspect="1"/>
          </p:cNvGraphicFramePr>
          <p:nvPr/>
        </p:nvGraphicFramePr>
        <p:xfrm>
          <a:off x="677864" y="4991100"/>
          <a:ext cx="1544637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3" name="Worksheet" r:id="rId13" imgW="2385212" imgH="1920240" progId="Excel.Sheet.8">
                  <p:embed/>
                </p:oleObj>
              </mc:Choice>
              <mc:Fallback>
                <p:oleObj name="Worksheet" r:id="rId13" imgW="2385212" imgH="192024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864" y="4991100"/>
                        <a:ext cx="1544637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2" name="AutoShape 12"/>
          <p:cNvSpPr>
            <a:spLocks noChangeArrowheads="1"/>
          </p:cNvSpPr>
          <p:nvPr/>
        </p:nvSpPr>
        <p:spPr bwMode="auto">
          <a:xfrm rot="5400000">
            <a:off x="2141538" y="2709863"/>
            <a:ext cx="517525" cy="1066800"/>
          </a:xfrm>
          <a:custGeom>
            <a:avLst/>
            <a:gdLst>
              <a:gd name="G0" fmla="+- 11860 0 0"/>
              <a:gd name="G1" fmla="+- 18514 0 0"/>
              <a:gd name="G2" fmla="+- 7200 0 0"/>
              <a:gd name="G3" fmla="*/ 11860 1 2"/>
              <a:gd name="G4" fmla="+- G3 10800 0"/>
              <a:gd name="G5" fmla="+- 21600 11860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6730 w 21600"/>
              <a:gd name="T1" fmla="*/ 0 h 21600"/>
              <a:gd name="T2" fmla="*/ 11860 w 21600"/>
              <a:gd name="T3" fmla="*/ 7200 h 21600"/>
              <a:gd name="T4" fmla="*/ 0 w 21600"/>
              <a:gd name="T5" fmla="*/ 19519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730" y="0"/>
                </a:moveTo>
                <a:lnTo>
                  <a:pt x="11860" y="7200"/>
                </a:lnTo>
                <a:lnTo>
                  <a:pt x="14946" y="7200"/>
                </a:lnTo>
                <a:lnTo>
                  <a:pt x="14946" y="17437"/>
                </a:lnTo>
                <a:lnTo>
                  <a:pt x="0" y="17437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V="1">
            <a:off x="2552700" y="4267200"/>
            <a:ext cx="1600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4533900" y="2438400"/>
            <a:ext cx="11430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 flipH="1">
            <a:off x="5905500" y="2362200"/>
            <a:ext cx="5334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 flipH="1">
            <a:off x="6210300" y="2209800"/>
            <a:ext cx="167640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7" name="Line 17"/>
          <p:cNvSpPr>
            <a:spLocks noChangeShapeType="1"/>
          </p:cNvSpPr>
          <p:nvPr/>
        </p:nvSpPr>
        <p:spPr bwMode="auto">
          <a:xfrm flipH="1">
            <a:off x="6438900" y="3962400"/>
            <a:ext cx="12954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8" name="Line 18"/>
          <p:cNvSpPr>
            <a:spLocks noChangeShapeType="1"/>
          </p:cNvSpPr>
          <p:nvPr/>
        </p:nvSpPr>
        <p:spPr bwMode="auto">
          <a:xfrm flipH="1">
            <a:off x="6819900" y="5486400"/>
            <a:ext cx="914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9" name="Line 19"/>
          <p:cNvSpPr>
            <a:spLocks noChangeShapeType="1"/>
          </p:cNvSpPr>
          <p:nvPr/>
        </p:nvSpPr>
        <p:spPr bwMode="auto">
          <a:xfrm flipH="1" flipV="1">
            <a:off x="6743700" y="5943600"/>
            <a:ext cx="9906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0" name="Text Box 20"/>
          <p:cNvSpPr txBox="1">
            <a:spLocks noChangeArrowheads="1"/>
          </p:cNvSpPr>
          <p:nvPr/>
        </p:nvSpPr>
        <p:spPr bwMode="auto">
          <a:xfrm>
            <a:off x="1435101" y="5245101"/>
            <a:ext cx="6270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latin typeface="Arial" pitchFamily="34" charset="0"/>
              </a:rPr>
              <a:t>All dyes</a:t>
            </a:r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7658100" y="5334001"/>
            <a:ext cx="1371600" cy="2143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b="1">
                <a:latin typeface="Arial" pitchFamily="34" charset="0"/>
              </a:rPr>
              <a:t>Oxonol Events: 3373</a:t>
            </a:r>
          </a:p>
        </p:txBody>
      </p:sp>
      <p:sp>
        <p:nvSpPr>
          <p:cNvPr id="15382" name="Text Box 22"/>
          <p:cNvSpPr txBox="1">
            <a:spLocks noChangeArrowheads="1"/>
          </p:cNvSpPr>
          <p:nvPr/>
        </p:nvSpPr>
        <p:spPr bwMode="auto">
          <a:xfrm>
            <a:off x="3467100" y="6473826"/>
            <a:ext cx="239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/>
              <a:t>Human Lymphocytes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59974" y="420385"/>
            <a:ext cx="6383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7 of 9 “green” dyes could be resolved</a:t>
            </a:r>
          </a:p>
        </p:txBody>
      </p:sp>
    </p:spTree>
    <p:extLst>
      <p:ext uri="{BB962C8B-B14F-4D97-AF65-F5344CB8AC3E}">
        <p14:creationId xmlns:p14="http://schemas.microsoft.com/office/powerpoint/2010/main" val="71905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Spectra of gated zones</a:t>
            </a:r>
          </a:p>
        </p:txBody>
      </p:sp>
      <p:pic>
        <p:nvPicPr>
          <p:cNvPr id="39939" name="Picture 3" descr="3 beads spectra-1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7300" y="1295400"/>
            <a:ext cx="8305800" cy="495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2843214" y="2057400"/>
            <a:ext cx="1538287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phycoerythrin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7734301" y="2101850"/>
            <a:ext cx="792163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Rh123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4381501" y="4464050"/>
            <a:ext cx="1279525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chlorophyll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800100" y="2590800"/>
            <a:ext cx="1447800" cy="1569660"/>
          </a:xfrm>
          <a:prstGeom prst="rect">
            <a:avLst/>
          </a:prstGeom>
          <a:solidFill>
            <a:srgbClr val="E4EF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Bang’s Labs, Inc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Dyed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Beads</a:t>
            </a:r>
          </a:p>
        </p:txBody>
      </p:sp>
      <p:sp>
        <p:nvSpPr>
          <p:cNvPr id="3" name="Rectangle 2"/>
          <p:cNvSpPr/>
          <p:nvPr/>
        </p:nvSpPr>
        <p:spPr>
          <a:xfrm>
            <a:off x="6057900" y="3886200"/>
            <a:ext cx="37338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6062849" y="3886201"/>
          <a:ext cx="2855913" cy="234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7" name="Document" r:id="rId5" imgW="2855632" imgH="2348653" progId="XaraX.Document">
                  <p:embed/>
                </p:oleObj>
              </mc:Choice>
              <mc:Fallback>
                <p:oleObj name="Document" r:id="rId5" imgW="2855632" imgH="2348653" progId="XaraX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2849" y="3886201"/>
                        <a:ext cx="2855913" cy="2347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413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533400"/>
            <a:ext cx="7772400" cy="1143000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8700" y="533401"/>
            <a:ext cx="8229600" cy="4525963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graphicFrame>
        <p:nvGraphicFramePr>
          <p:cNvPr id="40964" name="Object 4"/>
          <p:cNvGraphicFramePr>
            <a:graphicFrameLocks noChangeAspect="1"/>
          </p:cNvGraphicFramePr>
          <p:nvPr/>
        </p:nvGraphicFramePr>
        <p:xfrm>
          <a:off x="723900" y="457201"/>
          <a:ext cx="2846388" cy="234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3" name="Document" r:id="rId4" imgW="2846113" imgH="2348653" progId="XaraX.Document">
                  <p:embed/>
                </p:oleObj>
              </mc:Choice>
              <mc:Fallback>
                <p:oleObj name="Document" r:id="rId4" imgW="2846113" imgH="2348653" progId="XaraX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" y="457201"/>
                        <a:ext cx="2846388" cy="2347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5" name="Object 5"/>
          <p:cNvGraphicFramePr>
            <a:graphicFrameLocks noChangeAspect="1"/>
          </p:cNvGraphicFramePr>
          <p:nvPr/>
        </p:nvGraphicFramePr>
        <p:xfrm>
          <a:off x="3619501" y="457201"/>
          <a:ext cx="2854325" cy="230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4" name="Document" r:id="rId6" imgW="2854123" imgH="2304152" progId="XaraX.Document">
                  <p:embed/>
                </p:oleObj>
              </mc:Choice>
              <mc:Fallback>
                <p:oleObj name="Document" r:id="rId6" imgW="2854123" imgH="2304152" progId="XaraX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9501" y="457201"/>
                        <a:ext cx="2854325" cy="2303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2609700"/>
              </p:ext>
            </p:extLst>
          </p:nvPr>
        </p:nvGraphicFramePr>
        <p:xfrm>
          <a:off x="1319213" y="2864059"/>
          <a:ext cx="2854325" cy="234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5" name="Document" r:id="rId8" imgW="2854123" imgH="2348653" progId="XaraX.Document">
                  <p:embed/>
                </p:oleObj>
              </mc:Choice>
              <mc:Fallback>
                <p:oleObj name="Document" r:id="rId8" imgW="2854123" imgH="2348653" progId="XaraX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9213" y="2864059"/>
                        <a:ext cx="2854325" cy="2347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9163654"/>
              </p:ext>
            </p:extLst>
          </p:nvPr>
        </p:nvGraphicFramePr>
        <p:xfrm>
          <a:off x="4172661" y="2864853"/>
          <a:ext cx="2855913" cy="234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6" name="Document" r:id="rId10" imgW="2855632" imgH="2348653" progId="XaraX.Document">
                  <p:embed/>
                </p:oleObj>
              </mc:Choice>
              <mc:Fallback>
                <p:oleObj name="Document" r:id="rId10" imgW="2855632" imgH="2348653" progId="XaraX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2661" y="2864853"/>
                        <a:ext cx="2855913" cy="2347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8" name="Object 8"/>
          <p:cNvGraphicFramePr>
            <a:graphicFrameLocks noChangeAspect="1"/>
          </p:cNvGraphicFramePr>
          <p:nvPr/>
        </p:nvGraphicFramePr>
        <p:xfrm>
          <a:off x="6515100" y="457201"/>
          <a:ext cx="2846388" cy="230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7" name="Document" r:id="rId12" imgW="2846113" imgH="2302326" progId="XaraX.Document">
                  <p:embed/>
                </p:oleObj>
              </mc:Choice>
              <mc:Fallback>
                <p:oleObj name="Document" r:id="rId12" imgW="2846113" imgH="2302326" progId="XaraX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5100" y="457201"/>
                        <a:ext cx="2846388" cy="230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7566025" y="76201"/>
            <a:ext cx="45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PE</a:t>
            </a: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4610100" y="76201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Rh-123</a:t>
            </a: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1714500" y="76201"/>
            <a:ext cx="1289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Chlorophyll</a:t>
            </a: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289845" y="2759076"/>
            <a:ext cx="109036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Bang’s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Labs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Dyed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Beads*</a:t>
            </a:r>
          </a:p>
        </p:txBody>
      </p:sp>
      <p:sp>
        <p:nvSpPr>
          <p:cNvPr id="40973" name="Line 13"/>
          <p:cNvSpPr>
            <a:spLocks noChangeShapeType="1"/>
          </p:cNvSpPr>
          <p:nvPr/>
        </p:nvSpPr>
        <p:spPr bwMode="auto">
          <a:xfrm flipV="1">
            <a:off x="1543051" y="4440238"/>
            <a:ext cx="4572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4" name="Text Box 14"/>
          <p:cNvSpPr txBox="1">
            <a:spLocks noChangeArrowheads="1"/>
          </p:cNvSpPr>
          <p:nvPr/>
        </p:nvSpPr>
        <p:spPr bwMode="auto">
          <a:xfrm>
            <a:off x="1590676" y="5334000"/>
            <a:ext cx="39655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3300"/>
                </a:solidFill>
                <a:latin typeface="Times New Roman" pitchFamily="18" charset="0"/>
              </a:rPr>
              <a:t>These CANNOT be resolved easily</a:t>
            </a:r>
          </a:p>
        </p:txBody>
      </p:sp>
      <p:sp>
        <p:nvSpPr>
          <p:cNvPr id="40975" name="Line 15"/>
          <p:cNvSpPr>
            <a:spLocks noChangeShapeType="1"/>
          </p:cNvSpPr>
          <p:nvPr/>
        </p:nvSpPr>
        <p:spPr bwMode="auto">
          <a:xfrm flipV="1">
            <a:off x="5067300" y="4646950"/>
            <a:ext cx="2092308" cy="76324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0432" name="Picture 16" descr="3 beads spectra-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9" t="58461" b="4616"/>
          <a:stretch>
            <a:fillRect/>
          </a:stretch>
        </p:blipFill>
        <p:spPr bwMode="auto">
          <a:xfrm>
            <a:off x="5753100" y="4951414"/>
            <a:ext cx="3505200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7" name="Film"/>
          <p:cNvSpPr>
            <a:spLocks noEditPoints="1" noChangeArrowheads="1"/>
          </p:cNvSpPr>
          <p:nvPr/>
        </p:nvSpPr>
        <p:spPr bwMode="auto">
          <a:xfrm>
            <a:off x="9305925" y="6400800"/>
            <a:ext cx="152400" cy="304800"/>
          </a:xfrm>
          <a:custGeom>
            <a:avLst/>
            <a:gdLst>
              <a:gd name="T0" fmla="*/ 0 w 21600"/>
              <a:gd name="T1" fmla="*/ 0 h 21600"/>
              <a:gd name="T2" fmla="*/ 3793300 w 21600"/>
              <a:gd name="T3" fmla="*/ 0 h 21600"/>
              <a:gd name="T4" fmla="*/ 7586606 w 21600"/>
              <a:gd name="T5" fmla="*/ 0 h 21600"/>
              <a:gd name="T6" fmla="*/ 7586606 w 21600"/>
              <a:gd name="T7" fmla="*/ 30346410 h 21600"/>
              <a:gd name="T8" fmla="*/ 7586606 w 21600"/>
              <a:gd name="T9" fmla="*/ 60692834 h 21600"/>
              <a:gd name="T10" fmla="*/ 3793300 w 21600"/>
              <a:gd name="T11" fmla="*/ 60692834 h 21600"/>
              <a:gd name="T12" fmla="*/ 0 w 21600"/>
              <a:gd name="T13" fmla="*/ 60692834 h 21600"/>
              <a:gd name="T14" fmla="*/ 0 w 21600"/>
              <a:gd name="T15" fmla="*/ 3034641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34" name="Text Box 18"/>
          <p:cNvSpPr txBox="1">
            <a:spLocks noChangeArrowheads="1"/>
          </p:cNvSpPr>
          <p:nvPr/>
        </p:nvSpPr>
        <p:spPr bwMode="auto">
          <a:xfrm>
            <a:off x="1077232" y="5980113"/>
            <a:ext cx="44550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But can </a:t>
            </a:r>
            <a:r>
              <a:rPr lang="en-US" altLang="en-US" sz="1800" dirty="0"/>
              <a:t>using classification tools like PCA</a:t>
            </a:r>
          </a:p>
        </p:txBody>
      </p:sp>
      <p:pic>
        <p:nvPicPr>
          <p:cNvPr id="60442" name="Picture 26" descr="3bead_with_colo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163" y="3105718"/>
            <a:ext cx="2640061" cy="179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8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0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0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0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7" grpId="0" animBg="1"/>
      <p:bldP spid="6043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0704"/>
            <a:ext cx="4572000" cy="715962"/>
          </a:xfrm>
        </p:spPr>
        <p:txBody>
          <a:bodyPr>
            <a:normAutofit/>
          </a:bodyPr>
          <a:lstStyle/>
          <a:p>
            <a:r>
              <a:rPr lang="en-US" sz="3200" b="1" dirty="0"/>
              <a:t>Sony* Spectral Cytometer</a:t>
            </a:r>
          </a:p>
        </p:txBody>
      </p:sp>
      <p:pic>
        <p:nvPicPr>
          <p:cNvPr id="15363" name="Picture 3" descr="C:\image database Related\spectral\fluorescent protei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1" y="1837104"/>
            <a:ext cx="9009571" cy="47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53101" y="6477000"/>
            <a:ext cx="3827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from M. </a:t>
            </a:r>
            <a:r>
              <a:rPr lang="en-US" dirty="0" err="1"/>
              <a:t>Tomura</a:t>
            </a:r>
            <a:r>
              <a:rPr lang="en-US" dirty="0"/>
              <a:t>, Kyoto University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7701" y="6512028"/>
            <a:ext cx="3991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taken from Sony publicity materials</a:t>
            </a:r>
          </a:p>
        </p:txBody>
      </p:sp>
      <p:pic>
        <p:nvPicPr>
          <p:cNvPr id="7" name="Picture 6" descr="sony spectral analys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21099"/>
            <a:ext cx="1600200" cy="1774135"/>
          </a:xfrm>
          <a:prstGeom prst="rect">
            <a:avLst/>
          </a:prstGeom>
        </p:spPr>
      </p:pic>
      <p:pic>
        <p:nvPicPr>
          <p:cNvPr id="8" name="Picture 7" descr="sony cytomet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302" y="76200"/>
            <a:ext cx="2518198" cy="167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3900" y="990600"/>
            <a:ext cx="3912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(*Sony licensed Purdue spectral Patent)</a:t>
            </a:r>
          </a:p>
        </p:txBody>
      </p:sp>
    </p:spTree>
    <p:extLst>
      <p:ext uri="{BB962C8B-B14F-4D97-AF65-F5344CB8AC3E}">
        <p14:creationId xmlns:p14="http://schemas.microsoft.com/office/powerpoint/2010/main" val="110462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17722"/>
            <a:ext cx="8686800" cy="537657"/>
          </a:xfrm>
        </p:spPr>
        <p:txBody>
          <a:bodyPr>
            <a:noAutofit/>
          </a:bodyPr>
          <a:lstStyle/>
          <a:p>
            <a:r>
              <a:rPr lang="en-US" sz="3200" dirty="0"/>
              <a:t>Sony Spectral Cytometer  - 12 color separation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image database Related\spectral\sony 12 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5379"/>
            <a:ext cx="8610600" cy="61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501" y="6626424"/>
            <a:ext cx="3146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taken from Sony publicity materials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87542" y="6629401"/>
            <a:ext cx="5251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Data from </a:t>
            </a:r>
            <a:r>
              <a:rPr lang="en-US" sz="1200" dirty="0" err="1"/>
              <a:t>E.Watanabe</a:t>
            </a:r>
            <a:r>
              <a:rPr lang="en-US" sz="1200" dirty="0"/>
              <a:t>, Y. </a:t>
            </a:r>
            <a:r>
              <a:rPr lang="en-US" sz="1200" dirty="0" err="1"/>
              <a:t>Nakamuci</a:t>
            </a:r>
            <a:r>
              <a:rPr lang="en-US" sz="1200" dirty="0"/>
              <a:t>, N. Watanabe and H. </a:t>
            </a:r>
            <a:r>
              <a:rPr lang="en-US" sz="1200" dirty="0" err="1"/>
              <a:t>Nakamuchi</a:t>
            </a:r>
            <a:r>
              <a:rPr lang="en-US" sz="1200" dirty="0"/>
              <a:t>, Univ. Tokyo</a:t>
            </a:r>
          </a:p>
        </p:txBody>
      </p:sp>
    </p:spTree>
    <p:extLst>
      <p:ext uri="{BB962C8B-B14F-4D97-AF65-F5344CB8AC3E}">
        <p14:creationId xmlns:p14="http://schemas.microsoft.com/office/powerpoint/2010/main" val="126199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066800"/>
            <a:ext cx="8534400" cy="4038600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5" name="Rectangle 4"/>
          <p:cNvSpPr/>
          <p:nvPr/>
        </p:nvSpPr>
        <p:spPr>
          <a:xfrm>
            <a:off x="642022" y="188641"/>
            <a:ext cx="74949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Separation of GFP and FITC signals using </a:t>
            </a:r>
          </a:p>
          <a:p>
            <a:pPr algn="ctr"/>
            <a:r>
              <a:rPr lang="en-US" sz="2400" b="1" dirty="0"/>
              <a:t>spectral cytometry</a:t>
            </a:r>
            <a:endParaRPr lang="fr-FR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7818294" y="4977653"/>
            <a:ext cx="23294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Data courtesy of W.C. Hyun (UCSF)</a:t>
            </a:r>
            <a:endParaRPr lang="fr-FR" sz="1200" dirty="0"/>
          </a:p>
        </p:txBody>
      </p:sp>
      <p:sp>
        <p:nvSpPr>
          <p:cNvPr id="7" name="Rectangle 6"/>
          <p:cNvSpPr/>
          <p:nvPr/>
        </p:nvSpPr>
        <p:spPr>
          <a:xfrm>
            <a:off x="952500" y="5124272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Hyperspectral cytometry </a:t>
            </a:r>
            <a:r>
              <a:rPr lang="fr-FR" dirty="0" err="1"/>
              <a:t>can</a:t>
            </a:r>
            <a:r>
              <a:rPr lang="fr-FR" dirty="0"/>
              <a:t> capable of </a:t>
            </a:r>
            <a:r>
              <a:rPr lang="fr-FR" dirty="0" err="1"/>
              <a:t>channels</a:t>
            </a:r>
            <a:r>
              <a:rPr lang="fr-FR" dirty="0"/>
              <a:t> in the PMT to </a:t>
            </a:r>
            <a:r>
              <a:rPr lang="fr-FR" dirty="0" err="1"/>
              <a:t>form</a:t>
            </a:r>
            <a:r>
              <a:rPr lang="fr-FR" dirty="0"/>
              <a:t> “</a:t>
            </a:r>
            <a:r>
              <a:rPr lang="fr-FR" dirty="0" err="1"/>
              <a:t>virtual</a:t>
            </a:r>
            <a:r>
              <a:rPr lang="fr-FR" dirty="0"/>
              <a:t> </a:t>
            </a:r>
            <a:r>
              <a:rPr lang="fr-FR" dirty="0" err="1"/>
              <a:t>filters</a:t>
            </a:r>
            <a:r>
              <a:rPr lang="fr-FR" dirty="0"/>
              <a:t>” </a:t>
            </a:r>
          </a:p>
          <a:p>
            <a:pPr marL="742950" lvl="1" indent="-285750">
              <a:buFont typeface="Wingdings"/>
              <a:buChar char="è"/>
            </a:pPr>
            <a:r>
              <a:rPr lang="fr-FR" dirty="0" err="1"/>
              <a:t>Function</a:t>
            </a:r>
            <a:r>
              <a:rPr lang="fr-FR" dirty="0"/>
              <a:t> as a </a:t>
            </a:r>
            <a:r>
              <a:rPr lang="fr-FR" dirty="0" err="1"/>
              <a:t>regular</a:t>
            </a:r>
            <a:r>
              <a:rPr lang="fr-FR" dirty="0"/>
              <a:t> </a:t>
            </a:r>
            <a:r>
              <a:rPr lang="fr-FR" dirty="0" err="1"/>
              <a:t>polychromatic</a:t>
            </a:r>
            <a:r>
              <a:rPr lang="fr-FR" dirty="0"/>
              <a:t>  FC </a:t>
            </a:r>
          </a:p>
          <a:p>
            <a:pPr marL="742950" lvl="1" indent="-285750">
              <a:buFont typeface="Wingdings"/>
              <a:buChar char="è"/>
            </a:pPr>
            <a:r>
              <a:rPr lang="fr-FR" dirty="0" err="1"/>
              <a:t>Capability</a:t>
            </a:r>
            <a:r>
              <a:rPr lang="fr-FR" dirty="0"/>
              <a:t> of fine-</a:t>
            </a:r>
            <a:r>
              <a:rPr lang="fr-FR" dirty="0" err="1"/>
              <a:t>tuning</a:t>
            </a:r>
            <a:r>
              <a:rPr lang="fr-FR" dirty="0"/>
              <a:t> the </a:t>
            </a:r>
            <a:r>
              <a:rPr lang="fr-FR" dirty="0" err="1"/>
              <a:t>detection</a:t>
            </a:r>
            <a:r>
              <a:rPr lang="fr-FR" dirty="0"/>
              <a:t> to </a:t>
            </a:r>
            <a:r>
              <a:rPr lang="fr-FR" dirty="0" err="1"/>
              <a:t>adjust</a:t>
            </a:r>
            <a:r>
              <a:rPr lang="fr-FR" dirty="0"/>
              <a:t> for </a:t>
            </a:r>
            <a:r>
              <a:rPr lang="fr-FR" dirty="0" err="1"/>
              <a:t>particular</a:t>
            </a:r>
            <a:r>
              <a:rPr lang="fr-FR" dirty="0"/>
              <a:t> </a:t>
            </a:r>
            <a:r>
              <a:rPr lang="fr-FR" dirty="0" err="1"/>
              <a:t>staining</a:t>
            </a:r>
            <a:r>
              <a:rPr lang="fr-FR" dirty="0"/>
              <a:t> </a:t>
            </a:r>
            <a:r>
              <a:rPr lang="fr-FR" dirty="0" err="1"/>
              <a:t>strategies</a:t>
            </a:r>
            <a:r>
              <a:rPr lang="fr-FR" dirty="0"/>
              <a:t> as </a:t>
            </a:r>
            <a:r>
              <a:rPr lang="fr-FR" dirty="0" err="1"/>
              <a:t>well</a:t>
            </a:r>
            <a:r>
              <a:rPr lang="fr-FR" dirty="0"/>
              <a:t> as </a:t>
            </a:r>
            <a:r>
              <a:rPr lang="fr-FR" dirty="0" err="1"/>
              <a:t>problems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label </a:t>
            </a:r>
            <a:r>
              <a:rPr lang="fr-FR" dirty="0" err="1"/>
              <a:t>intensities</a:t>
            </a:r>
            <a:r>
              <a:rPr lang="fr-FR" dirty="0"/>
              <a:t> or markers </a:t>
            </a:r>
            <a:r>
              <a:rPr lang="fr-FR" dirty="0" err="1"/>
              <a:t>abundances</a:t>
            </a:r>
            <a:r>
              <a:rPr lang="fr-FR" dirty="0"/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019300" y="1066800"/>
            <a:ext cx="228600" cy="3276600"/>
          </a:xfrm>
          <a:prstGeom prst="rect">
            <a:avLst/>
          </a:prstGeom>
          <a:solidFill>
            <a:schemeClr val="accent1">
              <a:shade val="51000"/>
              <a:satMod val="130000"/>
              <a:alpha val="7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ilm"/>
          <p:cNvSpPr>
            <a:spLocks noEditPoints="1" noChangeArrowheads="1"/>
          </p:cNvSpPr>
          <p:nvPr/>
        </p:nvSpPr>
        <p:spPr bwMode="auto">
          <a:xfrm>
            <a:off x="9410700" y="6400800"/>
            <a:ext cx="152400" cy="228600"/>
          </a:xfrm>
          <a:custGeom>
            <a:avLst/>
            <a:gdLst>
              <a:gd name="T0" fmla="*/ 0 w 21600"/>
              <a:gd name="T1" fmla="*/ 0 h 21600"/>
              <a:gd name="T2" fmla="*/ 1209675 w 21600"/>
              <a:gd name="T3" fmla="*/ 0 h 21600"/>
              <a:gd name="T4" fmla="*/ 2419350 w 21600"/>
              <a:gd name="T5" fmla="*/ 0 h 21600"/>
              <a:gd name="T6" fmla="*/ 2419350 w 21600"/>
              <a:gd name="T7" fmla="*/ 3360208 h 21600"/>
              <a:gd name="T8" fmla="*/ 2419350 w 21600"/>
              <a:gd name="T9" fmla="*/ 6720417 h 21600"/>
              <a:gd name="T10" fmla="*/ 1209675 w 21600"/>
              <a:gd name="T11" fmla="*/ 6720417 h 21600"/>
              <a:gd name="T12" fmla="*/ 0 w 21600"/>
              <a:gd name="T13" fmla="*/ 6720417 h 21600"/>
              <a:gd name="T14" fmla="*/ 0 w 21600"/>
              <a:gd name="T15" fmla="*/ 336020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5657933" y="3417757"/>
            <a:ext cx="4445437" cy="2143594"/>
          </a:xfrm>
          <a:custGeom>
            <a:avLst/>
            <a:gdLst>
              <a:gd name="connsiteX0" fmla="*/ 3710919 w 4445437"/>
              <a:gd name="connsiteY0" fmla="*/ 239843 h 2143594"/>
              <a:gd name="connsiteX1" fmla="*/ 3710919 w 4445437"/>
              <a:gd name="connsiteY1" fmla="*/ 239843 h 2143594"/>
              <a:gd name="connsiteX2" fmla="*/ 3126303 w 4445437"/>
              <a:gd name="connsiteY2" fmla="*/ 149902 h 2143594"/>
              <a:gd name="connsiteX3" fmla="*/ 2856480 w 4445437"/>
              <a:gd name="connsiteY3" fmla="*/ 119922 h 2143594"/>
              <a:gd name="connsiteX4" fmla="*/ 2556677 w 4445437"/>
              <a:gd name="connsiteY4" fmla="*/ 59961 h 2143594"/>
              <a:gd name="connsiteX5" fmla="*/ 2256874 w 4445437"/>
              <a:gd name="connsiteY5" fmla="*/ 29981 h 2143594"/>
              <a:gd name="connsiteX6" fmla="*/ 2047011 w 4445437"/>
              <a:gd name="connsiteY6" fmla="*/ 0 h 2143594"/>
              <a:gd name="connsiteX7" fmla="*/ 1297503 w 4445437"/>
              <a:gd name="connsiteY7" fmla="*/ 14991 h 2143594"/>
              <a:gd name="connsiteX8" fmla="*/ 1177582 w 4445437"/>
              <a:gd name="connsiteY8" fmla="*/ 44971 h 2143594"/>
              <a:gd name="connsiteX9" fmla="*/ 982710 w 4445437"/>
              <a:gd name="connsiteY9" fmla="*/ 74951 h 2143594"/>
              <a:gd name="connsiteX10" fmla="*/ 862788 w 4445437"/>
              <a:gd name="connsiteY10" fmla="*/ 89941 h 2143594"/>
              <a:gd name="connsiteX11" fmla="*/ 802828 w 4445437"/>
              <a:gd name="connsiteY11" fmla="*/ 104932 h 2143594"/>
              <a:gd name="connsiteX12" fmla="*/ 652926 w 4445437"/>
              <a:gd name="connsiteY12" fmla="*/ 194873 h 2143594"/>
              <a:gd name="connsiteX13" fmla="*/ 592965 w 4445437"/>
              <a:gd name="connsiteY13" fmla="*/ 239843 h 2143594"/>
              <a:gd name="connsiteX14" fmla="*/ 533005 w 4445437"/>
              <a:gd name="connsiteY14" fmla="*/ 299804 h 2143594"/>
              <a:gd name="connsiteX15" fmla="*/ 488034 w 4445437"/>
              <a:gd name="connsiteY15" fmla="*/ 329784 h 2143594"/>
              <a:gd name="connsiteX16" fmla="*/ 293162 w 4445437"/>
              <a:gd name="connsiteY16" fmla="*/ 464695 h 2143594"/>
              <a:gd name="connsiteX17" fmla="*/ 233201 w 4445437"/>
              <a:gd name="connsiteY17" fmla="*/ 494676 h 2143594"/>
              <a:gd name="connsiteX18" fmla="*/ 203221 w 4445437"/>
              <a:gd name="connsiteY18" fmla="*/ 539646 h 2143594"/>
              <a:gd name="connsiteX19" fmla="*/ 158251 w 4445437"/>
              <a:gd name="connsiteY19" fmla="*/ 569627 h 2143594"/>
              <a:gd name="connsiteX20" fmla="*/ 98290 w 4445437"/>
              <a:gd name="connsiteY20" fmla="*/ 614597 h 2143594"/>
              <a:gd name="connsiteX21" fmla="*/ 68310 w 4445437"/>
              <a:gd name="connsiteY21" fmla="*/ 1199213 h 2143594"/>
              <a:gd name="connsiteX22" fmla="*/ 308152 w 4445437"/>
              <a:gd name="connsiteY22" fmla="*/ 1558977 h 2143594"/>
              <a:gd name="connsiteX23" fmla="*/ 607956 w 4445437"/>
              <a:gd name="connsiteY23" fmla="*/ 1783830 h 2143594"/>
              <a:gd name="connsiteX24" fmla="*/ 1297503 w 4445437"/>
              <a:gd name="connsiteY24" fmla="*/ 1978702 h 2143594"/>
              <a:gd name="connsiteX25" fmla="*/ 1522356 w 4445437"/>
              <a:gd name="connsiteY25" fmla="*/ 2053653 h 2143594"/>
              <a:gd name="connsiteX26" fmla="*/ 1942080 w 4445437"/>
              <a:gd name="connsiteY26" fmla="*/ 2113613 h 2143594"/>
              <a:gd name="connsiteX27" fmla="*/ 2151942 w 4445437"/>
              <a:gd name="connsiteY27" fmla="*/ 2143594 h 2143594"/>
              <a:gd name="connsiteX28" fmla="*/ 3216244 w 4445437"/>
              <a:gd name="connsiteY28" fmla="*/ 2113613 h 2143594"/>
              <a:gd name="connsiteX29" fmla="*/ 3635969 w 4445437"/>
              <a:gd name="connsiteY29" fmla="*/ 1963712 h 2143594"/>
              <a:gd name="connsiteX30" fmla="*/ 3845831 w 4445437"/>
              <a:gd name="connsiteY30" fmla="*/ 1873771 h 2143594"/>
              <a:gd name="connsiteX31" fmla="*/ 4340506 w 4445437"/>
              <a:gd name="connsiteY31" fmla="*/ 1573968 h 2143594"/>
              <a:gd name="connsiteX32" fmla="*/ 4415457 w 4445437"/>
              <a:gd name="connsiteY32" fmla="*/ 1469036 h 2143594"/>
              <a:gd name="connsiteX33" fmla="*/ 4445437 w 4445437"/>
              <a:gd name="connsiteY33" fmla="*/ 1394086 h 2143594"/>
              <a:gd name="connsiteX34" fmla="*/ 4370487 w 4445437"/>
              <a:gd name="connsiteY34" fmla="*/ 1079292 h 2143594"/>
              <a:gd name="connsiteX35" fmla="*/ 4325516 w 4445437"/>
              <a:gd name="connsiteY35" fmla="*/ 989351 h 2143594"/>
              <a:gd name="connsiteX36" fmla="*/ 4295536 w 4445437"/>
              <a:gd name="connsiteY36" fmla="*/ 899410 h 2143594"/>
              <a:gd name="connsiteX37" fmla="*/ 4250565 w 4445437"/>
              <a:gd name="connsiteY37" fmla="*/ 779489 h 2143594"/>
              <a:gd name="connsiteX38" fmla="*/ 4220585 w 4445437"/>
              <a:gd name="connsiteY38" fmla="*/ 719528 h 2143594"/>
              <a:gd name="connsiteX39" fmla="*/ 4115654 w 4445437"/>
              <a:gd name="connsiteY39" fmla="*/ 644577 h 2143594"/>
              <a:gd name="connsiteX40" fmla="*/ 4040703 w 4445437"/>
              <a:gd name="connsiteY40" fmla="*/ 629587 h 2143594"/>
              <a:gd name="connsiteX41" fmla="*/ 3905792 w 4445437"/>
              <a:gd name="connsiteY41" fmla="*/ 599607 h 2143594"/>
              <a:gd name="connsiteX42" fmla="*/ 3785870 w 4445437"/>
              <a:gd name="connsiteY42" fmla="*/ 569627 h 2143594"/>
              <a:gd name="connsiteX43" fmla="*/ 3426106 w 4445437"/>
              <a:gd name="connsiteY43" fmla="*/ 569627 h 2143594"/>
              <a:gd name="connsiteX44" fmla="*/ 3426106 w 4445437"/>
              <a:gd name="connsiteY44" fmla="*/ 569627 h 2143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45437" h="2143594">
                <a:moveTo>
                  <a:pt x="3710919" y="239843"/>
                </a:moveTo>
                <a:lnTo>
                  <a:pt x="3710919" y="239843"/>
                </a:lnTo>
                <a:cubicBezTo>
                  <a:pt x="2743752" y="162471"/>
                  <a:pt x="3758485" y="268436"/>
                  <a:pt x="3126303" y="149902"/>
                </a:cubicBezTo>
                <a:cubicBezTo>
                  <a:pt x="3037358" y="133225"/>
                  <a:pt x="2945867" y="134036"/>
                  <a:pt x="2856480" y="119922"/>
                </a:cubicBezTo>
                <a:cubicBezTo>
                  <a:pt x="2755814" y="104027"/>
                  <a:pt x="2657463" y="75079"/>
                  <a:pt x="2556677" y="59961"/>
                </a:cubicBezTo>
                <a:cubicBezTo>
                  <a:pt x="2457355" y="45063"/>
                  <a:pt x="2356619" y="41716"/>
                  <a:pt x="2256874" y="29981"/>
                </a:cubicBezTo>
                <a:cubicBezTo>
                  <a:pt x="2186693" y="21724"/>
                  <a:pt x="2116965" y="9994"/>
                  <a:pt x="2047011" y="0"/>
                </a:cubicBezTo>
                <a:cubicBezTo>
                  <a:pt x="1797175" y="4997"/>
                  <a:pt x="1547055" y="2083"/>
                  <a:pt x="1297503" y="14991"/>
                </a:cubicBezTo>
                <a:cubicBezTo>
                  <a:pt x="1256354" y="17119"/>
                  <a:pt x="1218468" y="39860"/>
                  <a:pt x="1177582" y="44971"/>
                </a:cubicBezTo>
                <a:cubicBezTo>
                  <a:pt x="742824" y="99315"/>
                  <a:pt x="1280290" y="29170"/>
                  <a:pt x="982710" y="74951"/>
                </a:cubicBezTo>
                <a:cubicBezTo>
                  <a:pt x="942893" y="81077"/>
                  <a:pt x="902762" y="84944"/>
                  <a:pt x="862788" y="89941"/>
                </a:cubicBezTo>
                <a:cubicBezTo>
                  <a:pt x="842801" y="94938"/>
                  <a:pt x="822118" y="97698"/>
                  <a:pt x="802828" y="104932"/>
                </a:cubicBezTo>
                <a:cubicBezTo>
                  <a:pt x="756322" y="122372"/>
                  <a:pt x="687798" y="168720"/>
                  <a:pt x="652926" y="194873"/>
                </a:cubicBezTo>
                <a:cubicBezTo>
                  <a:pt x="632939" y="209863"/>
                  <a:pt x="611767" y="223391"/>
                  <a:pt x="592965" y="239843"/>
                </a:cubicBezTo>
                <a:cubicBezTo>
                  <a:pt x="571693" y="258456"/>
                  <a:pt x="554466" y="281409"/>
                  <a:pt x="533005" y="299804"/>
                </a:cubicBezTo>
                <a:cubicBezTo>
                  <a:pt x="519326" y="311529"/>
                  <a:pt x="502694" y="319312"/>
                  <a:pt x="488034" y="329784"/>
                </a:cubicBezTo>
                <a:cubicBezTo>
                  <a:pt x="423609" y="375801"/>
                  <a:pt x="364980" y="428785"/>
                  <a:pt x="293162" y="464695"/>
                </a:cubicBezTo>
                <a:lnTo>
                  <a:pt x="233201" y="494676"/>
                </a:lnTo>
                <a:cubicBezTo>
                  <a:pt x="223208" y="509666"/>
                  <a:pt x="215960" y="526907"/>
                  <a:pt x="203221" y="539646"/>
                </a:cubicBezTo>
                <a:cubicBezTo>
                  <a:pt x="190482" y="552385"/>
                  <a:pt x="172911" y="559155"/>
                  <a:pt x="158251" y="569627"/>
                </a:cubicBezTo>
                <a:cubicBezTo>
                  <a:pt x="137921" y="584148"/>
                  <a:pt x="118277" y="599607"/>
                  <a:pt x="98290" y="614597"/>
                </a:cubicBezTo>
                <a:cubicBezTo>
                  <a:pt x="-42598" y="825928"/>
                  <a:pt x="-12937" y="742201"/>
                  <a:pt x="68310" y="1199213"/>
                </a:cubicBezTo>
                <a:cubicBezTo>
                  <a:pt x="86035" y="1298913"/>
                  <a:pt x="240054" y="1502229"/>
                  <a:pt x="308152" y="1558977"/>
                </a:cubicBezTo>
                <a:cubicBezTo>
                  <a:pt x="359167" y="1601490"/>
                  <a:pt x="521547" y="1750596"/>
                  <a:pt x="607956" y="1783830"/>
                </a:cubicBezTo>
                <a:cubicBezTo>
                  <a:pt x="1325444" y="2059787"/>
                  <a:pt x="828498" y="1853634"/>
                  <a:pt x="1297503" y="1978702"/>
                </a:cubicBezTo>
                <a:cubicBezTo>
                  <a:pt x="1373841" y="1999059"/>
                  <a:pt x="1446018" y="2033296"/>
                  <a:pt x="1522356" y="2053653"/>
                </a:cubicBezTo>
                <a:cubicBezTo>
                  <a:pt x="1757249" y="2116291"/>
                  <a:pt x="1716891" y="2088592"/>
                  <a:pt x="1942080" y="2113613"/>
                </a:cubicBezTo>
                <a:cubicBezTo>
                  <a:pt x="2012312" y="2121417"/>
                  <a:pt x="2081988" y="2133600"/>
                  <a:pt x="2151942" y="2143594"/>
                </a:cubicBezTo>
                <a:cubicBezTo>
                  <a:pt x="2506709" y="2133600"/>
                  <a:pt x="2863915" y="2156320"/>
                  <a:pt x="3216244" y="2113613"/>
                </a:cubicBezTo>
                <a:cubicBezTo>
                  <a:pt x="3363728" y="2095736"/>
                  <a:pt x="3499418" y="2022234"/>
                  <a:pt x="3635969" y="1963712"/>
                </a:cubicBezTo>
                <a:cubicBezTo>
                  <a:pt x="3705923" y="1933732"/>
                  <a:pt x="3778768" y="1909756"/>
                  <a:pt x="3845831" y="1873771"/>
                </a:cubicBezTo>
                <a:cubicBezTo>
                  <a:pt x="4093943" y="1740638"/>
                  <a:pt x="4163190" y="1692177"/>
                  <a:pt x="4340506" y="1573968"/>
                </a:cubicBezTo>
                <a:cubicBezTo>
                  <a:pt x="4350695" y="1560383"/>
                  <a:pt x="4404495" y="1490960"/>
                  <a:pt x="4415457" y="1469036"/>
                </a:cubicBezTo>
                <a:cubicBezTo>
                  <a:pt x="4427490" y="1444969"/>
                  <a:pt x="4435444" y="1419069"/>
                  <a:pt x="4445437" y="1394086"/>
                </a:cubicBezTo>
                <a:cubicBezTo>
                  <a:pt x="4420454" y="1289155"/>
                  <a:pt x="4401130" y="1182712"/>
                  <a:pt x="4370487" y="1079292"/>
                </a:cubicBezTo>
                <a:cubicBezTo>
                  <a:pt x="4360965" y="1047154"/>
                  <a:pt x="4338408" y="1020292"/>
                  <a:pt x="4325516" y="989351"/>
                </a:cubicBezTo>
                <a:cubicBezTo>
                  <a:pt x="4313361" y="960180"/>
                  <a:pt x="4306165" y="929171"/>
                  <a:pt x="4295536" y="899410"/>
                </a:cubicBezTo>
                <a:cubicBezTo>
                  <a:pt x="4281177" y="859205"/>
                  <a:pt x="4266985" y="818897"/>
                  <a:pt x="4250565" y="779489"/>
                </a:cubicBezTo>
                <a:cubicBezTo>
                  <a:pt x="4241970" y="758862"/>
                  <a:pt x="4236386" y="735329"/>
                  <a:pt x="4220585" y="719528"/>
                </a:cubicBezTo>
                <a:cubicBezTo>
                  <a:pt x="4190191" y="689134"/>
                  <a:pt x="4154100" y="663800"/>
                  <a:pt x="4115654" y="644577"/>
                </a:cubicBezTo>
                <a:cubicBezTo>
                  <a:pt x="4092865" y="633183"/>
                  <a:pt x="4065616" y="634925"/>
                  <a:pt x="4040703" y="629587"/>
                </a:cubicBezTo>
                <a:lnTo>
                  <a:pt x="3905792" y="599607"/>
                </a:lnTo>
                <a:cubicBezTo>
                  <a:pt x="3865683" y="590170"/>
                  <a:pt x="3826994" y="572197"/>
                  <a:pt x="3785870" y="569627"/>
                </a:cubicBezTo>
                <a:cubicBezTo>
                  <a:pt x="3666182" y="562147"/>
                  <a:pt x="3546027" y="569627"/>
                  <a:pt x="3426106" y="569627"/>
                </a:cubicBezTo>
                <a:lnTo>
                  <a:pt x="3426106" y="569627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ilm"/>
          <p:cNvSpPr>
            <a:spLocks noEditPoints="1" noChangeArrowheads="1"/>
          </p:cNvSpPr>
          <p:nvPr/>
        </p:nvSpPr>
        <p:spPr bwMode="auto">
          <a:xfrm>
            <a:off x="9638050" y="6478250"/>
            <a:ext cx="152400" cy="228600"/>
          </a:xfrm>
          <a:custGeom>
            <a:avLst/>
            <a:gdLst>
              <a:gd name="T0" fmla="*/ 0 w 21600"/>
              <a:gd name="T1" fmla="*/ 0 h 21600"/>
              <a:gd name="T2" fmla="*/ 1209675 w 21600"/>
              <a:gd name="T3" fmla="*/ 0 h 21600"/>
              <a:gd name="T4" fmla="*/ 2419350 w 21600"/>
              <a:gd name="T5" fmla="*/ 0 h 21600"/>
              <a:gd name="T6" fmla="*/ 2419350 w 21600"/>
              <a:gd name="T7" fmla="*/ 3360208 h 21600"/>
              <a:gd name="T8" fmla="*/ 2419350 w 21600"/>
              <a:gd name="T9" fmla="*/ 6720417 h 21600"/>
              <a:gd name="T10" fmla="*/ 1209675 w 21600"/>
              <a:gd name="T11" fmla="*/ 6720417 h 21600"/>
              <a:gd name="T12" fmla="*/ 0 w 21600"/>
              <a:gd name="T13" fmla="*/ 6720417 h 21600"/>
              <a:gd name="T14" fmla="*/ 0 w 21600"/>
              <a:gd name="T15" fmla="*/ 336020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0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-4.44444E-6 L 0.24136 -4.44444E-6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2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04801"/>
            <a:ext cx="7239000" cy="230942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588711" y="1752600"/>
            <a:ext cx="3686522" cy="3385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/>
              <a:t>Cytometry Part A  87A: 830842, 2015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1600" y="3215788"/>
            <a:ext cx="7391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System for visualizing cellular movement in vivo using </a:t>
            </a:r>
            <a:r>
              <a:rPr lang="en-US" sz="2400" dirty="0" err="1"/>
              <a:t>photoconvertible</a:t>
            </a:r>
            <a:r>
              <a:rPr lang="en-US" sz="2400" dirty="0"/>
              <a:t> FPs in </a:t>
            </a:r>
            <a:r>
              <a:rPr lang="en-US" sz="2400" dirty="0" err="1"/>
              <a:t>Kaede</a:t>
            </a:r>
            <a:r>
              <a:rPr lang="en-US" sz="2400" dirty="0"/>
              <a:t>-transgenic mice and </a:t>
            </a:r>
            <a:r>
              <a:rPr lang="en-US" sz="2400" dirty="0" err="1"/>
              <a:t>KikGR</a:t>
            </a:r>
            <a:r>
              <a:rPr lang="en-US" sz="2400" dirty="0"/>
              <a:t> expressing mice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Enables  labeling cells with </a:t>
            </a:r>
            <a:r>
              <a:rPr lang="en-US" sz="2400" dirty="0" err="1"/>
              <a:t>photoconvertible</a:t>
            </a:r>
            <a:r>
              <a:rPr lang="en-US" sz="2400" dirty="0"/>
              <a:t> FPs that change emission from green to red with UV exposure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Goal to monitor cellular movement between lymphoid organs and peripheral tissue by flow cytometry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8518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3810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Fundamental process in Spectral FCM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524000"/>
            <a:ext cx="9144000" cy="44188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3131" y="6519446"/>
            <a:ext cx="3686522" cy="3385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/>
              <a:t>Cytometry Part A  87A: 830842, 2015</a:t>
            </a:r>
          </a:p>
        </p:txBody>
      </p:sp>
    </p:spTree>
    <p:extLst>
      <p:ext uri="{BB962C8B-B14F-4D97-AF65-F5344CB8AC3E}">
        <p14:creationId xmlns:p14="http://schemas.microsoft.com/office/powerpoint/2010/main" val="39656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1" y="0"/>
            <a:ext cx="716377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2046" y="2133601"/>
            <a:ext cx="17911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Confocal and</a:t>
            </a:r>
          </a:p>
          <a:p>
            <a:r>
              <a:rPr lang="en-US" b="1" dirty="0"/>
              <a:t>Flow data of</a:t>
            </a:r>
          </a:p>
          <a:p>
            <a:r>
              <a:rPr lang="en-US" b="1" dirty="0" err="1"/>
              <a:t>Photoconversion</a:t>
            </a:r>
            <a:endParaRPr lang="en-US" b="1" dirty="0"/>
          </a:p>
          <a:p>
            <a:r>
              <a:rPr lang="en-US" b="1" dirty="0"/>
              <a:t>process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163" y="6519446"/>
            <a:ext cx="2817503" cy="276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/>
              <a:t>Cytometry Part A  87A: 830842, 2015</a:t>
            </a:r>
          </a:p>
        </p:txBody>
      </p:sp>
    </p:spTree>
    <p:extLst>
      <p:ext uri="{BB962C8B-B14F-4D97-AF65-F5344CB8AC3E}">
        <p14:creationId xmlns:p14="http://schemas.microsoft.com/office/powerpoint/2010/main" val="148083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9"/>
          <p:cNvGrpSpPr/>
          <p:nvPr/>
        </p:nvGrpSpPr>
        <p:grpSpPr>
          <a:xfrm>
            <a:off x="916081" y="2060848"/>
            <a:ext cx="2077810" cy="1164682"/>
            <a:chOff x="251520" y="3861048"/>
            <a:chExt cx="4489648" cy="2808312"/>
          </a:xfrm>
          <a:solidFill>
            <a:srgbClr val="FFFF99"/>
          </a:solidFill>
        </p:grpSpPr>
        <p:grpSp>
          <p:nvGrpSpPr>
            <p:cNvPr id="3" name="Group 59"/>
            <p:cNvGrpSpPr/>
            <p:nvPr/>
          </p:nvGrpSpPr>
          <p:grpSpPr>
            <a:xfrm>
              <a:off x="475928" y="3861048"/>
              <a:ext cx="4265240" cy="2592288"/>
              <a:chOff x="323528" y="4005064"/>
              <a:chExt cx="4265240" cy="2592288"/>
            </a:xfrm>
            <a:grpFill/>
          </p:grpSpPr>
          <p:grpSp>
            <p:nvGrpSpPr>
              <p:cNvPr id="19" name="Group 46"/>
              <p:cNvGrpSpPr/>
              <p:nvPr/>
            </p:nvGrpSpPr>
            <p:grpSpPr>
              <a:xfrm>
                <a:off x="628328" y="4005064"/>
                <a:ext cx="3960440" cy="2304256"/>
                <a:chOff x="323528" y="4293096"/>
                <a:chExt cx="3960440" cy="2304256"/>
              </a:xfrm>
              <a:grpFill/>
            </p:grpSpPr>
            <p:sp>
              <p:nvSpPr>
                <p:cNvPr id="26" name="Snip Diagonal Corner Rectangle 67"/>
                <p:cNvSpPr/>
                <p:nvPr/>
              </p:nvSpPr>
              <p:spPr>
                <a:xfrm>
                  <a:off x="395536" y="4293096"/>
                  <a:ext cx="3888432" cy="2232248"/>
                </a:xfrm>
                <a:prstGeom prst="snip2Diag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" name="Snip Diagonal Corner Rectangle 68"/>
                <p:cNvSpPr/>
                <p:nvPr/>
              </p:nvSpPr>
              <p:spPr>
                <a:xfrm>
                  <a:off x="323528" y="4365104"/>
                  <a:ext cx="3888432" cy="2232248"/>
                </a:xfrm>
                <a:prstGeom prst="snip2Diag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0" name="Group 43"/>
              <p:cNvGrpSpPr/>
              <p:nvPr/>
            </p:nvGrpSpPr>
            <p:grpSpPr>
              <a:xfrm>
                <a:off x="475928" y="4149080"/>
                <a:ext cx="3960440" cy="2304256"/>
                <a:chOff x="323528" y="4293096"/>
                <a:chExt cx="3960440" cy="2304256"/>
              </a:xfrm>
              <a:grpFill/>
            </p:grpSpPr>
            <p:sp>
              <p:nvSpPr>
                <p:cNvPr id="24" name="Snip Diagonal Corner Rectangle 65"/>
                <p:cNvSpPr/>
                <p:nvPr/>
              </p:nvSpPr>
              <p:spPr>
                <a:xfrm>
                  <a:off x="395536" y="4293096"/>
                  <a:ext cx="3888432" cy="2232248"/>
                </a:xfrm>
                <a:prstGeom prst="snip2Diag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" name="Snip Diagonal Corner Rectangle 66"/>
                <p:cNvSpPr/>
                <p:nvPr/>
              </p:nvSpPr>
              <p:spPr>
                <a:xfrm>
                  <a:off x="323528" y="4365104"/>
                  <a:ext cx="3888432" cy="2232248"/>
                </a:xfrm>
                <a:prstGeom prst="snip2Diag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1" name="Group 42"/>
              <p:cNvGrpSpPr/>
              <p:nvPr/>
            </p:nvGrpSpPr>
            <p:grpSpPr>
              <a:xfrm>
                <a:off x="323528" y="4293096"/>
                <a:ext cx="3960440" cy="2304256"/>
                <a:chOff x="323528" y="4293096"/>
                <a:chExt cx="3960440" cy="2304256"/>
              </a:xfrm>
              <a:grpFill/>
            </p:grpSpPr>
            <p:sp>
              <p:nvSpPr>
                <p:cNvPr id="22" name="Snip Diagonal Corner Rectangle 63"/>
                <p:cNvSpPr/>
                <p:nvPr/>
              </p:nvSpPr>
              <p:spPr>
                <a:xfrm>
                  <a:off x="395536" y="4293096"/>
                  <a:ext cx="3888432" cy="2232248"/>
                </a:xfrm>
                <a:prstGeom prst="snip2Diag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" name="Snip Diagonal Corner Rectangle 64"/>
                <p:cNvSpPr/>
                <p:nvPr/>
              </p:nvSpPr>
              <p:spPr>
                <a:xfrm>
                  <a:off x="323528" y="4365104"/>
                  <a:ext cx="3888432" cy="2232248"/>
                </a:xfrm>
                <a:prstGeom prst="snip2Diag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4" name="Group 49"/>
            <p:cNvGrpSpPr/>
            <p:nvPr/>
          </p:nvGrpSpPr>
          <p:grpSpPr>
            <a:xfrm>
              <a:off x="475928" y="4149080"/>
              <a:ext cx="3960440" cy="2304256"/>
              <a:chOff x="323528" y="4293096"/>
              <a:chExt cx="3960440" cy="2304256"/>
            </a:xfrm>
            <a:grpFill/>
          </p:grpSpPr>
          <p:sp>
            <p:nvSpPr>
              <p:cNvPr id="17" name="Snip Diagonal Corner Rectangle 50"/>
              <p:cNvSpPr/>
              <p:nvPr/>
            </p:nvSpPr>
            <p:spPr>
              <a:xfrm>
                <a:off x="395536" y="4293096"/>
                <a:ext cx="3888432" cy="2232248"/>
              </a:xfrm>
              <a:prstGeom prst="snip2Diag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Snip Diagonal Corner Rectangle 51"/>
              <p:cNvSpPr/>
              <p:nvPr/>
            </p:nvSpPr>
            <p:spPr>
              <a:xfrm>
                <a:off x="323528" y="4365104"/>
                <a:ext cx="3888432" cy="2232248"/>
              </a:xfrm>
              <a:prstGeom prst="snip2Diag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" name="Group 58"/>
            <p:cNvGrpSpPr/>
            <p:nvPr/>
          </p:nvGrpSpPr>
          <p:grpSpPr>
            <a:xfrm>
              <a:off x="323528" y="4005064"/>
              <a:ext cx="4265240" cy="2592288"/>
              <a:chOff x="323528" y="4005064"/>
              <a:chExt cx="4265240" cy="2592288"/>
            </a:xfrm>
            <a:grpFill/>
          </p:grpSpPr>
          <p:grpSp>
            <p:nvGrpSpPr>
              <p:cNvPr id="8" name="Group 46"/>
              <p:cNvGrpSpPr/>
              <p:nvPr/>
            </p:nvGrpSpPr>
            <p:grpSpPr>
              <a:xfrm>
                <a:off x="628328" y="4005064"/>
                <a:ext cx="3960440" cy="2304256"/>
                <a:chOff x="323528" y="4293096"/>
                <a:chExt cx="3960440" cy="2304256"/>
              </a:xfrm>
              <a:grpFill/>
            </p:grpSpPr>
            <p:sp>
              <p:nvSpPr>
                <p:cNvPr id="15" name="Snip Diagonal Corner Rectangle 47"/>
                <p:cNvSpPr/>
                <p:nvPr/>
              </p:nvSpPr>
              <p:spPr>
                <a:xfrm>
                  <a:off x="395536" y="4293096"/>
                  <a:ext cx="3888432" cy="2232248"/>
                </a:xfrm>
                <a:prstGeom prst="snip2Diag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" name="Snip Diagonal Corner Rectangle 48"/>
                <p:cNvSpPr/>
                <p:nvPr/>
              </p:nvSpPr>
              <p:spPr>
                <a:xfrm>
                  <a:off x="323528" y="4365104"/>
                  <a:ext cx="3888432" cy="2232248"/>
                </a:xfrm>
                <a:prstGeom prst="snip2Diag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9" name="Group 43"/>
              <p:cNvGrpSpPr/>
              <p:nvPr/>
            </p:nvGrpSpPr>
            <p:grpSpPr>
              <a:xfrm>
                <a:off x="475928" y="4149080"/>
                <a:ext cx="3960440" cy="2304256"/>
                <a:chOff x="323528" y="4293096"/>
                <a:chExt cx="3960440" cy="2304256"/>
              </a:xfrm>
              <a:grpFill/>
            </p:grpSpPr>
            <p:sp>
              <p:nvSpPr>
                <p:cNvPr id="13" name="Snip Diagonal Corner Rectangle 44"/>
                <p:cNvSpPr/>
                <p:nvPr/>
              </p:nvSpPr>
              <p:spPr>
                <a:xfrm>
                  <a:off x="395536" y="4293096"/>
                  <a:ext cx="3888432" cy="2232248"/>
                </a:xfrm>
                <a:prstGeom prst="snip2Diag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" name="Snip Diagonal Corner Rectangle 45"/>
                <p:cNvSpPr/>
                <p:nvPr/>
              </p:nvSpPr>
              <p:spPr>
                <a:xfrm>
                  <a:off x="323528" y="4365104"/>
                  <a:ext cx="3888432" cy="2232248"/>
                </a:xfrm>
                <a:prstGeom prst="snip2Diag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0" name="Group 42"/>
              <p:cNvGrpSpPr/>
              <p:nvPr/>
            </p:nvGrpSpPr>
            <p:grpSpPr>
              <a:xfrm>
                <a:off x="323528" y="4293096"/>
                <a:ext cx="3960440" cy="2304256"/>
                <a:chOff x="323528" y="4293096"/>
                <a:chExt cx="3960440" cy="2304256"/>
              </a:xfrm>
              <a:grpFill/>
            </p:grpSpPr>
            <p:sp>
              <p:nvSpPr>
                <p:cNvPr id="11" name="Snip Diagonal Corner Rectangle 41"/>
                <p:cNvSpPr/>
                <p:nvPr/>
              </p:nvSpPr>
              <p:spPr>
                <a:xfrm>
                  <a:off x="395536" y="4293096"/>
                  <a:ext cx="3888432" cy="2232248"/>
                </a:xfrm>
                <a:prstGeom prst="snip2Diag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" name="Snip Diagonal Corner Rectangle 40"/>
                <p:cNvSpPr/>
                <p:nvPr/>
              </p:nvSpPr>
              <p:spPr>
                <a:xfrm>
                  <a:off x="323528" y="4365104"/>
                  <a:ext cx="3888432" cy="2232248"/>
                </a:xfrm>
                <a:prstGeom prst="snip2Diag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6" name="Snip Diagonal Corner Rectangle 23"/>
            <p:cNvSpPr/>
            <p:nvPr/>
          </p:nvSpPr>
          <p:spPr>
            <a:xfrm>
              <a:off x="251520" y="4437112"/>
              <a:ext cx="3888432" cy="2232248"/>
            </a:xfrm>
            <a:prstGeom prst="snip2Diag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852" y="4580985"/>
              <a:ext cx="3222353" cy="176433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TextBox 90"/>
          <p:cNvSpPr txBox="1"/>
          <p:nvPr/>
        </p:nvSpPr>
        <p:spPr>
          <a:xfrm>
            <a:off x="174949" y="4005064"/>
            <a:ext cx="3560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High frequency sampling</a:t>
            </a:r>
          </a:p>
          <a:p>
            <a:pPr algn="ctr"/>
            <a:r>
              <a:rPr lang="en-US" b="1" dirty="0">
                <a:latin typeface="+mj-lt"/>
              </a:rPr>
              <a:t>remotely controlled</a:t>
            </a:r>
          </a:p>
          <a:p>
            <a:pPr algn="ctr"/>
            <a:r>
              <a:rPr lang="en-US" b="1" dirty="0">
                <a:latin typeface="+mj-lt"/>
              </a:rPr>
              <a:t>(satellite, internet, </a:t>
            </a:r>
            <a:r>
              <a:rPr lang="en-US" b="1" dirty="0" err="1">
                <a:latin typeface="+mj-lt"/>
              </a:rPr>
              <a:t>Wifi</a:t>
            </a:r>
            <a:r>
              <a:rPr lang="en-US" b="1" dirty="0">
                <a:latin typeface="+mj-lt"/>
              </a:rPr>
              <a:t>)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48296" y="3225531"/>
            <a:ext cx="24133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+mj-lt"/>
              </a:rPr>
              <a:t>(hundreds of samples)</a:t>
            </a:r>
          </a:p>
        </p:txBody>
      </p:sp>
      <p:sp>
        <p:nvSpPr>
          <p:cNvPr id="36" name="Rectangle 34"/>
          <p:cNvSpPr>
            <a:spLocks noChangeArrowheads="1"/>
          </p:cNvSpPr>
          <p:nvPr/>
        </p:nvSpPr>
        <p:spPr bwMode="auto">
          <a:xfrm>
            <a:off x="7055312" y="6244283"/>
            <a:ext cx="36548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Days</a:t>
            </a:r>
          </a:p>
        </p:txBody>
      </p:sp>
      <p:sp>
        <p:nvSpPr>
          <p:cNvPr id="91" name="ZoneTexte 90"/>
          <p:cNvSpPr txBox="1"/>
          <p:nvPr/>
        </p:nvSpPr>
        <p:spPr>
          <a:xfrm>
            <a:off x="606996" y="6063680"/>
            <a:ext cx="2575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+mj-lt"/>
              </a:rPr>
              <a:t>Thyssen et al., 2014. </a:t>
            </a:r>
            <a:r>
              <a:rPr lang="fr-FR" sz="1200" dirty="0" err="1">
                <a:latin typeface="+mj-lt"/>
              </a:rPr>
              <a:t>Frontiers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 err="1">
                <a:latin typeface="+mj-lt"/>
              </a:rPr>
              <a:t>Mic</a:t>
            </a:r>
            <a:r>
              <a:rPr lang="fr-FR" sz="1200" dirty="0">
                <a:latin typeface="+mj-lt"/>
              </a:rPr>
              <a:t>., 5.</a:t>
            </a:r>
          </a:p>
          <a:p>
            <a:r>
              <a:rPr lang="fr-FR" sz="1200" dirty="0" err="1">
                <a:latin typeface="+mj-lt"/>
              </a:rPr>
              <a:t>Dugenne</a:t>
            </a:r>
            <a:r>
              <a:rPr lang="fr-FR" sz="1200" dirty="0">
                <a:latin typeface="+mj-lt"/>
              </a:rPr>
              <a:t> et al., 2014. </a:t>
            </a:r>
            <a:r>
              <a:rPr lang="fr-FR" sz="1200" dirty="0" err="1">
                <a:latin typeface="+mj-lt"/>
              </a:rPr>
              <a:t>Frontiers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 err="1">
                <a:latin typeface="+mj-lt"/>
              </a:rPr>
              <a:t>Mic</a:t>
            </a:r>
            <a:r>
              <a:rPr lang="fr-FR" sz="1200" dirty="0">
                <a:latin typeface="+mj-lt"/>
              </a:rPr>
              <a:t>., 5.</a:t>
            </a:r>
          </a:p>
        </p:txBody>
      </p:sp>
      <p:sp>
        <p:nvSpPr>
          <p:cNvPr id="92" name="Titre 1"/>
          <p:cNvSpPr txBox="1">
            <a:spLocks/>
          </p:cNvSpPr>
          <p:nvPr/>
        </p:nvSpPr>
        <p:spPr>
          <a:xfrm>
            <a:off x="571500" y="44624"/>
            <a:ext cx="9144000" cy="67870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FF66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FF66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FF66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FF66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FF66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FF6600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FF6600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FF6600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FF6600"/>
                </a:solidFill>
                <a:latin typeface="Arial" charset="0"/>
              </a:defRPr>
            </a:lvl9pPr>
          </a:lstStyle>
          <a:p>
            <a:pPr algn="ctr"/>
            <a:r>
              <a:rPr lang="fr-FR" b="1" dirty="0">
                <a:cs typeface="Arial"/>
              </a:rPr>
              <a:t>Dynamics of </a:t>
            </a:r>
            <a:r>
              <a:rPr lang="fr-FR" b="1" dirty="0" err="1">
                <a:cs typeface="Arial"/>
              </a:rPr>
              <a:t>phytoplankton</a:t>
            </a:r>
            <a:r>
              <a:rPr lang="fr-FR" b="1" dirty="0">
                <a:cs typeface="Arial"/>
              </a:rPr>
              <a:t> at  a </a:t>
            </a:r>
            <a:r>
              <a:rPr lang="fr-FR" b="1" dirty="0" err="1">
                <a:cs typeface="Arial"/>
              </a:rPr>
              <a:t>fixed</a:t>
            </a:r>
            <a:r>
              <a:rPr lang="fr-FR" b="1" dirty="0">
                <a:cs typeface="Arial"/>
              </a:rPr>
              <a:t> station</a:t>
            </a:r>
          </a:p>
        </p:txBody>
      </p:sp>
      <p:grpSp>
        <p:nvGrpSpPr>
          <p:cNvPr id="106" name="Groupe 105"/>
          <p:cNvGrpSpPr/>
          <p:nvPr/>
        </p:nvGrpSpPr>
        <p:grpSpPr>
          <a:xfrm>
            <a:off x="4022693" y="3068960"/>
            <a:ext cx="5571801" cy="3215810"/>
            <a:chOff x="3451192" y="3068960"/>
            <a:chExt cx="5571801" cy="3215810"/>
          </a:xfrm>
        </p:grpSpPr>
        <p:grpSp>
          <p:nvGrpSpPr>
            <p:cNvPr id="105" name="Groupe 104"/>
            <p:cNvGrpSpPr/>
            <p:nvPr/>
          </p:nvGrpSpPr>
          <p:grpSpPr>
            <a:xfrm>
              <a:off x="3451192" y="3068960"/>
              <a:ext cx="5571801" cy="3215810"/>
              <a:chOff x="3451192" y="3068960"/>
              <a:chExt cx="5571801" cy="3215810"/>
            </a:xfrm>
          </p:grpSpPr>
          <p:pic>
            <p:nvPicPr>
              <p:cNvPr id="35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1955" y="3702249"/>
                <a:ext cx="3686373" cy="25825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Rectangle 35"/>
              <p:cNvSpPr>
                <a:spLocks noChangeArrowheads="1"/>
              </p:cNvSpPr>
              <p:nvPr/>
            </p:nvSpPr>
            <p:spPr bwMode="auto">
              <a:xfrm rot="16200000">
                <a:off x="4256084" y="4174236"/>
                <a:ext cx="787075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 err="1">
                    <a:latin typeface="Arial" pitchFamily="34" charset="0"/>
                    <a:cs typeface="Arial" pitchFamily="34" charset="0"/>
                  </a:rPr>
                  <a:t>Biovolume</a:t>
                </a:r>
                <a:endParaRPr 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" name="Rectangle 35"/>
              <p:cNvSpPr>
                <a:spLocks noChangeArrowheads="1"/>
              </p:cNvSpPr>
              <p:nvPr/>
            </p:nvSpPr>
            <p:spPr bwMode="auto">
              <a:xfrm rot="16200000">
                <a:off x="4277684" y="5537375"/>
                <a:ext cx="864019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>
                    <a:latin typeface="Arial" pitchFamily="34" charset="0"/>
                    <a:cs typeface="Arial" pitchFamily="34" charset="0"/>
                  </a:rPr>
                  <a:t>Growth rate</a:t>
                </a:r>
              </a:p>
            </p:txBody>
          </p:sp>
          <p:pic>
            <p:nvPicPr>
              <p:cNvPr id="40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263427">
                <a:off x="8374399" y="4274609"/>
                <a:ext cx="648594" cy="644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Picture 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1192" y="4751541"/>
                <a:ext cx="1023317" cy="693582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98" name="ZoneTexte 97"/>
              <p:cNvSpPr txBox="1"/>
              <p:nvPr/>
            </p:nvSpPr>
            <p:spPr>
              <a:xfrm>
                <a:off x="3635896" y="3068960"/>
                <a:ext cx="524220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>
                    <a:latin typeface="+mj-lt"/>
                  </a:rPr>
                  <a:t>- Berre </a:t>
                </a:r>
                <a:r>
                  <a:rPr lang="fr-FR" sz="1600" b="1" dirty="0" err="1">
                    <a:latin typeface="+mj-lt"/>
                  </a:rPr>
                  <a:t>Lagoon</a:t>
                </a:r>
                <a:r>
                  <a:rPr lang="fr-FR" sz="1600" b="1" dirty="0">
                    <a:latin typeface="+mj-lt"/>
                  </a:rPr>
                  <a:t> (NW </a:t>
                </a:r>
                <a:r>
                  <a:rPr lang="fr-FR" sz="1600" b="1" dirty="0" err="1">
                    <a:latin typeface="+mj-lt"/>
                  </a:rPr>
                  <a:t>Mediterranean</a:t>
                </a:r>
                <a:r>
                  <a:rPr lang="fr-FR" sz="1600" b="1" dirty="0">
                    <a:latin typeface="+mj-lt"/>
                  </a:rPr>
                  <a:t>) </a:t>
                </a:r>
                <a:r>
                  <a:rPr lang="fr-FR" dirty="0">
                    <a:latin typeface="+mj-lt"/>
                  </a:rPr>
                  <a:t>: </a:t>
                </a:r>
                <a:r>
                  <a:rPr lang="fr-FR" sz="1400" dirty="0">
                    <a:latin typeface="+mj-lt"/>
                  </a:rPr>
                  <a:t>M. </a:t>
                </a:r>
                <a:r>
                  <a:rPr lang="fr-FR" sz="1400" dirty="0" err="1">
                    <a:latin typeface="+mj-lt"/>
                  </a:rPr>
                  <a:t>Dugenne</a:t>
                </a:r>
                <a:endParaRPr lang="fr-FR" sz="1400" dirty="0">
                  <a:latin typeface="+mj-lt"/>
                </a:endParaRPr>
              </a:p>
              <a:p>
                <a:r>
                  <a:rPr lang="fr-FR" sz="1400" dirty="0">
                    <a:latin typeface="+mj-lt"/>
                  </a:rPr>
                  <a:t>			   Session 71, Thursday, 3:15 PM</a:t>
                </a:r>
              </a:p>
            </p:txBody>
          </p:sp>
        </p:grpSp>
        <p:sp>
          <p:nvSpPr>
            <p:cNvPr id="41" name="ZoneTexte 40"/>
            <p:cNvSpPr txBox="1"/>
            <p:nvPr/>
          </p:nvSpPr>
          <p:spPr>
            <a:xfrm>
              <a:off x="5387563" y="3777766"/>
              <a:ext cx="228690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+mj-lt"/>
                </a:rPr>
                <a:t>Dynamique de </a:t>
              </a:r>
              <a:r>
                <a:rPr lang="fr-FR" sz="1400" dirty="0" err="1">
                  <a:latin typeface="+mj-lt"/>
                </a:rPr>
                <a:t>Gymnodinium</a:t>
              </a:r>
              <a:endParaRPr lang="fr-FR" sz="1400" dirty="0">
                <a:latin typeface="+mj-lt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7880553" y="5058956"/>
              <a:ext cx="386439" cy="17000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3200">
                <a:latin typeface="Times New Roman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7880553" y="5583218"/>
              <a:ext cx="386439" cy="17000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3200">
                <a:latin typeface="Times New Roman" charset="0"/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7692514" y="5029625"/>
              <a:ext cx="72949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latin typeface="+mj-lt"/>
                </a:rPr>
                <a:t>2 div./j</a:t>
              </a:r>
            </a:p>
            <a:p>
              <a:endParaRPr lang="fr-FR" sz="1600" dirty="0">
                <a:latin typeface="+mj-lt"/>
              </a:endParaRPr>
            </a:p>
            <a:p>
              <a:r>
                <a:rPr lang="fr-FR" sz="1600" dirty="0">
                  <a:latin typeface="+mj-lt"/>
                </a:rPr>
                <a:t>1 div./j</a:t>
              </a:r>
            </a:p>
          </p:txBody>
        </p:sp>
        <p:sp>
          <p:nvSpPr>
            <p:cNvPr id="45" name="Ellipse 44"/>
            <p:cNvSpPr/>
            <p:nvPr/>
          </p:nvSpPr>
          <p:spPr bwMode="auto">
            <a:xfrm>
              <a:off x="5216257" y="5753219"/>
              <a:ext cx="72008" cy="57515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3200">
                <a:latin typeface="Times New Roman" charset="0"/>
              </a:endParaRPr>
            </a:p>
          </p:txBody>
        </p:sp>
        <p:sp>
          <p:nvSpPr>
            <p:cNvPr id="46" name="Ellipse 45"/>
            <p:cNvSpPr/>
            <p:nvPr/>
          </p:nvSpPr>
          <p:spPr bwMode="auto">
            <a:xfrm>
              <a:off x="5720313" y="5760839"/>
              <a:ext cx="72008" cy="57515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3200">
                <a:latin typeface="Times New Roman" charset="0"/>
              </a:endParaRPr>
            </a:p>
          </p:txBody>
        </p:sp>
        <p:sp>
          <p:nvSpPr>
            <p:cNvPr id="47" name="Ellipse 46"/>
            <p:cNvSpPr/>
            <p:nvPr/>
          </p:nvSpPr>
          <p:spPr bwMode="auto">
            <a:xfrm>
              <a:off x="6178649" y="5740228"/>
              <a:ext cx="72008" cy="57515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3200">
                <a:latin typeface="Times New Roman" charset="0"/>
              </a:endParaRPr>
            </a:p>
          </p:txBody>
        </p:sp>
        <p:sp>
          <p:nvSpPr>
            <p:cNvPr id="48" name="Ellipse 47"/>
            <p:cNvSpPr/>
            <p:nvPr/>
          </p:nvSpPr>
          <p:spPr bwMode="auto">
            <a:xfrm>
              <a:off x="6656417" y="5524204"/>
              <a:ext cx="72008" cy="57515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3200">
                <a:latin typeface="Times New Roman" charset="0"/>
              </a:endParaRPr>
            </a:p>
          </p:txBody>
        </p:sp>
        <p:sp>
          <p:nvSpPr>
            <p:cNvPr id="49" name="Ellipse 48"/>
            <p:cNvSpPr/>
            <p:nvPr/>
          </p:nvSpPr>
          <p:spPr bwMode="auto">
            <a:xfrm>
              <a:off x="7118945" y="5452196"/>
              <a:ext cx="72008" cy="57515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3200">
                <a:latin typeface="Times New Roman" charset="0"/>
              </a:endParaRPr>
            </a:p>
          </p:txBody>
        </p:sp>
        <p:sp>
          <p:nvSpPr>
            <p:cNvPr id="50" name="Ellipse 49"/>
            <p:cNvSpPr/>
            <p:nvPr/>
          </p:nvSpPr>
          <p:spPr bwMode="auto">
            <a:xfrm>
              <a:off x="7592521" y="5489549"/>
              <a:ext cx="72008" cy="57515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3200">
                <a:latin typeface="Times New Roman" charset="0"/>
              </a:endParaRPr>
            </a:p>
          </p:txBody>
        </p:sp>
        <p:sp>
          <p:nvSpPr>
            <p:cNvPr id="51" name="Ellipse 50"/>
            <p:cNvSpPr/>
            <p:nvPr/>
          </p:nvSpPr>
          <p:spPr bwMode="auto">
            <a:xfrm>
              <a:off x="8047429" y="5270080"/>
              <a:ext cx="72008" cy="57515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3200">
                <a:latin typeface="Times New Roman" charset="0"/>
              </a:endParaRPr>
            </a:p>
          </p:txBody>
        </p:sp>
        <p:cxnSp>
          <p:nvCxnSpPr>
            <p:cNvPr id="89" name="Connecteur droit 88"/>
            <p:cNvCxnSpPr/>
            <p:nvPr/>
          </p:nvCxnSpPr>
          <p:spPr bwMode="auto">
            <a:xfrm flipV="1">
              <a:off x="6009301" y="4085543"/>
              <a:ext cx="0" cy="208673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0" name="ZoneTexte 89"/>
            <p:cNvSpPr txBox="1"/>
            <p:nvPr/>
          </p:nvSpPr>
          <p:spPr>
            <a:xfrm>
              <a:off x="6017964" y="5092156"/>
              <a:ext cx="1290339" cy="26161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+mj-lt"/>
                </a:rPr>
                <a:t>Wind event</a:t>
              </a:r>
            </a:p>
          </p:txBody>
        </p:sp>
        <p:cxnSp>
          <p:nvCxnSpPr>
            <p:cNvPr id="93" name="Connecteur droit 92"/>
            <p:cNvCxnSpPr/>
            <p:nvPr/>
          </p:nvCxnSpPr>
          <p:spPr bwMode="auto">
            <a:xfrm flipH="1" flipV="1">
              <a:off x="7308303" y="4085543"/>
              <a:ext cx="1" cy="2043647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94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5068503"/>
              <a:ext cx="4429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9" name="Rectangle 98"/>
          <p:cNvSpPr/>
          <p:nvPr/>
        </p:nvSpPr>
        <p:spPr>
          <a:xfrm>
            <a:off x="858310" y="851450"/>
            <a:ext cx="21933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Automated flow cytometer on multi-instrumental platform </a:t>
            </a:r>
            <a:endParaRPr lang="fr-FR" b="1" dirty="0"/>
          </a:p>
        </p:txBody>
      </p:sp>
      <p:sp>
        <p:nvSpPr>
          <p:cNvPr id="100" name="Flèche vers le bas 99"/>
          <p:cNvSpPr/>
          <p:nvPr/>
        </p:nvSpPr>
        <p:spPr bwMode="auto">
          <a:xfrm>
            <a:off x="1784695" y="3573016"/>
            <a:ext cx="340585" cy="444822"/>
          </a:xfrm>
          <a:prstGeom prst="downArrow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3200">
              <a:latin typeface="Times New Roman" charset="0"/>
            </a:endParaRPr>
          </a:p>
        </p:txBody>
      </p:sp>
      <p:sp>
        <p:nvSpPr>
          <p:cNvPr id="101" name="Flèche vers le bas 100"/>
          <p:cNvSpPr/>
          <p:nvPr/>
        </p:nvSpPr>
        <p:spPr bwMode="auto">
          <a:xfrm>
            <a:off x="1784695" y="4878685"/>
            <a:ext cx="340585" cy="444822"/>
          </a:xfrm>
          <a:prstGeom prst="downArrow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3200">
              <a:latin typeface="Times New Roman" charset="0"/>
            </a:endParaRPr>
          </a:p>
        </p:txBody>
      </p:sp>
      <p:sp>
        <p:nvSpPr>
          <p:cNvPr id="102" name="TextBox 90"/>
          <p:cNvSpPr txBox="1"/>
          <p:nvPr/>
        </p:nvSpPr>
        <p:spPr>
          <a:xfrm>
            <a:off x="522838" y="5302950"/>
            <a:ext cx="3108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Sampling frequency </a:t>
            </a:r>
          </a:p>
          <a:p>
            <a:pPr algn="ctr"/>
            <a:r>
              <a:rPr lang="en-US" b="1" dirty="0">
                <a:latin typeface="+mj-lt"/>
              </a:rPr>
              <a:t>adaptation (sudden event)</a:t>
            </a:r>
          </a:p>
        </p:txBody>
      </p:sp>
      <p:grpSp>
        <p:nvGrpSpPr>
          <p:cNvPr id="104" name="Groupe 103"/>
          <p:cNvGrpSpPr/>
          <p:nvPr/>
        </p:nvGrpSpPr>
        <p:grpSpPr>
          <a:xfrm>
            <a:off x="3165269" y="764704"/>
            <a:ext cx="6523399" cy="2270366"/>
            <a:chOff x="2593768" y="764704"/>
            <a:chExt cx="6523399" cy="2270366"/>
          </a:xfrm>
        </p:grpSpPr>
        <p:grpSp>
          <p:nvGrpSpPr>
            <p:cNvPr id="59" name="Groupe 58"/>
            <p:cNvGrpSpPr/>
            <p:nvPr/>
          </p:nvGrpSpPr>
          <p:grpSpPr>
            <a:xfrm>
              <a:off x="3788575" y="1113984"/>
              <a:ext cx="5328591" cy="1831220"/>
              <a:chOff x="3779912" y="1366307"/>
              <a:chExt cx="5328591" cy="1486629"/>
            </a:xfrm>
          </p:grpSpPr>
          <p:sp>
            <p:nvSpPr>
              <p:cNvPr id="65" name="Rectangle 35"/>
              <p:cNvSpPr>
                <a:spLocks noChangeArrowheads="1"/>
              </p:cNvSpPr>
              <p:nvPr/>
            </p:nvSpPr>
            <p:spPr bwMode="auto">
              <a:xfrm rot="16200000">
                <a:off x="3618900" y="2114068"/>
                <a:ext cx="62595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b="1" dirty="0">
                    <a:latin typeface="Arial" pitchFamily="34" charset="0"/>
                    <a:cs typeface="Arial" pitchFamily="34" charset="0"/>
                  </a:rPr>
                  <a:t>Abundance</a:t>
                </a:r>
              </a:p>
            </p:txBody>
          </p:sp>
          <p:grpSp>
            <p:nvGrpSpPr>
              <p:cNvPr id="66" name="Groupe 65"/>
              <p:cNvGrpSpPr/>
              <p:nvPr/>
            </p:nvGrpSpPr>
            <p:grpSpPr>
              <a:xfrm>
                <a:off x="3779912" y="1366307"/>
                <a:ext cx="5328591" cy="1486629"/>
                <a:chOff x="558560" y="1177281"/>
                <a:chExt cx="8694458" cy="2022457"/>
              </a:xfrm>
            </p:grpSpPr>
            <p:pic>
              <p:nvPicPr>
                <p:cNvPr id="75" name="Picture 7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677" b="66016"/>
                <a:stretch/>
              </p:blipFill>
              <p:spPr bwMode="auto">
                <a:xfrm>
                  <a:off x="972519" y="1556791"/>
                  <a:ext cx="2665941" cy="16375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76" name="ZoneTexte 75"/>
                <p:cNvSpPr txBox="1"/>
                <p:nvPr/>
              </p:nvSpPr>
              <p:spPr>
                <a:xfrm>
                  <a:off x="1733487" y="1527007"/>
                  <a:ext cx="2681695" cy="25493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b="1" dirty="0" err="1">
                      <a:latin typeface="Arial" pitchFamily="34" charset="0"/>
                      <a:cs typeface="Arial" pitchFamily="34" charset="0"/>
                    </a:rPr>
                    <a:t>Picophytopk</a:t>
                  </a:r>
                  <a:r>
                    <a:rPr lang="en-US" sz="900" b="1" dirty="0">
                      <a:latin typeface="Arial" pitchFamily="34" charset="0"/>
                      <a:cs typeface="Arial" pitchFamily="34" charset="0"/>
                    </a:rPr>
                    <a:t> (</a:t>
                  </a:r>
                  <a:r>
                    <a:rPr lang="en-US" sz="900" b="1" dirty="0" err="1">
                      <a:latin typeface="Arial" pitchFamily="34" charset="0"/>
                      <a:cs typeface="Arial" pitchFamily="34" charset="0"/>
                    </a:rPr>
                    <a:t>Euk</a:t>
                  </a:r>
                  <a:r>
                    <a:rPr lang="en-US" sz="900" b="1" dirty="0">
                      <a:latin typeface="Arial" pitchFamily="34" charset="0"/>
                      <a:cs typeface="Arial" pitchFamily="34" charset="0"/>
                    </a:rPr>
                    <a:t>)</a:t>
                  </a:r>
                </a:p>
              </p:txBody>
            </p:sp>
            <p:pic>
              <p:nvPicPr>
                <p:cNvPr id="77" name="Picture 7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49" t="67600" r="51500"/>
                <a:stretch/>
              </p:blipFill>
              <p:spPr bwMode="auto">
                <a:xfrm>
                  <a:off x="3789609" y="1593086"/>
                  <a:ext cx="2643586" cy="16012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8" name="Picture 7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646" t="67010"/>
                <a:stretch/>
              </p:blipFill>
              <p:spPr bwMode="auto">
                <a:xfrm>
                  <a:off x="6509041" y="1564744"/>
                  <a:ext cx="2743977" cy="16349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79" name="ZoneTexte 78"/>
                <p:cNvSpPr txBox="1"/>
                <p:nvPr/>
              </p:nvSpPr>
              <p:spPr>
                <a:xfrm>
                  <a:off x="4408636" y="1527007"/>
                  <a:ext cx="2377037" cy="25493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b="1" dirty="0" err="1">
                      <a:latin typeface="Arial" pitchFamily="34" charset="0"/>
                      <a:cs typeface="Arial" pitchFamily="34" charset="0"/>
                    </a:rPr>
                    <a:t>Nanophytoplankton</a:t>
                  </a:r>
                  <a:endParaRPr lang="en-US" sz="9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0" name="ZoneTexte 79"/>
                <p:cNvSpPr txBox="1"/>
                <p:nvPr/>
              </p:nvSpPr>
              <p:spPr>
                <a:xfrm>
                  <a:off x="6914193" y="1527007"/>
                  <a:ext cx="2221335" cy="25493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b="1" dirty="0" err="1">
                      <a:latin typeface="Arial" pitchFamily="34" charset="0"/>
                      <a:cs typeface="Arial" pitchFamily="34" charset="0"/>
                    </a:rPr>
                    <a:t>Microphytoplankton</a:t>
                  </a:r>
                  <a:endParaRPr lang="en-US" sz="9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1" name="ZoneTexte 80"/>
                <p:cNvSpPr txBox="1"/>
                <p:nvPr/>
              </p:nvSpPr>
              <p:spPr>
                <a:xfrm>
                  <a:off x="558560" y="1200888"/>
                  <a:ext cx="688414" cy="2804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2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>
                      <a:latin typeface="+mj-lt"/>
                    </a:rPr>
                    <a:t>Rain</a:t>
                  </a:r>
                </a:p>
              </p:txBody>
            </p:sp>
            <p:cxnSp>
              <p:nvCxnSpPr>
                <p:cNvPr id="82" name="Connecteur droit avec flèche 81"/>
                <p:cNvCxnSpPr/>
                <p:nvPr/>
              </p:nvCxnSpPr>
              <p:spPr>
                <a:xfrm>
                  <a:off x="1275302" y="1556791"/>
                  <a:ext cx="73847" cy="238435"/>
                </a:xfrm>
                <a:prstGeom prst="straightConnector1">
                  <a:avLst/>
                </a:prstGeom>
                <a:ln w="28575">
                  <a:solidFill>
                    <a:schemeClr val="accent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ZoneTexte 82"/>
                <p:cNvSpPr txBox="1"/>
                <p:nvPr/>
              </p:nvSpPr>
              <p:spPr>
                <a:xfrm>
                  <a:off x="1381009" y="1177281"/>
                  <a:ext cx="1012745" cy="2804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>
                      <a:latin typeface="+mj-lt"/>
                    </a:rPr>
                    <a:t>Nitrates</a:t>
                  </a:r>
                </a:p>
              </p:txBody>
            </p:sp>
            <p:cxnSp>
              <p:nvCxnSpPr>
                <p:cNvPr id="84" name="Connecteur droit avec flèche 83"/>
                <p:cNvCxnSpPr/>
                <p:nvPr/>
              </p:nvCxnSpPr>
              <p:spPr>
                <a:xfrm flipH="1">
                  <a:off x="1791855" y="1497098"/>
                  <a:ext cx="5646" cy="342228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Connecteur droit 84"/>
                <p:cNvCxnSpPr/>
                <p:nvPr/>
              </p:nvCxnSpPr>
              <p:spPr>
                <a:xfrm>
                  <a:off x="1349149" y="1815631"/>
                  <a:ext cx="0" cy="1010006"/>
                </a:xfrm>
                <a:prstGeom prst="line">
                  <a:avLst/>
                </a:prstGeom>
                <a:ln w="28575">
                  <a:solidFill>
                    <a:schemeClr val="accent2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onnecteur droit 85"/>
                <p:cNvCxnSpPr/>
                <p:nvPr/>
              </p:nvCxnSpPr>
              <p:spPr>
                <a:xfrm>
                  <a:off x="1780559" y="1814548"/>
                  <a:ext cx="22589" cy="95186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Connecteur droit 86"/>
                <p:cNvCxnSpPr/>
                <p:nvPr/>
              </p:nvCxnSpPr>
              <p:spPr>
                <a:xfrm>
                  <a:off x="2383186" y="1816505"/>
                  <a:ext cx="0" cy="1010006"/>
                </a:xfrm>
                <a:prstGeom prst="line">
                  <a:avLst/>
                </a:prstGeom>
                <a:ln w="28575">
                  <a:solidFill>
                    <a:schemeClr val="accent2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necteur droit 87"/>
                <p:cNvCxnSpPr/>
                <p:nvPr/>
              </p:nvCxnSpPr>
              <p:spPr>
                <a:xfrm>
                  <a:off x="2528741" y="1815631"/>
                  <a:ext cx="0" cy="95078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7" name="Connecteur droit 66"/>
              <p:cNvCxnSpPr/>
              <p:nvPr/>
            </p:nvCxnSpPr>
            <p:spPr>
              <a:xfrm>
                <a:off x="6009301" y="1836175"/>
                <a:ext cx="0" cy="742416"/>
              </a:xfrm>
              <a:prstGeom prst="line">
                <a:avLst/>
              </a:prstGeom>
              <a:ln w="28575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67"/>
              <p:cNvCxnSpPr/>
              <p:nvPr/>
            </p:nvCxnSpPr>
            <p:spPr>
              <a:xfrm>
                <a:off x="6273700" y="1835379"/>
                <a:ext cx="13844" cy="69967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68"/>
              <p:cNvCxnSpPr/>
              <p:nvPr/>
            </p:nvCxnSpPr>
            <p:spPr>
              <a:xfrm>
                <a:off x="6643033" y="1836817"/>
                <a:ext cx="0" cy="742416"/>
              </a:xfrm>
              <a:prstGeom prst="line">
                <a:avLst/>
              </a:prstGeom>
              <a:ln w="28575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cteur droit 69"/>
              <p:cNvCxnSpPr/>
              <p:nvPr/>
            </p:nvCxnSpPr>
            <p:spPr>
              <a:xfrm>
                <a:off x="6732240" y="1836175"/>
                <a:ext cx="0" cy="69888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cteur droit 70"/>
              <p:cNvCxnSpPr/>
              <p:nvPr/>
            </p:nvCxnSpPr>
            <p:spPr>
              <a:xfrm>
                <a:off x="7675011" y="1841381"/>
                <a:ext cx="0" cy="742416"/>
              </a:xfrm>
              <a:prstGeom prst="line">
                <a:avLst/>
              </a:prstGeom>
              <a:ln w="28575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cteur droit 71"/>
              <p:cNvCxnSpPr/>
              <p:nvPr/>
            </p:nvCxnSpPr>
            <p:spPr>
              <a:xfrm>
                <a:off x="7939410" y="1840585"/>
                <a:ext cx="13844" cy="69967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necteur droit 72"/>
              <p:cNvCxnSpPr/>
              <p:nvPr/>
            </p:nvCxnSpPr>
            <p:spPr>
              <a:xfrm>
                <a:off x="8308743" y="1842023"/>
                <a:ext cx="0" cy="742416"/>
              </a:xfrm>
              <a:prstGeom prst="line">
                <a:avLst/>
              </a:prstGeom>
              <a:ln w="28575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cteur droit 73"/>
              <p:cNvCxnSpPr/>
              <p:nvPr/>
            </p:nvCxnSpPr>
            <p:spPr>
              <a:xfrm>
                <a:off x="8397950" y="1841381"/>
                <a:ext cx="0" cy="69888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Rectangle 59"/>
            <p:cNvSpPr/>
            <p:nvPr/>
          </p:nvSpPr>
          <p:spPr bwMode="auto">
            <a:xfrm>
              <a:off x="4025178" y="2614469"/>
              <a:ext cx="5013223" cy="3307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latin typeface="Times New Roman" charset="0"/>
              </a:endParaRPr>
            </a:p>
          </p:txBody>
        </p:sp>
        <p:pic>
          <p:nvPicPr>
            <p:cNvPr id="61" name="Picture 7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87" t="25734" b="65819"/>
            <a:stretch/>
          </p:blipFill>
          <p:spPr bwMode="auto">
            <a:xfrm>
              <a:off x="4042280" y="2606474"/>
              <a:ext cx="1681707" cy="235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" name="Picture 7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87" t="25734" b="65819"/>
            <a:stretch/>
          </p:blipFill>
          <p:spPr bwMode="auto">
            <a:xfrm>
              <a:off x="5804799" y="2629732"/>
              <a:ext cx="1681707" cy="235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3" name="Picture 7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87" t="25734" b="65819"/>
            <a:stretch/>
          </p:blipFill>
          <p:spPr bwMode="auto">
            <a:xfrm>
              <a:off x="7435460" y="2629732"/>
              <a:ext cx="1681707" cy="235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4" name="Rectangle 35"/>
            <p:cNvSpPr>
              <a:spLocks noChangeArrowheads="1"/>
            </p:cNvSpPr>
            <p:nvPr/>
          </p:nvSpPr>
          <p:spPr bwMode="auto">
            <a:xfrm>
              <a:off x="6496289" y="2865793"/>
              <a:ext cx="338234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Arial" pitchFamily="34" charset="0"/>
                  <a:cs typeface="Arial" pitchFamily="34" charset="0"/>
                </a:rPr>
                <a:t>Days</a:t>
              </a:r>
            </a:p>
          </p:txBody>
        </p:sp>
        <p:sp>
          <p:nvSpPr>
            <p:cNvPr id="97" name="ZoneTexte 96"/>
            <p:cNvSpPr txBox="1"/>
            <p:nvPr/>
          </p:nvSpPr>
          <p:spPr>
            <a:xfrm>
              <a:off x="3643108" y="764704"/>
              <a:ext cx="4775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latin typeface="+mj-lt"/>
                </a:rPr>
                <a:t>- EOL </a:t>
              </a:r>
              <a:r>
                <a:rPr lang="fr-FR" sz="1600" b="1" dirty="0" err="1">
                  <a:latin typeface="+mj-lt"/>
                </a:rPr>
                <a:t>Buoy</a:t>
              </a:r>
              <a:r>
                <a:rPr lang="fr-FR" sz="1600" b="1" dirty="0">
                  <a:latin typeface="+mj-lt"/>
                </a:rPr>
                <a:t> (NW </a:t>
              </a:r>
              <a:r>
                <a:rPr lang="fr-FR" sz="1600" b="1" dirty="0" err="1">
                  <a:latin typeface="+mj-lt"/>
                </a:rPr>
                <a:t>Mediterranean</a:t>
              </a:r>
              <a:r>
                <a:rPr lang="fr-FR" sz="1600" b="1" dirty="0">
                  <a:latin typeface="+mj-lt"/>
                </a:rPr>
                <a:t>) </a:t>
              </a:r>
              <a:r>
                <a:rPr lang="fr-FR" dirty="0">
                  <a:latin typeface="+mj-lt"/>
                </a:rPr>
                <a:t>: </a:t>
              </a:r>
              <a:r>
                <a:rPr lang="fr-FR" sz="1400" dirty="0">
                  <a:latin typeface="+mj-lt"/>
                </a:rPr>
                <a:t>M. Thyssen (</a:t>
              </a:r>
              <a:r>
                <a:rPr lang="fr-FR" sz="1400" dirty="0" err="1">
                  <a:latin typeface="+mj-lt"/>
                </a:rPr>
                <a:t>this</a:t>
              </a:r>
              <a:r>
                <a:rPr lang="fr-FR" sz="1400" dirty="0">
                  <a:latin typeface="+mj-lt"/>
                </a:rPr>
                <a:t> session)</a:t>
              </a:r>
            </a:p>
          </p:txBody>
        </p:sp>
        <p:pic>
          <p:nvPicPr>
            <p:cNvPr id="103" name="Picture 2" descr="  Fig. 1.  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168"/>
            <a:stretch/>
          </p:blipFill>
          <p:spPr bwMode="auto">
            <a:xfrm>
              <a:off x="2593768" y="906991"/>
              <a:ext cx="1049340" cy="721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6942" y="1563693"/>
              <a:ext cx="1055272" cy="713179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95" name="Groupe 1"/>
          <p:cNvGrpSpPr/>
          <p:nvPr/>
        </p:nvGrpSpPr>
        <p:grpSpPr>
          <a:xfrm>
            <a:off x="3190743" y="3400338"/>
            <a:ext cx="1762790" cy="1169846"/>
            <a:chOff x="3021353" y="3269682"/>
            <a:chExt cx="2399651" cy="1998826"/>
          </a:xfrm>
        </p:grpSpPr>
        <p:sp>
          <p:nvSpPr>
            <p:cNvPr id="96" name="Flèche droite 29"/>
            <p:cNvSpPr/>
            <p:nvPr/>
          </p:nvSpPr>
          <p:spPr bwMode="auto">
            <a:xfrm>
              <a:off x="3874280" y="3269682"/>
              <a:ext cx="1345792" cy="485569"/>
            </a:xfrm>
            <a:prstGeom prst="rightArrow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latin typeface="Times New Roman" charset="0"/>
              </a:endParaRPr>
            </a:p>
          </p:txBody>
        </p:sp>
        <p:sp>
          <p:nvSpPr>
            <p:cNvPr id="107" name="ZoneTexte 21"/>
            <p:cNvSpPr txBox="1"/>
            <p:nvPr/>
          </p:nvSpPr>
          <p:spPr>
            <a:xfrm>
              <a:off x="3021353" y="3848647"/>
              <a:ext cx="2399651" cy="1419861"/>
            </a:xfrm>
            <a:prstGeom prst="rect">
              <a:avLst/>
            </a:prstGeom>
            <a:solidFill>
              <a:srgbClr val="FF0000">
                <a:alpha val="64000"/>
              </a:srgbClr>
            </a:solidFill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1200" b="1" dirty="0">
                  <a:solidFill>
                    <a:srgbClr val="FFFF00"/>
                  </a:solidFill>
                  <a:latin typeface="Calibri" panose="020F0502020204030204" pitchFamily="34" charset="0"/>
                </a:rPr>
                <a:t>Need for automated </a:t>
              </a:r>
            </a:p>
            <a:p>
              <a:pPr lvl="0" algn="ctr"/>
              <a:r>
                <a:rPr lang="en-GB" sz="1200" b="1" dirty="0">
                  <a:solidFill>
                    <a:srgbClr val="FFFF00"/>
                  </a:solidFill>
                  <a:latin typeface="Calibri" panose="020F0502020204030204" pitchFamily="34" charset="0"/>
                  <a:sym typeface="Wingdings" pitchFamily="2" charset="2"/>
                </a:rPr>
                <a:t>data analysis (clustering)</a:t>
              </a:r>
              <a:endParaRPr lang="en-GB" sz="1200" b="1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Calibri" panose="020F0502020204030204" pitchFamily="34" charset="0"/>
                </a:rPr>
                <a:t>+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Calibri" panose="020F0502020204030204" pitchFamily="34" charset="0"/>
                </a:rPr>
                <a:t>Data mining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350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-25400"/>
            <a:ext cx="4038600" cy="1143000"/>
          </a:xfrm>
        </p:spPr>
        <p:txBody>
          <a:bodyPr>
            <a:noAutofit/>
          </a:bodyPr>
          <a:lstStyle/>
          <a:p>
            <a:r>
              <a:rPr lang="en-US" sz="3200"/>
              <a:t>Spectral Vs Conventional FCM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0"/>
            <a:ext cx="485984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0" y="2362200"/>
            <a:ext cx="441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FITC</a:t>
            </a:r>
            <a:r>
              <a:rPr lang="en-US" sz="2000" baseline="30000" dirty="0"/>
              <a:t>519nm</a:t>
            </a:r>
            <a:r>
              <a:rPr lang="en-US" sz="2000" dirty="0"/>
              <a:t>/EGFP</a:t>
            </a:r>
            <a:r>
              <a:rPr lang="en-US" sz="2000" baseline="30000" dirty="0"/>
              <a:t>507nm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err="1"/>
              <a:t>KikGR</a:t>
            </a:r>
            <a:r>
              <a:rPr lang="en-US" sz="2000" dirty="0"/>
              <a:t>-Green</a:t>
            </a:r>
            <a:r>
              <a:rPr lang="en-US" sz="2000" baseline="30000" dirty="0"/>
              <a:t>-(517nm)</a:t>
            </a:r>
            <a:r>
              <a:rPr lang="en-US" sz="2000" dirty="0"/>
              <a:t>/</a:t>
            </a:r>
            <a:r>
              <a:rPr lang="en-US" sz="2000" dirty="0" err="1"/>
              <a:t>KiKGR</a:t>
            </a:r>
            <a:r>
              <a:rPr lang="en-US" sz="2000" dirty="0"/>
              <a:t>+ Venus</a:t>
            </a:r>
            <a:r>
              <a:rPr lang="en-US" sz="2000" baseline="30000" dirty="0"/>
              <a:t>+(528nm)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PE</a:t>
            </a:r>
            <a:r>
              <a:rPr lang="en-US" sz="2000" baseline="30000" dirty="0"/>
              <a:t>578nm</a:t>
            </a:r>
            <a:r>
              <a:rPr lang="en-US" sz="2000" dirty="0"/>
              <a:t> – KikGR-red</a:t>
            </a:r>
            <a:r>
              <a:rPr lang="en-US" sz="2000" baseline="30000" dirty="0"/>
              <a:t>591nm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err="1"/>
              <a:t>mAzami</a:t>
            </a:r>
            <a:r>
              <a:rPr lang="en-US" sz="2000" dirty="0"/>
              <a:t>-Green(</a:t>
            </a:r>
            <a:r>
              <a:rPr lang="en-US" sz="2000" baseline="30000" dirty="0"/>
              <a:t>505nm</a:t>
            </a:r>
            <a:r>
              <a:rPr lang="en-US" sz="2000" dirty="0"/>
              <a:t>/mKusabira-Orange2</a:t>
            </a:r>
            <a:r>
              <a:rPr lang="en-US" sz="2000" baseline="30000" dirty="0"/>
              <a:t>565nm</a:t>
            </a:r>
          </a:p>
        </p:txBody>
      </p:sp>
      <p:sp>
        <p:nvSpPr>
          <p:cNvPr id="3" name="Right Arrow 2"/>
          <p:cNvSpPr/>
          <p:nvPr/>
        </p:nvSpPr>
        <p:spPr>
          <a:xfrm>
            <a:off x="4676931" y="426178"/>
            <a:ext cx="1094282" cy="239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ilm"/>
          <p:cNvSpPr>
            <a:spLocks noEditPoints="1" noChangeArrowheads="1"/>
          </p:cNvSpPr>
          <p:nvPr/>
        </p:nvSpPr>
        <p:spPr bwMode="auto">
          <a:xfrm>
            <a:off x="9668030" y="6448270"/>
            <a:ext cx="152400" cy="228600"/>
          </a:xfrm>
          <a:custGeom>
            <a:avLst/>
            <a:gdLst>
              <a:gd name="T0" fmla="*/ 0 w 21600"/>
              <a:gd name="T1" fmla="*/ 0 h 21600"/>
              <a:gd name="T2" fmla="*/ 1209675 w 21600"/>
              <a:gd name="T3" fmla="*/ 0 h 21600"/>
              <a:gd name="T4" fmla="*/ 2419350 w 21600"/>
              <a:gd name="T5" fmla="*/ 0 h 21600"/>
              <a:gd name="T6" fmla="*/ 2419350 w 21600"/>
              <a:gd name="T7" fmla="*/ 3360208 h 21600"/>
              <a:gd name="T8" fmla="*/ 2419350 w 21600"/>
              <a:gd name="T9" fmla="*/ 6720417 h 21600"/>
              <a:gd name="T10" fmla="*/ 1209675 w 21600"/>
              <a:gd name="T11" fmla="*/ 6720417 h 21600"/>
              <a:gd name="T12" fmla="*/ 0 w 21600"/>
              <a:gd name="T13" fmla="*/ 6720417 h 21600"/>
              <a:gd name="T14" fmla="*/ 0 w 21600"/>
              <a:gd name="T15" fmla="*/ 336020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7163" y="6519446"/>
            <a:ext cx="2817503" cy="276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/>
              <a:t>Cytometry Part A  87A: 830842, 2015</a:t>
            </a:r>
          </a:p>
        </p:txBody>
      </p:sp>
    </p:spTree>
    <p:extLst>
      <p:ext uri="{BB962C8B-B14F-4D97-AF65-F5344CB8AC3E}">
        <p14:creationId xmlns:p14="http://schemas.microsoft.com/office/powerpoint/2010/main" val="125486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1" y="-7018"/>
            <a:ext cx="9152467" cy="68819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72737" y="6581001"/>
            <a:ext cx="2817503" cy="276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/>
              <a:t>Cytometry Part A  87A: 830842, 2015</a:t>
            </a:r>
          </a:p>
        </p:txBody>
      </p:sp>
    </p:spTree>
    <p:extLst>
      <p:ext uri="{BB962C8B-B14F-4D97-AF65-F5344CB8AC3E}">
        <p14:creationId xmlns:p14="http://schemas.microsoft.com/office/powerpoint/2010/main" val="14855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"/>
            <a:ext cx="8872538" cy="68954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11 color separation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80247"/>
            <a:ext cx="9144000" cy="5713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97589" y="6610981"/>
            <a:ext cx="2817503" cy="276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/>
              <a:t>Cytometry Part A  87A: 830842, 2015</a:t>
            </a:r>
          </a:p>
        </p:txBody>
      </p:sp>
    </p:spTree>
    <p:extLst>
      <p:ext uri="{BB962C8B-B14F-4D97-AF65-F5344CB8AC3E}">
        <p14:creationId xmlns:p14="http://schemas.microsoft.com/office/powerpoint/2010/main" val="136966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6707" y="1335011"/>
            <a:ext cx="9908497" cy="21336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3200" dirty="0" smtClean="0"/>
              <a:t>Utilize </a:t>
            </a:r>
            <a:r>
              <a:rPr lang="en-US" sz="3200" dirty="0"/>
              <a:t>optically maintenance/change-free optical design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Provide fully </a:t>
            </a:r>
            <a:r>
              <a:rPr lang="en-US" sz="3200" dirty="0" smtClean="0"/>
              <a:t>computer-assisted “compensation</a:t>
            </a:r>
            <a:r>
              <a:rPr lang="en-US" sz="3200" dirty="0"/>
              <a:t>” </a:t>
            </a:r>
            <a:endParaRPr lang="en-US" sz="32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 smtClean="0"/>
              <a:t>Unique </a:t>
            </a:r>
            <a:r>
              <a:rPr lang="en-US" sz="3200" dirty="0" smtClean="0"/>
              <a:t>for dyes that cannot be resolved with traditional instruments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 smtClean="0"/>
              <a:t>Still </a:t>
            </a:r>
            <a:r>
              <a:rPr lang="en-US" sz="3200" dirty="0" smtClean="0"/>
              <a:t>need to provide </a:t>
            </a:r>
            <a:r>
              <a:rPr lang="en-US" sz="3200" dirty="0"/>
              <a:t>guidance for label panels </a:t>
            </a:r>
            <a:r>
              <a:rPr lang="en-US" sz="3200" dirty="0" smtClean="0"/>
              <a:t>design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 smtClean="0"/>
              <a:t>Able </a:t>
            </a:r>
            <a:r>
              <a:rPr lang="en-US" sz="3200" dirty="0"/>
              <a:t>to measure multiple biological </a:t>
            </a:r>
            <a:r>
              <a:rPr lang="en-US" sz="3200" dirty="0" smtClean="0"/>
              <a:t>features including cell </a:t>
            </a:r>
            <a:r>
              <a:rPr lang="en-US" sz="3200" dirty="0" smtClean="0"/>
              <a:t>autofluorescence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 smtClean="0"/>
              <a:t>So far, with 2 lasers, up to 20 colors have been measured</a:t>
            </a:r>
            <a:endParaRPr lang="en-US" sz="3200" dirty="0"/>
          </a:p>
          <a:p>
            <a:pPr>
              <a:buFont typeface="Wingdings" panose="05000000000000000000" pitchFamily="2" charset="2"/>
              <a:buChar char="ü"/>
            </a:pP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0297" y="169705"/>
            <a:ext cx="9664907" cy="1325563"/>
          </a:xfrm>
        </p:spPr>
        <p:txBody>
          <a:bodyPr>
            <a:normAutofit/>
          </a:bodyPr>
          <a:lstStyle/>
          <a:p>
            <a:r>
              <a:rPr lang="pl-PL" b="1" dirty="0" err="1" smtClean="0"/>
              <a:t>Is</a:t>
            </a:r>
            <a:r>
              <a:rPr lang="pl-PL" b="1" dirty="0" smtClean="0"/>
              <a:t> </a:t>
            </a:r>
            <a:r>
              <a:rPr lang="pl-PL" b="1" dirty="0" err="1"/>
              <a:t>s</a:t>
            </a:r>
            <a:r>
              <a:rPr lang="pl-PL" b="1" dirty="0" err="1" smtClean="0"/>
              <a:t>pectral</a:t>
            </a:r>
            <a:r>
              <a:rPr lang="pl-PL" b="1" dirty="0" smtClean="0"/>
              <a:t> </a:t>
            </a:r>
            <a:r>
              <a:rPr lang="pl-PL" b="1" dirty="0" err="1" smtClean="0"/>
              <a:t>an</a:t>
            </a:r>
            <a:r>
              <a:rPr lang="pl-PL" b="1" dirty="0" smtClean="0"/>
              <a:t> </a:t>
            </a:r>
            <a:r>
              <a:rPr lang="pl-PL" b="1" dirty="0" smtClean="0"/>
              <a:t>i</a:t>
            </a:r>
            <a:r>
              <a:rPr lang="en-US" b="1" dirty="0" smtClean="0"/>
              <a:t>deal cytometry machine</a:t>
            </a:r>
            <a:r>
              <a:rPr lang="pl-PL" b="1" dirty="0" smtClean="0"/>
              <a:t>?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1A9D-84BB-43F6-B715-37B25B820FEB}" type="datetime1">
              <a:rPr lang="en-US" smtClean="0"/>
              <a:t>10/11/15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Multispectral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55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0"/>
            <a:ext cx="9144000" cy="1219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>
                <a:latin typeface="Arial" charset="0"/>
              </a:rPr>
              <a:t>Spectral </a:t>
            </a:r>
            <a:r>
              <a:rPr lang="en-US" sz="4000" dirty="0" smtClean="0">
                <a:latin typeface="Arial" charset="0"/>
              </a:rPr>
              <a:t>Imaging</a:t>
            </a:r>
            <a:br>
              <a:rPr lang="en-US" sz="4000" dirty="0" smtClean="0">
                <a:latin typeface="Arial" charset="0"/>
              </a:rPr>
            </a:br>
            <a:r>
              <a:rPr lang="en-US" sz="4000" dirty="0" smtClean="0">
                <a:latin typeface="Arial" charset="0"/>
              </a:rPr>
              <a:t> </a:t>
            </a:r>
            <a:r>
              <a:rPr lang="en-US" sz="4000" dirty="0">
                <a:latin typeface="Arial" charset="0"/>
              </a:rPr>
              <a:t>Advantages &amp; Disadvantages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9093" y="1444053"/>
            <a:ext cx="8229600" cy="5638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b="1" dirty="0">
                <a:latin typeface="Arial" charset="0"/>
              </a:rPr>
              <a:t>Advantages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>
                <a:latin typeface="Arial" charset="0"/>
              </a:rPr>
              <a:t>Spectral discrimination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>
                <a:latin typeface="Arial" charset="0"/>
              </a:rPr>
              <a:t>Autofluorescence removal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>
                <a:latin typeface="Arial" charset="0"/>
              </a:rPr>
              <a:t>Quantitation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>
                <a:latin typeface="Arial" charset="0"/>
              </a:rPr>
              <a:t>Can use many (any) fluorochromes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>
                <a:latin typeface="Arial" charset="0"/>
              </a:rPr>
              <a:t>Can use very similar dyes (</a:t>
            </a:r>
            <a:r>
              <a:rPr lang="en-US" dirty="0" err="1">
                <a:latin typeface="Arial" charset="0"/>
              </a:rPr>
              <a:t>ie</a:t>
            </a:r>
            <a:r>
              <a:rPr lang="en-US" dirty="0">
                <a:latin typeface="Arial" charset="0"/>
              </a:rPr>
              <a:t> same color!!)</a:t>
            </a:r>
          </a:p>
          <a:p>
            <a:pPr eaLnBrk="1" hangingPunct="1">
              <a:lnSpc>
                <a:spcPct val="80000"/>
              </a:lnSpc>
            </a:pPr>
            <a:endParaRPr lang="en-US" dirty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b="1" dirty="0">
                <a:latin typeface="Arial" charset="0"/>
              </a:rPr>
              <a:t>Disadvantages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>
                <a:latin typeface="Arial" charset="0"/>
              </a:rPr>
              <a:t>System has to be specifically designed for spectral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>
                <a:latin typeface="Arial" charset="0"/>
              </a:rPr>
              <a:t>Narrow bands </a:t>
            </a:r>
            <a:r>
              <a:rPr lang="en-US" dirty="0">
                <a:latin typeface="Arial" charset="0"/>
                <a:sym typeface="Wingdings" charset="0"/>
              </a:rPr>
              <a:t> Poor S/N (per band)</a:t>
            </a:r>
            <a:endParaRPr lang="en-US" dirty="0">
              <a:latin typeface="Arial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dirty="0">
                <a:latin typeface="Arial" charset="0"/>
              </a:rPr>
              <a:t>Wavelength dependence of system must be considered:</a:t>
            </a:r>
          </a:p>
          <a:p>
            <a:pPr lvl="2" eaLnBrk="1" hangingPunct="1">
              <a:lnSpc>
                <a:spcPct val="80000"/>
              </a:lnSpc>
            </a:pPr>
            <a:r>
              <a:rPr lang="en-US" dirty="0">
                <a:latin typeface="Arial" charset="0"/>
              </a:rPr>
              <a:t>Optical components</a:t>
            </a:r>
          </a:p>
          <a:p>
            <a:pPr lvl="2" eaLnBrk="1" hangingPunct="1">
              <a:lnSpc>
                <a:spcPct val="80000"/>
              </a:lnSpc>
            </a:pPr>
            <a:r>
              <a:rPr lang="en-US" dirty="0">
                <a:latin typeface="Arial" charset="0"/>
              </a:rPr>
              <a:t>Noise</a:t>
            </a:r>
          </a:p>
          <a:p>
            <a:pPr lvl="2" eaLnBrk="1" hangingPunct="1">
              <a:lnSpc>
                <a:spcPct val="80000"/>
              </a:lnSpc>
            </a:pPr>
            <a:r>
              <a:rPr lang="en-US" dirty="0">
                <a:latin typeface="Arial" charset="0"/>
              </a:rPr>
              <a:t>Sample</a:t>
            </a:r>
          </a:p>
          <a:p>
            <a:pPr lvl="2" eaLnBrk="1" hangingPunct="1">
              <a:lnSpc>
                <a:spcPct val="80000"/>
              </a:lnSpc>
            </a:pPr>
            <a:r>
              <a:rPr lang="en-US" dirty="0">
                <a:latin typeface="Arial" charset="0"/>
              </a:rPr>
              <a:t>Speed??</a:t>
            </a:r>
          </a:p>
          <a:p>
            <a:pPr lvl="2" eaLnBrk="1" hangingPunct="1">
              <a:lnSpc>
                <a:spcPct val="80000"/>
              </a:lnSpc>
            </a:pPr>
            <a:r>
              <a:rPr lang="en-US" dirty="0">
                <a:latin typeface="Arial" charset="0"/>
              </a:rPr>
              <a:t>Issues with multiple lasers</a:t>
            </a:r>
          </a:p>
          <a:p>
            <a:pPr lvl="2" eaLnBrk="1" hangingPunct="1">
              <a:lnSpc>
                <a:spcPct val="80000"/>
              </a:lnSpc>
            </a:pPr>
            <a:r>
              <a:rPr lang="en-US" dirty="0">
                <a:latin typeface="Arial" charset="0"/>
              </a:rPr>
              <a:t>Unknown if very low expressing epitopes will work well</a:t>
            </a:r>
          </a:p>
        </p:txBody>
      </p:sp>
    </p:spTree>
    <p:extLst>
      <p:ext uri="{BB962C8B-B14F-4D97-AF65-F5344CB8AC3E}">
        <p14:creationId xmlns:p14="http://schemas.microsoft.com/office/powerpoint/2010/main" val="36753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Conclusions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066800"/>
            <a:ext cx="8724900" cy="5181600"/>
          </a:xfrm>
        </p:spPr>
        <p:txBody>
          <a:bodyPr>
            <a:normAutofit/>
          </a:bodyPr>
          <a:lstStyle/>
          <a:p>
            <a:r>
              <a:rPr lang="en-US" b="1" dirty="0" smtClean="0"/>
              <a:t>Spectral Cytometry </a:t>
            </a:r>
            <a:r>
              <a:rPr lang="en-US" dirty="0" smtClean="0"/>
              <a:t>is now a commercial reality</a:t>
            </a:r>
          </a:p>
          <a:p>
            <a:r>
              <a:rPr lang="en-US" dirty="0" smtClean="0"/>
              <a:t>Spectral Cytometry will soon meet the standards set by the imaging community some 15 years ago</a:t>
            </a:r>
          </a:p>
          <a:p>
            <a:r>
              <a:rPr lang="en-US" b="1" dirty="0" smtClean="0"/>
              <a:t>Spectral deconvolution </a:t>
            </a:r>
            <a:r>
              <a:rPr lang="en-US" dirty="0" smtClean="0"/>
              <a:t>is more mathematically “pure” than current cytometry “</a:t>
            </a:r>
            <a:r>
              <a:rPr lang="en-US" b="1" dirty="0" smtClean="0"/>
              <a:t>compensation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Many probes </a:t>
            </a:r>
            <a:r>
              <a:rPr lang="en-US" u="sng" dirty="0" smtClean="0"/>
              <a:t>not usable together </a:t>
            </a:r>
            <a:r>
              <a:rPr lang="en-US" dirty="0" smtClean="0"/>
              <a:t>can be used with spectral instruments</a:t>
            </a:r>
          </a:p>
          <a:p>
            <a:r>
              <a:rPr lang="en-US" dirty="0" smtClean="0"/>
              <a:t>Spectral hardware should be cheaper and simpler than polychromatic cytometry (</a:t>
            </a:r>
            <a:r>
              <a:rPr lang="en-US" i="1" dirty="0" smtClean="0"/>
              <a:t>in future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There are clearly many opportunities to advance this technology into new domains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96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ack\AppData\Local\Temp\DSC_0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916" y="1191769"/>
            <a:ext cx="2655572" cy="212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11" descr="C:\Users\john\AppData\Local\Microsoft\Windows\Temporary Internet Files\Content.Outlook\T70RF03A\DSC_0325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657" y="3233561"/>
            <a:ext cx="1493896" cy="124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11"/>
          <p:cNvSpPr txBox="1">
            <a:spLocks noChangeArrowheads="1"/>
          </p:cNvSpPr>
          <p:nvPr/>
        </p:nvSpPr>
        <p:spPr bwMode="auto">
          <a:xfrm>
            <a:off x="585436" y="1079232"/>
            <a:ext cx="4997692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1800" b="0" dirty="0">
                <a:solidFill>
                  <a:srgbClr val="310076"/>
                </a:solidFill>
              </a:rPr>
              <a:t>World’s fastest valve performs sorting</a:t>
            </a:r>
          </a:p>
          <a:p>
            <a:pPr eaLnBrk="1" hangingPunct="1">
              <a:buFontTx/>
              <a:buChar char="•"/>
            </a:pPr>
            <a:endParaRPr lang="en-US" altLang="en-US" sz="1800" b="0" dirty="0">
              <a:solidFill>
                <a:srgbClr val="310076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altLang="en-US" sz="1800" b="0" dirty="0">
                <a:solidFill>
                  <a:srgbClr val="310076"/>
                </a:solidFill>
              </a:rPr>
              <a:t>No sheath fluids or aerosols</a:t>
            </a:r>
          </a:p>
          <a:p>
            <a:pPr eaLnBrk="1" hangingPunct="1">
              <a:buFontTx/>
              <a:buChar char="•"/>
            </a:pPr>
            <a:endParaRPr lang="en-US" altLang="en-US" sz="1800" b="0" dirty="0">
              <a:solidFill>
                <a:srgbClr val="310076"/>
              </a:solidFill>
            </a:endParaRPr>
          </a:p>
          <a:p>
            <a:pPr>
              <a:buFontTx/>
              <a:buChar char="•"/>
            </a:pPr>
            <a:r>
              <a:rPr lang="en-GB" altLang="en-US" sz="1800" b="0" dirty="0">
                <a:solidFill>
                  <a:srgbClr val="310076"/>
                </a:solidFill>
              </a:rPr>
              <a:t>Keep cells and operator safe with sterile, disposable, closed cartridge system</a:t>
            </a:r>
          </a:p>
          <a:p>
            <a:pPr>
              <a:buFontTx/>
              <a:buChar char="•"/>
            </a:pPr>
            <a:endParaRPr lang="en-US" altLang="en-US" sz="1800" b="0" dirty="0">
              <a:solidFill>
                <a:srgbClr val="310076"/>
              </a:solidFill>
            </a:endParaRPr>
          </a:p>
          <a:p>
            <a:pPr eaLnBrk="1" hangingPunct="1">
              <a:buFontTx/>
              <a:buChar char="•"/>
            </a:pPr>
            <a:r>
              <a:rPr lang="en-GB" altLang="en-US" sz="1800" b="0" dirty="0">
                <a:solidFill>
                  <a:srgbClr val="310076"/>
                </a:solidFill>
              </a:rPr>
              <a:t>No cleaning or carryover between sorts</a:t>
            </a:r>
          </a:p>
          <a:p>
            <a:pPr eaLnBrk="1" hangingPunct="1">
              <a:buFontTx/>
              <a:buChar char="•"/>
            </a:pPr>
            <a:endParaRPr lang="en-US" altLang="en-US" sz="1800" b="0" dirty="0">
              <a:solidFill>
                <a:srgbClr val="310076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altLang="en-US" sz="1800" b="0" dirty="0">
                <a:solidFill>
                  <a:srgbClr val="310076"/>
                </a:solidFill>
              </a:rPr>
              <a:t>Provides low stress to cells, high cell viability</a:t>
            </a:r>
          </a:p>
          <a:p>
            <a:pPr eaLnBrk="1" hangingPunct="1">
              <a:buFontTx/>
              <a:buChar char="•"/>
            </a:pPr>
            <a:endParaRPr lang="en-US" altLang="en-US" sz="1800" b="0" dirty="0">
              <a:solidFill>
                <a:srgbClr val="310076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altLang="en-US" sz="1800" b="0" dirty="0">
                <a:solidFill>
                  <a:srgbClr val="310076"/>
                </a:solidFill>
              </a:rPr>
              <a:t>Cell throughput up to 200M cells/hour </a:t>
            </a:r>
          </a:p>
          <a:p>
            <a:pPr lvl="1" eaLnBrk="1" hangingPunct="1">
              <a:buFontTx/>
              <a:buChar char="•"/>
            </a:pPr>
            <a:r>
              <a:rPr lang="en-US" altLang="en-US" sz="1800" b="0" dirty="0">
                <a:solidFill>
                  <a:srgbClr val="310076"/>
                </a:solidFill>
              </a:rPr>
              <a:t>55k cells/s</a:t>
            </a:r>
          </a:p>
          <a:p>
            <a:pPr eaLnBrk="1" hangingPunct="1">
              <a:buFontTx/>
              <a:buChar char="•"/>
            </a:pPr>
            <a:endParaRPr lang="en-US" altLang="en-US" sz="1800" b="0" dirty="0">
              <a:solidFill>
                <a:srgbClr val="310076"/>
              </a:solidFill>
            </a:endParaRPr>
          </a:p>
          <a:p>
            <a:pPr eaLnBrk="1" hangingPunct="1">
              <a:buFontTx/>
              <a:buChar char="•"/>
            </a:pPr>
            <a:r>
              <a:rPr lang="en-GB" altLang="en-US" sz="1800" b="0" dirty="0">
                <a:solidFill>
                  <a:srgbClr val="310076"/>
                </a:solidFill>
              </a:rPr>
              <a:t>8-color fluorescence-based sorting</a:t>
            </a:r>
          </a:p>
          <a:p>
            <a:pPr eaLnBrk="1" hangingPunct="1">
              <a:buFontTx/>
              <a:buChar char="•"/>
            </a:pPr>
            <a:endParaRPr lang="en-GB" altLang="en-US" sz="1800" b="0" dirty="0">
              <a:solidFill>
                <a:srgbClr val="310076"/>
              </a:solidFill>
            </a:endParaRPr>
          </a:p>
          <a:p>
            <a:pPr eaLnBrk="1" hangingPunct="1">
              <a:buFontTx/>
              <a:buChar char="•"/>
            </a:pPr>
            <a:r>
              <a:rPr lang="en-GB" altLang="en-US" sz="1800" b="0" dirty="0">
                <a:solidFill>
                  <a:srgbClr val="310076"/>
                </a:solidFill>
              </a:rPr>
              <a:t>4C – 37C temperature operation</a:t>
            </a:r>
          </a:p>
          <a:p>
            <a:pPr eaLnBrk="1" hangingPunct="1">
              <a:buFontTx/>
              <a:buChar char="•"/>
            </a:pPr>
            <a:endParaRPr lang="en-GB" altLang="en-US" sz="1800" b="0" dirty="0">
              <a:solidFill>
                <a:srgbClr val="310076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altLang="en-US" sz="1800" b="0" dirty="0">
                <a:solidFill>
                  <a:srgbClr val="310076"/>
                </a:solidFill>
              </a:rPr>
              <a:t>“Walk-away” fluorescent cell sorting</a:t>
            </a:r>
          </a:p>
        </p:txBody>
      </p:sp>
      <p:sp>
        <p:nvSpPr>
          <p:cNvPr id="8196" name="TextBox 13"/>
          <p:cNvSpPr txBox="1">
            <a:spLocks noChangeArrowheads="1"/>
          </p:cNvSpPr>
          <p:nvPr/>
        </p:nvSpPr>
        <p:spPr bwMode="auto">
          <a:xfrm>
            <a:off x="3074989" y="188914"/>
            <a:ext cx="64611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ts val="400"/>
              </a:spcBef>
              <a:spcAft>
                <a:spcPts val="400"/>
              </a:spcAft>
              <a:buClr>
                <a:srgbClr val="FF8000"/>
              </a:buClr>
            </a:pPr>
            <a:r>
              <a:rPr lang="en-US" altLang="en-US" sz="2800" dirty="0">
                <a:solidFill>
                  <a:schemeClr val="bg1"/>
                </a:solidFill>
              </a:rPr>
              <a:t>Owl Biomedical Microchip Sorting</a:t>
            </a:r>
          </a:p>
        </p:txBody>
      </p:sp>
      <p:pic>
        <p:nvPicPr>
          <p:cNvPr id="8199" name="Picture 5" descr="C:\Users\john\AppData\Local\Microsoft\Windows\Temporary Internet Files\Content.Outlook\T70RF03A\MACSQuant_Tyto_side_1_Monitor_1_no bac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580" y="4653137"/>
            <a:ext cx="2441130" cy="1790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Box 2"/>
          <p:cNvSpPr txBox="1">
            <a:spLocks noChangeArrowheads="1"/>
          </p:cNvSpPr>
          <p:nvPr/>
        </p:nvSpPr>
        <p:spPr bwMode="auto">
          <a:xfrm>
            <a:off x="5311694" y="1757717"/>
            <a:ext cx="16303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600" dirty="0" err="1"/>
              <a:t>Tyto</a:t>
            </a:r>
            <a:r>
              <a:rPr lang="en-US" altLang="en-US" sz="1600" dirty="0"/>
              <a:t> Microchip</a:t>
            </a:r>
          </a:p>
        </p:txBody>
      </p:sp>
      <p:sp>
        <p:nvSpPr>
          <p:cNvPr id="8201" name="TextBox 11"/>
          <p:cNvSpPr txBox="1">
            <a:spLocks noChangeArrowheads="1"/>
          </p:cNvSpPr>
          <p:nvPr/>
        </p:nvSpPr>
        <p:spPr bwMode="auto">
          <a:xfrm>
            <a:off x="7693173" y="3993249"/>
            <a:ext cx="15716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600" dirty="0" err="1"/>
              <a:t>Tyto</a:t>
            </a:r>
            <a:r>
              <a:rPr lang="en-US" altLang="en-US" sz="1600" dirty="0"/>
              <a:t> Cartridge</a:t>
            </a:r>
          </a:p>
        </p:txBody>
      </p:sp>
      <p:sp>
        <p:nvSpPr>
          <p:cNvPr id="8202" name="Curved Right Arrow 3"/>
          <p:cNvSpPr>
            <a:spLocks noChangeArrowheads="1"/>
          </p:cNvSpPr>
          <p:nvPr/>
        </p:nvSpPr>
        <p:spPr bwMode="auto">
          <a:xfrm>
            <a:off x="5647557" y="3785682"/>
            <a:ext cx="518357" cy="1803558"/>
          </a:xfrm>
          <a:prstGeom prst="curvedRightArrow">
            <a:avLst>
              <a:gd name="adj1" fmla="val 24965"/>
              <a:gd name="adj2" fmla="val 49930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026" name="Picture 2" descr="https://encrypted-tbn2.gstatic.com/images?q=tbn:ANd9GcQYUVk8fwANmoSP1XVkhlNG7TEzWR2E2BoZRT0djWbGfebvPnx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836" y="4713312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rved Right Arrow 3"/>
          <p:cNvSpPr>
            <a:spLocks noChangeArrowheads="1"/>
          </p:cNvSpPr>
          <p:nvPr/>
        </p:nvSpPr>
        <p:spPr bwMode="auto">
          <a:xfrm rot="2244274" flipH="1">
            <a:off x="7730101" y="1895949"/>
            <a:ext cx="564109" cy="2785606"/>
          </a:xfrm>
          <a:prstGeom prst="curvedRightArrow">
            <a:avLst>
              <a:gd name="adj1" fmla="val 24965"/>
              <a:gd name="adj2" fmla="val 48624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209580" y="6434544"/>
            <a:ext cx="2255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Slide from Jack Dunne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4650" y="2686050"/>
            <a:ext cx="1917700" cy="1485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07430" y="238790"/>
            <a:ext cx="29790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Miltenyi</a:t>
            </a:r>
            <a:r>
              <a:rPr lang="en-US" sz="3200" b="1" dirty="0" smtClean="0"/>
              <a:t> Biotech</a:t>
            </a:r>
            <a:endParaRPr 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-34294" y="-74702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2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5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1252" y="116632"/>
            <a:ext cx="6480720" cy="864096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K562 Sorting from Background 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High Speed Video</a:t>
            </a:r>
          </a:p>
        </p:txBody>
      </p:sp>
      <p:pic>
        <p:nvPicPr>
          <p:cNvPr id="6" name="High speed promo video for PP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1133" y="1268760"/>
            <a:ext cx="6896223" cy="517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7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146" y="0"/>
            <a:ext cx="10065774" cy="1325563"/>
          </a:xfrm>
        </p:spPr>
        <p:txBody>
          <a:bodyPr/>
          <a:lstStyle/>
          <a:p>
            <a:r>
              <a:rPr lang="en-US" dirty="0" smtClean="0"/>
              <a:t>Bruce Bagwell’s Probability State Modeling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0" y="1007807"/>
            <a:ext cx="10287000" cy="3788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610" y="3997653"/>
            <a:ext cx="1802567" cy="21857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9580" y="6434544"/>
            <a:ext cx="2514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Slide from Bruce Bagwell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4294" y="-74702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3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63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342"/>
            <a:ext cx="10287000" cy="59084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16688" y="6488668"/>
            <a:ext cx="2514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Slide from Bruce Bagwell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64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2472</TotalTime>
  <Words>2503</Words>
  <Application>Microsoft Macintosh PowerPoint</Application>
  <PresentationFormat>35mm Slides</PresentationFormat>
  <Paragraphs>555</Paragraphs>
  <Slides>55</Slides>
  <Notes>41</Notes>
  <HiddenSlides>0</HiddenSlides>
  <MMClips>2</MMClips>
  <ScaleCrop>false</ScaleCrop>
  <HeadingPairs>
    <vt:vector size="10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Links</vt:lpstr>
      </vt:variant>
      <vt:variant>
        <vt:i4>3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55</vt:i4>
      </vt:variant>
    </vt:vector>
  </HeadingPairs>
  <TitlesOfParts>
    <vt:vector size="74" baseType="lpstr">
      <vt:lpstr>Arial Narrow</vt:lpstr>
      <vt:lpstr>Calibri</vt:lpstr>
      <vt:lpstr>Calibri Light</vt:lpstr>
      <vt:lpstr>MS PGothic</vt:lpstr>
      <vt:lpstr>ＭＳ Ｐゴシック</vt:lpstr>
      <vt:lpstr>Tahoma</vt:lpstr>
      <vt:lpstr>Times New Roman</vt:lpstr>
      <vt:lpstr>Trebuchet MS</vt:lpstr>
      <vt:lpstr>Verdana</vt:lpstr>
      <vt:lpstr>Wingdings</vt:lpstr>
      <vt:lpstr>Arial</vt:lpstr>
      <vt:lpstr>Office Theme</vt:lpstr>
      <vt:lpstr>C:\Documents\xara stuff\Basic Cyyometry\full 32 with variable fingerprint-overlay-fitted.xar</vt:lpstr>
      <vt:lpstr>C:\Documents\xara stuff\Basic Cyyometry\full 32 with variable fingerprint-overlay-fitted-2.xar</vt:lpstr>
      <vt:lpstr>C:\xara stuff\bangs latex course\all green2.xar</vt:lpstr>
      <vt:lpstr>Bitmap Image</vt:lpstr>
      <vt:lpstr>Image</vt:lpstr>
      <vt:lpstr>Document</vt:lpstr>
      <vt:lpstr>Worksheet</vt:lpstr>
      <vt:lpstr>Frontiers in Cytometry still Exist! </vt:lpstr>
      <vt:lpstr>Purdue University Cytometry Laboratories  Acknowledgements</vt:lpstr>
      <vt:lpstr>PowerPoint Presentation</vt:lpstr>
      <vt:lpstr>Automated High Frequency in-situ (submersible or not) flow cytometers</vt:lpstr>
      <vt:lpstr>PowerPoint Presentation</vt:lpstr>
      <vt:lpstr>PowerPoint Presentation</vt:lpstr>
      <vt:lpstr>K562 Sorting from Background   High Speed Video</vt:lpstr>
      <vt:lpstr>Bruce Bagwell’s Probability State Modeling</vt:lpstr>
      <vt:lpstr>PowerPoint Presentation</vt:lpstr>
      <vt:lpstr>PowerPoint Presentation</vt:lpstr>
      <vt:lpstr>Sony Chip Technology</vt:lpstr>
      <vt:lpstr>What if you could measure (almost) any color without changing any filters??</vt:lpstr>
      <vt:lpstr>Let’s talk about remote sensing…</vt:lpstr>
      <vt:lpstr>Spectral imaging in remote sensing from the 1960’s</vt:lpstr>
      <vt:lpstr>Color composition is a mixture of spectral bands</vt:lpstr>
      <vt:lpstr>Reflection Example</vt:lpstr>
      <vt:lpstr>Reflection Example – Clustering</vt:lpstr>
      <vt:lpstr>Reflection Example – Clustering</vt:lpstr>
      <vt:lpstr>Reflection Example – Clustering</vt:lpstr>
      <vt:lpstr>Fluorescence Example</vt:lpstr>
      <vt:lpstr>Spectral Image Processing</vt:lpstr>
      <vt:lpstr>4 colors - simultaneous collection</vt:lpstr>
      <vt:lpstr>PowerPoint Presentation</vt:lpstr>
      <vt:lpstr>Basic gating and analysis</vt:lpstr>
      <vt:lpstr>PowerPoint Presentation</vt:lpstr>
      <vt:lpstr>PowerPoint Presentation</vt:lpstr>
      <vt:lpstr>Multicolor (polychromatic) vs. multispectral cytometry (I)</vt:lpstr>
      <vt:lpstr>High-resolution cytology segmentation</vt:lpstr>
      <vt:lpstr>High-resolution cytology segmentation</vt:lpstr>
      <vt:lpstr>Spectral “unmixing”</vt:lpstr>
      <vt:lpstr>Multispectral Cytometry. Why?</vt:lpstr>
      <vt:lpstr>Advanced polychromatic cytometry</vt:lpstr>
      <vt:lpstr>Hyperspectral Single Cell Cytometry</vt:lpstr>
      <vt:lpstr>Principle of Operation</vt:lpstr>
      <vt:lpstr>A 32 Ch PMT detector</vt:lpstr>
      <vt:lpstr>PowerPoint Presentation</vt:lpstr>
      <vt:lpstr>PowerPoint Presentation</vt:lpstr>
      <vt:lpstr>Spectral plots</vt:lpstr>
      <vt:lpstr>PowerPoint Presentation</vt:lpstr>
      <vt:lpstr>Confusion matrix</vt:lpstr>
      <vt:lpstr>PowerPoint Presentation</vt:lpstr>
      <vt:lpstr>Spectra of gated zones</vt:lpstr>
      <vt:lpstr>PowerPoint Presentation</vt:lpstr>
      <vt:lpstr>Sony* Spectral Cytometer</vt:lpstr>
      <vt:lpstr>Sony Spectral Cytometer  - 12 color separation</vt:lpstr>
      <vt:lpstr>PowerPoint Presentation</vt:lpstr>
      <vt:lpstr>PowerPoint Presentation</vt:lpstr>
      <vt:lpstr>Fundamental process in Spectral FCM</vt:lpstr>
      <vt:lpstr>PowerPoint Presentation</vt:lpstr>
      <vt:lpstr>Spectral Vs Conventional FCM</vt:lpstr>
      <vt:lpstr>PowerPoint Presentation</vt:lpstr>
      <vt:lpstr>11 color separation</vt:lpstr>
      <vt:lpstr>Is spectral an ideal cytometry machine?</vt:lpstr>
      <vt:lpstr>Spectral Imaging  Advantages &amp; Disadvantages</vt:lpstr>
      <vt:lpstr>Conclusions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Frontiers in Cytometry still Exist! </dc:title>
  <dc:creator>Joseph Robinson</dc:creator>
  <cp:lastModifiedBy>Joseph Robinson</cp:lastModifiedBy>
  <cp:revision>67</cp:revision>
  <dcterms:created xsi:type="dcterms:W3CDTF">2015-10-05T07:13:05Z</dcterms:created>
  <dcterms:modified xsi:type="dcterms:W3CDTF">2015-10-11T06:34:07Z</dcterms:modified>
</cp:coreProperties>
</file>