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xls" ContentType="application/vnd.ms-excel"/>
  <Default Extension="jpeg" ContentType="image/jpeg"/>
  <Default Extension="xml" ContentType="application/xml"/>
  <Default Extension="bin" ContentType="application/vnd.openxmlformats-officedocument.oleObject"/>
  <Default Extension="vml" ContentType="application/vnd.openxmlformats-officedocument.vmlDrawing"/>
  <Default Extension="tif" ContentType="image/tiff"/>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49" r:id="rId2"/>
    <p:sldId id="350" r:id="rId3"/>
    <p:sldId id="351" r:id="rId4"/>
    <p:sldId id="352" r:id="rId5"/>
    <p:sldId id="353" r:id="rId6"/>
    <p:sldId id="354" r:id="rId7"/>
    <p:sldId id="355" r:id="rId8"/>
    <p:sldId id="356" r:id="rId9"/>
    <p:sldId id="338" r:id="rId10"/>
    <p:sldId id="342" r:id="rId11"/>
    <p:sldId id="339" r:id="rId12"/>
    <p:sldId id="343" r:id="rId13"/>
    <p:sldId id="324" r:id="rId14"/>
    <p:sldId id="284" r:id="rId15"/>
    <p:sldId id="302" r:id="rId16"/>
    <p:sldId id="269" r:id="rId17"/>
    <p:sldId id="357" r:id="rId18"/>
    <p:sldId id="358" r:id="rId19"/>
    <p:sldId id="359" r:id="rId20"/>
    <p:sldId id="326" r:id="rId21"/>
    <p:sldId id="360" r:id="rId22"/>
    <p:sldId id="317" r:id="rId23"/>
    <p:sldId id="318" r:id="rId24"/>
    <p:sldId id="361" r:id="rId25"/>
    <p:sldId id="363" r:id="rId26"/>
    <p:sldId id="362" r:id="rId27"/>
    <p:sldId id="365" r:id="rId28"/>
    <p:sldId id="263" r:id="rId29"/>
    <p:sldId id="276" r:id="rId30"/>
    <p:sldId id="264" r:id="rId31"/>
    <p:sldId id="265" r:id="rId32"/>
    <p:sldId id="313" r:id="rId33"/>
    <p:sldId id="271" r:id="rId34"/>
    <p:sldId id="322" r:id="rId35"/>
    <p:sldId id="272" r:id="rId36"/>
    <p:sldId id="327" r:id="rId37"/>
    <p:sldId id="277" r:id="rId38"/>
    <p:sldId id="347" r:id="rId39"/>
    <p:sldId id="328" r:id="rId40"/>
    <p:sldId id="296" r:id="rId41"/>
    <p:sldId id="281" r:id="rId42"/>
    <p:sldId id="303" r:id="rId43"/>
    <p:sldId id="305" r:id="rId44"/>
    <p:sldId id="306" r:id="rId45"/>
    <p:sldId id="315" r:id="rId46"/>
    <p:sldId id="334" r:id="rId47"/>
    <p:sldId id="330" r:id="rId48"/>
    <p:sldId id="329" r:id="rId49"/>
    <p:sldId id="333" r:id="rId50"/>
    <p:sldId id="282" r:id="rId51"/>
    <p:sldId id="283" r:id="rId52"/>
    <p:sldId id="309" r:id="rId53"/>
    <p:sldId id="310" r:id="rId54"/>
    <p:sldId id="292" r:id="rId55"/>
    <p:sldId id="368" r:id="rId56"/>
    <p:sldId id="369" r:id="rId57"/>
    <p:sldId id="373" r:id="rId58"/>
    <p:sldId id="370" r:id="rId59"/>
    <p:sldId id="371" r:id="rId60"/>
    <p:sldId id="372" r:id="rId61"/>
    <p:sldId id="298" r:id="rId62"/>
    <p:sldId id="364" r:id="rId63"/>
    <p:sldId id="308" r:id="rId64"/>
    <p:sldId id="260" r:id="rId65"/>
    <p:sldId id="367"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F"/>
    <a:srgbClr val="6B2CD9"/>
    <a:srgbClr val="5A23B8"/>
    <a:srgbClr val="000000"/>
    <a:srgbClr val="461A93"/>
    <a:srgbClr val="8BB8BD"/>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93718" autoAdjust="0"/>
  </p:normalViewPr>
  <p:slideViewPr>
    <p:cSldViewPr showGuides="1">
      <p:cViewPr>
        <p:scale>
          <a:sx n="82" d="100"/>
          <a:sy n="82" d="100"/>
        </p:scale>
        <p:origin x="1920" y="408"/>
      </p:cViewPr>
      <p:guideLst>
        <p:guide orient="horz" pos="2160"/>
        <p:guide pos="2880"/>
      </p:guideLst>
    </p:cSldViewPr>
  </p:slideViewPr>
  <p:outlineViewPr>
    <p:cViewPr>
      <p:scale>
        <a:sx n="33" d="100"/>
        <a:sy n="33" d="100"/>
      </p:scale>
      <p:origin x="0" y="4496"/>
    </p:cViewPr>
  </p:outlin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547619047619048"/>
          <c:y val="0.0380622837370242"/>
          <c:w val="0.895238095238095"/>
          <c:h val="0.823529411764706"/>
        </c:manualLayout>
      </c:layout>
      <c:scatterChart>
        <c:scatterStyle val="lineMarker"/>
        <c:varyColors val="0"/>
        <c:ser>
          <c:idx val="0"/>
          <c:order val="0"/>
          <c:spPr>
            <a:ln w="36266">
              <a:solidFill>
                <a:srgbClr val="FF0000"/>
              </a:solidFill>
              <a:prstDash val="solid"/>
            </a:ln>
          </c:spPr>
          <c:marker>
            <c:symbol val="none"/>
          </c:marker>
          <c:xVal>
            <c:numRef>
              <c:f>stain02!$A:$A</c:f>
              <c:numCache>
                <c:formatCode>General</c:formatCode>
                <c:ptCount val="65536"/>
                <c:pt idx="0">
                  <c:v>503.3507257235628</c:v>
                </c:pt>
                <c:pt idx="1">
                  <c:v>505.9399352541519</c:v>
                </c:pt>
                <c:pt idx="2">
                  <c:v>508.5594620594992</c:v>
                </c:pt>
                <c:pt idx="3">
                  <c:v>511.2098627816725</c:v>
                </c:pt>
                <c:pt idx="4">
                  <c:v>513.8917080345044</c:v>
                </c:pt>
                <c:pt idx="5">
                  <c:v>516.605582849698</c:v>
                </c:pt>
                <c:pt idx="6">
                  <c:v>519.3520871402627</c:v>
                </c:pt>
                <c:pt idx="7">
                  <c:v>522.131836182098</c:v>
                </c:pt>
                <c:pt idx="8">
                  <c:v>524.9454611145019</c:v>
                </c:pt>
                <c:pt idx="9">
                  <c:v>527.793609460572</c:v>
                </c:pt>
                <c:pt idx="10">
                  <c:v>530.676945668336</c:v>
                </c:pt>
                <c:pt idx="11">
                  <c:v>533.5961516736665</c:v>
                </c:pt>
                <c:pt idx="12">
                  <c:v>536.5519274859703</c:v>
                </c:pt>
                <c:pt idx="13">
                  <c:v>539.544991797757</c:v>
                </c:pt>
                <c:pt idx="14">
                  <c:v>542.5760826192125</c:v>
                </c:pt>
                <c:pt idx="15">
                  <c:v>545.6459579390456</c:v>
                </c:pt>
                <c:pt idx="16">
                  <c:v>548.7553964128256</c:v>
                </c:pt>
                <c:pt idx="17">
                  <c:v>551.9051980802006</c:v>
                </c:pt>
                <c:pt idx="18">
                  <c:v>555.0961851124279</c:v>
                </c:pt>
                <c:pt idx="19">
                  <c:v>558.3292025916984</c:v>
                </c:pt>
                <c:pt idx="20">
                  <c:v>561.6051193238992</c:v>
                </c:pt>
              </c:numCache>
            </c:numRef>
          </c:xVal>
          <c:yVal>
            <c:numRef>
              <c:f>stain02!$D:$D</c:f>
              <c:numCache>
                <c:formatCode>General</c:formatCode>
                <c:ptCount val="65536"/>
                <c:pt idx="0">
                  <c:v>0.0</c:v>
                </c:pt>
                <c:pt idx="1">
                  <c:v>4.19502035312257</c:v>
                </c:pt>
                <c:pt idx="2">
                  <c:v>15.24472495768614</c:v>
                </c:pt>
                <c:pt idx="3">
                  <c:v>79.60052501263114</c:v>
                </c:pt>
                <c:pt idx="4">
                  <c:v>125.7998924495418</c:v>
                </c:pt>
                <c:pt idx="5">
                  <c:v>121.228850648726</c:v>
                </c:pt>
                <c:pt idx="6">
                  <c:v>109.395942981791</c:v>
                </c:pt>
                <c:pt idx="7">
                  <c:v>105.2591545719345</c:v>
                </c:pt>
                <c:pt idx="8">
                  <c:v>96.98933465178695</c:v>
                </c:pt>
                <c:pt idx="9">
                  <c:v>94.73276397744303</c:v>
                </c:pt>
                <c:pt idx="10">
                  <c:v>88.18051014102888</c:v>
                </c:pt>
                <c:pt idx="11">
                  <c:v>76.9601980973709</c:v>
                </c:pt>
                <c:pt idx="12">
                  <c:v>73.43987270740283</c:v>
                </c:pt>
                <c:pt idx="13">
                  <c:v>70.22960202863908</c:v>
                </c:pt>
                <c:pt idx="14">
                  <c:v>65.56552171505284</c:v>
                </c:pt>
                <c:pt idx="15">
                  <c:v>59.6529352781969</c:v>
                </c:pt>
                <c:pt idx="16">
                  <c:v>52.82532280303708</c:v>
                </c:pt>
                <c:pt idx="17">
                  <c:v>46.59096896809624</c:v>
                </c:pt>
                <c:pt idx="18">
                  <c:v>40.12401885122937</c:v>
                </c:pt>
                <c:pt idx="19">
                  <c:v>32.46679455435891</c:v>
                </c:pt>
                <c:pt idx="20">
                  <c:v>23.04548491736987</c:v>
                </c:pt>
              </c:numCache>
            </c:numRef>
          </c:yVal>
          <c:smooth val="0"/>
        </c:ser>
        <c:ser>
          <c:idx val="1"/>
          <c:order val="1"/>
          <c:spPr>
            <a:ln w="36266">
              <a:solidFill>
                <a:srgbClr val="00FF00"/>
              </a:solidFill>
              <a:prstDash val="solid"/>
            </a:ln>
          </c:spPr>
          <c:marker>
            <c:symbol val="none"/>
          </c:marker>
          <c:xVal>
            <c:numRef>
              <c:f>stain02!$A:$A</c:f>
              <c:numCache>
                <c:formatCode>General</c:formatCode>
                <c:ptCount val="65536"/>
                <c:pt idx="0">
                  <c:v>503.3507257235628</c:v>
                </c:pt>
                <c:pt idx="1">
                  <c:v>505.9399352541519</c:v>
                </c:pt>
                <c:pt idx="2">
                  <c:v>508.5594620594992</c:v>
                </c:pt>
                <c:pt idx="3">
                  <c:v>511.2098627816725</c:v>
                </c:pt>
                <c:pt idx="4">
                  <c:v>513.8917080345044</c:v>
                </c:pt>
                <c:pt idx="5">
                  <c:v>516.605582849698</c:v>
                </c:pt>
                <c:pt idx="6">
                  <c:v>519.3520871402627</c:v>
                </c:pt>
                <c:pt idx="7">
                  <c:v>522.131836182098</c:v>
                </c:pt>
                <c:pt idx="8">
                  <c:v>524.9454611145019</c:v>
                </c:pt>
                <c:pt idx="9">
                  <c:v>527.793609460572</c:v>
                </c:pt>
                <c:pt idx="10">
                  <c:v>530.676945668336</c:v>
                </c:pt>
                <c:pt idx="11">
                  <c:v>533.5961516736665</c:v>
                </c:pt>
                <c:pt idx="12">
                  <c:v>536.5519274859703</c:v>
                </c:pt>
                <c:pt idx="13">
                  <c:v>539.544991797757</c:v>
                </c:pt>
                <c:pt idx="14">
                  <c:v>542.5760826192125</c:v>
                </c:pt>
                <c:pt idx="15">
                  <c:v>545.6459579390456</c:v>
                </c:pt>
                <c:pt idx="16">
                  <c:v>548.7553964128256</c:v>
                </c:pt>
                <c:pt idx="17">
                  <c:v>551.9051980802006</c:v>
                </c:pt>
                <c:pt idx="18">
                  <c:v>555.0961851124279</c:v>
                </c:pt>
                <c:pt idx="19">
                  <c:v>558.3292025916984</c:v>
                </c:pt>
                <c:pt idx="20">
                  <c:v>561.6051193238992</c:v>
                </c:pt>
              </c:numCache>
            </c:numRef>
          </c:xVal>
          <c:yVal>
            <c:numRef>
              <c:f>stain02!$E:$E</c:f>
              <c:numCache>
                <c:formatCode>General</c:formatCode>
                <c:ptCount val="65536"/>
                <c:pt idx="0">
                  <c:v>0.0</c:v>
                </c:pt>
                <c:pt idx="1">
                  <c:v>2.61332651802457</c:v>
                </c:pt>
                <c:pt idx="2">
                  <c:v>9.79551743263798</c:v>
                </c:pt>
                <c:pt idx="3">
                  <c:v>40.01628993442078</c:v>
                </c:pt>
                <c:pt idx="4">
                  <c:v>77.4286295791651</c:v>
                </c:pt>
                <c:pt idx="5">
                  <c:v>87.15468368629487</c:v>
                </c:pt>
                <c:pt idx="6">
                  <c:v>91.57986728791627</c:v>
                </c:pt>
                <c:pt idx="7">
                  <c:v>98.9612040102603</c:v>
                </c:pt>
                <c:pt idx="8">
                  <c:v>100.2771774678435</c:v>
                </c:pt>
                <c:pt idx="9">
                  <c:v>102.4503494917261</c:v>
                </c:pt>
                <c:pt idx="10">
                  <c:v>95.65284805849107</c:v>
                </c:pt>
                <c:pt idx="11">
                  <c:v>83.99449855433631</c:v>
                </c:pt>
                <c:pt idx="12">
                  <c:v>77.49347082027627</c:v>
                </c:pt>
                <c:pt idx="13">
                  <c:v>73.37413714617745</c:v>
                </c:pt>
                <c:pt idx="14">
                  <c:v>66.9889256411492</c:v>
                </c:pt>
                <c:pt idx="15">
                  <c:v>59.16730236510895</c:v>
                </c:pt>
                <c:pt idx="16">
                  <c:v>52.47161884816105</c:v>
                </c:pt>
                <c:pt idx="17">
                  <c:v>47.38851454752513</c:v>
                </c:pt>
                <c:pt idx="18">
                  <c:v>43.33402211453757</c:v>
                </c:pt>
                <c:pt idx="19">
                  <c:v>36.68469150111303</c:v>
                </c:pt>
                <c:pt idx="20">
                  <c:v>28.59432703228001</c:v>
                </c:pt>
              </c:numCache>
            </c:numRef>
          </c:yVal>
          <c:smooth val="0"/>
        </c:ser>
        <c:dLbls>
          <c:showLegendKey val="0"/>
          <c:showVal val="0"/>
          <c:showCatName val="0"/>
          <c:showSerName val="0"/>
          <c:showPercent val="0"/>
          <c:showBubbleSize val="0"/>
        </c:dLbls>
        <c:axId val="-2023283584"/>
        <c:axId val="-2023347056"/>
      </c:scatterChart>
      <c:valAx>
        <c:axId val="-2023283584"/>
        <c:scaling>
          <c:orientation val="minMax"/>
          <c:max val="565.0"/>
          <c:min val="505.0"/>
        </c:scaling>
        <c:delete val="0"/>
        <c:axPos val="b"/>
        <c:majorGridlines>
          <c:spPr>
            <a:ln w="3022">
              <a:solidFill>
                <a:srgbClr val="000000"/>
              </a:solidFill>
              <a:prstDash val="sysDash"/>
            </a:ln>
          </c:spPr>
        </c:majorGridlines>
        <c:numFmt formatCode="General" sourceLinked="1"/>
        <c:majorTickMark val="out"/>
        <c:minorTickMark val="none"/>
        <c:tickLblPos val="nextTo"/>
        <c:spPr>
          <a:ln w="3022">
            <a:solidFill>
              <a:srgbClr val="000000"/>
            </a:solidFill>
            <a:prstDash val="solid"/>
          </a:ln>
        </c:spPr>
        <c:txPr>
          <a:bodyPr rot="0" vert="horz"/>
          <a:lstStyle/>
          <a:p>
            <a:pPr>
              <a:defRPr sz="904" b="0" i="0" u="none" strike="noStrike" baseline="0">
                <a:solidFill>
                  <a:srgbClr val="000000"/>
                </a:solidFill>
                <a:latin typeface="Arial"/>
                <a:ea typeface="Arial"/>
                <a:cs typeface="Arial"/>
              </a:defRPr>
            </a:pPr>
            <a:endParaRPr lang="en-US"/>
          </a:p>
        </c:txPr>
        <c:crossAx val="-2023347056"/>
        <c:crosses val="autoZero"/>
        <c:crossBetween val="midCat"/>
      </c:valAx>
      <c:valAx>
        <c:axId val="-2023347056"/>
        <c:scaling>
          <c:orientation val="minMax"/>
          <c:min val="0.4"/>
        </c:scaling>
        <c:delete val="0"/>
        <c:axPos val="l"/>
        <c:majorGridlines>
          <c:spPr>
            <a:ln w="3022">
              <a:solidFill>
                <a:srgbClr val="000000"/>
              </a:solidFill>
              <a:prstDash val="sysDash"/>
            </a:ln>
          </c:spPr>
        </c:majorGridlines>
        <c:numFmt formatCode="General" sourceLinked="1"/>
        <c:majorTickMark val="out"/>
        <c:minorTickMark val="none"/>
        <c:tickLblPos val="none"/>
        <c:spPr>
          <a:ln w="3022">
            <a:solidFill>
              <a:srgbClr val="000000"/>
            </a:solidFill>
            <a:prstDash val="solid"/>
          </a:ln>
        </c:spPr>
        <c:crossAx val="-2023283584"/>
        <c:crosses val="autoZero"/>
        <c:crossBetween val="midCat"/>
      </c:valAx>
      <c:spPr>
        <a:solidFill>
          <a:srgbClr val="FFFFFF"/>
        </a:solidFill>
        <a:ln w="12089">
          <a:solidFill>
            <a:srgbClr val="808080"/>
          </a:solidFill>
          <a:prstDash val="solid"/>
        </a:ln>
      </c:spPr>
    </c:plotArea>
    <c:plotVisOnly val="1"/>
    <c:dispBlanksAs val="gap"/>
    <c:showDLblsOverMax val="0"/>
  </c:chart>
  <c:spPr>
    <a:solidFill>
      <a:srgbClr val="FFFFFF"/>
    </a:solidFill>
    <a:ln w="3022">
      <a:solidFill>
        <a:srgbClr val="000000"/>
      </a:solidFill>
      <a:prstDash val="solid"/>
    </a:ln>
  </c:spPr>
  <c:txPr>
    <a:bodyPr/>
    <a:lstStyle/>
    <a:p>
      <a:pPr>
        <a:defRPr sz="904"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05.png"/><Relationship Id="rId5" Type="http://schemas.openxmlformats.org/officeDocument/2006/relationships/image" Target="../media/image77.png"/><Relationship Id="rId1" Type="http://schemas.openxmlformats.org/officeDocument/2006/relationships/image" Target="../media/image107.png"/><Relationship Id="rId2" Type="http://schemas.openxmlformats.org/officeDocument/2006/relationships/image" Target="../media/image10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F0B9F5-8663-474A-8CC6-9DB51D973F4B}" type="datetimeFigureOut">
              <a:rPr lang="en-US" smtClean="0"/>
              <a:t>10/5/15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35FB5-B460-4B57-B21D-F523BEC77D56}" type="slidenum">
              <a:rPr lang="en-US" smtClean="0"/>
              <a:t>‹#›</a:t>
            </a:fld>
            <a:endParaRPr lang="en-US"/>
          </a:p>
        </p:txBody>
      </p:sp>
    </p:spTree>
    <p:extLst>
      <p:ext uri="{BB962C8B-B14F-4D97-AF65-F5344CB8AC3E}">
        <p14:creationId xmlns:p14="http://schemas.microsoft.com/office/powerpoint/2010/main" val="123493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454A2-88F1-4136-8710-F9D0F1C6B05A}" type="slidenum">
              <a:rPr lang="en-US" smtClean="0"/>
              <a:t>1</a:t>
            </a:fld>
            <a:endParaRPr lang="en-US"/>
          </a:p>
        </p:txBody>
      </p:sp>
    </p:spTree>
    <p:extLst>
      <p:ext uri="{BB962C8B-B14F-4D97-AF65-F5344CB8AC3E}">
        <p14:creationId xmlns:p14="http://schemas.microsoft.com/office/powerpoint/2010/main" val="483625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30ADD3B7-A95E-F243-83C5-4D4D3F0EE1C1}" type="slidenum">
              <a:rPr lang="en-US"/>
              <a:pPr/>
              <a:t>19</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13135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8F1A5B5C-D0E3-574A-96FD-D451EDB9A6E8}" type="slidenum">
              <a:rPr lang="en-US"/>
              <a:pPr/>
              <a:t>20</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859000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8F1A5B5C-D0E3-574A-96FD-D451EDB9A6E8}" type="slidenum">
              <a:rPr lang="en-US"/>
              <a:pPr/>
              <a:t>21</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83276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9A199-58B9-CB41-8609-71458095ECBC}" type="slidenum">
              <a:rPr lang="en-US"/>
              <a:pPr/>
              <a:t>22</a:t>
            </a:fld>
            <a:endParaRPr lang="en-US"/>
          </a:p>
        </p:txBody>
      </p:sp>
      <p:sp>
        <p:nvSpPr>
          <p:cNvPr id="20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598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4CBC8D-4B7D-D84E-8C6F-934EDAB01AC5}" type="slidenum">
              <a:rPr lang="en-US"/>
              <a:pPr/>
              <a:t>23</a:t>
            </a:fld>
            <a:endParaRPr lang="en-US"/>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222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7EAE6CE2-D35E-0C44-8683-0E063F34382B}" type="slidenum">
              <a:rPr lang="en-US"/>
              <a:pPr/>
              <a:t>24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07039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0D63FE38-252F-874E-9E27-D6E88D23CC4A}" type="slidenum">
              <a:rPr lang="en-US"/>
              <a:pPr/>
              <a:t>25</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894160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
        <p:nvSpPr>
          <p:cNvPr id="100356" name="Slide Number Placeholder 3"/>
          <p:cNvSpPr>
            <a:spLocks noGrp="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B24481AC-452E-B34F-A25E-F7862A9CBC2F}" type="slidenum">
              <a:rPr lang="en-US"/>
              <a:pPr/>
              <a:t>26</a:t>
            </a:fld>
            <a:endParaRPr lang="en-US"/>
          </a:p>
        </p:txBody>
      </p:sp>
    </p:spTree>
    <p:extLst>
      <p:ext uri="{BB962C8B-B14F-4D97-AF65-F5344CB8AC3E}">
        <p14:creationId xmlns:p14="http://schemas.microsoft.com/office/powerpoint/2010/main" val="2129409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DE4DB00D-1C43-4B4C-BF8F-FCC5F395FCB0}" type="slidenum">
              <a:rPr lang="en-US"/>
              <a:pPr/>
              <a:t>27</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buFontTx/>
              <a:buChar char="•"/>
            </a:pPr>
            <a:r>
              <a:rPr lang="en-US">
                <a:latin typeface="Arial" charset="0"/>
              </a:rPr>
              <a:t>It is useful to begin within the context of the biomolecules that attenuate photonic flux.</a:t>
            </a:r>
          </a:p>
          <a:p>
            <a:pPr lvl="1" eaLnBrk="1" hangingPunct="1">
              <a:buFontTx/>
              <a:buChar char="•"/>
            </a:pPr>
            <a:r>
              <a:rPr lang="en-US">
                <a:latin typeface="Arial" charset="0"/>
              </a:rPr>
              <a:t>Many biomolecules are endogenous fluorophores with unique absorption and fluorescence emission spectra.</a:t>
            </a:r>
          </a:p>
          <a:p>
            <a:pPr lvl="1" eaLnBrk="1" hangingPunct="1">
              <a:buFontTx/>
              <a:buChar char="•"/>
            </a:pPr>
            <a:r>
              <a:rPr lang="en-US">
                <a:latin typeface="Arial" charset="0"/>
              </a:rPr>
              <a:t>The combination of these individual spectra yield the spectrum seen by the imaging detector.</a:t>
            </a:r>
          </a:p>
          <a:p>
            <a:pPr lvl="1" eaLnBrk="1" hangingPunct="1">
              <a:buFontTx/>
              <a:buChar char="•"/>
            </a:pPr>
            <a:r>
              <a:rPr lang="en-US">
                <a:latin typeface="Arial" charset="0"/>
              </a:rPr>
              <a:t>If the individual spectra contributing to this overall spectrum are known, it is possible to calculate the relative contribution of each of these individual spectra (given that an adequate number of wavelengths are sampled).</a:t>
            </a:r>
          </a:p>
          <a:p>
            <a:pPr lvl="1" eaLnBrk="1" hangingPunct="1">
              <a:buFontTx/>
              <a:buChar char="•"/>
            </a:pPr>
            <a:r>
              <a:rPr lang="en-US">
                <a:latin typeface="Arial" charset="0"/>
              </a:rPr>
              <a:t>The relative contribution of these individual spectrum may correlate to the biomolecule concentration.</a:t>
            </a:r>
          </a:p>
          <a:p>
            <a:pPr eaLnBrk="1" hangingPunct="1">
              <a:buFontTx/>
              <a:buChar char="•"/>
            </a:pPr>
            <a:r>
              <a:rPr lang="en-US">
                <a:latin typeface="Arial" charset="0"/>
              </a:rPr>
              <a:t>Thus, multispectral imaging suggests the possibility of mapping relative endogenous fluorophore concentration in a tissue sample.</a:t>
            </a:r>
          </a:p>
          <a:p>
            <a:pPr eaLnBrk="1" hangingPunct="1">
              <a:buFontTx/>
              <a:buChar char="•"/>
            </a:pPr>
            <a:r>
              <a:rPr lang="en-US">
                <a:latin typeface="Arial" charset="0"/>
              </a:rPr>
              <a:t>Furthermore, occurrence of some biomolecules can be correlated to cellular events.</a:t>
            </a:r>
          </a:p>
          <a:p>
            <a:pPr eaLnBrk="1" hangingPunct="1">
              <a:buFontTx/>
              <a:buChar char="•"/>
            </a:pPr>
            <a:r>
              <a:rPr lang="en-US">
                <a:latin typeface="Arial" charset="0"/>
              </a:rPr>
              <a:t>Here you see plots of the absorption and emission spectra for some relevant biomolecules.</a:t>
            </a:r>
          </a:p>
        </p:txBody>
      </p:sp>
    </p:spTree>
    <p:extLst>
      <p:ext uri="{BB962C8B-B14F-4D97-AF65-F5344CB8AC3E}">
        <p14:creationId xmlns:p14="http://schemas.microsoft.com/office/powerpoint/2010/main" val="873498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pPr eaLnBrk="1" hangingPunct="1"/>
            <a:endParaRPr lang="en-US" altLang="en-US" smtClean="0"/>
          </a:p>
        </p:txBody>
      </p:sp>
      <p:sp>
        <p:nvSpPr>
          <p:cNvPr id="53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C46E753-424E-425B-9185-68C52E65A0D5}" type="slidenum">
              <a:rPr lang="en-US" altLang="en-US" smtClean="0"/>
              <a:pPr eaLnBrk="1" hangingPunct="1">
                <a:spcBef>
                  <a:spcPct val="0"/>
                </a:spcBef>
              </a:pPr>
              <a:t>28</a:t>
            </a:fld>
            <a:endParaRPr lang="en-US" altLang="en-US" smtClean="0"/>
          </a:p>
        </p:txBody>
      </p:sp>
    </p:spTree>
    <p:extLst>
      <p:ext uri="{BB962C8B-B14F-4D97-AF65-F5344CB8AC3E}">
        <p14:creationId xmlns:p14="http://schemas.microsoft.com/office/powerpoint/2010/main" val="211282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82924A4B-3781-40FF-AAF7-6D4839A4AEE8}" type="slidenum">
              <a:rPr lang="en-US" smtClean="0">
                <a:solidFill>
                  <a:prstClr val="black"/>
                </a:solidFill>
              </a:rPr>
              <a:pPr>
                <a:defRPr/>
              </a:pPr>
              <a:t>2</a:t>
            </a:fld>
            <a:endParaRPr lang="en-US" smtClean="0">
              <a:solidFill>
                <a:prstClr val="black"/>
              </a:solidFill>
            </a:endParaRPr>
          </a:p>
        </p:txBody>
      </p:sp>
      <p:sp>
        <p:nvSpPr>
          <p:cNvPr id="112643" name="Rectangle 2"/>
          <p:cNvSpPr>
            <a:spLocks noGrp="1" noRot="1" noChangeAspect="1" noChangeArrowheads="1" noTextEdit="1"/>
          </p:cNvSpPr>
          <p:nvPr>
            <p:ph type="sldImg"/>
          </p:nvPr>
        </p:nvSpPr>
        <p:spPr>
          <a:xfrm>
            <a:off x="1144588" y="685800"/>
            <a:ext cx="4572000" cy="3429000"/>
          </a:xfrm>
          <a:ln/>
        </p:spPr>
      </p:sp>
      <p:sp>
        <p:nvSpPr>
          <p:cNvPr id="112644" name="Rectangle 3"/>
          <p:cNvSpPr>
            <a:spLocks noGrp="1" noChangeArrowheads="1"/>
          </p:cNvSpPr>
          <p:nvPr>
            <p:ph type="body" idx="1"/>
          </p:nvPr>
        </p:nvSpPr>
        <p:spPr>
          <a:xfrm>
            <a:off x="685800" y="4343401"/>
            <a:ext cx="5486400" cy="4116388"/>
          </a:xfrm>
          <a:noFill/>
          <a:ln/>
        </p:spPr>
        <p:txBody>
          <a:bodyPr/>
          <a:lstStyle/>
          <a:p>
            <a:pPr eaLnBrk="1" hangingPunct="1"/>
            <a:endParaRPr lang="en-US" dirty="0" smtClean="0"/>
          </a:p>
        </p:txBody>
      </p:sp>
    </p:spTree>
    <p:extLst>
      <p:ext uri="{BB962C8B-B14F-4D97-AF65-F5344CB8AC3E}">
        <p14:creationId xmlns:p14="http://schemas.microsoft.com/office/powerpoint/2010/main" val="2086049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pPr eaLnBrk="1" hangingPunct="1"/>
            <a:endParaRPr lang="en-US" altLang="en-US" smtClean="0"/>
          </a:p>
        </p:txBody>
      </p:sp>
      <p:sp>
        <p:nvSpPr>
          <p:cNvPr id="522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B7EE16D-BEAB-48FB-8EB8-CF6BD0082A56}" type="slidenum">
              <a:rPr lang="en-US" altLang="en-US" smtClean="0"/>
              <a:pPr eaLnBrk="1" hangingPunct="1">
                <a:spcBef>
                  <a:spcPct val="0"/>
                </a:spcBef>
              </a:pPr>
              <a:t>29</a:t>
            </a:fld>
            <a:endParaRPr lang="en-US" altLang="en-US" smtClean="0"/>
          </a:p>
        </p:txBody>
      </p:sp>
    </p:spTree>
    <p:extLst>
      <p:ext uri="{BB962C8B-B14F-4D97-AF65-F5344CB8AC3E}">
        <p14:creationId xmlns:p14="http://schemas.microsoft.com/office/powerpoint/2010/main" val="1676916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eaLnBrk="1" hangingPunct="1"/>
            <a:endParaRPr lang="en-US" altLang="en-US" smtClean="0"/>
          </a:p>
        </p:txBody>
      </p:sp>
      <p:sp>
        <p:nvSpPr>
          <p:cNvPr id="542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7A8958F-2458-477C-9796-F7C12F5A526F}" type="slidenum">
              <a:rPr lang="en-US" altLang="en-US" smtClean="0"/>
              <a:pPr eaLnBrk="1" hangingPunct="1">
                <a:spcBef>
                  <a:spcPct val="0"/>
                </a:spcBef>
              </a:pPr>
              <a:t>30</a:t>
            </a:fld>
            <a:endParaRPr lang="en-US" altLang="en-US" smtClean="0"/>
          </a:p>
        </p:txBody>
      </p:sp>
    </p:spTree>
    <p:extLst>
      <p:ext uri="{BB962C8B-B14F-4D97-AF65-F5344CB8AC3E}">
        <p14:creationId xmlns:p14="http://schemas.microsoft.com/office/powerpoint/2010/main" val="363509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pPr eaLnBrk="1" hangingPunct="1"/>
            <a:endParaRPr lang="en-US" altLang="en-US" smtClean="0"/>
          </a:p>
        </p:txBody>
      </p:sp>
      <p:sp>
        <p:nvSpPr>
          <p:cNvPr id="553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628CBEC-5C48-4761-B578-607E36CB0062}" type="slidenum">
              <a:rPr lang="en-US" altLang="en-US" smtClean="0"/>
              <a:pPr eaLnBrk="1" hangingPunct="1">
                <a:spcBef>
                  <a:spcPct val="0"/>
                </a:spcBef>
              </a:pPr>
              <a:t>31</a:t>
            </a:fld>
            <a:endParaRPr lang="en-US" altLang="en-US" smtClean="0"/>
          </a:p>
        </p:txBody>
      </p:sp>
    </p:spTree>
    <p:extLst>
      <p:ext uri="{BB962C8B-B14F-4D97-AF65-F5344CB8AC3E}">
        <p14:creationId xmlns:p14="http://schemas.microsoft.com/office/powerpoint/2010/main" val="206297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CE315ED-0561-4814-AEBD-4CCCAF04E727}" type="slidenum">
              <a:rPr lang="en-US" altLang="en-US" smtClean="0"/>
              <a:pPr eaLnBrk="1" hangingPunct="1">
                <a:spcBef>
                  <a:spcPct val="0"/>
                </a:spcBef>
              </a:pPr>
              <a:t>33</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Sensitive to very small changes in spectroscopic properties that would not be reliably detected by non-imaging spectroscopic techniques, and not by standard color-based imaging systems.</a:t>
            </a:r>
          </a:p>
        </p:txBody>
      </p:sp>
    </p:spTree>
    <p:extLst>
      <p:ext uri="{BB962C8B-B14F-4D97-AF65-F5344CB8AC3E}">
        <p14:creationId xmlns:p14="http://schemas.microsoft.com/office/powerpoint/2010/main" val="171994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C026F-6604-5441-B006-51D40DD3B55F}" type="slidenum">
              <a:rPr lang="en-US"/>
              <a:pPr/>
              <a:t>34</a:t>
            </a:fld>
            <a:endParaRPr lang="en-US"/>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a:xfrm>
            <a:off x="913805" y="4343704"/>
            <a:ext cx="5030391" cy="4113892"/>
          </a:xfrm>
        </p:spPr>
        <p:txBody>
          <a:bodyPr/>
          <a:lstStyle/>
          <a:p>
            <a:r>
              <a:rPr lang="en-US"/>
              <a:t>Sensitive to very small changes in spectroscopic properties that would not be reliably detected by non-imaging spectroscopic techniques, and not by standard color-based imaging systems.</a:t>
            </a:r>
          </a:p>
        </p:txBody>
      </p:sp>
    </p:spTree>
    <p:extLst>
      <p:ext uri="{BB962C8B-B14F-4D97-AF65-F5344CB8AC3E}">
        <p14:creationId xmlns:p14="http://schemas.microsoft.com/office/powerpoint/2010/main" val="266435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4CAE91E-EE1D-4FA8-A27F-AA23B6405FF9}" type="slidenum">
              <a:rPr lang="en-US" altLang="en-US" smtClean="0"/>
              <a:pPr eaLnBrk="1" hangingPunct="1">
                <a:spcBef>
                  <a:spcPct val="0"/>
                </a:spcBef>
              </a:pPr>
              <a:t>35</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35036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latin typeface="Arial" charset="0"/>
            </a:endParaRPr>
          </a:p>
        </p:txBody>
      </p:sp>
      <p:sp>
        <p:nvSpPr>
          <p:cNvPr id="114692" name="Slide Number Placeholder 3"/>
          <p:cNvSpPr>
            <a:spLocks noGrp="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F29E8B22-BDA2-EB40-8B49-766A0F6BF543}" type="slidenum">
              <a:rPr lang="en-US"/>
              <a:pPr/>
              <a:t>36</a:t>
            </a:fld>
            <a:endParaRPr lang="en-US"/>
          </a:p>
        </p:txBody>
      </p:sp>
    </p:spTree>
    <p:extLst>
      <p:ext uri="{BB962C8B-B14F-4D97-AF65-F5344CB8AC3E}">
        <p14:creationId xmlns:p14="http://schemas.microsoft.com/office/powerpoint/2010/main" val="104173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pPr eaLnBrk="1" hangingPunct="1"/>
            <a:endParaRPr lang="en-US" altLang="en-US" smtClean="0"/>
          </a:p>
        </p:txBody>
      </p:sp>
      <p:sp>
        <p:nvSpPr>
          <p:cNvPr id="6963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9A8D619-FE02-45CB-898F-C54E00BD9054}" type="slidenum">
              <a:rPr lang="en-US" altLang="en-US" smtClean="0"/>
              <a:pPr eaLnBrk="1" hangingPunct="1">
                <a:spcBef>
                  <a:spcPct val="0"/>
                </a:spcBef>
              </a:pPr>
              <a:t>37</a:t>
            </a:fld>
            <a:endParaRPr lang="en-US" altLang="en-US" smtClean="0"/>
          </a:p>
        </p:txBody>
      </p:sp>
    </p:spTree>
    <p:extLst>
      <p:ext uri="{BB962C8B-B14F-4D97-AF65-F5344CB8AC3E}">
        <p14:creationId xmlns:p14="http://schemas.microsoft.com/office/powerpoint/2010/main" val="1851730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B8A625-F8B8-4AC7-83C5-E783D2D1DC44}" type="slidenum">
              <a:rPr lang="en-US" altLang="en-US"/>
              <a:pPr/>
              <a:t>38</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8333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1921A-AAC8-4F9C-945F-CA42B9EF42CB}" type="slidenum">
              <a:rPr lang="en-US" smtClean="0"/>
              <a:t>39</a:t>
            </a:fld>
            <a:endParaRPr lang="en-US"/>
          </a:p>
        </p:txBody>
      </p:sp>
    </p:spTree>
    <p:extLst>
      <p:ext uri="{BB962C8B-B14F-4D97-AF65-F5344CB8AC3E}">
        <p14:creationId xmlns:p14="http://schemas.microsoft.com/office/powerpoint/2010/main" val="407448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35FB5-B460-4B57-B21D-F523BEC77D56}" type="slidenum">
              <a:rPr lang="en-US" smtClean="0"/>
              <a:t>12</a:t>
            </a:fld>
            <a:endParaRPr lang="en-US"/>
          </a:p>
        </p:txBody>
      </p:sp>
    </p:spTree>
    <p:extLst>
      <p:ext uri="{BB962C8B-B14F-4D97-AF65-F5344CB8AC3E}">
        <p14:creationId xmlns:p14="http://schemas.microsoft.com/office/powerpoint/2010/main" val="1885851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EAB281-5837-429F-9FF2-304A5C1E0567}" type="slidenum">
              <a:rPr lang="fr-FR" smtClean="0"/>
              <a:t>40</a:t>
            </a:fld>
            <a:endParaRPr lang="fr-FR"/>
          </a:p>
        </p:txBody>
      </p:sp>
    </p:spTree>
    <p:extLst>
      <p:ext uri="{BB962C8B-B14F-4D97-AF65-F5344CB8AC3E}">
        <p14:creationId xmlns:p14="http://schemas.microsoft.com/office/powerpoint/2010/main" val="42435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pPr eaLnBrk="1" hangingPunct="1"/>
            <a:endParaRPr lang="en-US" altLang="en-US" smtClean="0"/>
          </a:p>
        </p:txBody>
      </p:sp>
      <p:sp>
        <p:nvSpPr>
          <p:cNvPr id="8294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4C59593-460F-4093-9337-3B5AA792C325}" type="slidenum">
              <a:rPr lang="en-US" altLang="en-US" smtClean="0"/>
              <a:pPr eaLnBrk="1" hangingPunct="1">
                <a:spcBef>
                  <a:spcPct val="0"/>
                </a:spcBef>
              </a:pPr>
              <a:t>41</a:t>
            </a:fld>
            <a:endParaRPr lang="en-US" altLang="en-US" smtClean="0"/>
          </a:p>
        </p:txBody>
      </p:sp>
    </p:spTree>
    <p:extLst>
      <p:ext uri="{BB962C8B-B14F-4D97-AF65-F5344CB8AC3E}">
        <p14:creationId xmlns:p14="http://schemas.microsoft.com/office/powerpoint/2010/main" val="55900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ED3CB-A294-4972-A0D5-AAD3E9AB48E8}" type="slidenum">
              <a:rPr lang="en-US" altLang="en-US"/>
              <a:pPr/>
              <a:t>42</a:t>
            </a:fld>
            <a:endParaRPr lang="en-US"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66526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C2001-3783-4E37-946D-F1D0F9630DAE}" type="slidenum">
              <a:rPr lang="en-US" altLang="en-US"/>
              <a:pPr/>
              <a:t>43</a:t>
            </a:fld>
            <a:endParaRPr lang="en-US" alt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9589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DB1C6-25B9-44A4-AE8A-1FDC7F31DD0D}" type="slidenum">
              <a:rPr lang="en-US" altLang="en-US"/>
              <a:pPr/>
              <a:t>44</a:t>
            </a:fld>
            <a:endParaRPr lang="en-US" alt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8153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980D554-A7B6-DA41-9EEF-5E266F6DA700}" type="slidenum">
              <a:rPr lang="en-US"/>
              <a:pPr/>
              <a:t>46</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59315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10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75EF024-960C-A54D-B406-E657C6E189AF}" type="slidenum">
              <a:rPr lang="en-US"/>
              <a:pPr/>
              <a:t>47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78256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F97E50-319C-4171-87D7-56E225E258AC}" type="slidenum">
              <a:rPr lang="en-US" smtClean="0"/>
              <a:pPr/>
              <a:t>48</a:t>
            </a:fld>
            <a:endParaRPr lang="en-US"/>
          </a:p>
        </p:txBody>
      </p:sp>
    </p:spTree>
    <p:extLst>
      <p:ext uri="{BB962C8B-B14F-4D97-AF65-F5344CB8AC3E}">
        <p14:creationId xmlns:p14="http://schemas.microsoft.com/office/powerpoint/2010/main" val="1380897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F97E50-319C-4171-87D7-56E225E258AC}" type="slidenum">
              <a:rPr lang="en-US" smtClean="0"/>
              <a:pPr/>
              <a:t>49</a:t>
            </a:fld>
            <a:endParaRPr lang="en-US"/>
          </a:p>
        </p:txBody>
      </p:sp>
    </p:spTree>
    <p:extLst>
      <p:ext uri="{BB962C8B-B14F-4D97-AF65-F5344CB8AC3E}">
        <p14:creationId xmlns:p14="http://schemas.microsoft.com/office/powerpoint/2010/main" val="415365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46DFB6D-1677-409A-9B63-86E176F62949}" type="slidenum">
              <a:rPr lang="en-US" altLang="en-US" smtClean="0"/>
              <a:pPr eaLnBrk="1" hangingPunct="1">
                <a:spcBef>
                  <a:spcPct val="0"/>
                </a:spcBef>
              </a:pPr>
              <a:t>50</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2851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4A8-CB06-4A9F-B1F2-85554C3F82B6}" type="slidenum">
              <a:rPr lang="en-US" smtClean="0"/>
              <a:t>13</a:t>
            </a:fld>
            <a:endParaRPr lang="en-US"/>
          </a:p>
        </p:txBody>
      </p:sp>
    </p:spTree>
    <p:extLst>
      <p:ext uri="{BB962C8B-B14F-4D97-AF65-F5344CB8AC3E}">
        <p14:creationId xmlns:p14="http://schemas.microsoft.com/office/powerpoint/2010/main" val="2570215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pPr eaLnBrk="1" hangingPunct="1"/>
            <a:endParaRPr lang="en-US" altLang="en-US" smtClean="0"/>
          </a:p>
        </p:txBody>
      </p:sp>
      <p:sp>
        <p:nvSpPr>
          <p:cNvPr id="8704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1AE9327-09A5-4ED2-BE44-D14EF3476609}" type="slidenum">
              <a:rPr lang="en-US" altLang="en-US" smtClean="0"/>
              <a:pPr eaLnBrk="1" hangingPunct="1">
                <a:spcBef>
                  <a:spcPct val="0"/>
                </a:spcBef>
              </a:pPr>
              <a:t>51</a:t>
            </a:fld>
            <a:endParaRPr lang="en-US" altLang="en-US" smtClean="0"/>
          </a:p>
        </p:txBody>
      </p:sp>
    </p:spTree>
    <p:extLst>
      <p:ext uri="{BB962C8B-B14F-4D97-AF65-F5344CB8AC3E}">
        <p14:creationId xmlns:p14="http://schemas.microsoft.com/office/powerpoint/2010/main" val="120312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35FB5-B460-4B57-B21D-F523BEC77D56}" type="slidenum">
              <a:rPr lang="en-US" smtClean="0"/>
              <a:t>52</a:t>
            </a:fld>
            <a:endParaRPr lang="en-US"/>
          </a:p>
        </p:txBody>
      </p:sp>
    </p:spTree>
    <p:extLst>
      <p:ext uri="{BB962C8B-B14F-4D97-AF65-F5344CB8AC3E}">
        <p14:creationId xmlns:p14="http://schemas.microsoft.com/office/powerpoint/2010/main" val="2914797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35FB5-B460-4B57-B21D-F523BEC77D56}" type="slidenum">
              <a:rPr lang="en-US" smtClean="0"/>
              <a:t>53</a:t>
            </a:fld>
            <a:endParaRPr lang="en-US"/>
          </a:p>
        </p:txBody>
      </p:sp>
    </p:spTree>
    <p:extLst>
      <p:ext uri="{BB962C8B-B14F-4D97-AF65-F5344CB8AC3E}">
        <p14:creationId xmlns:p14="http://schemas.microsoft.com/office/powerpoint/2010/main" val="2903498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EAB281-5837-429F-9FF2-304A5C1E0567}" type="slidenum">
              <a:rPr lang="fr-FR" smtClean="0"/>
              <a:t>54</a:t>
            </a:fld>
            <a:endParaRPr lang="fr-FR"/>
          </a:p>
        </p:txBody>
      </p:sp>
    </p:spTree>
    <p:extLst>
      <p:ext uri="{BB962C8B-B14F-4D97-AF65-F5344CB8AC3E}">
        <p14:creationId xmlns:p14="http://schemas.microsoft.com/office/powerpoint/2010/main" val="3971257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61</a:t>
            </a:fld>
            <a:endParaRPr lang="en-US"/>
          </a:p>
        </p:txBody>
      </p:sp>
    </p:spTree>
    <p:extLst>
      <p:ext uri="{BB962C8B-B14F-4D97-AF65-F5344CB8AC3E}">
        <p14:creationId xmlns:p14="http://schemas.microsoft.com/office/powerpoint/2010/main" val="251302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8836F47E-FB80-E94A-94C1-F117B7989E03}" type="slidenum">
              <a:rPr lang="en-US"/>
              <a:pPr/>
              <a:t>62</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972470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35FB5-B460-4B57-B21D-F523BEC77D56}" type="slidenum">
              <a:rPr lang="en-US" smtClean="0"/>
              <a:t>63</a:t>
            </a:fld>
            <a:endParaRPr lang="en-US"/>
          </a:p>
        </p:txBody>
      </p:sp>
    </p:spTree>
    <p:extLst>
      <p:ext uri="{BB962C8B-B14F-4D97-AF65-F5344CB8AC3E}">
        <p14:creationId xmlns:p14="http://schemas.microsoft.com/office/powerpoint/2010/main" val="3671933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EE2F8C9-928D-4520-8878-F818500A39C4}" type="slidenum">
              <a:rPr lang="en-US" altLang="en-US" smtClean="0"/>
              <a:pPr eaLnBrk="1" hangingPunct="1">
                <a:spcBef>
                  <a:spcPct val="0"/>
                </a:spcBef>
              </a:pPr>
              <a:t>64</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29617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Michigan effort concentrated upon building and operating an airborne data collection system.</a:t>
            </a:r>
          </a:p>
          <a:p>
            <a:r>
              <a:rPr lang="en-US" dirty="0" smtClean="0"/>
              <a:t>The UC/Berkeley group focused on perfecting manual data analysis schemes.</a:t>
            </a:r>
          </a:p>
          <a:p>
            <a:r>
              <a:rPr lang="en-US" dirty="0" smtClean="0"/>
              <a:t>Purdue's focus was to be upon machine data-analysis methods and upon agricultural applications.</a:t>
            </a:r>
            <a:endParaRPr lang="en-US" dirty="0"/>
          </a:p>
        </p:txBody>
      </p:sp>
      <p:sp>
        <p:nvSpPr>
          <p:cNvPr id="4" name="Slide Number Placeholder 3"/>
          <p:cNvSpPr>
            <a:spLocks noGrp="1"/>
          </p:cNvSpPr>
          <p:nvPr>
            <p:ph type="sldNum" sz="quarter" idx="10"/>
          </p:nvPr>
        </p:nvSpPr>
        <p:spPr/>
        <p:txBody>
          <a:bodyPr/>
          <a:lstStyle/>
          <a:p>
            <a:fld id="{775B6BE6-C0A3-4FAB-B6F5-B3C9FA34263F}" type="slidenum">
              <a:rPr lang="en-US" smtClean="0"/>
              <a:pPr/>
              <a:t>14</a:t>
            </a:fld>
            <a:endParaRPr lang="en-US"/>
          </a:p>
        </p:txBody>
      </p:sp>
    </p:spTree>
    <p:extLst>
      <p:ext uri="{BB962C8B-B14F-4D97-AF65-F5344CB8AC3E}">
        <p14:creationId xmlns:p14="http://schemas.microsoft.com/office/powerpoint/2010/main" val="266775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15</a:t>
            </a:fld>
            <a:endParaRPr lang="en-US"/>
          </a:p>
        </p:txBody>
      </p:sp>
    </p:spTree>
    <p:extLst>
      <p:ext uri="{BB962C8B-B14F-4D97-AF65-F5344CB8AC3E}">
        <p14:creationId xmlns:p14="http://schemas.microsoft.com/office/powerpoint/2010/main" val="90599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D2CAFA-5A2E-49DD-874D-D07ACC5E8A06}" type="slidenum">
              <a:rPr lang="en-US" altLang="en-US" smtClean="0"/>
              <a:pPr eaLnBrk="1" hangingPunct="1">
                <a:spcBef>
                  <a:spcPct val="0"/>
                </a:spcBef>
              </a:pPr>
              <a:t>16</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7939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322AEAAC-A5B9-DC4F-861C-4158B317D504}" type="slidenum">
              <a:rPr lang="en-US"/>
              <a:pPr/>
              <a:t>17</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buFontTx/>
              <a:buChar char="•"/>
            </a:pPr>
            <a:r>
              <a:rPr lang="en-US" dirty="0">
                <a:latin typeface="Arial" charset="0"/>
              </a:rPr>
              <a:t>Multispectral imaging is a process in which a series of monochrome images are taken at multiple wavelengths.</a:t>
            </a:r>
          </a:p>
          <a:p>
            <a:pPr eaLnBrk="1" hangingPunct="1">
              <a:buFontTx/>
              <a:buChar char="•"/>
            </a:pPr>
            <a:r>
              <a:rPr lang="en-US" dirty="0">
                <a:latin typeface="Arial" charset="0"/>
              </a:rPr>
              <a:t>Multispectral imaging was pioneered by engineers such as David </a:t>
            </a:r>
            <a:r>
              <a:rPr lang="en-US" dirty="0" err="1">
                <a:latin typeface="Arial" charset="0"/>
              </a:rPr>
              <a:t>Landgrebe</a:t>
            </a:r>
            <a:r>
              <a:rPr lang="en-US" dirty="0">
                <a:latin typeface="Arial" charset="0"/>
              </a:rPr>
              <a:t>, at Purdue, as part of the </a:t>
            </a:r>
            <a:r>
              <a:rPr lang="en-US" dirty="0" err="1">
                <a:latin typeface="Arial" charset="0"/>
              </a:rPr>
              <a:t>LandSat</a:t>
            </a:r>
            <a:r>
              <a:rPr lang="en-US" dirty="0">
                <a:latin typeface="Arial" charset="0"/>
              </a:rPr>
              <a:t> project.</a:t>
            </a:r>
          </a:p>
          <a:p>
            <a:pPr eaLnBrk="1" hangingPunct="1">
              <a:buFontTx/>
              <a:buChar char="•"/>
            </a:pPr>
            <a:r>
              <a:rPr lang="en-US" dirty="0">
                <a:latin typeface="Arial" charset="0"/>
              </a:rPr>
              <a:t>Although originally developed for use in the space program, it has many applications in biology and medicine.</a:t>
            </a:r>
          </a:p>
          <a:p>
            <a:pPr eaLnBrk="1" hangingPunct="1">
              <a:buFontTx/>
              <a:buChar char="•"/>
            </a:pPr>
            <a:r>
              <a:rPr lang="en-US" dirty="0">
                <a:latin typeface="Arial" charset="0"/>
              </a:rPr>
              <a:t>This is because multispectral imaging can detect wavelength-dependent reflection or emission with a much higher spectral resolution than the human eye or RGB color imaging.</a:t>
            </a:r>
          </a:p>
          <a:p>
            <a:pPr eaLnBrk="1" hangingPunct="1">
              <a:buFontTx/>
              <a:buChar char="•"/>
            </a:pPr>
            <a:r>
              <a:rPr lang="en-US" dirty="0">
                <a:latin typeface="Arial" charset="0"/>
              </a:rPr>
              <a:t>Here is an example of multispectral images taken by NASA.  The image at left is a false color image of red and IR wavelengths.  The coloring enhances the contrast between vegetation and buildings.</a:t>
            </a:r>
          </a:p>
          <a:p>
            <a:pPr eaLnBrk="1" hangingPunct="1">
              <a:buFontTx/>
              <a:buChar char="•"/>
            </a:pPr>
            <a:r>
              <a:rPr lang="en-US" dirty="0">
                <a:latin typeface="Arial" charset="0"/>
              </a:rPr>
              <a:t>At right are sample spectra from a multispectral image set.  Clearly, certain wavelengths are better for differentiating vegetation than others.</a:t>
            </a:r>
          </a:p>
          <a:p>
            <a:pPr eaLnBrk="1" hangingPunct="1">
              <a:buFontTx/>
              <a:buChar char="•"/>
            </a:pPr>
            <a:r>
              <a:rPr lang="en-US" dirty="0">
                <a:latin typeface="Arial" charset="0"/>
              </a:rPr>
              <a:t>3-color RGB imaging often groups these wavelengths into the same color channel, resulting in a loss of data and an illusion of colors that may not be present in the original sample.</a:t>
            </a:r>
          </a:p>
        </p:txBody>
      </p:sp>
    </p:spTree>
    <p:extLst>
      <p:ext uri="{BB962C8B-B14F-4D97-AF65-F5344CB8AC3E}">
        <p14:creationId xmlns:p14="http://schemas.microsoft.com/office/powerpoint/2010/main" val="149765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B3E5ACD9-7383-B24F-A975-9D8A33797448}" type="slidenum">
              <a:rPr lang="en-US"/>
              <a:pPr/>
              <a:t>18</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FAA26D3D-D897-4be2-8F04-BA451C77F1D7}">
              <ma14:placeholderFlag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935814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5D8E22-45F3-44AD-AB1D-B670F10AD771}"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2600388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D8E22-45F3-44AD-AB1D-B670F10AD771}"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3156313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D8E22-45F3-44AD-AB1D-B670F10AD771}"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43663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914400"/>
            <a:ext cx="4305300"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305300" cy="2528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595688"/>
            <a:ext cx="4305300" cy="2530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r>
              <a:rPr lang="en-US"/>
              <a:t>Slide </a:t>
            </a:r>
            <a:fld id="{968CDCE4-FB53-2E4D-9167-4EA13CE33A07}" type="slidenum">
              <a:rPr lang="en-US"/>
              <a:pPr/>
              <a:t>‹#›</a:t>
            </a:fld>
            <a:endParaRPr lang="en-US"/>
          </a:p>
        </p:txBody>
      </p:sp>
    </p:spTree>
    <p:extLst>
      <p:ext uri="{BB962C8B-B14F-4D97-AF65-F5344CB8AC3E}">
        <p14:creationId xmlns:p14="http://schemas.microsoft.com/office/powerpoint/2010/main" val="213327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D8E22-45F3-44AD-AB1D-B670F10AD771}"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293294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D8E22-45F3-44AD-AB1D-B670F10AD771}"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223156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5D8E22-45F3-44AD-AB1D-B670F10AD771}" type="datetimeFigureOut">
              <a:rPr lang="en-US" smtClean="0"/>
              <a:t>10/5/15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403713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5D8E22-45F3-44AD-AB1D-B670F10AD771}" type="datetimeFigureOut">
              <a:rPr lang="en-US" smtClean="0"/>
              <a:t>10/5/15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41327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5D8E22-45F3-44AD-AB1D-B670F10AD771}" type="datetimeFigureOut">
              <a:rPr lang="en-US" smtClean="0"/>
              <a:t>10/5/15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120648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D8E22-45F3-44AD-AB1D-B670F10AD771}" type="datetimeFigureOut">
              <a:rPr lang="en-US" smtClean="0"/>
              <a:t>10/5/15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315261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D8E22-45F3-44AD-AB1D-B670F10AD771}" type="datetimeFigureOut">
              <a:rPr lang="en-US" smtClean="0"/>
              <a:t>10/5/15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4009499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D8E22-45F3-44AD-AB1D-B670F10AD771}" type="datetimeFigureOut">
              <a:rPr lang="en-US" smtClean="0"/>
              <a:t>10/5/15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E4324-41E5-4FDD-99E7-600A407A68B9}" type="slidenum">
              <a:rPr lang="en-US" smtClean="0"/>
              <a:t>‹#›</a:t>
            </a:fld>
            <a:endParaRPr lang="en-US"/>
          </a:p>
        </p:txBody>
      </p:sp>
    </p:spTree>
    <p:extLst>
      <p:ext uri="{BB962C8B-B14F-4D97-AF65-F5344CB8AC3E}">
        <p14:creationId xmlns:p14="http://schemas.microsoft.com/office/powerpoint/2010/main" val="4077449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76400" y="65690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D8E22-45F3-44AD-AB1D-B670F10AD771}" type="datetimeFigureOut">
              <a:rPr lang="en-US" smtClean="0"/>
              <a:t>10/5/15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E4324-41E5-4FDD-99E7-600A407A68B9}" type="slidenum">
              <a:rPr lang="en-US" smtClean="0"/>
              <a:t>‹#›</a:t>
            </a:fld>
            <a:endParaRPr lang="en-US"/>
          </a:p>
        </p:txBody>
      </p:sp>
      <p:pic>
        <p:nvPicPr>
          <p:cNvPr id="7" name="Picture 6" descr="PU_signature_jpg_print.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12799"/>
            <a:ext cx="1625600" cy="545201"/>
          </a:xfrm>
          <a:prstGeom prst="rect">
            <a:avLst/>
          </a:prstGeom>
        </p:spPr>
      </p:pic>
    </p:spTree>
    <p:extLst>
      <p:ext uri="{BB962C8B-B14F-4D97-AF65-F5344CB8AC3E}">
        <p14:creationId xmlns:p14="http://schemas.microsoft.com/office/powerpoint/2010/main" val="2155845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tif"/><Relationship Id="rId7" Type="http://schemas.openxmlformats.org/officeDocument/2006/relationships/image" Target="../media/image6.tiff"/><Relationship Id="rId8"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oleObject" Target="../embeddings/oleObject1.bin"/><Relationship Id="rId7" Type="http://schemas.openxmlformats.org/officeDocument/2006/relationships/image" Target="../media/image16.png"/><Relationship Id="rId8"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20.png"/><Relationship Id="rId6" Type="http://schemas.openxmlformats.org/officeDocument/2006/relationships/image" Target="../media/image21.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rst.gsfc.nasa.gov/Intro/Part2_5.html" TargetMode="External"/><Relationship Id="rId5"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5.ti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jpeg"/><Relationship Id="rId5" Type="http://schemas.openxmlformats.org/officeDocument/2006/relationships/hyperlink" Target="http://www.cyto.purdue.edu/Purdue_software"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jpeg"/><Relationship Id="rId5" Type="http://schemas.openxmlformats.org/officeDocument/2006/relationships/hyperlink" Target="http://www.cyto.purdue.edu/Purdue_software"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bin"/><Relationship Id="rId5" Type="http://schemas.openxmlformats.org/officeDocument/2006/relationships/image" Target="../media/image4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4.bin"/><Relationship Id="rId5" Type="http://schemas.openxmlformats.org/officeDocument/2006/relationships/image" Target="../media/image47.png"/><Relationship Id="rId6" Type="http://schemas.openxmlformats.org/officeDocument/2006/relationships/image" Target="../media/image48.emf"/><Relationship Id="rId7" Type="http://schemas.openxmlformats.org/officeDocument/2006/relationships/image" Target="../media/image49.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56.wmf"/><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emf"/><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1" Type="http://schemas.openxmlformats.org/officeDocument/2006/relationships/image" Target="../media/image65.gif"/><Relationship Id="rId12" Type="http://schemas.openxmlformats.org/officeDocument/2006/relationships/image" Target="../media/image66.gif"/><Relationship Id="rId13" Type="http://schemas.openxmlformats.org/officeDocument/2006/relationships/image" Target="../media/image49.png"/><Relationship Id="rId1" Type="http://schemas.openxmlformats.org/officeDocument/2006/relationships/vmlDrawing" Target="../drawings/vmlDrawing5.vml"/><Relationship Id="rId2" Type="http://schemas.openxmlformats.org/officeDocument/2006/relationships/slideLayout" Target="../slideLayouts/slideLayout6.xml"/><Relationship Id="rId3" Type="http://schemas.openxmlformats.org/officeDocument/2006/relationships/notesSlide" Target="../notesSlides/notesSlide25.xml"/><Relationship Id="rId4" Type="http://schemas.openxmlformats.org/officeDocument/2006/relationships/chart" Target="../charts/chart1.xml"/><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oleObject" Target="../embeddings/oleObject5.bin"/><Relationship Id="rId10" Type="http://schemas.openxmlformats.org/officeDocument/2006/relationships/image" Target="../media/image60.png"/></Relationships>
</file>

<file path=ppt/slides/_rels/slide36.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26.xml"/><Relationship Id="rId4" Type="http://schemas.openxmlformats.org/officeDocument/2006/relationships/oleObject" Target="../embeddings/oleObject6.bin"/><Relationship Id="rId5" Type="http://schemas.openxmlformats.org/officeDocument/2006/relationships/oleObject" Target="../embeddings/Microsoft_Excel_97_-_2004_Worksheet1.xls"/><Relationship Id="rId6" Type="http://schemas.openxmlformats.org/officeDocument/2006/relationships/image" Target="../media/image67.emf"/><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76.png"/><Relationship Id="rId5" Type="http://schemas.openxmlformats.org/officeDocument/2006/relationships/oleObject" Target="../embeddings/oleObject7.bin"/><Relationship Id="rId6" Type="http://schemas.openxmlformats.org/officeDocument/2006/relationships/image" Target="../media/image74.png"/><Relationship Id="rId7" Type="http://schemas.openxmlformats.org/officeDocument/2006/relationships/oleObject" Target="../embeddings/oleObject8.bin"/><Relationship Id="rId8" Type="http://schemas.openxmlformats.org/officeDocument/2006/relationships/image" Target="../media/image75.png"/><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78.jpeg"/><Relationship Id="rId5" Type="http://schemas.openxmlformats.org/officeDocument/2006/relationships/image" Target="../media/image79.png"/><Relationship Id="rId6" Type="http://schemas.openxmlformats.org/officeDocument/2006/relationships/oleObject" Target="../embeddings/oleObject9.bin"/><Relationship Id="rId7" Type="http://schemas.openxmlformats.org/officeDocument/2006/relationships/image" Target="../media/image77.png"/><Relationship Id="rId8" Type="http://schemas.openxmlformats.org/officeDocument/2006/relationships/image" Target="../media/image80.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file:///C:\Documents\xara%20stuff\Basic%20Cyyometry\full%2032%20with%20variable%20fingerprint-overlay-fitted.xar" TargetMode="External"/><Relationship Id="rId5" Type="http://schemas.openxmlformats.org/officeDocument/2006/relationships/image" Target="../media/image86.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file:///C:\Documents\xara%20stuff\Basic%20Cyyometry\full%2032%20with%20variable%20fingerprint-overlay-fitted-2.xar" TargetMode="External"/><Relationship Id="rId5" Type="http://schemas.openxmlformats.org/officeDocument/2006/relationships/image" Target="../media/image87.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1.emf"/></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file:///C:\xara%20stuff\bangs%20latex%20course\all%20green2.xar" TargetMode="External"/><Relationship Id="rId5" Type="http://schemas.openxmlformats.org/officeDocument/2006/relationships/image" Target="../media/image94.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oleObject" Target="../embeddings/oleObject10.bin"/><Relationship Id="rId14" Type="http://schemas.openxmlformats.org/officeDocument/2006/relationships/oleObject" Target="../embeddings/Microsoft_Excel_97_-_2004_Worksheet2.xls"/><Relationship Id="rId15" Type="http://schemas.openxmlformats.org/officeDocument/2006/relationships/image" Target="../media/image95.emf"/><Relationship Id="rId1" Type="http://schemas.openxmlformats.org/officeDocument/2006/relationships/vmlDrawing" Target="../drawings/vmlDrawing12.vml"/><Relationship Id="rId2" Type="http://schemas.openxmlformats.org/officeDocument/2006/relationships/slideLayout" Target="../slideLayouts/slideLayout1.xml"/><Relationship Id="rId3" Type="http://schemas.openxmlformats.org/officeDocument/2006/relationships/notesSlide" Target="../notesSlides/notesSlide38.xml"/><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106.png"/><Relationship Id="rId5" Type="http://schemas.openxmlformats.org/officeDocument/2006/relationships/oleObject" Target="../embeddings/oleObject11.bin"/><Relationship Id="rId6" Type="http://schemas.openxmlformats.org/officeDocument/2006/relationships/image" Target="../media/image105.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1" Type="http://schemas.openxmlformats.org/officeDocument/2006/relationships/image" Target="../media/image105.png"/><Relationship Id="rId12" Type="http://schemas.openxmlformats.org/officeDocument/2006/relationships/oleObject" Target="../embeddings/oleObject16.bin"/><Relationship Id="rId13" Type="http://schemas.openxmlformats.org/officeDocument/2006/relationships/image" Target="../media/image77.png"/><Relationship Id="rId14" Type="http://schemas.openxmlformats.org/officeDocument/2006/relationships/image" Target="../media/image106.png"/><Relationship Id="rId15" Type="http://schemas.openxmlformats.org/officeDocument/2006/relationships/image" Target="../media/image110.png"/><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notesSlide" Target="../notesSlides/notesSlide40.xml"/><Relationship Id="rId4" Type="http://schemas.openxmlformats.org/officeDocument/2006/relationships/oleObject" Target="../embeddings/oleObject12.bin"/><Relationship Id="rId5" Type="http://schemas.openxmlformats.org/officeDocument/2006/relationships/image" Target="../media/image107.png"/><Relationship Id="rId6" Type="http://schemas.openxmlformats.org/officeDocument/2006/relationships/oleObject" Target="../embeddings/oleObject13.bin"/><Relationship Id="rId7" Type="http://schemas.openxmlformats.org/officeDocument/2006/relationships/image" Target="../media/image108.png"/><Relationship Id="rId8" Type="http://schemas.openxmlformats.org/officeDocument/2006/relationships/oleObject" Target="../embeddings/oleObject14.bin"/><Relationship Id="rId9" Type="http://schemas.openxmlformats.org/officeDocument/2006/relationships/image" Target="../media/image109.png"/><Relationship Id="rId10" Type="http://schemas.openxmlformats.org/officeDocument/2006/relationships/oleObject" Target="../embeddings/oleObject15.bin"/></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g"/><Relationship Id="rId5" Type="http://schemas.openxmlformats.org/officeDocument/2006/relationships/image" Target="../media/image113.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1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7.bin"/><Relationship Id="rId5" Type="http://schemas.openxmlformats.org/officeDocument/2006/relationships/image" Target="../media/image122.w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8915400" cy="1524000"/>
          </a:xfrm>
        </p:spPr>
        <p:txBody>
          <a:bodyPr>
            <a:noAutofit/>
          </a:bodyPr>
          <a:lstStyle/>
          <a:p>
            <a:r>
              <a:rPr lang="en-US" sz="4000" b="1" dirty="0" smtClean="0"/>
              <a:t>Spectral Cytometry: Is this the future or is it now?</a:t>
            </a:r>
            <a:endParaRPr lang="en-US" sz="4000" dirty="0"/>
          </a:p>
        </p:txBody>
      </p:sp>
      <p:sp>
        <p:nvSpPr>
          <p:cNvPr id="3" name="Subtitle 2"/>
          <p:cNvSpPr>
            <a:spLocks noGrp="1"/>
          </p:cNvSpPr>
          <p:nvPr>
            <p:ph type="subTitle" idx="1"/>
          </p:nvPr>
        </p:nvSpPr>
        <p:spPr>
          <a:xfrm>
            <a:off x="735075" y="1261180"/>
            <a:ext cx="8205820" cy="2133600"/>
          </a:xfrm>
        </p:spPr>
        <p:txBody>
          <a:bodyPr>
            <a:normAutofit/>
          </a:bodyPr>
          <a:lstStyle/>
          <a:p>
            <a:r>
              <a:rPr lang="en-US" sz="2000" dirty="0" smtClean="0"/>
              <a:t>J. Paul Robinson</a:t>
            </a:r>
            <a:endParaRPr lang="en-US" sz="2000" dirty="0"/>
          </a:p>
          <a:p>
            <a:r>
              <a:rPr lang="en-US" sz="2000" dirty="0" smtClean="0"/>
              <a:t>The SVM Professor of </a:t>
            </a:r>
            <a:r>
              <a:rPr lang="en-US" sz="2000" dirty="0" err="1" smtClean="0"/>
              <a:t>Cytomics</a:t>
            </a:r>
            <a:endParaRPr lang="en-US" sz="2000" dirty="0" smtClean="0"/>
          </a:p>
          <a:p>
            <a:r>
              <a:rPr lang="en-US" sz="2000" dirty="0" smtClean="0"/>
              <a:t>Professor of Biomedical Engineering</a:t>
            </a:r>
          </a:p>
          <a:p>
            <a:r>
              <a:rPr lang="en-US" sz="2000" dirty="0" smtClean="0"/>
              <a:t>Director, Purdue University </a:t>
            </a:r>
            <a:r>
              <a:rPr lang="en-US" sz="2000" dirty="0" err="1" smtClean="0"/>
              <a:t>Cytometry</a:t>
            </a:r>
            <a:r>
              <a:rPr lang="en-US" sz="2000" dirty="0" smtClean="0"/>
              <a:t> Laboratories</a:t>
            </a:r>
          </a:p>
        </p:txBody>
      </p:sp>
      <p:pic>
        <p:nvPicPr>
          <p:cNvPr id="6" name="Picture 5" descr="puclnew very 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096000"/>
            <a:ext cx="1066800" cy="516332"/>
          </a:xfrm>
          <a:prstGeom prst="rect">
            <a:avLst/>
          </a:prstGeom>
        </p:spPr>
      </p:pic>
      <p:pic>
        <p:nvPicPr>
          <p:cNvPr id="9" name="Picture 8" descr="twitter log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5417381"/>
            <a:ext cx="609600" cy="609600"/>
          </a:xfrm>
          <a:prstGeom prst="rect">
            <a:avLst/>
          </a:prstGeom>
        </p:spPr>
      </p:pic>
      <p:pic>
        <p:nvPicPr>
          <p:cNvPr id="10" name="Picture 9" descr="youtube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5486400"/>
            <a:ext cx="933965" cy="407749"/>
          </a:xfrm>
          <a:prstGeom prst="rect">
            <a:avLst/>
          </a:prstGeom>
        </p:spPr>
      </p:pic>
      <p:pic>
        <p:nvPicPr>
          <p:cNvPr id="11" name="Picture 10" descr="PU_signature_ibm.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6600" y="6096000"/>
            <a:ext cx="1635499" cy="539496"/>
          </a:xfrm>
          <a:prstGeom prst="rect">
            <a:avLst/>
          </a:prstGeom>
        </p:spPr>
      </p:pic>
      <p:sp>
        <p:nvSpPr>
          <p:cNvPr id="12" name="TextBox 11"/>
          <p:cNvSpPr txBox="1"/>
          <p:nvPr/>
        </p:nvSpPr>
        <p:spPr>
          <a:xfrm>
            <a:off x="3218926" y="5486400"/>
            <a:ext cx="1876360" cy="369332"/>
          </a:xfrm>
          <a:prstGeom prst="rect">
            <a:avLst/>
          </a:prstGeom>
          <a:noFill/>
        </p:spPr>
        <p:txBody>
          <a:bodyPr wrap="none" rtlCol="0">
            <a:spAutoFit/>
          </a:bodyPr>
          <a:lstStyle/>
          <a:p>
            <a:r>
              <a:rPr lang="en-US" b="1" i="1" dirty="0" smtClean="0">
                <a:solidFill>
                  <a:srgbClr val="FF0000"/>
                </a:solidFill>
              </a:rPr>
              <a:t>@</a:t>
            </a:r>
            <a:r>
              <a:rPr lang="en-US" b="1" i="1" dirty="0" err="1" smtClean="0">
                <a:solidFill>
                  <a:srgbClr val="FF0000"/>
                </a:solidFill>
              </a:rPr>
              <a:t>Cytometryman</a:t>
            </a:r>
            <a:endParaRPr lang="en-US" b="1" i="1" dirty="0">
              <a:solidFill>
                <a:srgbClr val="FF0000"/>
              </a:solidFill>
            </a:endParaRPr>
          </a:p>
        </p:txBody>
      </p:sp>
      <p:sp>
        <p:nvSpPr>
          <p:cNvPr id="13" name="TextBox 12"/>
          <p:cNvSpPr txBox="1"/>
          <p:nvPr/>
        </p:nvSpPr>
        <p:spPr>
          <a:xfrm>
            <a:off x="1600200" y="6096000"/>
            <a:ext cx="3775393" cy="523220"/>
          </a:xfrm>
          <a:prstGeom prst="rect">
            <a:avLst/>
          </a:prstGeom>
          <a:noFill/>
        </p:spPr>
        <p:txBody>
          <a:bodyPr wrap="none" rtlCol="0">
            <a:spAutoFit/>
          </a:bodyPr>
          <a:lstStyle/>
          <a:p>
            <a:r>
              <a:rPr lang="en-US" sz="1400" dirty="0" smtClean="0">
                <a:solidFill>
                  <a:srgbClr val="3366FF"/>
                </a:solidFill>
              </a:rPr>
              <a:t>Home of the Purdue </a:t>
            </a:r>
            <a:r>
              <a:rPr lang="en-US" sz="1400" dirty="0" err="1" smtClean="0">
                <a:solidFill>
                  <a:srgbClr val="3366FF"/>
                </a:solidFill>
              </a:rPr>
              <a:t>Cytometry</a:t>
            </a:r>
            <a:r>
              <a:rPr lang="en-US" sz="1400" dirty="0" smtClean="0">
                <a:solidFill>
                  <a:srgbClr val="3366FF"/>
                </a:solidFill>
              </a:rPr>
              <a:t> Mail-list </a:t>
            </a:r>
            <a:r>
              <a:rPr lang="en-US" sz="1400" dirty="0" err="1" smtClean="0">
                <a:solidFill>
                  <a:srgbClr val="3366FF"/>
                </a:solidFill>
              </a:rPr>
              <a:t>est</a:t>
            </a:r>
            <a:r>
              <a:rPr lang="en-US" sz="1400" dirty="0" smtClean="0">
                <a:solidFill>
                  <a:srgbClr val="3366FF"/>
                </a:solidFill>
              </a:rPr>
              <a:t> 1989</a:t>
            </a:r>
          </a:p>
          <a:p>
            <a:r>
              <a:rPr lang="en-US" sz="1400" dirty="0" err="1" smtClean="0">
                <a:solidFill>
                  <a:srgbClr val="3366FF"/>
                </a:solidFill>
              </a:rPr>
              <a:t>cytometry@lists.purdue.edu</a:t>
            </a:r>
            <a:endParaRPr lang="en-US" sz="1400" dirty="0">
              <a:solidFill>
                <a:srgbClr val="3366FF"/>
              </a:solidFill>
            </a:endParaRPr>
          </a:p>
        </p:txBody>
      </p:sp>
      <p:pic>
        <p:nvPicPr>
          <p:cNvPr id="14" name="Picture 13"/>
          <p:cNvPicPr>
            <a:picLocks noChangeAspect="1"/>
          </p:cNvPicPr>
          <p:nvPr/>
        </p:nvPicPr>
        <p:blipFill>
          <a:blip r:embed="rId7"/>
          <a:stretch>
            <a:fillRect/>
          </a:stretch>
        </p:blipFill>
        <p:spPr>
          <a:xfrm>
            <a:off x="-8586" y="2851057"/>
            <a:ext cx="9144000" cy="2458217"/>
          </a:xfrm>
          <a:prstGeom prst="rect">
            <a:avLst/>
          </a:prstGeom>
        </p:spPr>
      </p:pic>
      <p:pic>
        <p:nvPicPr>
          <p:cNvPr id="15" name="Picture 10" descr="C:\image database Related\Logos\facebook 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3828" y="5393922"/>
            <a:ext cx="633059" cy="6330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07927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Population selection electronically</a:t>
            </a:r>
            <a:endParaRPr lang="en-US" dirty="0"/>
          </a:p>
        </p:txBody>
      </p:sp>
      <p:pic>
        <p:nvPicPr>
          <p:cNvPr id="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35" y="1371600"/>
            <a:ext cx="4038600" cy="3962400"/>
          </a:xfrm>
          <a:prstGeom prst="rect">
            <a:avLst/>
          </a:prstGeom>
          <a:noFill/>
          <a:ln w="12700">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838200" y="5791200"/>
            <a:ext cx="7924799" cy="923330"/>
          </a:xfrm>
          <a:prstGeom prst="rect">
            <a:avLst/>
          </a:prstGeom>
          <a:noFill/>
        </p:spPr>
        <p:txBody>
          <a:bodyPr wrap="square" rtlCol="0">
            <a:spAutoFit/>
          </a:bodyPr>
          <a:lstStyle/>
          <a:p>
            <a:r>
              <a:rPr lang="en-US" dirty="0" smtClean="0"/>
              <a:t>We can select any population for any set of parameters, and analyze them with different parameters</a:t>
            </a:r>
          </a:p>
          <a:p>
            <a:endParaRPr lang="en-US" dirty="0"/>
          </a:p>
        </p:txBody>
      </p:sp>
      <p:pic>
        <p:nvPicPr>
          <p:cNvPr id="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1600"/>
            <a:ext cx="4419600" cy="4038600"/>
          </a:xfrm>
          <a:prstGeom prst="rect">
            <a:avLst/>
          </a:prstGeom>
          <a:noFill/>
          <a:ln w="12700">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 name="Oval 6"/>
          <p:cNvSpPr/>
          <p:nvPr/>
        </p:nvSpPr>
        <p:spPr>
          <a:xfrm>
            <a:off x="685800" y="3657600"/>
            <a:ext cx="9144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95400" y="3056930"/>
            <a:ext cx="9144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981200" y="2159145"/>
            <a:ext cx="1600200" cy="11936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3581400" y="2895600"/>
            <a:ext cx="274320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05780" y="6356350"/>
            <a:ext cx="857029" cy="369332"/>
          </a:xfrm>
          <a:prstGeom prst="rect">
            <a:avLst/>
          </a:prstGeom>
          <a:noFill/>
        </p:spPr>
        <p:txBody>
          <a:bodyPr wrap="none" rtlCol="0">
            <a:spAutoFit/>
          </a:bodyPr>
          <a:lstStyle/>
          <a:p>
            <a:r>
              <a:rPr lang="en-US" i="1" smtClean="0"/>
              <a:t>Review</a:t>
            </a:r>
            <a:endParaRPr lang="en-US" i="1"/>
          </a:p>
        </p:txBody>
      </p:sp>
    </p:spTree>
    <p:extLst>
      <p:ext uri="{BB962C8B-B14F-4D97-AF65-F5344CB8AC3E}">
        <p14:creationId xmlns:p14="http://schemas.microsoft.com/office/powerpoint/2010/main" val="30449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2000"/>
                                        <p:tgtEl>
                                          <p:spTgt spid="8"/>
                                        </p:tgtEl>
                                      </p:cBhvr>
                                    </p:animEffect>
                                  </p:childTnLst>
                                </p:cTn>
                              </p:par>
                            </p:childTnLst>
                          </p:cTn>
                        </p:par>
                        <p:par>
                          <p:cTn id="12" fill="hold">
                            <p:stCondLst>
                              <p:cond delay="25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09713" y="1509713"/>
            <a:ext cx="6426200" cy="4132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87" name="Freeform 3"/>
          <p:cNvSpPr>
            <a:spLocks/>
          </p:cNvSpPr>
          <p:nvPr/>
        </p:nvSpPr>
        <p:spPr bwMode="auto">
          <a:xfrm>
            <a:off x="1720850" y="3006725"/>
            <a:ext cx="4273550" cy="698500"/>
          </a:xfrm>
          <a:custGeom>
            <a:avLst/>
            <a:gdLst>
              <a:gd name="T0" fmla="*/ 0 w 2692"/>
              <a:gd name="T1" fmla="*/ 0 h 440"/>
              <a:gd name="T2" fmla="*/ 2691 w 2692"/>
              <a:gd name="T3" fmla="*/ 0 h 440"/>
              <a:gd name="T4" fmla="*/ 2691 w 2692"/>
              <a:gd name="T5" fmla="*/ 439 h 440"/>
              <a:gd name="T6" fmla="*/ 0 w 2692"/>
              <a:gd name="T7" fmla="*/ 439 h 440"/>
              <a:gd name="T8" fmla="*/ 0 w 2692"/>
              <a:gd name="T9" fmla="*/ 0 h 440"/>
            </a:gdLst>
            <a:ahLst/>
            <a:cxnLst>
              <a:cxn ang="0">
                <a:pos x="T0" y="T1"/>
              </a:cxn>
              <a:cxn ang="0">
                <a:pos x="T2" y="T3"/>
              </a:cxn>
              <a:cxn ang="0">
                <a:pos x="T4" y="T5"/>
              </a:cxn>
              <a:cxn ang="0">
                <a:pos x="T6" y="T7"/>
              </a:cxn>
              <a:cxn ang="0">
                <a:pos x="T8" y="T9"/>
              </a:cxn>
            </a:cxnLst>
            <a:rect l="0" t="0" r="r" b="b"/>
            <a:pathLst>
              <a:path w="2692" h="440">
                <a:moveTo>
                  <a:pt x="0" y="0"/>
                </a:moveTo>
                <a:lnTo>
                  <a:pt x="2691" y="0"/>
                </a:lnTo>
                <a:lnTo>
                  <a:pt x="2691" y="439"/>
                </a:lnTo>
                <a:lnTo>
                  <a:pt x="0" y="43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588" name="Line 4"/>
          <p:cNvSpPr>
            <a:spLocks noChangeShapeType="1"/>
          </p:cNvSpPr>
          <p:nvPr/>
        </p:nvSpPr>
        <p:spPr bwMode="auto">
          <a:xfrm>
            <a:off x="2673350" y="3019425"/>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89" name="Line 5"/>
          <p:cNvSpPr>
            <a:spLocks noChangeShapeType="1"/>
          </p:cNvSpPr>
          <p:nvPr/>
        </p:nvSpPr>
        <p:spPr bwMode="auto">
          <a:xfrm>
            <a:off x="3683000" y="3014663"/>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0" name="Line 6"/>
          <p:cNvSpPr>
            <a:spLocks noChangeShapeType="1"/>
          </p:cNvSpPr>
          <p:nvPr/>
        </p:nvSpPr>
        <p:spPr bwMode="auto">
          <a:xfrm>
            <a:off x="4694238" y="3014663"/>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1" name="Line 7"/>
          <p:cNvSpPr>
            <a:spLocks noChangeShapeType="1"/>
          </p:cNvSpPr>
          <p:nvPr/>
        </p:nvSpPr>
        <p:spPr bwMode="auto">
          <a:xfrm>
            <a:off x="5705475" y="3011488"/>
            <a:ext cx="0" cy="11112"/>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2" name="Line 8"/>
          <p:cNvSpPr>
            <a:spLocks noChangeShapeType="1"/>
          </p:cNvSpPr>
          <p:nvPr/>
        </p:nvSpPr>
        <p:spPr bwMode="auto">
          <a:xfrm>
            <a:off x="2179638" y="30162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3" name="Line 9"/>
          <p:cNvSpPr>
            <a:spLocks noChangeShapeType="1"/>
          </p:cNvSpPr>
          <p:nvPr/>
        </p:nvSpPr>
        <p:spPr bwMode="auto">
          <a:xfrm>
            <a:off x="3187700" y="301466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4" name="Line 10"/>
          <p:cNvSpPr>
            <a:spLocks noChangeShapeType="1"/>
          </p:cNvSpPr>
          <p:nvPr/>
        </p:nvSpPr>
        <p:spPr bwMode="auto">
          <a:xfrm>
            <a:off x="4195763" y="301466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5" name="Line 11"/>
          <p:cNvSpPr>
            <a:spLocks noChangeShapeType="1"/>
          </p:cNvSpPr>
          <p:nvPr/>
        </p:nvSpPr>
        <p:spPr bwMode="auto">
          <a:xfrm>
            <a:off x="5205413" y="3013075"/>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6" name="Line 12"/>
          <p:cNvSpPr>
            <a:spLocks noChangeShapeType="1"/>
          </p:cNvSpPr>
          <p:nvPr/>
        </p:nvSpPr>
        <p:spPr bwMode="auto">
          <a:xfrm>
            <a:off x="1944688" y="30162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7" name="Line 13"/>
          <p:cNvSpPr>
            <a:spLocks noChangeShapeType="1"/>
          </p:cNvSpPr>
          <p:nvPr/>
        </p:nvSpPr>
        <p:spPr bwMode="auto">
          <a:xfrm>
            <a:off x="2954338" y="301466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8" name="Line 14"/>
          <p:cNvSpPr>
            <a:spLocks noChangeShapeType="1"/>
          </p:cNvSpPr>
          <p:nvPr/>
        </p:nvSpPr>
        <p:spPr bwMode="auto">
          <a:xfrm>
            <a:off x="3962400" y="301466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9" name="Line 15"/>
          <p:cNvSpPr>
            <a:spLocks noChangeShapeType="1"/>
          </p:cNvSpPr>
          <p:nvPr/>
        </p:nvSpPr>
        <p:spPr bwMode="auto">
          <a:xfrm>
            <a:off x="4970463" y="3013075"/>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0" name="Line 16"/>
          <p:cNvSpPr>
            <a:spLocks noChangeShapeType="1"/>
          </p:cNvSpPr>
          <p:nvPr/>
        </p:nvSpPr>
        <p:spPr bwMode="auto">
          <a:xfrm>
            <a:off x="2436813" y="301942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1" name="Line 17"/>
          <p:cNvSpPr>
            <a:spLocks noChangeShapeType="1"/>
          </p:cNvSpPr>
          <p:nvPr/>
        </p:nvSpPr>
        <p:spPr bwMode="auto">
          <a:xfrm>
            <a:off x="3446463" y="30162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2" name="Line 18"/>
          <p:cNvSpPr>
            <a:spLocks noChangeShapeType="1"/>
          </p:cNvSpPr>
          <p:nvPr/>
        </p:nvSpPr>
        <p:spPr bwMode="auto">
          <a:xfrm>
            <a:off x="4456113" y="30162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3" name="Line 19"/>
          <p:cNvSpPr>
            <a:spLocks noChangeShapeType="1"/>
          </p:cNvSpPr>
          <p:nvPr/>
        </p:nvSpPr>
        <p:spPr bwMode="auto">
          <a:xfrm>
            <a:off x="5464175" y="301466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4" name="Line 20"/>
          <p:cNvSpPr>
            <a:spLocks noChangeShapeType="1"/>
          </p:cNvSpPr>
          <p:nvPr/>
        </p:nvSpPr>
        <p:spPr bwMode="auto">
          <a:xfrm>
            <a:off x="2673350" y="3683000"/>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5" name="Line 21"/>
          <p:cNvSpPr>
            <a:spLocks noChangeShapeType="1"/>
          </p:cNvSpPr>
          <p:nvPr/>
        </p:nvSpPr>
        <p:spPr bwMode="auto">
          <a:xfrm>
            <a:off x="3683000" y="3681413"/>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6" name="Line 22"/>
          <p:cNvSpPr>
            <a:spLocks noChangeShapeType="1"/>
          </p:cNvSpPr>
          <p:nvPr/>
        </p:nvSpPr>
        <p:spPr bwMode="auto">
          <a:xfrm>
            <a:off x="4694238" y="3681413"/>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7" name="Line 23"/>
          <p:cNvSpPr>
            <a:spLocks noChangeShapeType="1"/>
          </p:cNvSpPr>
          <p:nvPr/>
        </p:nvSpPr>
        <p:spPr bwMode="auto">
          <a:xfrm>
            <a:off x="5705475" y="3678238"/>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8" name="Freeform 24"/>
          <p:cNvSpPr>
            <a:spLocks/>
          </p:cNvSpPr>
          <p:nvPr/>
        </p:nvSpPr>
        <p:spPr bwMode="auto">
          <a:xfrm>
            <a:off x="2284413" y="3113088"/>
            <a:ext cx="1847850" cy="576262"/>
          </a:xfrm>
          <a:custGeom>
            <a:avLst/>
            <a:gdLst>
              <a:gd name="T0" fmla="*/ 0 w 1164"/>
              <a:gd name="T1" fmla="*/ 357 h 363"/>
              <a:gd name="T2" fmla="*/ 88 w 1164"/>
              <a:gd name="T3" fmla="*/ 337 h 363"/>
              <a:gd name="T4" fmla="*/ 103 w 1164"/>
              <a:gd name="T5" fmla="*/ 328 h 363"/>
              <a:gd name="T6" fmla="*/ 126 w 1164"/>
              <a:gd name="T7" fmla="*/ 319 h 363"/>
              <a:gd name="T8" fmla="*/ 155 w 1164"/>
              <a:gd name="T9" fmla="*/ 302 h 363"/>
              <a:gd name="T10" fmla="*/ 177 w 1164"/>
              <a:gd name="T11" fmla="*/ 276 h 363"/>
              <a:gd name="T12" fmla="*/ 200 w 1164"/>
              <a:gd name="T13" fmla="*/ 254 h 363"/>
              <a:gd name="T14" fmla="*/ 222 w 1164"/>
              <a:gd name="T15" fmla="*/ 218 h 363"/>
              <a:gd name="T16" fmla="*/ 244 w 1164"/>
              <a:gd name="T17" fmla="*/ 193 h 363"/>
              <a:gd name="T18" fmla="*/ 259 w 1164"/>
              <a:gd name="T19" fmla="*/ 131 h 363"/>
              <a:gd name="T20" fmla="*/ 274 w 1164"/>
              <a:gd name="T21" fmla="*/ 92 h 363"/>
              <a:gd name="T22" fmla="*/ 286 w 1164"/>
              <a:gd name="T23" fmla="*/ 77 h 363"/>
              <a:gd name="T24" fmla="*/ 300 w 1164"/>
              <a:gd name="T25" fmla="*/ 55 h 363"/>
              <a:gd name="T26" fmla="*/ 330 w 1164"/>
              <a:gd name="T27" fmla="*/ 27 h 363"/>
              <a:gd name="T28" fmla="*/ 392 w 1164"/>
              <a:gd name="T29" fmla="*/ 24 h 363"/>
              <a:gd name="T30" fmla="*/ 443 w 1164"/>
              <a:gd name="T31" fmla="*/ 15 h 363"/>
              <a:gd name="T32" fmla="*/ 532 w 1164"/>
              <a:gd name="T33" fmla="*/ 5 h 363"/>
              <a:gd name="T34" fmla="*/ 561 w 1164"/>
              <a:gd name="T35" fmla="*/ 0 h 363"/>
              <a:gd name="T36" fmla="*/ 606 w 1164"/>
              <a:gd name="T37" fmla="*/ 5 h 363"/>
              <a:gd name="T38" fmla="*/ 628 w 1164"/>
              <a:gd name="T39" fmla="*/ 13 h 363"/>
              <a:gd name="T40" fmla="*/ 680 w 1164"/>
              <a:gd name="T41" fmla="*/ 29 h 363"/>
              <a:gd name="T42" fmla="*/ 731 w 1164"/>
              <a:gd name="T43" fmla="*/ 58 h 363"/>
              <a:gd name="T44" fmla="*/ 776 w 1164"/>
              <a:gd name="T45" fmla="*/ 111 h 363"/>
              <a:gd name="T46" fmla="*/ 820 w 1164"/>
              <a:gd name="T47" fmla="*/ 202 h 363"/>
              <a:gd name="T48" fmla="*/ 850 w 1164"/>
              <a:gd name="T49" fmla="*/ 250 h 363"/>
              <a:gd name="T50" fmla="*/ 865 w 1164"/>
              <a:gd name="T51" fmla="*/ 276 h 363"/>
              <a:gd name="T52" fmla="*/ 886 w 1164"/>
              <a:gd name="T53" fmla="*/ 286 h 363"/>
              <a:gd name="T54" fmla="*/ 924 w 1164"/>
              <a:gd name="T55" fmla="*/ 305 h 363"/>
              <a:gd name="T56" fmla="*/ 990 w 1164"/>
              <a:gd name="T57" fmla="*/ 319 h 363"/>
              <a:gd name="T58" fmla="*/ 1042 w 1164"/>
              <a:gd name="T59" fmla="*/ 332 h 363"/>
              <a:gd name="T60" fmla="*/ 1163 w 1164"/>
              <a:gd name="T61" fmla="*/ 358 h 363"/>
              <a:gd name="T62" fmla="*/ 456 w 1164"/>
              <a:gd name="T63" fmla="*/ 360 h 363"/>
              <a:gd name="T64" fmla="*/ 3 w 1164"/>
              <a:gd name="T65" fmla="*/ 36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4" h="363">
                <a:moveTo>
                  <a:pt x="0" y="357"/>
                </a:moveTo>
                <a:lnTo>
                  <a:pt x="88" y="337"/>
                </a:lnTo>
                <a:lnTo>
                  <a:pt x="103" y="328"/>
                </a:lnTo>
                <a:lnTo>
                  <a:pt x="126" y="319"/>
                </a:lnTo>
                <a:lnTo>
                  <a:pt x="155" y="302"/>
                </a:lnTo>
                <a:lnTo>
                  <a:pt x="177" y="276"/>
                </a:lnTo>
                <a:lnTo>
                  <a:pt x="200" y="254"/>
                </a:lnTo>
                <a:lnTo>
                  <a:pt x="222" y="218"/>
                </a:lnTo>
                <a:lnTo>
                  <a:pt x="244" y="193"/>
                </a:lnTo>
                <a:lnTo>
                  <a:pt x="259" y="131"/>
                </a:lnTo>
                <a:lnTo>
                  <a:pt x="274" y="92"/>
                </a:lnTo>
                <a:lnTo>
                  <a:pt x="286" y="77"/>
                </a:lnTo>
                <a:lnTo>
                  <a:pt x="300" y="55"/>
                </a:lnTo>
                <a:lnTo>
                  <a:pt x="330" y="27"/>
                </a:lnTo>
                <a:lnTo>
                  <a:pt x="392" y="24"/>
                </a:lnTo>
                <a:lnTo>
                  <a:pt x="443" y="15"/>
                </a:lnTo>
                <a:lnTo>
                  <a:pt x="532" y="5"/>
                </a:lnTo>
                <a:lnTo>
                  <a:pt x="561" y="0"/>
                </a:lnTo>
                <a:lnTo>
                  <a:pt x="606" y="5"/>
                </a:lnTo>
                <a:lnTo>
                  <a:pt x="628" y="13"/>
                </a:lnTo>
                <a:lnTo>
                  <a:pt x="680" y="29"/>
                </a:lnTo>
                <a:lnTo>
                  <a:pt x="731" y="58"/>
                </a:lnTo>
                <a:lnTo>
                  <a:pt x="776" y="111"/>
                </a:lnTo>
                <a:lnTo>
                  <a:pt x="820" y="202"/>
                </a:lnTo>
                <a:lnTo>
                  <a:pt x="850" y="250"/>
                </a:lnTo>
                <a:lnTo>
                  <a:pt x="865" y="276"/>
                </a:lnTo>
                <a:lnTo>
                  <a:pt x="886" y="286"/>
                </a:lnTo>
                <a:lnTo>
                  <a:pt x="924" y="305"/>
                </a:lnTo>
                <a:lnTo>
                  <a:pt x="990" y="319"/>
                </a:lnTo>
                <a:lnTo>
                  <a:pt x="1042" y="332"/>
                </a:lnTo>
                <a:lnTo>
                  <a:pt x="1163" y="358"/>
                </a:lnTo>
                <a:lnTo>
                  <a:pt x="456" y="360"/>
                </a:lnTo>
                <a:lnTo>
                  <a:pt x="3" y="362"/>
                </a:lnTo>
              </a:path>
            </a:pathLst>
          </a:custGeom>
          <a:gradFill rotWithShape="0">
            <a:gsLst>
              <a:gs pos="0">
                <a:srgbClr val="618FFD"/>
              </a:gs>
              <a:gs pos="100000">
                <a:srgbClr val="618FFD">
                  <a:gamma/>
                  <a:shade val="80000"/>
                  <a:invGamma/>
                </a:srgbClr>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09" name="Freeform 25"/>
          <p:cNvSpPr>
            <a:spLocks/>
          </p:cNvSpPr>
          <p:nvPr/>
        </p:nvSpPr>
        <p:spPr bwMode="auto">
          <a:xfrm>
            <a:off x="3402013" y="3141663"/>
            <a:ext cx="2581275" cy="552450"/>
          </a:xfrm>
          <a:custGeom>
            <a:avLst/>
            <a:gdLst>
              <a:gd name="T0" fmla="*/ 0 w 1626"/>
              <a:gd name="T1" fmla="*/ 347 h 348"/>
              <a:gd name="T2" fmla="*/ 139 w 1626"/>
              <a:gd name="T3" fmla="*/ 295 h 348"/>
              <a:gd name="T4" fmla="*/ 212 w 1626"/>
              <a:gd name="T5" fmla="*/ 265 h 348"/>
              <a:gd name="T6" fmla="*/ 279 w 1626"/>
              <a:gd name="T7" fmla="*/ 229 h 348"/>
              <a:gd name="T8" fmla="*/ 338 w 1626"/>
              <a:gd name="T9" fmla="*/ 200 h 348"/>
              <a:gd name="T10" fmla="*/ 382 w 1626"/>
              <a:gd name="T11" fmla="*/ 167 h 348"/>
              <a:gd name="T12" fmla="*/ 442 w 1626"/>
              <a:gd name="T13" fmla="*/ 134 h 348"/>
              <a:gd name="T14" fmla="*/ 515 w 1626"/>
              <a:gd name="T15" fmla="*/ 89 h 348"/>
              <a:gd name="T16" fmla="*/ 575 w 1626"/>
              <a:gd name="T17" fmla="*/ 50 h 348"/>
              <a:gd name="T18" fmla="*/ 641 w 1626"/>
              <a:gd name="T19" fmla="*/ 15 h 348"/>
              <a:gd name="T20" fmla="*/ 670 w 1626"/>
              <a:gd name="T21" fmla="*/ 4 h 348"/>
              <a:gd name="T22" fmla="*/ 700 w 1626"/>
              <a:gd name="T23" fmla="*/ 0 h 348"/>
              <a:gd name="T24" fmla="*/ 714 w 1626"/>
              <a:gd name="T25" fmla="*/ 0 h 348"/>
              <a:gd name="T26" fmla="*/ 737 w 1626"/>
              <a:gd name="T27" fmla="*/ 2 h 348"/>
              <a:gd name="T28" fmla="*/ 759 w 1626"/>
              <a:gd name="T29" fmla="*/ 6 h 348"/>
              <a:gd name="T30" fmla="*/ 789 w 1626"/>
              <a:gd name="T31" fmla="*/ 15 h 348"/>
              <a:gd name="T32" fmla="*/ 833 w 1626"/>
              <a:gd name="T33" fmla="*/ 47 h 348"/>
              <a:gd name="T34" fmla="*/ 863 w 1626"/>
              <a:gd name="T35" fmla="*/ 69 h 348"/>
              <a:gd name="T36" fmla="*/ 914 w 1626"/>
              <a:gd name="T37" fmla="*/ 100 h 348"/>
              <a:gd name="T38" fmla="*/ 959 w 1626"/>
              <a:gd name="T39" fmla="*/ 134 h 348"/>
              <a:gd name="T40" fmla="*/ 1003 w 1626"/>
              <a:gd name="T41" fmla="*/ 169 h 348"/>
              <a:gd name="T42" fmla="*/ 1144 w 1626"/>
              <a:gd name="T43" fmla="*/ 256 h 348"/>
              <a:gd name="T44" fmla="*/ 1217 w 1626"/>
              <a:gd name="T45" fmla="*/ 284 h 348"/>
              <a:gd name="T46" fmla="*/ 1277 w 1626"/>
              <a:gd name="T47" fmla="*/ 306 h 348"/>
              <a:gd name="T48" fmla="*/ 1314 w 1626"/>
              <a:gd name="T49" fmla="*/ 310 h 348"/>
              <a:gd name="T50" fmla="*/ 1365 w 1626"/>
              <a:gd name="T51" fmla="*/ 319 h 348"/>
              <a:gd name="T52" fmla="*/ 1454 w 1626"/>
              <a:gd name="T53" fmla="*/ 329 h 348"/>
              <a:gd name="T54" fmla="*/ 1535 w 1626"/>
              <a:gd name="T55" fmla="*/ 336 h 348"/>
              <a:gd name="T56" fmla="*/ 1625 w 1626"/>
              <a:gd name="T57" fmla="*/ 343 h 348"/>
              <a:gd name="T58" fmla="*/ 1 w 1626"/>
              <a:gd name="T59" fmla="*/ 34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6" h="348">
                <a:moveTo>
                  <a:pt x="0" y="347"/>
                </a:moveTo>
                <a:lnTo>
                  <a:pt x="139" y="295"/>
                </a:lnTo>
                <a:lnTo>
                  <a:pt x="212" y="265"/>
                </a:lnTo>
                <a:lnTo>
                  <a:pt x="279" y="229"/>
                </a:lnTo>
                <a:lnTo>
                  <a:pt x="338" y="200"/>
                </a:lnTo>
                <a:lnTo>
                  <a:pt x="382" y="167"/>
                </a:lnTo>
                <a:lnTo>
                  <a:pt x="442" y="134"/>
                </a:lnTo>
                <a:lnTo>
                  <a:pt x="515" y="89"/>
                </a:lnTo>
                <a:lnTo>
                  <a:pt x="575" y="50"/>
                </a:lnTo>
                <a:lnTo>
                  <a:pt x="641" y="15"/>
                </a:lnTo>
                <a:lnTo>
                  <a:pt x="670" y="4"/>
                </a:lnTo>
                <a:lnTo>
                  <a:pt x="700" y="0"/>
                </a:lnTo>
                <a:lnTo>
                  <a:pt x="714" y="0"/>
                </a:lnTo>
                <a:lnTo>
                  <a:pt x="737" y="2"/>
                </a:lnTo>
                <a:lnTo>
                  <a:pt x="759" y="6"/>
                </a:lnTo>
                <a:lnTo>
                  <a:pt x="789" y="15"/>
                </a:lnTo>
                <a:lnTo>
                  <a:pt x="833" y="47"/>
                </a:lnTo>
                <a:lnTo>
                  <a:pt x="863" y="69"/>
                </a:lnTo>
                <a:lnTo>
                  <a:pt x="914" y="100"/>
                </a:lnTo>
                <a:lnTo>
                  <a:pt x="959" y="134"/>
                </a:lnTo>
                <a:lnTo>
                  <a:pt x="1003" y="169"/>
                </a:lnTo>
                <a:lnTo>
                  <a:pt x="1144" y="256"/>
                </a:lnTo>
                <a:lnTo>
                  <a:pt x="1217" y="284"/>
                </a:lnTo>
                <a:lnTo>
                  <a:pt x="1277" y="306"/>
                </a:lnTo>
                <a:lnTo>
                  <a:pt x="1314" y="310"/>
                </a:lnTo>
                <a:lnTo>
                  <a:pt x="1365" y="319"/>
                </a:lnTo>
                <a:lnTo>
                  <a:pt x="1454" y="329"/>
                </a:lnTo>
                <a:lnTo>
                  <a:pt x="1535" y="336"/>
                </a:lnTo>
                <a:lnTo>
                  <a:pt x="1625" y="343"/>
                </a:lnTo>
                <a:lnTo>
                  <a:pt x="1" y="346"/>
                </a:lnTo>
              </a:path>
            </a:pathLst>
          </a:custGeom>
          <a:gradFill rotWithShape="0">
            <a:gsLst>
              <a:gs pos="0">
                <a:srgbClr val="F95AB7">
                  <a:gamma/>
                  <a:tint val="0"/>
                  <a:invGamma/>
                </a:srgbClr>
              </a:gs>
              <a:gs pos="100000">
                <a:srgbClr val="F95AB7"/>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10" name="Freeform 26"/>
          <p:cNvSpPr>
            <a:spLocks/>
          </p:cNvSpPr>
          <p:nvPr/>
        </p:nvSpPr>
        <p:spPr bwMode="auto">
          <a:xfrm>
            <a:off x="1720850" y="3740150"/>
            <a:ext cx="4259263" cy="673100"/>
          </a:xfrm>
          <a:custGeom>
            <a:avLst/>
            <a:gdLst>
              <a:gd name="T0" fmla="*/ 0 w 2683"/>
              <a:gd name="T1" fmla="*/ 0 h 424"/>
              <a:gd name="T2" fmla="*/ 2682 w 2683"/>
              <a:gd name="T3" fmla="*/ 0 h 424"/>
              <a:gd name="T4" fmla="*/ 2682 w 2683"/>
              <a:gd name="T5" fmla="*/ 423 h 424"/>
              <a:gd name="T6" fmla="*/ 0 w 2683"/>
              <a:gd name="T7" fmla="*/ 423 h 424"/>
              <a:gd name="T8" fmla="*/ 0 w 2683"/>
              <a:gd name="T9" fmla="*/ 0 h 424"/>
            </a:gdLst>
            <a:ahLst/>
            <a:cxnLst>
              <a:cxn ang="0">
                <a:pos x="T0" y="T1"/>
              </a:cxn>
              <a:cxn ang="0">
                <a:pos x="T2" y="T3"/>
              </a:cxn>
              <a:cxn ang="0">
                <a:pos x="T4" y="T5"/>
              </a:cxn>
              <a:cxn ang="0">
                <a:pos x="T6" y="T7"/>
              </a:cxn>
              <a:cxn ang="0">
                <a:pos x="T8" y="T9"/>
              </a:cxn>
            </a:cxnLst>
            <a:rect l="0" t="0" r="r" b="b"/>
            <a:pathLst>
              <a:path w="2683" h="424">
                <a:moveTo>
                  <a:pt x="0" y="0"/>
                </a:moveTo>
                <a:lnTo>
                  <a:pt x="2682" y="0"/>
                </a:lnTo>
                <a:lnTo>
                  <a:pt x="2682" y="423"/>
                </a:lnTo>
                <a:lnTo>
                  <a:pt x="0" y="423"/>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11" name="Line 27"/>
          <p:cNvSpPr>
            <a:spLocks noChangeShapeType="1"/>
          </p:cNvSpPr>
          <p:nvPr/>
        </p:nvSpPr>
        <p:spPr bwMode="auto">
          <a:xfrm>
            <a:off x="2668588" y="3751263"/>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2" name="Line 28"/>
          <p:cNvSpPr>
            <a:spLocks noChangeShapeType="1"/>
          </p:cNvSpPr>
          <p:nvPr/>
        </p:nvSpPr>
        <p:spPr bwMode="auto">
          <a:xfrm>
            <a:off x="3676650" y="3748088"/>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3" name="Line 29"/>
          <p:cNvSpPr>
            <a:spLocks noChangeShapeType="1"/>
          </p:cNvSpPr>
          <p:nvPr/>
        </p:nvSpPr>
        <p:spPr bwMode="auto">
          <a:xfrm>
            <a:off x="4686300" y="3748088"/>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4" name="Line 30"/>
          <p:cNvSpPr>
            <a:spLocks noChangeShapeType="1"/>
          </p:cNvSpPr>
          <p:nvPr/>
        </p:nvSpPr>
        <p:spPr bwMode="auto">
          <a:xfrm>
            <a:off x="5692775" y="3744913"/>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5" name="Line 31"/>
          <p:cNvSpPr>
            <a:spLocks noChangeShapeType="1"/>
          </p:cNvSpPr>
          <p:nvPr/>
        </p:nvSpPr>
        <p:spPr bwMode="auto">
          <a:xfrm>
            <a:off x="2176463" y="374967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6" name="Line 32"/>
          <p:cNvSpPr>
            <a:spLocks noChangeShapeType="1"/>
          </p:cNvSpPr>
          <p:nvPr/>
        </p:nvSpPr>
        <p:spPr bwMode="auto">
          <a:xfrm>
            <a:off x="3184525" y="374650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7" name="Line 33"/>
          <p:cNvSpPr>
            <a:spLocks noChangeShapeType="1"/>
          </p:cNvSpPr>
          <p:nvPr/>
        </p:nvSpPr>
        <p:spPr bwMode="auto">
          <a:xfrm>
            <a:off x="4189413" y="374650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8" name="Line 34"/>
          <p:cNvSpPr>
            <a:spLocks noChangeShapeType="1"/>
          </p:cNvSpPr>
          <p:nvPr/>
        </p:nvSpPr>
        <p:spPr bwMode="auto">
          <a:xfrm>
            <a:off x="5194300" y="3746500"/>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19" name="Line 35"/>
          <p:cNvSpPr>
            <a:spLocks noChangeShapeType="1"/>
          </p:cNvSpPr>
          <p:nvPr/>
        </p:nvSpPr>
        <p:spPr bwMode="auto">
          <a:xfrm>
            <a:off x="1943100" y="374967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0" name="Line 36"/>
          <p:cNvSpPr>
            <a:spLocks noChangeShapeType="1"/>
          </p:cNvSpPr>
          <p:nvPr/>
        </p:nvSpPr>
        <p:spPr bwMode="auto">
          <a:xfrm>
            <a:off x="2947988" y="374650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1" name="Line 37"/>
          <p:cNvSpPr>
            <a:spLocks noChangeShapeType="1"/>
          </p:cNvSpPr>
          <p:nvPr/>
        </p:nvSpPr>
        <p:spPr bwMode="auto">
          <a:xfrm>
            <a:off x="3956050" y="374650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2" name="Line 38"/>
          <p:cNvSpPr>
            <a:spLocks noChangeShapeType="1"/>
          </p:cNvSpPr>
          <p:nvPr/>
        </p:nvSpPr>
        <p:spPr bwMode="auto">
          <a:xfrm>
            <a:off x="4960938" y="3746500"/>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3" name="Line 39"/>
          <p:cNvSpPr>
            <a:spLocks noChangeShapeType="1"/>
          </p:cNvSpPr>
          <p:nvPr/>
        </p:nvSpPr>
        <p:spPr bwMode="auto">
          <a:xfrm>
            <a:off x="2435225" y="3751263"/>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4" name="Line 40"/>
          <p:cNvSpPr>
            <a:spLocks noChangeShapeType="1"/>
          </p:cNvSpPr>
          <p:nvPr/>
        </p:nvSpPr>
        <p:spPr bwMode="auto">
          <a:xfrm>
            <a:off x="3440113" y="374967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5" name="Line 41"/>
          <p:cNvSpPr>
            <a:spLocks noChangeShapeType="1"/>
          </p:cNvSpPr>
          <p:nvPr/>
        </p:nvSpPr>
        <p:spPr bwMode="auto">
          <a:xfrm>
            <a:off x="4445000" y="374967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6" name="Line 42"/>
          <p:cNvSpPr>
            <a:spLocks noChangeShapeType="1"/>
          </p:cNvSpPr>
          <p:nvPr/>
        </p:nvSpPr>
        <p:spPr bwMode="auto">
          <a:xfrm>
            <a:off x="5451475" y="374650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7" name="Line 43"/>
          <p:cNvSpPr>
            <a:spLocks noChangeShapeType="1"/>
          </p:cNvSpPr>
          <p:nvPr/>
        </p:nvSpPr>
        <p:spPr bwMode="auto">
          <a:xfrm>
            <a:off x="5692775" y="4410075"/>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28" name="Freeform 44"/>
          <p:cNvSpPr>
            <a:spLocks/>
          </p:cNvSpPr>
          <p:nvPr/>
        </p:nvSpPr>
        <p:spPr bwMode="auto">
          <a:xfrm>
            <a:off x="3065463" y="3841750"/>
            <a:ext cx="1628775" cy="557213"/>
          </a:xfrm>
          <a:custGeom>
            <a:avLst/>
            <a:gdLst>
              <a:gd name="T0" fmla="*/ 0 w 1026"/>
              <a:gd name="T1" fmla="*/ 348 h 351"/>
              <a:gd name="T2" fmla="*/ 36 w 1026"/>
              <a:gd name="T3" fmla="*/ 346 h 351"/>
              <a:gd name="T4" fmla="*/ 88 w 1026"/>
              <a:gd name="T5" fmla="*/ 335 h 351"/>
              <a:gd name="T6" fmla="*/ 125 w 1026"/>
              <a:gd name="T7" fmla="*/ 322 h 351"/>
              <a:gd name="T8" fmla="*/ 147 w 1026"/>
              <a:gd name="T9" fmla="*/ 305 h 351"/>
              <a:gd name="T10" fmla="*/ 184 w 1026"/>
              <a:gd name="T11" fmla="*/ 269 h 351"/>
              <a:gd name="T12" fmla="*/ 207 w 1026"/>
              <a:gd name="T13" fmla="*/ 240 h 351"/>
              <a:gd name="T14" fmla="*/ 228 w 1026"/>
              <a:gd name="T15" fmla="*/ 200 h 351"/>
              <a:gd name="T16" fmla="*/ 273 w 1026"/>
              <a:gd name="T17" fmla="*/ 126 h 351"/>
              <a:gd name="T18" fmla="*/ 309 w 1026"/>
              <a:gd name="T19" fmla="*/ 92 h 351"/>
              <a:gd name="T20" fmla="*/ 361 w 1026"/>
              <a:gd name="T21" fmla="*/ 79 h 351"/>
              <a:gd name="T22" fmla="*/ 405 w 1026"/>
              <a:gd name="T23" fmla="*/ 68 h 351"/>
              <a:gd name="T24" fmla="*/ 479 w 1026"/>
              <a:gd name="T25" fmla="*/ 77 h 351"/>
              <a:gd name="T26" fmla="*/ 531 w 1026"/>
              <a:gd name="T27" fmla="*/ 81 h 351"/>
              <a:gd name="T28" fmla="*/ 589 w 1026"/>
              <a:gd name="T29" fmla="*/ 77 h 351"/>
              <a:gd name="T30" fmla="*/ 656 w 1026"/>
              <a:gd name="T31" fmla="*/ 59 h 351"/>
              <a:gd name="T32" fmla="*/ 685 w 1026"/>
              <a:gd name="T33" fmla="*/ 35 h 351"/>
              <a:gd name="T34" fmla="*/ 715 w 1026"/>
              <a:gd name="T35" fmla="*/ 18 h 351"/>
              <a:gd name="T36" fmla="*/ 766 w 1026"/>
              <a:gd name="T37" fmla="*/ 6 h 351"/>
              <a:gd name="T38" fmla="*/ 803 w 1026"/>
              <a:gd name="T39" fmla="*/ 0 h 351"/>
              <a:gd name="T40" fmla="*/ 826 w 1026"/>
              <a:gd name="T41" fmla="*/ 14 h 351"/>
              <a:gd name="T42" fmla="*/ 811 w 1026"/>
              <a:gd name="T43" fmla="*/ 77 h 351"/>
              <a:gd name="T44" fmla="*/ 826 w 1026"/>
              <a:gd name="T45" fmla="*/ 131 h 351"/>
              <a:gd name="T46" fmla="*/ 833 w 1026"/>
              <a:gd name="T47" fmla="*/ 183 h 351"/>
              <a:gd name="T48" fmla="*/ 840 w 1026"/>
              <a:gd name="T49" fmla="*/ 240 h 351"/>
              <a:gd name="T50" fmla="*/ 855 w 1026"/>
              <a:gd name="T51" fmla="*/ 275 h 351"/>
              <a:gd name="T52" fmla="*/ 877 w 1026"/>
              <a:gd name="T53" fmla="*/ 298 h 351"/>
              <a:gd name="T54" fmla="*/ 899 w 1026"/>
              <a:gd name="T55" fmla="*/ 316 h 351"/>
              <a:gd name="T56" fmla="*/ 929 w 1026"/>
              <a:gd name="T57" fmla="*/ 333 h 351"/>
              <a:gd name="T58" fmla="*/ 958 w 1026"/>
              <a:gd name="T59" fmla="*/ 342 h 351"/>
              <a:gd name="T60" fmla="*/ 1025 w 1026"/>
              <a:gd name="T61" fmla="*/ 3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6" h="351">
                <a:moveTo>
                  <a:pt x="0" y="348"/>
                </a:moveTo>
                <a:lnTo>
                  <a:pt x="36" y="346"/>
                </a:lnTo>
                <a:lnTo>
                  <a:pt x="88" y="335"/>
                </a:lnTo>
                <a:lnTo>
                  <a:pt x="125" y="322"/>
                </a:lnTo>
                <a:lnTo>
                  <a:pt x="147" y="305"/>
                </a:lnTo>
                <a:lnTo>
                  <a:pt x="184" y="269"/>
                </a:lnTo>
                <a:lnTo>
                  <a:pt x="207" y="240"/>
                </a:lnTo>
                <a:lnTo>
                  <a:pt x="228" y="200"/>
                </a:lnTo>
                <a:lnTo>
                  <a:pt x="273" y="126"/>
                </a:lnTo>
                <a:lnTo>
                  <a:pt x="309" y="92"/>
                </a:lnTo>
                <a:lnTo>
                  <a:pt x="361" y="79"/>
                </a:lnTo>
                <a:lnTo>
                  <a:pt x="405" y="68"/>
                </a:lnTo>
                <a:lnTo>
                  <a:pt x="479" y="77"/>
                </a:lnTo>
                <a:lnTo>
                  <a:pt x="531" y="81"/>
                </a:lnTo>
                <a:lnTo>
                  <a:pt x="589" y="77"/>
                </a:lnTo>
                <a:lnTo>
                  <a:pt x="656" y="59"/>
                </a:lnTo>
                <a:lnTo>
                  <a:pt x="685" y="35"/>
                </a:lnTo>
                <a:lnTo>
                  <a:pt x="715" y="18"/>
                </a:lnTo>
                <a:lnTo>
                  <a:pt x="766" y="6"/>
                </a:lnTo>
                <a:lnTo>
                  <a:pt x="803" y="0"/>
                </a:lnTo>
                <a:lnTo>
                  <a:pt x="826" y="14"/>
                </a:lnTo>
                <a:lnTo>
                  <a:pt x="811" y="77"/>
                </a:lnTo>
                <a:lnTo>
                  <a:pt x="826" y="131"/>
                </a:lnTo>
                <a:lnTo>
                  <a:pt x="833" y="183"/>
                </a:lnTo>
                <a:lnTo>
                  <a:pt x="840" y="240"/>
                </a:lnTo>
                <a:lnTo>
                  <a:pt x="855" y="275"/>
                </a:lnTo>
                <a:lnTo>
                  <a:pt x="877" y="298"/>
                </a:lnTo>
                <a:lnTo>
                  <a:pt x="899" y="316"/>
                </a:lnTo>
                <a:lnTo>
                  <a:pt x="929" y="333"/>
                </a:lnTo>
                <a:lnTo>
                  <a:pt x="958" y="342"/>
                </a:lnTo>
                <a:lnTo>
                  <a:pt x="1025" y="350"/>
                </a:lnTo>
              </a:path>
            </a:pathLst>
          </a:custGeom>
          <a:gradFill rotWithShape="0">
            <a:gsLst>
              <a:gs pos="0">
                <a:srgbClr val="618FFD">
                  <a:gamma/>
                  <a:tint val="0"/>
                  <a:invGamma/>
                </a:srgbClr>
              </a:gs>
              <a:gs pos="100000">
                <a:srgbClr val="618FFD"/>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29" name="Freeform 45"/>
          <p:cNvSpPr>
            <a:spLocks/>
          </p:cNvSpPr>
          <p:nvPr/>
        </p:nvSpPr>
        <p:spPr bwMode="auto">
          <a:xfrm>
            <a:off x="4005263" y="3838575"/>
            <a:ext cx="1260475" cy="565150"/>
          </a:xfrm>
          <a:custGeom>
            <a:avLst/>
            <a:gdLst>
              <a:gd name="T0" fmla="*/ 0 w 794"/>
              <a:gd name="T1" fmla="*/ 355 h 356"/>
              <a:gd name="T2" fmla="*/ 57 w 794"/>
              <a:gd name="T3" fmla="*/ 343 h 356"/>
              <a:gd name="T4" fmla="*/ 116 w 794"/>
              <a:gd name="T5" fmla="*/ 334 h 356"/>
              <a:gd name="T6" fmla="*/ 145 w 794"/>
              <a:gd name="T7" fmla="*/ 323 h 356"/>
              <a:gd name="T8" fmla="*/ 168 w 794"/>
              <a:gd name="T9" fmla="*/ 306 h 356"/>
              <a:gd name="T10" fmla="*/ 197 w 794"/>
              <a:gd name="T11" fmla="*/ 269 h 356"/>
              <a:gd name="T12" fmla="*/ 219 w 794"/>
              <a:gd name="T13" fmla="*/ 191 h 356"/>
              <a:gd name="T14" fmla="*/ 248 w 794"/>
              <a:gd name="T15" fmla="*/ 110 h 356"/>
              <a:gd name="T16" fmla="*/ 271 w 794"/>
              <a:gd name="T17" fmla="*/ 61 h 356"/>
              <a:gd name="T18" fmla="*/ 285 w 794"/>
              <a:gd name="T19" fmla="*/ 21 h 356"/>
              <a:gd name="T20" fmla="*/ 285 w 794"/>
              <a:gd name="T21" fmla="*/ 5 h 356"/>
              <a:gd name="T22" fmla="*/ 315 w 794"/>
              <a:gd name="T23" fmla="*/ 0 h 356"/>
              <a:gd name="T24" fmla="*/ 322 w 794"/>
              <a:gd name="T25" fmla="*/ 4 h 356"/>
              <a:gd name="T26" fmla="*/ 344 w 794"/>
              <a:gd name="T27" fmla="*/ 80 h 356"/>
              <a:gd name="T28" fmla="*/ 373 w 794"/>
              <a:gd name="T29" fmla="*/ 163 h 356"/>
              <a:gd name="T30" fmla="*/ 425 w 794"/>
              <a:gd name="T31" fmla="*/ 259 h 356"/>
              <a:gd name="T32" fmla="*/ 499 w 794"/>
              <a:gd name="T33" fmla="*/ 290 h 356"/>
              <a:gd name="T34" fmla="*/ 572 w 794"/>
              <a:gd name="T35" fmla="*/ 308 h 356"/>
              <a:gd name="T36" fmla="*/ 639 w 794"/>
              <a:gd name="T37" fmla="*/ 325 h 356"/>
              <a:gd name="T38" fmla="*/ 713 w 794"/>
              <a:gd name="T39" fmla="*/ 343 h 356"/>
              <a:gd name="T40" fmla="*/ 793 w 794"/>
              <a:gd name="T41" fmla="*/ 34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4" h="356">
                <a:moveTo>
                  <a:pt x="0" y="355"/>
                </a:moveTo>
                <a:lnTo>
                  <a:pt x="57" y="343"/>
                </a:lnTo>
                <a:lnTo>
                  <a:pt x="116" y="334"/>
                </a:lnTo>
                <a:lnTo>
                  <a:pt x="145" y="323"/>
                </a:lnTo>
                <a:lnTo>
                  <a:pt x="168" y="306"/>
                </a:lnTo>
                <a:lnTo>
                  <a:pt x="197" y="269"/>
                </a:lnTo>
                <a:lnTo>
                  <a:pt x="219" y="191"/>
                </a:lnTo>
                <a:lnTo>
                  <a:pt x="248" y="110"/>
                </a:lnTo>
                <a:lnTo>
                  <a:pt x="271" y="61"/>
                </a:lnTo>
                <a:lnTo>
                  <a:pt x="285" y="21"/>
                </a:lnTo>
                <a:lnTo>
                  <a:pt x="285" y="5"/>
                </a:lnTo>
                <a:lnTo>
                  <a:pt x="315" y="0"/>
                </a:lnTo>
                <a:lnTo>
                  <a:pt x="322" y="4"/>
                </a:lnTo>
                <a:lnTo>
                  <a:pt x="344" y="80"/>
                </a:lnTo>
                <a:lnTo>
                  <a:pt x="373" y="163"/>
                </a:lnTo>
                <a:lnTo>
                  <a:pt x="425" y="259"/>
                </a:lnTo>
                <a:lnTo>
                  <a:pt x="499" y="290"/>
                </a:lnTo>
                <a:lnTo>
                  <a:pt x="572" y="308"/>
                </a:lnTo>
                <a:lnTo>
                  <a:pt x="639" y="325"/>
                </a:lnTo>
                <a:lnTo>
                  <a:pt x="713" y="343"/>
                </a:lnTo>
                <a:lnTo>
                  <a:pt x="793" y="349"/>
                </a:lnTo>
              </a:path>
            </a:pathLst>
          </a:custGeom>
          <a:gradFill rotWithShape="0">
            <a:gsLst>
              <a:gs pos="0">
                <a:srgbClr val="F6BF69">
                  <a:gamma/>
                  <a:tint val="0"/>
                  <a:invGamma/>
                </a:srgbClr>
              </a:gs>
              <a:gs pos="100000">
                <a:srgbClr val="F6BF69"/>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30" name="Rectangle 46"/>
          <p:cNvSpPr>
            <a:spLocks noChangeArrowheads="1"/>
          </p:cNvSpPr>
          <p:nvPr/>
        </p:nvSpPr>
        <p:spPr bwMode="auto">
          <a:xfrm>
            <a:off x="6292850" y="3167063"/>
            <a:ext cx="1208467" cy="360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b="1" i="1">
                <a:latin typeface="Arial" charset="0"/>
              </a:rPr>
              <a:t>Ethidium</a:t>
            </a:r>
          </a:p>
        </p:txBody>
      </p:sp>
      <p:sp>
        <p:nvSpPr>
          <p:cNvPr id="67631" name="Rectangle 47"/>
          <p:cNvSpPr>
            <a:spLocks noChangeArrowheads="1"/>
          </p:cNvSpPr>
          <p:nvPr/>
        </p:nvSpPr>
        <p:spPr bwMode="auto">
          <a:xfrm>
            <a:off x="6369050" y="3841750"/>
            <a:ext cx="529044" cy="360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b="1" i="1">
                <a:latin typeface="Arial" charset="0"/>
              </a:rPr>
              <a:t>PE</a:t>
            </a:r>
          </a:p>
        </p:txBody>
      </p:sp>
      <p:sp>
        <p:nvSpPr>
          <p:cNvPr id="67632" name="Line 48"/>
          <p:cNvSpPr>
            <a:spLocks noChangeShapeType="1"/>
          </p:cNvSpPr>
          <p:nvPr/>
        </p:nvSpPr>
        <p:spPr bwMode="auto">
          <a:xfrm>
            <a:off x="2663825" y="5162550"/>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3" name="Line 49"/>
          <p:cNvSpPr>
            <a:spLocks noChangeShapeType="1"/>
          </p:cNvSpPr>
          <p:nvPr/>
        </p:nvSpPr>
        <p:spPr bwMode="auto">
          <a:xfrm>
            <a:off x="3671888" y="5160963"/>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4" name="Line 50"/>
          <p:cNvSpPr>
            <a:spLocks noChangeShapeType="1"/>
          </p:cNvSpPr>
          <p:nvPr/>
        </p:nvSpPr>
        <p:spPr bwMode="auto">
          <a:xfrm>
            <a:off x="4681538" y="5160963"/>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5" name="Freeform 51"/>
          <p:cNvSpPr>
            <a:spLocks/>
          </p:cNvSpPr>
          <p:nvPr/>
        </p:nvSpPr>
        <p:spPr bwMode="auto">
          <a:xfrm>
            <a:off x="1716088" y="5191125"/>
            <a:ext cx="4273550" cy="714375"/>
          </a:xfrm>
          <a:custGeom>
            <a:avLst/>
            <a:gdLst>
              <a:gd name="T0" fmla="*/ 0 w 2692"/>
              <a:gd name="T1" fmla="*/ 0 h 450"/>
              <a:gd name="T2" fmla="*/ 2691 w 2692"/>
              <a:gd name="T3" fmla="*/ 0 h 450"/>
              <a:gd name="T4" fmla="*/ 2691 w 2692"/>
              <a:gd name="T5" fmla="*/ 449 h 450"/>
              <a:gd name="T6" fmla="*/ 0 w 2692"/>
              <a:gd name="T7" fmla="*/ 449 h 450"/>
              <a:gd name="T8" fmla="*/ 0 w 2692"/>
              <a:gd name="T9" fmla="*/ 0 h 450"/>
            </a:gdLst>
            <a:ahLst/>
            <a:cxnLst>
              <a:cxn ang="0">
                <a:pos x="T0" y="T1"/>
              </a:cxn>
              <a:cxn ang="0">
                <a:pos x="T2" y="T3"/>
              </a:cxn>
              <a:cxn ang="0">
                <a:pos x="T4" y="T5"/>
              </a:cxn>
              <a:cxn ang="0">
                <a:pos x="T6" y="T7"/>
              </a:cxn>
              <a:cxn ang="0">
                <a:pos x="T8" y="T9"/>
              </a:cxn>
            </a:cxnLst>
            <a:rect l="0" t="0" r="r" b="b"/>
            <a:pathLst>
              <a:path w="2692" h="450">
                <a:moveTo>
                  <a:pt x="0" y="0"/>
                </a:moveTo>
                <a:lnTo>
                  <a:pt x="2691" y="0"/>
                </a:lnTo>
                <a:lnTo>
                  <a:pt x="2691" y="449"/>
                </a:lnTo>
                <a:lnTo>
                  <a:pt x="0" y="44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36" name="Line 52"/>
          <p:cNvSpPr>
            <a:spLocks noChangeShapeType="1"/>
          </p:cNvSpPr>
          <p:nvPr/>
        </p:nvSpPr>
        <p:spPr bwMode="auto">
          <a:xfrm>
            <a:off x="2668588" y="5202238"/>
            <a:ext cx="0" cy="11112"/>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7" name="Line 53"/>
          <p:cNvSpPr>
            <a:spLocks noChangeShapeType="1"/>
          </p:cNvSpPr>
          <p:nvPr/>
        </p:nvSpPr>
        <p:spPr bwMode="auto">
          <a:xfrm>
            <a:off x="3679825" y="5200650"/>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8" name="Line 54"/>
          <p:cNvSpPr>
            <a:spLocks noChangeShapeType="1"/>
          </p:cNvSpPr>
          <p:nvPr/>
        </p:nvSpPr>
        <p:spPr bwMode="auto">
          <a:xfrm>
            <a:off x="4691063" y="5200650"/>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39" name="Line 55"/>
          <p:cNvSpPr>
            <a:spLocks noChangeShapeType="1"/>
          </p:cNvSpPr>
          <p:nvPr/>
        </p:nvSpPr>
        <p:spPr bwMode="auto">
          <a:xfrm>
            <a:off x="5702300" y="519747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0" name="Line 56"/>
          <p:cNvSpPr>
            <a:spLocks noChangeShapeType="1"/>
          </p:cNvSpPr>
          <p:nvPr/>
        </p:nvSpPr>
        <p:spPr bwMode="auto">
          <a:xfrm>
            <a:off x="2174875"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1" name="Line 57"/>
          <p:cNvSpPr>
            <a:spLocks noChangeShapeType="1"/>
          </p:cNvSpPr>
          <p:nvPr/>
        </p:nvSpPr>
        <p:spPr bwMode="auto">
          <a:xfrm>
            <a:off x="3184525"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2" name="Line 58"/>
          <p:cNvSpPr>
            <a:spLocks noChangeShapeType="1"/>
          </p:cNvSpPr>
          <p:nvPr/>
        </p:nvSpPr>
        <p:spPr bwMode="auto">
          <a:xfrm>
            <a:off x="4192588"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3" name="Line 59"/>
          <p:cNvSpPr>
            <a:spLocks noChangeShapeType="1"/>
          </p:cNvSpPr>
          <p:nvPr/>
        </p:nvSpPr>
        <p:spPr bwMode="auto">
          <a:xfrm>
            <a:off x="5202238" y="5197475"/>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4" name="Line 60"/>
          <p:cNvSpPr>
            <a:spLocks noChangeShapeType="1"/>
          </p:cNvSpPr>
          <p:nvPr/>
        </p:nvSpPr>
        <p:spPr bwMode="auto">
          <a:xfrm>
            <a:off x="1939925"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5" name="Line 61"/>
          <p:cNvSpPr>
            <a:spLocks noChangeShapeType="1"/>
          </p:cNvSpPr>
          <p:nvPr/>
        </p:nvSpPr>
        <p:spPr bwMode="auto">
          <a:xfrm>
            <a:off x="2947988"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6" name="Line 62"/>
          <p:cNvSpPr>
            <a:spLocks noChangeShapeType="1"/>
          </p:cNvSpPr>
          <p:nvPr/>
        </p:nvSpPr>
        <p:spPr bwMode="auto">
          <a:xfrm>
            <a:off x="3959225"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7" name="Line 63"/>
          <p:cNvSpPr>
            <a:spLocks noChangeShapeType="1"/>
          </p:cNvSpPr>
          <p:nvPr/>
        </p:nvSpPr>
        <p:spPr bwMode="auto">
          <a:xfrm>
            <a:off x="4968875" y="5197475"/>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8" name="Line 64"/>
          <p:cNvSpPr>
            <a:spLocks noChangeShapeType="1"/>
          </p:cNvSpPr>
          <p:nvPr/>
        </p:nvSpPr>
        <p:spPr bwMode="auto">
          <a:xfrm>
            <a:off x="2433638" y="52022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49" name="Line 65"/>
          <p:cNvSpPr>
            <a:spLocks noChangeShapeType="1"/>
          </p:cNvSpPr>
          <p:nvPr/>
        </p:nvSpPr>
        <p:spPr bwMode="auto">
          <a:xfrm>
            <a:off x="3441700"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0" name="Line 66"/>
          <p:cNvSpPr>
            <a:spLocks noChangeShapeType="1"/>
          </p:cNvSpPr>
          <p:nvPr/>
        </p:nvSpPr>
        <p:spPr bwMode="auto">
          <a:xfrm>
            <a:off x="4451350"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1" name="Line 67"/>
          <p:cNvSpPr>
            <a:spLocks noChangeShapeType="1"/>
          </p:cNvSpPr>
          <p:nvPr/>
        </p:nvSpPr>
        <p:spPr bwMode="auto">
          <a:xfrm>
            <a:off x="5461000" y="52006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2" name="Line 68"/>
          <p:cNvSpPr>
            <a:spLocks noChangeShapeType="1"/>
          </p:cNvSpPr>
          <p:nvPr/>
        </p:nvSpPr>
        <p:spPr bwMode="auto">
          <a:xfrm>
            <a:off x="2668588" y="5891213"/>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3" name="Line 69"/>
          <p:cNvSpPr>
            <a:spLocks noChangeShapeType="1"/>
          </p:cNvSpPr>
          <p:nvPr/>
        </p:nvSpPr>
        <p:spPr bwMode="auto">
          <a:xfrm>
            <a:off x="3679825" y="588962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4" name="Line 70"/>
          <p:cNvSpPr>
            <a:spLocks noChangeShapeType="1"/>
          </p:cNvSpPr>
          <p:nvPr/>
        </p:nvSpPr>
        <p:spPr bwMode="auto">
          <a:xfrm>
            <a:off x="4691063" y="588962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5" name="Line 71"/>
          <p:cNvSpPr>
            <a:spLocks noChangeShapeType="1"/>
          </p:cNvSpPr>
          <p:nvPr/>
        </p:nvSpPr>
        <p:spPr bwMode="auto">
          <a:xfrm>
            <a:off x="5702300" y="5886450"/>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56" name="Freeform 72"/>
          <p:cNvSpPr>
            <a:spLocks/>
          </p:cNvSpPr>
          <p:nvPr/>
        </p:nvSpPr>
        <p:spPr bwMode="auto">
          <a:xfrm>
            <a:off x="1716088" y="5292725"/>
            <a:ext cx="560387" cy="593725"/>
          </a:xfrm>
          <a:custGeom>
            <a:avLst/>
            <a:gdLst>
              <a:gd name="T0" fmla="*/ 0 w 353"/>
              <a:gd name="T1" fmla="*/ 369 h 374"/>
              <a:gd name="T2" fmla="*/ 5 w 353"/>
              <a:gd name="T3" fmla="*/ 236 h 374"/>
              <a:gd name="T4" fmla="*/ 16 w 353"/>
              <a:gd name="T5" fmla="*/ 192 h 374"/>
              <a:gd name="T6" fmla="*/ 21 w 353"/>
              <a:gd name="T7" fmla="*/ 143 h 374"/>
              <a:gd name="T8" fmla="*/ 36 w 353"/>
              <a:gd name="T9" fmla="*/ 112 h 374"/>
              <a:gd name="T10" fmla="*/ 47 w 353"/>
              <a:gd name="T11" fmla="*/ 80 h 374"/>
              <a:gd name="T12" fmla="*/ 57 w 353"/>
              <a:gd name="T13" fmla="*/ 52 h 374"/>
              <a:gd name="T14" fmla="*/ 67 w 353"/>
              <a:gd name="T15" fmla="*/ 33 h 374"/>
              <a:gd name="T16" fmla="*/ 83 w 353"/>
              <a:gd name="T17" fmla="*/ 17 h 374"/>
              <a:gd name="T18" fmla="*/ 104 w 353"/>
              <a:gd name="T19" fmla="*/ 6 h 374"/>
              <a:gd name="T20" fmla="*/ 125 w 353"/>
              <a:gd name="T21" fmla="*/ 0 h 374"/>
              <a:gd name="T22" fmla="*/ 140 w 353"/>
              <a:gd name="T23" fmla="*/ 12 h 374"/>
              <a:gd name="T24" fmla="*/ 151 w 353"/>
              <a:gd name="T25" fmla="*/ 29 h 374"/>
              <a:gd name="T26" fmla="*/ 166 w 353"/>
              <a:gd name="T27" fmla="*/ 70 h 374"/>
              <a:gd name="T28" fmla="*/ 181 w 353"/>
              <a:gd name="T29" fmla="*/ 128 h 374"/>
              <a:gd name="T30" fmla="*/ 194 w 353"/>
              <a:gd name="T31" fmla="*/ 194 h 374"/>
              <a:gd name="T32" fmla="*/ 209 w 353"/>
              <a:gd name="T33" fmla="*/ 237 h 374"/>
              <a:gd name="T34" fmla="*/ 236 w 353"/>
              <a:gd name="T35" fmla="*/ 329 h 374"/>
              <a:gd name="T36" fmla="*/ 352 w 353"/>
              <a:gd name="T37" fmla="*/ 373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374">
                <a:moveTo>
                  <a:pt x="0" y="369"/>
                </a:moveTo>
                <a:lnTo>
                  <a:pt x="5" y="236"/>
                </a:lnTo>
                <a:lnTo>
                  <a:pt x="16" y="192"/>
                </a:lnTo>
                <a:lnTo>
                  <a:pt x="21" y="143"/>
                </a:lnTo>
                <a:lnTo>
                  <a:pt x="36" y="112"/>
                </a:lnTo>
                <a:lnTo>
                  <a:pt x="47" y="80"/>
                </a:lnTo>
                <a:lnTo>
                  <a:pt x="57" y="52"/>
                </a:lnTo>
                <a:lnTo>
                  <a:pt x="67" y="33"/>
                </a:lnTo>
                <a:lnTo>
                  <a:pt x="83" y="17"/>
                </a:lnTo>
                <a:lnTo>
                  <a:pt x="104" y="6"/>
                </a:lnTo>
                <a:lnTo>
                  <a:pt x="125" y="0"/>
                </a:lnTo>
                <a:lnTo>
                  <a:pt x="140" y="12"/>
                </a:lnTo>
                <a:lnTo>
                  <a:pt x="151" y="29"/>
                </a:lnTo>
                <a:lnTo>
                  <a:pt x="166" y="70"/>
                </a:lnTo>
                <a:lnTo>
                  <a:pt x="181" y="128"/>
                </a:lnTo>
                <a:lnTo>
                  <a:pt x="194" y="194"/>
                </a:lnTo>
                <a:lnTo>
                  <a:pt x="209" y="237"/>
                </a:lnTo>
                <a:lnTo>
                  <a:pt x="236" y="329"/>
                </a:lnTo>
                <a:lnTo>
                  <a:pt x="352" y="373"/>
                </a:lnTo>
              </a:path>
            </a:pathLst>
          </a:custGeom>
          <a:gradFill rotWithShape="0">
            <a:gsLst>
              <a:gs pos="0">
                <a:srgbClr val="D49FFF">
                  <a:gamma/>
                  <a:tint val="0"/>
                  <a:invGamma/>
                </a:srgbClr>
              </a:gs>
              <a:gs pos="100000">
                <a:srgbClr val="D49FFF"/>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57" name="Freeform 73"/>
          <p:cNvSpPr>
            <a:spLocks/>
          </p:cNvSpPr>
          <p:nvPr/>
        </p:nvSpPr>
        <p:spPr bwMode="auto">
          <a:xfrm>
            <a:off x="2247900" y="5302250"/>
            <a:ext cx="1208088" cy="585788"/>
          </a:xfrm>
          <a:custGeom>
            <a:avLst/>
            <a:gdLst>
              <a:gd name="T0" fmla="*/ 0 w 761"/>
              <a:gd name="T1" fmla="*/ 368 h 369"/>
              <a:gd name="T2" fmla="*/ 59 w 761"/>
              <a:gd name="T3" fmla="*/ 348 h 369"/>
              <a:gd name="T4" fmla="*/ 88 w 761"/>
              <a:gd name="T5" fmla="*/ 339 h 369"/>
              <a:gd name="T6" fmla="*/ 125 w 761"/>
              <a:gd name="T7" fmla="*/ 328 h 369"/>
              <a:gd name="T8" fmla="*/ 154 w 761"/>
              <a:gd name="T9" fmla="*/ 308 h 369"/>
              <a:gd name="T10" fmla="*/ 184 w 761"/>
              <a:gd name="T11" fmla="*/ 275 h 369"/>
              <a:gd name="T12" fmla="*/ 214 w 761"/>
              <a:gd name="T13" fmla="*/ 195 h 369"/>
              <a:gd name="T14" fmla="*/ 228 w 761"/>
              <a:gd name="T15" fmla="*/ 162 h 369"/>
              <a:gd name="T16" fmla="*/ 236 w 761"/>
              <a:gd name="T17" fmla="*/ 105 h 369"/>
              <a:gd name="T18" fmla="*/ 243 w 761"/>
              <a:gd name="T19" fmla="*/ 65 h 369"/>
              <a:gd name="T20" fmla="*/ 243 w 761"/>
              <a:gd name="T21" fmla="*/ 41 h 369"/>
              <a:gd name="T22" fmla="*/ 251 w 761"/>
              <a:gd name="T23" fmla="*/ 18 h 369"/>
              <a:gd name="T24" fmla="*/ 257 w 761"/>
              <a:gd name="T25" fmla="*/ 6 h 369"/>
              <a:gd name="T26" fmla="*/ 281 w 761"/>
              <a:gd name="T27" fmla="*/ 0 h 369"/>
              <a:gd name="T28" fmla="*/ 302 w 761"/>
              <a:gd name="T29" fmla="*/ 5 h 369"/>
              <a:gd name="T30" fmla="*/ 324 w 761"/>
              <a:gd name="T31" fmla="*/ 14 h 369"/>
              <a:gd name="T32" fmla="*/ 347 w 761"/>
              <a:gd name="T33" fmla="*/ 27 h 369"/>
              <a:gd name="T34" fmla="*/ 369 w 761"/>
              <a:gd name="T35" fmla="*/ 55 h 369"/>
              <a:gd name="T36" fmla="*/ 399 w 761"/>
              <a:gd name="T37" fmla="*/ 88 h 369"/>
              <a:gd name="T38" fmla="*/ 427 w 761"/>
              <a:gd name="T39" fmla="*/ 124 h 369"/>
              <a:gd name="T40" fmla="*/ 465 w 761"/>
              <a:gd name="T41" fmla="*/ 171 h 369"/>
              <a:gd name="T42" fmla="*/ 502 w 761"/>
              <a:gd name="T43" fmla="*/ 227 h 369"/>
              <a:gd name="T44" fmla="*/ 539 w 761"/>
              <a:gd name="T45" fmla="*/ 276 h 369"/>
              <a:gd name="T46" fmla="*/ 575 w 761"/>
              <a:gd name="T47" fmla="*/ 310 h 369"/>
              <a:gd name="T48" fmla="*/ 612 w 761"/>
              <a:gd name="T49" fmla="*/ 330 h 369"/>
              <a:gd name="T50" fmla="*/ 642 w 761"/>
              <a:gd name="T51" fmla="*/ 348 h 369"/>
              <a:gd name="T52" fmla="*/ 679 w 761"/>
              <a:gd name="T53" fmla="*/ 357 h 369"/>
              <a:gd name="T54" fmla="*/ 709 w 761"/>
              <a:gd name="T55" fmla="*/ 359 h 369"/>
              <a:gd name="T56" fmla="*/ 760 w 761"/>
              <a:gd name="T57" fmla="*/ 36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1" h="369">
                <a:moveTo>
                  <a:pt x="0" y="368"/>
                </a:moveTo>
                <a:lnTo>
                  <a:pt x="59" y="348"/>
                </a:lnTo>
                <a:lnTo>
                  <a:pt x="88" y="339"/>
                </a:lnTo>
                <a:lnTo>
                  <a:pt x="125" y="328"/>
                </a:lnTo>
                <a:lnTo>
                  <a:pt x="154" y="308"/>
                </a:lnTo>
                <a:lnTo>
                  <a:pt x="184" y="275"/>
                </a:lnTo>
                <a:lnTo>
                  <a:pt x="214" y="195"/>
                </a:lnTo>
                <a:lnTo>
                  <a:pt x="228" y="162"/>
                </a:lnTo>
                <a:lnTo>
                  <a:pt x="236" y="105"/>
                </a:lnTo>
                <a:lnTo>
                  <a:pt x="243" y="65"/>
                </a:lnTo>
                <a:lnTo>
                  <a:pt x="243" y="41"/>
                </a:lnTo>
                <a:lnTo>
                  <a:pt x="251" y="18"/>
                </a:lnTo>
                <a:lnTo>
                  <a:pt x="257" y="6"/>
                </a:lnTo>
                <a:lnTo>
                  <a:pt x="281" y="0"/>
                </a:lnTo>
                <a:lnTo>
                  <a:pt x="302" y="5"/>
                </a:lnTo>
                <a:lnTo>
                  <a:pt x="324" y="14"/>
                </a:lnTo>
                <a:lnTo>
                  <a:pt x="347" y="27"/>
                </a:lnTo>
                <a:lnTo>
                  <a:pt x="369" y="55"/>
                </a:lnTo>
                <a:lnTo>
                  <a:pt x="399" y="88"/>
                </a:lnTo>
                <a:lnTo>
                  <a:pt x="427" y="124"/>
                </a:lnTo>
                <a:lnTo>
                  <a:pt x="465" y="171"/>
                </a:lnTo>
                <a:lnTo>
                  <a:pt x="502" y="227"/>
                </a:lnTo>
                <a:lnTo>
                  <a:pt x="539" y="276"/>
                </a:lnTo>
                <a:lnTo>
                  <a:pt x="575" y="310"/>
                </a:lnTo>
                <a:lnTo>
                  <a:pt x="612" y="330"/>
                </a:lnTo>
                <a:lnTo>
                  <a:pt x="642" y="348"/>
                </a:lnTo>
                <a:lnTo>
                  <a:pt x="679" y="357"/>
                </a:lnTo>
                <a:lnTo>
                  <a:pt x="709" y="359"/>
                </a:lnTo>
                <a:lnTo>
                  <a:pt x="760" y="366"/>
                </a:lnTo>
              </a:path>
            </a:pathLst>
          </a:custGeom>
          <a:gradFill rotWithShape="0">
            <a:gsLst>
              <a:gs pos="0">
                <a:srgbClr val="B760F9">
                  <a:gamma/>
                  <a:tint val="60000"/>
                  <a:invGamma/>
                </a:srgbClr>
              </a:gs>
              <a:gs pos="100000">
                <a:srgbClr val="B760F9"/>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58" name="Rectangle 74"/>
          <p:cNvSpPr>
            <a:spLocks noChangeArrowheads="1"/>
          </p:cNvSpPr>
          <p:nvPr/>
        </p:nvSpPr>
        <p:spPr bwMode="auto">
          <a:xfrm>
            <a:off x="6127750" y="5408613"/>
            <a:ext cx="2132923" cy="360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b="1" i="1">
                <a:latin typeface="Arial" charset="0"/>
              </a:rPr>
              <a:t>cis-Parinaric acid</a:t>
            </a:r>
          </a:p>
        </p:txBody>
      </p:sp>
      <p:sp>
        <p:nvSpPr>
          <p:cNvPr id="67659" name="Rectangle 75"/>
          <p:cNvSpPr>
            <a:spLocks noChangeArrowheads="1"/>
          </p:cNvSpPr>
          <p:nvPr/>
        </p:nvSpPr>
        <p:spPr bwMode="auto">
          <a:xfrm>
            <a:off x="6245225" y="1673225"/>
            <a:ext cx="1367277" cy="360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b="1" i="1">
                <a:latin typeface="Arial" charset="0"/>
              </a:rPr>
              <a:t>Texas Red</a:t>
            </a:r>
          </a:p>
        </p:txBody>
      </p:sp>
      <p:sp>
        <p:nvSpPr>
          <p:cNvPr id="67660" name="Rectangle 76"/>
          <p:cNvSpPr>
            <a:spLocks noChangeArrowheads="1"/>
          </p:cNvSpPr>
          <p:nvPr/>
        </p:nvSpPr>
        <p:spPr bwMode="auto">
          <a:xfrm>
            <a:off x="6197600" y="950913"/>
            <a:ext cx="1554715" cy="360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b="1" i="1" dirty="0">
                <a:latin typeface="Arial" charset="0"/>
              </a:rPr>
              <a:t>PE-TR Conj.</a:t>
            </a:r>
          </a:p>
        </p:txBody>
      </p:sp>
      <p:sp>
        <p:nvSpPr>
          <p:cNvPr id="67661" name="Rectangle 77"/>
          <p:cNvSpPr>
            <a:spLocks noChangeArrowheads="1"/>
          </p:cNvSpPr>
          <p:nvPr/>
        </p:nvSpPr>
        <p:spPr bwMode="auto">
          <a:xfrm>
            <a:off x="6480175" y="2363788"/>
            <a:ext cx="439213" cy="360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b="1" i="1">
                <a:latin typeface="Arial" charset="0"/>
              </a:rPr>
              <a:t>PI</a:t>
            </a:r>
          </a:p>
        </p:txBody>
      </p:sp>
      <p:sp>
        <p:nvSpPr>
          <p:cNvPr id="67662" name="Freeform 78"/>
          <p:cNvSpPr>
            <a:spLocks/>
          </p:cNvSpPr>
          <p:nvPr/>
        </p:nvSpPr>
        <p:spPr bwMode="auto">
          <a:xfrm>
            <a:off x="1720850" y="2309813"/>
            <a:ext cx="4273550" cy="674687"/>
          </a:xfrm>
          <a:custGeom>
            <a:avLst/>
            <a:gdLst>
              <a:gd name="T0" fmla="*/ 0 w 2692"/>
              <a:gd name="T1" fmla="*/ 0 h 425"/>
              <a:gd name="T2" fmla="*/ 2691 w 2692"/>
              <a:gd name="T3" fmla="*/ 0 h 425"/>
              <a:gd name="T4" fmla="*/ 2691 w 2692"/>
              <a:gd name="T5" fmla="*/ 424 h 425"/>
              <a:gd name="T6" fmla="*/ 0 w 2692"/>
              <a:gd name="T7" fmla="*/ 424 h 425"/>
              <a:gd name="T8" fmla="*/ 0 w 2692"/>
              <a:gd name="T9" fmla="*/ 0 h 425"/>
            </a:gdLst>
            <a:ahLst/>
            <a:cxnLst>
              <a:cxn ang="0">
                <a:pos x="T0" y="T1"/>
              </a:cxn>
              <a:cxn ang="0">
                <a:pos x="T2" y="T3"/>
              </a:cxn>
              <a:cxn ang="0">
                <a:pos x="T4" y="T5"/>
              </a:cxn>
              <a:cxn ang="0">
                <a:pos x="T6" y="T7"/>
              </a:cxn>
              <a:cxn ang="0">
                <a:pos x="T8" y="T9"/>
              </a:cxn>
            </a:cxnLst>
            <a:rect l="0" t="0" r="r" b="b"/>
            <a:pathLst>
              <a:path w="2692" h="425">
                <a:moveTo>
                  <a:pt x="0" y="0"/>
                </a:moveTo>
                <a:lnTo>
                  <a:pt x="2691" y="0"/>
                </a:lnTo>
                <a:lnTo>
                  <a:pt x="2691" y="424"/>
                </a:lnTo>
                <a:lnTo>
                  <a:pt x="0" y="424"/>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63" name="Line 79"/>
          <p:cNvSpPr>
            <a:spLocks noChangeShapeType="1"/>
          </p:cNvSpPr>
          <p:nvPr/>
        </p:nvSpPr>
        <p:spPr bwMode="auto">
          <a:xfrm>
            <a:off x="2673350" y="232092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64" name="Line 80"/>
          <p:cNvSpPr>
            <a:spLocks noChangeShapeType="1"/>
          </p:cNvSpPr>
          <p:nvPr/>
        </p:nvSpPr>
        <p:spPr bwMode="auto">
          <a:xfrm>
            <a:off x="3683000" y="2319338"/>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65" name="Line 81"/>
          <p:cNvSpPr>
            <a:spLocks noChangeShapeType="1"/>
          </p:cNvSpPr>
          <p:nvPr/>
        </p:nvSpPr>
        <p:spPr bwMode="auto">
          <a:xfrm>
            <a:off x="4694238" y="2319338"/>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66" name="Line 82"/>
          <p:cNvSpPr>
            <a:spLocks noChangeShapeType="1"/>
          </p:cNvSpPr>
          <p:nvPr/>
        </p:nvSpPr>
        <p:spPr bwMode="auto">
          <a:xfrm>
            <a:off x="5705475" y="2316163"/>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67" name="Line 83"/>
          <p:cNvSpPr>
            <a:spLocks noChangeShapeType="1"/>
          </p:cNvSpPr>
          <p:nvPr/>
        </p:nvSpPr>
        <p:spPr bwMode="auto">
          <a:xfrm>
            <a:off x="2179638" y="23193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68" name="Line 84"/>
          <p:cNvSpPr>
            <a:spLocks noChangeShapeType="1"/>
          </p:cNvSpPr>
          <p:nvPr/>
        </p:nvSpPr>
        <p:spPr bwMode="auto">
          <a:xfrm>
            <a:off x="3187700" y="2319338"/>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69" name="Line 85"/>
          <p:cNvSpPr>
            <a:spLocks noChangeShapeType="1"/>
          </p:cNvSpPr>
          <p:nvPr/>
        </p:nvSpPr>
        <p:spPr bwMode="auto">
          <a:xfrm>
            <a:off x="4195763" y="2319338"/>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0" name="Line 86"/>
          <p:cNvSpPr>
            <a:spLocks noChangeShapeType="1"/>
          </p:cNvSpPr>
          <p:nvPr/>
        </p:nvSpPr>
        <p:spPr bwMode="auto">
          <a:xfrm>
            <a:off x="5205413" y="231616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1" name="Line 87"/>
          <p:cNvSpPr>
            <a:spLocks noChangeShapeType="1"/>
          </p:cNvSpPr>
          <p:nvPr/>
        </p:nvSpPr>
        <p:spPr bwMode="auto">
          <a:xfrm>
            <a:off x="1944688" y="23193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2" name="Line 88"/>
          <p:cNvSpPr>
            <a:spLocks noChangeShapeType="1"/>
          </p:cNvSpPr>
          <p:nvPr/>
        </p:nvSpPr>
        <p:spPr bwMode="auto">
          <a:xfrm>
            <a:off x="2952750" y="2319338"/>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3" name="Line 89"/>
          <p:cNvSpPr>
            <a:spLocks noChangeShapeType="1"/>
          </p:cNvSpPr>
          <p:nvPr/>
        </p:nvSpPr>
        <p:spPr bwMode="auto">
          <a:xfrm>
            <a:off x="3962400" y="2319338"/>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4" name="Line 90"/>
          <p:cNvSpPr>
            <a:spLocks noChangeShapeType="1"/>
          </p:cNvSpPr>
          <p:nvPr/>
        </p:nvSpPr>
        <p:spPr bwMode="auto">
          <a:xfrm>
            <a:off x="4970463" y="231616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5" name="Line 91"/>
          <p:cNvSpPr>
            <a:spLocks noChangeShapeType="1"/>
          </p:cNvSpPr>
          <p:nvPr/>
        </p:nvSpPr>
        <p:spPr bwMode="auto">
          <a:xfrm>
            <a:off x="2436813" y="232092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6" name="Line 92"/>
          <p:cNvSpPr>
            <a:spLocks noChangeShapeType="1"/>
          </p:cNvSpPr>
          <p:nvPr/>
        </p:nvSpPr>
        <p:spPr bwMode="auto">
          <a:xfrm>
            <a:off x="3446463" y="23193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7" name="Line 93"/>
          <p:cNvSpPr>
            <a:spLocks noChangeShapeType="1"/>
          </p:cNvSpPr>
          <p:nvPr/>
        </p:nvSpPr>
        <p:spPr bwMode="auto">
          <a:xfrm>
            <a:off x="4456113" y="23193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8" name="Line 94"/>
          <p:cNvSpPr>
            <a:spLocks noChangeShapeType="1"/>
          </p:cNvSpPr>
          <p:nvPr/>
        </p:nvSpPr>
        <p:spPr bwMode="auto">
          <a:xfrm>
            <a:off x="5464175" y="2319338"/>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79" name="Line 95"/>
          <p:cNvSpPr>
            <a:spLocks noChangeShapeType="1"/>
          </p:cNvSpPr>
          <p:nvPr/>
        </p:nvSpPr>
        <p:spPr bwMode="auto">
          <a:xfrm>
            <a:off x="2673350" y="2970213"/>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0" name="Line 96"/>
          <p:cNvSpPr>
            <a:spLocks noChangeShapeType="1"/>
          </p:cNvSpPr>
          <p:nvPr/>
        </p:nvSpPr>
        <p:spPr bwMode="auto">
          <a:xfrm>
            <a:off x="3683000" y="2967038"/>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1" name="Line 97"/>
          <p:cNvSpPr>
            <a:spLocks noChangeShapeType="1"/>
          </p:cNvSpPr>
          <p:nvPr/>
        </p:nvSpPr>
        <p:spPr bwMode="auto">
          <a:xfrm>
            <a:off x="4694238" y="2967038"/>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2" name="Line 98"/>
          <p:cNvSpPr>
            <a:spLocks noChangeShapeType="1"/>
          </p:cNvSpPr>
          <p:nvPr/>
        </p:nvSpPr>
        <p:spPr bwMode="auto">
          <a:xfrm>
            <a:off x="5705475" y="2965450"/>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3" name="Freeform 99"/>
          <p:cNvSpPr>
            <a:spLocks/>
          </p:cNvSpPr>
          <p:nvPr/>
        </p:nvSpPr>
        <p:spPr bwMode="auto">
          <a:xfrm>
            <a:off x="2584450" y="2420938"/>
            <a:ext cx="2298700" cy="554037"/>
          </a:xfrm>
          <a:custGeom>
            <a:avLst/>
            <a:gdLst>
              <a:gd name="T0" fmla="*/ 3 w 1448"/>
              <a:gd name="T1" fmla="*/ 342 h 349"/>
              <a:gd name="T2" fmla="*/ 99 w 1448"/>
              <a:gd name="T3" fmla="*/ 320 h 349"/>
              <a:gd name="T4" fmla="*/ 211 w 1448"/>
              <a:gd name="T5" fmla="*/ 297 h 349"/>
              <a:gd name="T6" fmla="*/ 269 w 1448"/>
              <a:gd name="T7" fmla="*/ 286 h 349"/>
              <a:gd name="T8" fmla="*/ 336 w 1448"/>
              <a:gd name="T9" fmla="*/ 267 h 349"/>
              <a:gd name="T10" fmla="*/ 372 w 1448"/>
              <a:gd name="T11" fmla="*/ 255 h 349"/>
              <a:gd name="T12" fmla="*/ 417 w 1448"/>
              <a:gd name="T13" fmla="*/ 233 h 349"/>
              <a:gd name="T14" fmla="*/ 469 w 1448"/>
              <a:gd name="T15" fmla="*/ 205 h 349"/>
              <a:gd name="T16" fmla="*/ 499 w 1448"/>
              <a:gd name="T17" fmla="*/ 185 h 349"/>
              <a:gd name="T18" fmla="*/ 535 w 1448"/>
              <a:gd name="T19" fmla="*/ 155 h 349"/>
              <a:gd name="T20" fmla="*/ 572 w 1448"/>
              <a:gd name="T21" fmla="*/ 123 h 349"/>
              <a:gd name="T22" fmla="*/ 610 w 1448"/>
              <a:gd name="T23" fmla="*/ 93 h 349"/>
              <a:gd name="T24" fmla="*/ 647 w 1448"/>
              <a:gd name="T25" fmla="*/ 74 h 349"/>
              <a:gd name="T26" fmla="*/ 661 w 1448"/>
              <a:gd name="T27" fmla="*/ 64 h 349"/>
              <a:gd name="T28" fmla="*/ 684 w 1448"/>
              <a:gd name="T29" fmla="*/ 49 h 349"/>
              <a:gd name="T30" fmla="*/ 735 w 1448"/>
              <a:gd name="T31" fmla="*/ 21 h 349"/>
              <a:gd name="T32" fmla="*/ 801 w 1448"/>
              <a:gd name="T33" fmla="*/ 5 h 349"/>
              <a:gd name="T34" fmla="*/ 831 w 1448"/>
              <a:gd name="T35" fmla="*/ 0 h 349"/>
              <a:gd name="T36" fmla="*/ 875 w 1448"/>
              <a:gd name="T37" fmla="*/ 5 h 349"/>
              <a:gd name="T38" fmla="*/ 898 w 1448"/>
              <a:gd name="T39" fmla="*/ 13 h 349"/>
              <a:gd name="T40" fmla="*/ 949 w 1448"/>
              <a:gd name="T41" fmla="*/ 28 h 349"/>
              <a:gd name="T42" fmla="*/ 1002 w 1448"/>
              <a:gd name="T43" fmla="*/ 57 h 349"/>
              <a:gd name="T44" fmla="*/ 1046 w 1448"/>
              <a:gd name="T45" fmla="*/ 108 h 349"/>
              <a:gd name="T46" fmla="*/ 1090 w 1448"/>
              <a:gd name="T47" fmla="*/ 197 h 349"/>
              <a:gd name="T48" fmla="*/ 1120 w 1448"/>
              <a:gd name="T49" fmla="*/ 244 h 349"/>
              <a:gd name="T50" fmla="*/ 1134 w 1448"/>
              <a:gd name="T51" fmla="*/ 269 h 349"/>
              <a:gd name="T52" fmla="*/ 1156 w 1448"/>
              <a:gd name="T53" fmla="*/ 280 h 349"/>
              <a:gd name="T54" fmla="*/ 1193 w 1448"/>
              <a:gd name="T55" fmla="*/ 297 h 349"/>
              <a:gd name="T56" fmla="*/ 1260 w 1448"/>
              <a:gd name="T57" fmla="*/ 312 h 349"/>
              <a:gd name="T58" fmla="*/ 1312 w 1448"/>
              <a:gd name="T59" fmla="*/ 324 h 349"/>
              <a:gd name="T60" fmla="*/ 1378 w 1448"/>
              <a:gd name="T61" fmla="*/ 340 h 349"/>
              <a:gd name="T62" fmla="*/ 1407 w 1448"/>
              <a:gd name="T63" fmla="*/ 331 h 349"/>
              <a:gd name="T64" fmla="*/ 1447 w 1448"/>
              <a:gd name="T65" fmla="*/ 348 h 349"/>
              <a:gd name="T66" fmla="*/ 0 w 1448"/>
              <a:gd name="T67" fmla="*/ 34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8" h="349">
                <a:moveTo>
                  <a:pt x="3" y="342"/>
                </a:moveTo>
                <a:lnTo>
                  <a:pt x="99" y="320"/>
                </a:lnTo>
                <a:lnTo>
                  <a:pt x="211" y="297"/>
                </a:lnTo>
                <a:lnTo>
                  <a:pt x="269" y="286"/>
                </a:lnTo>
                <a:lnTo>
                  <a:pt x="336" y="267"/>
                </a:lnTo>
                <a:lnTo>
                  <a:pt x="372" y="255"/>
                </a:lnTo>
                <a:lnTo>
                  <a:pt x="417" y="233"/>
                </a:lnTo>
                <a:lnTo>
                  <a:pt x="469" y="205"/>
                </a:lnTo>
                <a:lnTo>
                  <a:pt x="499" y="185"/>
                </a:lnTo>
                <a:lnTo>
                  <a:pt x="535" y="155"/>
                </a:lnTo>
                <a:lnTo>
                  <a:pt x="572" y="123"/>
                </a:lnTo>
                <a:lnTo>
                  <a:pt x="610" y="93"/>
                </a:lnTo>
                <a:lnTo>
                  <a:pt x="647" y="74"/>
                </a:lnTo>
                <a:lnTo>
                  <a:pt x="661" y="64"/>
                </a:lnTo>
                <a:lnTo>
                  <a:pt x="684" y="49"/>
                </a:lnTo>
                <a:lnTo>
                  <a:pt x="735" y="21"/>
                </a:lnTo>
                <a:lnTo>
                  <a:pt x="801" y="5"/>
                </a:lnTo>
                <a:lnTo>
                  <a:pt x="831" y="0"/>
                </a:lnTo>
                <a:lnTo>
                  <a:pt x="875" y="5"/>
                </a:lnTo>
                <a:lnTo>
                  <a:pt x="898" y="13"/>
                </a:lnTo>
                <a:lnTo>
                  <a:pt x="949" y="28"/>
                </a:lnTo>
                <a:lnTo>
                  <a:pt x="1002" y="57"/>
                </a:lnTo>
                <a:lnTo>
                  <a:pt x="1046" y="108"/>
                </a:lnTo>
                <a:lnTo>
                  <a:pt x="1090" y="197"/>
                </a:lnTo>
                <a:lnTo>
                  <a:pt x="1120" y="244"/>
                </a:lnTo>
                <a:lnTo>
                  <a:pt x="1134" y="269"/>
                </a:lnTo>
                <a:lnTo>
                  <a:pt x="1156" y="280"/>
                </a:lnTo>
                <a:lnTo>
                  <a:pt x="1193" y="297"/>
                </a:lnTo>
                <a:lnTo>
                  <a:pt x="1260" y="312"/>
                </a:lnTo>
                <a:lnTo>
                  <a:pt x="1312" y="324"/>
                </a:lnTo>
                <a:lnTo>
                  <a:pt x="1378" y="340"/>
                </a:lnTo>
                <a:lnTo>
                  <a:pt x="1407" y="331"/>
                </a:lnTo>
                <a:lnTo>
                  <a:pt x="1447" y="348"/>
                </a:lnTo>
                <a:lnTo>
                  <a:pt x="0" y="348"/>
                </a:lnTo>
              </a:path>
            </a:pathLst>
          </a:custGeom>
          <a:gradFill rotWithShape="0">
            <a:gsLst>
              <a:gs pos="0">
                <a:srgbClr val="618FFD">
                  <a:gamma/>
                  <a:tint val="0"/>
                  <a:invGamma/>
                </a:srgbClr>
              </a:gs>
              <a:gs pos="100000">
                <a:srgbClr val="618FFD"/>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84" name="Freeform 100"/>
          <p:cNvSpPr>
            <a:spLocks/>
          </p:cNvSpPr>
          <p:nvPr/>
        </p:nvSpPr>
        <p:spPr bwMode="auto">
          <a:xfrm>
            <a:off x="3894138" y="2427288"/>
            <a:ext cx="1924050" cy="547687"/>
          </a:xfrm>
          <a:custGeom>
            <a:avLst/>
            <a:gdLst>
              <a:gd name="T0" fmla="*/ 0 w 1212"/>
              <a:gd name="T1" fmla="*/ 344 h 345"/>
              <a:gd name="T2" fmla="*/ 79 w 1212"/>
              <a:gd name="T3" fmla="*/ 301 h 345"/>
              <a:gd name="T4" fmla="*/ 168 w 1212"/>
              <a:gd name="T5" fmla="*/ 260 h 345"/>
              <a:gd name="T6" fmla="*/ 242 w 1212"/>
              <a:gd name="T7" fmla="*/ 218 h 345"/>
              <a:gd name="T8" fmla="*/ 294 w 1212"/>
              <a:gd name="T9" fmla="*/ 190 h 345"/>
              <a:gd name="T10" fmla="*/ 338 w 1212"/>
              <a:gd name="T11" fmla="*/ 163 h 345"/>
              <a:gd name="T12" fmla="*/ 398 w 1212"/>
              <a:gd name="T13" fmla="*/ 131 h 345"/>
              <a:gd name="T14" fmla="*/ 471 w 1212"/>
              <a:gd name="T15" fmla="*/ 87 h 345"/>
              <a:gd name="T16" fmla="*/ 531 w 1212"/>
              <a:gd name="T17" fmla="*/ 49 h 345"/>
              <a:gd name="T18" fmla="*/ 597 w 1212"/>
              <a:gd name="T19" fmla="*/ 15 h 345"/>
              <a:gd name="T20" fmla="*/ 627 w 1212"/>
              <a:gd name="T21" fmla="*/ 5 h 345"/>
              <a:gd name="T22" fmla="*/ 656 w 1212"/>
              <a:gd name="T23" fmla="*/ 0 h 345"/>
              <a:gd name="T24" fmla="*/ 671 w 1212"/>
              <a:gd name="T25" fmla="*/ 0 h 345"/>
              <a:gd name="T26" fmla="*/ 694 w 1212"/>
              <a:gd name="T27" fmla="*/ 2 h 345"/>
              <a:gd name="T28" fmla="*/ 716 w 1212"/>
              <a:gd name="T29" fmla="*/ 6 h 345"/>
              <a:gd name="T30" fmla="*/ 746 w 1212"/>
              <a:gd name="T31" fmla="*/ 15 h 345"/>
              <a:gd name="T32" fmla="*/ 789 w 1212"/>
              <a:gd name="T33" fmla="*/ 47 h 345"/>
              <a:gd name="T34" fmla="*/ 819 w 1212"/>
              <a:gd name="T35" fmla="*/ 68 h 345"/>
              <a:gd name="T36" fmla="*/ 871 w 1212"/>
              <a:gd name="T37" fmla="*/ 98 h 345"/>
              <a:gd name="T38" fmla="*/ 915 w 1212"/>
              <a:gd name="T39" fmla="*/ 131 h 345"/>
              <a:gd name="T40" fmla="*/ 960 w 1212"/>
              <a:gd name="T41" fmla="*/ 165 h 345"/>
              <a:gd name="T42" fmla="*/ 989 w 1212"/>
              <a:gd name="T43" fmla="*/ 196 h 345"/>
              <a:gd name="T44" fmla="*/ 1041 w 1212"/>
              <a:gd name="T45" fmla="*/ 234 h 345"/>
              <a:gd name="T46" fmla="*/ 1093 w 1212"/>
              <a:gd name="T47" fmla="*/ 263 h 345"/>
              <a:gd name="T48" fmla="*/ 1130 w 1212"/>
              <a:gd name="T49" fmla="*/ 296 h 345"/>
              <a:gd name="T50" fmla="*/ 1160 w 1212"/>
              <a:gd name="T51" fmla="*/ 313 h 345"/>
              <a:gd name="T52" fmla="*/ 1211 w 1212"/>
              <a:gd name="T53" fmla="*/ 33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12" h="345">
                <a:moveTo>
                  <a:pt x="0" y="344"/>
                </a:moveTo>
                <a:lnTo>
                  <a:pt x="79" y="301"/>
                </a:lnTo>
                <a:lnTo>
                  <a:pt x="168" y="260"/>
                </a:lnTo>
                <a:lnTo>
                  <a:pt x="242" y="218"/>
                </a:lnTo>
                <a:lnTo>
                  <a:pt x="294" y="190"/>
                </a:lnTo>
                <a:lnTo>
                  <a:pt x="338" y="163"/>
                </a:lnTo>
                <a:lnTo>
                  <a:pt x="398" y="131"/>
                </a:lnTo>
                <a:lnTo>
                  <a:pt x="471" y="87"/>
                </a:lnTo>
                <a:lnTo>
                  <a:pt x="531" y="49"/>
                </a:lnTo>
                <a:lnTo>
                  <a:pt x="597" y="15"/>
                </a:lnTo>
                <a:lnTo>
                  <a:pt x="627" y="5"/>
                </a:lnTo>
                <a:lnTo>
                  <a:pt x="656" y="0"/>
                </a:lnTo>
                <a:lnTo>
                  <a:pt x="671" y="0"/>
                </a:lnTo>
                <a:lnTo>
                  <a:pt x="694" y="2"/>
                </a:lnTo>
                <a:lnTo>
                  <a:pt x="716" y="6"/>
                </a:lnTo>
                <a:lnTo>
                  <a:pt x="746" y="15"/>
                </a:lnTo>
                <a:lnTo>
                  <a:pt x="789" y="47"/>
                </a:lnTo>
                <a:lnTo>
                  <a:pt x="819" y="68"/>
                </a:lnTo>
                <a:lnTo>
                  <a:pt x="871" y="98"/>
                </a:lnTo>
                <a:lnTo>
                  <a:pt x="915" y="131"/>
                </a:lnTo>
                <a:lnTo>
                  <a:pt x="960" y="165"/>
                </a:lnTo>
                <a:lnTo>
                  <a:pt x="989" y="196"/>
                </a:lnTo>
                <a:lnTo>
                  <a:pt x="1041" y="234"/>
                </a:lnTo>
                <a:lnTo>
                  <a:pt x="1093" y="263"/>
                </a:lnTo>
                <a:lnTo>
                  <a:pt x="1130" y="296"/>
                </a:lnTo>
                <a:lnTo>
                  <a:pt x="1160" y="313"/>
                </a:lnTo>
                <a:lnTo>
                  <a:pt x="1211" y="338"/>
                </a:lnTo>
              </a:path>
            </a:pathLst>
          </a:custGeom>
          <a:gradFill rotWithShape="0">
            <a:gsLst>
              <a:gs pos="0">
                <a:srgbClr val="F95AB7">
                  <a:gamma/>
                  <a:tint val="0"/>
                  <a:invGamma/>
                </a:srgbClr>
              </a:gs>
              <a:gs pos="100000">
                <a:srgbClr val="F95AB7"/>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85" name="Freeform 101"/>
          <p:cNvSpPr>
            <a:spLocks/>
          </p:cNvSpPr>
          <p:nvPr/>
        </p:nvSpPr>
        <p:spPr bwMode="auto">
          <a:xfrm>
            <a:off x="1719263" y="1563688"/>
            <a:ext cx="4275137" cy="701675"/>
          </a:xfrm>
          <a:custGeom>
            <a:avLst/>
            <a:gdLst>
              <a:gd name="T0" fmla="*/ 0 w 2693"/>
              <a:gd name="T1" fmla="*/ 0 h 442"/>
              <a:gd name="T2" fmla="*/ 2692 w 2693"/>
              <a:gd name="T3" fmla="*/ 0 h 442"/>
              <a:gd name="T4" fmla="*/ 2692 w 2693"/>
              <a:gd name="T5" fmla="*/ 441 h 442"/>
              <a:gd name="T6" fmla="*/ 0 w 2693"/>
              <a:gd name="T7" fmla="*/ 441 h 442"/>
              <a:gd name="T8" fmla="*/ 0 w 2693"/>
              <a:gd name="T9" fmla="*/ 0 h 442"/>
            </a:gdLst>
            <a:ahLst/>
            <a:cxnLst>
              <a:cxn ang="0">
                <a:pos x="T0" y="T1"/>
              </a:cxn>
              <a:cxn ang="0">
                <a:pos x="T2" y="T3"/>
              </a:cxn>
              <a:cxn ang="0">
                <a:pos x="T4" y="T5"/>
              </a:cxn>
              <a:cxn ang="0">
                <a:pos x="T6" y="T7"/>
              </a:cxn>
              <a:cxn ang="0">
                <a:pos x="T8" y="T9"/>
              </a:cxn>
            </a:cxnLst>
            <a:rect l="0" t="0" r="r" b="b"/>
            <a:pathLst>
              <a:path w="2693" h="442">
                <a:moveTo>
                  <a:pt x="0" y="0"/>
                </a:moveTo>
                <a:lnTo>
                  <a:pt x="2692" y="0"/>
                </a:lnTo>
                <a:lnTo>
                  <a:pt x="2692" y="441"/>
                </a:lnTo>
                <a:lnTo>
                  <a:pt x="0" y="441"/>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86" name="Line 102"/>
          <p:cNvSpPr>
            <a:spLocks noChangeShapeType="1"/>
          </p:cNvSpPr>
          <p:nvPr/>
        </p:nvSpPr>
        <p:spPr bwMode="auto">
          <a:xfrm>
            <a:off x="2659063" y="1573213"/>
            <a:ext cx="0" cy="11112"/>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7" name="Line 103"/>
          <p:cNvSpPr>
            <a:spLocks noChangeShapeType="1"/>
          </p:cNvSpPr>
          <p:nvPr/>
        </p:nvSpPr>
        <p:spPr bwMode="auto">
          <a:xfrm>
            <a:off x="3675063" y="1571625"/>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8" name="Line 104"/>
          <p:cNvSpPr>
            <a:spLocks noChangeShapeType="1"/>
          </p:cNvSpPr>
          <p:nvPr/>
        </p:nvSpPr>
        <p:spPr bwMode="auto">
          <a:xfrm>
            <a:off x="4689475" y="1571625"/>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9" name="Line 105"/>
          <p:cNvSpPr>
            <a:spLocks noChangeShapeType="1"/>
          </p:cNvSpPr>
          <p:nvPr/>
        </p:nvSpPr>
        <p:spPr bwMode="auto">
          <a:xfrm>
            <a:off x="5703888" y="1568450"/>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0" name="Line 106"/>
          <p:cNvSpPr>
            <a:spLocks noChangeShapeType="1"/>
          </p:cNvSpPr>
          <p:nvPr/>
        </p:nvSpPr>
        <p:spPr bwMode="auto">
          <a:xfrm>
            <a:off x="2165350" y="1571625"/>
            <a:ext cx="0" cy="317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1" name="Line 107"/>
          <p:cNvSpPr>
            <a:spLocks noChangeShapeType="1"/>
          </p:cNvSpPr>
          <p:nvPr/>
        </p:nvSpPr>
        <p:spPr bwMode="auto">
          <a:xfrm>
            <a:off x="3178175" y="15700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2" name="Line 108"/>
          <p:cNvSpPr>
            <a:spLocks noChangeShapeType="1"/>
          </p:cNvSpPr>
          <p:nvPr/>
        </p:nvSpPr>
        <p:spPr bwMode="auto">
          <a:xfrm>
            <a:off x="4191000" y="15700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3" name="Line 109"/>
          <p:cNvSpPr>
            <a:spLocks noChangeShapeType="1"/>
          </p:cNvSpPr>
          <p:nvPr/>
        </p:nvSpPr>
        <p:spPr bwMode="auto">
          <a:xfrm>
            <a:off x="5202238" y="15700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4" name="Line 110"/>
          <p:cNvSpPr>
            <a:spLocks noChangeShapeType="1"/>
          </p:cNvSpPr>
          <p:nvPr/>
        </p:nvSpPr>
        <p:spPr bwMode="auto">
          <a:xfrm>
            <a:off x="1930400" y="1571625"/>
            <a:ext cx="0" cy="317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5" name="Line 111"/>
          <p:cNvSpPr>
            <a:spLocks noChangeShapeType="1"/>
          </p:cNvSpPr>
          <p:nvPr/>
        </p:nvSpPr>
        <p:spPr bwMode="auto">
          <a:xfrm>
            <a:off x="2941638" y="15700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6" name="Line 112"/>
          <p:cNvSpPr>
            <a:spLocks noChangeShapeType="1"/>
          </p:cNvSpPr>
          <p:nvPr/>
        </p:nvSpPr>
        <p:spPr bwMode="auto">
          <a:xfrm>
            <a:off x="3956050" y="15700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7" name="Line 113"/>
          <p:cNvSpPr>
            <a:spLocks noChangeShapeType="1"/>
          </p:cNvSpPr>
          <p:nvPr/>
        </p:nvSpPr>
        <p:spPr bwMode="auto">
          <a:xfrm>
            <a:off x="4968875" y="15700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8" name="Line 114"/>
          <p:cNvSpPr>
            <a:spLocks noChangeShapeType="1"/>
          </p:cNvSpPr>
          <p:nvPr/>
        </p:nvSpPr>
        <p:spPr bwMode="auto">
          <a:xfrm>
            <a:off x="2424113" y="157480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99" name="Line 115"/>
          <p:cNvSpPr>
            <a:spLocks noChangeShapeType="1"/>
          </p:cNvSpPr>
          <p:nvPr/>
        </p:nvSpPr>
        <p:spPr bwMode="auto">
          <a:xfrm>
            <a:off x="3435350" y="1571625"/>
            <a:ext cx="0" cy="317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00" name="Line 116"/>
          <p:cNvSpPr>
            <a:spLocks noChangeShapeType="1"/>
          </p:cNvSpPr>
          <p:nvPr/>
        </p:nvSpPr>
        <p:spPr bwMode="auto">
          <a:xfrm>
            <a:off x="4449763" y="1571625"/>
            <a:ext cx="0" cy="317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01" name="Line 117"/>
          <p:cNvSpPr>
            <a:spLocks noChangeShapeType="1"/>
          </p:cNvSpPr>
          <p:nvPr/>
        </p:nvSpPr>
        <p:spPr bwMode="auto">
          <a:xfrm>
            <a:off x="5462588" y="15700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02" name="Line 118"/>
          <p:cNvSpPr>
            <a:spLocks noChangeShapeType="1"/>
          </p:cNvSpPr>
          <p:nvPr/>
        </p:nvSpPr>
        <p:spPr bwMode="auto">
          <a:xfrm>
            <a:off x="2659063" y="225107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03" name="Line 119"/>
          <p:cNvSpPr>
            <a:spLocks noChangeShapeType="1"/>
          </p:cNvSpPr>
          <p:nvPr/>
        </p:nvSpPr>
        <p:spPr bwMode="auto">
          <a:xfrm>
            <a:off x="3675063" y="2247900"/>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04" name="Line 120"/>
          <p:cNvSpPr>
            <a:spLocks noChangeShapeType="1"/>
          </p:cNvSpPr>
          <p:nvPr/>
        </p:nvSpPr>
        <p:spPr bwMode="auto">
          <a:xfrm>
            <a:off x="4689475" y="2247900"/>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05" name="Line 121"/>
          <p:cNvSpPr>
            <a:spLocks noChangeShapeType="1"/>
          </p:cNvSpPr>
          <p:nvPr/>
        </p:nvSpPr>
        <p:spPr bwMode="auto">
          <a:xfrm>
            <a:off x="5703888" y="2246313"/>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06" name="Freeform 122"/>
          <p:cNvSpPr>
            <a:spLocks/>
          </p:cNvSpPr>
          <p:nvPr/>
        </p:nvSpPr>
        <p:spPr bwMode="auto">
          <a:xfrm>
            <a:off x="3683000" y="1665288"/>
            <a:ext cx="1463675" cy="585787"/>
          </a:xfrm>
          <a:custGeom>
            <a:avLst/>
            <a:gdLst>
              <a:gd name="T0" fmla="*/ 0 w 922"/>
              <a:gd name="T1" fmla="*/ 366 h 369"/>
              <a:gd name="T2" fmla="*/ 37 w 922"/>
              <a:gd name="T3" fmla="*/ 360 h 369"/>
              <a:gd name="T4" fmla="*/ 52 w 922"/>
              <a:gd name="T5" fmla="*/ 355 h 369"/>
              <a:gd name="T6" fmla="*/ 74 w 922"/>
              <a:gd name="T7" fmla="*/ 344 h 369"/>
              <a:gd name="T8" fmla="*/ 97 w 922"/>
              <a:gd name="T9" fmla="*/ 336 h 369"/>
              <a:gd name="T10" fmla="*/ 126 w 922"/>
              <a:gd name="T11" fmla="*/ 323 h 369"/>
              <a:gd name="T12" fmla="*/ 149 w 922"/>
              <a:gd name="T13" fmla="*/ 307 h 369"/>
              <a:gd name="T14" fmla="*/ 186 w 922"/>
              <a:gd name="T15" fmla="*/ 289 h 369"/>
              <a:gd name="T16" fmla="*/ 223 w 922"/>
              <a:gd name="T17" fmla="*/ 274 h 369"/>
              <a:gd name="T18" fmla="*/ 282 w 922"/>
              <a:gd name="T19" fmla="*/ 249 h 369"/>
              <a:gd name="T20" fmla="*/ 356 w 922"/>
              <a:gd name="T21" fmla="*/ 218 h 369"/>
              <a:gd name="T22" fmla="*/ 423 w 922"/>
              <a:gd name="T23" fmla="*/ 185 h 369"/>
              <a:gd name="T24" fmla="*/ 468 w 922"/>
              <a:gd name="T25" fmla="*/ 153 h 369"/>
              <a:gd name="T26" fmla="*/ 498 w 922"/>
              <a:gd name="T27" fmla="*/ 108 h 369"/>
              <a:gd name="T28" fmla="*/ 520 w 922"/>
              <a:gd name="T29" fmla="*/ 75 h 369"/>
              <a:gd name="T30" fmla="*/ 549 w 922"/>
              <a:gd name="T31" fmla="*/ 29 h 369"/>
              <a:gd name="T32" fmla="*/ 565 w 922"/>
              <a:gd name="T33" fmla="*/ 9 h 369"/>
              <a:gd name="T34" fmla="*/ 572 w 922"/>
              <a:gd name="T35" fmla="*/ 0 h 369"/>
              <a:gd name="T36" fmla="*/ 602 w 922"/>
              <a:gd name="T37" fmla="*/ 3 h 369"/>
              <a:gd name="T38" fmla="*/ 623 w 922"/>
              <a:gd name="T39" fmla="*/ 14 h 369"/>
              <a:gd name="T40" fmla="*/ 638 w 922"/>
              <a:gd name="T41" fmla="*/ 35 h 369"/>
              <a:gd name="T42" fmla="*/ 675 w 922"/>
              <a:gd name="T43" fmla="*/ 106 h 369"/>
              <a:gd name="T44" fmla="*/ 698 w 922"/>
              <a:gd name="T45" fmla="*/ 179 h 369"/>
              <a:gd name="T46" fmla="*/ 713 w 922"/>
              <a:gd name="T47" fmla="*/ 239 h 369"/>
              <a:gd name="T48" fmla="*/ 735 w 922"/>
              <a:gd name="T49" fmla="*/ 287 h 369"/>
              <a:gd name="T50" fmla="*/ 765 w 922"/>
              <a:gd name="T51" fmla="*/ 309 h 369"/>
              <a:gd name="T52" fmla="*/ 809 w 922"/>
              <a:gd name="T53" fmla="*/ 328 h 369"/>
              <a:gd name="T54" fmla="*/ 832 w 922"/>
              <a:gd name="T55" fmla="*/ 339 h 369"/>
              <a:gd name="T56" fmla="*/ 861 w 922"/>
              <a:gd name="T57" fmla="*/ 349 h 369"/>
              <a:gd name="T58" fmla="*/ 891 w 922"/>
              <a:gd name="T59" fmla="*/ 360 h 369"/>
              <a:gd name="T60" fmla="*/ 921 w 922"/>
              <a:gd name="T61"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2" h="369">
                <a:moveTo>
                  <a:pt x="0" y="366"/>
                </a:moveTo>
                <a:lnTo>
                  <a:pt x="37" y="360"/>
                </a:lnTo>
                <a:lnTo>
                  <a:pt x="52" y="355"/>
                </a:lnTo>
                <a:lnTo>
                  <a:pt x="74" y="344"/>
                </a:lnTo>
                <a:lnTo>
                  <a:pt x="97" y="336"/>
                </a:lnTo>
                <a:lnTo>
                  <a:pt x="126" y="323"/>
                </a:lnTo>
                <a:lnTo>
                  <a:pt x="149" y="307"/>
                </a:lnTo>
                <a:lnTo>
                  <a:pt x="186" y="289"/>
                </a:lnTo>
                <a:lnTo>
                  <a:pt x="223" y="274"/>
                </a:lnTo>
                <a:lnTo>
                  <a:pt x="282" y="249"/>
                </a:lnTo>
                <a:lnTo>
                  <a:pt x="356" y="218"/>
                </a:lnTo>
                <a:lnTo>
                  <a:pt x="423" y="185"/>
                </a:lnTo>
                <a:lnTo>
                  <a:pt x="468" y="153"/>
                </a:lnTo>
                <a:lnTo>
                  <a:pt x="498" y="108"/>
                </a:lnTo>
                <a:lnTo>
                  <a:pt x="520" y="75"/>
                </a:lnTo>
                <a:lnTo>
                  <a:pt x="549" y="29"/>
                </a:lnTo>
                <a:lnTo>
                  <a:pt x="565" y="9"/>
                </a:lnTo>
                <a:lnTo>
                  <a:pt x="572" y="0"/>
                </a:lnTo>
                <a:lnTo>
                  <a:pt x="602" y="3"/>
                </a:lnTo>
                <a:lnTo>
                  <a:pt x="623" y="14"/>
                </a:lnTo>
                <a:lnTo>
                  <a:pt x="638" y="35"/>
                </a:lnTo>
                <a:lnTo>
                  <a:pt x="675" y="106"/>
                </a:lnTo>
                <a:lnTo>
                  <a:pt x="698" y="179"/>
                </a:lnTo>
                <a:lnTo>
                  <a:pt x="713" y="239"/>
                </a:lnTo>
                <a:lnTo>
                  <a:pt x="735" y="287"/>
                </a:lnTo>
                <a:lnTo>
                  <a:pt x="765" y="309"/>
                </a:lnTo>
                <a:lnTo>
                  <a:pt x="809" y="328"/>
                </a:lnTo>
                <a:lnTo>
                  <a:pt x="832" y="339"/>
                </a:lnTo>
                <a:lnTo>
                  <a:pt x="861" y="349"/>
                </a:lnTo>
                <a:lnTo>
                  <a:pt x="891" y="360"/>
                </a:lnTo>
                <a:lnTo>
                  <a:pt x="921" y="368"/>
                </a:lnTo>
              </a:path>
            </a:pathLst>
          </a:custGeom>
          <a:gradFill rotWithShape="0">
            <a:gsLst>
              <a:gs pos="0">
                <a:srgbClr val="F35B1B">
                  <a:gamma/>
                  <a:tint val="60000"/>
                  <a:invGamma/>
                </a:srgbClr>
              </a:gs>
              <a:gs pos="100000">
                <a:srgbClr val="F35B1B"/>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707" name="Freeform 123"/>
          <p:cNvSpPr>
            <a:spLocks/>
          </p:cNvSpPr>
          <p:nvPr/>
        </p:nvSpPr>
        <p:spPr bwMode="auto">
          <a:xfrm>
            <a:off x="4437063" y="1693863"/>
            <a:ext cx="1535112" cy="561975"/>
          </a:xfrm>
          <a:custGeom>
            <a:avLst/>
            <a:gdLst>
              <a:gd name="T0" fmla="*/ 0 w 967"/>
              <a:gd name="T1" fmla="*/ 352 h 354"/>
              <a:gd name="T2" fmla="*/ 16 w 967"/>
              <a:gd name="T3" fmla="*/ 345 h 354"/>
              <a:gd name="T4" fmla="*/ 61 w 967"/>
              <a:gd name="T5" fmla="*/ 325 h 354"/>
              <a:gd name="T6" fmla="*/ 83 w 967"/>
              <a:gd name="T7" fmla="*/ 303 h 354"/>
              <a:gd name="T8" fmla="*/ 97 w 967"/>
              <a:gd name="T9" fmla="*/ 281 h 354"/>
              <a:gd name="T10" fmla="*/ 119 w 967"/>
              <a:gd name="T11" fmla="*/ 246 h 354"/>
              <a:gd name="T12" fmla="*/ 149 w 967"/>
              <a:gd name="T13" fmla="*/ 200 h 354"/>
              <a:gd name="T14" fmla="*/ 187 w 967"/>
              <a:gd name="T15" fmla="*/ 144 h 354"/>
              <a:gd name="T16" fmla="*/ 238 w 967"/>
              <a:gd name="T17" fmla="*/ 86 h 354"/>
              <a:gd name="T18" fmla="*/ 268 w 967"/>
              <a:gd name="T19" fmla="*/ 60 h 354"/>
              <a:gd name="T20" fmla="*/ 297 w 967"/>
              <a:gd name="T21" fmla="*/ 33 h 354"/>
              <a:gd name="T22" fmla="*/ 319 w 967"/>
              <a:gd name="T23" fmla="*/ 17 h 354"/>
              <a:gd name="T24" fmla="*/ 349 w 967"/>
              <a:gd name="T25" fmla="*/ 5 h 354"/>
              <a:gd name="T26" fmla="*/ 386 w 967"/>
              <a:gd name="T27" fmla="*/ 0 h 354"/>
              <a:gd name="T28" fmla="*/ 431 w 967"/>
              <a:gd name="T29" fmla="*/ 14 h 354"/>
              <a:gd name="T30" fmla="*/ 453 w 967"/>
              <a:gd name="T31" fmla="*/ 40 h 354"/>
              <a:gd name="T32" fmla="*/ 476 w 967"/>
              <a:gd name="T33" fmla="*/ 69 h 354"/>
              <a:gd name="T34" fmla="*/ 505 w 967"/>
              <a:gd name="T35" fmla="*/ 121 h 354"/>
              <a:gd name="T36" fmla="*/ 519 w 967"/>
              <a:gd name="T37" fmla="*/ 154 h 354"/>
              <a:gd name="T38" fmla="*/ 543 w 967"/>
              <a:gd name="T39" fmla="*/ 181 h 354"/>
              <a:gd name="T40" fmla="*/ 579 w 967"/>
              <a:gd name="T41" fmla="*/ 217 h 354"/>
              <a:gd name="T42" fmla="*/ 624 w 967"/>
              <a:gd name="T43" fmla="*/ 272 h 354"/>
              <a:gd name="T44" fmla="*/ 669 w 967"/>
              <a:gd name="T45" fmla="*/ 298 h 354"/>
              <a:gd name="T46" fmla="*/ 705 w 967"/>
              <a:gd name="T47" fmla="*/ 307 h 354"/>
              <a:gd name="T48" fmla="*/ 758 w 967"/>
              <a:gd name="T49" fmla="*/ 320 h 354"/>
              <a:gd name="T50" fmla="*/ 817 w 967"/>
              <a:gd name="T51" fmla="*/ 333 h 354"/>
              <a:gd name="T52" fmla="*/ 861 w 967"/>
              <a:gd name="T53" fmla="*/ 338 h 354"/>
              <a:gd name="T54" fmla="*/ 921 w 967"/>
              <a:gd name="T55" fmla="*/ 345 h 354"/>
              <a:gd name="T56" fmla="*/ 966 w 967"/>
              <a:gd name="T57"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67" h="354">
                <a:moveTo>
                  <a:pt x="0" y="352"/>
                </a:moveTo>
                <a:lnTo>
                  <a:pt x="16" y="345"/>
                </a:lnTo>
                <a:lnTo>
                  <a:pt x="61" y="325"/>
                </a:lnTo>
                <a:lnTo>
                  <a:pt x="83" y="303"/>
                </a:lnTo>
                <a:lnTo>
                  <a:pt x="97" y="281"/>
                </a:lnTo>
                <a:lnTo>
                  <a:pt x="119" y="246"/>
                </a:lnTo>
                <a:lnTo>
                  <a:pt x="149" y="200"/>
                </a:lnTo>
                <a:lnTo>
                  <a:pt x="187" y="144"/>
                </a:lnTo>
                <a:lnTo>
                  <a:pt x="238" y="86"/>
                </a:lnTo>
                <a:lnTo>
                  <a:pt x="268" y="60"/>
                </a:lnTo>
                <a:lnTo>
                  <a:pt x="297" y="33"/>
                </a:lnTo>
                <a:lnTo>
                  <a:pt x="319" y="17"/>
                </a:lnTo>
                <a:lnTo>
                  <a:pt x="349" y="5"/>
                </a:lnTo>
                <a:lnTo>
                  <a:pt x="386" y="0"/>
                </a:lnTo>
                <a:lnTo>
                  <a:pt x="431" y="14"/>
                </a:lnTo>
                <a:lnTo>
                  <a:pt x="453" y="40"/>
                </a:lnTo>
                <a:lnTo>
                  <a:pt x="476" y="69"/>
                </a:lnTo>
                <a:lnTo>
                  <a:pt x="505" y="121"/>
                </a:lnTo>
                <a:lnTo>
                  <a:pt x="519" y="154"/>
                </a:lnTo>
                <a:lnTo>
                  <a:pt x="543" y="181"/>
                </a:lnTo>
                <a:lnTo>
                  <a:pt x="579" y="217"/>
                </a:lnTo>
                <a:lnTo>
                  <a:pt x="624" y="272"/>
                </a:lnTo>
                <a:lnTo>
                  <a:pt x="669" y="298"/>
                </a:lnTo>
                <a:lnTo>
                  <a:pt x="705" y="307"/>
                </a:lnTo>
                <a:lnTo>
                  <a:pt x="758" y="320"/>
                </a:lnTo>
                <a:lnTo>
                  <a:pt x="817" y="333"/>
                </a:lnTo>
                <a:lnTo>
                  <a:pt x="861" y="338"/>
                </a:lnTo>
                <a:lnTo>
                  <a:pt x="921" y="345"/>
                </a:lnTo>
                <a:lnTo>
                  <a:pt x="966" y="353"/>
                </a:lnTo>
              </a:path>
            </a:pathLst>
          </a:custGeom>
          <a:gradFill rotWithShape="0">
            <a:gsLst>
              <a:gs pos="0">
                <a:srgbClr val="CF0E30">
                  <a:gamma/>
                  <a:tint val="89804"/>
                  <a:invGamma/>
                </a:srgbClr>
              </a:gs>
              <a:gs pos="100000">
                <a:srgbClr val="CF0E30"/>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708" name="Freeform 124"/>
          <p:cNvSpPr>
            <a:spLocks/>
          </p:cNvSpPr>
          <p:nvPr/>
        </p:nvSpPr>
        <p:spPr bwMode="auto">
          <a:xfrm>
            <a:off x="1717675" y="825500"/>
            <a:ext cx="4260850" cy="706438"/>
          </a:xfrm>
          <a:custGeom>
            <a:avLst/>
            <a:gdLst>
              <a:gd name="T0" fmla="*/ 0 w 2684"/>
              <a:gd name="T1" fmla="*/ 0 h 445"/>
              <a:gd name="T2" fmla="*/ 2683 w 2684"/>
              <a:gd name="T3" fmla="*/ 0 h 445"/>
              <a:gd name="T4" fmla="*/ 2683 w 2684"/>
              <a:gd name="T5" fmla="*/ 444 h 445"/>
              <a:gd name="T6" fmla="*/ 0 w 2684"/>
              <a:gd name="T7" fmla="*/ 444 h 445"/>
              <a:gd name="T8" fmla="*/ 0 w 2684"/>
              <a:gd name="T9" fmla="*/ 0 h 445"/>
            </a:gdLst>
            <a:ahLst/>
            <a:cxnLst>
              <a:cxn ang="0">
                <a:pos x="T0" y="T1"/>
              </a:cxn>
              <a:cxn ang="0">
                <a:pos x="T2" y="T3"/>
              </a:cxn>
              <a:cxn ang="0">
                <a:pos x="T4" y="T5"/>
              </a:cxn>
              <a:cxn ang="0">
                <a:pos x="T6" y="T7"/>
              </a:cxn>
              <a:cxn ang="0">
                <a:pos x="T8" y="T9"/>
              </a:cxn>
            </a:cxnLst>
            <a:rect l="0" t="0" r="r" b="b"/>
            <a:pathLst>
              <a:path w="2684" h="445">
                <a:moveTo>
                  <a:pt x="0" y="0"/>
                </a:moveTo>
                <a:lnTo>
                  <a:pt x="2683" y="0"/>
                </a:lnTo>
                <a:lnTo>
                  <a:pt x="2683" y="444"/>
                </a:lnTo>
                <a:lnTo>
                  <a:pt x="0" y="444"/>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709" name="Line 125"/>
          <p:cNvSpPr>
            <a:spLocks noChangeShapeType="1"/>
          </p:cNvSpPr>
          <p:nvPr/>
        </p:nvSpPr>
        <p:spPr bwMode="auto">
          <a:xfrm>
            <a:off x="2663825" y="836613"/>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0" name="Line 126"/>
          <p:cNvSpPr>
            <a:spLocks noChangeShapeType="1"/>
          </p:cNvSpPr>
          <p:nvPr/>
        </p:nvSpPr>
        <p:spPr bwMode="auto">
          <a:xfrm>
            <a:off x="3673475" y="83502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1" name="Line 127"/>
          <p:cNvSpPr>
            <a:spLocks noChangeShapeType="1"/>
          </p:cNvSpPr>
          <p:nvPr/>
        </p:nvSpPr>
        <p:spPr bwMode="auto">
          <a:xfrm>
            <a:off x="4683125" y="83502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2" name="Line 128"/>
          <p:cNvSpPr>
            <a:spLocks noChangeShapeType="1"/>
          </p:cNvSpPr>
          <p:nvPr/>
        </p:nvSpPr>
        <p:spPr bwMode="auto">
          <a:xfrm>
            <a:off x="5691188" y="831850"/>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3" name="Line 129"/>
          <p:cNvSpPr>
            <a:spLocks noChangeShapeType="1"/>
          </p:cNvSpPr>
          <p:nvPr/>
        </p:nvSpPr>
        <p:spPr bwMode="auto">
          <a:xfrm>
            <a:off x="2174875" y="836613"/>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4" name="Line 130"/>
          <p:cNvSpPr>
            <a:spLocks noChangeShapeType="1"/>
          </p:cNvSpPr>
          <p:nvPr/>
        </p:nvSpPr>
        <p:spPr bwMode="auto">
          <a:xfrm>
            <a:off x="3179763" y="83502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5" name="Line 131"/>
          <p:cNvSpPr>
            <a:spLocks noChangeShapeType="1"/>
          </p:cNvSpPr>
          <p:nvPr/>
        </p:nvSpPr>
        <p:spPr bwMode="auto">
          <a:xfrm>
            <a:off x="4186238" y="83502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6" name="Line 132"/>
          <p:cNvSpPr>
            <a:spLocks noChangeShapeType="1"/>
          </p:cNvSpPr>
          <p:nvPr/>
        </p:nvSpPr>
        <p:spPr bwMode="auto">
          <a:xfrm>
            <a:off x="5192713" y="8318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7" name="Line 133"/>
          <p:cNvSpPr>
            <a:spLocks noChangeShapeType="1"/>
          </p:cNvSpPr>
          <p:nvPr/>
        </p:nvSpPr>
        <p:spPr bwMode="auto">
          <a:xfrm>
            <a:off x="1938338" y="836613"/>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8" name="Line 134"/>
          <p:cNvSpPr>
            <a:spLocks noChangeShapeType="1"/>
          </p:cNvSpPr>
          <p:nvPr/>
        </p:nvSpPr>
        <p:spPr bwMode="auto">
          <a:xfrm>
            <a:off x="2946400" y="83502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19" name="Line 135"/>
          <p:cNvSpPr>
            <a:spLocks noChangeShapeType="1"/>
          </p:cNvSpPr>
          <p:nvPr/>
        </p:nvSpPr>
        <p:spPr bwMode="auto">
          <a:xfrm>
            <a:off x="3952875" y="83502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0" name="Line 136"/>
          <p:cNvSpPr>
            <a:spLocks noChangeShapeType="1"/>
          </p:cNvSpPr>
          <p:nvPr/>
        </p:nvSpPr>
        <p:spPr bwMode="auto">
          <a:xfrm>
            <a:off x="4957763" y="831850"/>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1" name="Line 137"/>
          <p:cNvSpPr>
            <a:spLocks noChangeShapeType="1"/>
          </p:cNvSpPr>
          <p:nvPr/>
        </p:nvSpPr>
        <p:spPr bwMode="auto">
          <a:xfrm>
            <a:off x="2430463" y="83661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2" name="Line 138"/>
          <p:cNvSpPr>
            <a:spLocks noChangeShapeType="1"/>
          </p:cNvSpPr>
          <p:nvPr/>
        </p:nvSpPr>
        <p:spPr bwMode="auto">
          <a:xfrm>
            <a:off x="3436938" y="836613"/>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3" name="Line 139"/>
          <p:cNvSpPr>
            <a:spLocks noChangeShapeType="1"/>
          </p:cNvSpPr>
          <p:nvPr/>
        </p:nvSpPr>
        <p:spPr bwMode="auto">
          <a:xfrm>
            <a:off x="4443413" y="836613"/>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4" name="Line 140"/>
          <p:cNvSpPr>
            <a:spLocks noChangeShapeType="1"/>
          </p:cNvSpPr>
          <p:nvPr/>
        </p:nvSpPr>
        <p:spPr bwMode="auto">
          <a:xfrm>
            <a:off x="5449888" y="835025"/>
            <a:ext cx="0" cy="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5" name="Line 141"/>
          <p:cNvSpPr>
            <a:spLocks noChangeShapeType="1"/>
          </p:cNvSpPr>
          <p:nvPr/>
        </p:nvSpPr>
        <p:spPr bwMode="auto">
          <a:xfrm>
            <a:off x="2663825" y="1516063"/>
            <a:ext cx="0" cy="11112"/>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6" name="Line 142"/>
          <p:cNvSpPr>
            <a:spLocks noChangeShapeType="1"/>
          </p:cNvSpPr>
          <p:nvPr/>
        </p:nvSpPr>
        <p:spPr bwMode="auto">
          <a:xfrm>
            <a:off x="3673475" y="1512888"/>
            <a:ext cx="0" cy="11112"/>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7" name="Line 143"/>
          <p:cNvSpPr>
            <a:spLocks noChangeShapeType="1"/>
          </p:cNvSpPr>
          <p:nvPr/>
        </p:nvSpPr>
        <p:spPr bwMode="auto">
          <a:xfrm>
            <a:off x="4683125" y="1512888"/>
            <a:ext cx="0" cy="11112"/>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8" name="Line 144"/>
          <p:cNvSpPr>
            <a:spLocks noChangeShapeType="1"/>
          </p:cNvSpPr>
          <p:nvPr/>
        </p:nvSpPr>
        <p:spPr bwMode="auto">
          <a:xfrm>
            <a:off x="5691188" y="1511300"/>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29" name="Freeform 145"/>
          <p:cNvSpPr>
            <a:spLocks/>
          </p:cNvSpPr>
          <p:nvPr/>
        </p:nvSpPr>
        <p:spPr bwMode="auto">
          <a:xfrm>
            <a:off x="3133725" y="925513"/>
            <a:ext cx="2376488" cy="598487"/>
          </a:xfrm>
          <a:custGeom>
            <a:avLst/>
            <a:gdLst>
              <a:gd name="T0" fmla="*/ 0 w 1497"/>
              <a:gd name="T1" fmla="*/ 376 h 377"/>
              <a:gd name="T2" fmla="*/ 73 w 1497"/>
              <a:gd name="T3" fmla="*/ 363 h 377"/>
              <a:gd name="T4" fmla="*/ 125 w 1497"/>
              <a:gd name="T5" fmla="*/ 347 h 377"/>
              <a:gd name="T6" fmla="*/ 177 w 1497"/>
              <a:gd name="T7" fmla="*/ 330 h 377"/>
              <a:gd name="T8" fmla="*/ 228 w 1497"/>
              <a:gd name="T9" fmla="*/ 312 h 377"/>
              <a:gd name="T10" fmla="*/ 250 w 1497"/>
              <a:gd name="T11" fmla="*/ 290 h 377"/>
              <a:gd name="T12" fmla="*/ 280 w 1497"/>
              <a:gd name="T13" fmla="*/ 259 h 377"/>
              <a:gd name="T14" fmla="*/ 317 w 1497"/>
              <a:gd name="T15" fmla="*/ 243 h 377"/>
              <a:gd name="T16" fmla="*/ 368 w 1497"/>
              <a:gd name="T17" fmla="*/ 230 h 377"/>
              <a:gd name="T18" fmla="*/ 419 w 1497"/>
              <a:gd name="T19" fmla="*/ 225 h 377"/>
              <a:gd name="T20" fmla="*/ 471 w 1497"/>
              <a:gd name="T21" fmla="*/ 214 h 377"/>
              <a:gd name="T22" fmla="*/ 486 w 1497"/>
              <a:gd name="T23" fmla="*/ 201 h 377"/>
              <a:gd name="T24" fmla="*/ 530 w 1497"/>
              <a:gd name="T25" fmla="*/ 155 h 377"/>
              <a:gd name="T26" fmla="*/ 560 w 1497"/>
              <a:gd name="T27" fmla="*/ 117 h 377"/>
              <a:gd name="T28" fmla="*/ 582 w 1497"/>
              <a:gd name="T29" fmla="*/ 86 h 377"/>
              <a:gd name="T30" fmla="*/ 604 w 1497"/>
              <a:gd name="T31" fmla="*/ 51 h 377"/>
              <a:gd name="T32" fmla="*/ 626 w 1497"/>
              <a:gd name="T33" fmla="*/ 21 h 377"/>
              <a:gd name="T34" fmla="*/ 641 w 1497"/>
              <a:gd name="T35" fmla="*/ 4 h 377"/>
              <a:gd name="T36" fmla="*/ 678 w 1497"/>
              <a:gd name="T37" fmla="*/ 0 h 377"/>
              <a:gd name="T38" fmla="*/ 708 w 1497"/>
              <a:gd name="T39" fmla="*/ 6 h 377"/>
              <a:gd name="T40" fmla="*/ 744 w 1497"/>
              <a:gd name="T41" fmla="*/ 29 h 377"/>
              <a:gd name="T42" fmla="*/ 774 w 1497"/>
              <a:gd name="T43" fmla="*/ 75 h 377"/>
              <a:gd name="T44" fmla="*/ 796 w 1497"/>
              <a:gd name="T45" fmla="*/ 195 h 377"/>
              <a:gd name="T46" fmla="*/ 869 w 1497"/>
              <a:gd name="T47" fmla="*/ 319 h 377"/>
              <a:gd name="T48" fmla="*/ 892 w 1497"/>
              <a:gd name="T49" fmla="*/ 339 h 377"/>
              <a:gd name="T50" fmla="*/ 958 w 1497"/>
              <a:gd name="T51" fmla="*/ 343 h 377"/>
              <a:gd name="T52" fmla="*/ 1039 w 1497"/>
              <a:gd name="T53" fmla="*/ 346 h 377"/>
              <a:gd name="T54" fmla="*/ 1091 w 1497"/>
              <a:gd name="T55" fmla="*/ 346 h 377"/>
              <a:gd name="T56" fmla="*/ 1149 w 1497"/>
              <a:gd name="T57" fmla="*/ 336 h 377"/>
              <a:gd name="T58" fmla="*/ 1186 w 1497"/>
              <a:gd name="T59" fmla="*/ 319 h 377"/>
              <a:gd name="T60" fmla="*/ 1260 w 1497"/>
              <a:gd name="T61" fmla="*/ 299 h 377"/>
              <a:gd name="T62" fmla="*/ 1348 w 1497"/>
              <a:gd name="T63" fmla="*/ 303 h 377"/>
              <a:gd name="T64" fmla="*/ 1408 w 1497"/>
              <a:gd name="T65" fmla="*/ 333 h 377"/>
              <a:gd name="T66" fmla="*/ 1444 w 1497"/>
              <a:gd name="T67" fmla="*/ 358 h 377"/>
              <a:gd name="T68" fmla="*/ 1496 w 1497"/>
              <a:gd name="T69" fmla="*/ 37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7" h="377">
                <a:moveTo>
                  <a:pt x="0" y="376"/>
                </a:moveTo>
                <a:lnTo>
                  <a:pt x="73" y="363"/>
                </a:lnTo>
                <a:lnTo>
                  <a:pt x="125" y="347"/>
                </a:lnTo>
                <a:lnTo>
                  <a:pt x="177" y="330"/>
                </a:lnTo>
                <a:lnTo>
                  <a:pt x="228" y="312"/>
                </a:lnTo>
                <a:lnTo>
                  <a:pt x="250" y="290"/>
                </a:lnTo>
                <a:lnTo>
                  <a:pt x="280" y="259"/>
                </a:lnTo>
                <a:lnTo>
                  <a:pt x="317" y="243"/>
                </a:lnTo>
                <a:lnTo>
                  <a:pt x="368" y="230"/>
                </a:lnTo>
                <a:lnTo>
                  <a:pt x="419" y="225"/>
                </a:lnTo>
                <a:lnTo>
                  <a:pt x="471" y="214"/>
                </a:lnTo>
                <a:lnTo>
                  <a:pt x="486" y="201"/>
                </a:lnTo>
                <a:lnTo>
                  <a:pt x="530" y="155"/>
                </a:lnTo>
                <a:lnTo>
                  <a:pt x="560" y="117"/>
                </a:lnTo>
                <a:lnTo>
                  <a:pt x="582" y="86"/>
                </a:lnTo>
                <a:lnTo>
                  <a:pt x="604" y="51"/>
                </a:lnTo>
                <a:lnTo>
                  <a:pt x="626" y="21"/>
                </a:lnTo>
                <a:lnTo>
                  <a:pt x="641" y="4"/>
                </a:lnTo>
                <a:lnTo>
                  <a:pt x="678" y="0"/>
                </a:lnTo>
                <a:lnTo>
                  <a:pt x="708" y="6"/>
                </a:lnTo>
                <a:lnTo>
                  <a:pt x="744" y="29"/>
                </a:lnTo>
                <a:lnTo>
                  <a:pt x="774" y="75"/>
                </a:lnTo>
                <a:lnTo>
                  <a:pt x="796" y="195"/>
                </a:lnTo>
                <a:lnTo>
                  <a:pt x="869" y="319"/>
                </a:lnTo>
                <a:lnTo>
                  <a:pt x="892" y="339"/>
                </a:lnTo>
                <a:lnTo>
                  <a:pt x="958" y="343"/>
                </a:lnTo>
                <a:lnTo>
                  <a:pt x="1039" y="346"/>
                </a:lnTo>
                <a:lnTo>
                  <a:pt x="1091" y="346"/>
                </a:lnTo>
                <a:lnTo>
                  <a:pt x="1149" y="336"/>
                </a:lnTo>
                <a:lnTo>
                  <a:pt x="1186" y="319"/>
                </a:lnTo>
                <a:lnTo>
                  <a:pt x="1260" y="299"/>
                </a:lnTo>
                <a:lnTo>
                  <a:pt x="1348" y="303"/>
                </a:lnTo>
                <a:lnTo>
                  <a:pt x="1408" y="333"/>
                </a:lnTo>
                <a:lnTo>
                  <a:pt x="1444" y="358"/>
                </a:lnTo>
                <a:lnTo>
                  <a:pt x="1496" y="376"/>
                </a:lnTo>
              </a:path>
            </a:pathLst>
          </a:custGeom>
          <a:gradFill rotWithShape="0">
            <a:gsLst>
              <a:gs pos="0">
                <a:srgbClr val="618FFD">
                  <a:gamma/>
                  <a:tint val="0"/>
                  <a:invGamma/>
                </a:srgbClr>
              </a:gs>
              <a:gs pos="100000">
                <a:srgbClr val="618FFD"/>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730" name="Freeform 146"/>
          <p:cNvSpPr>
            <a:spLocks/>
          </p:cNvSpPr>
          <p:nvPr/>
        </p:nvSpPr>
        <p:spPr bwMode="auto">
          <a:xfrm>
            <a:off x="4260850" y="931863"/>
            <a:ext cx="1709738" cy="595312"/>
          </a:xfrm>
          <a:custGeom>
            <a:avLst/>
            <a:gdLst>
              <a:gd name="T0" fmla="*/ 0 w 1077"/>
              <a:gd name="T1" fmla="*/ 366 h 375"/>
              <a:gd name="T2" fmla="*/ 34 w 1077"/>
              <a:gd name="T3" fmla="*/ 364 h 375"/>
              <a:gd name="T4" fmla="*/ 93 w 1077"/>
              <a:gd name="T5" fmla="*/ 351 h 375"/>
              <a:gd name="T6" fmla="*/ 182 w 1077"/>
              <a:gd name="T7" fmla="*/ 346 h 375"/>
              <a:gd name="T8" fmla="*/ 248 w 1077"/>
              <a:gd name="T9" fmla="*/ 356 h 375"/>
              <a:gd name="T10" fmla="*/ 321 w 1077"/>
              <a:gd name="T11" fmla="*/ 372 h 375"/>
              <a:gd name="T12" fmla="*/ 388 w 1077"/>
              <a:gd name="T13" fmla="*/ 370 h 375"/>
              <a:gd name="T14" fmla="*/ 447 w 1077"/>
              <a:gd name="T15" fmla="*/ 362 h 375"/>
              <a:gd name="T16" fmla="*/ 498 w 1077"/>
              <a:gd name="T17" fmla="*/ 348 h 375"/>
              <a:gd name="T18" fmla="*/ 535 w 1077"/>
              <a:gd name="T19" fmla="*/ 331 h 375"/>
              <a:gd name="T20" fmla="*/ 557 w 1077"/>
              <a:gd name="T21" fmla="*/ 299 h 375"/>
              <a:gd name="T22" fmla="*/ 572 w 1077"/>
              <a:gd name="T23" fmla="*/ 255 h 375"/>
              <a:gd name="T24" fmla="*/ 609 w 1077"/>
              <a:gd name="T25" fmla="*/ 193 h 375"/>
              <a:gd name="T26" fmla="*/ 631 w 1077"/>
              <a:gd name="T27" fmla="*/ 129 h 375"/>
              <a:gd name="T28" fmla="*/ 646 w 1077"/>
              <a:gd name="T29" fmla="*/ 85 h 375"/>
              <a:gd name="T30" fmla="*/ 668 w 1077"/>
              <a:gd name="T31" fmla="*/ 49 h 375"/>
              <a:gd name="T32" fmla="*/ 675 w 1077"/>
              <a:gd name="T33" fmla="*/ 22 h 375"/>
              <a:gd name="T34" fmla="*/ 698 w 1077"/>
              <a:gd name="T35" fmla="*/ 0 h 375"/>
              <a:gd name="T36" fmla="*/ 756 w 1077"/>
              <a:gd name="T37" fmla="*/ 36 h 375"/>
              <a:gd name="T38" fmla="*/ 786 w 1077"/>
              <a:gd name="T39" fmla="*/ 73 h 375"/>
              <a:gd name="T40" fmla="*/ 816 w 1077"/>
              <a:gd name="T41" fmla="*/ 106 h 375"/>
              <a:gd name="T42" fmla="*/ 830 w 1077"/>
              <a:gd name="T43" fmla="*/ 149 h 375"/>
              <a:gd name="T44" fmla="*/ 845 w 1077"/>
              <a:gd name="T45" fmla="*/ 173 h 375"/>
              <a:gd name="T46" fmla="*/ 860 w 1077"/>
              <a:gd name="T47" fmla="*/ 195 h 375"/>
              <a:gd name="T48" fmla="*/ 882 w 1077"/>
              <a:gd name="T49" fmla="*/ 228 h 375"/>
              <a:gd name="T50" fmla="*/ 904 w 1077"/>
              <a:gd name="T51" fmla="*/ 264 h 375"/>
              <a:gd name="T52" fmla="*/ 926 w 1077"/>
              <a:gd name="T53" fmla="*/ 284 h 375"/>
              <a:gd name="T54" fmla="*/ 955 w 1077"/>
              <a:gd name="T55" fmla="*/ 299 h 375"/>
              <a:gd name="T56" fmla="*/ 993 w 1077"/>
              <a:gd name="T57" fmla="*/ 313 h 375"/>
              <a:gd name="T58" fmla="*/ 1007 w 1077"/>
              <a:gd name="T59" fmla="*/ 323 h 375"/>
              <a:gd name="T60" fmla="*/ 1076 w 1077"/>
              <a:gd name="T61" fmla="*/ 329 h 375"/>
              <a:gd name="T62" fmla="*/ 1074 w 1077"/>
              <a:gd name="T63" fmla="*/ 370 h 375"/>
              <a:gd name="T64" fmla="*/ 11 w 1077"/>
              <a:gd name="T65" fmla="*/ 37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7" h="375">
                <a:moveTo>
                  <a:pt x="0" y="366"/>
                </a:moveTo>
                <a:lnTo>
                  <a:pt x="34" y="364"/>
                </a:lnTo>
                <a:lnTo>
                  <a:pt x="93" y="351"/>
                </a:lnTo>
                <a:lnTo>
                  <a:pt x="182" y="346"/>
                </a:lnTo>
                <a:lnTo>
                  <a:pt x="248" y="356"/>
                </a:lnTo>
                <a:lnTo>
                  <a:pt x="321" y="372"/>
                </a:lnTo>
                <a:lnTo>
                  <a:pt x="388" y="370"/>
                </a:lnTo>
                <a:lnTo>
                  <a:pt x="447" y="362"/>
                </a:lnTo>
                <a:lnTo>
                  <a:pt x="498" y="348"/>
                </a:lnTo>
                <a:lnTo>
                  <a:pt x="535" y="331"/>
                </a:lnTo>
                <a:lnTo>
                  <a:pt x="557" y="299"/>
                </a:lnTo>
                <a:lnTo>
                  <a:pt x="572" y="255"/>
                </a:lnTo>
                <a:lnTo>
                  <a:pt x="609" y="193"/>
                </a:lnTo>
                <a:lnTo>
                  <a:pt x="631" y="129"/>
                </a:lnTo>
                <a:lnTo>
                  <a:pt x="646" y="85"/>
                </a:lnTo>
                <a:lnTo>
                  <a:pt x="668" y="49"/>
                </a:lnTo>
                <a:lnTo>
                  <a:pt x="675" y="22"/>
                </a:lnTo>
                <a:lnTo>
                  <a:pt x="698" y="0"/>
                </a:lnTo>
                <a:lnTo>
                  <a:pt x="756" y="36"/>
                </a:lnTo>
                <a:lnTo>
                  <a:pt x="786" y="73"/>
                </a:lnTo>
                <a:lnTo>
                  <a:pt x="816" y="106"/>
                </a:lnTo>
                <a:lnTo>
                  <a:pt x="830" y="149"/>
                </a:lnTo>
                <a:lnTo>
                  <a:pt x="845" y="173"/>
                </a:lnTo>
                <a:lnTo>
                  <a:pt x="860" y="195"/>
                </a:lnTo>
                <a:lnTo>
                  <a:pt x="882" y="228"/>
                </a:lnTo>
                <a:lnTo>
                  <a:pt x="904" y="264"/>
                </a:lnTo>
                <a:lnTo>
                  <a:pt x="926" y="284"/>
                </a:lnTo>
                <a:lnTo>
                  <a:pt x="955" y="299"/>
                </a:lnTo>
                <a:lnTo>
                  <a:pt x="993" y="313"/>
                </a:lnTo>
                <a:lnTo>
                  <a:pt x="1007" y="323"/>
                </a:lnTo>
                <a:lnTo>
                  <a:pt x="1076" y="329"/>
                </a:lnTo>
                <a:lnTo>
                  <a:pt x="1074" y="370"/>
                </a:lnTo>
                <a:lnTo>
                  <a:pt x="11" y="374"/>
                </a:lnTo>
              </a:path>
            </a:pathLst>
          </a:custGeom>
          <a:gradFill rotWithShape="0">
            <a:gsLst>
              <a:gs pos="0">
                <a:srgbClr val="6E0043">
                  <a:gamma/>
                  <a:tint val="0"/>
                  <a:invGamma/>
                </a:srgbClr>
              </a:gs>
              <a:gs pos="100000">
                <a:srgbClr val="6E0043"/>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731" name="Line 147"/>
          <p:cNvSpPr>
            <a:spLocks noChangeShapeType="1"/>
          </p:cNvSpPr>
          <p:nvPr/>
        </p:nvSpPr>
        <p:spPr bwMode="auto">
          <a:xfrm>
            <a:off x="4746625" y="855663"/>
            <a:ext cx="0" cy="1384300"/>
          </a:xfrm>
          <a:prstGeom prst="line">
            <a:avLst/>
          </a:prstGeom>
          <a:noFill/>
          <a:ln w="50799">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32" name="Line 148"/>
          <p:cNvSpPr>
            <a:spLocks noChangeShapeType="1"/>
          </p:cNvSpPr>
          <p:nvPr/>
        </p:nvSpPr>
        <p:spPr bwMode="auto">
          <a:xfrm>
            <a:off x="5086350" y="857250"/>
            <a:ext cx="0" cy="647700"/>
          </a:xfrm>
          <a:prstGeom prst="line">
            <a:avLst/>
          </a:prstGeom>
          <a:noFill/>
          <a:ln w="50799">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33" name="Line 149"/>
          <p:cNvSpPr>
            <a:spLocks noChangeShapeType="1"/>
          </p:cNvSpPr>
          <p:nvPr/>
        </p:nvSpPr>
        <p:spPr bwMode="auto">
          <a:xfrm>
            <a:off x="2668588" y="4416425"/>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34" name="Line 150"/>
          <p:cNvSpPr>
            <a:spLocks noChangeShapeType="1"/>
          </p:cNvSpPr>
          <p:nvPr/>
        </p:nvSpPr>
        <p:spPr bwMode="auto">
          <a:xfrm>
            <a:off x="3676650" y="4413250"/>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35" name="Line 151"/>
          <p:cNvSpPr>
            <a:spLocks noChangeShapeType="1"/>
          </p:cNvSpPr>
          <p:nvPr/>
        </p:nvSpPr>
        <p:spPr bwMode="auto">
          <a:xfrm>
            <a:off x="4686300" y="4413250"/>
            <a:ext cx="0" cy="6350"/>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36" name="Freeform 152"/>
          <p:cNvSpPr>
            <a:spLocks/>
          </p:cNvSpPr>
          <p:nvPr/>
        </p:nvSpPr>
        <p:spPr bwMode="auto">
          <a:xfrm>
            <a:off x="1720850" y="4441825"/>
            <a:ext cx="4259263" cy="714375"/>
          </a:xfrm>
          <a:custGeom>
            <a:avLst/>
            <a:gdLst>
              <a:gd name="T0" fmla="*/ 0 w 2683"/>
              <a:gd name="T1" fmla="*/ 0 h 450"/>
              <a:gd name="T2" fmla="*/ 2682 w 2683"/>
              <a:gd name="T3" fmla="*/ 0 h 450"/>
              <a:gd name="T4" fmla="*/ 2682 w 2683"/>
              <a:gd name="T5" fmla="*/ 449 h 450"/>
              <a:gd name="T6" fmla="*/ 0 w 2683"/>
              <a:gd name="T7" fmla="*/ 449 h 450"/>
              <a:gd name="T8" fmla="*/ 0 w 2683"/>
              <a:gd name="T9" fmla="*/ 0 h 450"/>
            </a:gdLst>
            <a:ahLst/>
            <a:cxnLst>
              <a:cxn ang="0">
                <a:pos x="T0" y="T1"/>
              </a:cxn>
              <a:cxn ang="0">
                <a:pos x="T2" y="T3"/>
              </a:cxn>
              <a:cxn ang="0">
                <a:pos x="T4" y="T5"/>
              </a:cxn>
              <a:cxn ang="0">
                <a:pos x="T6" y="T7"/>
              </a:cxn>
              <a:cxn ang="0">
                <a:pos x="T8" y="T9"/>
              </a:cxn>
            </a:cxnLst>
            <a:rect l="0" t="0" r="r" b="b"/>
            <a:pathLst>
              <a:path w="2683" h="450">
                <a:moveTo>
                  <a:pt x="0" y="0"/>
                </a:moveTo>
                <a:lnTo>
                  <a:pt x="2682" y="0"/>
                </a:lnTo>
                <a:lnTo>
                  <a:pt x="2682" y="449"/>
                </a:lnTo>
                <a:lnTo>
                  <a:pt x="0" y="44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737" name="Line 153"/>
          <p:cNvSpPr>
            <a:spLocks noChangeShapeType="1"/>
          </p:cNvSpPr>
          <p:nvPr/>
        </p:nvSpPr>
        <p:spPr bwMode="auto">
          <a:xfrm>
            <a:off x="2673350" y="4456113"/>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38" name="Line 154"/>
          <p:cNvSpPr>
            <a:spLocks noChangeShapeType="1"/>
          </p:cNvSpPr>
          <p:nvPr/>
        </p:nvSpPr>
        <p:spPr bwMode="auto">
          <a:xfrm>
            <a:off x="3683000" y="4452938"/>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39" name="Line 155"/>
          <p:cNvSpPr>
            <a:spLocks noChangeShapeType="1"/>
          </p:cNvSpPr>
          <p:nvPr/>
        </p:nvSpPr>
        <p:spPr bwMode="auto">
          <a:xfrm>
            <a:off x="4694238" y="4452938"/>
            <a:ext cx="0" cy="793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0" name="Line 156"/>
          <p:cNvSpPr>
            <a:spLocks noChangeShapeType="1"/>
          </p:cNvSpPr>
          <p:nvPr/>
        </p:nvSpPr>
        <p:spPr bwMode="auto">
          <a:xfrm>
            <a:off x="5705475" y="4448175"/>
            <a:ext cx="0" cy="11113"/>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1" name="Line 157"/>
          <p:cNvSpPr>
            <a:spLocks noChangeShapeType="1"/>
          </p:cNvSpPr>
          <p:nvPr/>
        </p:nvSpPr>
        <p:spPr bwMode="auto">
          <a:xfrm>
            <a:off x="2179638" y="4454525"/>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2" name="Line 158"/>
          <p:cNvSpPr>
            <a:spLocks noChangeShapeType="1"/>
          </p:cNvSpPr>
          <p:nvPr/>
        </p:nvSpPr>
        <p:spPr bwMode="auto">
          <a:xfrm>
            <a:off x="3187700" y="44529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3" name="Line 159"/>
          <p:cNvSpPr>
            <a:spLocks noChangeShapeType="1"/>
          </p:cNvSpPr>
          <p:nvPr/>
        </p:nvSpPr>
        <p:spPr bwMode="auto">
          <a:xfrm>
            <a:off x="4195763" y="44529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4" name="Line 160"/>
          <p:cNvSpPr>
            <a:spLocks noChangeShapeType="1"/>
          </p:cNvSpPr>
          <p:nvPr/>
        </p:nvSpPr>
        <p:spPr bwMode="auto">
          <a:xfrm>
            <a:off x="5205413" y="4448175"/>
            <a:ext cx="0" cy="317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5" name="Line 161"/>
          <p:cNvSpPr>
            <a:spLocks noChangeShapeType="1"/>
          </p:cNvSpPr>
          <p:nvPr/>
        </p:nvSpPr>
        <p:spPr bwMode="auto">
          <a:xfrm>
            <a:off x="1944688" y="4454525"/>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6" name="Line 162"/>
          <p:cNvSpPr>
            <a:spLocks noChangeShapeType="1"/>
          </p:cNvSpPr>
          <p:nvPr/>
        </p:nvSpPr>
        <p:spPr bwMode="auto">
          <a:xfrm>
            <a:off x="2952750" y="44529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7" name="Line 163"/>
          <p:cNvSpPr>
            <a:spLocks noChangeShapeType="1"/>
          </p:cNvSpPr>
          <p:nvPr/>
        </p:nvSpPr>
        <p:spPr bwMode="auto">
          <a:xfrm>
            <a:off x="3962400" y="44529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8" name="Line 164"/>
          <p:cNvSpPr>
            <a:spLocks noChangeShapeType="1"/>
          </p:cNvSpPr>
          <p:nvPr/>
        </p:nvSpPr>
        <p:spPr bwMode="auto">
          <a:xfrm>
            <a:off x="4970463" y="4448175"/>
            <a:ext cx="0" cy="317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49" name="Line 165"/>
          <p:cNvSpPr>
            <a:spLocks noChangeShapeType="1"/>
          </p:cNvSpPr>
          <p:nvPr/>
        </p:nvSpPr>
        <p:spPr bwMode="auto">
          <a:xfrm>
            <a:off x="2436813" y="4456113"/>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50" name="Line 166"/>
          <p:cNvSpPr>
            <a:spLocks noChangeShapeType="1"/>
          </p:cNvSpPr>
          <p:nvPr/>
        </p:nvSpPr>
        <p:spPr bwMode="auto">
          <a:xfrm>
            <a:off x="3446463" y="4454525"/>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51" name="Line 167"/>
          <p:cNvSpPr>
            <a:spLocks noChangeShapeType="1"/>
          </p:cNvSpPr>
          <p:nvPr/>
        </p:nvSpPr>
        <p:spPr bwMode="auto">
          <a:xfrm>
            <a:off x="4456113" y="4454525"/>
            <a:ext cx="0" cy="158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52" name="Line 168"/>
          <p:cNvSpPr>
            <a:spLocks noChangeShapeType="1"/>
          </p:cNvSpPr>
          <p:nvPr/>
        </p:nvSpPr>
        <p:spPr bwMode="auto">
          <a:xfrm>
            <a:off x="5464175" y="4452938"/>
            <a:ext cx="0" cy="1587"/>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53" name="Line 169"/>
          <p:cNvSpPr>
            <a:spLocks noChangeShapeType="1"/>
          </p:cNvSpPr>
          <p:nvPr/>
        </p:nvSpPr>
        <p:spPr bwMode="auto">
          <a:xfrm>
            <a:off x="2673350" y="5143500"/>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54" name="Line 170"/>
          <p:cNvSpPr>
            <a:spLocks noChangeShapeType="1"/>
          </p:cNvSpPr>
          <p:nvPr/>
        </p:nvSpPr>
        <p:spPr bwMode="auto">
          <a:xfrm>
            <a:off x="3683000" y="514032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55" name="Line 171"/>
          <p:cNvSpPr>
            <a:spLocks noChangeShapeType="1"/>
          </p:cNvSpPr>
          <p:nvPr/>
        </p:nvSpPr>
        <p:spPr bwMode="auto">
          <a:xfrm>
            <a:off x="4694238" y="5140325"/>
            <a:ext cx="0" cy="7938"/>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56" name="Line 172"/>
          <p:cNvSpPr>
            <a:spLocks noChangeShapeType="1"/>
          </p:cNvSpPr>
          <p:nvPr/>
        </p:nvSpPr>
        <p:spPr bwMode="auto">
          <a:xfrm>
            <a:off x="5705475" y="5137150"/>
            <a:ext cx="0" cy="9525"/>
          </a:xfrm>
          <a:prstGeom prst="line">
            <a:avLst/>
          </a:prstGeom>
          <a:noFill/>
          <a:ln w="12699">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57" name="Freeform 173"/>
          <p:cNvSpPr>
            <a:spLocks/>
          </p:cNvSpPr>
          <p:nvPr/>
        </p:nvSpPr>
        <p:spPr bwMode="auto">
          <a:xfrm>
            <a:off x="2800350" y="4551363"/>
            <a:ext cx="1362075" cy="595312"/>
          </a:xfrm>
          <a:custGeom>
            <a:avLst/>
            <a:gdLst>
              <a:gd name="T0" fmla="*/ 0 w 858"/>
              <a:gd name="T1" fmla="*/ 374 h 375"/>
              <a:gd name="T2" fmla="*/ 59 w 858"/>
              <a:gd name="T3" fmla="*/ 363 h 375"/>
              <a:gd name="T4" fmla="*/ 88 w 858"/>
              <a:gd name="T5" fmla="*/ 352 h 375"/>
              <a:gd name="T6" fmla="*/ 133 w 858"/>
              <a:gd name="T7" fmla="*/ 339 h 375"/>
              <a:gd name="T8" fmla="*/ 148 w 858"/>
              <a:gd name="T9" fmla="*/ 325 h 375"/>
              <a:gd name="T10" fmla="*/ 192 w 858"/>
              <a:gd name="T11" fmla="*/ 307 h 375"/>
              <a:gd name="T12" fmla="*/ 236 w 858"/>
              <a:gd name="T13" fmla="*/ 289 h 375"/>
              <a:gd name="T14" fmla="*/ 273 w 858"/>
              <a:gd name="T15" fmla="*/ 269 h 375"/>
              <a:gd name="T16" fmla="*/ 281 w 858"/>
              <a:gd name="T17" fmla="*/ 251 h 375"/>
              <a:gd name="T18" fmla="*/ 296 w 858"/>
              <a:gd name="T19" fmla="*/ 204 h 375"/>
              <a:gd name="T20" fmla="*/ 303 w 858"/>
              <a:gd name="T21" fmla="*/ 152 h 375"/>
              <a:gd name="T22" fmla="*/ 325 w 858"/>
              <a:gd name="T23" fmla="*/ 119 h 375"/>
              <a:gd name="T24" fmla="*/ 340 w 858"/>
              <a:gd name="T25" fmla="*/ 85 h 375"/>
              <a:gd name="T26" fmla="*/ 355 w 858"/>
              <a:gd name="T27" fmla="*/ 55 h 375"/>
              <a:gd name="T28" fmla="*/ 369 w 858"/>
              <a:gd name="T29" fmla="*/ 35 h 375"/>
              <a:gd name="T30" fmla="*/ 392 w 858"/>
              <a:gd name="T31" fmla="*/ 18 h 375"/>
              <a:gd name="T32" fmla="*/ 422 w 858"/>
              <a:gd name="T33" fmla="*/ 6 h 375"/>
              <a:gd name="T34" fmla="*/ 451 w 858"/>
              <a:gd name="T35" fmla="*/ 0 h 375"/>
              <a:gd name="T36" fmla="*/ 473 w 858"/>
              <a:gd name="T37" fmla="*/ 13 h 375"/>
              <a:gd name="T38" fmla="*/ 503 w 858"/>
              <a:gd name="T39" fmla="*/ 42 h 375"/>
              <a:gd name="T40" fmla="*/ 518 w 858"/>
              <a:gd name="T41" fmla="*/ 63 h 375"/>
              <a:gd name="T42" fmla="*/ 532 w 858"/>
              <a:gd name="T43" fmla="*/ 83 h 375"/>
              <a:gd name="T44" fmla="*/ 561 w 858"/>
              <a:gd name="T45" fmla="*/ 125 h 375"/>
              <a:gd name="T46" fmla="*/ 621 w 858"/>
              <a:gd name="T47" fmla="*/ 188 h 375"/>
              <a:gd name="T48" fmla="*/ 650 w 858"/>
              <a:gd name="T49" fmla="*/ 229 h 375"/>
              <a:gd name="T50" fmla="*/ 694 w 858"/>
              <a:gd name="T51" fmla="*/ 267 h 375"/>
              <a:gd name="T52" fmla="*/ 732 w 858"/>
              <a:gd name="T53" fmla="*/ 303 h 375"/>
              <a:gd name="T54" fmla="*/ 746 w 858"/>
              <a:gd name="T55" fmla="*/ 316 h 375"/>
              <a:gd name="T56" fmla="*/ 754 w 858"/>
              <a:gd name="T57" fmla="*/ 325 h 375"/>
              <a:gd name="T58" fmla="*/ 769 w 858"/>
              <a:gd name="T59" fmla="*/ 334 h 375"/>
              <a:gd name="T60" fmla="*/ 812 w 858"/>
              <a:gd name="T61" fmla="*/ 352 h 375"/>
              <a:gd name="T62" fmla="*/ 857 w 858"/>
              <a:gd name="T63" fmla="*/ 37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8" h="375">
                <a:moveTo>
                  <a:pt x="0" y="374"/>
                </a:moveTo>
                <a:lnTo>
                  <a:pt x="59" y="363"/>
                </a:lnTo>
                <a:lnTo>
                  <a:pt x="88" y="352"/>
                </a:lnTo>
                <a:lnTo>
                  <a:pt x="133" y="339"/>
                </a:lnTo>
                <a:lnTo>
                  <a:pt x="148" y="325"/>
                </a:lnTo>
                <a:lnTo>
                  <a:pt x="192" y="307"/>
                </a:lnTo>
                <a:lnTo>
                  <a:pt x="236" y="289"/>
                </a:lnTo>
                <a:lnTo>
                  <a:pt x="273" y="269"/>
                </a:lnTo>
                <a:lnTo>
                  <a:pt x="281" y="251"/>
                </a:lnTo>
                <a:lnTo>
                  <a:pt x="296" y="204"/>
                </a:lnTo>
                <a:lnTo>
                  <a:pt x="303" y="152"/>
                </a:lnTo>
                <a:lnTo>
                  <a:pt x="325" y="119"/>
                </a:lnTo>
                <a:lnTo>
                  <a:pt x="340" y="85"/>
                </a:lnTo>
                <a:lnTo>
                  <a:pt x="355" y="55"/>
                </a:lnTo>
                <a:lnTo>
                  <a:pt x="369" y="35"/>
                </a:lnTo>
                <a:lnTo>
                  <a:pt x="392" y="18"/>
                </a:lnTo>
                <a:lnTo>
                  <a:pt x="422" y="6"/>
                </a:lnTo>
                <a:lnTo>
                  <a:pt x="451" y="0"/>
                </a:lnTo>
                <a:lnTo>
                  <a:pt x="473" y="13"/>
                </a:lnTo>
                <a:lnTo>
                  <a:pt x="503" y="42"/>
                </a:lnTo>
                <a:lnTo>
                  <a:pt x="518" y="63"/>
                </a:lnTo>
                <a:lnTo>
                  <a:pt x="532" y="83"/>
                </a:lnTo>
                <a:lnTo>
                  <a:pt x="561" y="125"/>
                </a:lnTo>
                <a:lnTo>
                  <a:pt x="621" y="188"/>
                </a:lnTo>
                <a:lnTo>
                  <a:pt x="650" y="229"/>
                </a:lnTo>
                <a:lnTo>
                  <a:pt x="694" y="267"/>
                </a:lnTo>
                <a:lnTo>
                  <a:pt x="732" y="303"/>
                </a:lnTo>
                <a:lnTo>
                  <a:pt x="746" y="316"/>
                </a:lnTo>
                <a:lnTo>
                  <a:pt x="754" y="325"/>
                </a:lnTo>
                <a:lnTo>
                  <a:pt x="769" y="334"/>
                </a:lnTo>
                <a:lnTo>
                  <a:pt x="812" y="352"/>
                </a:lnTo>
                <a:lnTo>
                  <a:pt x="857" y="370"/>
                </a:lnTo>
              </a:path>
            </a:pathLst>
          </a:custGeom>
          <a:gradFill rotWithShape="0">
            <a:gsLst>
              <a:gs pos="0">
                <a:srgbClr val="618FFD">
                  <a:gamma/>
                  <a:tint val="0"/>
                  <a:invGamma/>
                </a:srgbClr>
              </a:gs>
              <a:gs pos="100000">
                <a:srgbClr val="618FFD"/>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758" name="Freeform 174"/>
          <p:cNvSpPr>
            <a:spLocks/>
          </p:cNvSpPr>
          <p:nvPr/>
        </p:nvSpPr>
        <p:spPr bwMode="auto">
          <a:xfrm>
            <a:off x="3470275" y="4524375"/>
            <a:ext cx="1209675" cy="595313"/>
          </a:xfrm>
          <a:custGeom>
            <a:avLst/>
            <a:gdLst>
              <a:gd name="T0" fmla="*/ 0 w 762"/>
              <a:gd name="T1" fmla="*/ 374 h 375"/>
              <a:gd name="T2" fmla="*/ 59 w 762"/>
              <a:gd name="T3" fmla="*/ 348 h 375"/>
              <a:gd name="T4" fmla="*/ 88 w 762"/>
              <a:gd name="T5" fmla="*/ 340 h 375"/>
              <a:gd name="T6" fmla="*/ 126 w 762"/>
              <a:gd name="T7" fmla="*/ 329 h 375"/>
              <a:gd name="T8" fmla="*/ 155 w 762"/>
              <a:gd name="T9" fmla="*/ 308 h 375"/>
              <a:gd name="T10" fmla="*/ 184 w 762"/>
              <a:gd name="T11" fmla="*/ 275 h 375"/>
              <a:gd name="T12" fmla="*/ 214 w 762"/>
              <a:gd name="T13" fmla="*/ 195 h 375"/>
              <a:gd name="T14" fmla="*/ 228 w 762"/>
              <a:gd name="T15" fmla="*/ 162 h 375"/>
              <a:gd name="T16" fmla="*/ 236 w 762"/>
              <a:gd name="T17" fmla="*/ 106 h 375"/>
              <a:gd name="T18" fmla="*/ 243 w 762"/>
              <a:gd name="T19" fmla="*/ 65 h 375"/>
              <a:gd name="T20" fmla="*/ 243 w 762"/>
              <a:gd name="T21" fmla="*/ 41 h 375"/>
              <a:gd name="T22" fmla="*/ 251 w 762"/>
              <a:gd name="T23" fmla="*/ 18 h 375"/>
              <a:gd name="T24" fmla="*/ 258 w 762"/>
              <a:gd name="T25" fmla="*/ 6 h 375"/>
              <a:gd name="T26" fmla="*/ 281 w 762"/>
              <a:gd name="T27" fmla="*/ 0 h 375"/>
              <a:gd name="T28" fmla="*/ 302 w 762"/>
              <a:gd name="T29" fmla="*/ 5 h 375"/>
              <a:gd name="T30" fmla="*/ 325 w 762"/>
              <a:gd name="T31" fmla="*/ 14 h 375"/>
              <a:gd name="T32" fmla="*/ 347 w 762"/>
              <a:gd name="T33" fmla="*/ 27 h 375"/>
              <a:gd name="T34" fmla="*/ 369 w 762"/>
              <a:gd name="T35" fmla="*/ 55 h 375"/>
              <a:gd name="T36" fmla="*/ 399 w 762"/>
              <a:gd name="T37" fmla="*/ 88 h 375"/>
              <a:gd name="T38" fmla="*/ 428 w 762"/>
              <a:gd name="T39" fmla="*/ 124 h 375"/>
              <a:gd name="T40" fmla="*/ 465 w 762"/>
              <a:gd name="T41" fmla="*/ 171 h 375"/>
              <a:gd name="T42" fmla="*/ 502 w 762"/>
              <a:gd name="T43" fmla="*/ 227 h 375"/>
              <a:gd name="T44" fmla="*/ 540 w 762"/>
              <a:gd name="T45" fmla="*/ 277 h 375"/>
              <a:gd name="T46" fmla="*/ 576 w 762"/>
              <a:gd name="T47" fmla="*/ 310 h 375"/>
              <a:gd name="T48" fmla="*/ 613 w 762"/>
              <a:gd name="T49" fmla="*/ 330 h 375"/>
              <a:gd name="T50" fmla="*/ 643 w 762"/>
              <a:gd name="T51" fmla="*/ 348 h 375"/>
              <a:gd name="T52" fmla="*/ 680 w 762"/>
              <a:gd name="T53" fmla="*/ 357 h 375"/>
              <a:gd name="T54" fmla="*/ 710 w 762"/>
              <a:gd name="T55" fmla="*/ 359 h 375"/>
              <a:gd name="T56" fmla="*/ 761 w 762"/>
              <a:gd name="T57" fmla="*/ 36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2" h="375">
                <a:moveTo>
                  <a:pt x="0" y="374"/>
                </a:moveTo>
                <a:lnTo>
                  <a:pt x="59" y="348"/>
                </a:lnTo>
                <a:lnTo>
                  <a:pt x="88" y="340"/>
                </a:lnTo>
                <a:lnTo>
                  <a:pt x="126" y="329"/>
                </a:lnTo>
                <a:lnTo>
                  <a:pt x="155" y="308"/>
                </a:lnTo>
                <a:lnTo>
                  <a:pt x="184" y="275"/>
                </a:lnTo>
                <a:lnTo>
                  <a:pt x="214" y="195"/>
                </a:lnTo>
                <a:lnTo>
                  <a:pt x="228" y="162"/>
                </a:lnTo>
                <a:lnTo>
                  <a:pt x="236" y="106"/>
                </a:lnTo>
                <a:lnTo>
                  <a:pt x="243" y="65"/>
                </a:lnTo>
                <a:lnTo>
                  <a:pt x="243" y="41"/>
                </a:lnTo>
                <a:lnTo>
                  <a:pt x="251" y="18"/>
                </a:lnTo>
                <a:lnTo>
                  <a:pt x="258" y="6"/>
                </a:lnTo>
                <a:lnTo>
                  <a:pt x="281" y="0"/>
                </a:lnTo>
                <a:lnTo>
                  <a:pt x="302" y="5"/>
                </a:lnTo>
                <a:lnTo>
                  <a:pt x="325" y="14"/>
                </a:lnTo>
                <a:lnTo>
                  <a:pt x="347" y="27"/>
                </a:lnTo>
                <a:lnTo>
                  <a:pt x="369" y="55"/>
                </a:lnTo>
                <a:lnTo>
                  <a:pt x="399" y="88"/>
                </a:lnTo>
                <a:lnTo>
                  <a:pt x="428" y="124"/>
                </a:lnTo>
                <a:lnTo>
                  <a:pt x="465" y="171"/>
                </a:lnTo>
                <a:lnTo>
                  <a:pt x="502" y="227"/>
                </a:lnTo>
                <a:lnTo>
                  <a:pt x="540" y="277"/>
                </a:lnTo>
                <a:lnTo>
                  <a:pt x="576" y="310"/>
                </a:lnTo>
                <a:lnTo>
                  <a:pt x="613" y="330"/>
                </a:lnTo>
                <a:lnTo>
                  <a:pt x="643" y="348"/>
                </a:lnTo>
                <a:lnTo>
                  <a:pt x="680" y="357"/>
                </a:lnTo>
                <a:lnTo>
                  <a:pt x="710" y="359"/>
                </a:lnTo>
                <a:lnTo>
                  <a:pt x="761" y="367"/>
                </a:lnTo>
              </a:path>
            </a:pathLst>
          </a:custGeom>
          <a:gradFill rotWithShape="0">
            <a:gsLst>
              <a:gs pos="0">
                <a:srgbClr val="51DC00">
                  <a:gamma/>
                  <a:tint val="50196"/>
                  <a:invGamma/>
                </a:srgbClr>
              </a:gs>
              <a:gs pos="100000">
                <a:srgbClr val="51DC00"/>
              </a:gs>
            </a:gsLst>
            <a:lin ang="0" scaled="1"/>
          </a:gradFill>
          <a:ln>
            <a:noFill/>
          </a:ln>
          <a:effectLst/>
          <a:extLst>
            <a:ext uri="{91240B29-F687-4f45-9708-019B960494DF}">
              <a14:hiddenLine xmlns=""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759" name="Rectangle 175"/>
          <p:cNvSpPr>
            <a:spLocks noChangeArrowheads="1"/>
          </p:cNvSpPr>
          <p:nvPr/>
        </p:nvSpPr>
        <p:spPr bwMode="auto">
          <a:xfrm>
            <a:off x="6245225" y="4614863"/>
            <a:ext cx="733953" cy="360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b="1" i="1">
                <a:latin typeface="Arial" charset="0"/>
              </a:rPr>
              <a:t>FITC</a:t>
            </a:r>
          </a:p>
        </p:txBody>
      </p:sp>
      <p:sp>
        <p:nvSpPr>
          <p:cNvPr id="67760" name="Line 176"/>
          <p:cNvSpPr>
            <a:spLocks noChangeShapeType="1"/>
          </p:cNvSpPr>
          <p:nvPr/>
        </p:nvSpPr>
        <p:spPr bwMode="auto">
          <a:xfrm>
            <a:off x="3198813" y="858838"/>
            <a:ext cx="0" cy="4981575"/>
          </a:xfrm>
          <a:prstGeom prst="line">
            <a:avLst/>
          </a:prstGeom>
          <a:noFill/>
          <a:ln w="50799">
            <a:solidFill>
              <a:srgbClr val="AF7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61" name="Line 177"/>
          <p:cNvSpPr>
            <a:spLocks noChangeShapeType="1"/>
          </p:cNvSpPr>
          <p:nvPr/>
        </p:nvSpPr>
        <p:spPr bwMode="auto">
          <a:xfrm>
            <a:off x="3549650" y="854075"/>
            <a:ext cx="12700" cy="5000625"/>
          </a:xfrm>
          <a:prstGeom prst="line">
            <a:avLst/>
          </a:prstGeom>
          <a:noFill/>
          <a:ln w="50799">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62" name="Line 178"/>
          <p:cNvSpPr>
            <a:spLocks noChangeShapeType="1"/>
          </p:cNvSpPr>
          <p:nvPr/>
        </p:nvSpPr>
        <p:spPr bwMode="auto">
          <a:xfrm>
            <a:off x="3830638" y="858838"/>
            <a:ext cx="4762" cy="4278312"/>
          </a:xfrm>
          <a:prstGeom prst="line">
            <a:avLst/>
          </a:prstGeom>
          <a:noFill/>
          <a:ln w="50799">
            <a:solidFill>
              <a:srgbClr val="86FFD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63" name="Line 179"/>
          <p:cNvSpPr>
            <a:spLocks noChangeShapeType="1"/>
          </p:cNvSpPr>
          <p:nvPr/>
        </p:nvSpPr>
        <p:spPr bwMode="auto">
          <a:xfrm>
            <a:off x="2132013" y="865188"/>
            <a:ext cx="0" cy="4984750"/>
          </a:xfrm>
          <a:prstGeom prst="line">
            <a:avLst/>
          </a:prstGeom>
          <a:noFill/>
          <a:ln w="50799">
            <a:solidFill>
              <a:srgbClr val="DEC4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64" name="Line 180"/>
          <p:cNvSpPr>
            <a:spLocks noChangeShapeType="1"/>
          </p:cNvSpPr>
          <p:nvPr/>
        </p:nvSpPr>
        <p:spPr bwMode="auto">
          <a:xfrm>
            <a:off x="1949450" y="5219700"/>
            <a:ext cx="0" cy="639763"/>
          </a:xfrm>
          <a:prstGeom prst="line">
            <a:avLst/>
          </a:prstGeom>
          <a:noFill/>
          <a:ln w="50799">
            <a:solidFill>
              <a:srgbClr val="D49F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765" name="Group 181"/>
          <p:cNvGrpSpPr>
            <a:grpSpLocks/>
          </p:cNvGrpSpPr>
          <p:nvPr/>
        </p:nvGrpSpPr>
        <p:grpSpPr bwMode="auto">
          <a:xfrm>
            <a:off x="1538288" y="266700"/>
            <a:ext cx="4424362" cy="544513"/>
            <a:chOff x="958" y="196"/>
            <a:chExt cx="2788" cy="343"/>
          </a:xfrm>
        </p:grpSpPr>
        <p:sp>
          <p:nvSpPr>
            <p:cNvPr id="67766" name="Rectangle 182"/>
            <p:cNvSpPr>
              <a:spLocks noChangeArrowheads="1"/>
            </p:cNvSpPr>
            <p:nvPr/>
          </p:nvSpPr>
          <p:spPr bwMode="auto">
            <a:xfrm>
              <a:off x="2717" y="362"/>
              <a:ext cx="412" cy="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sz="1300" b="1">
                  <a:latin typeface="Arial" charset="0"/>
                </a:rPr>
                <a:t>600 nm</a:t>
              </a:r>
            </a:p>
          </p:txBody>
        </p:sp>
        <p:grpSp>
          <p:nvGrpSpPr>
            <p:cNvPr id="67767" name="Group 183"/>
            <p:cNvGrpSpPr>
              <a:grpSpLocks/>
            </p:cNvGrpSpPr>
            <p:nvPr/>
          </p:nvGrpSpPr>
          <p:grpSpPr bwMode="auto">
            <a:xfrm>
              <a:off x="958" y="196"/>
              <a:ext cx="2788" cy="343"/>
              <a:chOff x="958" y="196"/>
              <a:chExt cx="2788" cy="343"/>
            </a:xfrm>
          </p:grpSpPr>
          <p:sp>
            <p:nvSpPr>
              <p:cNvPr id="67768" name="Rectangle 184"/>
              <p:cNvSpPr>
                <a:spLocks noChangeArrowheads="1"/>
              </p:cNvSpPr>
              <p:nvPr/>
            </p:nvSpPr>
            <p:spPr bwMode="auto">
              <a:xfrm>
                <a:off x="958" y="362"/>
                <a:ext cx="498" cy="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2550" tIns="41275" rIns="82550" bIns="41275">
                <a:spAutoFit/>
              </a:bodyPr>
              <a:lstStyle/>
              <a:p>
                <a:pPr defTabSz="822325"/>
                <a:r>
                  <a:rPr lang="en-US" sz="1300" b="1">
                    <a:latin typeface="Arial" charset="0"/>
                  </a:rPr>
                  <a:t>300 nm</a:t>
                </a:r>
              </a:p>
            </p:txBody>
          </p:sp>
          <p:sp>
            <p:nvSpPr>
              <p:cNvPr id="67769" name="Rectangle 185"/>
              <p:cNvSpPr>
                <a:spLocks noChangeArrowheads="1"/>
              </p:cNvSpPr>
              <p:nvPr/>
            </p:nvSpPr>
            <p:spPr bwMode="auto">
              <a:xfrm>
                <a:off x="2096" y="362"/>
                <a:ext cx="499" cy="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2550" tIns="41275" rIns="82550" bIns="41275">
                <a:spAutoFit/>
              </a:bodyPr>
              <a:lstStyle/>
              <a:p>
                <a:pPr defTabSz="822325"/>
                <a:r>
                  <a:rPr lang="en-US" sz="1300" b="1">
                    <a:latin typeface="Arial" charset="0"/>
                  </a:rPr>
                  <a:t>500 nm</a:t>
                </a:r>
              </a:p>
            </p:txBody>
          </p:sp>
          <p:sp>
            <p:nvSpPr>
              <p:cNvPr id="67770" name="Rectangle 186"/>
              <p:cNvSpPr>
                <a:spLocks noChangeArrowheads="1"/>
              </p:cNvSpPr>
              <p:nvPr/>
            </p:nvSpPr>
            <p:spPr bwMode="auto">
              <a:xfrm>
                <a:off x="3334" y="362"/>
                <a:ext cx="412" cy="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550" tIns="41275" rIns="82550" bIns="41275">
                <a:spAutoFit/>
              </a:bodyPr>
              <a:lstStyle/>
              <a:p>
                <a:pPr defTabSz="822325"/>
                <a:r>
                  <a:rPr lang="en-US" sz="1300" b="1">
                    <a:latin typeface="Arial" charset="0"/>
                  </a:rPr>
                  <a:t>700 nm</a:t>
                </a:r>
              </a:p>
            </p:txBody>
          </p:sp>
          <p:sp>
            <p:nvSpPr>
              <p:cNvPr id="67771" name="Rectangle 187"/>
              <p:cNvSpPr>
                <a:spLocks noChangeArrowheads="1"/>
              </p:cNvSpPr>
              <p:nvPr/>
            </p:nvSpPr>
            <p:spPr bwMode="auto">
              <a:xfrm>
                <a:off x="1473" y="362"/>
                <a:ext cx="498" cy="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2550" tIns="41275" rIns="82550" bIns="41275">
                <a:spAutoFit/>
              </a:bodyPr>
              <a:lstStyle/>
              <a:p>
                <a:pPr defTabSz="822325"/>
                <a:r>
                  <a:rPr lang="en-US" sz="1300" b="1">
                    <a:latin typeface="Arial" charset="0"/>
                  </a:rPr>
                  <a:t>400 nm</a:t>
                </a:r>
              </a:p>
            </p:txBody>
          </p:sp>
          <p:sp>
            <p:nvSpPr>
              <p:cNvPr id="67772" name="Rectangle 188"/>
              <p:cNvSpPr>
                <a:spLocks noChangeArrowheads="1"/>
              </p:cNvSpPr>
              <p:nvPr/>
            </p:nvSpPr>
            <p:spPr bwMode="auto">
              <a:xfrm>
                <a:off x="1821" y="196"/>
                <a:ext cx="35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1600" b="1">
                    <a:latin typeface="Arial" charset="0"/>
                  </a:rPr>
                  <a:t>457</a:t>
                </a:r>
              </a:p>
            </p:txBody>
          </p:sp>
          <p:sp>
            <p:nvSpPr>
              <p:cNvPr id="67773" name="Rectangle 189"/>
              <p:cNvSpPr>
                <a:spLocks noChangeArrowheads="1"/>
              </p:cNvSpPr>
              <p:nvPr/>
            </p:nvSpPr>
            <p:spPr bwMode="auto">
              <a:xfrm>
                <a:off x="1169" y="196"/>
                <a:ext cx="35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1600" b="1" i="1">
                    <a:latin typeface="Arial" charset="0"/>
                  </a:rPr>
                  <a:t>350</a:t>
                </a:r>
              </a:p>
            </p:txBody>
          </p:sp>
          <p:sp>
            <p:nvSpPr>
              <p:cNvPr id="67774" name="Rectangle 190"/>
              <p:cNvSpPr>
                <a:spLocks noChangeArrowheads="1"/>
              </p:cNvSpPr>
              <p:nvPr/>
            </p:nvSpPr>
            <p:spPr bwMode="auto">
              <a:xfrm>
                <a:off x="2341" y="196"/>
                <a:ext cx="35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1600" b="1" i="1">
                    <a:latin typeface="Arial" charset="0"/>
                  </a:rPr>
                  <a:t>514</a:t>
                </a:r>
              </a:p>
            </p:txBody>
          </p:sp>
          <p:sp>
            <p:nvSpPr>
              <p:cNvPr id="67775" name="Rectangle 191"/>
              <p:cNvSpPr>
                <a:spLocks noChangeArrowheads="1"/>
              </p:cNvSpPr>
              <p:nvPr/>
            </p:nvSpPr>
            <p:spPr bwMode="auto">
              <a:xfrm>
                <a:off x="2804" y="196"/>
                <a:ext cx="35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1600" b="1" i="1">
                    <a:latin typeface="Arial" charset="0"/>
                  </a:rPr>
                  <a:t>610</a:t>
                </a:r>
              </a:p>
            </p:txBody>
          </p:sp>
          <p:sp>
            <p:nvSpPr>
              <p:cNvPr id="67776" name="Rectangle 192"/>
              <p:cNvSpPr>
                <a:spLocks noChangeArrowheads="1"/>
              </p:cNvSpPr>
              <p:nvPr/>
            </p:nvSpPr>
            <p:spPr bwMode="auto">
              <a:xfrm>
                <a:off x="3101" y="196"/>
                <a:ext cx="35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1600" b="1" i="1">
                    <a:latin typeface="Arial" charset="0"/>
                  </a:rPr>
                  <a:t>632</a:t>
                </a:r>
              </a:p>
            </p:txBody>
          </p:sp>
          <p:sp>
            <p:nvSpPr>
              <p:cNvPr id="67777" name="Rectangle 193"/>
              <p:cNvSpPr>
                <a:spLocks noChangeArrowheads="1"/>
              </p:cNvSpPr>
              <p:nvPr/>
            </p:nvSpPr>
            <p:spPr bwMode="auto">
              <a:xfrm>
                <a:off x="2061" y="196"/>
                <a:ext cx="354"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1600" b="1" i="1">
                    <a:latin typeface="Arial" charset="0"/>
                  </a:rPr>
                  <a:t>488</a:t>
                </a:r>
              </a:p>
            </p:txBody>
          </p:sp>
        </p:grpSp>
      </p:grpSp>
      <p:sp>
        <p:nvSpPr>
          <p:cNvPr id="67778" name="Rectangle 194"/>
          <p:cNvSpPr>
            <a:spLocks noChangeArrowheads="1"/>
          </p:cNvSpPr>
          <p:nvPr/>
        </p:nvSpPr>
        <p:spPr bwMode="auto">
          <a:xfrm>
            <a:off x="6218238" y="198438"/>
            <a:ext cx="2925762" cy="393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r>
              <a:rPr lang="en-US" sz="2000" b="1">
                <a:latin typeface="Arial" charset="0"/>
              </a:rPr>
              <a:t>Common Laser Lines</a:t>
            </a:r>
          </a:p>
        </p:txBody>
      </p:sp>
      <p:sp>
        <p:nvSpPr>
          <p:cNvPr id="67779" name="Line 195"/>
          <p:cNvSpPr>
            <a:spLocks noChangeShapeType="1"/>
          </p:cNvSpPr>
          <p:nvPr/>
        </p:nvSpPr>
        <p:spPr bwMode="auto">
          <a:xfrm flipH="1">
            <a:off x="5418138" y="455613"/>
            <a:ext cx="633412"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6" name="TextBox 195"/>
          <p:cNvSpPr txBox="1"/>
          <p:nvPr/>
        </p:nvSpPr>
        <p:spPr>
          <a:xfrm>
            <a:off x="7905780" y="6488668"/>
            <a:ext cx="857029" cy="369332"/>
          </a:xfrm>
          <a:prstGeom prst="rect">
            <a:avLst/>
          </a:prstGeom>
          <a:noFill/>
        </p:spPr>
        <p:txBody>
          <a:bodyPr wrap="none" rtlCol="0">
            <a:spAutoFit/>
          </a:bodyPr>
          <a:lstStyle/>
          <a:p>
            <a:r>
              <a:rPr lang="en-US" i="1" smtClean="0"/>
              <a:t>Review</a:t>
            </a:r>
            <a:endParaRPr lang="en-US" i="1"/>
          </a:p>
        </p:txBody>
      </p:sp>
    </p:spTree>
    <p:extLst>
      <p:ext uri="{BB962C8B-B14F-4D97-AF65-F5344CB8AC3E}">
        <p14:creationId xmlns:p14="http://schemas.microsoft.com/office/powerpoint/2010/main" val="107549986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23478" y="25460"/>
            <a:ext cx="8372475" cy="1143000"/>
          </a:xfrm>
        </p:spPr>
        <p:txBody>
          <a:bodyPr/>
          <a:lstStyle/>
          <a:p>
            <a:pPr>
              <a:lnSpc>
                <a:spcPct val="70000"/>
              </a:lnSpc>
            </a:pPr>
            <a:r>
              <a:rPr lang="en-US"/>
              <a:t>4 colors - simultaneous collection</a:t>
            </a:r>
          </a:p>
        </p:txBody>
      </p:sp>
      <p:grpSp>
        <p:nvGrpSpPr>
          <p:cNvPr id="54827" name="Group 555"/>
          <p:cNvGrpSpPr>
            <a:grpSpLocks/>
          </p:cNvGrpSpPr>
          <p:nvPr/>
        </p:nvGrpSpPr>
        <p:grpSpPr bwMode="auto">
          <a:xfrm>
            <a:off x="1833563" y="1143000"/>
            <a:ext cx="5292725" cy="3729037"/>
            <a:chOff x="1155" y="1495"/>
            <a:chExt cx="2810" cy="1810"/>
          </a:xfrm>
        </p:grpSpPr>
        <p:sp>
          <p:nvSpPr>
            <p:cNvPr id="54822" name="Rectangle 550"/>
            <p:cNvSpPr>
              <a:spLocks noChangeArrowheads="1"/>
            </p:cNvSpPr>
            <p:nvPr/>
          </p:nvSpPr>
          <p:spPr bwMode="auto">
            <a:xfrm>
              <a:off x="1437" y="1637"/>
              <a:ext cx="288" cy="1642"/>
            </a:xfrm>
            <a:prstGeom prst="rect">
              <a:avLst/>
            </a:prstGeom>
            <a:solidFill>
              <a:srgbClr val="CCFF99">
                <a:alpha val="50000"/>
              </a:srgb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823" name="Rectangle 551"/>
            <p:cNvSpPr>
              <a:spLocks noChangeArrowheads="1"/>
            </p:cNvSpPr>
            <p:nvPr/>
          </p:nvSpPr>
          <p:spPr bwMode="auto">
            <a:xfrm>
              <a:off x="2078" y="1638"/>
              <a:ext cx="288" cy="1652"/>
            </a:xfrm>
            <a:prstGeom prst="rect">
              <a:avLst/>
            </a:prstGeom>
            <a:solidFill>
              <a:srgbClr val="FFFF66">
                <a:alpha val="50000"/>
              </a:srgb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825" name="Rectangle 553"/>
            <p:cNvSpPr>
              <a:spLocks noChangeArrowheads="1"/>
            </p:cNvSpPr>
            <p:nvPr/>
          </p:nvSpPr>
          <p:spPr bwMode="auto">
            <a:xfrm>
              <a:off x="2875" y="1635"/>
              <a:ext cx="1056" cy="1652"/>
            </a:xfrm>
            <a:prstGeom prst="rect">
              <a:avLst/>
            </a:prstGeom>
            <a:solidFill>
              <a:srgbClr val="FF0000">
                <a:alpha val="50000"/>
              </a:srgb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824" name="Rectangle 552"/>
            <p:cNvSpPr>
              <a:spLocks noChangeArrowheads="1"/>
            </p:cNvSpPr>
            <p:nvPr/>
          </p:nvSpPr>
          <p:spPr bwMode="auto">
            <a:xfrm>
              <a:off x="2394" y="1639"/>
              <a:ext cx="288" cy="1652"/>
            </a:xfrm>
            <a:prstGeom prst="rect">
              <a:avLst/>
            </a:prstGeom>
            <a:solidFill>
              <a:srgbClr val="FF7C80">
                <a:alpha val="50000"/>
              </a:srgb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4826" name="Picture 5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 y="1495"/>
              <a:ext cx="2810" cy="18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54828" name="Text Box 556"/>
          <p:cNvSpPr txBox="1">
            <a:spLocks noChangeArrowheads="1"/>
          </p:cNvSpPr>
          <p:nvPr/>
        </p:nvSpPr>
        <p:spPr bwMode="auto">
          <a:xfrm>
            <a:off x="2747963" y="5086350"/>
            <a:ext cx="4756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Emission wavelength (nm)</a:t>
            </a:r>
          </a:p>
        </p:txBody>
      </p:sp>
      <p:sp>
        <p:nvSpPr>
          <p:cNvPr id="54829" name="Text Box 557"/>
          <p:cNvSpPr txBox="1">
            <a:spLocks noChangeArrowheads="1"/>
          </p:cNvSpPr>
          <p:nvPr/>
        </p:nvSpPr>
        <p:spPr bwMode="auto">
          <a:xfrm>
            <a:off x="2333625" y="4843462"/>
            <a:ext cx="64881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t>530  	   580	630	 680   730     780</a:t>
            </a:r>
          </a:p>
        </p:txBody>
      </p:sp>
      <p:sp>
        <p:nvSpPr>
          <p:cNvPr id="54830" name="Text Box 558"/>
          <p:cNvSpPr txBox="1">
            <a:spLocks noChangeArrowheads="1"/>
          </p:cNvSpPr>
          <p:nvPr/>
        </p:nvSpPr>
        <p:spPr bwMode="auto">
          <a:xfrm>
            <a:off x="2309813" y="1471612"/>
            <a:ext cx="11080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FITC</a:t>
            </a:r>
          </a:p>
        </p:txBody>
      </p:sp>
      <p:sp>
        <p:nvSpPr>
          <p:cNvPr id="54831" name="Text Box 559"/>
          <p:cNvSpPr txBox="1">
            <a:spLocks noChangeArrowheads="1"/>
          </p:cNvSpPr>
          <p:nvPr/>
        </p:nvSpPr>
        <p:spPr bwMode="auto">
          <a:xfrm>
            <a:off x="3571875" y="1484312"/>
            <a:ext cx="508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PE</a:t>
            </a:r>
          </a:p>
        </p:txBody>
      </p:sp>
      <p:sp>
        <p:nvSpPr>
          <p:cNvPr id="54832" name="Text Box 560"/>
          <p:cNvSpPr txBox="1">
            <a:spLocks noChangeArrowheads="1"/>
          </p:cNvSpPr>
          <p:nvPr/>
        </p:nvSpPr>
        <p:spPr bwMode="auto">
          <a:xfrm>
            <a:off x="4162425" y="1543050"/>
            <a:ext cx="900113" cy="395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30000"/>
              </a:lnSpc>
              <a:spcBef>
                <a:spcPct val="50000"/>
              </a:spcBef>
            </a:pPr>
            <a:r>
              <a:rPr lang="en-US" sz="1800"/>
              <a:t>PE-</a:t>
            </a:r>
          </a:p>
          <a:p>
            <a:pPr>
              <a:lnSpc>
                <a:spcPct val="30000"/>
              </a:lnSpc>
              <a:spcBef>
                <a:spcPct val="50000"/>
              </a:spcBef>
            </a:pPr>
            <a:r>
              <a:rPr lang="en-US" sz="1800"/>
              <a:t>TR</a:t>
            </a:r>
          </a:p>
        </p:txBody>
      </p:sp>
      <p:sp>
        <p:nvSpPr>
          <p:cNvPr id="54833" name="Text Box 561"/>
          <p:cNvSpPr txBox="1">
            <a:spLocks noChangeArrowheads="1"/>
          </p:cNvSpPr>
          <p:nvPr/>
        </p:nvSpPr>
        <p:spPr bwMode="auto">
          <a:xfrm>
            <a:off x="5583238" y="1538287"/>
            <a:ext cx="1014412" cy="284163"/>
          </a:xfrm>
          <a:prstGeom prst="rect">
            <a:avLst/>
          </a:prstGeom>
          <a:solidFill>
            <a:srgbClr val="FF99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spcBef>
                <a:spcPct val="50000"/>
              </a:spcBef>
            </a:pPr>
            <a:r>
              <a:rPr lang="en-US" sz="1800"/>
              <a:t>PE-CY5</a:t>
            </a:r>
          </a:p>
        </p:txBody>
      </p:sp>
      <p:sp>
        <p:nvSpPr>
          <p:cNvPr id="2" name="Rectangle 1"/>
          <p:cNvSpPr/>
          <p:nvPr/>
        </p:nvSpPr>
        <p:spPr>
          <a:xfrm>
            <a:off x="1886803" y="3338776"/>
            <a:ext cx="477728" cy="149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912145" y="3347018"/>
            <a:ext cx="659729" cy="149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116705" y="3163887"/>
            <a:ext cx="45719" cy="165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709716" y="3335601"/>
            <a:ext cx="363522" cy="149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ilm"/>
          <p:cNvSpPr>
            <a:spLocks noEditPoints="1" noChangeArrowheads="1"/>
          </p:cNvSpPr>
          <p:nvPr/>
        </p:nvSpPr>
        <p:spPr bwMode="auto">
          <a:xfrm>
            <a:off x="7934325" y="6265863"/>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0" name="Film"/>
          <p:cNvSpPr>
            <a:spLocks noEditPoints="1" noChangeArrowheads="1"/>
          </p:cNvSpPr>
          <p:nvPr/>
        </p:nvSpPr>
        <p:spPr bwMode="auto">
          <a:xfrm>
            <a:off x="8164513" y="6265863"/>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1" name="Film"/>
          <p:cNvSpPr>
            <a:spLocks noEditPoints="1" noChangeArrowheads="1"/>
          </p:cNvSpPr>
          <p:nvPr/>
        </p:nvSpPr>
        <p:spPr bwMode="auto">
          <a:xfrm>
            <a:off x="8423672" y="6248400"/>
            <a:ext cx="209153" cy="398463"/>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3" name="TextBox 2"/>
          <p:cNvSpPr txBox="1"/>
          <p:nvPr/>
        </p:nvSpPr>
        <p:spPr>
          <a:xfrm>
            <a:off x="659867" y="5500604"/>
            <a:ext cx="7725705" cy="584775"/>
          </a:xfrm>
          <a:prstGeom prst="rect">
            <a:avLst/>
          </a:prstGeom>
          <a:noFill/>
        </p:spPr>
        <p:txBody>
          <a:bodyPr wrap="none" rtlCol="0">
            <a:spAutoFit/>
          </a:bodyPr>
          <a:lstStyle/>
          <a:p>
            <a:r>
              <a:rPr lang="en-US" sz="3200" dirty="0" smtClean="0"/>
              <a:t>System </a:t>
            </a:r>
            <a:r>
              <a:rPr lang="en-US" sz="3200" smtClean="0"/>
              <a:t>requires complex </a:t>
            </a:r>
            <a:r>
              <a:rPr lang="en-US" sz="3200" dirty="0" smtClean="0"/>
              <a:t>color compensation</a:t>
            </a:r>
            <a:endParaRPr lang="en-US" sz="3200" dirty="0"/>
          </a:p>
        </p:txBody>
      </p:sp>
      <p:sp>
        <p:nvSpPr>
          <p:cNvPr id="23" name="TextBox 22"/>
          <p:cNvSpPr txBox="1"/>
          <p:nvPr/>
        </p:nvSpPr>
        <p:spPr>
          <a:xfrm>
            <a:off x="6934200" y="6356350"/>
            <a:ext cx="857029" cy="369332"/>
          </a:xfrm>
          <a:prstGeom prst="rect">
            <a:avLst/>
          </a:prstGeom>
          <a:noFill/>
        </p:spPr>
        <p:txBody>
          <a:bodyPr wrap="none" rtlCol="0">
            <a:spAutoFit/>
          </a:bodyPr>
          <a:lstStyle/>
          <a:p>
            <a:r>
              <a:rPr lang="en-US" i="1" smtClean="0"/>
              <a:t>Review</a:t>
            </a:r>
            <a:endParaRPr lang="en-US" i="1"/>
          </a:p>
        </p:txBody>
      </p:sp>
    </p:spTree>
    <p:extLst>
      <p:ext uri="{BB962C8B-B14F-4D97-AF65-F5344CB8AC3E}">
        <p14:creationId xmlns:p14="http://schemas.microsoft.com/office/powerpoint/2010/main" val="227544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3" presetClass="exit" presetSubtype="10" fill="hold" grpId="0" nodeType="withEffect">
                                  <p:stCondLst>
                                    <p:cond delay="0"/>
                                  </p:stCondLst>
                                  <p:childTnLst>
                                    <p:animEffect transition="out" filter="blinds(horizontal)">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3" presetClass="exit" presetSubtype="10" fill="hold" grpId="0" nodeType="withEffect">
                                  <p:stCondLst>
                                    <p:cond delay="0"/>
                                  </p:stCondLst>
                                  <p:childTnLst>
                                    <p:animEffect transition="out" filter="blinds(horizontal)">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90" y="609600"/>
            <a:ext cx="8229600" cy="1143000"/>
          </a:xfrm>
        </p:spPr>
        <p:txBody>
          <a:bodyPr>
            <a:normAutofit fontScale="90000"/>
          </a:bodyPr>
          <a:lstStyle/>
          <a:p>
            <a:r>
              <a:rPr lang="en-US" b="1" dirty="0" smtClean="0"/>
              <a:t>What if you could measure any color without changing any filters??</a:t>
            </a:r>
            <a:endParaRPr lang="en-US" b="1" dirty="0"/>
          </a:p>
        </p:txBody>
      </p:sp>
      <p:sp>
        <p:nvSpPr>
          <p:cNvPr id="3" name="TextBox 2"/>
          <p:cNvSpPr txBox="1"/>
          <p:nvPr/>
        </p:nvSpPr>
        <p:spPr>
          <a:xfrm>
            <a:off x="339495" y="2438400"/>
            <a:ext cx="8834406" cy="3631763"/>
          </a:xfrm>
          <a:prstGeom prst="rect">
            <a:avLst/>
          </a:prstGeom>
          <a:noFill/>
        </p:spPr>
        <p:txBody>
          <a:bodyPr wrap="none" rtlCol="0">
            <a:spAutoFit/>
          </a:bodyPr>
          <a:lstStyle/>
          <a:p>
            <a:pPr algn="ctr"/>
            <a:r>
              <a:rPr lang="en-US" sz="11500" smtClean="0">
                <a:solidFill>
                  <a:schemeClr val="accent4">
                    <a:lumMod val="50000"/>
                  </a:schemeClr>
                </a:solidFill>
              </a:rPr>
              <a:t>H</a:t>
            </a:r>
            <a:r>
              <a:rPr lang="en-US" sz="11500" smtClean="0">
                <a:solidFill>
                  <a:srgbClr val="461A93"/>
                </a:solidFill>
              </a:rPr>
              <a:t>y</a:t>
            </a:r>
            <a:r>
              <a:rPr lang="en-US" sz="11500" smtClean="0">
                <a:solidFill>
                  <a:srgbClr val="5A23B8"/>
                </a:solidFill>
              </a:rPr>
              <a:t>per</a:t>
            </a:r>
            <a:r>
              <a:rPr lang="en-US" sz="11500" smtClean="0">
                <a:solidFill>
                  <a:srgbClr val="8000FF"/>
                </a:solidFill>
              </a:rPr>
              <a:t>s</a:t>
            </a:r>
            <a:r>
              <a:rPr lang="en-US" sz="11500" smtClean="0">
                <a:solidFill>
                  <a:srgbClr val="CC66FF"/>
                </a:solidFill>
              </a:rPr>
              <a:t>p</a:t>
            </a:r>
            <a:r>
              <a:rPr lang="en-US" sz="11500" smtClean="0">
                <a:solidFill>
                  <a:srgbClr val="0000FF"/>
                </a:solidFill>
              </a:rPr>
              <a:t>e</a:t>
            </a:r>
            <a:r>
              <a:rPr lang="en-US" sz="11500" smtClean="0">
                <a:solidFill>
                  <a:srgbClr val="0080FF"/>
                </a:solidFill>
              </a:rPr>
              <a:t>c</a:t>
            </a:r>
            <a:r>
              <a:rPr lang="en-US" sz="11500" smtClean="0">
                <a:solidFill>
                  <a:srgbClr val="66CCFF"/>
                </a:solidFill>
              </a:rPr>
              <a:t>t</a:t>
            </a:r>
            <a:r>
              <a:rPr lang="en-US" sz="11500" smtClean="0">
                <a:solidFill>
                  <a:srgbClr val="66FFFF"/>
                </a:solidFill>
              </a:rPr>
              <a:t>r</a:t>
            </a:r>
            <a:r>
              <a:rPr lang="en-US" sz="11500" smtClean="0">
                <a:solidFill>
                  <a:srgbClr val="66FFCC"/>
                </a:solidFill>
              </a:rPr>
              <a:t>a</a:t>
            </a:r>
            <a:r>
              <a:rPr lang="en-US" sz="11500" smtClean="0">
                <a:solidFill>
                  <a:srgbClr val="66FF66"/>
                </a:solidFill>
              </a:rPr>
              <a:t>l</a:t>
            </a:r>
            <a:r>
              <a:rPr lang="en-US" sz="11500" smtClean="0"/>
              <a:t> </a:t>
            </a:r>
            <a:endParaRPr lang="en-US" sz="11500" dirty="0" smtClean="0"/>
          </a:p>
          <a:p>
            <a:pPr algn="ctr"/>
            <a:r>
              <a:rPr lang="en-US" sz="11500" dirty="0" smtClean="0">
                <a:solidFill>
                  <a:srgbClr val="408000"/>
                </a:solidFill>
              </a:rPr>
              <a:t>C</a:t>
            </a:r>
            <a:r>
              <a:rPr lang="en-US" sz="11500" dirty="0" smtClean="0">
                <a:solidFill>
                  <a:srgbClr val="FFFF00"/>
                </a:solidFill>
              </a:rPr>
              <a:t>y</a:t>
            </a:r>
            <a:r>
              <a:rPr lang="en-US" sz="11500" dirty="0" smtClean="0">
                <a:solidFill>
                  <a:schemeClr val="accent6">
                    <a:lumMod val="60000"/>
                    <a:lumOff val="40000"/>
                  </a:schemeClr>
                </a:solidFill>
              </a:rPr>
              <a:t>t</a:t>
            </a:r>
            <a:r>
              <a:rPr lang="en-US" sz="11500" dirty="0" smtClean="0">
                <a:solidFill>
                  <a:schemeClr val="accent6">
                    <a:lumMod val="75000"/>
                  </a:schemeClr>
                </a:solidFill>
              </a:rPr>
              <a:t>o</a:t>
            </a:r>
            <a:r>
              <a:rPr lang="en-US" sz="11500" dirty="0" smtClean="0">
                <a:solidFill>
                  <a:srgbClr val="FF6666"/>
                </a:solidFill>
              </a:rPr>
              <a:t>m</a:t>
            </a:r>
            <a:r>
              <a:rPr lang="en-US" sz="11500" dirty="0" smtClean="0">
                <a:solidFill>
                  <a:srgbClr val="FF0000"/>
                </a:solidFill>
              </a:rPr>
              <a:t>e</a:t>
            </a:r>
            <a:r>
              <a:rPr lang="en-US" sz="11500" dirty="0" smtClean="0">
                <a:solidFill>
                  <a:srgbClr val="804000"/>
                </a:solidFill>
              </a:rPr>
              <a:t>t</a:t>
            </a:r>
            <a:r>
              <a:rPr lang="en-US" sz="11500" dirty="0" smtClean="0">
                <a:solidFill>
                  <a:srgbClr val="800000"/>
                </a:solidFill>
              </a:rPr>
              <a:t>r</a:t>
            </a:r>
            <a:r>
              <a:rPr lang="en-US" sz="11500" dirty="0" smtClean="0"/>
              <a:t>y</a:t>
            </a:r>
            <a:endParaRPr lang="en-US" sz="11500" dirty="0"/>
          </a:p>
        </p:txBody>
      </p:sp>
      <p:sp>
        <p:nvSpPr>
          <p:cNvPr id="5" name="Rectangle 4"/>
          <p:cNvSpPr/>
          <p:nvPr/>
        </p:nvSpPr>
        <p:spPr>
          <a:xfrm>
            <a:off x="8205868" y="6371710"/>
            <a:ext cx="390364" cy="369332"/>
          </a:xfrm>
          <a:prstGeom prst="rect">
            <a:avLst/>
          </a:prstGeom>
        </p:spPr>
        <p:txBody>
          <a:bodyPr wrap="none">
            <a:spAutoFit/>
          </a:bodyPr>
          <a:lstStyle/>
          <a:p>
            <a:r>
              <a:rPr lang="en-US" dirty="0">
                <a:latin typeface="Wingdings"/>
                <a:ea typeface="Wingdings"/>
                <a:cs typeface="Wingdings"/>
              </a:rPr>
              <a:t></a:t>
            </a:r>
            <a:endParaRPr lang="en-US" dirty="0"/>
          </a:p>
        </p:txBody>
      </p:sp>
    </p:spTree>
    <p:extLst>
      <p:ext uri="{BB962C8B-B14F-4D97-AF65-F5344CB8AC3E}">
        <p14:creationId xmlns:p14="http://schemas.microsoft.com/office/powerpoint/2010/main" val="5750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535" y="1429345"/>
            <a:ext cx="5701065" cy="1752600"/>
          </a:xfrm>
        </p:spPr>
        <p:txBody>
          <a:bodyPr>
            <a:normAutofit fontScale="92500" lnSpcReduction="10000"/>
          </a:bodyPr>
          <a:lstStyle/>
          <a:p>
            <a:r>
              <a:rPr lang="en-US" sz="2400" dirty="0" smtClean="0"/>
              <a:t>The problem: how to classify objects in images of low spatial resolution?</a:t>
            </a:r>
          </a:p>
          <a:p>
            <a:r>
              <a:rPr lang="en-US" sz="2400" dirty="0" smtClean="0"/>
              <a:t>Solution: use the spectral signature of individual pixels and classify them into categories.</a:t>
            </a:r>
          </a:p>
          <a:p>
            <a:endParaRPr lang="en-US" sz="2400" dirty="0"/>
          </a:p>
        </p:txBody>
      </p:sp>
      <p:sp>
        <p:nvSpPr>
          <p:cNvPr id="3" name="Title 2"/>
          <p:cNvSpPr>
            <a:spLocks noGrp="1"/>
          </p:cNvSpPr>
          <p:nvPr>
            <p:ph type="title"/>
          </p:nvPr>
        </p:nvSpPr>
        <p:spPr>
          <a:xfrm>
            <a:off x="-5687" y="0"/>
            <a:ext cx="6101687" cy="685800"/>
          </a:xfrm>
        </p:spPr>
        <p:txBody>
          <a:bodyPr>
            <a:normAutofit fontScale="90000"/>
          </a:bodyPr>
          <a:lstStyle/>
          <a:p>
            <a:r>
              <a:rPr lang="en-US" sz="3600" b="1" dirty="0"/>
              <a:t>L</a:t>
            </a:r>
            <a:r>
              <a:rPr lang="en-US" sz="3600" b="1" dirty="0" smtClean="0"/>
              <a:t>et’s talk about remote sensing…</a:t>
            </a:r>
            <a:endParaRPr lang="en-US" sz="3600" b="1" dirty="0"/>
          </a:p>
        </p:txBody>
      </p:sp>
      <p:sp>
        <p:nvSpPr>
          <p:cNvPr id="5" name="Footer Placeholder 4"/>
          <p:cNvSpPr>
            <a:spLocks noGrp="1"/>
          </p:cNvSpPr>
          <p:nvPr>
            <p:ph type="ftr" sz="quarter" idx="11"/>
          </p:nvPr>
        </p:nvSpPr>
        <p:spPr/>
        <p:txBody>
          <a:bodyPr/>
          <a:lstStyle/>
          <a:p>
            <a:r>
              <a:rPr lang="en-US" smtClean="0"/>
              <a:t>Multispectral flow cytometry</a:t>
            </a:r>
            <a:endParaRPr lang="en-US" dirty="0"/>
          </a:p>
        </p:txBody>
      </p:sp>
      <p:sp>
        <p:nvSpPr>
          <p:cNvPr id="8" name="Slide Number Placeholder 7"/>
          <p:cNvSpPr>
            <a:spLocks noGrp="1"/>
          </p:cNvSpPr>
          <p:nvPr>
            <p:ph type="sldNum" sz="quarter" idx="12"/>
          </p:nvPr>
        </p:nvSpPr>
        <p:spPr/>
        <p:txBody>
          <a:bodyPr/>
          <a:lstStyle/>
          <a:p>
            <a:fld id="{50630EF9-A3A5-492F-81FF-A69EF25F2DFF}" type="slidenum">
              <a:rPr lang="en-US" smtClean="0"/>
              <a:pPr/>
              <a:t>14</a:t>
            </a:fld>
            <a:endParaRPr lang="en-US"/>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5676" y="2095552"/>
            <a:ext cx="2712124" cy="22860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2998" y="4382689"/>
            <a:ext cx="2167602"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4912" y="3048000"/>
            <a:ext cx="5617288" cy="3785652"/>
          </a:xfrm>
          <a:prstGeom prst="rect">
            <a:avLst/>
          </a:prstGeom>
          <a:noFill/>
        </p:spPr>
        <p:txBody>
          <a:bodyPr wrap="square" rtlCol="0">
            <a:spAutoFit/>
          </a:bodyPr>
          <a:lstStyle/>
          <a:p>
            <a:r>
              <a:rPr lang="en-US" sz="1600" dirty="0" smtClean="0"/>
              <a:t>1960 </a:t>
            </a:r>
            <a:r>
              <a:rPr lang="en-US" sz="1600" dirty="0"/>
              <a:t>– the successful launching of the first weather satellite, TIROS-1.</a:t>
            </a:r>
          </a:p>
          <a:p>
            <a:r>
              <a:rPr lang="en-US" sz="1600" dirty="0">
                <a:solidFill>
                  <a:srgbClr val="FF0000"/>
                </a:solidFill>
              </a:rPr>
              <a:t>1961 – the </a:t>
            </a:r>
            <a:r>
              <a:rPr lang="en-US" sz="1600" b="1" dirty="0">
                <a:solidFill>
                  <a:srgbClr val="FF0000"/>
                </a:solidFill>
              </a:rPr>
              <a:t>National Academy of Science </a:t>
            </a:r>
            <a:r>
              <a:rPr lang="en-US" sz="1600" dirty="0">
                <a:solidFill>
                  <a:srgbClr val="FF0000"/>
                </a:solidFill>
              </a:rPr>
              <a:t>through its National Research Council formed a committee on "</a:t>
            </a:r>
            <a:r>
              <a:rPr lang="en-US" sz="1600" b="1" dirty="0">
                <a:solidFill>
                  <a:srgbClr val="FF0000"/>
                </a:solidFill>
              </a:rPr>
              <a:t>Aerial Survey Methods in Agriculture</a:t>
            </a:r>
            <a:r>
              <a:rPr lang="en-US" sz="1600" dirty="0">
                <a:solidFill>
                  <a:srgbClr val="FF0000"/>
                </a:solidFill>
              </a:rPr>
              <a:t>“</a:t>
            </a:r>
          </a:p>
          <a:p>
            <a:r>
              <a:rPr lang="en-US" sz="1600" dirty="0"/>
              <a:t>1964 – </a:t>
            </a:r>
            <a:r>
              <a:rPr lang="en-US" sz="1600" b="1" dirty="0"/>
              <a:t>Purdue, UC/Berkeley, and Michigan </a:t>
            </a:r>
            <a:r>
              <a:rPr lang="en-US" sz="1600" dirty="0"/>
              <a:t>consortium starts developing methods for remote sensing</a:t>
            </a:r>
          </a:p>
          <a:p>
            <a:r>
              <a:rPr lang="en-US" sz="1600" dirty="0">
                <a:solidFill>
                  <a:srgbClr val="FF0000"/>
                </a:solidFill>
              </a:rPr>
              <a:t>1966 – First multispectral pattern recognition methods capable of identifying individual crop species demonstrated by the Purdue researchers (Professor David </a:t>
            </a:r>
            <a:r>
              <a:rPr lang="en-US" sz="1600" dirty="0" err="1">
                <a:solidFill>
                  <a:srgbClr val="FF0000"/>
                </a:solidFill>
              </a:rPr>
              <a:t>Ladgrebe</a:t>
            </a:r>
            <a:r>
              <a:rPr lang="en-US" sz="1600" dirty="0" smtClean="0">
                <a:solidFill>
                  <a:srgbClr val="FF0000"/>
                </a:solidFill>
              </a:rPr>
              <a:t>).</a:t>
            </a:r>
          </a:p>
          <a:p>
            <a:r>
              <a:rPr lang="en-US" sz="1600" dirty="0" smtClean="0"/>
              <a:t>This became  </a:t>
            </a:r>
            <a:r>
              <a:rPr lang="en-US" altLang="en-US" sz="1600" b="1" dirty="0"/>
              <a:t>LANDSAT series of Earth satellites </a:t>
            </a:r>
            <a:r>
              <a:rPr lang="en-US" altLang="en-US" sz="1600" dirty="0"/>
              <a:t>and is the basis for a new generation of </a:t>
            </a:r>
            <a:r>
              <a:rPr lang="en-US" altLang="en-US" sz="1600" dirty="0" smtClean="0"/>
              <a:t>instruments </a:t>
            </a:r>
            <a:r>
              <a:rPr lang="en-US" altLang="en-US" sz="1600" dirty="0"/>
              <a:t>carried on Space Station platforms in the 1990's. </a:t>
            </a:r>
          </a:p>
          <a:p>
            <a:r>
              <a:rPr lang="en-US" sz="1600" dirty="0" smtClean="0"/>
              <a:t> </a:t>
            </a:r>
            <a:endParaRPr lang="en-US" sz="1600" dirty="0"/>
          </a:p>
          <a:p>
            <a:endParaRPr lang="en-US" sz="1600" dirty="0" smtClean="0">
              <a:latin typeface="+mn-lt"/>
            </a:endParaRPr>
          </a:p>
        </p:txBody>
      </p:sp>
      <p:sp>
        <p:nvSpPr>
          <p:cNvPr id="6" name="Date Placeholder 5"/>
          <p:cNvSpPr>
            <a:spLocks noGrp="1"/>
          </p:cNvSpPr>
          <p:nvPr>
            <p:ph type="dt" sz="half" idx="10"/>
          </p:nvPr>
        </p:nvSpPr>
        <p:spPr/>
        <p:txBody>
          <a:bodyPr/>
          <a:lstStyle/>
          <a:p>
            <a:fld id="{6C3FA141-2C54-48A0-95A3-F4A50CF8FF8D}" type="datetime1">
              <a:rPr lang="en-US" smtClean="0"/>
              <a:t>10/5/15</a:t>
            </a:fld>
            <a:endParaRPr lang="en-US" dirty="0"/>
          </a:p>
        </p:txBody>
      </p:sp>
      <p:pic>
        <p:nvPicPr>
          <p:cNvPr id="11" name="Picture 5" descr="landgrebe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5562" y="0"/>
            <a:ext cx="1468438" cy="2019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2667000" y="609600"/>
            <a:ext cx="56388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b="1" baseline="30000" dirty="0" smtClean="0"/>
              <a:t>History of Multispectral Imaging</a:t>
            </a:r>
            <a:br>
              <a:rPr lang="en-US" altLang="en-US" sz="3600" b="1" baseline="30000" dirty="0" smtClean="0"/>
            </a:br>
            <a:r>
              <a:rPr lang="en-US" altLang="en-US" sz="1800" dirty="0" smtClean="0"/>
              <a:t>A Purdue solution – Prof David A. </a:t>
            </a:r>
            <a:r>
              <a:rPr lang="en-US" altLang="en-US" sz="1800" dirty="0" err="1" smtClean="0"/>
              <a:t>Landgrebe</a:t>
            </a:r>
            <a:endParaRPr lang="en-US" altLang="en-US" sz="1800" dirty="0" smtClean="0"/>
          </a:p>
        </p:txBody>
      </p:sp>
    </p:spTree>
    <p:extLst>
      <p:ext uri="{BB962C8B-B14F-4D97-AF65-F5344CB8AC3E}">
        <p14:creationId xmlns:p14="http://schemas.microsoft.com/office/powerpoint/2010/main" val="3458931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0"/>
            <a:ext cx="9144000" cy="685800"/>
          </a:xfrm>
        </p:spPr>
        <p:txBody>
          <a:bodyPr>
            <a:noAutofit/>
          </a:bodyPr>
          <a:lstStyle/>
          <a:p>
            <a:r>
              <a:rPr lang="en-US" sz="3000" dirty="0" smtClean="0"/>
              <a:t>Spectral imaging in remote sensing from the 1960’s</a:t>
            </a:r>
            <a:endParaRPr lang="en-US" sz="3000" dirty="0"/>
          </a:p>
        </p:txBody>
      </p:sp>
      <p:sp>
        <p:nvSpPr>
          <p:cNvPr id="5" name="Date Placeholder 3"/>
          <p:cNvSpPr>
            <a:spLocks noGrp="1"/>
          </p:cNvSpPr>
          <p:nvPr>
            <p:ph type="dt" sz="half" idx="10"/>
          </p:nvPr>
        </p:nvSpPr>
        <p:spPr/>
        <p:txBody>
          <a:bodyPr/>
          <a:lstStyle/>
          <a:p>
            <a:fld id="{55ACF9D9-1214-4280-A269-F963C92CD12E}" type="datetime1">
              <a:rPr lang="en-US" smtClean="0"/>
              <a:t>10/5/15</a:t>
            </a:fld>
            <a:endParaRPr lang="en-US"/>
          </a:p>
        </p:txBody>
      </p:sp>
      <p:pic>
        <p:nvPicPr>
          <p:cNvPr id="254979" name="Picture 3"/>
          <p:cNvPicPr>
            <a:picLocks noChangeAspect="1" noChangeArrowheads="1"/>
          </p:cNvPicPr>
          <p:nvPr/>
        </p:nvPicPr>
        <p:blipFill>
          <a:blip r:embed="rId4" cstate="print"/>
          <a:srcRect/>
          <a:stretch>
            <a:fillRect/>
          </a:stretch>
        </p:blipFill>
        <p:spPr bwMode="auto">
          <a:xfrm>
            <a:off x="0" y="3657600"/>
            <a:ext cx="4953000" cy="2614954"/>
          </a:xfrm>
          <a:prstGeom prst="rect">
            <a:avLst/>
          </a:prstGeom>
          <a:noFill/>
          <a:ln w="9525">
            <a:noFill/>
            <a:miter lim="800000"/>
            <a:headEnd/>
            <a:tailEnd/>
          </a:ln>
          <a:effectLst/>
        </p:spPr>
      </p:pic>
      <p:pic>
        <p:nvPicPr>
          <p:cNvPr id="254980" name="Picture 4"/>
          <p:cNvPicPr>
            <a:picLocks noGrp="1" noChangeAspect="1" noChangeArrowheads="1"/>
          </p:cNvPicPr>
          <p:nvPr>
            <p:ph idx="4294967295"/>
          </p:nvPr>
        </p:nvPicPr>
        <p:blipFill>
          <a:blip r:embed="rId5" cstate="print"/>
          <a:srcRect/>
          <a:stretch>
            <a:fillRect/>
          </a:stretch>
        </p:blipFill>
        <p:spPr>
          <a:xfrm>
            <a:off x="838200" y="994570"/>
            <a:ext cx="2590800" cy="2577306"/>
          </a:xfrm>
          <a:noFill/>
          <a:ln/>
        </p:spPr>
      </p:pic>
      <p:sp>
        <p:nvSpPr>
          <p:cNvPr id="6" name="Slide Number Placeholder 5"/>
          <p:cNvSpPr>
            <a:spLocks noGrp="1"/>
          </p:cNvSpPr>
          <p:nvPr>
            <p:ph type="sldNum" sz="quarter" idx="12"/>
          </p:nvPr>
        </p:nvSpPr>
        <p:spPr/>
        <p:txBody>
          <a:bodyPr/>
          <a:lstStyle/>
          <a:p>
            <a:fld id="{50630EF9-A3A5-492F-81FF-A69EF25F2DFF}" type="slidenum">
              <a:rPr lang="en-US" smtClean="0"/>
              <a:pPr/>
              <a:t>15</a:t>
            </a:fld>
            <a:endParaRPr lang="en-US"/>
          </a:p>
        </p:txBody>
      </p:sp>
      <p:sp>
        <p:nvSpPr>
          <p:cNvPr id="7" name="Footer Placeholder 6"/>
          <p:cNvSpPr>
            <a:spLocks noGrp="1"/>
          </p:cNvSpPr>
          <p:nvPr>
            <p:ph type="ftr" sz="quarter" idx="11"/>
          </p:nvPr>
        </p:nvSpPr>
        <p:spPr/>
        <p:txBody>
          <a:bodyPr/>
          <a:lstStyle/>
          <a:p>
            <a:r>
              <a:rPr lang="en-US" smtClean="0"/>
              <a:t>Multispectral flow cytometry</a:t>
            </a:r>
            <a:endParaRPr lang="en-US" dirty="0"/>
          </a:p>
        </p:txBody>
      </p:sp>
      <p:graphicFrame>
        <p:nvGraphicFramePr>
          <p:cNvPr id="69634" name="Object 2"/>
          <p:cNvGraphicFramePr>
            <a:graphicFrameLocks noChangeAspect="1"/>
          </p:cNvGraphicFramePr>
          <p:nvPr>
            <p:extLst>
              <p:ext uri="{D42A27DB-BD31-4B8C-83A1-F6EECF244321}">
                <p14:modId xmlns:p14="http://schemas.microsoft.com/office/powerpoint/2010/main" val="3579805368"/>
              </p:ext>
            </p:extLst>
          </p:nvPr>
        </p:nvGraphicFramePr>
        <p:xfrm>
          <a:off x="5410200" y="685800"/>
          <a:ext cx="3319992" cy="2457989"/>
        </p:xfrm>
        <a:graphic>
          <a:graphicData uri="http://schemas.openxmlformats.org/presentationml/2006/ole">
            <mc:AlternateContent xmlns:mc="http://schemas.openxmlformats.org/markup-compatibility/2006">
              <mc:Choice xmlns:v="urn:schemas-microsoft-com:vml" Requires="v">
                <p:oleObj spid="_x0000_s11400" name="Bitmap Image" r:id="rId6" imgW="8133333" imgH="6009524" progId="">
                  <p:embed/>
                </p:oleObj>
              </mc:Choice>
              <mc:Fallback>
                <p:oleObj name="Bitmap Image" r:id="rId6" imgW="8133333" imgH="600952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685800"/>
                        <a:ext cx="3319992" cy="2457989"/>
                      </a:xfrm>
                      <a:prstGeom prst="rect">
                        <a:avLst/>
                      </a:prstGeom>
                      <a:noFill/>
                      <a:extLst/>
                    </p:spPr>
                  </p:pic>
                </p:oleObj>
              </mc:Fallback>
            </mc:AlternateContent>
          </a:graphicData>
        </a:graphic>
      </p:graphicFrame>
      <p:pic>
        <p:nvPicPr>
          <p:cNvPr id="9" name="Picture 4" descr="Typical continuous spectral curves or signatures of the four classes show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4953000" y="3733800"/>
            <a:ext cx="3962400" cy="20493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0" name="Text Box 5"/>
          <p:cNvSpPr txBox="1">
            <a:spLocks noChangeArrowheads="1"/>
          </p:cNvSpPr>
          <p:nvPr/>
        </p:nvSpPr>
        <p:spPr bwMode="auto">
          <a:xfrm>
            <a:off x="5715000" y="5867400"/>
            <a:ext cx="3276600" cy="253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050" i="1" dirty="0">
                <a:solidFill>
                  <a:srgbClr val="0000FF"/>
                </a:solidFill>
                <a:cs typeface="Arial" charset="0"/>
              </a:rPr>
              <a:t>http://</a:t>
            </a:r>
            <a:r>
              <a:rPr lang="en-US" sz="1050" i="1" dirty="0" err="1">
                <a:solidFill>
                  <a:srgbClr val="0000FF"/>
                </a:solidFill>
                <a:cs typeface="Arial" charset="0"/>
              </a:rPr>
              <a:t>rst.gsfc.nasa.gov</a:t>
            </a:r>
            <a:r>
              <a:rPr lang="en-US" sz="1050" i="1" dirty="0">
                <a:solidFill>
                  <a:srgbClr val="0000FF"/>
                </a:solidFill>
                <a:cs typeface="Arial" charset="0"/>
              </a:rPr>
              <a:t>/Intro/Part2_5.html</a:t>
            </a:r>
            <a:endParaRPr lang="en-US" sz="1200" i="1" dirty="0">
              <a:solidFill>
                <a:srgbClr val="0000FF"/>
              </a:solidFill>
              <a:cs typeface="Arial" charset="0"/>
            </a:endParaRPr>
          </a:p>
        </p:txBody>
      </p:sp>
      <p:sp>
        <p:nvSpPr>
          <p:cNvPr id="11" name="Line 8"/>
          <p:cNvSpPr>
            <a:spLocks noChangeShapeType="1"/>
          </p:cNvSpPr>
          <p:nvPr/>
        </p:nvSpPr>
        <p:spPr bwMode="auto">
          <a:xfrm flipH="1">
            <a:off x="6019799" y="3557587"/>
            <a:ext cx="1127539" cy="709613"/>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200"/>
          </a:p>
        </p:txBody>
      </p:sp>
      <p:sp>
        <p:nvSpPr>
          <p:cNvPr id="12" name="Line 9"/>
          <p:cNvSpPr>
            <a:spLocks noChangeShapeType="1"/>
          </p:cNvSpPr>
          <p:nvPr/>
        </p:nvSpPr>
        <p:spPr bwMode="auto">
          <a:xfrm flipH="1">
            <a:off x="7391400" y="3557586"/>
            <a:ext cx="0" cy="709613"/>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200"/>
          </a:p>
        </p:txBody>
      </p:sp>
      <p:sp>
        <p:nvSpPr>
          <p:cNvPr id="13" name="Line 10"/>
          <p:cNvSpPr>
            <a:spLocks noChangeShapeType="1"/>
          </p:cNvSpPr>
          <p:nvPr/>
        </p:nvSpPr>
        <p:spPr bwMode="auto">
          <a:xfrm>
            <a:off x="7543801" y="3557586"/>
            <a:ext cx="381000" cy="1090613"/>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200"/>
          </a:p>
        </p:txBody>
      </p:sp>
      <p:sp>
        <p:nvSpPr>
          <p:cNvPr id="14" name="Text Box 11"/>
          <p:cNvSpPr txBox="1">
            <a:spLocks noChangeArrowheads="1"/>
          </p:cNvSpPr>
          <p:nvPr/>
        </p:nvSpPr>
        <p:spPr bwMode="auto">
          <a:xfrm>
            <a:off x="6781800" y="3176588"/>
            <a:ext cx="1493078" cy="276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200" dirty="0">
                <a:solidFill>
                  <a:srgbClr val="FF0000"/>
                </a:solidFill>
                <a:cs typeface="Arial" charset="0"/>
              </a:rPr>
              <a:t>Key Wavelengths</a:t>
            </a:r>
          </a:p>
        </p:txBody>
      </p:sp>
      <p:sp>
        <p:nvSpPr>
          <p:cNvPr id="15" name="Film"/>
          <p:cNvSpPr>
            <a:spLocks noEditPoints="1" noChangeArrowheads="1"/>
          </p:cNvSpPr>
          <p:nvPr/>
        </p:nvSpPr>
        <p:spPr bwMode="auto">
          <a:xfrm>
            <a:off x="8839200" y="6400800"/>
            <a:ext cx="152400" cy="2286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090537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4980"/>
                                        </p:tgtEl>
                                        <p:attrNameLst>
                                          <p:attrName>style.visibility</p:attrName>
                                        </p:attrNameLst>
                                      </p:cBhvr>
                                      <p:to>
                                        <p:strVal val="visible"/>
                                      </p:to>
                                    </p:set>
                                    <p:animEffect transition="in" filter="dissolve">
                                      <p:cBhvr>
                                        <p:cTn id="7" dur="500"/>
                                        <p:tgtEl>
                                          <p:spTgt spid="254980"/>
                                        </p:tgtEl>
                                      </p:cBhvr>
                                    </p:animEffect>
                                  </p:childTnLst>
                                </p:cTn>
                              </p:par>
                            </p:childTnLst>
                          </p:cTn>
                        </p:par>
                        <p:par>
                          <p:cTn id="8" fill="hold">
                            <p:stCondLst>
                              <p:cond delay="500"/>
                            </p:stCondLst>
                            <p:childTnLst>
                              <p:par>
                                <p:cTn id="9" presetID="9" presetClass="exit" presetSubtype="0" fill="hold" grpId="1" nodeType="afterEffect">
                                  <p:stCondLst>
                                    <p:cond delay="0"/>
                                  </p:stCondLst>
                                  <p:childTnLst>
                                    <p:animEffect transition="out" filter="dissolv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304800"/>
            <a:ext cx="8077200" cy="838200"/>
          </a:xfrm>
        </p:spPr>
        <p:txBody>
          <a:bodyPr>
            <a:normAutofit fontScale="90000"/>
          </a:bodyPr>
          <a:lstStyle/>
          <a:p>
            <a:pPr eaLnBrk="1" hangingPunct="1"/>
            <a:r>
              <a:rPr lang="en-US" altLang="en-US" dirty="0" smtClean="0"/>
              <a:t>Color composition is a mixture of spectral bands</a:t>
            </a:r>
          </a:p>
        </p:txBody>
      </p:sp>
      <p:graphicFrame>
        <p:nvGraphicFramePr>
          <p:cNvPr id="12291" name="Object 3"/>
          <p:cNvGraphicFramePr>
            <a:graphicFrameLocks noChangeAspect="1"/>
          </p:cNvGraphicFramePr>
          <p:nvPr/>
        </p:nvGraphicFramePr>
        <p:xfrm>
          <a:off x="342900" y="2019300"/>
          <a:ext cx="7848600" cy="3246438"/>
        </p:xfrm>
        <a:graphic>
          <a:graphicData uri="http://schemas.openxmlformats.org/presentationml/2006/ole">
            <mc:AlternateContent xmlns:mc="http://schemas.openxmlformats.org/markup-compatibility/2006">
              <mc:Choice xmlns:v="urn:schemas-microsoft-com:vml" Requires="v">
                <p:oleObj spid="_x0000_s6293" name="Image" r:id="rId4" imgW="13574603" imgH="5612698" progId="Photoshop.Image.7">
                  <p:embed/>
                </p:oleObj>
              </mc:Choice>
              <mc:Fallback>
                <p:oleObj name="Image" r:id="rId4" imgW="13574603" imgH="5612698"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019300"/>
                        <a:ext cx="7848600" cy="3246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2" name="Text Box 4"/>
          <p:cNvSpPr txBox="1">
            <a:spLocks noChangeArrowheads="1"/>
          </p:cNvSpPr>
          <p:nvPr/>
        </p:nvSpPr>
        <p:spPr bwMode="auto">
          <a:xfrm>
            <a:off x="517525" y="5562600"/>
            <a:ext cx="4359275" cy="639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a:latin typeface="Tahoma" pitchFamily="34" charset="0"/>
                <a:cs typeface="Times New Roman" pitchFamily="18" charset="0"/>
              </a:rPr>
              <a:t>Proc. SPIE  Vol. 4056, p. 50-64, Wavelet Applications VII, Harold H. Szu, Martin Vetterli; William J. Campbell, James R. Buss, Ed.</a:t>
            </a:r>
          </a:p>
        </p:txBody>
      </p:sp>
      <p:sp>
        <p:nvSpPr>
          <p:cNvPr id="9221" name="Film"/>
          <p:cNvSpPr>
            <a:spLocks noEditPoints="1" noChangeArrowheads="1"/>
          </p:cNvSpPr>
          <p:nvPr/>
        </p:nvSpPr>
        <p:spPr bwMode="auto">
          <a:xfrm>
            <a:off x="7848600" y="61722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grpSp>
        <p:nvGrpSpPr>
          <p:cNvPr id="9222" name="Group 6"/>
          <p:cNvGrpSpPr>
            <a:grpSpLocks/>
          </p:cNvGrpSpPr>
          <p:nvPr/>
        </p:nvGrpSpPr>
        <p:grpSpPr bwMode="auto">
          <a:xfrm>
            <a:off x="228600" y="2057400"/>
            <a:ext cx="8077200" cy="3352800"/>
            <a:chOff x="528" y="1248"/>
            <a:chExt cx="5034" cy="2112"/>
          </a:xfrm>
        </p:grpSpPr>
        <p:sp>
          <p:nvSpPr>
            <p:cNvPr id="12303" name="Rectangle 7"/>
            <p:cNvSpPr>
              <a:spLocks noChangeArrowheads="1"/>
            </p:cNvSpPr>
            <p:nvPr/>
          </p:nvSpPr>
          <p:spPr bwMode="auto">
            <a:xfrm>
              <a:off x="1626" y="1248"/>
              <a:ext cx="3936" cy="206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2304" name="Rectangle 8"/>
            <p:cNvSpPr>
              <a:spLocks noChangeArrowheads="1"/>
            </p:cNvSpPr>
            <p:nvPr/>
          </p:nvSpPr>
          <p:spPr bwMode="auto">
            <a:xfrm>
              <a:off x="528" y="1920"/>
              <a:ext cx="1200" cy="144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pic>
        <p:nvPicPr>
          <p:cNvPr id="9225" name="Picture 9"/>
          <p:cNvPicPr>
            <a:picLocks noChangeAspect="1" noChangeArrowheads="1"/>
          </p:cNvPicPr>
          <p:nvPr/>
        </p:nvPicPr>
        <p:blipFill>
          <a:blip r:embed="rId6">
            <a:extLst>
              <a:ext uri="{28A0092B-C50C-407E-A947-70E740481C1C}">
                <a14:useLocalDpi xmlns:a14="http://schemas.microsoft.com/office/drawing/2010/main" val="0"/>
              </a:ext>
            </a:extLst>
          </a:blip>
          <a:srcRect l="80096" t="66455"/>
          <a:stretch>
            <a:fillRect/>
          </a:stretch>
        </p:blipFill>
        <p:spPr bwMode="auto">
          <a:xfrm>
            <a:off x="6610350" y="4114800"/>
            <a:ext cx="1638300"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26" name="Group 10"/>
          <p:cNvGrpSpPr>
            <a:grpSpLocks/>
          </p:cNvGrpSpPr>
          <p:nvPr/>
        </p:nvGrpSpPr>
        <p:grpSpPr bwMode="auto">
          <a:xfrm>
            <a:off x="228600" y="2057400"/>
            <a:ext cx="8077200" cy="3352800"/>
            <a:chOff x="528" y="1248"/>
            <a:chExt cx="5034" cy="2112"/>
          </a:xfrm>
        </p:grpSpPr>
        <p:sp>
          <p:nvSpPr>
            <p:cNvPr id="12301" name="Rectangle 11"/>
            <p:cNvSpPr>
              <a:spLocks noChangeArrowheads="1"/>
            </p:cNvSpPr>
            <p:nvPr/>
          </p:nvSpPr>
          <p:spPr bwMode="auto">
            <a:xfrm>
              <a:off x="1626" y="1248"/>
              <a:ext cx="3936" cy="206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2302" name="Rectangle 12"/>
            <p:cNvSpPr>
              <a:spLocks noChangeArrowheads="1"/>
            </p:cNvSpPr>
            <p:nvPr/>
          </p:nvSpPr>
          <p:spPr bwMode="auto">
            <a:xfrm>
              <a:off x="528" y="1920"/>
              <a:ext cx="1200" cy="144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9229" name="Rectangle 13"/>
          <p:cNvSpPr>
            <a:spLocks noChangeArrowheads="1"/>
          </p:cNvSpPr>
          <p:nvPr/>
        </p:nvSpPr>
        <p:spPr bwMode="auto">
          <a:xfrm>
            <a:off x="6619875" y="4162425"/>
            <a:ext cx="1828800" cy="1295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2298" name="TextBox 1"/>
          <p:cNvSpPr txBox="1">
            <a:spLocks noChangeArrowheads="1"/>
          </p:cNvSpPr>
          <p:nvPr/>
        </p:nvSpPr>
        <p:spPr bwMode="auto">
          <a:xfrm>
            <a:off x="381000" y="1447800"/>
            <a:ext cx="12490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A </a:t>
            </a:r>
            <a:r>
              <a:rPr lang="en-US" altLang="en-US" dirty="0" smtClean="0"/>
              <a:t>photo of </a:t>
            </a:r>
          </a:p>
          <a:p>
            <a:pPr eaLnBrk="1" hangingPunct="1"/>
            <a:r>
              <a:rPr lang="en-US" altLang="en-US" dirty="0"/>
              <a:t>t</a:t>
            </a:r>
            <a:r>
              <a:rPr lang="en-US" altLang="en-US" dirty="0" smtClean="0"/>
              <a:t>he blocks</a:t>
            </a:r>
            <a:endParaRPr lang="en-US" altLang="en-US" dirty="0"/>
          </a:p>
        </p:txBody>
      </p:sp>
      <p:sp>
        <p:nvSpPr>
          <p:cNvPr id="15" name="TextBox 14"/>
          <p:cNvSpPr txBox="1">
            <a:spLocks noChangeArrowheads="1"/>
          </p:cNvSpPr>
          <p:nvPr/>
        </p:nvSpPr>
        <p:spPr bwMode="auto">
          <a:xfrm>
            <a:off x="6610350" y="5334000"/>
            <a:ext cx="199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A “reconstruction”</a:t>
            </a:r>
          </a:p>
        </p:txBody>
      </p:sp>
      <p:sp>
        <p:nvSpPr>
          <p:cNvPr id="16" name="TextBox 15"/>
          <p:cNvSpPr txBox="1">
            <a:spLocks noChangeArrowheads="1"/>
          </p:cNvSpPr>
          <p:nvPr/>
        </p:nvSpPr>
        <p:spPr bwMode="auto">
          <a:xfrm>
            <a:off x="1828800" y="1447800"/>
            <a:ext cx="200639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A </a:t>
            </a:r>
            <a:r>
              <a:rPr lang="en-US" altLang="en-US" dirty="0" smtClean="0"/>
              <a:t>“reconstruction</a:t>
            </a:r>
            <a:r>
              <a:rPr lang="en-US" altLang="en-US" dirty="0"/>
              <a:t>”</a:t>
            </a:r>
          </a:p>
        </p:txBody>
      </p:sp>
      <p:sp>
        <p:nvSpPr>
          <p:cNvPr id="17" name="Film"/>
          <p:cNvSpPr>
            <a:spLocks noEditPoints="1" noChangeArrowheads="1"/>
          </p:cNvSpPr>
          <p:nvPr/>
        </p:nvSpPr>
        <p:spPr bwMode="auto">
          <a:xfrm>
            <a:off x="8229600" y="61722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8" name="Film"/>
          <p:cNvSpPr>
            <a:spLocks noEditPoints="1" noChangeArrowheads="1"/>
          </p:cNvSpPr>
          <p:nvPr/>
        </p:nvSpPr>
        <p:spPr bwMode="auto">
          <a:xfrm>
            <a:off x="8610600" y="61722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TextBox 1"/>
          <p:cNvSpPr txBox="1"/>
          <p:nvPr/>
        </p:nvSpPr>
        <p:spPr>
          <a:xfrm>
            <a:off x="2555844" y="6381327"/>
            <a:ext cx="4641912" cy="369332"/>
          </a:xfrm>
          <a:prstGeom prst="rect">
            <a:avLst/>
          </a:prstGeom>
          <a:noFill/>
        </p:spPr>
        <p:txBody>
          <a:bodyPr wrap="none" rtlCol="0">
            <a:spAutoFit/>
          </a:bodyPr>
          <a:lstStyle/>
          <a:p>
            <a:r>
              <a:rPr lang="en-US" dirty="0" smtClean="0"/>
              <a:t>The Lego block explanation of spectral imaging!</a:t>
            </a:r>
            <a:endParaRPr lang="en-US" dirty="0"/>
          </a:p>
        </p:txBody>
      </p:sp>
    </p:spTree>
    <p:extLst>
      <p:ext uri="{BB962C8B-B14F-4D97-AF65-F5344CB8AC3E}">
        <p14:creationId xmlns:p14="http://schemas.microsoft.com/office/powerpoint/2010/main" val="2408038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9226"/>
                                        </p:tgtEl>
                                      </p:cBhvr>
                                    </p:animEffect>
                                    <p:set>
                                      <p:cBhvr>
                                        <p:cTn id="7" dur="1" fill="hold">
                                          <p:stCondLst>
                                            <p:cond delay="499"/>
                                          </p:stCondLst>
                                        </p:cTn>
                                        <p:tgtEl>
                                          <p:spTgt spid="922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9221"/>
                                        </p:tgtEl>
                                      </p:cBhvr>
                                    </p:animEffect>
                                    <p:set>
                                      <p:cBhvr>
                                        <p:cTn id="10" dur="1" fill="hold">
                                          <p:stCondLst>
                                            <p:cond delay="499"/>
                                          </p:stCondLst>
                                        </p:cTn>
                                        <p:tgtEl>
                                          <p:spTgt spid="922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0" nodeType="clickEffect">
                                  <p:stCondLst>
                                    <p:cond delay="0"/>
                                  </p:stCondLst>
                                  <p:childTnLst>
                                    <p:animEffect transition="out" filter="checkerboard(across)">
                                      <p:cBhvr>
                                        <p:cTn id="14" dur="500"/>
                                        <p:tgtEl>
                                          <p:spTgt spid="9229"/>
                                        </p:tgtEl>
                                      </p:cBhvr>
                                    </p:animEffect>
                                    <p:set>
                                      <p:cBhvr>
                                        <p:cTn id="15" dur="1" fill="hold">
                                          <p:stCondLst>
                                            <p:cond delay="499"/>
                                          </p:stCondLst>
                                        </p:cTn>
                                        <p:tgtEl>
                                          <p:spTgt spid="9229"/>
                                        </p:tgtEl>
                                        <p:attrNameLst>
                                          <p:attrName>style.visibility</p:attrName>
                                        </p:attrNameLst>
                                      </p:cBhvr>
                                      <p:to>
                                        <p:strVal val="hidden"/>
                                      </p:to>
                                    </p:se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20" presetID="3" presetClass="exit" presetSubtype="10" fill="hold" grpId="0" nodeType="withEffect">
                                  <p:stCondLst>
                                    <p:cond delay="0"/>
                                  </p:stCondLst>
                                  <p:childTnLst>
                                    <p:animEffect transition="out" filter="blinds(horizontal)">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93 0.00694 C -0.00313 0.01597 -0.02952 0.01921 -0.04341 0.02314 C -0.07969 0.02222 -0.11615 0.02453 -0.15226 0.02014 C -0.16511 0.01851 -0.18907 0.00532 -0.18907 0.00555 C -0.19948 -0.00533 -0.21164 -0.02385 -0.21893 -0.0375 C -0.22396 -0.04676 -0.23229 -0.06713 -0.23229 -0.0669 C -0.23368 -0.07431 -0.2375 -0.09236 -0.24011 -0.09838 C -0.26441 -0.15324 -0.24479 -0.10047 -0.26459 -0.13843 C -0.27848 -0.16505 -0.29167 -0.21135 -0.31233 -0.22871 C -0.31615 -0.23195 -0.32118 -0.23172 -0.3257 -0.23311 C -0.34236 -0.24329 -0.3533 -0.24236 -0.3724 -0.24352 C -0.38681 -0.24931 -0.39723 -0.26181 -0.41129 -0.26875 C -0.42552 -0.27593 -0.44462 -0.28403 -0.46007 -0.28658 C -0.4757 -0.29445 -0.49775 -0.29977 -0.51459 -0.29977 L -0.50782 -0.29977 " pathEditMode="relative" rAng="0" ptsTypes="fffffffffffffAA">
                                      <p:cBhvr>
                                        <p:cTn id="26" dur="2000" fill="hold"/>
                                        <p:tgtEl>
                                          <p:spTgt spid="9225"/>
                                        </p:tgtEl>
                                        <p:attrNameLst>
                                          <p:attrName>ppt_x</p:attrName>
                                          <p:attrName>ppt_y</p:attrName>
                                        </p:attrNameLst>
                                      </p:cBhvr>
                                      <p:rCtr x="-26285" y="-14468"/>
                                    </p:animMotion>
                                  </p:childTnLst>
                                </p:cTn>
                              </p:par>
                              <p:par>
                                <p:cTn id="27" presetID="3" presetClass="entr" presetSubtype="10" fill="hold" nodeType="withEffect">
                                  <p:stCondLst>
                                    <p:cond delay="0"/>
                                  </p:stCondLst>
                                  <p:childTnLst>
                                    <p:set>
                                      <p:cBhvr>
                                        <p:cTn id="28" dur="1" fill="hold">
                                          <p:stCondLst>
                                            <p:cond delay="0"/>
                                          </p:stCondLst>
                                        </p:cTn>
                                        <p:tgtEl>
                                          <p:spTgt spid="9222"/>
                                        </p:tgtEl>
                                        <p:attrNameLst>
                                          <p:attrName>style.visibility</p:attrName>
                                        </p:attrNameLst>
                                      </p:cBhvr>
                                      <p:to>
                                        <p:strVal val="visible"/>
                                      </p:to>
                                    </p:set>
                                    <p:animEffect transition="in" filter="blinds(horizontal)">
                                      <p:cBhvr>
                                        <p:cTn id="29" dur="500"/>
                                        <p:tgtEl>
                                          <p:spTgt spid="9222"/>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3" presetClass="exit" presetSubtype="10" fill="hold" grpId="0" nodeType="withEffect">
                                  <p:stCondLst>
                                    <p:cond delay="0"/>
                                  </p:stCondLst>
                                  <p:childTnLst>
                                    <p:animEffect transition="out" filter="blinds(horizontal)">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9" grpId="0" animBg="1"/>
      <p:bldP spid="15" grpId="0"/>
      <p:bldP spid="16" grpId="0"/>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 y="0"/>
            <a:ext cx="9067800" cy="685800"/>
          </a:xfrm>
        </p:spPr>
        <p:txBody>
          <a:bodyPr>
            <a:normAutofit fontScale="90000"/>
          </a:bodyPr>
          <a:lstStyle/>
          <a:p>
            <a:pPr eaLnBrk="1" hangingPunct="1"/>
            <a:r>
              <a:rPr lang="en-US" sz="4000" dirty="0">
                <a:latin typeface="Arial" charset="0"/>
              </a:rPr>
              <a:t>Spectral </a:t>
            </a:r>
            <a:r>
              <a:rPr lang="en-US" sz="4000" dirty="0" smtClean="0">
                <a:latin typeface="Arial" charset="0"/>
              </a:rPr>
              <a:t>Imaging from the 1960’s</a:t>
            </a:r>
            <a:endParaRPr lang="en-US" sz="4000" dirty="0">
              <a:latin typeface="Arial" charset="0"/>
            </a:endParaRPr>
          </a:p>
        </p:txBody>
      </p:sp>
      <p:sp>
        <p:nvSpPr>
          <p:cNvPr id="8195" name="Rectangle 3"/>
          <p:cNvSpPr>
            <a:spLocks noGrp="1" noChangeArrowheads="1"/>
          </p:cNvSpPr>
          <p:nvPr>
            <p:ph type="body" sz="half" idx="1"/>
          </p:nvPr>
        </p:nvSpPr>
        <p:spPr>
          <a:xfrm>
            <a:off x="457200" y="762000"/>
            <a:ext cx="8382000" cy="2819400"/>
          </a:xfrm>
        </p:spPr>
        <p:txBody>
          <a:bodyPr/>
          <a:lstStyle/>
          <a:p>
            <a:pPr eaLnBrk="1" hangingPunct="1"/>
            <a:r>
              <a:rPr lang="en-US" sz="2000" dirty="0">
                <a:latin typeface="Arial" charset="0"/>
              </a:rPr>
              <a:t>Spectral = multiple bands</a:t>
            </a:r>
          </a:p>
          <a:p>
            <a:pPr eaLnBrk="1" hangingPunct="1"/>
            <a:r>
              <a:rPr lang="en-US" sz="2000" dirty="0">
                <a:latin typeface="Arial" charset="0"/>
              </a:rPr>
              <a:t>Hyperspectral </a:t>
            </a:r>
            <a:r>
              <a:rPr lang="en-US" sz="2000" dirty="0">
                <a:latin typeface="Arial" charset="0"/>
                <a:cs typeface="Arial" charset="0"/>
              </a:rPr>
              <a:t>≥ 20 bands</a:t>
            </a:r>
          </a:p>
          <a:p>
            <a:pPr eaLnBrk="1" hangingPunct="1"/>
            <a:r>
              <a:rPr lang="en-US" sz="2000" dirty="0">
                <a:latin typeface="Arial" charset="0"/>
              </a:rPr>
              <a:t>Used by NASA in the </a:t>
            </a:r>
            <a:r>
              <a:rPr lang="en-US" sz="2000" dirty="0" err="1">
                <a:latin typeface="Arial" charset="0"/>
              </a:rPr>
              <a:t>LandSAT</a:t>
            </a:r>
            <a:r>
              <a:rPr lang="en-US" sz="2000" dirty="0">
                <a:latin typeface="Arial" charset="0"/>
              </a:rPr>
              <a:t> program.</a:t>
            </a:r>
          </a:p>
          <a:p>
            <a:pPr eaLnBrk="1" hangingPunct="1"/>
            <a:r>
              <a:rPr lang="en-US" sz="2000" dirty="0">
                <a:latin typeface="Arial" charset="0"/>
              </a:rPr>
              <a:t>Many applications in biology and medicine.</a:t>
            </a:r>
          </a:p>
        </p:txBody>
      </p:sp>
      <p:pic>
        <p:nvPicPr>
          <p:cNvPr id="8196" name="Picture 4" descr="Typical continuous spectral curves or signatures of the four classes show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733800" y="3376613"/>
            <a:ext cx="5257800" cy="27193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a:off x="4191000" y="6172200"/>
            <a:ext cx="3429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dirty="0">
                <a:cs typeface="Arial" charset="0"/>
                <a:hlinkClick r:id="rId4"/>
              </a:rPr>
              <a:t>http://</a:t>
            </a:r>
            <a:r>
              <a:rPr lang="en-US" sz="1400" dirty="0" smtClean="0">
                <a:cs typeface="Arial" charset="0"/>
                <a:hlinkClick r:id="rId4"/>
              </a:rPr>
              <a:t>rst.gsfc.nasa.gov/Intro/Part2_5.html</a:t>
            </a:r>
            <a:r>
              <a:rPr lang="en-US" sz="1400" dirty="0" smtClean="0">
                <a:cs typeface="Arial" charset="0"/>
              </a:rPr>
              <a:t> </a:t>
            </a:r>
            <a:endParaRPr lang="en-US" dirty="0">
              <a:cs typeface="Arial" charset="0"/>
            </a:endParaRPr>
          </a:p>
        </p:txBody>
      </p:sp>
      <p:pic>
        <p:nvPicPr>
          <p:cNvPr id="8198" name="Picture 6" descr="False color Landsat subscene around Harrisburg, PA."/>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l="2489" r="5444" b="3754"/>
          <a:stretch>
            <a:fillRect/>
          </a:stretch>
        </p:blipFill>
        <p:spPr>
          <a:xfrm>
            <a:off x="228600" y="2590800"/>
            <a:ext cx="3325813" cy="3505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199" name="Text Box 7"/>
          <p:cNvSpPr txBox="1">
            <a:spLocks noChangeArrowheads="1"/>
          </p:cNvSpPr>
          <p:nvPr/>
        </p:nvSpPr>
        <p:spPr bwMode="auto">
          <a:xfrm>
            <a:off x="152400" y="6096000"/>
            <a:ext cx="34290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a:cs typeface="Arial" charset="0"/>
              </a:rPr>
              <a:t>http://rst.gsfc.nasa.gov/Intro/Part2_6.html</a:t>
            </a:r>
            <a:endParaRPr lang="en-US">
              <a:cs typeface="Arial" charset="0"/>
            </a:endParaRPr>
          </a:p>
        </p:txBody>
      </p:sp>
      <p:sp>
        <p:nvSpPr>
          <p:cNvPr id="8200" name="Line 8"/>
          <p:cNvSpPr>
            <a:spLocks noChangeShapeType="1"/>
          </p:cNvSpPr>
          <p:nvPr/>
        </p:nvSpPr>
        <p:spPr bwMode="auto">
          <a:xfrm flipH="1">
            <a:off x="5181600" y="3200400"/>
            <a:ext cx="990600" cy="99060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01" name="Line 9"/>
          <p:cNvSpPr>
            <a:spLocks noChangeShapeType="1"/>
          </p:cNvSpPr>
          <p:nvPr/>
        </p:nvSpPr>
        <p:spPr bwMode="auto">
          <a:xfrm flipH="1">
            <a:off x="6248400" y="3200400"/>
            <a:ext cx="0" cy="68580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02" name="Line 10"/>
          <p:cNvSpPr>
            <a:spLocks noChangeShapeType="1"/>
          </p:cNvSpPr>
          <p:nvPr/>
        </p:nvSpPr>
        <p:spPr bwMode="auto">
          <a:xfrm>
            <a:off x="6324600" y="3200400"/>
            <a:ext cx="685800" cy="106680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203" name="Text Box 11"/>
          <p:cNvSpPr txBox="1">
            <a:spLocks noChangeArrowheads="1"/>
          </p:cNvSpPr>
          <p:nvPr/>
        </p:nvSpPr>
        <p:spPr bwMode="auto">
          <a:xfrm>
            <a:off x="5562600" y="2819400"/>
            <a:ext cx="1981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FF0000"/>
                </a:solidFill>
                <a:cs typeface="Arial" charset="0"/>
              </a:rPr>
              <a:t>Key Wavelengths</a:t>
            </a:r>
          </a:p>
        </p:txBody>
      </p:sp>
    </p:spTree>
    <p:extLst>
      <p:ext uri="{BB962C8B-B14F-4D97-AF65-F5344CB8AC3E}">
        <p14:creationId xmlns:p14="http://schemas.microsoft.com/office/powerpoint/2010/main" val="1633285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6731"/>
            <a:ext cx="8229600" cy="897669"/>
          </a:xfrm>
        </p:spPr>
        <p:txBody>
          <a:bodyPr/>
          <a:lstStyle/>
          <a:p>
            <a:pPr eaLnBrk="1" hangingPunct="1"/>
            <a:r>
              <a:rPr lang="en-US" dirty="0">
                <a:latin typeface="Arial" charset="0"/>
              </a:rPr>
              <a:t>Reflection Example</a:t>
            </a:r>
          </a:p>
        </p:txBody>
      </p:sp>
      <p:sp>
        <p:nvSpPr>
          <p:cNvPr id="34819" name="Text Box 4"/>
          <p:cNvSpPr txBox="1">
            <a:spLocks noChangeArrowheads="1"/>
          </p:cNvSpPr>
          <p:nvPr/>
        </p:nvSpPr>
        <p:spPr bwMode="auto">
          <a:xfrm>
            <a:off x="304800" y="990600"/>
            <a:ext cx="8610600" cy="85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Tx/>
              <a:buChar char="•"/>
            </a:pPr>
            <a:r>
              <a:rPr lang="en-US" sz="2000" dirty="0">
                <a:cs typeface="Arial" charset="0"/>
              </a:rPr>
              <a:t> Dutch Boy paint cards</a:t>
            </a:r>
          </a:p>
          <a:p>
            <a:pPr eaLnBrk="1" hangingPunct="1">
              <a:spcBef>
                <a:spcPct val="50000"/>
              </a:spcBef>
              <a:buFontTx/>
              <a:buChar char="•"/>
            </a:pPr>
            <a:r>
              <a:rPr lang="en-US" sz="2000" dirty="0">
                <a:cs typeface="Arial" charset="0"/>
              </a:rPr>
              <a:t> Colors difficult to distinguish by visual inspection</a:t>
            </a:r>
          </a:p>
        </p:txBody>
      </p:sp>
      <p:pic>
        <p:nvPicPr>
          <p:cNvPr id="34820" name="Picture 3" descr="Dutch Boy Paint Cards, 16-19, bottom-top, RGB"/>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2185988"/>
            <a:ext cx="8839200" cy="4533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0" y="25263"/>
            <a:ext cx="9144000" cy="6860204"/>
          </a:xfrm>
          <a:prstGeom prst="rect">
            <a:avLst/>
          </a:prstGeom>
        </p:spPr>
      </p:pic>
    </p:spTree>
    <p:extLst>
      <p:ext uri="{BB962C8B-B14F-4D97-AF65-F5344CB8AC3E}">
        <p14:creationId xmlns:p14="http://schemas.microsoft.com/office/powerpoint/2010/main" val="8106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utch Boy Paint Cards, 16-19, bottom-top, 300 mS, Gated PCA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2971800"/>
            <a:ext cx="4340225" cy="323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7" name="Picture 3" descr="Dutch Boy Paint Cards, 16-19, bottom-top, RGB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71800"/>
            <a:ext cx="42672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1614488" y="2286000"/>
            <a:ext cx="2957512"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Distinctly separable spectra?</a:t>
            </a:r>
          </a:p>
        </p:txBody>
      </p:sp>
      <p:sp>
        <p:nvSpPr>
          <p:cNvPr id="36869" name="Line 5"/>
          <p:cNvSpPr>
            <a:spLocks noChangeShapeType="1"/>
          </p:cNvSpPr>
          <p:nvPr/>
        </p:nvSpPr>
        <p:spPr bwMode="auto">
          <a:xfrm>
            <a:off x="2154238" y="2667000"/>
            <a:ext cx="360362" cy="441325"/>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0" name="Line 6"/>
          <p:cNvSpPr>
            <a:spLocks noChangeShapeType="1"/>
          </p:cNvSpPr>
          <p:nvPr/>
        </p:nvSpPr>
        <p:spPr bwMode="auto">
          <a:xfrm flipH="1">
            <a:off x="3449638" y="2667000"/>
            <a:ext cx="360362" cy="441325"/>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1" name="Text Box 7"/>
          <p:cNvSpPr txBox="1">
            <a:spLocks noChangeArrowheads="1"/>
          </p:cNvSpPr>
          <p:nvPr/>
        </p:nvSpPr>
        <p:spPr bwMode="auto">
          <a:xfrm>
            <a:off x="5881688" y="2286000"/>
            <a:ext cx="295751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YES!</a:t>
            </a:r>
          </a:p>
        </p:txBody>
      </p:sp>
      <p:sp>
        <p:nvSpPr>
          <p:cNvPr id="36872" name="Line 8"/>
          <p:cNvSpPr>
            <a:spLocks noChangeShapeType="1"/>
          </p:cNvSpPr>
          <p:nvPr/>
        </p:nvSpPr>
        <p:spPr bwMode="auto">
          <a:xfrm flipH="1">
            <a:off x="7023100" y="2667000"/>
            <a:ext cx="215900" cy="441325"/>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3" name="Line 9"/>
          <p:cNvSpPr>
            <a:spLocks noChangeShapeType="1"/>
          </p:cNvSpPr>
          <p:nvPr/>
        </p:nvSpPr>
        <p:spPr bwMode="auto">
          <a:xfrm>
            <a:off x="7483475" y="2667000"/>
            <a:ext cx="288925" cy="441325"/>
          </a:xfrm>
          <a:prstGeom prst="line">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74" name="Rectangle 10"/>
          <p:cNvSpPr>
            <a:spLocks noGrp="1" noChangeArrowheads="1"/>
          </p:cNvSpPr>
          <p:nvPr>
            <p:ph type="title"/>
          </p:nvPr>
        </p:nvSpPr>
        <p:spPr>
          <a:noFill/>
          <a:extLst>
            <a:ext uri="{91240B29-F687-4f45-9708-019B960494DF}">
              <a14:hiddenLine xmlns="" xmlns:a14="http://schemas.microsoft.com/office/drawing/2010/main" w="9525">
                <a:solidFill>
                  <a:schemeClr val="bg1"/>
                </a:solidFill>
                <a:miter lim="800000"/>
                <a:headEnd/>
                <a:tailEnd/>
              </a14:hiddenLine>
            </a:ext>
          </a:extLst>
        </p:spPr>
        <p:txBody>
          <a:bodyPr/>
          <a:lstStyle/>
          <a:p>
            <a:pPr eaLnBrk="1" hangingPunct="1"/>
            <a:r>
              <a:rPr lang="en-US">
                <a:latin typeface="Arial" charset="0"/>
              </a:rPr>
              <a:t>Reflection Example – Clustering</a:t>
            </a:r>
          </a:p>
        </p:txBody>
      </p:sp>
    </p:spTree>
    <p:extLst>
      <p:ext uri="{BB962C8B-B14F-4D97-AF65-F5344CB8AC3E}">
        <p14:creationId xmlns:p14="http://schemas.microsoft.com/office/powerpoint/2010/main" val="1835905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685800" y="228600"/>
            <a:ext cx="7543800" cy="533400"/>
          </a:xfrm>
        </p:spPr>
        <p:txBody>
          <a:bodyPr>
            <a:noAutofit/>
          </a:bodyPr>
          <a:lstStyle/>
          <a:p>
            <a:pPr algn="ctr" eaLnBrk="1" hangingPunct="1"/>
            <a:r>
              <a:rPr lang="en-US" sz="2400" b="1" dirty="0" smtClean="0"/>
              <a:t>Purdue University Cytometry Laboratories  Acknowledgements</a:t>
            </a:r>
          </a:p>
        </p:txBody>
      </p:sp>
      <p:sp>
        <p:nvSpPr>
          <p:cNvPr id="57348" name="Rectangle 4"/>
          <p:cNvSpPr>
            <a:spLocks noGrp="1" noChangeArrowheads="1"/>
          </p:cNvSpPr>
          <p:nvPr>
            <p:ph type="body" idx="4294967295"/>
          </p:nvPr>
        </p:nvSpPr>
        <p:spPr>
          <a:xfrm>
            <a:off x="304800" y="1143000"/>
            <a:ext cx="4385482" cy="2667000"/>
          </a:xfrm>
        </p:spPr>
        <p:txBody>
          <a:bodyPr>
            <a:noAutofit/>
          </a:bodyPr>
          <a:lstStyle/>
          <a:p>
            <a:pPr marL="609600" indent="-609600" eaLnBrk="1" hangingPunct="1">
              <a:lnSpc>
                <a:spcPct val="90000"/>
              </a:lnSpc>
              <a:buFontTx/>
              <a:buNone/>
            </a:pPr>
            <a:r>
              <a:rPr lang="en-US" sz="1600" b="1" dirty="0" smtClean="0"/>
              <a:t>Contributors</a:t>
            </a:r>
            <a:r>
              <a:rPr lang="en-US" sz="1400" b="1" dirty="0" smtClean="0"/>
              <a:t>  </a:t>
            </a:r>
          </a:p>
          <a:p>
            <a:pPr marL="609600" lvl="1" indent="-609600" eaLnBrk="1" hangingPunct="1">
              <a:lnSpc>
                <a:spcPct val="90000"/>
              </a:lnSpc>
              <a:buNone/>
            </a:pPr>
            <a:r>
              <a:rPr lang="en-US" sz="1400" b="1" dirty="0" smtClean="0"/>
              <a:t>Staff Engineer:</a:t>
            </a:r>
            <a:r>
              <a:rPr lang="en-US" sz="1400" dirty="0" smtClean="0"/>
              <a:t> Valery Patsekin</a:t>
            </a:r>
          </a:p>
          <a:p>
            <a:pPr marL="609600" indent="-609600" eaLnBrk="1" hangingPunct="1">
              <a:buNone/>
            </a:pPr>
            <a:r>
              <a:rPr lang="en-US" sz="1400" b="1" dirty="0" smtClean="0"/>
              <a:t>Graduate Students: </a:t>
            </a:r>
            <a:r>
              <a:rPr lang="en-US" sz="1400" dirty="0" smtClean="0"/>
              <a:t>Awais Mansoor, Angela Wolf, Fiona Thomas, Anthony </a:t>
            </a:r>
            <a:r>
              <a:rPr lang="en-US" sz="1400" dirty="0" err="1" smtClean="0"/>
              <a:t>Pedley</a:t>
            </a:r>
            <a:r>
              <a:rPr lang="en-US" sz="1400" dirty="0" smtClean="0"/>
              <a:t>, </a:t>
            </a:r>
          </a:p>
          <a:p>
            <a:pPr marL="609600" indent="-609600" eaLnBrk="1" hangingPunct="1">
              <a:buNone/>
            </a:pPr>
            <a:r>
              <a:rPr lang="en-US" sz="1400" b="1" dirty="0" smtClean="0"/>
              <a:t>Undergrad Students</a:t>
            </a:r>
            <a:r>
              <a:rPr lang="en-US" sz="1400" dirty="0" smtClean="0"/>
              <a:t>: Nicole Lewis, Peter </a:t>
            </a:r>
            <a:r>
              <a:rPr lang="en-US" sz="1400" dirty="0" err="1" smtClean="0"/>
              <a:t>Carlsgaard</a:t>
            </a:r>
            <a:r>
              <a:rPr lang="en-US" sz="1400" dirty="0" smtClean="0"/>
              <a:t>, Esther Foo, Eric </a:t>
            </a:r>
            <a:r>
              <a:rPr lang="en-US" sz="1400" dirty="0" err="1"/>
              <a:t>Zigond</a:t>
            </a:r>
            <a:r>
              <a:rPr lang="en-US" sz="1400" dirty="0" smtClean="0"/>
              <a:t>,</a:t>
            </a:r>
          </a:p>
          <a:p>
            <a:pPr marL="609600" indent="-609600" eaLnBrk="1" hangingPunct="1">
              <a:buNone/>
            </a:pPr>
            <a:r>
              <a:rPr lang="en-US" sz="1400" b="1" dirty="0" smtClean="0"/>
              <a:t>Postdocs</a:t>
            </a:r>
            <a:r>
              <a:rPr lang="en-US" sz="1400" dirty="0" smtClean="0"/>
              <a:t>: </a:t>
            </a:r>
            <a:r>
              <a:rPr lang="en-US" sz="1400" dirty="0" err="1" smtClean="0"/>
              <a:t>Ewa</a:t>
            </a:r>
            <a:r>
              <a:rPr lang="en-US" sz="1400" dirty="0" smtClean="0"/>
              <a:t> </a:t>
            </a:r>
            <a:r>
              <a:rPr lang="en-US" sz="1400" dirty="0" err="1" smtClean="0"/>
              <a:t>Biela</a:t>
            </a:r>
            <a:endParaRPr lang="en-US" sz="1400" dirty="0" smtClean="0"/>
          </a:p>
          <a:p>
            <a:pPr marL="609600" indent="-609600" eaLnBrk="1" hangingPunct="1">
              <a:buNone/>
            </a:pPr>
            <a:r>
              <a:rPr lang="en-US" sz="1400" b="1" dirty="0" smtClean="0"/>
              <a:t>Faculty:</a:t>
            </a:r>
            <a:r>
              <a:rPr lang="en-US" sz="1400" dirty="0" smtClean="0"/>
              <a:t> </a:t>
            </a:r>
            <a:r>
              <a:rPr lang="en-US" sz="1400" dirty="0"/>
              <a:t>Bartek Rajwa</a:t>
            </a:r>
            <a:r>
              <a:rPr lang="en-US" sz="1400" dirty="0" smtClean="0"/>
              <a:t>, </a:t>
            </a:r>
            <a:r>
              <a:rPr lang="en-US" sz="1400" dirty="0" err="1" smtClean="0"/>
              <a:t>Euiwon</a:t>
            </a:r>
            <a:r>
              <a:rPr lang="en-US" sz="1400" dirty="0" smtClean="0"/>
              <a:t> Bae, J. Paul Robinson</a:t>
            </a:r>
          </a:p>
          <a:p>
            <a:pPr marL="609600" indent="-609600" eaLnBrk="1" hangingPunct="1">
              <a:buNone/>
            </a:pPr>
            <a:endParaRPr lang="en-US" sz="1400" b="1" dirty="0"/>
          </a:p>
          <a:p>
            <a:pPr marL="609600" indent="-609600" eaLnBrk="1" hangingPunct="1">
              <a:buNone/>
            </a:pPr>
            <a:r>
              <a:rPr lang="en-US" sz="1400" b="1" dirty="0" smtClean="0"/>
              <a:t>Data and collaborations with:  </a:t>
            </a:r>
            <a:r>
              <a:rPr lang="en-US" sz="1400" dirty="0" smtClean="0"/>
              <a:t>Gary Nolan Lab (Stanford), David Hedley (Toronto), Bernd Bodenmiller (Zurich), Paul Wallace (</a:t>
            </a:r>
            <a:r>
              <a:rPr lang="en-US" sz="1400" dirty="0" smtClean="0"/>
              <a:t>Buffalo</a:t>
            </a:r>
            <a:endParaRPr lang="en-US" sz="1400" dirty="0" smtClean="0"/>
          </a:p>
        </p:txBody>
      </p:sp>
      <p:sp>
        <p:nvSpPr>
          <p:cNvPr id="57349" name="Rectangle 5"/>
          <p:cNvSpPr>
            <a:spLocks noChangeArrowheads="1"/>
          </p:cNvSpPr>
          <p:nvPr/>
        </p:nvSpPr>
        <p:spPr bwMode="auto">
          <a:xfrm>
            <a:off x="4876800" y="1828800"/>
            <a:ext cx="3810000" cy="1190625"/>
          </a:xfrm>
          <a:prstGeom prst="rect">
            <a:avLst/>
          </a:prstGeom>
          <a:noFill/>
          <a:ln w="9525">
            <a:noFill/>
            <a:miter lim="800000"/>
            <a:headEnd/>
            <a:tailEnd/>
          </a:ln>
        </p:spPr>
        <p:txBody>
          <a:bodyPr/>
          <a:lstStyle/>
          <a:p>
            <a:pPr marL="342900" indent="-342900">
              <a:spcBef>
                <a:spcPct val="20000"/>
              </a:spcBef>
            </a:pPr>
            <a:r>
              <a:rPr lang="en-US" sz="1600" b="1" dirty="0" smtClean="0">
                <a:solidFill>
                  <a:srgbClr val="000000"/>
                </a:solidFill>
              </a:rPr>
              <a:t>                        Staff</a:t>
            </a:r>
          </a:p>
          <a:p>
            <a:pPr marL="742950" lvl="1" indent="-285750">
              <a:lnSpc>
                <a:spcPct val="90000"/>
              </a:lnSpc>
              <a:spcBef>
                <a:spcPct val="10000"/>
              </a:spcBef>
              <a:buFont typeface="Wingdings" pitchFamily="2" charset="2"/>
              <a:buChar char="§"/>
            </a:pPr>
            <a:r>
              <a:rPr lang="en-US" sz="1400" b="1" dirty="0" smtClean="0">
                <a:solidFill>
                  <a:schemeClr val="accent2"/>
                </a:solidFill>
              </a:rPr>
              <a:t>Jennie </a:t>
            </a:r>
            <a:r>
              <a:rPr lang="en-US" sz="1400" b="1" dirty="0">
                <a:solidFill>
                  <a:schemeClr val="accent2"/>
                </a:solidFill>
              </a:rPr>
              <a:t>Sturgis </a:t>
            </a:r>
            <a:r>
              <a:rPr lang="en-US" sz="1400" dirty="0"/>
              <a:t>(Imaging)</a:t>
            </a:r>
          </a:p>
          <a:p>
            <a:pPr marL="742950" lvl="1" indent="-285750">
              <a:lnSpc>
                <a:spcPct val="90000"/>
              </a:lnSpc>
              <a:spcBef>
                <a:spcPct val="10000"/>
              </a:spcBef>
              <a:buFont typeface="Wingdings" pitchFamily="2" charset="2"/>
              <a:buChar char="§"/>
            </a:pPr>
            <a:r>
              <a:rPr lang="en-US" sz="1400" b="1" dirty="0">
                <a:solidFill>
                  <a:schemeClr val="accent2"/>
                </a:solidFill>
              </a:rPr>
              <a:t>Kathy </a:t>
            </a:r>
            <a:r>
              <a:rPr lang="en-US" sz="1400" b="1" dirty="0" err="1">
                <a:solidFill>
                  <a:schemeClr val="accent2"/>
                </a:solidFill>
              </a:rPr>
              <a:t>Ragheb</a:t>
            </a:r>
            <a:r>
              <a:rPr lang="en-US" sz="1400" b="1" dirty="0">
                <a:solidFill>
                  <a:schemeClr val="accent2"/>
                </a:solidFill>
              </a:rPr>
              <a:t> </a:t>
            </a:r>
            <a:r>
              <a:rPr lang="en-US" sz="1400" dirty="0"/>
              <a:t>(Flow)</a:t>
            </a:r>
          </a:p>
          <a:p>
            <a:pPr lvl="1">
              <a:lnSpc>
                <a:spcPct val="90000"/>
              </a:lnSpc>
              <a:spcBef>
                <a:spcPct val="10000"/>
              </a:spcBef>
            </a:pPr>
            <a:r>
              <a:rPr lang="en-US" sz="1400" dirty="0" smtClean="0">
                <a:solidFill>
                  <a:srgbClr val="000000"/>
                </a:solidFill>
              </a:rPr>
              <a:t> </a:t>
            </a:r>
            <a:endParaRPr lang="en-US" sz="1400" dirty="0">
              <a:solidFill>
                <a:srgbClr val="000000"/>
              </a:solidFill>
            </a:endParaRPr>
          </a:p>
          <a:p>
            <a:pPr marL="742950" lvl="1" indent="-285750">
              <a:lnSpc>
                <a:spcPct val="90000"/>
              </a:lnSpc>
              <a:spcBef>
                <a:spcPct val="10000"/>
              </a:spcBef>
              <a:buFont typeface="Wingdings" pitchFamily="2" charset="2"/>
              <a:buNone/>
            </a:pPr>
            <a:endParaRPr lang="en-US" sz="1400" dirty="0">
              <a:solidFill>
                <a:srgbClr val="000000"/>
              </a:solidFill>
            </a:endParaRPr>
          </a:p>
          <a:p>
            <a:pPr marL="342900" indent="-342900">
              <a:spcBef>
                <a:spcPct val="20000"/>
              </a:spcBef>
            </a:pPr>
            <a:endParaRPr lang="en-US" sz="1400" dirty="0">
              <a:solidFill>
                <a:srgbClr val="000000"/>
              </a:solidFill>
            </a:endParaRPr>
          </a:p>
          <a:p>
            <a:pPr marL="342900" indent="-342900">
              <a:spcBef>
                <a:spcPct val="20000"/>
              </a:spcBef>
              <a:buFontTx/>
              <a:buChar char="•"/>
            </a:pPr>
            <a:endParaRPr lang="en-US" sz="1400" dirty="0">
              <a:solidFill>
                <a:srgbClr val="000000"/>
              </a:solidFill>
            </a:endParaRPr>
          </a:p>
        </p:txBody>
      </p:sp>
      <p:sp>
        <p:nvSpPr>
          <p:cNvPr id="57350" name="Text Box 6"/>
          <p:cNvSpPr txBox="1">
            <a:spLocks noChangeArrowheads="1"/>
          </p:cNvSpPr>
          <p:nvPr/>
        </p:nvSpPr>
        <p:spPr bwMode="auto">
          <a:xfrm>
            <a:off x="4800600" y="2743200"/>
            <a:ext cx="4421732" cy="1815882"/>
          </a:xfrm>
          <a:prstGeom prst="rect">
            <a:avLst/>
          </a:prstGeom>
          <a:noFill/>
          <a:ln w="9525">
            <a:noFill/>
            <a:miter lim="800000"/>
            <a:headEnd/>
            <a:tailEnd/>
          </a:ln>
        </p:spPr>
        <p:txBody>
          <a:bodyPr wrap="square">
            <a:spAutoFit/>
          </a:bodyPr>
          <a:lstStyle/>
          <a:p>
            <a:r>
              <a:rPr lang="en-US" sz="1400" b="1" dirty="0">
                <a:solidFill>
                  <a:srgbClr val="000000"/>
                </a:solidFill>
              </a:rPr>
              <a:t>Funding:</a:t>
            </a:r>
            <a:r>
              <a:rPr lang="en-US" sz="1400" dirty="0">
                <a:solidFill>
                  <a:srgbClr val="000000"/>
                </a:solidFill>
              </a:rPr>
              <a:t> </a:t>
            </a:r>
          </a:p>
          <a:p>
            <a:r>
              <a:rPr lang="en-US" sz="1400" dirty="0">
                <a:solidFill>
                  <a:srgbClr val="000000"/>
                </a:solidFill>
              </a:rPr>
              <a:t>NIH, NSF, USDA, Purdue University</a:t>
            </a:r>
          </a:p>
          <a:p>
            <a:r>
              <a:rPr lang="en-US" sz="1400" b="1" dirty="0">
                <a:solidFill>
                  <a:srgbClr val="000000"/>
                </a:solidFill>
              </a:rPr>
              <a:t>Corporate:</a:t>
            </a:r>
            <a:r>
              <a:rPr lang="en-US" sz="1400" dirty="0">
                <a:solidFill>
                  <a:srgbClr val="000000"/>
                </a:solidFill>
              </a:rPr>
              <a:t> Beckman-Coulter, Point-Source, </a:t>
            </a:r>
            <a:r>
              <a:rPr lang="en-US" sz="1400" dirty="0" smtClean="0">
                <a:solidFill>
                  <a:srgbClr val="000000"/>
                </a:solidFill>
              </a:rPr>
              <a:t>Parker-Hannifin, </a:t>
            </a:r>
            <a:r>
              <a:rPr lang="en-US" sz="1400" dirty="0" err="1" smtClean="0">
                <a:solidFill>
                  <a:srgbClr val="000000"/>
                </a:solidFill>
              </a:rPr>
              <a:t>Polysciences</a:t>
            </a:r>
            <a:r>
              <a:rPr lang="en-US" sz="1400" dirty="0">
                <a:solidFill>
                  <a:srgbClr val="000000"/>
                </a:solidFill>
              </a:rPr>
              <a:t>, Bangs labs, </a:t>
            </a:r>
            <a:r>
              <a:rPr lang="en-US" sz="1400" dirty="0" smtClean="0">
                <a:solidFill>
                  <a:srgbClr val="000000"/>
                </a:solidFill>
              </a:rPr>
              <a:t> Roche, </a:t>
            </a:r>
            <a:r>
              <a:rPr lang="en-US" sz="1400" dirty="0" err="1" smtClean="0">
                <a:solidFill>
                  <a:srgbClr val="000000"/>
                </a:solidFill>
              </a:rPr>
              <a:t>MediaCybernetics</a:t>
            </a:r>
            <a:r>
              <a:rPr lang="en-US" sz="1400" dirty="0">
                <a:solidFill>
                  <a:srgbClr val="000000"/>
                </a:solidFill>
              </a:rPr>
              <a:t>, Q-Imaging, </a:t>
            </a:r>
            <a:r>
              <a:rPr lang="en-US" sz="1400" dirty="0" smtClean="0">
                <a:solidFill>
                  <a:srgbClr val="000000"/>
                </a:solidFill>
              </a:rPr>
              <a:t> Kodak </a:t>
            </a:r>
            <a:r>
              <a:rPr lang="en-US" sz="1400" dirty="0">
                <a:solidFill>
                  <a:srgbClr val="000000"/>
                </a:solidFill>
              </a:rPr>
              <a:t>Medical Systems, </a:t>
            </a:r>
            <a:r>
              <a:rPr lang="en-US" sz="1400" dirty="0" err="1">
                <a:solidFill>
                  <a:srgbClr val="000000"/>
                </a:solidFill>
              </a:rPr>
              <a:t>Crystalplex</a:t>
            </a:r>
            <a:r>
              <a:rPr lang="en-US" sz="1400" dirty="0">
                <a:solidFill>
                  <a:srgbClr val="000000"/>
                </a:solidFill>
              </a:rPr>
              <a:t>, Becton-Dickinson , </a:t>
            </a:r>
            <a:r>
              <a:rPr lang="en-US" sz="1400" dirty="0" err="1" smtClean="0">
                <a:solidFill>
                  <a:srgbClr val="000000"/>
                </a:solidFill>
              </a:rPr>
              <a:t>Icyt</a:t>
            </a:r>
            <a:r>
              <a:rPr lang="en-US" sz="1400" dirty="0" smtClean="0">
                <a:solidFill>
                  <a:srgbClr val="000000"/>
                </a:solidFill>
              </a:rPr>
              <a:t>,</a:t>
            </a:r>
            <a:endParaRPr lang="en-US" sz="1400" dirty="0">
              <a:solidFill>
                <a:srgbClr val="000000"/>
              </a:solidFill>
            </a:endParaRPr>
          </a:p>
          <a:p>
            <a:r>
              <a:rPr lang="en-US" sz="1400" dirty="0" err="1">
                <a:solidFill>
                  <a:srgbClr val="000000"/>
                </a:solidFill>
              </a:rPr>
              <a:t>eBioscience</a:t>
            </a:r>
            <a:r>
              <a:rPr lang="en-US" sz="1400" dirty="0">
                <a:solidFill>
                  <a:srgbClr val="000000"/>
                </a:solidFill>
              </a:rPr>
              <a:t>,  ITG Indiana, Roche, Edmund Optic, Perkin </a:t>
            </a:r>
            <a:r>
              <a:rPr lang="en-US" sz="1400" dirty="0" smtClean="0">
                <a:solidFill>
                  <a:srgbClr val="000000"/>
                </a:solidFill>
              </a:rPr>
              <a:t>Elmer, Digilab Inc., </a:t>
            </a:r>
            <a:r>
              <a:rPr lang="en-US" sz="1400" dirty="0" err="1" smtClean="0">
                <a:solidFill>
                  <a:srgbClr val="000000"/>
                </a:solidFill>
              </a:rPr>
              <a:t>Spherotech</a:t>
            </a:r>
            <a:r>
              <a:rPr lang="en-US" sz="1400" dirty="0" smtClean="0">
                <a:solidFill>
                  <a:srgbClr val="000000"/>
                </a:solidFill>
              </a:rPr>
              <a:t>, Inc., </a:t>
            </a:r>
            <a:r>
              <a:rPr lang="en-US" sz="1400" dirty="0" err="1" smtClean="0">
                <a:solidFill>
                  <a:srgbClr val="000000"/>
                </a:solidFill>
              </a:rPr>
              <a:t>IntelliCyt</a:t>
            </a:r>
            <a:r>
              <a:rPr lang="en-US" sz="1400" dirty="0" smtClean="0">
                <a:solidFill>
                  <a:srgbClr val="000000"/>
                </a:solidFill>
              </a:rPr>
              <a:t>, </a:t>
            </a:r>
            <a:r>
              <a:rPr lang="en-US" sz="1400" dirty="0" err="1" smtClean="0">
                <a:solidFill>
                  <a:srgbClr val="000000"/>
                </a:solidFill>
              </a:rPr>
              <a:t>Inc</a:t>
            </a:r>
            <a:endParaRPr lang="en-US" sz="1400" dirty="0">
              <a:solidFill>
                <a:srgbClr val="000000"/>
              </a:solidFill>
            </a:endParaRPr>
          </a:p>
        </p:txBody>
      </p:sp>
      <p:sp>
        <p:nvSpPr>
          <p:cNvPr id="2" name="Date Placeholder 1"/>
          <p:cNvSpPr>
            <a:spLocks noGrp="1"/>
          </p:cNvSpPr>
          <p:nvPr>
            <p:ph type="dt" sz="half" idx="10"/>
          </p:nvPr>
        </p:nvSpPr>
        <p:spPr/>
        <p:txBody>
          <a:bodyPr/>
          <a:lstStyle/>
          <a:p>
            <a:fld id="{7B11397C-EAC8-48A0-AB29-862320CC4DFE}" type="datetime13">
              <a:rPr lang="en-US" smtClean="0"/>
              <a:t>9:06:20 AM</a:t>
            </a:fld>
            <a:endParaRPr lang="en-US" dirty="0"/>
          </a:p>
        </p:txBody>
      </p:sp>
      <p:sp>
        <p:nvSpPr>
          <p:cNvPr id="4" name="Footer Placeholder 3"/>
          <p:cNvSpPr>
            <a:spLocks noGrp="1"/>
          </p:cNvSpPr>
          <p:nvPr>
            <p:ph type="ftr" sz="quarter" idx="11"/>
          </p:nvPr>
        </p:nvSpPr>
        <p:spPr>
          <a:xfrm>
            <a:off x="3124200" y="6553200"/>
            <a:ext cx="3581400" cy="304800"/>
          </a:xfrm>
        </p:spPr>
        <p:txBody>
          <a:bodyPr/>
          <a:lstStyle/>
          <a:p>
            <a:r>
              <a:rPr lang="en-US" dirty="0" smtClean="0"/>
              <a:t>High Throughput-High-Content Flow Cytometry</a:t>
            </a:r>
            <a:endParaRPr lang="en-US" dirty="0"/>
          </a:p>
        </p:txBody>
      </p:sp>
      <p:sp>
        <p:nvSpPr>
          <p:cNvPr id="5" name="Slide Number Placeholder 4"/>
          <p:cNvSpPr>
            <a:spLocks noGrp="1"/>
          </p:cNvSpPr>
          <p:nvPr>
            <p:ph type="sldNum" sz="quarter" idx="12"/>
          </p:nvPr>
        </p:nvSpPr>
        <p:spPr/>
        <p:txBody>
          <a:bodyPr/>
          <a:lstStyle/>
          <a:p>
            <a:fld id="{50630EF9-A3A5-492F-81FF-A69EF25F2DFF}" type="slidenum">
              <a:rPr lang="en-US" smtClean="0"/>
              <a:pPr/>
              <a:t>2</a:t>
            </a:fld>
            <a:endParaRPr lang="en-US" dirty="0"/>
          </a:p>
        </p:txBody>
      </p:sp>
      <p:sp>
        <p:nvSpPr>
          <p:cNvPr id="6" name="TextBox 5"/>
          <p:cNvSpPr txBox="1"/>
          <p:nvPr/>
        </p:nvSpPr>
        <p:spPr>
          <a:xfrm>
            <a:off x="190500" y="5715000"/>
            <a:ext cx="8763000" cy="646331"/>
          </a:xfrm>
          <a:prstGeom prst="rect">
            <a:avLst/>
          </a:prstGeom>
          <a:noFill/>
        </p:spPr>
        <p:txBody>
          <a:bodyPr wrap="square" rtlCol="0">
            <a:spAutoFit/>
          </a:bodyPr>
          <a:lstStyle/>
          <a:p>
            <a:r>
              <a:rPr lang="en-US" sz="1200" i="1" dirty="0" smtClean="0"/>
              <a:t>Research </a:t>
            </a:r>
            <a:r>
              <a:rPr lang="en-US" sz="1200" i="1" dirty="0"/>
              <a:t>reported in this </a:t>
            </a:r>
            <a:r>
              <a:rPr lang="en-US" sz="1200" i="1" dirty="0" smtClean="0"/>
              <a:t>presentation </a:t>
            </a:r>
            <a:r>
              <a:rPr lang="en-US" sz="1200" i="1" dirty="0"/>
              <a:t>was supported by the National Institute of General Medical Sciences </a:t>
            </a:r>
            <a:r>
              <a:rPr lang="en-US" sz="1200" i="1" dirty="0" smtClean="0"/>
              <a:t>&amp; the National Cancer Institute of </a:t>
            </a:r>
            <a:r>
              <a:rPr lang="en-US" sz="1200" i="1" dirty="0"/>
              <a:t>the National Institutes of Health under Award </a:t>
            </a:r>
            <a:r>
              <a:rPr lang="en-US" sz="1200" i="1" dirty="0" smtClean="0"/>
              <a:t>Numbers </a:t>
            </a:r>
            <a:r>
              <a:rPr lang="en-US" sz="1200" b="1" dirty="0" smtClean="0"/>
              <a:t>1R56AI089511-01, </a:t>
            </a:r>
            <a:r>
              <a:rPr lang="en-US" sz="1200" b="1" dirty="0"/>
              <a:t>R21RR033593-01 </a:t>
            </a:r>
            <a:r>
              <a:rPr lang="en-US" sz="1200" b="1" dirty="0" smtClean="0"/>
              <a:t>&amp;  1R33CA140084.</a:t>
            </a:r>
            <a:r>
              <a:rPr lang="en-US" sz="1200" b="1" i="1" dirty="0" smtClean="0"/>
              <a:t> </a:t>
            </a:r>
            <a:r>
              <a:rPr lang="en-US" sz="1200" i="1" dirty="0"/>
              <a:t>The content is solely the responsibility of the authors and does not necessarily represent the official views of the National Institutes of Health</a:t>
            </a:r>
            <a:r>
              <a:rPr lang="en-US" sz="1200" i="1" dirty="0" smtClean="0"/>
              <a:t>.</a:t>
            </a:r>
            <a:r>
              <a:rPr lang="en-US" sz="1200" dirty="0" smtClean="0"/>
              <a:t>  </a:t>
            </a:r>
            <a:endParaRPr lang="en-US" sz="1200" dirty="0"/>
          </a:p>
        </p:txBody>
      </p:sp>
      <p:pic>
        <p:nvPicPr>
          <p:cNvPr id="12" name="Picture 11" descr="puclnew very 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419600"/>
            <a:ext cx="2209800" cy="1069544"/>
          </a:xfrm>
          <a:prstGeom prst="rect">
            <a:avLst/>
          </a:prstGeom>
        </p:spPr>
      </p:pic>
      <p:pic>
        <p:nvPicPr>
          <p:cNvPr id="13" name="Picture 12" descr="PU_signature_ibm.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4724400"/>
            <a:ext cx="2310027" cy="762000"/>
          </a:xfrm>
          <a:prstGeom prst="rect">
            <a:avLst/>
          </a:prstGeom>
        </p:spPr>
      </p:pic>
      <p:sp>
        <p:nvSpPr>
          <p:cNvPr id="7" name="TextBox 6"/>
          <p:cNvSpPr txBox="1"/>
          <p:nvPr/>
        </p:nvSpPr>
        <p:spPr>
          <a:xfrm>
            <a:off x="4038600" y="914400"/>
            <a:ext cx="4974814" cy="954107"/>
          </a:xfrm>
          <a:prstGeom prst="rect">
            <a:avLst/>
          </a:prstGeom>
          <a:noFill/>
        </p:spPr>
        <p:txBody>
          <a:bodyPr wrap="none" rtlCol="0">
            <a:spAutoFit/>
          </a:bodyPr>
          <a:lstStyle/>
          <a:p>
            <a:r>
              <a:rPr lang="en-US" sz="1400" dirty="0" smtClean="0">
                <a:latin typeface="Arial" charset="0"/>
              </a:rPr>
              <a:t>Some slides from Prof </a:t>
            </a:r>
            <a:r>
              <a:rPr lang="en-US" sz="1400" dirty="0">
                <a:latin typeface="Arial" charset="0"/>
              </a:rPr>
              <a:t>Silas </a:t>
            </a:r>
            <a:r>
              <a:rPr lang="en-US" sz="1400" dirty="0" err="1">
                <a:latin typeface="Arial" charset="0"/>
              </a:rPr>
              <a:t>Leavesley</a:t>
            </a:r>
            <a:r>
              <a:rPr lang="en-US" sz="1400" dirty="0">
                <a:latin typeface="Arial" charset="0"/>
              </a:rPr>
              <a:t>,</a:t>
            </a:r>
          </a:p>
          <a:p>
            <a:r>
              <a:rPr lang="en-US" sz="1400" dirty="0">
                <a:latin typeface="Arial" charset="0"/>
              </a:rPr>
              <a:t>Dept. of Chemical Engineering, University of South Alabama</a:t>
            </a:r>
          </a:p>
          <a:p>
            <a:endParaRPr lang="en-US" sz="1400" dirty="0">
              <a:latin typeface="Arial" charset="0"/>
            </a:endParaRPr>
          </a:p>
          <a:p>
            <a:endParaRPr lang="en-US" sz="1400" dirty="0"/>
          </a:p>
        </p:txBody>
      </p:sp>
    </p:spTree>
    <p:extLst>
      <p:ext uri="{BB962C8B-B14F-4D97-AF65-F5344CB8AC3E}">
        <p14:creationId xmlns:p14="http://schemas.microsoft.com/office/powerpoint/2010/main" val="124885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utch Boy Paint Cards, 16-19, bottom-top, 300 mS, Gated PCA, Densi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667" t="3375" r="2667" b="3435"/>
          <a:stretch>
            <a:fillRect/>
          </a:stretch>
        </p:blipFill>
        <p:spPr>
          <a:xfrm>
            <a:off x="367556" y="927100"/>
            <a:ext cx="6144135" cy="56261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5843" name="Rectangle 3"/>
          <p:cNvSpPr>
            <a:spLocks noGrp="1" noChangeArrowheads="1"/>
          </p:cNvSpPr>
          <p:nvPr>
            <p:ph type="title"/>
          </p:nvPr>
        </p:nvSpPr>
        <p:spPr>
          <a:xfrm>
            <a:off x="609600" y="0"/>
            <a:ext cx="7848600" cy="941017"/>
          </a:xfrm>
          <a:noFill/>
        </p:spPr>
        <p:txBody>
          <a:bodyPr>
            <a:normAutofit fontScale="90000"/>
          </a:bodyPr>
          <a:lstStyle/>
          <a:p>
            <a:pPr eaLnBrk="1" hangingPunct="1"/>
            <a:r>
              <a:rPr lang="en-US" dirty="0">
                <a:solidFill>
                  <a:srgbClr val="000000"/>
                </a:solidFill>
                <a:latin typeface="Arial" charset="0"/>
              </a:rPr>
              <a:t>Reflection Example – Clustering</a:t>
            </a:r>
          </a:p>
        </p:txBody>
      </p:sp>
      <p:sp>
        <p:nvSpPr>
          <p:cNvPr id="35844" name="Text Box 4"/>
          <p:cNvSpPr txBox="1">
            <a:spLocks noChangeArrowheads="1"/>
          </p:cNvSpPr>
          <p:nvPr/>
        </p:nvSpPr>
        <p:spPr bwMode="auto">
          <a:xfrm>
            <a:off x="4876800" y="914400"/>
            <a:ext cx="4267200" cy="646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a:solidFill>
                  <a:srgbClr val="000000"/>
                </a:solidFill>
                <a:cs typeface="Arial" charset="0"/>
              </a:rPr>
              <a:t>PCA Density </a:t>
            </a:r>
            <a:r>
              <a:rPr lang="en-US" b="1" dirty="0" smtClean="0">
                <a:solidFill>
                  <a:srgbClr val="000000"/>
                </a:solidFill>
                <a:cs typeface="Arial" charset="0"/>
              </a:rPr>
              <a:t>Plot From </a:t>
            </a:r>
            <a:r>
              <a:rPr lang="en-US" b="1" dirty="0" err="1" smtClean="0">
                <a:solidFill>
                  <a:srgbClr val="000000"/>
                </a:solidFill>
                <a:cs typeface="Arial" charset="0"/>
              </a:rPr>
              <a:t>Cytospec</a:t>
            </a:r>
            <a:r>
              <a:rPr lang="en-US" b="1" dirty="0" smtClean="0">
                <a:solidFill>
                  <a:srgbClr val="000000"/>
                </a:solidFill>
                <a:cs typeface="Arial" charset="0"/>
              </a:rPr>
              <a:t> Software (Purdue)</a:t>
            </a:r>
            <a:endParaRPr lang="en-US" b="1" dirty="0">
              <a:solidFill>
                <a:srgbClr val="000000"/>
              </a:solidFill>
              <a:cs typeface="Arial" charset="0"/>
            </a:endParaRPr>
          </a:p>
        </p:txBody>
      </p:sp>
      <p:pic>
        <p:nvPicPr>
          <p:cNvPr id="5" name="Picture 3" descr="Dutch Boy Paint Cards, 16-19, bottom-top, RGB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3262313"/>
            <a:ext cx="2667000" cy="200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Left Arrow 5"/>
          <p:cNvSpPr/>
          <p:nvPr/>
        </p:nvSpPr>
        <p:spPr>
          <a:xfrm>
            <a:off x="5943600" y="4419599"/>
            <a:ext cx="547763" cy="481569"/>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p:cNvSpPr txBox="1"/>
          <p:nvPr/>
        </p:nvSpPr>
        <p:spPr>
          <a:xfrm>
            <a:off x="3810000" y="6273224"/>
            <a:ext cx="4136168" cy="584776"/>
          </a:xfrm>
          <a:prstGeom prst="rect">
            <a:avLst/>
          </a:prstGeom>
          <a:noFill/>
        </p:spPr>
        <p:txBody>
          <a:bodyPr wrap="none" rtlCol="0">
            <a:spAutoFit/>
          </a:bodyPr>
          <a:lstStyle/>
          <a:p>
            <a:r>
              <a:rPr lang="en-US" sz="1600" dirty="0" err="1" smtClean="0"/>
              <a:t>Cytospec</a:t>
            </a:r>
            <a:r>
              <a:rPr lang="en-US" sz="1600" dirty="0" smtClean="0"/>
              <a:t> Software free download</a:t>
            </a:r>
          </a:p>
          <a:p>
            <a:r>
              <a:rPr lang="en-US" sz="1600" i="1" dirty="0" smtClean="0">
                <a:hlinkClick r:id="rId5"/>
              </a:rPr>
              <a:t>http</a:t>
            </a:r>
            <a:r>
              <a:rPr lang="en-US" sz="1600" i="1" dirty="0">
                <a:hlinkClick r:id="rId5"/>
              </a:rPr>
              <a:t>://www.cyto.purdue.edu/</a:t>
            </a:r>
            <a:r>
              <a:rPr lang="en-US" sz="1600" i="1" dirty="0" smtClean="0">
                <a:hlinkClick r:id="rId5"/>
              </a:rPr>
              <a:t>Purdue_software</a:t>
            </a:r>
            <a:r>
              <a:rPr lang="en-US" sz="1600" i="1" dirty="0" smtClean="0"/>
              <a:t> </a:t>
            </a:r>
            <a:endParaRPr lang="en-US" sz="1600" i="1" dirty="0"/>
          </a:p>
        </p:txBody>
      </p:sp>
      <p:sp>
        <p:nvSpPr>
          <p:cNvPr id="8" name="Text Box 6"/>
          <p:cNvSpPr txBox="1">
            <a:spLocks noChangeArrowheads="1"/>
          </p:cNvSpPr>
          <p:nvPr/>
        </p:nvSpPr>
        <p:spPr bwMode="auto">
          <a:xfrm rot="16200000">
            <a:off x="-162719" y="3439319"/>
            <a:ext cx="844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PCA-2</a:t>
            </a:r>
          </a:p>
        </p:txBody>
      </p:sp>
      <p:sp>
        <p:nvSpPr>
          <p:cNvPr id="9" name="Text Box 5"/>
          <p:cNvSpPr txBox="1">
            <a:spLocks noChangeArrowheads="1"/>
          </p:cNvSpPr>
          <p:nvPr/>
        </p:nvSpPr>
        <p:spPr bwMode="auto">
          <a:xfrm>
            <a:off x="2819400" y="6400800"/>
            <a:ext cx="76993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dirty="0"/>
              <a:t>PCA-1</a:t>
            </a:r>
          </a:p>
        </p:txBody>
      </p:sp>
      <p:sp>
        <p:nvSpPr>
          <p:cNvPr id="2" name="Rectangle 1"/>
          <p:cNvSpPr/>
          <p:nvPr/>
        </p:nvSpPr>
        <p:spPr>
          <a:xfrm>
            <a:off x="7467600" y="3124200"/>
            <a:ext cx="1524000" cy="4572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ilm"/>
          <p:cNvSpPr>
            <a:spLocks noEditPoints="1" noChangeArrowheads="1"/>
          </p:cNvSpPr>
          <p:nvPr/>
        </p:nvSpPr>
        <p:spPr bwMode="auto">
          <a:xfrm>
            <a:off x="8839200" y="6400800"/>
            <a:ext cx="152400" cy="2286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57559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1.49401E-6 4.66883E-6 L -0.62467 0.17786 " pathEditMode="relative" rAng="0" ptsTypes="AA">
                                      <p:cBhvr>
                                        <p:cTn id="11" dur="2000" fill="hold"/>
                                        <p:tgtEl>
                                          <p:spTgt spid="2"/>
                                        </p:tgtEl>
                                        <p:attrNameLst>
                                          <p:attrName>ppt_x</p:attrName>
                                          <p:attrName>ppt_y</p:attrName>
                                        </p:attrNameLst>
                                      </p:cBhvr>
                                      <p:rCtr x="-31234" y="8893"/>
                                    </p:animMotion>
                                  </p:childTnLst>
                                </p:cTn>
                              </p:par>
                            </p:childTnLst>
                          </p:cTn>
                        </p:par>
                        <p:par>
                          <p:cTn id="12" fill="hold">
                            <p:stCondLst>
                              <p:cond delay="2000"/>
                            </p:stCondLst>
                            <p:childTnLst>
                              <p:par>
                                <p:cTn id="13" presetID="9" presetClass="exit" presetSubtype="0" fill="hold" grpId="0" nodeType="afterEffect">
                                  <p:stCondLst>
                                    <p:cond delay="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utch Boy Paint Cards, 16-19, bottom-top, 300 mS, Gated PCA, Densi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667" t="3375" r="2667" b="3435"/>
          <a:stretch>
            <a:fillRect/>
          </a:stretch>
        </p:blipFill>
        <p:spPr>
          <a:xfrm>
            <a:off x="34692" y="927100"/>
            <a:ext cx="6477000" cy="5930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5843" name="Rectangle 3"/>
          <p:cNvSpPr>
            <a:spLocks noGrp="1" noChangeArrowheads="1"/>
          </p:cNvSpPr>
          <p:nvPr>
            <p:ph type="title"/>
          </p:nvPr>
        </p:nvSpPr>
        <p:spPr>
          <a:xfrm>
            <a:off x="609600" y="0"/>
            <a:ext cx="7848600" cy="941017"/>
          </a:xfrm>
          <a:noFill/>
        </p:spPr>
        <p:txBody>
          <a:bodyPr>
            <a:normAutofit fontScale="90000"/>
          </a:bodyPr>
          <a:lstStyle/>
          <a:p>
            <a:pPr eaLnBrk="1" hangingPunct="1"/>
            <a:r>
              <a:rPr lang="en-US" dirty="0">
                <a:solidFill>
                  <a:srgbClr val="000000"/>
                </a:solidFill>
                <a:latin typeface="Arial" charset="0"/>
              </a:rPr>
              <a:t>Reflection Example – Clustering</a:t>
            </a:r>
          </a:p>
        </p:txBody>
      </p:sp>
      <p:sp>
        <p:nvSpPr>
          <p:cNvPr id="35844" name="Text Box 4"/>
          <p:cNvSpPr txBox="1">
            <a:spLocks noChangeArrowheads="1"/>
          </p:cNvSpPr>
          <p:nvPr/>
        </p:nvSpPr>
        <p:spPr bwMode="auto">
          <a:xfrm>
            <a:off x="4876800" y="914400"/>
            <a:ext cx="4267200" cy="646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a:solidFill>
                  <a:srgbClr val="000000"/>
                </a:solidFill>
                <a:cs typeface="Arial" charset="0"/>
              </a:rPr>
              <a:t>PCA Density </a:t>
            </a:r>
            <a:r>
              <a:rPr lang="en-US" b="1" dirty="0" smtClean="0">
                <a:solidFill>
                  <a:srgbClr val="000000"/>
                </a:solidFill>
                <a:cs typeface="Arial" charset="0"/>
              </a:rPr>
              <a:t>Plot From </a:t>
            </a:r>
            <a:r>
              <a:rPr lang="en-US" b="1" dirty="0" err="1" smtClean="0">
                <a:solidFill>
                  <a:srgbClr val="000000"/>
                </a:solidFill>
                <a:cs typeface="Arial" charset="0"/>
              </a:rPr>
              <a:t>Cytospec</a:t>
            </a:r>
            <a:r>
              <a:rPr lang="en-US" b="1" dirty="0" smtClean="0">
                <a:solidFill>
                  <a:srgbClr val="000000"/>
                </a:solidFill>
                <a:cs typeface="Arial" charset="0"/>
              </a:rPr>
              <a:t> Software (Purdue)</a:t>
            </a:r>
            <a:endParaRPr lang="en-US" b="1" dirty="0">
              <a:solidFill>
                <a:srgbClr val="000000"/>
              </a:solidFill>
              <a:cs typeface="Arial" charset="0"/>
            </a:endParaRPr>
          </a:p>
        </p:txBody>
      </p:sp>
      <p:pic>
        <p:nvPicPr>
          <p:cNvPr id="5" name="Picture 3" descr="Dutch Boy Paint Cards, 16-19, bottom-top, RGB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165" y="3733800"/>
            <a:ext cx="2040835" cy="153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Left Arrow 5"/>
          <p:cNvSpPr/>
          <p:nvPr/>
        </p:nvSpPr>
        <p:spPr>
          <a:xfrm>
            <a:off x="6234037" y="4078209"/>
            <a:ext cx="822960" cy="822960"/>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p:cNvSpPr txBox="1"/>
          <p:nvPr/>
        </p:nvSpPr>
        <p:spPr>
          <a:xfrm>
            <a:off x="5007832" y="6096000"/>
            <a:ext cx="4136168" cy="584776"/>
          </a:xfrm>
          <a:prstGeom prst="rect">
            <a:avLst/>
          </a:prstGeom>
          <a:noFill/>
        </p:spPr>
        <p:txBody>
          <a:bodyPr wrap="none" rtlCol="0">
            <a:spAutoFit/>
          </a:bodyPr>
          <a:lstStyle/>
          <a:p>
            <a:r>
              <a:rPr lang="en-US" sz="1600" dirty="0" err="1" smtClean="0"/>
              <a:t>Cytospec</a:t>
            </a:r>
            <a:r>
              <a:rPr lang="en-US" sz="1600" dirty="0" smtClean="0"/>
              <a:t> Software free download</a:t>
            </a:r>
          </a:p>
          <a:p>
            <a:r>
              <a:rPr lang="en-US" sz="1600" i="1" dirty="0" smtClean="0">
                <a:hlinkClick r:id="rId5"/>
              </a:rPr>
              <a:t>http</a:t>
            </a:r>
            <a:r>
              <a:rPr lang="en-US" sz="1600" i="1" dirty="0">
                <a:hlinkClick r:id="rId5"/>
              </a:rPr>
              <a:t>://www.cyto.purdue.edu/</a:t>
            </a:r>
            <a:r>
              <a:rPr lang="en-US" sz="1600" i="1" dirty="0" smtClean="0">
                <a:hlinkClick r:id="rId5"/>
              </a:rPr>
              <a:t>Purdue_software</a:t>
            </a:r>
            <a:r>
              <a:rPr lang="en-US" sz="1600" i="1" dirty="0" smtClean="0"/>
              <a:t> </a:t>
            </a:r>
            <a:endParaRPr lang="en-US" sz="1600" i="1" dirty="0"/>
          </a:p>
        </p:txBody>
      </p:sp>
      <p:pic>
        <p:nvPicPr>
          <p:cNvPr id="8" name="Picture 3" descr="Dutch Boy Paint Cards, 16-19, bottom-top, RGB (cropped)"/>
          <p:cNvPicPr>
            <a:picLocks noChangeAspect="1" noChangeArrowheads="1"/>
          </p:cNvPicPr>
          <p:nvPr/>
        </p:nvPicPr>
        <p:blipFill rotWithShape="1">
          <a:blip r:embed="rId4">
            <a:extLst>
              <a:ext uri="{28A0092B-C50C-407E-A947-70E740481C1C}">
                <a14:useLocalDpi xmlns:a14="http://schemas.microsoft.com/office/drawing/2010/main" val="0"/>
              </a:ext>
            </a:extLst>
          </a:blip>
          <a:srcRect l="44159" t="2269" r="32626" b="85874"/>
          <a:stretch/>
        </p:blipFill>
        <p:spPr bwMode="auto">
          <a:xfrm>
            <a:off x="1371600" y="4114800"/>
            <a:ext cx="990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descr="Dutch Boy Paint Cards, 16-19, bottom-top, RGB (cropped)"/>
          <p:cNvPicPr>
            <a:picLocks noChangeAspect="1" noChangeArrowheads="1"/>
          </p:cNvPicPr>
          <p:nvPr/>
        </p:nvPicPr>
        <p:blipFill rotWithShape="1">
          <a:blip r:embed="rId4">
            <a:extLst>
              <a:ext uri="{28A0092B-C50C-407E-A947-70E740481C1C}">
                <a14:useLocalDpi xmlns:a14="http://schemas.microsoft.com/office/drawing/2010/main" val="0"/>
              </a:ext>
            </a:extLst>
          </a:blip>
          <a:srcRect l="67236" t="2523" r="11336" b="85620"/>
          <a:stretch/>
        </p:blipFill>
        <p:spPr bwMode="auto">
          <a:xfrm>
            <a:off x="2450753" y="4095620"/>
            <a:ext cx="978248" cy="407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ilm"/>
          <p:cNvSpPr>
            <a:spLocks noEditPoints="1" noChangeArrowheads="1"/>
          </p:cNvSpPr>
          <p:nvPr/>
        </p:nvSpPr>
        <p:spPr bwMode="auto">
          <a:xfrm>
            <a:off x="8477518" y="5832917"/>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1" name="Film"/>
          <p:cNvSpPr>
            <a:spLocks noEditPoints="1" noChangeArrowheads="1"/>
          </p:cNvSpPr>
          <p:nvPr/>
        </p:nvSpPr>
        <p:spPr bwMode="auto">
          <a:xfrm>
            <a:off x="8801100" y="5832917"/>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628991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28600" y="-12485"/>
            <a:ext cx="8763000" cy="850685"/>
          </a:xfrm>
        </p:spPr>
        <p:txBody>
          <a:bodyPr/>
          <a:lstStyle/>
          <a:p>
            <a:r>
              <a:rPr lang="en-US" dirty="0" smtClean="0"/>
              <a:t>Colored candies</a:t>
            </a:r>
            <a:endParaRPr lang="en-US" dirty="0"/>
          </a:p>
        </p:txBody>
      </p:sp>
      <p:pic>
        <p:nvPicPr>
          <p:cNvPr id="201731" name="Picture 3" descr="IpPcaDensi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197"/>
          <a:stretch>
            <a:fillRect/>
          </a:stretch>
        </p:blipFill>
        <p:spPr>
          <a:xfrm>
            <a:off x="2019300" y="1295400"/>
            <a:ext cx="5715000" cy="4984750"/>
          </a:xfrm>
          <a:noFill/>
          <a:ln>
            <a:solidFill>
              <a:schemeClr val="accent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201732" name="Picture 4" descr="IPPcaChart1"/>
          <p:cNvPicPr>
            <a:picLocks noChangeAspect="1" noChangeArrowheads="1"/>
          </p:cNvPicPr>
          <p:nvPr/>
        </p:nvPicPr>
        <p:blipFill>
          <a:blip r:embed="rId4">
            <a:extLst>
              <a:ext uri="{28A0092B-C50C-407E-A947-70E740481C1C}">
                <a14:useLocalDpi xmlns:a14="http://schemas.microsoft.com/office/drawing/2010/main" val="0"/>
              </a:ext>
            </a:extLst>
          </a:blip>
          <a:srcRect t="3665"/>
          <a:stretch>
            <a:fillRect/>
          </a:stretch>
        </p:blipFill>
        <p:spPr bwMode="auto">
          <a:xfrm>
            <a:off x="2025650" y="1276350"/>
            <a:ext cx="5645150" cy="5016500"/>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201733" name="Picture 5" descr="reference image skittles 250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219200"/>
            <a:ext cx="2133600" cy="159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4" name="Picture 6" descr="reference image skittles 250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219200"/>
            <a:ext cx="6858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6" name="Film"/>
          <p:cNvSpPr>
            <a:spLocks noEditPoints="1" noChangeArrowheads="1"/>
          </p:cNvSpPr>
          <p:nvPr/>
        </p:nvSpPr>
        <p:spPr bwMode="auto">
          <a:xfrm>
            <a:off x="8839200" y="61722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47778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dissolve">
                                      <p:cBhvr>
                                        <p:cTn id="7" dur="500"/>
                                        <p:tgtEl>
                                          <p:spTgt spid="201732"/>
                                        </p:tgtEl>
                                      </p:cBhvr>
                                    </p:animEffec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2000"/>
                                        <p:tgtEl>
                                          <p:spTgt spid="201734"/>
                                        </p:tgtEl>
                                      </p:cBhvr>
                                    </p:animEffect>
                                    <p:set>
                                      <p:cBhvr>
                                        <p:cTn id="11" dur="1" fill="hold">
                                          <p:stCondLst>
                                            <p:cond delay="1999"/>
                                          </p:stCondLst>
                                        </p:cTn>
                                        <p:tgtEl>
                                          <p:spTgt spid="201734"/>
                                        </p:tgtEl>
                                        <p:attrNameLst>
                                          <p:attrName>style.visibility</p:attrName>
                                        </p:attrNameLst>
                                      </p:cBhvr>
                                      <p:to>
                                        <p:strVal val="hidden"/>
                                      </p:to>
                                    </p:set>
                                  </p:childTnLst>
                                </p:cTn>
                              </p:par>
                              <p:par>
                                <p:cTn id="12" presetID="3" presetClass="exit" presetSubtype="10" fill="hold" grpId="0" nodeType="withEffect">
                                  <p:stCondLst>
                                    <p:cond delay="0"/>
                                  </p:stCondLst>
                                  <p:childTnLst>
                                    <p:animEffect transition="out" filter="blinds(horizontal)">
                                      <p:cBhvr>
                                        <p:cTn id="13" dur="500"/>
                                        <p:tgtEl>
                                          <p:spTgt spid="201736"/>
                                        </p:tgtEl>
                                      </p:cBhvr>
                                    </p:animEffect>
                                    <p:set>
                                      <p:cBhvr>
                                        <p:cTn id="14" dur="1" fill="hold">
                                          <p:stCondLst>
                                            <p:cond delay="499"/>
                                          </p:stCondLst>
                                        </p:cTn>
                                        <p:tgtEl>
                                          <p:spTgt spid="2017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838200" y="20715"/>
            <a:ext cx="7772400" cy="817485"/>
          </a:xfrm>
        </p:spPr>
        <p:txBody>
          <a:bodyPr/>
          <a:lstStyle/>
          <a:p>
            <a:r>
              <a:rPr lang="en-US" dirty="0"/>
              <a:t>Classified Skittles</a:t>
            </a:r>
          </a:p>
        </p:txBody>
      </p:sp>
      <p:pic>
        <p:nvPicPr>
          <p:cNvPr id="203780" name="Picture 4" descr="IpPca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00600" y="2819400"/>
            <a:ext cx="4343400" cy="32448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pSp>
        <p:nvGrpSpPr>
          <p:cNvPr id="203795" name="Group 19"/>
          <p:cNvGrpSpPr>
            <a:grpSpLocks/>
          </p:cNvGrpSpPr>
          <p:nvPr/>
        </p:nvGrpSpPr>
        <p:grpSpPr bwMode="auto">
          <a:xfrm>
            <a:off x="5251450" y="2514600"/>
            <a:ext cx="3130550" cy="3017838"/>
            <a:chOff x="672" y="720"/>
            <a:chExt cx="1972" cy="1901"/>
          </a:xfrm>
        </p:grpSpPr>
        <p:sp>
          <p:nvSpPr>
            <p:cNvPr id="203796" name="Text Box 20"/>
            <p:cNvSpPr txBox="1">
              <a:spLocks noChangeArrowheads="1"/>
            </p:cNvSpPr>
            <p:nvPr/>
          </p:nvSpPr>
          <p:spPr bwMode="auto">
            <a:xfrm>
              <a:off x="1584" y="1200"/>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cs typeface="Times New Roman" charset="0"/>
                </a:rPr>
                <a:t>1</a:t>
              </a:r>
            </a:p>
          </p:txBody>
        </p:sp>
        <p:sp>
          <p:nvSpPr>
            <p:cNvPr id="203797" name="Text Box 21"/>
            <p:cNvSpPr txBox="1">
              <a:spLocks noChangeArrowheads="1"/>
            </p:cNvSpPr>
            <p:nvPr/>
          </p:nvSpPr>
          <p:spPr bwMode="auto">
            <a:xfrm>
              <a:off x="2160" y="1248"/>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cs typeface="Times New Roman" charset="0"/>
                </a:rPr>
                <a:t>1</a:t>
              </a:r>
            </a:p>
          </p:txBody>
        </p:sp>
        <p:sp>
          <p:nvSpPr>
            <p:cNvPr id="203798" name="Text Box 22"/>
            <p:cNvSpPr txBox="1">
              <a:spLocks noChangeArrowheads="1"/>
            </p:cNvSpPr>
            <p:nvPr/>
          </p:nvSpPr>
          <p:spPr bwMode="auto">
            <a:xfrm>
              <a:off x="1104" y="720"/>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cs typeface="Times New Roman" charset="0"/>
                </a:rPr>
                <a:t>1</a:t>
              </a:r>
            </a:p>
          </p:txBody>
        </p:sp>
        <p:sp>
          <p:nvSpPr>
            <p:cNvPr id="203799" name="Text Box 23"/>
            <p:cNvSpPr txBox="1">
              <a:spLocks noChangeArrowheads="1"/>
            </p:cNvSpPr>
            <p:nvPr/>
          </p:nvSpPr>
          <p:spPr bwMode="auto">
            <a:xfrm>
              <a:off x="672" y="912"/>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cs typeface="Times New Roman" charset="0"/>
                </a:rPr>
                <a:t>1</a:t>
              </a:r>
            </a:p>
          </p:txBody>
        </p:sp>
        <p:sp>
          <p:nvSpPr>
            <p:cNvPr id="203800" name="Text Box 24"/>
            <p:cNvSpPr txBox="1">
              <a:spLocks noChangeArrowheads="1"/>
            </p:cNvSpPr>
            <p:nvPr/>
          </p:nvSpPr>
          <p:spPr bwMode="auto">
            <a:xfrm>
              <a:off x="2400" y="864"/>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cs typeface="Times New Roman" charset="0"/>
                </a:rPr>
                <a:t>1</a:t>
              </a:r>
            </a:p>
          </p:txBody>
        </p:sp>
        <p:sp>
          <p:nvSpPr>
            <p:cNvPr id="203801" name="Text Box 25"/>
            <p:cNvSpPr txBox="1">
              <a:spLocks noChangeArrowheads="1"/>
            </p:cNvSpPr>
            <p:nvPr/>
          </p:nvSpPr>
          <p:spPr bwMode="auto">
            <a:xfrm>
              <a:off x="2400" y="1728"/>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cs typeface="Times New Roman" charset="0"/>
                </a:rPr>
                <a:t>1</a:t>
              </a:r>
            </a:p>
          </p:txBody>
        </p:sp>
        <p:sp>
          <p:nvSpPr>
            <p:cNvPr id="203802" name="Text Box 26"/>
            <p:cNvSpPr txBox="1">
              <a:spLocks noChangeArrowheads="1"/>
            </p:cNvSpPr>
            <p:nvPr/>
          </p:nvSpPr>
          <p:spPr bwMode="auto">
            <a:xfrm>
              <a:off x="2064" y="2256"/>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cs typeface="Times New Roman" charset="0"/>
                </a:rPr>
                <a:t>1</a:t>
              </a:r>
            </a:p>
          </p:txBody>
        </p:sp>
      </p:grpSp>
      <p:sp>
        <p:nvSpPr>
          <p:cNvPr id="203803" name="Text Box 27"/>
          <p:cNvSpPr txBox="1">
            <a:spLocks noChangeArrowheads="1"/>
          </p:cNvSpPr>
          <p:nvPr/>
        </p:nvSpPr>
        <p:spPr bwMode="auto">
          <a:xfrm>
            <a:off x="4953000" y="3505200"/>
            <a:ext cx="3873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2</a:t>
            </a:r>
          </a:p>
        </p:txBody>
      </p:sp>
      <p:sp>
        <p:nvSpPr>
          <p:cNvPr id="203804" name="Text Box 28"/>
          <p:cNvSpPr txBox="1">
            <a:spLocks noChangeArrowheads="1"/>
          </p:cNvSpPr>
          <p:nvPr/>
        </p:nvSpPr>
        <p:spPr bwMode="auto">
          <a:xfrm>
            <a:off x="5480050" y="3352800"/>
            <a:ext cx="38735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2</a:t>
            </a:r>
          </a:p>
        </p:txBody>
      </p:sp>
      <p:sp>
        <p:nvSpPr>
          <p:cNvPr id="203805" name="Text Box 29"/>
          <p:cNvSpPr txBox="1">
            <a:spLocks noChangeArrowheads="1"/>
          </p:cNvSpPr>
          <p:nvPr/>
        </p:nvSpPr>
        <p:spPr bwMode="auto">
          <a:xfrm>
            <a:off x="8223250" y="4983163"/>
            <a:ext cx="3873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2</a:t>
            </a:r>
          </a:p>
        </p:txBody>
      </p:sp>
      <p:sp>
        <p:nvSpPr>
          <p:cNvPr id="203806" name="Text Box 30"/>
          <p:cNvSpPr txBox="1">
            <a:spLocks noChangeArrowheads="1"/>
          </p:cNvSpPr>
          <p:nvPr/>
        </p:nvSpPr>
        <p:spPr bwMode="auto">
          <a:xfrm>
            <a:off x="5556250" y="5287963"/>
            <a:ext cx="387350"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2</a:t>
            </a:r>
          </a:p>
        </p:txBody>
      </p:sp>
      <p:pic>
        <p:nvPicPr>
          <p:cNvPr id="203779" name="Picture 3" descr="reference image skittles 250m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81000" y="2843213"/>
            <a:ext cx="4343400" cy="3176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pSp>
        <p:nvGrpSpPr>
          <p:cNvPr id="203813" name="Group 37"/>
          <p:cNvGrpSpPr>
            <a:grpSpLocks/>
          </p:cNvGrpSpPr>
          <p:nvPr/>
        </p:nvGrpSpPr>
        <p:grpSpPr bwMode="auto">
          <a:xfrm>
            <a:off x="374650" y="2468563"/>
            <a:ext cx="4214813" cy="3565525"/>
            <a:chOff x="236" y="1555"/>
            <a:chExt cx="2655" cy="2246"/>
          </a:xfrm>
        </p:grpSpPr>
        <p:sp>
          <p:nvSpPr>
            <p:cNvPr id="203782" name="Text Box 6"/>
            <p:cNvSpPr txBox="1">
              <a:spLocks noChangeArrowheads="1"/>
            </p:cNvSpPr>
            <p:nvPr/>
          </p:nvSpPr>
          <p:spPr bwMode="auto">
            <a:xfrm>
              <a:off x="1420" y="2031"/>
              <a:ext cx="244" cy="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chemeClr val="bg1"/>
                  </a:solidFill>
                  <a:cs typeface="Times New Roman" charset="0"/>
                </a:rPr>
                <a:t>1</a:t>
              </a:r>
            </a:p>
          </p:txBody>
        </p:sp>
        <p:sp>
          <p:nvSpPr>
            <p:cNvPr id="203783" name="Text Box 7"/>
            <p:cNvSpPr txBox="1">
              <a:spLocks noChangeArrowheads="1"/>
            </p:cNvSpPr>
            <p:nvPr/>
          </p:nvSpPr>
          <p:spPr bwMode="auto">
            <a:xfrm>
              <a:off x="2036" y="2151"/>
              <a:ext cx="25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b="1">
                  <a:solidFill>
                    <a:schemeClr val="bg1"/>
                  </a:solidFill>
                  <a:cs typeface="Times New Roman" charset="0"/>
                </a:rPr>
                <a:t>1</a:t>
              </a:r>
            </a:p>
          </p:txBody>
        </p:sp>
        <p:sp>
          <p:nvSpPr>
            <p:cNvPr id="203784" name="Text Box 8"/>
            <p:cNvSpPr txBox="1">
              <a:spLocks noChangeArrowheads="1"/>
            </p:cNvSpPr>
            <p:nvPr/>
          </p:nvSpPr>
          <p:spPr bwMode="auto">
            <a:xfrm>
              <a:off x="948" y="1555"/>
              <a:ext cx="244" cy="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chemeClr val="bg1"/>
                  </a:solidFill>
                  <a:cs typeface="Times New Roman" charset="0"/>
                </a:rPr>
                <a:t>1</a:t>
              </a:r>
            </a:p>
          </p:txBody>
        </p:sp>
        <p:sp>
          <p:nvSpPr>
            <p:cNvPr id="203785" name="Text Box 9"/>
            <p:cNvSpPr txBox="1">
              <a:spLocks noChangeArrowheads="1"/>
            </p:cNvSpPr>
            <p:nvPr/>
          </p:nvSpPr>
          <p:spPr bwMode="auto">
            <a:xfrm>
              <a:off x="497" y="1733"/>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chemeClr val="bg1"/>
                  </a:solidFill>
                  <a:cs typeface="Times New Roman" charset="0"/>
                </a:rPr>
                <a:t>1</a:t>
              </a:r>
            </a:p>
          </p:txBody>
        </p:sp>
        <p:sp>
          <p:nvSpPr>
            <p:cNvPr id="203786" name="Text Box 10"/>
            <p:cNvSpPr txBox="1">
              <a:spLocks noChangeArrowheads="1"/>
            </p:cNvSpPr>
            <p:nvPr/>
          </p:nvSpPr>
          <p:spPr bwMode="auto">
            <a:xfrm>
              <a:off x="2241" y="1733"/>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chemeClr val="bg1"/>
                  </a:solidFill>
                  <a:cs typeface="Times New Roman" charset="0"/>
                </a:rPr>
                <a:t>1</a:t>
              </a:r>
            </a:p>
          </p:txBody>
        </p:sp>
        <p:sp>
          <p:nvSpPr>
            <p:cNvPr id="203787" name="Text Box 11"/>
            <p:cNvSpPr txBox="1">
              <a:spLocks noChangeArrowheads="1"/>
            </p:cNvSpPr>
            <p:nvPr/>
          </p:nvSpPr>
          <p:spPr bwMode="auto">
            <a:xfrm>
              <a:off x="2298" y="2521"/>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chemeClr val="bg1"/>
                  </a:solidFill>
                  <a:cs typeface="Times New Roman" charset="0"/>
                </a:rPr>
                <a:t>1</a:t>
              </a:r>
            </a:p>
          </p:txBody>
        </p:sp>
        <p:sp>
          <p:nvSpPr>
            <p:cNvPr id="203788" name="Text Box 12"/>
            <p:cNvSpPr txBox="1">
              <a:spLocks noChangeArrowheads="1"/>
            </p:cNvSpPr>
            <p:nvPr/>
          </p:nvSpPr>
          <p:spPr bwMode="auto">
            <a:xfrm>
              <a:off x="1948" y="3132"/>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chemeClr val="bg1"/>
                  </a:solidFill>
                  <a:cs typeface="Times New Roman" charset="0"/>
                </a:rPr>
                <a:t>1</a:t>
              </a:r>
            </a:p>
          </p:txBody>
        </p:sp>
        <p:sp>
          <p:nvSpPr>
            <p:cNvPr id="203791" name="Text Box 15"/>
            <p:cNvSpPr txBox="1">
              <a:spLocks noChangeArrowheads="1"/>
            </p:cNvSpPr>
            <p:nvPr/>
          </p:nvSpPr>
          <p:spPr bwMode="auto">
            <a:xfrm>
              <a:off x="749" y="2090"/>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2</a:t>
              </a:r>
            </a:p>
          </p:txBody>
        </p:sp>
        <p:sp>
          <p:nvSpPr>
            <p:cNvPr id="203792" name="Text Box 16"/>
            <p:cNvSpPr txBox="1">
              <a:spLocks noChangeArrowheads="1"/>
            </p:cNvSpPr>
            <p:nvPr/>
          </p:nvSpPr>
          <p:spPr bwMode="auto">
            <a:xfrm>
              <a:off x="236" y="2245"/>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2</a:t>
              </a:r>
            </a:p>
          </p:txBody>
        </p:sp>
        <p:sp>
          <p:nvSpPr>
            <p:cNvPr id="203793" name="Text Box 17"/>
            <p:cNvSpPr txBox="1">
              <a:spLocks noChangeArrowheads="1"/>
            </p:cNvSpPr>
            <p:nvPr/>
          </p:nvSpPr>
          <p:spPr bwMode="auto">
            <a:xfrm>
              <a:off x="852" y="3161"/>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2</a:t>
              </a:r>
            </a:p>
          </p:txBody>
        </p:sp>
        <p:sp>
          <p:nvSpPr>
            <p:cNvPr id="203794" name="Text Box 18"/>
            <p:cNvSpPr txBox="1">
              <a:spLocks noChangeArrowheads="1"/>
            </p:cNvSpPr>
            <p:nvPr/>
          </p:nvSpPr>
          <p:spPr bwMode="auto">
            <a:xfrm>
              <a:off x="2493" y="3042"/>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2</a:t>
              </a:r>
            </a:p>
          </p:txBody>
        </p:sp>
        <p:sp>
          <p:nvSpPr>
            <p:cNvPr id="203807" name="Text Box 31"/>
            <p:cNvSpPr txBox="1">
              <a:spLocks noChangeArrowheads="1"/>
            </p:cNvSpPr>
            <p:nvPr/>
          </p:nvSpPr>
          <p:spPr bwMode="auto">
            <a:xfrm>
              <a:off x="1677" y="1769"/>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3</a:t>
              </a:r>
            </a:p>
          </p:txBody>
        </p:sp>
        <p:sp>
          <p:nvSpPr>
            <p:cNvPr id="203808" name="Text Box 32"/>
            <p:cNvSpPr txBox="1">
              <a:spLocks noChangeArrowheads="1"/>
            </p:cNvSpPr>
            <p:nvPr/>
          </p:nvSpPr>
          <p:spPr bwMode="auto">
            <a:xfrm>
              <a:off x="2647" y="2150"/>
              <a:ext cx="244" cy="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a:solidFill>
                    <a:srgbClr val="FFFF00"/>
                  </a:solidFill>
                  <a:cs typeface="Times New Roman" charset="0"/>
                </a:rPr>
                <a:t>3</a:t>
              </a:r>
            </a:p>
          </p:txBody>
        </p:sp>
        <p:sp>
          <p:nvSpPr>
            <p:cNvPr id="203809" name="Text Box 33"/>
            <p:cNvSpPr txBox="1">
              <a:spLocks noChangeArrowheads="1"/>
            </p:cNvSpPr>
            <p:nvPr/>
          </p:nvSpPr>
          <p:spPr bwMode="auto">
            <a:xfrm>
              <a:off x="1779" y="2566"/>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3</a:t>
              </a:r>
            </a:p>
          </p:txBody>
        </p:sp>
        <p:sp>
          <p:nvSpPr>
            <p:cNvPr id="203810" name="Text Box 34"/>
            <p:cNvSpPr txBox="1">
              <a:spLocks noChangeArrowheads="1"/>
            </p:cNvSpPr>
            <p:nvPr/>
          </p:nvSpPr>
          <p:spPr bwMode="auto">
            <a:xfrm>
              <a:off x="1313" y="2959"/>
              <a:ext cx="244"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3</a:t>
              </a:r>
            </a:p>
          </p:txBody>
        </p:sp>
        <p:sp>
          <p:nvSpPr>
            <p:cNvPr id="203811" name="Text Box 35"/>
            <p:cNvSpPr txBox="1">
              <a:spLocks noChangeArrowheads="1"/>
            </p:cNvSpPr>
            <p:nvPr/>
          </p:nvSpPr>
          <p:spPr bwMode="auto">
            <a:xfrm>
              <a:off x="1574" y="3435"/>
              <a:ext cx="244" cy="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FFFF00"/>
                  </a:solidFill>
                  <a:cs typeface="Times New Roman" charset="0"/>
                </a:rPr>
                <a:t>3</a:t>
              </a:r>
            </a:p>
          </p:txBody>
        </p:sp>
      </p:grpSp>
      <p:sp>
        <p:nvSpPr>
          <p:cNvPr id="34" name="Text Box 32"/>
          <p:cNvSpPr txBox="1">
            <a:spLocks noChangeArrowheads="1"/>
          </p:cNvSpPr>
          <p:nvPr/>
        </p:nvSpPr>
        <p:spPr bwMode="auto">
          <a:xfrm>
            <a:off x="8534400" y="3429000"/>
            <a:ext cx="387350" cy="57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a:solidFill>
                  <a:srgbClr val="FFFF00"/>
                </a:solidFill>
                <a:cs typeface="Times New Roman" charset="0"/>
              </a:rPr>
              <a:t>3</a:t>
            </a:r>
          </a:p>
        </p:txBody>
      </p:sp>
      <p:sp>
        <p:nvSpPr>
          <p:cNvPr id="35" name="Text Box 32"/>
          <p:cNvSpPr txBox="1">
            <a:spLocks noChangeArrowheads="1"/>
          </p:cNvSpPr>
          <p:nvPr/>
        </p:nvSpPr>
        <p:spPr bwMode="auto">
          <a:xfrm>
            <a:off x="7239000" y="2819400"/>
            <a:ext cx="387350" cy="57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a:solidFill>
                  <a:srgbClr val="FFFF00"/>
                </a:solidFill>
                <a:cs typeface="Times New Roman" charset="0"/>
              </a:rPr>
              <a:t>3</a:t>
            </a:r>
          </a:p>
        </p:txBody>
      </p:sp>
      <p:sp>
        <p:nvSpPr>
          <p:cNvPr id="36" name="Text Box 32"/>
          <p:cNvSpPr txBox="1">
            <a:spLocks noChangeArrowheads="1"/>
          </p:cNvSpPr>
          <p:nvPr/>
        </p:nvSpPr>
        <p:spPr bwMode="auto">
          <a:xfrm>
            <a:off x="7086600" y="4191000"/>
            <a:ext cx="387350" cy="57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a:solidFill>
                  <a:srgbClr val="FFFF00"/>
                </a:solidFill>
                <a:cs typeface="Times New Roman" charset="0"/>
              </a:rPr>
              <a:t>3</a:t>
            </a:r>
          </a:p>
        </p:txBody>
      </p:sp>
      <p:sp>
        <p:nvSpPr>
          <p:cNvPr id="37" name="Text Box 32"/>
          <p:cNvSpPr txBox="1">
            <a:spLocks noChangeArrowheads="1"/>
          </p:cNvSpPr>
          <p:nvPr/>
        </p:nvSpPr>
        <p:spPr bwMode="auto">
          <a:xfrm>
            <a:off x="6629400" y="4876800"/>
            <a:ext cx="387350" cy="57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a:solidFill>
                  <a:srgbClr val="FFFF00"/>
                </a:solidFill>
                <a:cs typeface="Times New Roman" charset="0"/>
              </a:rPr>
              <a:t>3</a:t>
            </a:r>
          </a:p>
        </p:txBody>
      </p:sp>
      <p:sp>
        <p:nvSpPr>
          <p:cNvPr id="38" name="Text Box 32"/>
          <p:cNvSpPr txBox="1">
            <a:spLocks noChangeArrowheads="1"/>
          </p:cNvSpPr>
          <p:nvPr/>
        </p:nvSpPr>
        <p:spPr bwMode="auto">
          <a:xfrm>
            <a:off x="6934200" y="5562600"/>
            <a:ext cx="387350" cy="57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dirty="0">
                <a:solidFill>
                  <a:srgbClr val="FFFF00"/>
                </a:solidFill>
                <a:cs typeface="Times New Roman" charset="0"/>
              </a:rPr>
              <a:t>3</a:t>
            </a:r>
          </a:p>
        </p:txBody>
      </p:sp>
    </p:spTree>
    <p:extLst>
      <p:ext uri="{BB962C8B-B14F-4D97-AF65-F5344CB8AC3E}">
        <p14:creationId xmlns:p14="http://schemas.microsoft.com/office/powerpoint/2010/main" val="3525239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3795"/>
                                        </p:tgtEl>
                                        <p:attrNameLst>
                                          <p:attrName>style.visibility</p:attrName>
                                        </p:attrNameLst>
                                      </p:cBhvr>
                                      <p:to>
                                        <p:strVal val="visible"/>
                                      </p:to>
                                    </p:set>
                                    <p:animEffect transition="in" filter="dissolve">
                                      <p:cBhvr>
                                        <p:cTn id="7" dur="500"/>
                                        <p:tgtEl>
                                          <p:spTgt spid="20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l="20370" t="11618" b="3986"/>
          <a:stretch>
            <a:fillRect/>
          </a:stretch>
        </p:blipFill>
        <p:spPr bwMode="auto">
          <a:xfrm>
            <a:off x="990600" y="3116263"/>
            <a:ext cx="3810000" cy="3446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l="2942" t="12854" r="8824" b="6972"/>
          <a:stretch>
            <a:fillRect/>
          </a:stretch>
        </p:blipFill>
        <p:spPr bwMode="auto">
          <a:xfrm>
            <a:off x="0" y="762000"/>
            <a:ext cx="2819400" cy="2160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l="2325" r="9302" b="1253"/>
          <a:stretch>
            <a:fillRect/>
          </a:stretch>
        </p:blipFill>
        <p:spPr bwMode="auto">
          <a:xfrm>
            <a:off x="6324600" y="762000"/>
            <a:ext cx="2819400" cy="2162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893" name="Text Box 5"/>
          <p:cNvSpPr txBox="1">
            <a:spLocks noChangeArrowheads="1"/>
          </p:cNvSpPr>
          <p:nvPr/>
        </p:nvSpPr>
        <p:spPr bwMode="auto">
          <a:xfrm>
            <a:off x="2819400" y="1524000"/>
            <a:ext cx="331788"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2000" b="1">
                <a:cs typeface="Arial" charset="0"/>
              </a:rPr>
              <a:t>+</a:t>
            </a:r>
          </a:p>
        </p:txBody>
      </p:sp>
      <p:sp>
        <p:nvSpPr>
          <p:cNvPr id="37894" name="Text Box 6"/>
          <p:cNvSpPr txBox="1">
            <a:spLocks noChangeArrowheads="1"/>
          </p:cNvSpPr>
          <p:nvPr/>
        </p:nvSpPr>
        <p:spPr bwMode="auto">
          <a:xfrm>
            <a:off x="6019800" y="1524000"/>
            <a:ext cx="331788"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2000" b="1">
                <a:cs typeface="Arial" charset="0"/>
              </a:rPr>
              <a:t>=</a:t>
            </a:r>
          </a:p>
        </p:txBody>
      </p:sp>
      <p:pic>
        <p:nvPicPr>
          <p:cNvPr id="37895" name="Picture 7"/>
          <p:cNvPicPr>
            <a:picLocks noChangeAspect="1" noChangeArrowheads="1"/>
          </p:cNvPicPr>
          <p:nvPr/>
        </p:nvPicPr>
        <p:blipFill>
          <a:blip r:embed="rId6">
            <a:extLst>
              <a:ext uri="{28A0092B-C50C-407E-A947-70E740481C1C}">
                <a14:useLocalDpi xmlns:a14="http://schemas.microsoft.com/office/drawing/2010/main" val="0"/>
              </a:ext>
            </a:extLst>
          </a:blip>
          <a:srcRect t="5919" b="3658"/>
          <a:stretch>
            <a:fillRect/>
          </a:stretch>
        </p:blipFill>
        <p:spPr bwMode="auto">
          <a:xfrm>
            <a:off x="4876800" y="3116263"/>
            <a:ext cx="3505200" cy="31511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896" name="Text Box 8"/>
          <p:cNvSpPr txBox="1">
            <a:spLocks noChangeArrowheads="1"/>
          </p:cNvSpPr>
          <p:nvPr/>
        </p:nvSpPr>
        <p:spPr bwMode="auto">
          <a:xfrm>
            <a:off x="7359650" y="0"/>
            <a:ext cx="1784350" cy="7127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Excitation = 488 nm</a:t>
            </a:r>
          </a:p>
          <a:p>
            <a:pPr algn="ctr" eaLnBrk="1" hangingPunct="1">
              <a:spcBef>
                <a:spcPct val="20000"/>
              </a:spcBef>
            </a:pPr>
            <a:r>
              <a:rPr lang="en-US" sz="1200">
                <a:cs typeface="Arial" charset="0"/>
              </a:rPr>
              <a:t>Emission = 510-750 nm</a:t>
            </a:r>
          </a:p>
          <a:p>
            <a:pPr algn="ctr" eaLnBrk="1" hangingPunct="1">
              <a:spcBef>
                <a:spcPct val="20000"/>
              </a:spcBef>
            </a:pPr>
            <a:r>
              <a:rPr lang="el-GR" sz="1200">
                <a:cs typeface="Arial" charset="0"/>
              </a:rPr>
              <a:t>Δλ</a:t>
            </a:r>
            <a:r>
              <a:rPr lang="en-US" sz="1200">
                <a:cs typeface="Arial" charset="0"/>
              </a:rPr>
              <a:t> </a:t>
            </a:r>
            <a:r>
              <a:rPr lang="en-US" sz="1200">
                <a:latin typeface="Times New Roman" charset="0"/>
                <a:cs typeface="Arial" charset="0"/>
              </a:rPr>
              <a:t>≈</a:t>
            </a:r>
            <a:r>
              <a:rPr lang="en-US" sz="1200">
                <a:cs typeface="Arial" charset="0"/>
              </a:rPr>
              <a:t> 4 nm</a:t>
            </a:r>
            <a:endParaRPr lang="el-GR" sz="1200">
              <a:cs typeface="Arial" charset="0"/>
            </a:endParaRPr>
          </a:p>
        </p:txBody>
      </p:sp>
      <p:sp>
        <p:nvSpPr>
          <p:cNvPr id="37897" name="Text Box 9"/>
          <p:cNvSpPr txBox="1">
            <a:spLocks noChangeArrowheads="1"/>
          </p:cNvSpPr>
          <p:nvPr/>
        </p:nvSpPr>
        <p:spPr bwMode="auto">
          <a:xfrm>
            <a:off x="3429000" y="3733800"/>
            <a:ext cx="496888"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PCA</a:t>
            </a:r>
          </a:p>
        </p:txBody>
      </p:sp>
      <p:sp>
        <p:nvSpPr>
          <p:cNvPr id="37898" name="Text Box 10"/>
          <p:cNvSpPr txBox="1">
            <a:spLocks noChangeArrowheads="1"/>
          </p:cNvSpPr>
          <p:nvPr/>
        </p:nvSpPr>
        <p:spPr bwMode="auto">
          <a:xfrm>
            <a:off x="7086600" y="3429000"/>
            <a:ext cx="977900" cy="274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Density plot</a:t>
            </a:r>
          </a:p>
        </p:txBody>
      </p:sp>
      <p:sp>
        <p:nvSpPr>
          <p:cNvPr id="37899" name="Rectangle 11"/>
          <p:cNvSpPr>
            <a:spLocks noGrp="1" noChangeArrowheads="1"/>
          </p:cNvSpPr>
          <p:nvPr>
            <p:ph type="title"/>
          </p:nvPr>
        </p:nvSpPr>
        <p:spPr>
          <a:xfrm>
            <a:off x="381000" y="-228600"/>
            <a:ext cx="8229600" cy="1143000"/>
          </a:xfrm>
          <a:noFill/>
        </p:spPr>
        <p:txBody>
          <a:bodyPr/>
          <a:lstStyle/>
          <a:p>
            <a:pPr eaLnBrk="1" hangingPunct="1"/>
            <a:r>
              <a:rPr lang="en-US" dirty="0">
                <a:latin typeface="Arial" charset="0"/>
              </a:rPr>
              <a:t>Fluorescence Example</a:t>
            </a:r>
          </a:p>
        </p:txBody>
      </p:sp>
      <p:pic>
        <p:nvPicPr>
          <p:cNvPr id="302092" name="Picture 12" descr="paint ch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066800"/>
            <a:ext cx="1771650"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01" name="Text Box 13"/>
          <p:cNvSpPr txBox="1">
            <a:spLocks noChangeArrowheads="1"/>
          </p:cNvSpPr>
          <p:nvPr/>
        </p:nvSpPr>
        <p:spPr bwMode="auto">
          <a:xfrm>
            <a:off x="0" y="2590800"/>
            <a:ext cx="2819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Reflected Image</a:t>
            </a:r>
          </a:p>
        </p:txBody>
      </p:sp>
      <p:pic>
        <p:nvPicPr>
          <p:cNvPr id="37902" name="Picture 14"/>
          <p:cNvPicPr>
            <a:picLocks noChangeAspect="1" noChangeArrowheads="1"/>
          </p:cNvPicPr>
          <p:nvPr/>
        </p:nvPicPr>
        <p:blipFill>
          <a:blip r:embed="rId8">
            <a:extLst>
              <a:ext uri="{28A0092B-C50C-407E-A947-70E740481C1C}">
                <a14:useLocalDpi xmlns:a14="http://schemas.microsoft.com/office/drawing/2010/main" val="0"/>
              </a:ext>
            </a:extLst>
          </a:blip>
          <a:srcRect l="2942" t="11055" r="8824" b="8655"/>
          <a:stretch>
            <a:fillRect/>
          </a:stretch>
        </p:blipFill>
        <p:spPr bwMode="auto">
          <a:xfrm>
            <a:off x="3200400" y="762000"/>
            <a:ext cx="2819400" cy="2162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903" name="Text Box 15"/>
          <p:cNvSpPr txBox="1">
            <a:spLocks noChangeArrowheads="1"/>
          </p:cNvSpPr>
          <p:nvPr/>
        </p:nvSpPr>
        <p:spPr bwMode="auto">
          <a:xfrm>
            <a:off x="3200400" y="2590800"/>
            <a:ext cx="2819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Gated Analysis</a:t>
            </a:r>
          </a:p>
        </p:txBody>
      </p:sp>
      <p:sp>
        <p:nvSpPr>
          <p:cNvPr id="37904" name="Text Box 16"/>
          <p:cNvSpPr txBox="1">
            <a:spLocks noChangeArrowheads="1"/>
          </p:cNvSpPr>
          <p:nvPr/>
        </p:nvSpPr>
        <p:spPr bwMode="auto">
          <a:xfrm>
            <a:off x="6324600" y="2590800"/>
            <a:ext cx="2819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Spatial + Chemical Information</a:t>
            </a:r>
          </a:p>
        </p:txBody>
      </p:sp>
      <p:sp>
        <p:nvSpPr>
          <p:cNvPr id="37905" name="Text Box 17"/>
          <p:cNvSpPr txBox="1">
            <a:spLocks noChangeArrowheads="1"/>
          </p:cNvSpPr>
          <p:nvPr/>
        </p:nvSpPr>
        <p:spPr bwMode="auto">
          <a:xfrm>
            <a:off x="609600" y="6491288"/>
            <a:ext cx="75438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Post-acquisition analysis performed by Valery Patsekin, PUCL</a:t>
            </a:r>
          </a:p>
        </p:txBody>
      </p:sp>
      <p:sp>
        <p:nvSpPr>
          <p:cNvPr id="302098" name="Line 18"/>
          <p:cNvSpPr>
            <a:spLocks noChangeShapeType="1"/>
          </p:cNvSpPr>
          <p:nvPr/>
        </p:nvSpPr>
        <p:spPr bwMode="auto">
          <a:xfrm flipV="1">
            <a:off x="2133600" y="4572000"/>
            <a:ext cx="1600200" cy="1066800"/>
          </a:xfrm>
          <a:prstGeom prst="line">
            <a:avLst/>
          </a:prstGeom>
          <a:noFill/>
          <a:ln w="19050">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099" name="Line 19"/>
          <p:cNvSpPr>
            <a:spLocks noChangeShapeType="1"/>
          </p:cNvSpPr>
          <p:nvPr/>
        </p:nvSpPr>
        <p:spPr bwMode="auto">
          <a:xfrm flipH="1" flipV="1">
            <a:off x="1447800" y="1600200"/>
            <a:ext cx="685800" cy="4038600"/>
          </a:xfrm>
          <a:prstGeom prst="line">
            <a:avLst/>
          </a:prstGeom>
          <a:noFill/>
          <a:ln w="19050">
            <a:solidFill>
              <a:srgbClr val="008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100" name="Oval 20"/>
          <p:cNvSpPr>
            <a:spLocks noChangeArrowheads="1"/>
          </p:cNvSpPr>
          <p:nvPr/>
        </p:nvSpPr>
        <p:spPr bwMode="auto">
          <a:xfrm>
            <a:off x="1524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101" name="Freeform 21"/>
          <p:cNvSpPr>
            <a:spLocks/>
          </p:cNvSpPr>
          <p:nvPr/>
        </p:nvSpPr>
        <p:spPr bwMode="auto">
          <a:xfrm>
            <a:off x="1524000" y="292100"/>
            <a:ext cx="6172200" cy="1231900"/>
          </a:xfrm>
          <a:custGeom>
            <a:avLst/>
            <a:gdLst>
              <a:gd name="T0" fmla="*/ 0 w 3888"/>
              <a:gd name="T1" fmla="*/ 1155700 h 776"/>
              <a:gd name="T2" fmla="*/ 3352800 w 3888"/>
              <a:gd name="T3" fmla="*/ 12700 h 776"/>
              <a:gd name="T4" fmla="*/ 6172200 w 3888"/>
              <a:gd name="T5" fmla="*/ 1231900 h 776"/>
              <a:gd name="T6" fmla="*/ 0 60000 65536"/>
              <a:gd name="T7" fmla="*/ 0 60000 65536"/>
              <a:gd name="T8" fmla="*/ 0 60000 65536"/>
            </a:gdLst>
            <a:ahLst/>
            <a:cxnLst>
              <a:cxn ang="T6">
                <a:pos x="T0" y="T1"/>
              </a:cxn>
              <a:cxn ang="T7">
                <a:pos x="T2" y="T3"/>
              </a:cxn>
              <a:cxn ang="T8">
                <a:pos x="T4" y="T5"/>
              </a:cxn>
            </a:cxnLst>
            <a:rect l="0" t="0" r="r" b="b"/>
            <a:pathLst>
              <a:path w="3888" h="776">
                <a:moveTo>
                  <a:pt x="0" y="728"/>
                </a:moveTo>
                <a:cubicBezTo>
                  <a:pt x="732" y="364"/>
                  <a:pt x="1464" y="0"/>
                  <a:pt x="2112" y="8"/>
                </a:cubicBezTo>
                <a:cubicBezTo>
                  <a:pt x="2760" y="16"/>
                  <a:pt x="3776" y="600"/>
                  <a:pt x="3888" y="776"/>
                </a:cubicBezTo>
              </a:path>
            </a:pathLst>
          </a:custGeom>
          <a:noFill/>
          <a:ln w="76200" cmpd="sng">
            <a:solidFill>
              <a:srgbClr val="339966"/>
            </a:solidFill>
            <a:round/>
            <a:headEnd/>
            <a:tailEnd type="arrow" w="lg" len="lg"/>
          </a:ln>
          <a:effectLst/>
          <a:extLst>
            <a:ext uri="{909E8E84-426E-40dd-AFC4-6F175D3DCCD1}">
              <a14:hiddenFill xmlns="" xmlns:a14="http://schemas.microsoft.com/office/drawing/2010/main">
                <a:solidFill>
                  <a:srgbClr val="339966"/>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2102" name="Oval 22"/>
          <p:cNvSpPr>
            <a:spLocks noChangeArrowheads="1"/>
          </p:cNvSpPr>
          <p:nvPr/>
        </p:nvSpPr>
        <p:spPr bwMode="auto">
          <a:xfrm>
            <a:off x="3810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103" name="Text Box 23"/>
          <p:cNvSpPr txBox="1">
            <a:spLocks noChangeArrowheads="1"/>
          </p:cNvSpPr>
          <p:nvPr/>
        </p:nvSpPr>
        <p:spPr bwMode="auto">
          <a:xfrm rot="-2148150">
            <a:off x="2362200" y="5105400"/>
            <a:ext cx="1143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008000"/>
                </a:solidFill>
                <a:cs typeface="Arial" charset="0"/>
              </a:rPr>
              <a:t>Nile Red</a:t>
            </a:r>
          </a:p>
        </p:txBody>
      </p:sp>
      <p:sp>
        <p:nvSpPr>
          <p:cNvPr id="302104" name="Text Box 24"/>
          <p:cNvSpPr txBox="1">
            <a:spLocks noChangeArrowheads="1"/>
          </p:cNvSpPr>
          <p:nvPr/>
        </p:nvSpPr>
        <p:spPr bwMode="auto">
          <a:xfrm rot="-5927905">
            <a:off x="1059657" y="3740943"/>
            <a:ext cx="1143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008000"/>
                </a:solidFill>
                <a:cs typeface="Arial" charset="0"/>
              </a:rPr>
              <a:t>Nile Red</a:t>
            </a:r>
          </a:p>
        </p:txBody>
      </p:sp>
      <p:sp>
        <p:nvSpPr>
          <p:cNvPr id="302105" name="Oval 25"/>
          <p:cNvSpPr>
            <a:spLocks noChangeArrowheads="1"/>
          </p:cNvSpPr>
          <p:nvPr/>
        </p:nvSpPr>
        <p:spPr bwMode="auto">
          <a:xfrm>
            <a:off x="6096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Film"/>
          <p:cNvSpPr>
            <a:spLocks noEditPoints="1" noChangeArrowheads="1"/>
          </p:cNvSpPr>
          <p:nvPr/>
        </p:nvSpPr>
        <p:spPr bwMode="auto">
          <a:xfrm>
            <a:off x="8534400" y="6375445"/>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7" name="Film"/>
          <p:cNvSpPr>
            <a:spLocks noEditPoints="1" noChangeArrowheads="1"/>
          </p:cNvSpPr>
          <p:nvPr/>
        </p:nvSpPr>
        <p:spPr bwMode="auto">
          <a:xfrm>
            <a:off x="8906814" y="6372225"/>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8" name="Film"/>
          <p:cNvSpPr>
            <a:spLocks noEditPoints="1" noChangeArrowheads="1"/>
          </p:cNvSpPr>
          <p:nvPr/>
        </p:nvSpPr>
        <p:spPr bwMode="auto">
          <a:xfrm>
            <a:off x="8153400" y="64008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840329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224 0.10196 C 0.02119 0.12647 0.02188 0.13803 0.00972 0.15468 C 0.00885 0.15745 0.00799 0.16023 0.00695 0.16254 C 0.00572 0.16462 0.00381 0.16601 0.00277 0.16832 C -0.00261 0.17965 0.0066 0.16948 -0.00278 0.17826 C -0.00417 0.18335 -0.0066 0.1956 -0.00834 0.19976 C -0.01025 0.20462 -0.01407 0.20809 -0.01546 0.21341 C -0.01806 0.22358 -0.01962 0.23144 -0.02379 0.24069 C -0.02691 0.25896 -0.03212 0.27653 -0.04185 0.28971 C -0.04445 0.30057 -0.04999 0.31583 -0.05435 0.32508 C -0.05625 0.32901 -0.05816 0.33294 -0.0599 0.33687 C -0.06077 0.33872 -0.06268 0.34265 -0.06268 0.34289 C -0.06441 0.3519 -0.06823 0.35884 -0.06962 0.36809 C -0.07188 0.38289 -0.07101 0.38312 -0.07101 0.40161 " pathEditMode="relative" rAng="0" ptsTypes="fffffffffffffA">
                                      <p:cBhvr>
                                        <p:cTn id="6" dur="2000" fill="hold"/>
                                        <p:tgtEl>
                                          <p:spTgt spid="302092"/>
                                        </p:tgtEl>
                                        <p:attrNameLst>
                                          <p:attrName>ppt_x</p:attrName>
                                          <p:attrName>ppt_y</p:attrName>
                                        </p:attrNameLst>
                                      </p:cBhvr>
                                      <p:rCtr x="-4722" y="14983"/>
                                    </p:animMotion>
                                  </p:childTnLst>
                                </p:cTn>
                              </p:par>
                              <p:par>
                                <p:cTn id="7" presetID="3" presetClass="exit" presetSubtype="10" fill="hold" grpId="0" nodeType="withEffect">
                                  <p:stCondLst>
                                    <p:cond delay="0"/>
                                  </p:stCondLst>
                                  <p:childTnLst>
                                    <p:animEffect transition="out" filter="blinds(horizontal)">
                                      <p:cBhvr>
                                        <p:cTn id="8" dur="500"/>
                                        <p:tgtEl>
                                          <p:spTgt spid="302105"/>
                                        </p:tgtEl>
                                      </p:cBhvr>
                                    </p:animEffect>
                                    <p:set>
                                      <p:cBhvr>
                                        <p:cTn id="9" dur="1" fill="hold">
                                          <p:stCondLst>
                                            <p:cond delay="499"/>
                                          </p:stCondLst>
                                        </p:cTn>
                                        <p:tgtEl>
                                          <p:spTgt spid="30210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02099"/>
                                        </p:tgtEl>
                                        <p:attrNameLst>
                                          <p:attrName>style.visibility</p:attrName>
                                        </p:attrNameLst>
                                      </p:cBhvr>
                                      <p:to>
                                        <p:strVal val="visible"/>
                                      </p:to>
                                    </p:set>
                                    <p:anim calcmode="lin" valueType="num">
                                      <p:cBhvr additive="base">
                                        <p:cTn id="14" dur="500" fill="hold"/>
                                        <p:tgtEl>
                                          <p:spTgt spid="302099"/>
                                        </p:tgtEl>
                                        <p:attrNameLst>
                                          <p:attrName>ppt_x</p:attrName>
                                        </p:attrNameLst>
                                      </p:cBhvr>
                                      <p:tavLst>
                                        <p:tav tm="0">
                                          <p:val>
                                            <p:strVal val="0-#ppt_w/2"/>
                                          </p:val>
                                        </p:tav>
                                        <p:tav tm="100000">
                                          <p:val>
                                            <p:strVal val="#ppt_x"/>
                                          </p:val>
                                        </p:tav>
                                      </p:tavLst>
                                    </p:anim>
                                    <p:anim calcmode="lin" valueType="num">
                                      <p:cBhvr additive="base">
                                        <p:cTn id="15" dur="500" fill="hold"/>
                                        <p:tgtEl>
                                          <p:spTgt spid="302099"/>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02098"/>
                                        </p:tgtEl>
                                        <p:attrNameLst>
                                          <p:attrName>style.visibility</p:attrName>
                                        </p:attrNameLst>
                                      </p:cBhvr>
                                      <p:to>
                                        <p:strVal val="visible"/>
                                      </p:to>
                                    </p:set>
                                    <p:anim calcmode="lin" valueType="num">
                                      <p:cBhvr additive="base">
                                        <p:cTn id="18" dur="500" fill="hold"/>
                                        <p:tgtEl>
                                          <p:spTgt spid="302098"/>
                                        </p:tgtEl>
                                        <p:attrNameLst>
                                          <p:attrName>ppt_x</p:attrName>
                                        </p:attrNameLst>
                                      </p:cBhvr>
                                      <p:tavLst>
                                        <p:tav tm="0">
                                          <p:val>
                                            <p:strVal val="#ppt_x"/>
                                          </p:val>
                                        </p:tav>
                                        <p:tav tm="100000">
                                          <p:val>
                                            <p:strVal val="#ppt_x"/>
                                          </p:val>
                                        </p:tav>
                                      </p:tavLst>
                                    </p:anim>
                                    <p:anim calcmode="lin" valueType="num">
                                      <p:cBhvr additive="base">
                                        <p:cTn id="19" dur="500" fill="hold"/>
                                        <p:tgtEl>
                                          <p:spTgt spid="302098"/>
                                        </p:tgtEl>
                                        <p:attrNameLst>
                                          <p:attrName>ppt_y</p:attrName>
                                        </p:attrNameLst>
                                      </p:cBhvr>
                                      <p:tavLst>
                                        <p:tav tm="0">
                                          <p:val>
                                            <p:strVal val="1+#ppt_h/2"/>
                                          </p:val>
                                        </p:tav>
                                        <p:tav tm="100000">
                                          <p:val>
                                            <p:strVal val="#ppt_y"/>
                                          </p:val>
                                        </p:tav>
                                      </p:tavLst>
                                    </p:anim>
                                  </p:childTnLst>
                                </p:cTn>
                              </p:par>
                              <p:par>
                                <p:cTn id="20" presetID="3" presetClass="exit" presetSubtype="10" fill="hold" grpId="0" nodeType="withEffect">
                                  <p:stCondLst>
                                    <p:cond delay="0"/>
                                  </p:stCondLst>
                                  <p:childTnLst>
                                    <p:animEffect transition="out" filter="blinds(horizontal)">
                                      <p:cBhvr>
                                        <p:cTn id="21" dur="500"/>
                                        <p:tgtEl>
                                          <p:spTgt spid="302102"/>
                                        </p:tgtEl>
                                      </p:cBhvr>
                                    </p:animEffect>
                                    <p:set>
                                      <p:cBhvr>
                                        <p:cTn id="22" dur="1" fill="hold">
                                          <p:stCondLst>
                                            <p:cond delay="499"/>
                                          </p:stCondLst>
                                        </p:cTn>
                                        <p:tgtEl>
                                          <p:spTgt spid="302102"/>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302103"/>
                                        </p:tgtEl>
                                        <p:attrNameLst>
                                          <p:attrName>style.visibility</p:attrName>
                                        </p:attrNameLst>
                                      </p:cBhvr>
                                      <p:to>
                                        <p:strVal val="visible"/>
                                      </p:to>
                                    </p:set>
                                    <p:anim calcmode="lin" valueType="num">
                                      <p:cBhvr additive="base">
                                        <p:cTn id="28" dur="500" fill="hold"/>
                                        <p:tgtEl>
                                          <p:spTgt spid="302103"/>
                                        </p:tgtEl>
                                        <p:attrNameLst>
                                          <p:attrName>ppt_x</p:attrName>
                                        </p:attrNameLst>
                                      </p:cBhvr>
                                      <p:tavLst>
                                        <p:tav tm="0">
                                          <p:val>
                                            <p:strVal val="#ppt_x"/>
                                          </p:val>
                                        </p:tav>
                                        <p:tav tm="100000">
                                          <p:val>
                                            <p:strVal val="#ppt_x"/>
                                          </p:val>
                                        </p:tav>
                                      </p:tavLst>
                                    </p:anim>
                                    <p:anim calcmode="lin" valueType="num">
                                      <p:cBhvr additive="base">
                                        <p:cTn id="29" dur="500" fill="hold"/>
                                        <p:tgtEl>
                                          <p:spTgt spid="302103"/>
                                        </p:tgtEl>
                                        <p:attrNameLst>
                                          <p:attrName>ppt_y</p:attrName>
                                        </p:attrNameLst>
                                      </p:cBhvr>
                                      <p:tavLst>
                                        <p:tav tm="0">
                                          <p:val>
                                            <p:strVal val="1+#ppt_h/2"/>
                                          </p:val>
                                        </p:tav>
                                        <p:tav tm="100000">
                                          <p:val>
                                            <p:strVal val="#ppt_y"/>
                                          </p:val>
                                        </p:tav>
                                      </p:tavLst>
                                    </p:anim>
                                  </p:childTnLst>
                                </p:cTn>
                              </p:par>
                              <p:par>
                                <p:cTn id="30" presetID="3" presetClass="exit" presetSubtype="10" fill="hold" grpId="0" nodeType="withEffect">
                                  <p:stCondLst>
                                    <p:cond delay="0"/>
                                  </p:stCondLst>
                                  <p:childTnLst>
                                    <p:animEffect transition="out" filter="blinds(horizontal)">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302104"/>
                                        </p:tgtEl>
                                        <p:attrNameLst>
                                          <p:attrName>style.visibility</p:attrName>
                                        </p:attrNameLst>
                                      </p:cBhvr>
                                      <p:to>
                                        <p:strVal val="visible"/>
                                      </p:to>
                                    </p:set>
                                    <p:anim calcmode="lin" valueType="num">
                                      <p:cBhvr additive="base">
                                        <p:cTn id="35" dur="500" fill="hold"/>
                                        <p:tgtEl>
                                          <p:spTgt spid="302104"/>
                                        </p:tgtEl>
                                        <p:attrNameLst>
                                          <p:attrName>ppt_x</p:attrName>
                                        </p:attrNameLst>
                                      </p:cBhvr>
                                      <p:tavLst>
                                        <p:tav tm="0">
                                          <p:val>
                                            <p:strVal val="#ppt_x"/>
                                          </p:val>
                                        </p:tav>
                                        <p:tav tm="100000">
                                          <p:val>
                                            <p:strVal val="#ppt_x"/>
                                          </p:val>
                                        </p:tav>
                                      </p:tavLst>
                                    </p:anim>
                                    <p:anim calcmode="lin" valueType="num">
                                      <p:cBhvr additive="base">
                                        <p:cTn id="36" dur="500" fill="hold"/>
                                        <p:tgtEl>
                                          <p:spTgt spid="30210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02101"/>
                                        </p:tgtEl>
                                        <p:attrNameLst>
                                          <p:attrName>style.visibility</p:attrName>
                                        </p:attrNameLst>
                                      </p:cBhvr>
                                      <p:to>
                                        <p:strVal val="visible"/>
                                      </p:to>
                                    </p:set>
                                    <p:anim calcmode="lin" valueType="num">
                                      <p:cBhvr additive="base">
                                        <p:cTn id="41" dur="500" fill="hold"/>
                                        <p:tgtEl>
                                          <p:spTgt spid="302101"/>
                                        </p:tgtEl>
                                        <p:attrNameLst>
                                          <p:attrName>ppt_x</p:attrName>
                                        </p:attrNameLst>
                                      </p:cBhvr>
                                      <p:tavLst>
                                        <p:tav tm="0">
                                          <p:val>
                                            <p:strVal val="0-#ppt_w/2"/>
                                          </p:val>
                                        </p:tav>
                                        <p:tav tm="100000">
                                          <p:val>
                                            <p:strVal val="#ppt_x"/>
                                          </p:val>
                                        </p:tav>
                                      </p:tavLst>
                                    </p:anim>
                                    <p:anim calcmode="lin" valueType="num">
                                      <p:cBhvr additive="base">
                                        <p:cTn id="42" dur="500" fill="hold"/>
                                        <p:tgtEl>
                                          <p:spTgt spid="302101"/>
                                        </p:tgtEl>
                                        <p:attrNameLst>
                                          <p:attrName>ppt_y</p:attrName>
                                        </p:attrNameLst>
                                      </p:cBhvr>
                                      <p:tavLst>
                                        <p:tav tm="0">
                                          <p:val>
                                            <p:strVal val="#ppt_y"/>
                                          </p:val>
                                        </p:tav>
                                        <p:tav tm="100000">
                                          <p:val>
                                            <p:strVal val="#ppt_y"/>
                                          </p:val>
                                        </p:tav>
                                      </p:tavLst>
                                    </p:anim>
                                  </p:childTnLst>
                                </p:cTn>
                              </p:par>
                              <p:par>
                                <p:cTn id="43" presetID="3" presetClass="exit" presetSubtype="10" fill="hold" grpId="0" nodeType="withEffect">
                                  <p:stCondLst>
                                    <p:cond delay="0"/>
                                  </p:stCondLst>
                                  <p:childTnLst>
                                    <p:animEffect transition="out" filter="blinds(horizontal)">
                                      <p:cBhvr>
                                        <p:cTn id="44" dur="500"/>
                                        <p:tgtEl>
                                          <p:spTgt spid="302100"/>
                                        </p:tgtEl>
                                      </p:cBhvr>
                                    </p:animEffect>
                                    <p:set>
                                      <p:cBhvr>
                                        <p:cTn id="45" dur="1" fill="hold">
                                          <p:stCondLst>
                                            <p:cond delay="499"/>
                                          </p:stCondLst>
                                        </p:cTn>
                                        <p:tgtEl>
                                          <p:spTgt spid="302100"/>
                                        </p:tgtEl>
                                        <p:attrNameLst>
                                          <p:attrName>style.visibility</p:attrName>
                                        </p:attrNameLst>
                                      </p:cBhvr>
                                      <p:to>
                                        <p:strVal val="hidden"/>
                                      </p:to>
                                    </p:set>
                                  </p:childTnLst>
                                </p:cTn>
                              </p:par>
                              <p:par>
                                <p:cTn id="46" presetID="3" presetClass="exit" presetSubtype="10" fill="hold" grpId="0" nodeType="withEffect">
                                  <p:stCondLst>
                                    <p:cond delay="0"/>
                                  </p:stCondLst>
                                  <p:childTnLst>
                                    <p:animEffect transition="out" filter="blinds(horizontal)">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8" grpId="0" animBg="1"/>
      <p:bldP spid="302099" grpId="0" animBg="1"/>
      <p:bldP spid="302100" grpId="0" animBg="1"/>
      <p:bldP spid="302101" grpId="0" animBg="1"/>
      <p:bldP spid="302102" grpId="0" animBg="1"/>
      <p:bldP spid="302103" grpId="0"/>
      <p:bldP spid="302104" grpId="0"/>
      <p:bldP spid="30210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charset="0"/>
              </a:rPr>
              <a:t>Clustering Algorithms</a:t>
            </a:r>
          </a:p>
        </p:txBody>
      </p:sp>
      <p:pic>
        <p:nvPicPr>
          <p:cNvPr id="43011" name="Picture 3" descr="SAM,%20all%20stains,%20me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152525"/>
            <a:ext cx="2516187" cy="251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838200" y="1143000"/>
            <a:ext cx="26606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dirty="0">
                <a:solidFill>
                  <a:srgbClr val="800000"/>
                </a:solidFill>
              </a:rPr>
              <a:t>Spectral Angle Mapper</a:t>
            </a:r>
          </a:p>
        </p:txBody>
      </p:sp>
      <p:pic>
        <p:nvPicPr>
          <p:cNvPr id="43013" name="Picture 5" descr="Maximum%20Likelihood,%20me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1152525"/>
            <a:ext cx="2503488" cy="250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4" name="Text Box 6"/>
          <p:cNvSpPr txBox="1">
            <a:spLocks noChangeArrowheads="1"/>
          </p:cNvSpPr>
          <p:nvPr/>
        </p:nvSpPr>
        <p:spPr bwMode="auto">
          <a:xfrm>
            <a:off x="5410200" y="1143000"/>
            <a:ext cx="2444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dirty="0">
                <a:solidFill>
                  <a:srgbClr val="800000"/>
                </a:solidFill>
              </a:rPr>
              <a:t>Maximum Likelihood</a:t>
            </a:r>
          </a:p>
        </p:txBody>
      </p:sp>
      <p:pic>
        <p:nvPicPr>
          <p:cNvPr id="43015" name="Picture 7" descr="ECHO (2 x 2), mask, me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4187825"/>
            <a:ext cx="2503487" cy="250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581025" y="3821113"/>
            <a:ext cx="33083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800000"/>
                </a:solidFill>
              </a:rPr>
              <a:t>ECHO (2x2): Spectral-Spatial</a:t>
            </a:r>
          </a:p>
        </p:txBody>
      </p:sp>
      <p:pic>
        <p:nvPicPr>
          <p:cNvPr id="43017" name="Picture 9" descr="Fisher%20Linear%20Likelihood,%20me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900" y="4187825"/>
            <a:ext cx="2503488" cy="250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8" name="Text Box 10"/>
          <p:cNvSpPr txBox="1">
            <a:spLocks noChangeArrowheads="1"/>
          </p:cNvSpPr>
          <p:nvPr/>
        </p:nvSpPr>
        <p:spPr bwMode="auto">
          <a:xfrm>
            <a:off x="5178425" y="3821113"/>
            <a:ext cx="2825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800000"/>
                </a:solidFill>
              </a:rPr>
              <a:t>Fisher Linear Likelihood</a:t>
            </a:r>
          </a:p>
        </p:txBody>
      </p:sp>
    </p:spTree>
    <p:extLst>
      <p:ext uri="{BB962C8B-B14F-4D97-AF65-F5344CB8AC3E}">
        <p14:creationId xmlns:p14="http://schemas.microsoft.com/office/powerpoint/2010/main" val="469806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rPr>
              <a:t>Spectral Image Processing</a:t>
            </a:r>
          </a:p>
        </p:txBody>
      </p:sp>
      <p:sp>
        <p:nvSpPr>
          <p:cNvPr id="33795" name="Rectangle 3"/>
          <p:cNvSpPr>
            <a:spLocks noGrp="1" noChangeArrowheads="1"/>
          </p:cNvSpPr>
          <p:nvPr>
            <p:ph type="body" idx="1"/>
          </p:nvPr>
        </p:nvSpPr>
        <p:spPr/>
        <p:txBody>
          <a:bodyPr>
            <a:normAutofit fontScale="92500" lnSpcReduction="20000"/>
          </a:bodyPr>
          <a:lstStyle/>
          <a:p>
            <a:pPr eaLnBrk="1" hangingPunct="1"/>
            <a:r>
              <a:rPr lang="en-US" sz="2800">
                <a:latin typeface="Arial" charset="0"/>
              </a:rPr>
              <a:t>Clustering</a:t>
            </a:r>
          </a:p>
          <a:p>
            <a:pPr lvl="1" eaLnBrk="1" hangingPunct="1"/>
            <a:r>
              <a:rPr lang="en-US" sz="2400">
                <a:latin typeface="Arial" charset="0"/>
              </a:rPr>
              <a:t>Little or no </a:t>
            </a:r>
            <a:r>
              <a:rPr lang="en-US" sz="2400" i="1">
                <a:latin typeface="Arial" charset="0"/>
              </a:rPr>
              <a:t>a priori</a:t>
            </a:r>
            <a:r>
              <a:rPr lang="en-US" sz="2400">
                <a:latin typeface="Arial" charset="0"/>
              </a:rPr>
              <a:t> information</a:t>
            </a:r>
          </a:p>
          <a:p>
            <a:pPr lvl="1" eaLnBrk="1" hangingPunct="1"/>
            <a:r>
              <a:rPr lang="en-US" sz="2400" b="1">
                <a:latin typeface="Arial" charset="0"/>
              </a:rPr>
              <a:t>Examples:</a:t>
            </a:r>
            <a:r>
              <a:rPr lang="en-US" sz="2400">
                <a:latin typeface="Arial" charset="0"/>
              </a:rPr>
              <a:t> Isodata, statistical (PCA), …</a:t>
            </a:r>
          </a:p>
          <a:p>
            <a:pPr eaLnBrk="1" hangingPunct="1"/>
            <a:endParaRPr lang="en-US" sz="2800">
              <a:latin typeface="Arial" charset="0"/>
            </a:endParaRPr>
          </a:p>
          <a:p>
            <a:pPr eaLnBrk="1" hangingPunct="1"/>
            <a:r>
              <a:rPr lang="en-US" sz="2800">
                <a:latin typeface="Arial" charset="0"/>
              </a:rPr>
              <a:t>Classification</a:t>
            </a:r>
          </a:p>
          <a:p>
            <a:pPr lvl="1" eaLnBrk="1" hangingPunct="1"/>
            <a:r>
              <a:rPr lang="en-US" sz="2400">
                <a:latin typeface="Arial" charset="0"/>
              </a:rPr>
              <a:t>Usually requires a training set</a:t>
            </a:r>
          </a:p>
          <a:p>
            <a:pPr lvl="1" eaLnBrk="1" hangingPunct="1"/>
            <a:r>
              <a:rPr lang="en-US" sz="2400" b="1">
                <a:latin typeface="Arial" charset="0"/>
              </a:rPr>
              <a:t>Examples:</a:t>
            </a:r>
            <a:r>
              <a:rPr lang="en-US" sz="2400">
                <a:latin typeface="Arial" charset="0"/>
              </a:rPr>
              <a:t> Spectral angle mapper, maximum likelihood, minimum Euclidean distance, …</a:t>
            </a:r>
          </a:p>
          <a:p>
            <a:pPr eaLnBrk="1" hangingPunct="1"/>
            <a:endParaRPr lang="en-US" sz="2800">
              <a:latin typeface="Arial" charset="0"/>
            </a:endParaRPr>
          </a:p>
          <a:p>
            <a:pPr eaLnBrk="1" hangingPunct="1"/>
            <a:r>
              <a:rPr lang="en-US" sz="2800">
                <a:latin typeface="Arial" charset="0"/>
              </a:rPr>
              <a:t>Unmixing</a:t>
            </a:r>
          </a:p>
          <a:p>
            <a:pPr lvl="1" eaLnBrk="1" hangingPunct="1"/>
            <a:r>
              <a:rPr lang="en-US" sz="2400">
                <a:latin typeface="Arial" charset="0"/>
              </a:rPr>
              <a:t>Sub-pixel method</a:t>
            </a:r>
          </a:p>
          <a:p>
            <a:pPr lvl="1" eaLnBrk="1" hangingPunct="1"/>
            <a:r>
              <a:rPr lang="en-US" sz="2400" b="1">
                <a:latin typeface="Arial" charset="0"/>
              </a:rPr>
              <a:t>Examples:</a:t>
            </a:r>
            <a:r>
              <a:rPr lang="en-US" sz="2400">
                <a:latin typeface="Arial" charset="0"/>
              </a:rPr>
              <a:t> Linear unmixing is the most common</a:t>
            </a:r>
          </a:p>
        </p:txBody>
      </p:sp>
    </p:spTree>
    <p:extLst>
      <p:ext uri="{BB962C8B-B14F-4D97-AF65-F5344CB8AC3E}">
        <p14:creationId xmlns:p14="http://schemas.microsoft.com/office/powerpoint/2010/main" val="662119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76200"/>
            <a:ext cx="8991600" cy="623888"/>
          </a:xfrm>
        </p:spPr>
        <p:txBody>
          <a:bodyPr>
            <a:normAutofit fontScale="90000"/>
          </a:bodyPr>
          <a:lstStyle/>
          <a:p>
            <a:pPr eaLnBrk="1" hangingPunct="1"/>
            <a:r>
              <a:rPr lang="en-US">
                <a:latin typeface="Arial" charset="0"/>
              </a:rPr>
              <a:t>Spectral Imaging in Biology</a:t>
            </a:r>
          </a:p>
        </p:txBody>
      </p:sp>
      <p:pic>
        <p:nvPicPr>
          <p:cNvPr id="921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41863" y="2286000"/>
            <a:ext cx="4343400" cy="3654425"/>
          </a:xfrm>
          <a:noFill/>
        </p:spPr>
      </p:pic>
      <p:pic>
        <p:nvPicPr>
          <p:cNvPr id="9220" name="Picture 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3663" y="2286000"/>
            <a:ext cx="4495800" cy="3706813"/>
          </a:xfrm>
          <a:noFill/>
        </p:spPr>
      </p:pic>
      <p:sp>
        <p:nvSpPr>
          <p:cNvPr id="9221" name="Text Box 5"/>
          <p:cNvSpPr txBox="1">
            <a:spLocks noChangeArrowheads="1"/>
          </p:cNvSpPr>
          <p:nvPr/>
        </p:nvSpPr>
        <p:spPr bwMode="auto">
          <a:xfrm>
            <a:off x="0" y="5943600"/>
            <a:ext cx="82915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200">
                <a:solidFill>
                  <a:schemeClr val="bg1"/>
                </a:solidFill>
                <a:cs typeface="Arial" charset="0"/>
              </a:rPr>
              <a:t>Wagnières,Star, Wilson, “</a:t>
            </a:r>
            <a:r>
              <a:rPr lang="en-US" sz="1200" i="1">
                <a:solidFill>
                  <a:schemeClr val="bg1"/>
                </a:solidFill>
                <a:cs typeface="Arial" charset="0"/>
              </a:rPr>
              <a:t>In vivo</a:t>
            </a:r>
            <a:r>
              <a:rPr lang="en-US" sz="1200">
                <a:solidFill>
                  <a:schemeClr val="bg1"/>
                </a:solidFill>
                <a:cs typeface="Arial" charset="0"/>
              </a:rPr>
              <a:t> fluorescence spectroscopy and imaging for oncological applications” Photochem. and Photobio., 68(5), 603-632, 1998.</a:t>
            </a:r>
          </a:p>
        </p:txBody>
      </p:sp>
      <p:sp>
        <p:nvSpPr>
          <p:cNvPr id="9222" name="Rectangle 6"/>
          <p:cNvSpPr>
            <a:spLocks noGrp="1" noChangeArrowheads="1"/>
          </p:cNvSpPr>
          <p:nvPr>
            <p:ph type="body" idx="1"/>
          </p:nvPr>
        </p:nvSpPr>
        <p:spPr>
          <a:xfrm>
            <a:off x="228600" y="773113"/>
            <a:ext cx="8763000" cy="1436687"/>
          </a:xfrm>
          <a:noFill/>
        </p:spPr>
        <p:txBody>
          <a:bodyPr/>
          <a:lstStyle/>
          <a:p>
            <a:pPr eaLnBrk="1" hangingPunct="1">
              <a:lnSpc>
                <a:spcPct val="90000"/>
              </a:lnSpc>
            </a:pPr>
            <a:r>
              <a:rPr lang="en-US" sz="2400">
                <a:latin typeface="Arial" charset="0"/>
              </a:rPr>
              <a:t>Endogenous molecules have unique fluorescence spectra</a:t>
            </a:r>
          </a:p>
          <a:p>
            <a:pPr lvl="1" eaLnBrk="1" hangingPunct="1">
              <a:lnSpc>
                <a:spcPct val="90000"/>
              </a:lnSpc>
            </a:pPr>
            <a:r>
              <a:rPr lang="en-US" sz="2000">
                <a:latin typeface="Arial" charset="0"/>
              </a:rPr>
              <a:t>Complicates studies with fluorescence labels</a:t>
            </a:r>
          </a:p>
          <a:p>
            <a:pPr lvl="1" eaLnBrk="1" hangingPunct="1">
              <a:lnSpc>
                <a:spcPct val="90000"/>
              </a:lnSpc>
            </a:pPr>
            <a:r>
              <a:rPr lang="en-US" sz="2000">
                <a:latin typeface="Arial" charset="0"/>
              </a:rPr>
              <a:t>Could be a source of untapped cellular information</a:t>
            </a:r>
          </a:p>
        </p:txBody>
      </p:sp>
      <p:sp>
        <p:nvSpPr>
          <p:cNvPr id="9223" name="Text Box 7"/>
          <p:cNvSpPr txBox="1">
            <a:spLocks noChangeArrowheads="1"/>
          </p:cNvSpPr>
          <p:nvPr/>
        </p:nvSpPr>
        <p:spPr bwMode="auto">
          <a:xfrm>
            <a:off x="685800" y="1905000"/>
            <a:ext cx="3505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solidFill>
                  <a:schemeClr val="bg1"/>
                </a:solidFill>
                <a:cs typeface="Arial" charset="0"/>
              </a:rPr>
              <a:t>Absorption</a:t>
            </a:r>
          </a:p>
        </p:txBody>
      </p:sp>
      <p:sp>
        <p:nvSpPr>
          <p:cNvPr id="9224" name="Text Box 8"/>
          <p:cNvSpPr txBox="1">
            <a:spLocks noChangeArrowheads="1"/>
          </p:cNvSpPr>
          <p:nvPr/>
        </p:nvSpPr>
        <p:spPr bwMode="auto">
          <a:xfrm>
            <a:off x="5257800" y="1905000"/>
            <a:ext cx="3505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solidFill>
                  <a:schemeClr val="bg1"/>
                </a:solidFill>
                <a:cs typeface="Arial" charset="0"/>
              </a:rPr>
              <a:t>Emission</a:t>
            </a:r>
          </a:p>
        </p:txBody>
      </p:sp>
    </p:spTree>
    <p:extLst>
      <p:ext uri="{BB962C8B-B14F-4D97-AF65-F5344CB8AC3E}">
        <p14:creationId xmlns:p14="http://schemas.microsoft.com/office/powerpoint/2010/main" val="1633887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altLang="en-US" smtClean="0"/>
          </a:p>
        </p:txBody>
      </p:sp>
      <p:sp>
        <p:nvSpPr>
          <p:cNvPr id="6147" name="Rectangle 3"/>
          <p:cNvSpPr>
            <a:spLocks noGrp="1" noChangeArrowheads="1"/>
          </p:cNvSpPr>
          <p:nvPr>
            <p:ph type="body" idx="1"/>
          </p:nvPr>
        </p:nvSpPr>
        <p:spPr/>
        <p:txBody>
          <a:bodyPr/>
          <a:lstStyle/>
          <a:p>
            <a:pPr eaLnBrk="1" hangingPunct="1"/>
            <a:endParaRPr lang="en-US" altLang="en-US" smtClean="0"/>
          </a:p>
        </p:txBody>
      </p:sp>
      <p:graphicFrame>
        <p:nvGraphicFramePr>
          <p:cNvPr id="6148" name="Object 5"/>
          <p:cNvGraphicFramePr>
            <a:graphicFrameLocks noChangeAspect="1"/>
          </p:cNvGraphicFramePr>
          <p:nvPr/>
        </p:nvGraphicFramePr>
        <p:xfrm>
          <a:off x="0" y="0"/>
          <a:ext cx="9144000" cy="6856413"/>
        </p:xfrm>
        <a:graphic>
          <a:graphicData uri="http://schemas.openxmlformats.org/presentationml/2006/ole">
            <mc:AlternateContent xmlns:mc="http://schemas.openxmlformats.org/markup-compatibility/2006">
              <mc:Choice xmlns:v="urn:schemas-microsoft-com:vml" Requires="v">
                <p:oleObj spid="_x0000_s3221" name="Document" r:id="rId4" imgW="7621064" imgH="5714286" progId="XaraX.Document">
                  <p:embed/>
                </p:oleObj>
              </mc:Choice>
              <mc:Fallback>
                <p:oleObj name="Document" r:id="rId4" imgW="7621064" imgH="5714286" progId="XaraX.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66" name="Rectangle 6"/>
          <p:cNvSpPr>
            <a:spLocks noChangeArrowheads="1"/>
          </p:cNvSpPr>
          <p:nvPr/>
        </p:nvSpPr>
        <p:spPr bwMode="auto">
          <a:xfrm>
            <a:off x="5791200" y="657225"/>
            <a:ext cx="1600200" cy="2514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67" name="Rectangle 7"/>
          <p:cNvSpPr>
            <a:spLocks noChangeArrowheads="1"/>
          </p:cNvSpPr>
          <p:nvPr/>
        </p:nvSpPr>
        <p:spPr bwMode="auto">
          <a:xfrm>
            <a:off x="6553200" y="628650"/>
            <a:ext cx="1600200" cy="2514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68" name="Film"/>
          <p:cNvSpPr>
            <a:spLocks noEditPoints="1" noChangeArrowheads="1"/>
          </p:cNvSpPr>
          <p:nvPr/>
        </p:nvSpPr>
        <p:spPr bwMode="auto">
          <a:xfrm>
            <a:off x="8382000" y="62484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92169" name="Film"/>
          <p:cNvSpPr>
            <a:spLocks noEditPoints="1" noChangeArrowheads="1"/>
          </p:cNvSpPr>
          <p:nvPr/>
        </p:nvSpPr>
        <p:spPr bwMode="auto">
          <a:xfrm>
            <a:off x="8686800" y="60198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352108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92166"/>
                                        </p:tgtEl>
                                      </p:cBhvr>
                                    </p:animEffect>
                                    <p:set>
                                      <p:cBhvr>
                                        <p:cTn id="7" dur="1" fill="hold">
                                          <p:stCondLst>
                                            <p:cond delay="499"/>
                                          </p:stCondLst>
                                        </p:cTn>
                                        <p:tgtEl>
                                          <p:spTgt spid="9216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92168"/>
                                        </p:tgtEl>
                                      </p:cBhvr>
                                    </p:animEffect>
                                    <p:set>
                                      <p:cBhvr>
                                        <p:cTn id="10" dur="1" fill="hold">
                                          <p:stCondLst>
                                            <p:cond delay="499"/>
                                          </p:stCondLst>
                                        </p:cTn>
                                        <p:tgtEl>
                                          <p:spTgt spid="9216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0" nodeType="clickEffect">
                                  <p:stCondLst>
                                    <p:cond delay="0"/>
                                  </p:stCondLst>
                                  <p:childTnLst>
                                    <p:animEffect transition="out" filter="dissolve">
                                      <p:cBhvr>
                                        <p:cTn id="14" dur="500"/>
                                        <p:tgtEl>
                                          <p:spTgt spid="92167"/>
                                        </p:tgtEl>
                                      </p:cBhvr>
                                    </p:animEffect>
                                    <p:set>
                                      <p:cBhvr>
                                        <p:cTn id="15" dur="1" fill="hold">
                                          <p:stCondLst>
                                            <p:cond delay="499"/>
                                          </p:stCondLst>
                                        </p:cTn>
                                        <p:tgtEl>
                                          <p:spTgt spid="92167"/>
                                        </p:tgtEl>
                                        <p:attrNameLst>
                                          <p:attrName>style.visibility</p:attrName>
                                        </p:attrNameLst>
                                      </p:cBhvr>
                                      <p:to>
                                        <p:strVal val="hidden"/>
                                      </p:to>
                                    </p:set>
                                  </p:childTnLst>
                                </p:cTn>
                              </p:par>
                              <p:par>
                                <p:cTn id="16" presetID="3" presetClass="exit" presetSubtype="10" fill="hold" grpId="0" nodeType="withEffect">
                                  <p:stCondLst>
                                    <p:cond delay="0"/>
                                  </p:stCondLst>
                                  <p:childTnLst>
                                    <p:animEffect transition="out" filter="blinds(horizontal)">
                                      <p:cBhvr>
                                        <p:cTn id="17" dur="500"/>
                                        <p:tgtEl>
                                          <p:spTgt spid="92169"/>
                                        </p:tgtEl>
                                      </p:cBhvr>
                                    </p:animEffect>
                                    <p:set>
                                      <p:cBhvr>
                                        <p:cTn id="18" dur="1" fill="hold">
                                          <p:stCondLst>
                                            <p:cond delay="499"/>
                                          </p:stCondLst>
                                        </p:cTn>
                                        <p:tgtEl>
                                          <p:spTgt spid="921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animBg="1"/>
      <p:bldP spid="92167" grpId="0" animBg="1"/>
      <p:bldP spid="92168" grpId="0" animBg="1"/>
      <p:bldP spid="921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US" altLang="en-US" smtClean="0"/>
              <a:t>Basic gating and analysis</a:t>
            </a:r>
          </a:p>
        </p:txBody>
      </p:sp>
      <p:grpSp>
        <p:nvGrpSpPr>
          <p:cNvPr id="6147" name="Group 4"/>
          <p:cNvGrpSpPr>
            <a:grpSpLocks/>
          </p:cNvGrpSpPr>
          <p:nvPr/>
        </p:nvGrpSpPr>
        <p:grpSpPr bwMode="auto">
          <a:xfrm>
            <a:off x="228600" y="2133600"/>
            <a:ext cx="2954338" cy="2978150"/>
            <a:chOff x="3231" y="1199"/>
            <a:chExt cx="1869" cy="1900"/>
          </a:xfrm>
        </p:grpSpPr>
        <p:pic>
          <p:nvPicPr>
            <p:cNvPr id="615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 y="1199"/>
              <a:ext cx="1852" cy="1864"/>
            </a:xfrm>
            <a:prstGeom prst="rect">
              <a:avLst/>
            </a:prstGeom>
            <a:noFill/>
            <a:ln w="12700">
              <a:solidFill>
                <a:srgbClr val="00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152" name="Rectangle 6"/>
            <p:cNvSpPr>
              <a:spLocks noChangeArrowheads="1"/>
            </p:cNvSpPr>
            <p:nvPr/>
          </p:nvSpPr>
          <p:spPr bwMode="auto">
            <a:xfrm>
              <a:off x="3929" y="2907"/>
              <a:ext cx="38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a:solidFill>
                    <a:schemeClr val="bg1"/>
                  </a:solidFill>
                  <a:latin typeface="Times New Roman" pitchFamily="18" charset="0"/>
                </a:rPr>
                <a:t>90 LS</a:t>
              </a:r>
            </a:p>
          </p:txBody>
        </p:sp>
        <p:sp>
          <p:nvSpPr>
            <p:cNvPr id="6153" name="Rectangle 7"/>
            <p:cNvSpPr>
              <a:spLocks noChangeArrowheads="1"/>
            </p:cNvSpPr>
            <p:nvPr/>
          </p:nvSpPr>
          <p:spPr bwMode="auto">
            <a:xfrm rot="-5400000">
              <a:off x="3206" y="2060"/>
              <a:ext cx="241" cy="1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a:solidFill>
                    <a:schemeClr val="bg1"/>
                  </a:solidFill>
                  <a:latin typeface="Times New Roman" pitchFamily="18" charset="0"/>
                </a:rPr>
                <a:t>FS</a:t>
              </a:r>
            </a:p>
          </p:txBody>
        </p:sp>
      </p:grpSp>
      <p:sp>
        <p:nvSpPr>
          <p:cNvPr id="6148" name="Freeform 9"/>
          <p:cNvSpPr>
            <a:spLocks/>
          </p:cNvSpPr>
          <p:nvPr/>
        </p:nvSpPr>
        <p:spPr bwMode="auto">
          <a:xfrm>
            <a:off x="347663" y="3590925"/>
            <a:ext cx="952500" cy="930275"/>
          </a:xfrm>
          <a:custGeom>
            <a:avLst/>
            <a:gdLst>
              <a:gd name="T0" fmla="*/ 2147483647 w 600"/>
              <a:gd name="T1" fmla="*/ 2147483647 h 586"/>
              <a:gd name="T2" fmla="*/ 2147483647 w 600"/>
              <a:gd name="T3" fmla="*/ 2147483647 h 586"/>
              <a:gd name="T4" fmla="*/ 2147483647 w 600"/>
              <a:gd name="T5" fmla="*/ 2147483647 h 586"/>
              <a:gd name="T6" fmla="*/ 2147483647 w 600"/>
              <a:gd name="T7" fmla="*/ 2147483647 h 586"/>
              <a:gd name="T8" fmla="*/ 2147483647 w 600"/>
              <a:gd name="T9" fmla="*/ 2147483647 h 586"/>
              <a:gd name="T10" fmla="*/ 2147483647 w 600"/>
              <a:gd name="T11" fmla="*/ 2147483647 h 586"/>
              <a:gd name="T12" fmla="*/ 2147483647 w 600"/>
              <a:gd name="T13" fmla="*/ 2147483647 h 586"/>
              <a:gd name="T14" fmla="*/ 2147483647 w 600"/>
              <a:gd name="T15" fmla="*/ 2147483647 h 586"/>
              <a:gd name="T16" fmla="*/ 2147483647 w 600"/>
              <a:gd name="T17" fmla="*/ 2147483647 h 586"/>
              <a:gd name="T18" fmla="*/ 2147483647 w 600"/>
              <a:gd name="T19" fmla="*/ 2147483647 h 586"/>
              <a:gd name="T20" fmla="*/ 2147483647 w 600"/>
              <a:gd name="T21" fmla="*/ 2147483647 h 586"/>
              <a:gd name="T22" fmla="*/ 2147483647 w 600"/>
              <a:gd name="T23" fmla="*/ 2147483647 h 586"/>
              <a:gd name="T24" fmla="*/ 2147483647 w 600"/>
              <a:gd name="T25" fmla="*/ 2147483647 h 586"/>
              <a:gd name="T26" fmla="*/ 2147483647 w 600"/>
              <a:gd name="T27" fmla="*/ 2147483647 h 5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00" h="586">
                <a:moveTo>
                  <a:pt x="251" y="61"/>
                </a:moveTo>
                <a:cubicBezTo>
                  <a:pt x="150" y="96"/>
                  <a:pt x="116" y="116"/>
                  <a:pt x="53" y="208"/>
                </a:cubicBezTo>
                <a:cubicBezTo>
                  <a:pt x="45" y="251"/>
                  <a:pt x="31" y="293"/>
                  <a:pt x="21" y="336"/>
                </a:cubicBezTo>
                <a:cubicBezTo>
                  <a:pt x="23" y="391"/>
                  <a:pt x="0" y="547"/>
                  <a:pt x="91" y="573"/>
                </a:cubicBezTo>
                <a:cubicBezTo>
                  <a:pt x="105" y="577"/>
                  <a:pt x="175" y="585"/>
                  <a:pt x="187" y="586"/>
                </a:cubicBezTo>
                <a:cubicBezTo>
                  <a:pt x="392" y="579"/>
                  <a:pt x="320" y="583"/>
                  <a:pt x="443" y="554"/>
                </a:cubicBezTo>
                <a:cubicBezTo>
                  <a:pt x="513" y="507"/>
                  <a:pt x="455" y="552"/>
                  <a:pt x="507" y="496"/>
                </a:cubicBezTo>
                <a:cubicBezTo>
                  <a:pt x="528" y="474"/>
                  <a:pt x="571" y="432"/>
                  <a:pt x="571" y="432"/>
                </a:cubicBezTo>
                <a:cubicBezTo>
                  <a:pt x="579" y="413"/>
                  <a:pt x="600" y="396"/>
                  <a:pt x="597" y="375"/>
                </a:cubicBezTo>
                <a:cubicBezTo>
                  <a:pt x="591" y="334"/>
                  <a:pt x="564" y="244"/>
                  <a:pt x="520" y="215"/>
                </a:cubicBezTo>
                <a:cubicBezTo>
                  <a:pt x="495" y="199"/>
                  <a:pt x="452" y="192"/>
                  <a:pt x="424" y="183"/>
                </a:cubicBezTo>
                <a:cubicBezTo>
                  <a:pt x="383" y="155"/>
                  <a:pt x="334" y="142"/>
                  <a:pt x="290" y="119"/>
                </a:cubicBezTo>
                <a:cubicBezTo>
                  <a:pt x="274" y="96"/>
                  <a:pt x="241" y="47"/>
                  <a:pt x="219" y="29"/>
                </a:cubicBezTo>
                <a:cubicBezTo>
                  <a:pt x="183" y="0"/>
                  <a:pt x="187" y="33"/>
                  <a:pt x="187" y="4"/>
                </a:cubicBezTo>
              </a:path>
            </a:pathLst>
          </a:custGeom>
          <a:noFill/>
          <a:ln w="28575"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 name="Freeform 10"/>
          <p:cNvSpPr>
            <a:spLocks/>
          </p:cNvSpPr>
          <p:nvPr/>
        </p:nvSpPr>
        <p:spPr bwMode="auto">
          <a:xfrm>
            <a:off x="1066800" y="4419600"/>
            <a:ext cx="2971800" cy="1346200"/>
          </a:xfrm>
          <a:custGeom>
            <a:avLst/>
            <a:gdLst>
              <a:gd name="T0" fmla="*/ 0 w 1872"/>
              <a:gd name="T1" fmla="*/ 0 h 848"/>
              <a:gd name="T2" fmla="*/ 2147483647 w 1872"/>
              <a:gd name="T3" fmla="*/ 2147483647 h 848"/>
              <a:gd name="T4" fmla="*/ 2147483647 w 1872"/>
              <a:gd name="T5" fmla="*/ 2147483647 h 848"/>
              <a:gd name="T6" fmla="*/ 0 60000 65536"/>
              <a:gd name="T7" fmla="*/ 0 60000 65536"/>
              <a:gd name="T8" fmla="*/ 0 60000 65536"/>
            </a:gdLst>
            <a:ahLst/>
            <a:cxnLst>
              <a:cxn ang="T6">
                <a:pos x="T0" y="T1"/>
              </a:cxn>
              <a:cxn ang="T7">
                <a:pos x="T2" y="T3"/>
              </a:cxn>
              <a:cxn ang="T8">
                <a:pos x="T4" y="T5"/>
              </a:cxn>
            </a:cxnLst>
            <a:rect l="0" t="0" r="r" b="b"/>
            <a:pathLst>
              <a:path w="1872" h="848">
                <a:moveTo>
                  <a:pt x="0" y="0"/>
                </a:moveTo>
                <a:cubicBezTo>
                  <a:pt x="36" y="344"/>
                  <a:pt x="72" y="688"/>
                  <a:pt x="384" y="768"/>
                </a:cubicBezTo>
                <a:cubicBezTo>
                  <a:pt x="696" y="848"/>
                  <a:pt x="1624" y="528"/>
                  <a:pt x="1872" y="480"/>
                </a:cubicBezTo>
              </a:path>
            </a:pathLst>
          </a:custGeom>
          <a:noFill/>
          <a:ln w="28575" cmpd="sng">
            <a:solidFill>
              <a:schemeClr val="tx1"/>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50" name="Picture 10" descr="C:\image database Related\spectral\fluorochro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79513"/>
            <a:ext cx="5741988" cy="4586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33400" y="5715000"/>
            <a:ext cx="9018588" cy="707886"/>
          </a:xfrm>
          <a:prstGeom prst="rect">
            <a:avLst/>
          </a:prstGeom>
          <a:noFill/>
        </p:spPr>
        <p:txBody>
          <a:bodyPr wrap="square" rtlCol="0">
            <a:spAutoFit/>
          </a:bodyPr>
          <a:lstStyle/>
          <a:p>
            <a:r>
              <a:rPr lang="en-US" sz="2000" dirty="0" smtClean="0"/>
              <a:t>Selecting the “best” dye combinations is possibly the most time consuming and difficult aspect of polychromatic cytometry</a:t>
            </a:r>
            <a:endParaRPr lang="en-US" sz="2000" dirty="0"/>
          </a:p>
        </p:txBody>
      </p:sp>
      <p:sp>
        <p:nvSpPr>
          <p:cNvPr id="3" name="Rectangle 2"/>
          <p:cNvSpPr/>
          <p:nvPr/>
        </p:nvSpPr>
        <p:spPr>
          <a:xfrm>
            <a:off x="4343400" y="914400"/>
            <a:ext cx="76200" cy="4648200"/>
          </a:xfrm>
          <a:prstGeom prst="rect">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5800" y="914400"/>
            <a:ext cx="76200" cy="4648200"/>
          </a:xfrm>
          <a:prstGeom prst="rect">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48200" y="914400"/>
            <a:ext cx="76200" cy="4648200"/>
          </a:xfrm>
          <a:prstGeom prst="rect">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ilm"/>
          <p:cNvSpPr>
            <a:spLocks noEditPoints="1" noChangeArrowheads="1"/>
          </p:cNvSpPr>
          <p:nvPr/>
        </p:nvSpPr>
        <p:spPr bwMode="auto">
          <a:xfrm>
            <a:off x="8686800" y="6477000"/>
            <a:ext cx="152400" cy="2286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9250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3" presetClass="exit" presetSubtype="10" fill="hold" grpId="0" nodeType="withEffect">
                                  <p:stCondLst>
                                    <p:cond delay="0"/>
                                  </p:stCondLst>
                                  <p:childTnLst>
                                    <p:animEffect transition="out" filter="blinds(horizontal)">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09800"/>
            <a:ext cx="8229600" cy="1143000"/>
          </a:xfrm>
        </p:spPr>
        <p:txBody>
          <a:bodyPr>
            <a:noAutofit/>
          </a:bodyPr>
          <a:lstStyle/>
          <a:p>
            <a:r>
              <a:rPr lang="en-US" sz="6000" b="1" dirty="0" smtClean="0"/>
              <a:t>“Everything there is to be invented in flow cytometry has already been invented”</a:t>
            </a:r>
            <a:endParaRPr lang="en-US" sz="6000" b="1" dirty="0"/>
          </a:p>
        </p:txBody>
      </p:sp>
    </p:spTree>
    <p:extLst>
      <p:ext uri="{BB962C8B-B14F-4D97-AF65-F5344CB8AC3E}">
        <p14:creationId xmlns:p14="http://schemas.microsoft.com/office/powerpoint/2010/main" val="982894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ltLang="en-US" smtClean="0"/>
          </a:p>
        </p:txBody>
      </p:sp>
      <p:sp>
        <p:nvSpPr>
          <p:cNvPr id="7171" name="Rectangle 3"/>
          <p:cNvSpPr>
            <a:spLocks noGrp="1" noChangeArrowheads="1"/>
          </p:cNvSpPr>
          <p:nvPr>
            <p:ph type="body" idx="1"/>
          </p:nvPr>
        </p:nvSpPr>
        <p:spPr>
          <a:xfrm>
            <a:off x="228600" y="1600200"/>
            <a:ext cx="8458200" cy="4876800"/>
          </a:xfrm>
        </p:spPr>
        <p:txBody>
          <a:bodyPr/>
          <a:lstStyle/>
          <a:p>
            <a:pPr eaLnBrk="1" hangingPunct="1"/>
            <a:endParaRPr lang="en-US" altLang="en-US" dirty="0" smtClean="0"/>
          </a:p>
        </p:txBody>
      </p:sp>
      <p:graphicFrame>
        <p:nvGraphicFramePr>
          <p:cNvPr id="7172" name="Object 5"/>
          <p:cNvGraphicFramePr>
            <a:graphicFrameLocks noChangeAspect="1"/>
          </p:cNvGraphicFramePr>
          <p:nvPr>
            <p:extLst>
              <p:ext uri="{D42A27DB-BD31-4B8C-83A1-F6EECF244321}">
                <p14:modId xmlns:p14="http://schemas.microsoft.com/office/powerpoint/2010/main" val="1369087625"/>
              </p:ext>
            </p:extLst>
          </p:nvPr>
        </p:nvGraphicFramePr>
        <p:xfrm>
          <a:off x="1066800" y="1588"/>
          <a:ext cx="8062913" cy="6046834"/>
        </p:xfrm>
        <a:graphic>
          <a:graphicData uri="http://schemas.openxmlformats.org/presentationml/2006/ole">
            <mc:AlternateContent xmlns:mc="http://schemas.openxmlformats.org/markup-compatibility/2006">
              <mc:Choice xmlns:v="urn:schemas-microsoft-com:vml" Requires="v">
                <p:oleObj spid="_x0000_s4245" name="Document" r:id="rId4" imgW="7619048" imgH="5714286" progId="XaraX.Document">
                  <p:embed/>
                </p:oleObj>
              </mc:Choice>
              <mc:Fallback>
                <p:oleObj name="Document" r:id="rId4" imgW="7619048" imgH="5714286" progId="XaraX.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88"/>
                        <a:ext cx="8062913" cy="60468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399" y="1066800"/>
            <a:ext cx="2514601"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 name="Group 2"/>
          <p:cNvGrpSpPr>
            <a:grpSpLocks/>
          </p:cNvGrpSpPr>
          <p:nvPr/>
        </p:nvGrpSpPr>
        <p:grpSpPr bwMode="auto">
          <a:xfrm>
            <a:off x="7710488" y="512763"/>
            <a:ext cx="1427162" cy="2611437"/>
            <a:chOff x="7709872" y="512910"/>
            <a:chExt cx="1427188" cy="2611290"/>
          </a:xfrm>
        </p:grpSpPr>
        <p:sp>
          <p:nvSpPr>
            <p:cNvPr id="7175" name="TextBox 1"/>
            <p:cNvSpPr txBox="1">
              <a:spLocks noChangeArrowheads="1"/>
            </p:cNvSpPr>
            <p:nvPr/>
          </p:nvSpPr>
          <p:spPr bwMode="auto">
            <a:xfrm>
              <a:off x="7709872" y="512910"/>
              <a:ext cx="14029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solidFill>
                    <a:srgbClr val="FF0000"/>
                  </a:solidFill>
                </a:rPr>
                <a:t>Cell</a:t>
              </a:r>
            </a:p>
            <a:p>
              <a:pPr algn="ctr" eaLnBrk="1" hangingPunct="1"/>
              <a:r>
                <a:rPr lang="en-US" altLang="en-US" b="1">
                  <a:solidFill>
                    <a:srgbClr val="FF0000"/>
                  </a:solidFill>
                </a:rPr>
                <a:t>Fingerprint</a:t>
              </a:r>
            </a:p>
          </p:txBody>
        </p:sp>
        <p:pic>
          <p:nvPicPr>
            <p:cNvPr id="717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9967" y="1159241"/>
              <a:ext cx="1357093" cy="1964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9" name="Film"/>
          <p:cNvSpPr>
            <a:spLocks noEditPoints="1" noChangeArrowheads="1"/>
          </p:cNvSpPr>
          <p:nvPr/>
        </p:nvSpPr>
        <p:spPr bwMode="auto">
          <a:xfrm>
            <a:off x="8686800" y="62484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3410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dissolve">
                                      <p:cBhvr>
                                        <p:cTn id="7" dur="500"/>
                                        <p:tgtEl>
                                          <p:spTgt spid="1024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xit" presetSubtype="0" fill="hold" grpId="0" nodeType="after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ltLang="en-US" smtClean="0"/>
          </a:p>
        </p:txBody>
      </p:sp>
      <p:sp>
        <p:nvSpPr>
          <p:cNvPr id="8195" name="Rectangle 3"/>
          <p:cNvSpPr>
            <a:spLocks noGrp="1" noChangeArrowheads="1"/>
          </p:cNvSpPr>
          <p:nvPr>
            <p:ph type="body" idx="1"/>
          </p:nvPr>
        </p:nvSpPr>
        <p:spPr/>
        <p:txBody>
          <a:bodyPr/>
          <a:lstStyle/>
          <a:p>
            <a:pPr eaLnBrk="1" hangingPunct="1"/>
            <a:endParaRPr lang="en-US" altLang="en-US" dirty="0" smtClean="0"/>
          </a:p>
        </p:txBody>
      </p:sp>
      <p:pic>
        <p:nvPicPr>
          <p:cNvPr id="8197" name="Picture 5" descr="Bang Beads with PI + No ND filter"/>
          <p:cNvPicPr>
            <a:picLocks noChangeAspect="1" noChangeArrowheads="1"/>
          </p:cNvPicPr>
          <p:nvPr/>
        </p:nvPicPr>
        <p:blipFill>
          <a:blip r:embed="rId3">
            <a:lum contrast="50000"/>
            <a:extLst>
              <a:ext uri="{28A0092B-C50C-407E-A947-70E740481C1C}">
                <a14:useLocalDpi xmlns:a14="http://schemas.microsoft.com/office/drawing/2010/main" val="0"/>
              </a:ext>
            </a:extLst>
          </a:blip>
          <a:srcRect/>
          <a:stretch>
            <a:fillRect/>
          </a:stretch>
        </p:blipFill>
        <p:spPr bwMode="auto">
          <a:xfrm>
            <a:off x="4343400" y="436563"/>
            <a:ext cx="4800600" cy="360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8" name="Picture 6" descr="spectrum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263" y="3338513"/>
            <a:ext cx="2852737" cy="16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9" name="Line 8"/>
          <p:cNvSpPr>
            <a:spLocks noChangeShapeType="1"/>
          </p:cNvSpPr>
          <p:nvPr/>
        </p:nvSpPr>
        <p:spPr bwMode="auto">
          <a:xfrm>
            <a:off x="6400800" y="4114800"/>
            <a:ext cx="0" cy="533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Text Box 9"/>
          <p:cNvSpPr txBox="1">
            <a:spLocks noChangeArrowheads="1"/>
          </p:cNvSpPr>
          <p:nvPr/>
        </p:nvSpPr>
        <p:spPr bwMode="auto">
          <a:xfrm>
            <a:off x="5486400" y="4586288"/>
            <a:ext cx="20637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Spectral Signature</a:t>
            </a:r>
          </a:p>
        </p:txBody>
      </p:sp>
      <p:sp>
        <p:nvSpPr>
          <p:cNvPr id="8201" name="Line 10"/>
          <p:cNvSpPr>
            <a:spLocks noChangeShapeType="1"/>
          </p:cNvSpPr>
          <p:nvPr/>
        </p:nvSpPr>
        <p:spPr bwMode="auto">
          <a:xfrm>
            <a:off x="6400800" y="5029200"/>
            <a:ext cx="0" cy="533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Text Box 11"/>
          <p:cNvSpPr txBox="1">
            <a:spLocks noChangeArrowheads="1"/>
          </p:cNvSpPr>
          <p:nvPr/>
        </p:nvSpPr>
        <p:spPr bwMode="auto">
          <a:xfrm>
            <a:off x="5470525" y="5522913"/>
            <a:ext cx="18478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Match Signature</a:t>
            </a:r>
          </a:p>
        </p:txBody>
      </p:sp>
      <p:sp>
        <p:nvSpPr>
          <p:cNvPr id="8203" name="Line 12"/>
          <p:cNvSpPr>
            <a:spLocks noChangeShapeType="1"/>
          </p:cNvSpPr>
          <p:nvPr/>
        </p:nvSpPr>
        <p:spPr bwMode="auto">
          <a:xfrm>
            <a:off x="6400800" y="5867400"/>
            <a:ext cx="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Text Box 13"/>
          <p:cNvSpPr txBox="1">
            <a:spLocks noChangeArrowheads="1"/>
          </p:cNvSpPr>
          <p:nvPr/>
        </p:nvSpPr>
        <p:spPr bwMode="auto">
          <a:xfrm>
            <a:off x="5187950" y="6338888"/>
            <a:ext cx="25844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Resolution of data point</a:t>
            </a:r>
          </a:p>
        </p:txBody>
      </p:sp>
      <p:sp>
        <p:nvSpPr>
          <p:cNvPr id="8205" name="Text Box 14"/>
          <p:cNvSpPr txBox="1">
            <a:spLocks noChangeArrowheads="1"/>
          </p:cNvSpPr>
          <p:nvPr/>
        </p:nvSpPr>
        <p:spPr bwMode="auto">
          <a:xfrm>
            <a:off x="304800" y="3733800"/>
            <a:ext cx="39131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One full spectra per particle</a:t>
            </a:r>
          </a:p>
        </p:txBody>
      </p:sp>
      <p:sp>
        <p:nvSpPr>
          <p:cNvPr id="2" name="Rectangle 1"/>
          <p:cNvSpPr/>
          <p:nvPr/>
        </p:nvSpPr>
        <p:spPr>
          <a:xfrm>
            <a:off x="457200" y="838200"/>
            <a:ext cx="36576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 name="Straight Arrow Connector 3"/>
          <p:cNvCxnSpPr/>
          <p:nvPr/>
        </p:nvCxnSpPr>
        <p:spPr>
          <a:xfrm flipV="1">
            <a:off x="806450" y="1066800"/>
            <a:ext cx="0" cy="2119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6450" y="3173413"/>
            <a:ext cx="341153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10" name="TextBox 6"/>
          <p:cNvSpPr txBox="1">
            <a:spLocks noChangeArrowheads="1"/>
          </p:cNvSpPr>
          <p:nvPr/>
        </p:nvSpPr>
        <p:spPr bwMode="auto">
          <a:xfrm>
            <a:off x="2176463" y="3243263"/>
            <a:ext cx="3770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2400" b="1" dirty="0" smtClean="0"/>
              <a:t>λ</a:t>
            </a:r>
            <a:endParaRPr lang="en-US" altLang="en-US" sz="2000" b="1" dirty="0"/>
          </a:p>
        </p:txBody>
      </p:sp>
      <p:sp>
        <p:nvSpPr>
          <p:cNvPr id="8211" name="TextBox 7"/>
          <p:cNvSpPr txBox="1">
            <a:spLocks noChangeArrowheads="1"/>
          </p:cNvSpPr>
          <p:nvPr/>
        </p:nvSpPr>
        <p:spPr bwMode="auto">
          <a:xfrm rot="16200000">
            <a:off x="344349" y="215147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smtClean="0"/>
              <a:t>Cell#</a:t>
            </a:r>
            <a:endParaRPr lang="en-US" altLang="en-US" sz="1400" dirty="0"/>
          </a:p>
        </p:txBody>
      </p:sp>
      <p:sp>
        <p:nvSpPr>
          <p:cNvPr id="23" name="Freeform 22"/>
          <p:cNvSpPr/>
          <p:nvPr/>
        </p:nvSpPr>
        <p:spPr>
          <a:xfrm>
            <a:off x="828431" y="1875694"/>
            <a:ext cx="2895600" cy="1295400"/>
          </a:xfrm>
          <a:custGeom>
            <a:avLst/>
            <a:gdLst>
              <a:gd name="connsiteX0" fmla="*/ 0 w 2863516"/>
              <a:gd name="connsiteY0" fmla="*/ 0 h 1198693"/>
              <a:gd name="connsiteX1" fmla="*/ 0 w 2863516"/>
              <a:gd name="connsiteY1" fmla="*/ 0 h 1198693"/>
              <a:gd name="connsiteX2" fmla="*/ 4757 w 2863516"/>
              <a:gd name="connsiteY2" fmla="*/ 90377 h 1198693"/>
              <a:gd name="connsiteX3" fmla="*/ 14270 w 2863516"/>
              <a:gd name="connsiteY3" fmla="*/ 137945 h 1198693"/>
              <a:gd name="connsiteX4" fmla="*/ 19026 w 2863516"/>
              <a:gd name="connsiteY4" fmla="*/ 166485 h 1198693"/>
              <a:gd name="connsiteX5" fmla="*/ 23783 w 2863516"/>
              <a:gd name="connsiteY5" fmla="*/ 185512 h 1198693"/>
              <a:gd name="connsiteX6" fmla="*/ 28540 w 2863516"/>
              <a:gd name="connsiteY6" fmla="*/ 209295 h 1198693"/>
              <a:gd name="connsiteX7" fmla="*/ 42810 w 2863516"/>
              <a:gd name="connsiteY7" fmla="*/ 266376 h 1198693"/>
              <a:gd name="connsiteX8" fmla="*/ 47566 w 2863516"/>
              <a:gd name="connsiteY8" fmla="*/ 285403 h 1198693"/>
              <a:gd name="connsiteX9" fmla="*/ 66593 w 2863516"/>
              <a:gd name="connsiteY9" fmla="*/ 323457 h 1198693"/>
              <a:gd name="connsiteX10" fmla="*/ 85619 w 2863516"/>
              <a:gd name="connsiteY10" fmla="*/ 390051 h 1198693"/>
              <a:gd name="connsiteX11" fmla="*/ 95132 w 2863516"/>
              <a:gd name="connsiteY11" fmla="*/ 437618 h 1198693"/>
              <a:gd name="connsiteX12" fmla="*/ 104646 w 2863516"/>
              <a:gd name="connsiteY12" fmla="*/ 461402 h 1198693"/>
              <a:gd name="connsiteX13" fmla="*/ 109402 w 2863516"/>
              <a:gd name="connsiteY13" fmla="*/ 756318 h 1198693"/>
              <a:gd name="connsiteX14" fmla="*/ 114159 w 2863516"/>
              <a:gd name="connsiteY14" fmla="*/ 822912 h 1198693"/>
              <a:gd name="connsiteX15" fmla="*/ 123672 w 2863516"/>
              <a:gd name="connsiteY15" fmla="*/ 851453 h 1198693"/>
              <a:gd name="connsiteX16" fmla="*/ 128429 w 2863516"/>
              <a:gd name="connsiteY16" fmla="*/ 908533 h 1198693"/>
              <a:gd name="connsiteX17" fmla="*/ 142698 w 2863516"/>
              <a:gd name="connsiteY17" fmla="*/ 913290 h 1198693"/>
              <a:gd name="connsiteX18" fmla="*/ 190265 w 2863516"/>
              <a:gd name="connsiteY18" fmla="*/ 908533 h 1198693"/>
              <a:gd name="connsiteX19" fmla="*/ 228318 w 2863516"/>
              <a:gd name="connsiteY19" fmla="*/ 879993 h 1198693"/>
              <a:gd name="connsiteX20" fmla="*/ 237831 w 2863516"/>
              <a:gd name="connsiteY20" fmla="*/ 870479 h 1198693"/>
              <a:gd name="connsiteX21" fmla="*/ 247344 w 2863516"/>
              <a:gd name="connsiteY21" fmla="*/ 856209 h 1198693"/>
              <a:gd name="connsiteX22" fmla="*/ 261614 w 2863516"/>
              <a:gd name="connsiteY22" fmla="*/ 851453 h 1198693"/>
              <a:gd name="connsiteX23" fmla="*/ 280640 w 2863516"/>
              <a:gd name="connsiteY23" fmla="*/ 856209 h 1198693"/>
              <a:gd name="connsiteX24" fmla="*/ 299667 w 2863516"/>
              <a:gd name="connsiteY24" fmla="*/ 894263 h 1198693"/>
              <a:gd name="connsiteX25" fmla="*/ 309180 w 2863516"/>
              <a:gd name="connsiteY25" fmla="*/ 927560 h 1198693"/>
              <a:gd name="connsiteX26" fmla="*/ 318693 w 2863516"/>
              <a:gd name="connsiteY26" fmla="*/ 956100 h 1198693"/>
              <a:gd name="connsiteX27" fmla="*/ 323450 w 2863516"/>
              <a:gd name="connsiteY27" fmla="*/ 970370 h 1198693"/>
              <a:gd name="connsiteX28" fmla="*/ 328206 w 2863516"/>
              <a:gd name="connsiteY28" fmla="*/ 994154 h 1198693"/>
              <a:gd name="connsiteX29" fmla="*/ 347233 w 2863516"/>
              <a:gd name="connsiteY29" fmla="*/ 1032208 h 1198693"/>
              <a:gd name="connsiteX30" fmla="*/ 356746 w 2863516"/>
              <a:gd name="connsiteY30" fmla="*/ 1046478 h 1198693"/>
              <a:gd name="connsiteX31" fmla="*/ 375773 w 2863516"/>
              <a:gd name="connsiteY31" fmla="*/ 1079775 h 1198693"/>
              <a:gd name="connsiteX32" fmla="*/ 404312 w 2863516"/>
              <a:gd name="connsiteY32" fmla="*/ 1113072 h 1198693"/>
              <a:gd name="connsiteX33" fmla="*/ 432852 w 2863516"/>
              <a:gd name="connsiteY33" fmla="*/ 1122586 h 1198693"/>
              <a:gd name="connsiteX34" fmla="*/ 461392 w 2863516"/>
              <a:gd name="connsiteY34" fmla="*/ 1117829 h 1198693"/>
              <a:gd name="connsiteX35" fmla="*/ 470905 w 2863516"/>
              <a:gd name="connsiteY35" fmla="*/ 1089288 h 1198693"/>
              <a:gd name="connsiteX36" fmla="*/ 475662 w 2863516"/>
              <a:gd name="connsiteY36" fmla="*/ 1075018 h 1198693"/>
              <a:gd name="connsiteX37" fmla="*/ 480418 w 2863516"/>
              <a:gd name="connsiteY37" fmla="*/ 1013181 h 1198693"/>
              <a:gd name="connsiteX38" fmla="*/ 489931 w 2863516"/>
              <a:gd name="connsiteY38" fmla="*/ 941830 h 1198693"/>
              <a:gd name="connsiteX39" fmla="*/ 499445 w 2863516"/>
              <a:gd name="connsiteY39" fmla="*/ 913290 h 1198693"/>
              <a:gd name="connsiteX40" fmla="*/ 513715 w 2863516"/>
              <a:gd name="connsiteY40" fmla="*/ 870479 h 1198693"/>
              <a:gd name="connsiteX41" fmla="*/ 518471 w 2863516"/>
              <a:gd name="connsiteY41" fmla="*/ 856209 h 1198693"/>
              <a:gd name="connsiteX42" fmla="*/ 532741 w 2863516"/>
              <a:gd name="connsiteY42" fmla="*/ 808642 h 1198693"/>
              <a:gd name="connsiteX43" fmla="*/ 537498 w 2863516"/>
              <a:gd name="connsiteY43" fmla="*/ 794372 h 1198693"/>
              <a:gd name="connsiteX44" fmla="*/ 547011 w 2863516"/>
              <a:gd name="connsiteY44" fmla="*/ 784858 h 1198693"/>
              <a:gd name="connsiteX45" fmla="*/ 570794 w 2863516"/>
              <a:gd name="connsiteY45" fmla="*/ 746805 h 1198693"/>
              <a:gd name="connsiteX46" fmla="*/ 585064 w 2863516"/>
              <a:gd name="connsiteY46" fmla="*/ 742048 h 1198693"/>
              <a:gd name="connsiteX47" fmla="*/ 627873 w 2863516"/>
              <a:gd name="connsiteY47" fmla="*/ 756318 h 1198693"/>
              <a:gd name="connsiteX48" fmla="*/ 637387 w 2863516"/>
              <a:gd name="connsiteY48" fmla="*/ 765832 h 1198693"/>
              <a:gd name="connsiteX49" fmla="*/ 665926 w 2863516"/>
              <a:gd name="connsiteY49" fmla="*/ 784858 h 1198693"/>
              <a:gd name="connsiteX50" fmla="*/ 675439 w 2863516"/>
              <a:gd name="connsiteY50" fmla="*/ 794372 h 1198693"/>
              <a:gd name="connsiteX51" fmla="*/ 694466 w 2863516"/>
              <a:gd name="connsiteY51" fmla="*/ 822912 h 1198693"/>
              <a:gd name="connsiteX52" fmla="*/ 727762 w 2863516"/>
              <a:gd name="connsiteY52" fmla="*/ 832426 h 1198693"/>
              <a:gd name="connsiteX53" fmla="*/ 765815 w 2863516"/>
              <a:gd name="connsiteY53" fmla="*/ 841939 h 1198693"/>
              <a:gd name="connsiteX54" fmla="*/ 799111 w 2863516"/>
              <a:gd name="connsiteY54" fmla="*/ 870479 h 1198693"/>
              <a:gd name="connsiteX55" fmla="*/ 822895 w 2863516"/>
              <a:gd name="connsiteY55" fmla="*/ 894263 h 1198693"/>
              <a:gd name="connsiteX56" fmla="*/ 846678 w 2863516"/>
              <a:gd name="connsiteY56" fmla="*/ 918047 h 1198693"/>
              <a:gd name="connsiteX57" fmla="*/ 860947 w 2863516"/>
              <a:gd name="connsiteY57" fmla="*/ 932317 h 1198693"/>
              <a:gd name="connsiteX58" fmla="*/ 870461 w 2863516"/>
              <a:gd name="connsiteY58" fmla="*/ 946587 h 1198693"/>
              <a:gd name="connsiteX59" fmla="*/ 884731 w 2863516"/>
              <a:gd name="connsiteY59" fmla="*/ 960857 h 1198693"/>
              <a:gd name="connsiteX60" fmla="*/ 894244 w 2863516"/>
              <a:gd name="connsiteY60" fmla="*/ 975127 h 1198693"/>
              <a:gd name="connsiteX61" fmla="*/ 903757 w 2863516"/>
              <a:gd name="connsiteY61" fmla="*/ 984641 h 1198693"/>
              <a:gd name="connsiteX62" fmla="*/ 913270 w 2863516"/>
              <a:gd name="connsiteY62" fmla="*/ 998911 h 1198693"/>
              <a:gd name="connsiteX63" fmla="*/ 927540 w 2863516"/>
              <a:gd name="connsiteY63" fmla="*/ 1003668 h 1198693"/>
              <a:gd name="connsiteX64" fmla="*/ 941810 w 2863516"/>
              <a:gd name="connsiteY64" fmla="*/ 1022694 h 1198693"/>
              <a:gd name="connsiteX65" fmla="*/ 956080 w 2863516"/>
              <a:gd name="connsiteY65" fmla="*/ 1032208 h 1198693"/>
              <a:gd name="connsiteX66" fmla="*/ 960836 w 2863516"/>
              <a:gd name="connsiteY66" fmla="*/ 1046478 h 1198693"/>
              <a:gd name="connsiteX67" fmla="*/ 998889 w 2863516"/>
              <a:gd name="connsiteY67" fmla="*/ 1055991 h 1198693"/>
              <a:gd name="connsiteX68" fmla="*/ 1027429 w 2863516"/>
              <a:gd name="connsiteY68" fmla="*/ 1075018 h 1198693"/>
              <a:gd name="connsiteX69" fmla="*/ 1208180 w 2863516"/>
              <a:gd name="connsiteY69" fmla="*/ 1084532 h 1198693"/>
              <a:gd name="connsiteX70" fmla="*/ 1217694 w 2863516"/>
              <a:gd name="connsiteY70" fmla="*/ 1094045 h 1198693"/>
              <a:gd name="connsiteX71" fmla="*/ 1227207 w 2863516"/>
              <a:gd name="connsiteY71" fmla="*/ 1122586 h 1198693"/>
              <a:gd name="connsiteX72" fmla="*/ 1236720 w 2863516"/>
              <a:gd name="connsiteY72" fmla="*/ 1151126 h 1198693"/>
              <a:gd name="connsiteX73" fmla="*/ 1250990 w 2863516"/>
              <a:gd name="connsiteY73" fmla="*/ 1179666 h 1198693"/>
              <a:gd name="connsiteX74" fmla="*/ 1279530 w 2863516"/>
              <a:gd name="connsiteY74" fmla="*/ 1189180 h 1198693"/>
              <a:gd name="connsiteX75" fmla="*/ 1322339 w 2863516"/>
              <a:gd name="connsiteY75" fmla="*/ 1179666 h 1198693"/>
              <a:gd name="connsiteX76" fmla="*/ 1336609 w 2863516"/>
              <a:gd name="connsiteY76" fmla="*/ 1170153 h 1198693"/>
              <a:gd name="connsiteX77" fmla="*/ 1355636 w 2863516"/>
              <a:gd name="connsiteY77" fmla="*/ 1165396 h 1198693"/>
              <a:gd name="connsiteX78" fmla="*/ 1369905 w 2863516"/>
              <a:gd name="connsiteY78" fmla="*/ 1155883 h 1198693"/>
              <a:gd name="connsiteX79" fmla="*/ 1436498 w 2863516"/>
              <a:gd name="connsiteY79" fmla="*/ 1155883 h 1198693"/>
              <a:gd name="connsiteX80" fmla="*/ 1479308 w 2863516"/>
              <a:gd name="connsiteY80" fmla="*/ 1189180 h 1198693"/>
              <a:gd name="connsiteX81" fmla="*/ 1522117 w 2863516"/>
              <a:gd name="connsiteY81" fmla="*/ 1184423 h 1198693"/>
              <a:gd name="connsiteX82" fmla="*/ 1531630 w 2863516"/>
              <a:gd name="connsiteY82" fmla="*/ 1170153 h 1198693"/>
              <a:gd name="connsiteX83" fmla="*/ 1555413 w 2863516"/>
              <a:gd name="connsiteY83" fmla="*/ 1146369 h 1198693"/>
              <a:gd name="connsiteX84" fmla="*/ 1607736 w 2863516"/>
              <a:gd name="connsiteY84" fmla="*/ 1151126 h 1198693"/>
              <a:gd name="connsiteX85" fmla="*/ 1622006 w 2863516"/>
              <a:gd name="connsiteY85" fmla="*/ 1160639 h 1198693"/>
              <a:gd name="connsiteX86" fmla="*/ 1636276 w 2863516"/>
              <a:gd name="connsiteY86" fmla="*/ 1165396 h 1198693"/>
              <a:gd name="connsiteX87" fmla="*/ 1664816 w 2863516"/>
              <a:gd name="connsiteY87" fmla="*/ 1189180 h 1198693"/>
              <a:gd name="connsiteX88" fmla="*/ 1683842 w 2863516"/>
              <a:gd name="connsiteY88" fmla="*/ 1198693 h 1198693"/>
              <a:gd name="connsiteX89" fmla="*/ 1731408 w 2863516"/>
              <a:gd name="connsiteY89" fmla="*/ 1189180 h 1198693"/>
              <a:gd name="connsiteX90" fmla="*/ 1740921 w 2863516"/>
              <a:gd name="connsiteY90" fmla="*/ 1179666 h 1198693"/>
              <a:gd name="connsiteX91" fmla="*/ 1769461 w 2863516"/>
              <a:gd name="connsiteY91" fmla="*/ 1170153 h 1198693"/>
              <a:gd name="connsiteX92" fmla="*/ 1840810 w 2863516"/>
              <a:gd name="connsiteY92" fmla="*/ 1174909 h 1198693"/>
              <a:gd name="connsiteX93" fmla="*/ 2092911 w 2863516"/>
              <a:gd name="connsiteY93" fmla="*/ 1165396 h 1198693"/>
              <a:gd name="connsiteX94" fmla="*/ 2107181 w 2863516"/>
              <a:gd name="connsiteY94" fmla="*/ 1155883 h 1198693"/>
              <a:gd name="connsiteX95" fmla="*/ 2121451 w 2863516"/>
              <a:gd name="connsiteY95" fmla="*/ 1151126 h 1198693"/>
              <a:gd name="connsiteX96" fmla="*/ 2145234 w 2863516"/>
              <a:gd name="connsiteY96" fmla="*/ 1127342 h 1198693"/>
              <a:gd name="connsiteX97" fmla="*/ 2173774 w 2863516"/>
              <a:gd name="connsiteY97" fmla="*/ 1098802 h 1198693"/>
              <a:gd name="connsiteX98" fmla="*/ 2211826 w 2863516"/>
              <a:gd name="connsiteY98" fmla="*/ 1060748 h 1198693"/>
              <a:gd name="connsiteX99" fmla="*/ 2221340 w 2863516"/>
              <a:gd name="connsiteY99" fmla="*/ 1051235 h 1198693"/>
              <a:gd name="connsiteX100" fmla="*/ 2235610 w 2863516"/>
              <a:gd name="connsiteY100" fmla="*/ 1046478 h 1198693"/>
              <a:gd name="connsiteX101" fmla="*/ 2254636 w 2863516"/>
              <a:gd name="connsiteY101" fmla="*/ 1032208 h 1198693"/>
              <a:gd name="connsiteX102" fmla="*/ 2273662 w 2863516"/>
              <a:gd name="connsiteY102" fmla="*/ 1027451 h 1198693"/>
              <a:gd name="connsiteX103" fmla="*/ 2297446 w 2863516"/>
              <a:gd name="connsiteY103" fmla="*/ 1017938 h 1198693"/>
              <a:gd name="connsiteX104" fmla="*/ 2306959 w 2863516"/>
              <a:gd name="connsiteY104" fmla="*/ 998911 h 1198693"/>
              <a:gd name="connsiteX105" fmla="*/ 2311715 w 2863516"/>
              <a:gd name="connsiteY105" fmla="*/ 956100 h 1198693"/>
              <a:gd name="connsiteX106" fmla="*/ 2321229 w 2863516"/>
              <a:gd name="connsiteY106" fmla="*/ 903776 h 1198693"/>
              <a:gd name="connsiteX107" fmla="*/ 2325985 w 2863516"/>
              <a:gd name="connsiteY107" fmla="*/ 860966 h 1198693"/>
              <a:gd name="connsiteX108" fmla="*/ 2330742 w 2863516"/>
              <a:gd name="connsiteY108" fmla="*/ 813399 h 1198693"/>
              <a:gd name="connsiteX109" fmla="*/ 2335499 w 2863516"/>
              <a:gd name="connsiteY109" fmla="*/ 799129 h 1198693"/>
              <a:gd name="connsiteX110" fmla="*/ 2340255 w 2863516"/>
              <a:gd name="connsiteY110" fmla="*/ 780102 h 1198693"/>
              <a:gd name="connsiteX111" fmla="*/ 2349768 w 2863516"/>
              <a:gd name="connsiteY111" fmla="*/ 751561 h 1198693"/>
              <a:gd name="connsiteX112" fmla="*/ 2354525 w 2863516"/>
              <a:gd name="connsiteY112" fmla="*/ 732535 h 1198693"/>
              <a:gd name="connsiteX113" fmla="*/ 2364038 w 2863516"/>
              <a:gd name="connsiteY113" fmla="*/ 713508 h 1198693"/>
              <a:gd name="connsiteX114" fmla="*/ 2373551 w 2863516"/>
              <a:gd name="connsiteY114" fmla="*/ 580320 h 1198693"/>
              <a:gd name="connsiteX115" fmla="*/ 2383065 w 2863516"/>
              <a:gd name="connsiteY115" fmla="*/ 508969 h 1198693"/>
              <a:gd name="connsiteX116" fmla="*/ 2387821 w 2863516"/>
              <a:gd name="connsiteY116" fmla="*/ 494699 h 1198693"/>
              <a:gd name="connsiteX117" fmla="*/ 2397335 w 2863516"/>
              <a:gd name="connsiteY117" fmla="*/ 480428 h 1198693"/>
              <a:gd name="connsiteX118" fmla="*/ 2421118 w 2863516"/>
              <a:gd name="connsiteY118" fmla="*/ 461402 h 1198693"/>
              <a:gd name="connsiteX119" fmla="*/ 2440144 w 2863516"/>
              <a:gd name="connsiteY119" fmla="*/ 432861 h 1198693"/>
              <a:gd name="connsiteX120" fmla="*/ 2449657 w 2863516"/>
              <a:gd name="connsiteY120" fmla="*/ 418591 h 1198693"/>
              <a:gd name="connsiteX121" fmla="*/ 2459171 w 2863516"/>
              <a:gd name="connsiteY121" fmla="*/ 409078 h 1198693"/>
              <a:gd name="connsiteX122" fmla="*/ 2473440 w 2863516"/>
              <a:gd name="connsiteY122" fmla="*/ 380537 h 1198693"/>
              <a:gd name="connsiteX123" fmla="*/ 2492467 w 2863516"/>
              <a:gd name="connsiteY123" fmla="*/ 361510 h 1198693"/>
              <a:gd name="connsiteX124" fmla="*/ 2516250 w 2863516"/>
              <a:gd name="connsiteY124" fmla="*/ 390051 h 1198693"/>
              <a:gd name="connsiteX125" fmla="*/ 2525763 w 2863516"/>
              <a:gd name="connsiteY125" fmla="*/ 404321 h 1198693"/>
              <a:gd name="connsiteX126" fmla="*/ 2535276 w 2863516"/>
              <a:gd name="connsiteY126" fmla="*/ 432861 h 1198693"/>
              <a:gd name="connsiteX127" fmla="*/ 2544790 w 2863516"/>
              <a:gd name="connsiteY127" fmla="*/ 461402 h 1198693"/>
              <a:gd name="connsiteX128" fmla="*/ 2549546 w 2863516"/>
              <a:gd name="connsiteY128" fmla="*/ 480428 h 1198693"/>
              <a:gd name="connsiteX129" fmla="*/ 2554303 w 2863516"/>
              <a:gd name="connsiteY129" fmla="*/ 504212 h 1198693"/>
              <a:gd name="connsiteX130" fmla="*/ 2563816 w 2863516"/>
              <a:gd name="connsiteY130" fmla="*/ 580320 h 1198693"/>
              <a:gd name="connsiteX131" fmla="*/ 2568573 w 2863516"/>
              <a:gd name="connsiteY131" fmla="*/ 604103 h 1198693"/>
              <a:gd name="connsiteX132" fmla="*/ 2573329 w 2863516"/>
              <a:gd name="connsiteY132" fmla="*/ 632643 h 1198693"/>
              <a:gd name="connsiteX133" fmla="*/ 2587599 w 2863516"/>
              <a:gd name="connsiteY133" fmla="*/ 699237 h 1198693"/>
              <a:gd name="connsiteX134" fmla="*/ 2597112 w 2863516"/>
              <a:gd name="connsiteY134" fmla="*/ 832426 h 1198693"/>
              <a:gd name="connsiteX135" fmla="*/ 2601869 w 2863516"/>
              <a:gd name="connsiteY135" fmla="*/ 865723 h 1198693"/>
              <a:gd name="connsiteX136" fmla="*/ 2616139 w 2863516"/>
              <a:gd name="connsiteY136" fmla="*/ 932317 h 1198693"/>
              <a:gd name="connsiteX137" fmla="*/ 2625652 w 2863516"/>
              <a:gd name="connsiteY137" fmla="*/ 965614 h 1198693"/>
              <a:gd name="connsiteX138" fmla="*/ 2635165 w 2863516"/>
              <a:gd name="connsiteY138" fmla="*/ 1022694 h 1198693"/>
              <a:gd name="connsiteX139" fmla="*/ 2639922 w 2863516"/>
              <a:gd name="connsiteY139" fmla="*/ 1127342 h 1198693"/>
              <a:gd name="connsiteX140" fmla="*/ 2649435 w 2863516"/>
              <a:gd name="connsiteY140" fmla="*/ 1155883 h 1198693"/>
              <a:gd name="connsiteX141" fmla="*/ 2668462 w 2863516"/>
              <a:gd name="connsiteY141" fmla="*/ 1179666 h 1198693"/>
              <a:gd name="connsiteX142" fmla="*/ 2682731 w 2863516"/>
              <a:gd name="connsiteY142" fmla="*/ 1184423 h 1198693"/>
              <a:gd name="connsiteX143" fmla="*/ 2711271 w 2863516"/>
              <a:gd name="connsiteY143" fmla="*/ 1179666 h 1198693"/>
              <a:gd name="connsiteX144" fmla="*/ 2720784 w 2863516"/>
              <a:gd name="connsiteY144" fmla="*/ 1165396 h 1198693"/>
              <a:gd name="connsiteX145" fmla="*/ 2730298 w 2863516"/>
              <a:gd name="connsiteY145" fmla="*/ 1155883 h 1198693"/>
              <a:gd name="connsiteX146" fmla="*/ 2749324 w 2863516"/>
              <a:gd name="connsiteY146" fmla="*/ 1151126 h 1198693"/>
              <a:gd name="connsiteX147" fmla="*/ 2758837 w 2863516"/>
              <a:gd name="connsiteY147" fmla="*/ 1141612 h 1198693"/>
              <a:gd name="connsiteX148" fmla="*/ 2792134 w 2863516"/>
              <a:gd name="connsiteY148" fmla="*/ 1113072 h 1198693"/>
              <a:gd name="connsiteX149" fmla="*/ 2811160 w 2863516"/>
              <a:gd name="connsiteY149" fmla="*/ 1084532 h 1198693"/>
              <a:gd name="connsiteX150" fmla="*/ 2820673 w 2863516"/>
              <a:gd name="connsiteY150" fmla="*/ 1070262 h 1198693"/>
              <a:gd name="connsiteX151" fmla="*/ 2830187 w 2863516"/>
              <a:gd name="connsiteY151" fmla="*/ 1055991 h 1198693"/>
              <a:gd name="connsiteX152" fmla="*/ 2834943 w 2863516"/>
              <a:gd name="connsiteY152" fmla="*/ 1036965 h 1198693"/>
              <a:gd name="connsiteX153" fmla="*/ 2844456 w 2863516"/>
              <a:gd name="connsiteY153" fmla="*/ 1027451 h 1198693"/>
              <a:gd name="connsiteX154" fmla="*/ 2853970 w 2863516"/>
              <a:gd name="connsiteY154" fmla="*/ 998911 h 1198693"/>
              <a:gd name="connsiteX155" fmla="*/ 2863483 w 2863516"/>
              <a:gd name="connsiteY155" fmla="*/ 984641 h 1198693"/>
              <a:gd name="connsiteX156" fmla="*/ 2863483 w 2863516"/>
              <a:gd name="connsiteY156" fmla="*/ 984641 h 1198693"/>
              <a:gd name="connsiteX0" fmla="*/ 0 w 2863516"/>
              <a:gd name="connsiteY0" fmla="*/ 0 h 1218873"/>
              <a:gd name="connsiteX1" fmla="*/ 0 w 2863516"/>
              <a:gd name="connsiteY1" fmla="*/ 1218192 h 1218873"/>
              <a:gd name="connsiteX2" fmla="*/ 4757 w 2863516"/>
              <a:gd name="connsiteY2" fmla="*/ 90377 h 1218873"/>
              <a:gd name="connsiteX3" fmla="*/ 14270 w 2863516"/>
              <a:gd name="connsiteY3" fmla="*/ 137945 h 1218873"/>
              <a:gd name="connsiteX4" fmla="*/ 19026 w 2863516"/>
              <a:gd name="connsiteY4" fmla="*/ 166485 h 1218873"/>
              <a:gd name="connsiteX5" fmla="*/ 23783 w 2863516"/>
              <a:gd name="connsiteY5" fmla="*/ 185512 h 1218873"/>
              <a:gd name="connsiteX6" fmla="*/ 28540 w 2863516"/>
              <a:gd name="connsiteY6" fmla="*/ 209295 h 1218873"/>
              <a:gd name="connsiteX7" fmla="*/ 42810 w 2863516"/>
              <a:gd name="connsiteY7" fmla="*/ 266376 h 1218873"/>
              <a:gd name="connsiteX8" fmla="*/ 47566 w 2863516"/>
              <a:gd name="connsiteY8" fmla="*/ 285403 h 1218873"/>
              <a:gd name="connsiteX9" fmla="*/ 66593 w 2863516"/>
              <a:gd name="connsiteY9" fmla="*/ 323457 h 1218873"/>
              <a:gd name="connsiteX10" fmla="*/ 85619 w 2863516"/>
              <a:gd name="connsiteY10" fmla="*/ 390051 h 1218873"/>
              <a:gd name="connsiteX11" fmla="*/ 95132 w 2863516"/>
              <a:gd name="connsiteY11" fmla="*/ 437618 h 1218873"/>
              <a:gd name="connsiteX12" fmla="*/ 104646 w 2863516"/>
              <a:gd name="connsiteY12" fmla="*/ 461402 h 1218873"/>
              <a:gd name="connsiteX13" fmla="*/ 109402 w 2863516"/>
              <a:gd name="connsiteY13" fmla="*/ 756318 h 1218873"/>
              <a:gd name="connsiteX14" fmla="*/ 114159 w 2863516"/>
              <a:gd name="connsiteY14" fmla="*/ 822912 h 1218873"/>
              <a:gd name="connsiteX15" fmla="*/ 123672 w 2863516"/>
              <a:gd name="connsiteY15" fmla="*/ 851453 h 1218873"/>
              <a:gd name="connsiteX16" fmla="*/ 128429 w 2863516"/>
              <a:gd name="connsiteY16" fmla="*/ 908533 h 1218873"/>
              <a:gd name="connsiteX17" fmla="*/ 142698 w 2863516"/>
              <a:gd name="connsiteY17" fmla="*/ 913290 h 1218873"/>
              <a:gd name="connsiteX18" fmla="*/ 190265 w 2863516"/>
              <a:gd name="connsiteY18" fmla="*/ 908533 h 1218873"/>
              <a:gd name="connsiteX19" fmla="*/ 228318 w 2863516"/>
              <a:gd name="connsiteY19" fmla="*/ 879993 h 1218873"/>
              <a:gd name="connsiteX20" fmla="*/ 237831 w 2863516"/>
              <a:gd name="connsiteY20" fmla="*/ 870479 h 1218873"/>
              <a:gd name="connsiteX21" fmla="*/ 247344 w 2863516"/>
              <a:gd name="connsiteY21" fmla="*/ 856209 h 1218873"/>
              <a:gd name="connsiteX22" fmla="*/ 261614 w 2863516"/>
              <a:gd name="connsiteY22" fmla="*/ 851453 h 1218873"/>
              <a:gd name="connsiteX23" fmla="*/ 280640 w 2863516"/>
              <a:gd name="connsiteY23" fmla="*/ 856209 h 1218873"/>
              <a:gd name="connsiteX24" fmla="*/ 299667 w 2863516"/>
              <a:gd name="connsiteY24" fmla="*/ 894263 h 1218873"/>
              <a:gd name="connsiteX25" fmla="*/ 309180 w 2863516"/>
              <a:gd name="connsiteY25" fmla="*/ 927560 h 1218873"/>
              <a:gd name="connsiteX26" fmla="*/ 318693 w 2863516"/>
              <a:gd name="connsiteY26" fmla="*/ 956100 h 1218873"/>
              <a:gd name="connsiteX27" fmla="*/ 323450 w 2863516"/>
              <a:gd name="connsiteY27" fmla="*/ 970370 h 1218873"/>
              <a:gd name="connsiteX28" fmla="*/ 328206 w 2863516"/>
              <a:gd name="connsiteY28" fmla="*/ 994154 h 1218873"/>
              <a:gd name="connsiteX29" fmla="*/ 347233 w 2863516"/>
              <a:gd name="connsiteY29" fmla="*/ 1032208 h 1218873"/>
              <a:gd name="connsiteX30" fmla="*/ 356746 w 2863516"/>
              <a:gd name="connsiteY30" fmla="*/ 1046478 h 1218873"/>
              <a:gd name="connsiteX31" fmla="*/ 375773 w 2863516"/>
              <a:gd name="connsiteY31" fmla="*/ 1079775 h 1218873"/>
              <a:gd name="connsiteX32" fmla="*/ 404312 w 2863516"/>
              <a:gd name="connsiteY32" fmla="*/ 1113072 h 1218873"/>
              <a:gd name="connsiteX33" fmla="*/ 432852 w 2863516"/>
              <a:gd name="connsiteY33" fmla="*/ 1122586 h 1218873"/>
              <a:gd name="connsiteX34" fmla="*/ 461392 w 2863516"/>
              <a:gd name="connsiteY34" fmla="*/ 1117829 h 1218873"/>
              <a:gd name="connsiteX35" fmla="*/ 470905 w 2863516"/>
              <a:gd name="connsiteY35" fmla="*/ 1089288 h 1218873"/>
              <a:gd name="connsiteX36" fmla="*/ 475662 w 2863516"/>
              <a:gd name="connsiteY36" fmla="*/ 1075018 h 1218873"/>
              <a:gd name="connsiteX37" fmla="*/ 480418 w 2863516"/>
              <a:gd name="connsiteY37" fmla="*/ 1013181 h 1218873"/>
              <a:gd name="connsiteX38" fmla="*/ 489931 w 2863516"/>
              <a:gd name="connsiteY38" fmla="*/ 941830 h 1218873"/>
              <a:gd name="connsiteX39" fmla="*/ 499445 w 2863516"/>
              <a:gd name="connsiteY39" fmla="*/ 913290 h 1218873"/>
              <a:gd name="connsiteX40" fmla="*/ 513715 w 2863516"/>
              <a:gd name="connsiteY40" fmla="*/ 870479 h 1218873"/>
              <a:gd name="connsiteX41" fmla="*/ 518471 w 2863516"/>
              <a:gd name="connsiteY41" fmla="*/ 856209 h 1218873"/>
              <a:gd name="connsiteX42" fmla="*/ 532741 w 2863516"/>
              <a:gd name="connsiteY42" fmla="*/ 808642 h 1218873"/>
              <a:gd name="connsiteX43" fmla="*/ 537498 w 2863516"/>
              <a:gd name="connsiteY43" fmla="*/ 794372 h 1218873"/>
              <a:gd name="connsiteX44" fmla="*/ 547011 w 2863516"/>
              <a:gd name="connsiteY44" fmla="*/ 784858 h 1218873"/>
              <a:gd name="connsiteX45" fmla="*/ 570794 w 2863516"/>
              <a:gd name="connsiteY45" fmla="*/ 746805 h 1218873"/>
              <a:gd name="connsiteX46" fmla="*/ 585064 w 2863516"/>
              <a:gd name="connsiteY46" fmla="*/ 742048 h 1218873"/>
              <a:gd name="connsiteX47" fmla="*/ 627873 w 2863516"/>
              <a:gd name="connsiteY47" fmla="*/ 756318 h 1218873"/>
              <a:gd name="connsiteX48" fmla="*/ 637387 w 2863516"/>
              <a:gd name="connsiteY48" fmla="*/ 765832 h 1218873"/>
              <a:gd name="connsiteX49" fmla="*/ 665926 w 2863516"/>
              <a:gd name="connsiteY49" fmla="*/ 784858 h 1218873"/>
              <a:gd name="connsiteX50" fmla="*/ 675439 w 2863516"/>
              <a:gd name="connsiteY50" fmla="*/ 794372 h 1218873"/>
              <a:gd name="connsiteX51" fmla="*/ 694466 w 2863516"/>
              <a:gd name="connsiteY51" fmla="*/ 822912 h 1218873"/>
              <a:gd name="connsiteX52" fmla="*/ 727762 w 2863516"/>
              <a:gd name="connsiteY52" fmla="*/ 832426 h 1218873"/>
              <a:gd name="connsiteX53" fmla="*/ 765815 w 2863516"/>
              <a:gd name="connsiteY53" fmla="*/ 841939 h 1218873"/>
              <a:gd name="connsiteX54" fmla="*/ 799111 w 2863516"/>
              <a:gd name="connsiteY54" fmla="*/ 870479 h 1218873"/>
              <a:gd name="connsiteX55" fmla="*/ 822895 w 2863516"/>
              <a:gd name="connsiteY55" fmla="*/ 894263 h 1218873"/>
              <a:gd name="connsiteX56" fmla="*/ 846678 w 2863516"/>
              <a:gd name="connsiteY56" fmla="*/ 918047 h 1218873"/>
              <a:gd name="connsiteX57" fmla="*/ 860947 w 2863516"/>
              <a:gd name="connsiteY57" fmla="*/ 932317 h 1218873"/>
              <a:gd name="connsiteX58" fmla="*/ 870461 w 2863516"/>
              <a:gd name="connsiteY58" fmla="*/ 946587 h 1218873"/>
              <a:gd name="connsiteX59" fmla="*/ 884731 w 2863516"/>
              <a:gd name="connsiteY59" fmla="*/ 960857 h 1218873"/>
              <a:gd name="connsiteX60" fmla="*/ 894244 w 2863516"/>
              <a:gd name="connsiteY60" fmla="*/ 975127 h 1218873"/>
              <a:gd name="connsiteX61" fmla="*/ 903757 w 2863516"/>
              <a:gd name="connsiteY61" fmla="*/ 984641 h 1218873"/>
              <a:gd name="connsiteX62" fmla="*/ 913270 w 2863516"/>
              <a:gd name="connsiteY62" fmla="*/ 998911 h 1218873"/>
              <a:gd name="connsiteX63" fmla="*/ 927540 w 2863516"/>
              <a:gd name="connsiteY63" fmla="*/ 1003668 h 1218873"/>
              <a:gd name="connsiteX64" fmla="*/ 941810 w 2863516"/>
              <a:gd name="connsiteY64" fmla="*/ 1022694 h 1218873"/>
              <a:gd name="connsiteX65" fmla="*/ 956080 w 2863516"/>
              <a:gd name="connsiteY65" fmla="*/ 1032208 h 1218873"/>
              <a:gd name="connsiteX66" fmla="*/ 960836 w 2863516"/>
              <a:gd name="connsiteY66" fmla="*/ 1046478 h 1218873"/>
              <a:gd name="connsiteX67" fmla="*/ 998889 w 2863516"/>
              <a:gd name="connsiteY67" fmla="*/ 1055991 h 1218873"/>
              <a:gd name="connsiteX68" fmla="*/ 1027429 w 2863516"/>
              <a:gd name="connsiteY68" fmla="*/ 1075018 h 1218873"/>
              <a:gd name="connsiteX69" fmla="*/ 1208180 w 2863516"/>
              <a:gd name="connsiteY69" fmla="*/ 1084532 h 1218873"/>
              <a:gd name="connsiteX70" fmla="*/ 1217694 w 2863516"/>
              <a:gd name="connsiteY70" fmla="*/ 1094045 h 1218873"/>
              <a:gd name="connsiteX71" fmla="*/ 1227207 w 2863516"/>
              <a:gd name="connsiteY71" fmla="*/ 1122586 h 1218873"/>
              <a:gd name="connsiteX72" fmla="*/ 1236720 w 2863516"/>
              <a:gd name="connsiteY72" fmla="*/ 1151126 h 1218873"/>
              <a:gd name="connsiteX73" fmla="*/ 1250990 w 2863516"/>
              <a:gd name="connsiteY73" fmla="*/ 1179666 h 1218873"/>
              <a:gd name="connsiteX74" fmla="*/ 1279530 w 2863516"/>
              <a:gd name="connsiteY74" fmla="*/ 1189180 h 1218873"/>
              <a:gd name="connsiteX75" fmla="*/ 1322339 w 2863516"/>
              <a:gd name="connsiteY75" fmla="*/ 1179666 h 1218873"/>
              <a:gd name="connsiteX76" fmla="*/ 1336609 w 2863516"/>
              <a:gd name="connsiteY76" fmla="*/ 1170153 h 1218873"/>
              <a:gd name="connsiteX77" fmla="*/ 1355636 w 2863516"/>
              <a:gd name="connsiteY77" fmla="*/ 1165396 h 1218873"/>
              <a:gd name="connsiteX78" fmla="*/ 1369905 w 2863516"/>
              <a:gd name="connsiteY78" fmla="*/ 1155883 h 1218873"/>
              <a:gd name="connsiteX79" fmla="*/ 1436498 w 2863516"/>
              <a:gd name="connsiteY79" fmla="*/ 1155883 h 1218873"/>
              <a:gd name="connsiteX80" fmla="*/ 1479308 w 2863516"/>
              <a:gd name="connsiteY80" fmla="*/ 1189180 h 1218873"/>
              <a:gd name="connsiteX81" fmla="*/ 1522117 w 2863516"/>
              <a:gd name="connsiteY81" fmla="*/ 1184423 h 1218873"/>
              <a:gd name="connsiteX82" fmla="*/ 1531630 w 2863516"/>
              <a:gd name="connsiteY82" fmla="*/ 1170153 h 1218873"/>
              <a:gd name="connsiteX83" fmla="*/ 1555413 w 2863516"/>
              <a:gd name="connsiteY83" fmla="*/ 1146369 h 1218873"/>
              <a:gd name="connsiteX84" fmla="*/ 1607736 w 2863516"/>
              <a:gd name="connsiteY84" fmla="*/ 1151126 h 1218873"/>
              <a:gd name="connsiteX85" fmla="*/ 1622006 w 2863516"/>
              <a:gd name="connsiteY85" fmla="*/ 1160639 h 1218873"/>
              <a:gd name="connsiteX86" fmla="*/ 1636276 w 2863516"/>
              <a:gd name="connsiteY86" fmla="*/ 1165396 h 1218873"/>
              <a:gd name="connsiteX87" fmla="*/ 1664816 w 2863516"/>
              <a:gd name="connsiteY87" fmla="*/ 1189180 h 1218873"/>
              <a:gd name="connsiteX88" fmla="*/ 1683842 w 2863516"/>
              <a:gd name="connsiteY88" fmla="*/ 1198693 h 1218873"/>
              <a:gd name="connsiteX89" fmla="*/ 1731408 w 2863516"/>
              <a:gd name="connsiteY89" fmla="*/ 1189180 h 1218873"/>
              <a:gd name="connsiteX90" fmla="*/ 1740921 w 2863516"/>
              <a:gd name="connsiteY90" fmla="*/ 1179666 h 1218873"/>
              <a:gd name="connsiteX91" fmla="*/ 1769461 w 2863516"/>
              <a:gd name="connsiteY91" fmla="*/ 1170153 h 1218873"/>
              <a:gd name="connsiteX92" fmla="*/ 1840810 w 2863516"/>
              <a:gd name="connsiteY92" fmla="*/ 1174909 h 1218873"/>
              <a:gd name="connsiteX93" fmla="*/ 2092911 w 2863516"/>
              <a:gd name="connsiteY93" fmla="*/ 1165396 h 1218873"/>
              <a:gd name="connsiteX94" fmla="*/ 2107181 w 2863516"/>
              <a:gd name="connsiteY94" fmla="*/ 1155883 h 1218873"/>
              <a:gd name="connsiteX95" fmla="*/ 2121451 w 2863516"/>
              <a:gd name="connsiteY95" fmla="*/ 1151126 h 1218873"/>
              <a:gd name="connsiteX96" fmla="*/ 2145234 w 2863516"/>
              <a:gd name="connsiteY96" fmla="*/ 1127342 h 1218873"/>
              <a:gd name="connsiteX97" fmla="*/ 2173774 w 2863516"/>
              <a:gd name="connsiteY97" fmla="*/ 1098802 h 1218873"/>
              <a:gd name="connsiteX98" fmla="*/ 2211826 w 2863516"/>
              <a:gd name="connsiteY98" fmla="*/ 1060748 h 1218873"/>
              <a:gd name="connsiteX99" fmla="*/ 2221340 w 2863516"/>
              <a:gd name="connsiteY99" fmla="*/ 1051235 h 1218873"/>
              <a:gd name="connsiteX100" fmla="*/ 2235610 w 2863516"/>
              <a:gd name="connsiteY100" fmla="*/ 1046478 h 1218873"/>
              <a:gd name="connsiteX101" fmla="*/ 2254636 w 2863516"/>
              <a:gd name="connsiteY101" fmla="*/ 1032208 h 1218873"/>
              <a:gd name="connsiteX102" fmla="*/ 2273662 w 2863516"/>
              <a:gd name="connsiteY102" fmla="*/ 1027451 h 1218873"/>
              <a:gd name="connsiteX103" fmla="*/ 2297446 w 2863516"/>
              <a:gd name="connsiteY103" fmla="*/ 1017938 h 1218873"/>
              <a:gd name="connsiteX104" fmla="*/ 2306959 w 2863516"/>
              <a:gd name="connsiteY104" fmla="*/ 998911 h 1218873"/>
              <a:gd name="connsiteX105" fmla="*/ 2311715 w 2863516"/>
              <a:gd name="connsiteY105" fmla="*/ 956100 h 1218873"/>
              <a:gd name="connsiteX106" fmla="*/ 2321229 w 2863516"/>
              <a:gd name="connsiteY106" fmla="*/ 903776 h 1218873"/>
              <a:gd name="connsiteX107" fmla="*/ 2325985 w 2863516"/>
              <a:gd name="connsiteY107" fmla="*/ 860966 h 1218873"/>
              <a:gd name="connsiteX108" fmla="*/ 2330742 w 2863516"/>
              <a:gd name="connsiteY108" fmla="*/ 813399 h 1218873"/>
              <a:gd name="connsiteX109" fmla="*/ 2335499 w 2863516"/>
              <a:gd name="connsiteY109" fmla="*/ 799129 h 1218873"/>
              <a:gd name="connsiteX110" fmla="*/ 2340255 w 2863516"/>
              <a:gd name="connsiteY110" fmla="*/ 780102 h 1218873"/>
              <a:gd name="connsiteX111" fmla="*/ 2349768 w 2863516"/>
              <a:gd name="connsiteY111" fmla="*/ 751561 h 1218873"/>
              <a:gd name="connsiteX112" fmla="*/ 2354525 w 2863516"/>
              <a:gd name="connsiteY112" fmla="*/ 732535 h 1218873"/>
              <a:gd name="connsiteX113" fmla="*/ 2364038 w 2863516"/>
              <a:gd name="connsiteY113" fmla="*/ 713508 h 1218873"/>
              <a:gd name="connsiteX114" fmla="*/ 2373551 w 2863516"/>
              <a:gd name="connsiteY114" fmla="*/ 580320 h 1218873"/>
              <a:gd name="connsiteX115" fmla="*/ 2383065 w 2863516"/>
              <a:gd name="connsiteY115" fmla="*/ 508969 h 1218873"/>
              <a:gd name="connsiteX116" fmla="*/ 2387821 w 2863516"/>
              <a:gd name="connsiteY116" fmla="*/ 494699 h 1218873"/>
              <a:gd name="connsiteX117" fmla="*/ 2397335 w 2863516"/>
              <a:gd name="connsiteY117" fmla="*/ 480428 h 1218873"/>
              <a:gd name="connsiteX118" fmla="*/ 2421118 w 2863516"/>
              <a:gd name="connsiteY118" fmla="*/ 461402 h 1218873"/>
              <a:gd name="connsiteX119" fmla="*/ 2440144 w 2863516"/>
              <a:gd name="connsiteY119" fmla="*/ 432861 h 1218873"/>
              <a:gd name="connsiteX120" fmla="*/ 2449657 w 2863516"/>
              <a:gd name="connsiteY120" fmla="*/ 418591 h 1218873"/>
              <a:gd name="connsiteX121" fmla="*/ 2459171 w 2863516"/>
              <a:gd name="connsiteY121" fmla="*/ 409078 h 1218873"/>
              <a:gd name="connsiteX122" fmla="*/ 2473440 w 2863516"/>
              <a:gd name="connsiteY122" fmla="*/ 380537 h 1218873"/>
              <a:gd name="connsiteX123" fmla="*/ 2492467 w 2863516"/>
              <a:gd name="connsiteY123" fmla="*/ 361510 h 1218873"/>
              <a:gd name="connsiteX124" fmla="*/ 2516250 w 2863516"/>
              <a:gd name="connsiteY124" fmla="*/ 390051 h 1218873"/>
              <a:gd name="connsiteX125" fmla="*/ 2525763 w 2863516"/>
              <a:gd name="connsiteY125" fmla="*/ 404321 h 1218873"/>
              <a:gd name="connsiteX126" fmla="*/ 2535276 w 2863516"/>
              <a:gd name="connsiteY126" fmla="*/ 432861 h 1218873"/>
              <a:gd name="connsiteX127" fmla="*/ 2544790 w 2863516"/>
              <a:gd name="connsiteY127" fmla="*/ 461402 h 1218873"/>
              <a:gd name="connsiteX128" fmla="*/ 2549546 w 2863516"/>
              <a:gd name="connsiteY128" fmla="*/ 480428 h 1218873"/>
              <a:gd name="connsiteX129" fmla="*/ 2554303 w 2863516"/>
              <a:gd name="connsiteY129" fmla="*/ 504212 h 1218873"/>
              <a:gd name="connsiteX130" fmla="*/ 2563816 w 2863516"/>
              <a:gd name="connsiteY130" fmla="*/ 580320 h 1218873"/>
              <a:gd name="connsiteX131" fmla="*/ 2568573 w 2863516"/>
              <a:gd name="connsiteY131" fmla="*/ 604103 h 1218873"/>
              <a:gd name="connsiteX132" fmla="*/ 2573329 w 2863516"/>
              <a:gd name="connsiteY132" fmla="*/ 632643 h 1218873"/>
              <a:gd name="connsiteX133" fmla="*/ 2587599 w 2863516"/>
              <a:gd name="connsiteY133" fmla="*/ 699237 h 1218873"/>
              <a:gd name="connsiteX134" fmla="*/ 2597112 w 2863516"/>
              <a:gd name="connsiteY134" fmla="*/ 832426 h 1218873"/>
              <a:gd name="connsiteX135" fmla="*/ 2601869 w 2863516"/>
              <a:gd name="connsiteY135" fmla="*/ 865723 h 1218873"/>
              <a:gd name="connsiteX136" fmla="*/ 2616139 w 2863516"/>
              <a:gd name="connsiteY136" fmla="*/ 932317 h 1218873"/>
              <a:gd name="connsiteX137" fmla="*/ 2625652 w 2863516"/>
              <a:gd name="connsiteY137" fmla="*/ 965614 h 1218873"/>
              <a:gd name="connsiteX138" fmla="*/ 2635165 w 2863516"/>
              <a:gd name="connsiteY138" fmla="*/ 1022694 h 1218873"/>
              <a:gd name="connsiteX139" fmla="*/ 2639922 w 2863516"/>
              <a:gd name="connsiteY139" fmla="*/ 1127342 h 1218873"/>
              <a:gd name="connsiteX140" fmla="*/ 2649435 w 2863516"/>
              <a:gd name="connsiteY140" fmla="*/ 1155883 h 1218873"/>
              <a:gd name="connsiteX141" fmla="*/ 2668462 w 2863516"/>
              <a:gd name="connsiteY141" fmla="*/ 1179666 h 1218873"/>
              <a:gd name="connsiteX142" fmla="*/ 2682731 w 2863516"/>
              <a:gd name="connsiteY142" fmla="*/ 1184423 h 1218873"/>
              <a:gd name="connsiteX143" fmla="*/ 2711271 w 2863516"/>
              <a:gd name="connsiteY143" fmla="*/ 1179666 h 1218873"/>
              <a:gd name="connsiteX144" fmla="*/ 2720784 w 2863516"/>
              <a:gd name="connsiteY144" fmla="*/ 1165396 h 1218873"/>
              <a:gd name="connsiteX145" fmla="*/ 2730298 w 2863516"/>
              <a:gd name="connsiteY145" fmla="*/ 1155883 h 1218873"/>
              <a:gd name="connsiteX146" fmla="*/ 2749324 w 2863516"/>
              <a:gd name="connsiteY146" fmla="*/ 1151126 h 1218873"/>
              <a:gd name="connsiteX147" fmla="*/ 2758837 w 2863516"/>
              <a:gd name="connsiteY147" fmla="*/ 1141612 h 1218873"/>
              <a:gd name="connsiteX148" fmla="*/ 2792134 w 2863516"/>
              <a:gd name="connsiteY148" fmla="*/ 1113072 h 1218873"/>
              <a:gd name="connsiteX149" fmla="*/ 2811160 w 2863516"/>
              <a:gd name="connsiteY149" fmla="*/ 1084532 h 1218873"/>
              <a:gd name="connsiteX150" fmla="*/ 2820673 w 2863516"/>
              <a:gd name="connsiteY150" fmla="*/ 1070262 h 1218873"/>
              <a:gd name="connsiteX151" fmla="*/ 2830187 w 2863516"/>
              <a:gd name="connsiteY151" fmla="*/ 1055991 h 1218873"/>
              <a:gd name="connsiteX152" fmla="*/ 2834943 w 2863516"/>
              <a:gd name="connsiteY152" fmla="*/ 1036965 h 1218873"/>
              <a:gd name="connsiteX153" fmla="*/ 2844456 w 2863516"/>
              <a:gd name="connsiteY153" fmla="*/ 1027451 h 1218873"/>
              <a:gd name="connsiteX154" fmla="*/ 2853970 w 2863516"/>
              <a:gd name="connsiteY154" fmla="*/ 998911 h 1218873"/>
              <a:gd name="connsiteX155" fmla="*/ 2863483 w 2863516"/>
              <a:gd name="connsiteY155" fmla="*/ 984641 h 1218873"/>
              <a:gd name="connsiteX156" fmla="*/ 2863483 w 2863516"/>
              <a:gd name="connsiteY156" fmla="*/ 984641 h 1218873"/>
              <a:gd name="connsiteX0" fmla="*/ 0 w 2869962"/>
              <a:gd name="connsiteY0" fmla="*/ 0 h 1639095"/>
              <a:gd name="connsiteX1" fmla="*/ 0 w 2869962"/>
              <a:gd name="connsiteY1" fmla="*/ 1218192 h 1639095"/>
              <a:gd name="connsiteX2" fmla="*/ 4757 w 2869962"/>
              <a:gd name="connsiteY2" fmla="*/ 90377 h 1639095"/>
              <a:gd name="connsiteX3" fmla="*/ 14270 w 2869962"/>
              <a:gd name="connsiteY3" fmla="*/ 137945 h 1639095"/>
              <a:gd name="connsiteX4" fmla="*/ 19026 w 2869962"/>
              <a:gd name="connsiteY4" fmla="*/ 166485 h 1639095"/>
              <a:gd name="connsiteX5" fmla="*/ 23783 w 2869962"/>
              <a:gd name="connsiteY5" fmla="*/ 185512 h 1639095"/>
              <a:gd name="connsiteX6" fmla="*/ 28540 w 2869962"/>
              <a:gd name="connsiteY6" fmla="*/ 209295 h 1639095"/>
              <a:gd name="connsiteX7" fmla="*/ 42810 w 2869962"/>
              <a:gd name="connsiteY7" fmla="*/ 266376 h 1639095"/>
              <a:gd name="connsiteX8" fmla="*/ 47566 w 2869962"/>
              <a:gd name="connsiteY8" fmla="*/ 285403 h 1639095"/>
              <a:gd name="connsiteX9" fmla="*/ 66593 w 2869962"/>
              <a:gd name="connsiteY9" fmla="*/ 323457 h 1639095"/>
              <a:gd name="connsiteX10" fmla="*/ 85619 w 2869962"/>
              <a:gd name="connsiteY10" fmla="*/ 390051 h 1639095"/>
              <a:gd name="connsiteX11" fmla="*/ 95132 w 2869962"/>
              <a:gd name="connsiteY11" fmla="*/ 437618 h 1639095"/>
              <a:gd name="connsiteX12" fmla="*/ 104646 w 2869962"/>
              <a:gd name="connsiteY12" fmla="*/ 461402 h 1639095"/>
              <a:gd name="connsiteX13" fmla="*/ 109402 w 2869962"/>
              <a:gd name="connsiteY13" fmla="*/ 756318 h 1639095"/>
              <a:gd name="connsiteX14" fmla="*/ 114159 w 2869962"/>
              <a:gd name="connsiteY14" fmla="*/ 822912 h 1639095"/>
              <a:gd name="connsiteX15" fmla="*/ 123672 w 2869962"/>
              <a:gd name="connsiteY15" fmla="*/ 851453 h 1639095"/>
              <a:gd name="connsiteX16" fmla="*/ 128429 w 2869962"/>
              <a:gd name="connsiteY16" fmla="*/ 908533 h 1639095"/>
              <a:gd name="connsiteX17" fmla="*/ 142698 w 2869962"/>
              <a:gd name="connsiteY17" fmla="*/ 913290 h 1639095"/>
              <a:gd name="connsiteX18" fmla="*/ 190265 w 2869962"/>
              <a:gd name="connsiteY18" fmla="*/ 908533 h 1639095"/>
              <a:gd name="connsiteX19" fmla="*/ 228318 w 2869962"/>
              <a:gd name="connsiteY19" fmla="*/ 879993 h 1639095"/>
              <a:gd name="connsiteX20" fmla="*/ 237831 w 2869962"/>
              <a:gd name="connsiteY20" fmla="*/ 870479 h 1639095"/>
              <a:gd name="connsiteX21" fmla="*/ 247344 w 2869962"/>
              <a:gd name="connsiteY21" fmla="*/ 856209 h 1639095"/>
              <a:gd name="connsiteX22" fmla="*/ 261614 w 2869962"/>
              <a:gd name="connsiteY22" fmla="*/ 851453 h 1639095"/>
              <a:gd name="connsiteX23" fmla="*/ 280640 w 2869962"/>
              <a:gd name="connsiteY23" fmla="*/ 856209 h 1639095"/>
              <a:gd name="connsiteX24" fmla="*/ 299667 w 2869962"/>
              <a:gd name="connsiteY24" fmla="*/ 894263 h 1639095"/>
              <a:gd name="connsiteX25" fmla="*/ 309180 w 2869962"/>
              <a:gd name="connsiteY25" fmla="*/ 927560 h 1639095"/>
              <a:gd name="connsiteX26" fmla="*/ 318693 w 2869962"/>
              <a:gd name="connsiteY26" fmla="*/ 956100 h 1639095"/>
              <a:gd name="connsiteX27" fmla="*/ 323450 w 2869962"/>
              <a:gd name="connsiteY27" fmla="*/ 970370 h 1639095"/>
              <a:gd name="connsiteX28" fmla="*/ 328206 w 2869962"/>
              <a:gd name="connsiteY28" fmla="*/ 994154 h 1639095"/>
              <a:gd name="connsiteX29" fmla="*/ 347233 w 2869962"/>
              <a:gd name="connsiteY29" fmla="*/ 1032208 h 1639095"/>
              <a:gd name="connsiteX30" fmla="*/ 356746 w 2869962"/>
              <a:gd name="connsiteY30" fmla="*/ 1046478 h 1639095"/>
              <a:gd name="connsiteX31" fmla="*/ 375773 w 2869962"/>
              <a:gd name="connsiteY31" fmla="*/ 1079775 h 1639095"/>
              <a:gd name="connsiteX32" fmla="*/ 404312 w 2869962"/>
              <a:gd name="connsiteY32" fmla="*/ 1113072 h 1639095"/>
              <a:gd name="connsiteX33" fmla="*/ 432852 w 2869962"/>
              <a:gd name="connsiteY33" fmla="*/ 1122586 h 1639095"/>
              <a:gd name="connsiteX34" fmla="*/ 461392 w 2869962"/>
              <a:gd name="connsiteY34" fmla="*/ 1117829 h 1639095"/>
              <a:gd name="connsiteX35" fmla="*/ 470905 w 2869962"/>
              <a:gd name="connsiteY35" fmla="*/ 1089288 h 1639095"/>
              <a:gd name="connsiteX36" fmla="*/ 475662 w 2869962"/>
              <a:gd name="connsiteY36" fmla="*/ 1075018 h 1639095"/>
              <a:gd name="connsiteX37" fmla="*/ 480418 w 2869962"/>
              <a:gd name="connsiteY37" fmla="*/ 1013181 h 1639095"/>
              <a:gd name="connsiteX38" fmla="*/ 489931 w 2869962"/>
              <a:gd name="connsiteY38" fmla="*/ 941830 h 1639095"/>
              <a:gd name="connsiteX39" fmla="*/ 499445 w 2869962"/>
              <a:gd name="connsiteY39" fmla="*/ 913290 h 1639095"/>
              <a:gd name="connsiteX40" fmla="*/ 513715 w 2869962"/>
              <a:gd name="connsiteY40" fmla="*/ 870479 h 1639095"/>
              <a:gd name="connsiteX41" fmla="*/ 518471 w 2869962"/>
              <a:gd name="connsiteY41" fmla="*/ 856209 h 1639095"/>
              <a:gd name="connsiteX42" fmla="*/ 532741 w 2869962"/>
              <a:gd name="connsiteY42" fmla="*/ 808642 h 1639095"/>
              <a:gd name="connsiteX43" fmla="*/ 537498 w 2869962"/>
              <a:gd name="connsiteY43" fmla="*/ 794372 h 1639095"/>
              <a:gd name="connsiteX44" fmla="*/ 547011 w 2869962"/>
              <a:gd name="connsiteY44" fmla="*/ 784858 h 1639095"/>
              <a:gd name="connsiteX45" fmla="*/ 570794 w 2869962"/>
              <a:gd name="connsiteY45" fmla="*/ 746805 h 1639095"/>
              <a:gd name="connsiteX46" fmla="*/ 585064 w 2869962"/>
              <a:gd name="connsiteY46" fmla="*/ 742048 h 1639095"/>
              <a:gd name="connsiteX47" fmla="*/ 627873 w 2869962"/>
              <a:gd name="connsiteY47" fmla="*/ 756318 h 1639095"/>
              <a:gd name="connsiteX48" fmla="*/ 637387 w 2869962"/>
              <a:gd name="connsiteY48" fmla="*/ 765832 h 1639095"/>
              <a:gd name="connsiteX49" fmla="*/ 665926 w 2869962"/>
              <a:gd name="connsiteY49" fmla="*/ 784858 h 1639095"/>
              <a:gd name="connsiteX50" fmla="*/ 675439 w 2869962"/>
              <a:gd name="connsiteY50" fmla="*/ 794372 h 1639095"/>
              <a:gd name="connsiteX51" fmla="*/ 694466 w 2869962"/>
              <a:gd name="connsiteY51" fmla="*/ 822912 h 1639095"/>
              <a:gd name="connsiteX52" fmla="*/ 727762 w 2869962"/>
              <a:gd name="connsiteY52" fmla="*/ 832426 h 1639095"/>
              <a:gd name="connsiteX53" fmla="*/ 765815 w 2869962"/>
              <a:gd name="connsiteY53" fmla="*/ 841939 h 1639095"/>
              <a:gd name="connsiteX54" fmla="*/ 799111 w 2869962"/>
              <a:gd name="connsiteY54" fmla="*/ 870479 h 1639095"/>
              <a:gd name="connsiteX55" fmla="*/ 822895 w 2869962"/>
              <a:gd name="connsiteY55" fmla="*/ 894263 h 1639095"/>
              <a:gd name="connsiteX56" fmla="*/ 846678 w 2869962"/>
              <a:gd name="connsiteY56" fmla="*/ 918047 h 1639095"/>
              <a:gd name="connsiteX57" fmla="*/ 860947 w 2869962"/>
              <a:gd name="connsiteY57" fmla="*/ 932317 h 1639095"/>
              <a:gd name="connsiteX58" fmla="*/ 870461 w 2869962"/>
              <a:gd name="connsiteY58" fmla="*/ 946587 h 1639095"/>
              <a:gd name="connsiteX59" fmla="*/ 884731 w 2869962"/>
              <a:gd name="connsiteY59" fmla="*/ 960857 h 1639095"/>
              <a:gd name="connsiteX60" fmla="*/ 894244 w 2869962"/>
              <a:gd name="connsiteY60" fmla="*/ 975127 h 1639095"/>
              <a:gd name="connsiteX61" fmla="*/ 903757 w 2869962"/>
              <a:gd name="connsiteY61" fmla="*/ 984641 h 1639095"/>
              <a:gd name="connsiteX62" fmla="*/ 913270 w 2869962"/>
              <a:gd name="connsiteY62" fmla="*/ 998911 h 1639095"/>
              <a:gd name="connsiteX63" fmla="*/ 927540 w 2869962"/>
              <a:gd name="connsiteY63" fmla="*/ 1003668 h 1639095"/>
              <a:gd name="connsiteX64" fmla="*/ 941810 w 2869962"/>
              <a:gd name="connsiteY64" fmla="*/ 1022694 h 1639095"/>
              <a:gd name="connsiteX65" fmla="*/ 956080 w 2869962"/>
              <a:gd name="connsiteY65" fmla="*/ 1032208 h 1639095"/>
              <a:gd name="connsiteX66" fmla="*/ 960836 w 2869962"/>
              <a:gd name="connsiteY66" fmla="*/ 1046478 h 1639095"/>
              <a:gd name="connsiteX67" fmla="*/ 998889 w 2869962"/>
              <a:gd name="connsiteY67" fmla="*/ 1055991 h 1639095"/>
              <a:gd name="connsiteX68" fmla="*/ 1027429 w 2869962"/>
              <a:gd name="connsiteY68" fmla="*/ 1075018 h 1639095"/>
              <a:gd name="connsiteX69" fmla="*/ 1208180 w 2869962"/>
              <a:gd name="connsiteY69" fmla="*/ 1084532 h 1639095"/>
              <a:gd name="connsiteX70" fmla="*/ 1217694 w 2869962"/>
              <a:gd name="connsiteY70" fmla="*/ 1094045 h 1639095"/>
              <a:gd name="connsiteX71" fmla="*/ 1227207 w 2869962"/>
              <a:gd name="connsiteY71" fmla="*/ 1122586 h 1639095"/>
              <a:gd name="connsiteX72" fmla="*/ 1236720 w 2869962"/>
              <a:gd name="connsiteY72" fmla="*/ 1151126 h 1639095"/>
              <a:gd name="connsiteX73" fmla="*/ 1250990 w 2869962"/>
              <a:gd name="connsiteY73" fmla="*/ 1179666 h 1639095"/>
              <a:gd name="connsiteX74" fmla="*/ 1279530 w 2869962"/>
              <a:gd name="connsiteY74" fmla="*/ 1189180 h 1639095"/>
              <a:gd name="connsiteX75" fmla="*/ 1322339 w 2869962"/>
              <a:gd name="connsiteY75" fmla="*/ 1179666 h 1639095"/>
              <a:gd name="connsiteX76" fmla="*/ 1336609 w 2869962"/>
              <a:gd name="connsiteY76" fmla="*/ 1170153 h 1639095"/>
              <a:gd name="connsiteX77" fmla="*/ 1355636 w 2869962"/>
              <a:gd name="connsiteY77" fmla="*/ 1165396 h 1639095"/>
              <a:gd name="connsiteX78" fmla="*/ 1369905 w 2869962"/>
              <a:gd name="connsiteY78" fmla="*/ 1155883 h 1639095"/>
              <a:gd name="connsiteX79" fmla="*/ 1436498 w 2869962"/>
              <a:gd name="connsiteY79" fmla="*/ 1155883 h 1639095"/>
              <a:gd name="connsiteX80" fmla="*/ 1479308 w 2869962"/>
              <a:gd name="connsiteY80" fmla="*/ 1189180 h 1639095"/>
              <a:gd name="connsiteX81" fmla="*/ 1522117 w 2869962"/>
              <a:gd name="connsiteY81" fmla="*/ 1184423 h 1639095"/>
              <a:gd name="connsiteX82" fmla="*/ 1531630 w 2869962"/>
              <a:gd name="connsiteY82" fmla="*/ 1170153 h 1639095"/>
              <a:gd name="connsiteX83" fmla="*/ 1555413 w 2869962"/>
              <a:gd name="connsiteY83" fmla="*/ 1146369 h 1639095"/>
              <a:gd name="connsiteX84" fmla="*/ 1607736 w 2869962"/>
              <a:gd name="connsiteY84" fmla="*/ 1151126 h 1639095"/>
              <a:gd name="connsiteX85" fmla="*/ 1622006 w 2869962"/>
              <a:gd name="connsiteY85" fmla="*/ 1160639 h 1639095"/>
              <a:gd name="connsiteX86" fmla="*/ 1636276 w 2869962"/>
              <a:gd name="connsiteY86" fmla="*/ 1165396 h 1639095"/>
              <a:gd name="connsiteX87" fmla="*/ 1664816 w 2869962"/>
              <a:gd name="connsiteY87" fmla="*/ 1189180 h 1639095"/>
              <a:gd name="connsiteX88" fmla="*/ 1683842 w 2869962"/>
              <a:gd name="connsiteY88" fmla="*/ 1198693 h 1639095"/>
              <a:gd name="connsiteX89" fmla="*/ 1731408 w 2869962"/>
              <a:gd name="connsiteY89" fmla="*/ 1189180 h 1639095"/>
              <a:gd name="connsiteX90" fmla="*/ 1740921 w 2869962"/>
              <a:gd name="connsiteY90" fmla="*/ 1179666 h 1639095"/>
              <a:gd name="connsiteX91" fmla="*/ 1769461 w 2869962"/>
              <a:gd name="connsiteY91" fmla="*/ 1170153 h 1639095"/>
              <a:gd name="connsiteX92" fmla="*/ 1840810 w 2869962"/>
              <a:gd name="connsiteY92" fmla="*/ 1174909 h 1639095"/>
              <a:gd name="connsiteX93" fmla="*/ 2092911 w 2869962"/>
              <a:gd name="connsiteY93" fmla="*/ 1165396 h 1639095"/>
              <a:gd name="connsiteX94" fmla="*/ 2107181 w 2869962"/>
              <a:gd name="connsiteY94" fmla="*/ 1155883 h 1639095"/>
              <a:gd name="connsiteX95" fmla="*/ 2121451 w 2869962"/>
              <a:gd name="connsiteY95" fmla="*/ 1151126 h 1639095"/>
              <a:gd name="connsiteX96" fmla="*/ 2145234 w 2869962"/>
              <a:gd name="connsiteY96" fmla="*/ 1127342 h 1639095"/>
              <a:gd name="connsiteX97" fmla="*/ 2173774 w 2869962"/>
              <a:gd name="connsiteY97" fmla="*/ 1098802 h 1639095"/>
              <a:gd name="connsiteX98" fmla="*/ 2211826 w 2869962"/>
              <a:gd name="connsiteY98" fmla="*/ 1060748 h 1639095"/>
              <a:gd name="connsiteX99" fmla="*/ 2221340 w 2869962"/>
              <a:gd name="connsiteY99" fmla="*/ 1051235 h 1639095"/>
              <a:gd name="connsiteX100" fmla="*/ 2235610 w 2869962"/>
              <a:gd name="connsiteY100" fmla="*/ 1046478 h 1639095"/>
              <a:gd name="connsiteX101" fmla="*/ 2254636 w 2869962"/>
              <a:gd name="connsiteY101" fmla="*/ 1032208 h 1639095"/>
              <a:gd name="connsiteX102" fmla="*/ 2273662 w 2869962"/>
              <a:gd name="connsiteY102" fmla="*/ 1027451 h 1639095"/>
              <a:gd name="connsiteX103" fmla="*/ 2297446 w 2869962"/>
              <a:gd name="connsiteY103" fmla="*/ 1017938 h 1639095"/>
              <a:gd name="connsiteX104" fmla="*/ 2306959 w 2869962"/>
              <a:gd name="connsiteY104" fmla="*/ 998911 h 1639095"/>
              <a:gd name="connsiteX105" fmla="*/ 2311715 w 2869962"/>
              <a:gd name="connsiteY105" fmla="*/ 956100 h 1639095"/>
              <a:gd name="connsiteX106" fmla="*/ 2321229 w 2869962"/>
              <a:gd name="connsiteY106" fmla="*/ 903776 h 1639095"/>
              <a:gd name="connsiteX107" fmla="*/ 2325985 w 2869962"/>
              <a:gd name="connsiteY107" fmla="*/ 860966 h 1639095"/>
              <a:gd name="connsiteX108" fmla="*/ 2330742 w 2869962"/>
              <a:gd name="connsiteY108" fmla="*/ 813399 h 1639095"/>
              <a:gd name="connsiteX109" fmla="*/ 2335499 w 2869962"/>
              <a:gd name="connsiteY109" fmla="*/ 799129 h 1639095"/>
              <a:gd name="connsiteX110" fmla="*/ 2340255 w 2869962"/>
              <a:gd name="connsiteY110" fmla="*/ 780102 h 1639095"/>
              <a:gd name="connsiteX111" fmla="*/ 2349768 w 2869962"/>
              <a:gd name="connsiteY111" fmla="*/ 751561 h 1639095"/>
              <a:gd name="connsiteX112" fmla="*/ 2354525 w 2869962"/>
              <a:gd name="connsiteY112" fmla="*/ 732535 h 1639095"/>
              <a:gd name="connsiteX113" fmla="*/ 2364038 w 2869962"/>
              <a:gd name="connsiteY113" fmla="*/ 713508 h 1639095"/>
              <a:gd name="connsiteX114" fmla="*/ 2373551 w 2869962"/>
              <a:gd name="connsiteY114" fmla="*/ 580320 h 1639095"/>
              <a:gd name="connsiteX115" fmla="*/ 2383065 w 2869962"/>
              <a:gd name="connsiteY115" fmla="*/ 508969 h 1639095"/>
              <a:gd name="connsiteX116" fmla="*/ 2387821 w 2869962"/>
              <a:gd name="connsiteY116" fmla="*/ 494699 h 1639095"/>
              <a:gd name="connsiteX117" fmla="*/ 2397335 w 2869962"/>
              <a:gd name="connsiteY117" fmla="*/ 480428 h 1639095"/>
              <a:gd name="connsiteX118" fmla="*/ 2421118 w 2869962"/>
              <a:gd name="connsiteY118" fmla="*/ 461402 h 1639095"/>
              <a:gd name="connsiteX119" fmla="*/ 2440144 w 2869962"/>
              <a:gd name="connsiteY119" fmla="*/ 432861 h 1639095"/>
              <a:gd name="connsiteX120" fmla="*/ 2449657 w 2869962"/>
              <a:gd name="connsiteY120" fmla="*/ 418591 h 1639095"/>
              <a:gd name="connsiteX121" fmla="*/ 2459171 w 2869962"/>
              <a:gd name="connsiteY121" fmla="*/ 409078 h 1639095"/>
              <a:gd name="connsiteX122" fmla="*/ 2473440 w 2869962"/>
              <a:gd name="connsiteY122" fmla="*/ 380537 h 1639095"/>
              <a:gd name="connsiteX123" fmla="*/ 2492467 w 2869962"/>
              <a:gd name="connsiteY123" fmla="*/ 361510 h 1639095"/>
              <a:gd name="connsiteX124" fmla="*/ 2516250 w 2869962"/>
              <a:gd name="connsiteY124" fmla="*/ 390051 h 1639095"/>
              <a:gd name="connsiteX125" fmla="*/ 2525763 w 2869962"/>
              <a:gd name="connsiteY125" fmla="*/ 404321 h 1639095"/>
              <a:gd name="connsiteX126" fmla="*/ 2535276 w 2869962"/>
              <a:gd name="connsiteY126" fmla="*/ 432861 h 1639095"/>
              <a:gd name="connsiteX127" fmla="*/ 2544790 w 2869962"/>
              <a:gd name="connsiteY127" fmla="*/ 461402 h 1639095"/>
              <a:gd name="connsiteX128" fmla="*/ 2549546 w 2869962"/>
              <a:gd name="connsiteY128" fmla="*/ 480428 h 1639095"/>
              <a:gd name="connsiteX129" fmla="*/ 2554303 w 2869962"/>
              <a:gd name="connsiteY129" fmla="*/ 504212 h 1639095"/>
              <a:gd name="connsiteX130" fmla="*/ 2563816 w 2869962"/>
              <a:gd name="connsiteY130" fmla="*/ 580320 h 1639095"/>
              <a:gd name="connsiteX131" fmla="*/ 2568573 w 2869962"/>
              <a:gd name="connsiteY131" fmla="*/ 604103 h 1639095"/>
              <a:gd name="connsiteX132" fmla="*/ 2573329 w 2869962"/>
              <a:gd name="connsiteY132" fmla="*/ 632643 h 1639095"/>
              <a:gd name="connsiteX133" fmla="*/ 2587599 w 2869962"/>
              <a:gd name="connsiteY133" fmla="*/ 699237 h 1639095"/>
              <a:gd name="connsiteX134" fmla="*/ 2597112 w 2869962"/>
              <a:gd name="connsiteY134" fmla="*/ 832426 h 1639095"/>
              <a:gd name="connsiteX135" fmla="*/ 2601869 w 2869962"/>
              <a:gd name="connsiteY135" fmla="*/ 865723 h 1639095"/>
              <a:gd name="connsiteX136" fmla="*/ 2616139 w 2869962"/>
              <a:gd name="connsiteY136" fmla="*/ 932317 h 1639095"/>
              <a:gd name="connsiteX137" fmla="*/ 2625652 w 2869962"/>
              <a:gd name="connsiteY137" fmla="*/ 965614 h 1639095"/>
              <a:gd name="connsiteX138" fmla="*/ 2635165 w 2869962"/>
              <a:gd name="connsiteY138" fmla="*/ 1022694 h 1639095"/>
              <a:gd name="connsiteX139" fmla="*/ 2639922 w 2869962"/>
              <a:gd name="connsiteY139" fmla="*/ 1127342 h 1639095"/>
              <a:gd name="connsiteX140" fmla="*/ 2649435 w 2869962"/>
              <a:gd name="connsiteY140" fmla="*/ 1155883 h 1639095"/>
              <a:gd name="connsiteX141" fmla="*/ 2668462 w 2869962"/>
              <a:gd name="connsiteY141" fmla="*/ 1179666 h 1639095"/>
              <a:gd name="connsiteX142" fmla="*/ 2682731 w 2869962"/>
              <a:gd name="connsiteY142" fmla="*/ 1184423 h 1639095"/>
              <a:gd name="connsiteX143" fmla="*/ 2711271 w 2869962"/>
              <a:gd name="connsiteY143" fmla="*/ 1179666 h 1639095"/>
              <a:gd name="connsiteX144" fmla="*/ 2720784 w 2869962"/>
              <a:gd name="connsiteY144" fmla="*/ 1165396 h 1639095"/>
              <a:gd name="connsiteX145" fmla="*/ 2730298 w 2869962"/>
              <a:gd name="connsiteY145" fmla="*/ 1155883 h 1639095"/>
              <a:gd name="connsiteX146" fmla="*/ 2749324 w 2869962"/>
              <a:gd name="connsiteY146" fmla="*/ 1151126 h 1639095"/>
              <a:gd name="connsiteX147" fmla="*/ 2758837 w 2869962"/>
              <a:gd name="connsiteY147" fmla="*/ 1141612 h 1639095"/>
              <a:gd name="connsiteX148" fmla="*/ 2792134 w 2869962"/>
              <a:gd name="connsiteY148" fmla="*/ 1113072 h 1639095"/>
              <a:gd name="connsiteX149" fmla="*/ 2811160 w 2869962"/>
              <a:gd name="connsiteY149" fmla="*/ 1084532 h 1639095"/>
              <a:gd name="connsiteX150" fmla="*/ 2820673 w 2869962"/>
              <a:gd name="connsiteY150" fmla="*/ 1070262 h 1639095"/>
              <a:gd name="connsiteX151" fmla="*/ 2830187 w 2869962"/>
              <a:gd name="connsiteY151" fmla="*/ 1055991 h 1639095"/>
              <a:gd name="connsiteX152" fmla="*/ 2834943 w 2869962"/>
              <a:gd name="connsiteY152" fmla="*/ 1036965 h 1639095"/>
              <a:gd name="connsiteX153" fmla="*/ 2844456 w 2869962"/>
              <a:gd name="connsiteY153" fmla="*/ 1027451 h 1639095"/>
              <a:gd name="connsiteX154" fmla="*/ 2853970 w 2869962"/>
              <a:gd name="connsiteY154" fmla="*/ 998911 h 1639095"/>
              <a:gd name="connsiteX155" fmla="*/ 2863483 w 2869962"/>
              <a:gd name="connsiteY155" fmla="*/ 984641 h 1639095"/>
              <a:gd name="connsiteX156" fmla="*/ 2869962 w 2869962"/>
              <a:gd name="connsiteY156" fmla="*/ 1639095 h 1639095"/>
              <a:gd name="connsiteX0" fmla="*/ 0 w 2869962"/>
              <a:gd name="connsiteY0" fmla="*/ 0 h 1639095"/>
              <a:gd name="connsiteX1" fmla="*/ 0 w 2869962"/>
              <a:gd name="connsiteY1" fmla="*/ 1218192 h 1639095"/>
              <a:gd name="connsiteX2" fmla="*/ 4757 w 2869962"/>
              <a:gd name="connsiteY2" fmla="*/ 90377 h 1639095"/>
              <a:gd name="connsiteX3" fmla="*/ 14270 w 2869962"/>
              <a:gd name="connsiteY3" fmla="*/ 137945 h 1639095"/>
              <a:gd name="connsiteX4" fmla="*/ 19026 w 2869962"/>
              <a:gd name="connsiteY4" fmla="*/ 166485 h 1639095"/>
              <a:gd name="connsiteX5" fmla="*/ 23783 w 2869962"/>
              <a:gd name="connsiteY5" fmla="*/ 185512 h 1639095"/>
              <a:gd name="connsiteX6" fmla="*/ 28540 w 2869962"/>
              <a:gd name="connsiteY6" fmla="*/ 209295 h 1639095"/>
              <a:gd name="connsiteX7" fmla="*/ 42810 w 2869962"/>
              <a:gd name="connsiteY7" fmla="*/ 266376 h 1639095"/>
              <a:gd name="connsiteX8" fmla="*/ 47566 w 2869962"/>
              <a:gd name="connsiteY8" fmla="*/ 285403 h 1639095"/>
              <a:gd name="connsiteX9" fmla="*/ 66593 w 2869962"/>
              <a:gd name="connsiteY9" fmla="*/ 323457 h 1639095"/>
              <a:gd name="connsiteX10" fmla="*/ 85619 w 2869962"/>
              <a:gd name="connsiteY10" fmla="*/ 390051 h 1639095"/>
              <a:gd name="connsiteX11" fmla="*/ 95132 w 2869962"/>
              <a:gd name="connsiteY11" fmla="*/ 437618 h 1639095"/>
              <a:gd name="connsiteX12" fmla="*/ 104646 w 2869962"/>
              <a:gd name="connsiteY12" fmla="*/ 461402 h 1639095"/>
              <a:gd name="connsiteX13" fmla="*/ 109402 w 2869962"/>
              <a:gd name="connsiteY13" fmla="*/ 756318 h 1639095"/>
              <a:gd name="connsiteX14" fmla="*/ 114159 w 2869962"/>
              <a:gd name="connsiteY14" fmla="*/ 822912 h 1639095"/>
              <a:gd name="connsiteX15" fmla="*/ 123672 w 2869962"/>
              <a:gd name="connsiteY15" fmla="*/ 851453 h 1639095"/>
              <a:gd name="connsiteX16" fmla="*/ 128429 w 2869962"/>
              <a:gd name="connsiteY16" fmla="*/ 908533 h 1639095"/>
              <a:gd name="connsiteX17" fmla="*/ 142698 w 2869962"/>
              <a:gd name="connsiteY17" fmla="*/ 913290 h 1639095"/>
              <a:gd name="connsiteX18" fmla="*/ 190265 w 2869962"/>
              <a:gd name="connsiteY18" fmla="*/ 908533 h 1639095"/>
              <a:gd name="connsiteX19" fmla="*/ 228318 w 2869962"/>
              <a:gd name="connsiteY19" fmla="*/ 879993 h 1639095"/>
              <a:gd name="connsiteX20" fmla="*/ 237831 w 2869962"/>
              <a:gd name="connsiteY20" fmla="*/ 870479 h 1639095"/>
              <a:gd name="connsiteX21" fmla="*/ 247344 w 2869962"/>
              <a:gd name="connsiteY21" fmla="*/ 856209 h 1639095"/>
              <a:gd name="connsiteX22" fmla="*/ 261614 w 2869962"/>
              <a:gd name="connsiteY22" fmla="*/ 851453 h 1639095"/>
              <a:gd name="connsiteX23" fmla="*/ 280640 w 2869962"/>
              <a:gd name="connsiteY23" fmla="*/ 856209 h 1639095"/>
              <a:gd name="connsiteX24" fmla="*/ 299667 w 2869962"/>
              <a:gd name="connsiteY24" fmla="*/ 894263 h 1639095"/>
              <a:gd name="connsiteX25" fmla="*/ 309180 w 2869962"/>
              <a:gd name="connsiteY25" fmla="*/ 927560 h 1639095"/>
              <a:gd name="connsiteX26" fmla="*/ 318693 w 2869962"/>
              <a:gd name="connsiteY26" fmla="*/ 956100 h 1639095"/>
              <a:gd name="connsiteX27" fmla="*/ 323450 w 2869962"/>
              <a:gd name="connsiteY27" fmla="*/ 970370 h 1639095"/>
              <a:gd name="connsiteX28" fmla="*/ 328206 w 2869962"/>
              <a:gd name="connsiteY28" fmla="*/ 994154 h 1639095"/>
              <a:gd name="connsiteX29" fmla="*/ 347233 w 2869962"/>
              <a:gd name="connsiteY29" fmla="*/ 1032208 h 1639095"/>
              <a:gd name="connsiteX30" fmla="*/ 356746 w 2869962"/>
              <a:gd name="connsiteY30" fmla="*/ 1046478 h 1639095"/>
              <a:gd name="connsiteX31" fmla="*/ 375773 w 2869962"/>
              <a:gd name="connsiteY31" fmla="*/ 1079775 h 1639095"/>
              <a:gd name="connsiteX32" fmla="*/ 404312 w 2869962"/>
              <a:gd name="connsiteY32" fmla="*/ 1113072 h 1639095"/>
              <a:gd name="connsiteX33" fmla="*/ 432852 w 2869962"/>
              <a:gd name="connsiteY33" fmla="*/ 1122586 h 1639095"/>
              <a:gd name="connsiteX34" fmla="*/ 461392 w 2869962"/>
              <a:gd name="connsiteY34" fmla="*/ 1117829 h 1639095"/>
              <a:gd name="connsiteX35" fmla="*/ 470905 w 2869962"/>
              <a:gd name="connsiteY35" fmla="*/ 1089288 h 1639095"/>
              <a:gd name="connsiteX36" fmla="*/ 475662 w 2869962"/>
              <a:gd name="connsiteY36" fmla="*/ 1075018 h 1639095"/>
              <a:gd name="connsiteX37" fmla="*/ 480418 w 2869962"/>
              <a:gd name="connsiteY37" fmla="*/ 1013181 h 1639095"/>
              <a:gd name="connsiteX38" fmla="*/ 489931 w 2869962"/>
              <a:gd name="connsiteY38" fmla="*/ 941830 h 1639095"/>
              <a:gd name="connsiteX39" fmla="*/ 499445 w 2869962"/>
              <a:gd name="connsiteY39" fmla="*/ 913290 h 1639095"/>
              <a:gd name="connsiteX40" fmla="*/ 513715 w 2869962"/>
              <a:gd name="connsiteY40" fmla="*/ 870479 h 1639095"/>
              <a:gd name="connsiteX41" fmla="*/ 518471 w 2869962"/>
              <a:gd name="connsiteY41" fmla="*/ 856209 h 1639095"/>
              <a:gd name="connsiteX42" fmla="*/ 532741 w 2869962"/>
              <a:gd name="connsiteY42" fmla="*/ 808642 h 1639095"/>
              <a:gd name="connsiteX43" fmla="*/ 537498 w 2869962"/>
              <a:gd name="connsiteY43" fmla="*/ 794372 h 1639095"/>
              <a:gd name="connsiteX44" fmla="*/ 547011 w 2869962"/>
              <a:gd name="connsiteY44" fmla="*/ 784858 h 1639095"/>
              <a:gd name="connsiteX45" fmla="*/ 570794 w 2869962"/>
              <a:gd name="connsiteY45" fmla="*/ 746805 h 1639095"/>
              <a:gd name="connsiteX46" fmla="*/ 585064 w 2869962"/>
              <a:gd name="connsiteY46" fmla="*/ 742048 h 1639095"/>
              <a:gd name="connsiteX47" fmla="*/ 627873 w 2869962"/>
              <a:gd name="connsiteY47" fmla="*/ 756318 h 1639095"/>
              <a:gd name="connsiteX48" fmla="*/ 637387 w 2869962"/>
              <a:gd name="connsiteY48" fmla="*/ 765832 h 1639095"/>
              <a:gd name="connsiteX49" fmla="*/ 665926 w 2869962"/>
              <a:gd name="connsiteY49" fmla="*/ 784858 h 1639095"/>
              <a:gd name="connsiteX50" fmla="*/ 675439 w 2869962"/>
              <a:gd name="connsiteY50" fmla="*/ 794372 h 1639095"/>
              <a:gd name="connsiteX51" fmla="*/ 694466 w 2869962"/>
              <a:gd name="connsiteY51" fmla="*/ 822912 h 1639095"/>
              <a:gd name="connsiteX52" fmla="*/ 727762 w 2869962"/>
              <a:gd name="connsiteY52" fmla="*/ 832426 h 1639095"/>
              <a:gd name="connsiteX53" fmla="*/ 765815 w 2869962"/>
              <a:gd name="connsiteY53" fmla="*/ 841939 h 1639095"/>
              <a:gd name="connsiteX54" fmla="*/ 799111 w 2869962"/>
              <a:gd name="connsiteY54" fmla="*/ 870479 h 1639095"/>
              <a:gd name="connsiteX55" fmla="*/ 822895 w 2869962"/>
              <a:gd name="connsiteY55" fmla="*/ 894263 h 1639095"/>
              <a:gd name="connsiteX56" fmla="*/ 846678 w 2869962"/>
              <a:gd name="connsiteY56" fmla="*/ 918047 h 1639095"/>
              <a:gd name="connsiteX57" fmla="*/ 860947 w 2869962"/>
              <a:gd name="connsiteY57" fmla="*/ 932317 h 1639095"/>
              <a:gd name="connsiteX58" fmla="*/ 870461 w 2869962"/>
              <a:gd name="connsiteY58" fmla="*/ 946587 h 1639095"/>
              <a:gd name="connsiteX59" fmla="*/ 884731 w 2869962"/>
              <a:gd name="connsiteY59" fmla="*/ 960857 h 1639095"/>
              <a:gd name="connsiteX60" fmla="*/ 894244 w 2869962"/>
              <a:gd name="connsiteY60" fmla="*/ 975127 h 1639095"/>
              <a:gd name="connsiteX61" fmla="*/ 903757 w 2869962"/>
              <a:gd name="connsiteY61" fmla="*/ 984641 h 1639095"/>
              <a:gd name="connsiteX62" fmla="*/ 913270 w 2869962"/>
              <a:gd name="connsiteY62" fmla="*/ 998911 h 1639095"/>
              <a:gd name="connsiteX63" fmla="*/ 927540 w 2869962"/>
              <a:gd name="connsiteY63" fmla="*/ 1003668 h 1639095"/>
              <a:gd name="connsiteX64" fmla="*/ 941810 w 2869962"/>
              <a:gd name="connsiteY64" fmla="*/ 1022694 h 1639095"/>
              <a:gd name="connsiteX65" fmla="*/ 956080 w 2869962"/>
              <a:gd name="connsiteY65" fmla="*/ 1032208 h 1639095"/>
              <a:gd name="connsiteX66" fmla="*/ 960836 w 2869962"/>
              <a:gd name="connsiteY66" fmla="*/ 1046478 h 1639095"/>
              <a:gd name="connsiteX67" fmla="*/ 998889 w 2869962"/>
              <a:gd name="connsiteY67" fmla="*/ 1055991 h 1639095"/>
              <a:gd name="connsiteX68" fmla="*/ 1027429 w 2869962"/>
              <a:gd name="connsiteY68" fmla="*/ 1075018 h 1639095"/>
              <a:gd name="connsiteX69" fmla="*/ 1208180 w 2869962"/>
              <a:gd name="connsiteY69" fmla="*/ 1084532 h 1639095"/>
              <a:gd name="connsiteX70" fmla="*/ 1217694 w 2869962"/>
              <a:gd name="connsiteY70" fmla="*/ 1094045 h 1639095"/>
              <a:gd name="connsiteX71" fmla="*/ 1227207 w 2869962"/>
              <a:gd name="connsiteY71" fmla="*/ 1122586 h 1639095"/>
              <a:gd name="connsiteX72" fmla="*/ 1236720 w 2869962"/>
              <a:gd name="connsiteY72" fmla="*/ 1151126 h 1639095"/>
              <a:gd name="connsiteX73" fmla="*/ 1250990 w 2869962"/>
              <a:gd name="connsiteY73" fmla="*/ 1179666 h 1639095"/>
              <a:gd name="connsiteX74" fmla="*/ 1279530 w 2869962"/>
              <a:gd name="connsiteY74" fmla="*/ 1189180 h 1639095"/>
              <a:gd name="connsiteX75" fmla="*/ 1322339 w 2869962"/>
              <a:gd name="connsiteY75" fmla="*/ 1179666 h 1639095"/>
              <a:gd name="connsiteX76" fmla="*/ 1336609 w 2869962"/>
              <a:gd name="connsiteY76" fmla="*/ 1170153 h 1639095"/>
              <a:gd name="connsiteX77" fmla="*/ 1355636 w 2869962"/>
              <a:gd name="connsiteY77" fmla="*/ 1165396 h 1639095"/>
              <a:gd name="connsiteX78" fmla="*/ 1369905 w 2869962"/>
              <a:gd name="connsiteY78" fmla="*/ 1155883 h 1639095"/>
              <a:gd name="connsiteX79" fmla="*/ 1436498 w 2869962"/>
              <a:gd name="connsiteY79" fmla="*/ 1155883 h 1639095"/>
              <a:gd name="connsiteX80" fmla="*/ 1479308 w 2869962"/>
              <a:gd name="connsiteY80" fmla="*/ 1189180 h 1639095"/>
              <a:gd name="connsiteX81" fmla="*/ 1522117 w 2869962"/>
              <a:gd name="connsiteY81" fmla="*/ 1184423 h 1639095"/>
              <a:gd name="connsiteX82" fmla="*/ 1531630 w 2869962"/>
              <a:gd name="connsiteY82" fmla="*/ 1170153 h 1639095"/>
              <a:gd name="connsiteX83" fmla="*/ 1555413 w 2869962"/>
              <a:gd name="connsiteY83" fmla="*/ 1146369 h 1639095"/>
              <a:gd name="connsiteX84" fmla="*/ 1607736 w 2869962"/>
              <a:gd name="connsiteY84" fmla="*/ 1151126 h 1639095"/>
              <a:gd name="connsiteX85" fmla="*/ 1622006 w 2869962"/>
              <a:gd name="connsiteY85" fmla="*/ 1160639 h 1639095"/>
              <a:gd name="connsiteX86" fmla="*/ 1636276 w 2869962"/>
              <a:gd name="connsiteY86" fmla="*/ 1165396 h 1639095"/>
              <a:gd name="connsiteX87" fmla="*/ 1664816 w 2869962"/>
              <a:gd name="connsiteY87" fmla="*/ 1189180 h 1639095"/>
              <a:gd name="connsiteX88" fmla="*/ 1683842 w 2869962"/>
              <a:gd name="connsiteY88" fmla="*/ 1198693 h 1639095"/>
              <a:gd name="connsiteX89" fmla="*/ 1731408 w 2869962"/>
              <a:gd name="connsiteY89" fmla="*/ 1189180 h 1639095"/>
              <a:gd name="connsiteX90" fmla="*/ 1740921 w 2869962"/>
              <a:gd name="connsiteY90" fmla="*/ 1179666 h 1639095"/>
              <a:gd name="connsiteX91" fmla="*/ 1769461 w 2869962"/>
              <a:gd name="connsiteY91" fmla="*/ 1170153 h 1639095"/>
              <a:gd name="connsiteX92" fmla="*/ 1840810 w 2869962"/>
              <a:gd name="connsiteY92" fmla="*/ 1174909 h 1639095"/>
              <a:gd name="connsiteX93" fmla="*/ 2092911 w 2869962"/>
              <a:gd name="connsiteY93" fmla="*/ 1165396 h 1639095"/>
              <a:gd name="connsiteX94" fmla="*/ 2107181 w 2869962"/>
              <a:gd name="connsiteY94" fmla="*/ 1155883 h 1639095"/>
              <a:gd name="connsiteX95" fmla="*/ 2121451 w 2869962"/>
              <a:gd name="connsiteY95" fmla="*/ 1151126 h 1639095"/>
              <a:gd name="connsiteX96" fmla="*/ 2145234 w 2869962"/>
              <a:gd name="connsiteY96" fmla="*/ 1127342 h 1639095"/>
              <a:gd name="connsiteX97" fmla="*/ 2173774 w 2869962"/>
              <a:gd name="connsiteY97" fmla="*/ 1098802 h 1639095"/>
              <a:gd name="connsiteX98" fmla="*/ 2211826 w 2869962"/>
              <a:gd name="connsiteY98" fmla="*/ 1060748 h 1639095"/>
              <a:gd name="connsiteX99" fmla="*/ 2221340 w 2869962"/>
              <a:gd name="connsiteY99" fmla="*/ 1051235 h 1639095"/>
              <a:gd name="connsiteX100" fmla="*/ 2235610 w 2869962"/>
              <a:gd name="connsiteY100" fmla="*/ 1046478 h 1639095"/>
              <a:gd name="connsiteX101" fmla="*/ 2254636 w 2869962"/>
              <a:gd name="connsiteY101" fmla="*/ 1032208 h 1639095"/>
              <a:gd name="connsiteX102" fmla="*/ 2273662 w 2869962"/>
              <a:gd name="connsiteY102" fmla="*/ 1027451 h 1639095"/>
              <a:gd name="connsiteX103" fmla="*/ 2297446 w 2869962"/>
              <a:gd name="connsiteY103" fmla="*/ 1017938 h 1639095"/>
              <a:gd name="connsiteX104" fmla="*/ 2306959 w 2869962"/>
              <a:gd name="connsiteY104" fmla="*/ 998911 h 1639095"/>
              <a:gd name="connsiteX105" fmla="*/ 2311715 w 2869962"/>
              <a:gd name="connsiteY105" fmla="*/ 956100 h 1639095"/>
              <a:gd name="connsiteX106" fmla="*/ 2321229 w 2869962"/>
              <a:gd name="connsiteY106" fmla="*/ 903776 h 1639095"/>
              <a:gd name="connsiteX107" fmla="*/ 2325985 w 2869962"/>
              <a:gd name="connsiteY107" fmla="*/ 860966 h 1639095"/>
              <a:gd name="connsiteX108" fmla="*/ 2330742 w 2869962"/>
              <a:gd name="connsiteY108" fmla="*/ 813399 h 1639095"/>
              <a:gd name="connsiteX109" fmla="*/ 2335499 w 2869962"/>
              <a:gd name="connsiteY109" fmla="*/ 799129 h 1639095"/>
              <a:gd name="connsiteX110" fmla="*/ 2340255 w 2869962"/>
              <a:gd name="connsiteY110" fmla="*/ 780102 h 1639095"/>
              <a:gd name="connsiteX111" fmla="*/ 2349768 w 2869962"/>
              <a:gd name="connsiteY111" fmla="*/ 751561 h 1639095"/>
              <a:gd name="connsiteX112" fmla="*/ 2354525 w 2869962"/>
              <a:gd name="connsiteY112" fmla="*/ 732535 h 1639095"/>
              <a:gd name="connsiteX113" fmla="*/ 2364038 w 2869962"/>
              <a:gd name="connsiteY113" fmla="*/ 713508 h 1639095"/>
              <a:gd name="connsiteX114" fmla="*/ 2373551 w 2869962"/>
              <a:gd name="connsiteY114" fmla="*/ 580320 h 1639095"/>
              <a:gd name="connsiteX115" fmla="*/ 2383065 w 2869962"/>
              <a:gd name="connsiteY115" fmla="*/ 508969 h 1639095"/>
              <a:gd name="connsiteX116" fmla="*/ 2387821 w 2869962"/>
              <a:gd name="connsiteY116" fmla="*/ 494699 h 1639095"/>
              <a:gd name="connsiteX117" fmla="*/ 2397335 w 2869962"/>
              <a:gd name="connsiteY117" fmla="*/ 480428 h 1639095"/>
              <a:gd name="connsiteX118" fmla="*/ 2421118 w 2869962"/>
              <a:gd name="connsiteY118" fmla="*/ 461402 h 1639095"/>
              <a:gd name="connsiteX119" fmla="*/ 2440144 w 2869962"/>
              <a:gd name="connsiteY119" fmla="*/ 432861 h 1639095"/>
              <a:gd name="connsiteX120" fmla="*/ 2449657 w 2869962"/>
              <a:gd name="connsiteY120" fmla="*/ 418591 h 1639095"/>
              <a:gd name="connsiteX121" fmla="*/ 2459171 w 2869962"/>
              <a:gd name="connsiteY121" fmla="*/ 409078 h 1639095"/>
              <a:gd name="connsiteX122" fmla="*/ 2473440 w 2869962"/>
              <a:gd name="connsiteY122" fmla="*/ 380537 h 1639095"/>
              <a:gd name="connsiteX123" fmla="*/ 2492467 w 2869962"/>
              <a:gd name="connsiteY123" fmla="*/ 361510 h 1639095"/>
              <a:gd name="connsiteX124" fmla="*/ 2516250 w 2869962"/>
              <a:gd name="connsiteY124" fmla="*/ 390051 h 1639095"/>
              <a:gd name="connsiteX125" fmla="*/ 2525763 w 2869962"/>
              <a:gd name="connsiteY125" fmla="*/ 404321 h 1639095"/>
              <a:gd name="connsiteX126" fmla="*/ 2535276 w 2869962"/>
              <a:gd name="connsiteY126" fmla="*/ 432861 h 1639095"/>
              <a:gd name="connsiteX127" fmla="*/ 2544790 w 2869962"/>
              <a:gd name="connsiteY127" fmla="*/ 461402 h 1639095"/>
              <a:gd name="connsiteX128" fmla="*/ 2549546 w 2869962"/>
              <a:gd name="connsiteY128" fmla="*/ 480428 h 1639095"/>
              <a:gd name="connsiteX129" fmla="*/ 2554303 w 2869962"/>
              <a:gd name="connsiteY129" fmla="*/ 504212 h 1639095"/>
              <a:gd name="connsiteX130" fmla="*/ 2563816 w 2869962"/>
              <a:gd name="connsiteY130" fmla="*/ 580320 h 1639095"/>
              <a:gd name="connsiteX131" fmla="*/ 2568573 w 2869962"/>
              <a:gd name="connsiteY131" fmla="*/ 604103 h 1639095"/>
              <a:gd name="connsiteX132" fmla="*/ 2573329 w 2869962"/>
              <a:gd name="connsiteY132" fmla="*/ 632643 h 1639095"/>
              <a:gd name="connsiteX133" fmla="*/ 2587599 w 2869962"/>
              <a:gd name="connsiteY133" fmla="*/ 699237 h 1639095"/>
              <a:gd name="connsiteX134" fmla="*/ 2597112 w 2869962"/>
              <a:gd name="connsiteY134" fmla="*/ 832426 h 1639095"/>
              <a:gd name="connsiteX135" fmla="*/ 2601869 w 2869962"/>
              <a:gd name="connsiteY135" fmla="*/ 865723 h 1639095"/>
              <a:gd name="connsiteX136" fmla="*/ 2616139 w 2869962"/>
              <a:gd name="connsiteY136" fmla="*/ 932317 h 1639095"/>
              <a:gd name="connsiteX137" fmla="*/ 2625652 w 2869962"/>
              <a:gd name="connsiteY137" fmla="*/ 965614 h 1639095"/>
              <a:gd name="connsiteX138" fmla="*/ 2635165 w 2869962"/>
              <a:gd name="connsiteY138" fmla="*/ 1022694 h 1639095"/>
              <a:gd name="connsiteX139" fmla="*/ 2639922 w 2869962"/>
              <a:gd name="connsiteY139" fmla="*/ 1127342 h 1639095"/>
              <a:gd name="connsiteX140" fmla="*/ 2649435 w 2869962"/>
              <a:gd name="connsiteY140" fmla="*/ 1155883 h 1639095"/>
              <a:gd name="connsiteX141" fmla="*/ 2668462 w 2869962"/>
              <a:gd name="connsiteY141" fmla="*/ 1179666 h 1639095"/>
              <a:gd name="connsiteX142" fmla="*/ 2682731 w 2869962"/>
              <a:gd name="connsiteY142" fmla="*/ 1184423 h 1639095"/>
              <a:gd name="connsiteX143" fmla="*/ 2711271 w 2869962"/>
              <a:gd name="connsiteY143" fmla="*/ 1179666 h 1639095"/>
              <a:gd name="connsiteX144" fmla="*/ 2720784 w 2869962"/>
              <a:gd name="connsiteY144" fmla="*/ 1165396 h 1639095"/>
              <a:gd name="connsiteX145" fmla="*/ 2730298 w 2869962"/>
              <a:gd name="connsiteY145" fmla="*/ 1155883 h 1639095"/>
              <a:gd name="connsiteX146" fmla="*/ 2749324 w 2869962"/>
              <a:gd name="connsiteY146" fmla="*/ 1151126 h 1639095"/>
              <a:gd name="connsiteX147" fmla="*/ 2758837 w 2869962"/>
              <a:gd name="connsiteY147" fmla="*/ 1141612 h 1639095"/>
              <a:gd name="connsiteX148" fmla="*/ 2792134 w 2869962"/>
              <a:gd name="connsiteY148" fmla="*/ 1113072 h 1639095"/>
              <a:gd name="connsiteX149" fmla="*/ 2811160 w 2869962"/>
              <a:gd name="connsiteY149" fmla="*/ 1084532 h 1639095"/>
              <a:gd name="connsiteX150" fmla="*/ 2820673 w 2869962"/>
              <a:gd name="connsiteY150" fmla="*/ 1070262 h 1639095"/>
              <a:gd name="connsiteX151" fmla="*/ 2830187 w 2869962"/>
              <a:gd name="connsiteY151" fmla="*/ 1055991 h 1639095"/>
              <a:gd name="connsiteX152" fmla="*/ 2834943 w 2869962"/>
              <a:gd name="connsiteY152" fmla="*/ 1036965 h 1639095"/>
              <a:gd name="connsiteX153" fmla="*/ 2844456 w 2869962"/>
              <a:gd name="connsiteY153" fmla="*/ 1027451 h 1639095"/>
              <a:gd name="connsiteX154" fmla="*/ 2853970 w 2869962"/>
              <a:gd name="connsiteY154" fmla="*/ 998911 h 1639095"/>
              <a:gd name="connsiteX155" fmla="*/ 2863483 w 2869962"/>
              <a:gd name="connsiteY155" fmla="*/ 1211432 h 1639095"/>
              <a:gd name="connsiteX156" fmla="*/ 2869962 w 2869962"/>
              <a:gd name="connsiteY156" fmla="*/ 1639095 h 1639095"/>
              <a:gd name="connsiteX0" fmla="*/ 0 w 3071731"/>
              <a:gd name="connsiteY0" fmla="*/ 0 h 1256790"/>
              <a:gd name="connsiteX1" fmla="*/ 0 w 3071731"/>
              <a:gd name="connsiteY1" fmla="*/ 1218192 h 1256790"/>
              <a:gd name="connsiteX2" fmla="*/ 4757 w 3071731"/>
              <a:gd name="connsiteY2" fmla="*/ 90377 h 1256790"/>
              <a:gd name="connsiteX3" fmla="*/ 14270 w 3071731"/>
              <a:gd name="connsiteY3" fmla="*/ 137945 h 1256790"/>
              <a:gd name="connsiteX4" fmla="*/ 19026 w 3071731"/>
              <a:gd name="connsiteY4" fmla="*/ 166485 h 1256790"/>
              <a:gd name="connsiteX5" fmla="*/ 23783 w 3071731"/>
              <a:gd name="connsiteY5" fmla="*/ 185512 h 1256790"/>
              <a:gd name="connsiteX6" fmla="*/ 28540 w 3071731"/>
              <a:gd name="connsiteY6" fmla="*/ 209295 h 1256790"/>
              <a:gd name="connsiteX7" fmla="*/ 42810 w 3071731"/>
              <a:gd name="connsiteY7" fmla="*/ 266376 h 1256790"/>
              <a:gd name="connsiteX8" fmla="*/ 47566 w 3071731"/>
              <a:gd name="connsiteY8" fmla="*/ 285403 h 1256790"/>
              <a:gd name="connsiteX9" fmla="*/ 66593 w 3071731"/>
              <a:gd name="connsiteY9" fmla="*/ 323457 h 1256790"/>
              <a:gd name="connsiteX10" fmla="*/ 85619 w 3071731"/>
              <a:gd name="connsiteY10" fmla="*/ 390051 h 1256790"/>
              <a:gd name="connsiteX11" fmla="*/ 95132 w 3071731"/>
              <a:gd name="connsiteY11" fmla="*/ 437618 h 1256790"/>
              <a:gd name="connsiteX12" fmla="*/ 104646 w 3071731"/>
              <a:gd name="connsiteY12" fmla="*/ 461402 h 1256790"/>
              <a:gd name="connsiteX13" fmla="*/ 109402 w 3071731"/>
              <a:gd name="connsiteY13" fmla="*/ 756318 h 1256790"/>
              <a:gd name="connsiteX14" fmla="*/ 114159 w 3071731"/>
              <a:gd name="connsiteY14" fmla="*/ 822912 h 1256790"/>
              <a:gd name="connsiteX15" fmla="*/ 123672 w 3071731"/>
              <a:gd name="connsiteY15" fmla="*/ 851453 h 1256790"/>
              <a:gd name="connsiteX16" fmla="*/ 128429 w 3071731"/>
              <a:gd name="connsiteY16" fmla="*/ 908533 h 1256790"/>
              <a:gd name="connsiteX17" fmla="*/ 142698 w 3071731"/>
              <a:gd name="connsiteY17" fmla="*/ 913290 h 1256790"/>
              <a:gd name="connsiteX18" fmla="*/ 190265 w 3071731"/>
              <a:gd name="connsiteY18" fmla="*/ 908533 h 1256790"/>
              <a:gd name="connsiteX19" fmla="*/ 228318 w 3071731"/>
              <a:gd name="connsiteY19" fmla="*/ 879993 h 1256790"/>
              <a:gd name="connsiteX20" fmla="*/ 237831 w 3071731"/>
              <a:gd name="connsiteY20" fmla="*/ 870479 h 1256790"/>
              <a:gd name="connsiteX21" fmla="*/ 247344 w 3071731"/>
              <a:gd name="connsiteY21" fmla="*/ 856209 h 1256790"/>
              <a:gd name="connsiteX22" fmla="*/ 261614 w 3071731"/>
              <a:gd name="connsiteY22" fmla="*/ 851453 h 1256790"/>
              <a:gd name="connsiteX23" fmla="*/ 280640 w 3071731"/>
              <a:gd name="connsiteY23" fmla="*/ 856209 h 1256790"/>
              <a:gd name="connsiteX24" fmla="*/ 299667 w 3071731"/>
              <a:gd name="connsiteY24" fmla="*/ 894263 h 1256790"/>
              <a:gd name="connsiteX25" fmla="*/ 309180 w 3071731"/>
              <a:gd name="connsiteY25" fmla="*/ 927560 h 1256790"/>
              <a:gd name="connsiteX26" fmla="*/ 318693 w 3071731"/>
              <a:gd name="connsiteY26" fmla="*/ 956100 h 1256790"/>
              <a:gd name="connsiteX27" fmla="*/ 323450 w 3071731"/>
              <a:gd name="connsiteY27" fmla="*/ 970370 h 1256790"/>
              <a:gd name="connsiteX28" fmla="*/ 328206 w 3071731"/>
              <a:gd name="connsiteY28" fmla="*/ 994154 h 1256790"/>
              <a:gd name="connsiteX29" fmla="*/ 347233 w 3071731"/>
              <a:gd name="connsiteY29" fmla="*/ 1032208 h 1256790"/>
              <a:gd name="connsiteX30" fmla="*/ 356746 w 3071731"/>
              <a:gd name="connsiteY30" fmla="*/ 1046478 h 1256790"/>
              <a:gd name="connsiteX31" fmla="*/ 375773 w 3071731"/>
              <a:gd name="connsiteY31" fmla="*/ 1079775 h 1256790"/>
              <a:gd name="connsiteX32" fmla="*/ 404312 w 3071731"/>
              <a:gd name="connsiteY32" fmla="*/ 1113072 h 1256790"/>
              <a:gd name="connsiteX33" fmla="*/ 432852 w 3071731"/>
              <a:gd name="connsiteY33" fmla="*/ 1122586 h 1256790"/>
              <a:gd name="connsiteX34" fmla="*/ 461392 w 3071731"/>
              <a:gd name="connsiteY34" fmla="*/ 1117829 h 1256790"/>
              <a:gd name="connsiteX35" fmla="*/ 470905 w 3071731"/>
              <a:gd name="connsiteY35" fmla="*/ 1089288 h 1256790"/>
              <a:gd name="connsiteX36" fmla="*/ 475662 w 3071731"/>
              <a:gd name="connsiteY36" fmla="*/ 1075018 h 1256790"/>
              <a:gd name="connsiteX37" fmla="*/ 480418 w 3071731"/>
              <a:gd name="connsiteY37" fmla="*/ 1013181 h 1256790"/>
              <a:gd name="connsiteX38" fmla="*/ 489931 w 3071731"/>
              <a:gd name="connsiteY38" fmla="*/ 941830 h 1256790"/>
              <a:gd name="connsiteX39" fmla="*/ 499445 w 3071731"/>
              <a:gd name="connsiteY39" fmla="*/ 913290 h 1256790"/>
              <a:gd name="connsiteX40" fmla="*/ 513715 w 3071731"/>
              <a:gd name="connsiteY40" fmla="*/ 870479 h 1256790"/>
              <a:gd name="connsiteX41" fmla="*/ 518471 w 3071731"/>
              <a:gd name="connsiteY41" fmla="*/ 856209 h 1256790"/>
              <a:gd name="connsiteX42" fmla="*/ 532741 w 3071731"/>
              <a:gd name="connsiteY42" fmla="*/ 808642 h 1256790"/>
              <a:gd name="connsiteX43" fmla="*/ 537498 w 3071731"/>
              <a:gd name="connsiteY43" fmla="*/ 794372 h 1256790"/>
              <a:gd name="connsiteX44" fmla="*/ 547011 w 3071731"/>
              <a:gd name="connsiteY44" fmla="*/ 784858 h 1256790"/>
              <a:gd name="connsiteX45" fmla="*/ 570794 w 3071731"/>
              <a:gd name="connsiteY45" fmla="*/ 746805 h 1256790"/>
              <a:gd name="connsiteX46" fmla="*/ 585064 w 3071731"/>
              <a:gd name="connsiteY46" fmla="*/ 742048 h 1256790"/>
              <a:gd name="connsiteX47" fmla="*/ 627873 w 3071731"/>
              <a:gd name="connsiteY47" fmla="*/ 756318 h 1256790"/>
              <a:gd name="connsiteX48" fmla="*/ 637387 w 3071731"/>
              <a:gd name="connsiteY48" fmla="*/ 765832 h 1256790"/>
              <a:gd name="connsiteX49" fmla="*/ 665926 w 3071731"/>
              <a:gd name="connsiteY49" fmla="*/ 784858 h 1256790"/>
              <a:gd name="connsiteX50" fmla="*/ 675439 w 3071731"/>
              <a:gd name="connsiteY50" fmla="*/ 794372 h 1256790"/>
              <a:gd name="connsiteX51" fmla="*/ 694466 w 3071731"/>
              <a:gd name="connsiteY51" fmla="*/ 822912 h 1256790"/>
              <a:gd name="connsiteX52" fmla="*/ 727762 w 3071731"/>
              <a:gd name="connsiteY52" fmla="*/ 832426 h 1256790"/>
              <a:gd name="connsiteX53" fmla="*/ 765815 w 3071731"/>
              <a:gd name="connsiteY53" fmla="*/ 841939 h 1256790"/>
              <a:gd name="connsiteX54" fmla="*/ 799111 w 3071731"/>
              <a:gd name="connsiteY54" fmla="*/ 870479 h 1256790"/>
              <a:gd name="connsiteX55" fmla="*/ 822895 w 3071731"/>
              <a:gd name="connsiteY55" fmla="*/ 894263 h 1256790"/>
              <a:gd name="connsiteX56" fmla="*/ 846678 w 3071731"/>
              <a:gd name="connsiteY56" fmla="*/ 918047 h 1256790"/>
              <a:gd name="connsiteX57" fmla="*/ 860947 w 3071731"/>
              <a:gd name="connsiteY57" fmla="*/ 932317 h 1256790"/>
              <a:gd name="connsiteX58" fmla="*/ 870461 w 3071731"/>
              <a:gd name="connsiteY58" fmla="*/ 946587 h 1256790"/>
              <a:gd name="connsiteX59" fmla="*/ 884731 w 3071731"/>
              <a:gd name="connsiteY59" fmla="*/ 960857 h 1256790"/>
              <a:gd name="connsiteX60" fmla="*/ 894244 w 3071731"/>
              <a:gd name="connsiteY60" fmla="*/ 975127 h 1256790"/>
              <a:gd name="connsiteX61" fmla="*/ 903757 w 3071731"/>
              <a:gd name="connsiteY61" fmla="*/ 984641 h 1256790"/>
              <a:gd name="connsiteX62" fmla="*/ 913270 w 3071731"/>
              <a:gd name="connsiteY62" fmla="*/ 998911 h 1256790"/>
              <a:gd name="connsiteX63" fmla="*/ 927540 w 3071731"/>
              <a:gd name="connsiteY63" fmla="*/ 1003668 h 1256790"/>
              <a:gd name="connsiteX64" fmla="*/ 941810 w 3071731"/>
              <a:gd name="connsiteY64" fmla="*/ 1022694 h 1256790"/>
              <a:gd name="connsiteX65" fmla="*/ 956080 w 3071731"/>
              <a:gd name="connsiteY65" fmla="*/ 1032208 h 1256790"/>
              <a:gd name="connsiteX66" fmla="*/ 960836 w 3071731"/>
              <a:gd name="connsiteY66" fmla="*/ 1046478 h 1256790"/>
              <a:gd name="connsiteX67" fmla="*/ 998889 w 3071731"/>
              <a:gd name="connsiteY67" fmla="*/ 1055991 h 1256790"/>
              <a:gd name="connsiteX68" fmla="*/ 1027429 w 3071731"/>
              <a:gd name="connsiteY68" fmla="*/ 1075018 h 1256790"/>
              <a:gd name="connsiteX69" fmla="*/ 1208180 w 3071731"/>
              <a:gd name="connsiteY69" fmla="*/ 1084532 h 1256790"/>
              <a:gd name="connsiteX70" fmla="*/ 1217694 w 3071731"/>
              <a:gd name="connsiteY70" fmla="*/ 1094045 h 1256790"/>
              <a:gd name="connsiteX71" fmla="*/ 1227207 w 3071731"/>
              <a:gd name="connsiteY71" fmla="*/ 1122586 h 1256790"/>
              <a:gd name="connsiteX72" fmla="*/ 1236720 w 3071731"/>
              <a:gd name="connsiteY72" fmla="*/ 1151126 h 1256790"/>
              <a:gd name="connsiteX73" fmla="*/ 1250990 w 3071731"/>
              <a:gd name="connsiteY73" fmla="*/ 1179666 h 1256790"/>
              <a:gd name="connsiteX74" fmla="*/ 1279530 w 3071731"/>
              <a:gd name="connsiteY74" fmla="*/ 1189180 h 1256790"/>
              <a:gd name="connsiteX75" fmla="*/ 1322339 w 3071731"/>
              <a:gd name="connsiteY75" fmla="*/ 1179666 h 1256790"/>
              <a:gd name="connsiteX76" fmla="*/ 1336609 w 3071731"/>
              <a:gd name="connsiteY76" fmla="*/ 1170153 h 1256790"/>
              <a:gd name="connsiteX77" fmla="*/ 1355636 w 3071731"/>
              <a:gd name="connsiteY77" fmla="*/ 1165396 h 1256790"/>
              <a:gd name="connsiteX78" fmla="*/ 1369905 w 3071731"/>
              <a:gd name="connsiteY78" fmla="*/ 1155883 h 1256790"/>
              <a:gd name="connsiteX79" fmla="*/ 1436498 w 3071731"/>
              <a:gd name="connsiteY79" fmla="*/ 1155883 h 1256790"/>
              <a:gd name="connsiteX80" fmla="*/ 1479308 w 3071731"/>
              <a:gd name="connsiteY80" fmla="*/ 1189180 h 1256790"/>
              <a:gd name="connsiteX81" fmla="*/ 1522117 w 3071731"/>
              <a:gd name="connsiteY81" fmla="*/ 1184423 h 1256790"/>
              <a:gd name="connsiteX82" fmla="*/ 1531630 w 3071731"/>
              <a:gd name="connsiteY82" fmla="*/ 1170153 h 1256790"/>
              <a:gd name="connsiteX83" fmla="*/ 1555413 w 3071731"/>
              <a:gd name="connsiteY83" fmla="*/ 1146369 h 1256790"/>
              <a:gd name="connsiteX84" fmla="*/ 1607736 w 3071731"/>
              <a:gd name="connsiteY84" fmla="*/ 1151126 h 1256790"/>
              <a:gd name="connsiteX85" fmla="*/ 1622006 w 3071731"/>
              <a:gd name="connsiteY85" fmla="*/ 1160639 h 1256790"/>
              <a:gd name="connsiteX86" fmla="*/ 1636276 w 3071731"/>
              <a:gd name="connsiteY86" fmla="*/ 1165396 h 1256790"/>
              <a:gd name="connsiteX87" fmla="*/ 1664816 w 3071731"/>
              <a:gd name="connsiteY87" fmla="*/ 1189180 h 1256790"/>
              <a:gd name="connsiteX88" fmla="*/ 1683842 w 3071731"/>
              <a:gd name="connsiteY88" fmla="*/ 1198693 h 1256790"/>
              <a:gd name="connsiteX89" fmla="*/ 1731408 w 3071731"/>
              <a:gd name="connsiteY89" fmla="*/ 1189180 h 1256790"/>
              <a:gd name="connsiteX90" fmla="*/ 1740921 w 3071731"/>
              <a:gd name="connsiteY90" fmla="*/ 1179666 h 1256790"/>
              <a:gd name="connsiteX91" fmla="*/ 1769461 w 3071731"/>
              <a:gd name="connsiteY91" fmla="*/ 1170153 h 1256790"/>
              <a:gd name="connsiteX92" fmla="*/ 1840810 w 3071731"/>
              <a:gd name="connsiteY92" fmla="*/ 1174909 h 1256790"/>
              <a:gd name="connsiteX93" fmla="*/ 2092911 w 3071731"/>
              <a:gd name="connsiteY93" fmla="*/ 1165396 h 1256790"/>
              <a:gd name="connsiteX94" fmla="*/ 2107181 w 3071731"/>
              <a:gd name="connsiteY94" fmla="*/ 1155883 h 1256790"/>
              <a:gd name="connsiteX95" fmla="*/ 2121451 w 3071731"/>
              <a:gd name="connsiteY95" fmla="*/ 1151126 h 1256790"/>
              <a:gd name="connsiteX96" fmla="*/ 2145234 w 3071731"/>
              <a:gd name="connsiteY96" fmla="*/ 1127342 h 1256790"/>
              <a:gd name="connsiteX97" fmla="*/ 2173774 w 3071731"/>
              <a:gd name="connsiteY97" fmla="*/ 1098802 h 1256790"/>
              <a:gd name="connsiteX98" fmla="*/ 2211826 w 3071731"/>
              <a:gd name="connsiteY98" fmla="*/ 1060748 h 1256790"/>
              <a:gd name="connsiteX99" fmla="*/ 2221340 w 3071731"/>
              <a:gd name="connsiteY99" fmla="*/ 1051235 h 1256790"/>
              <a:gd name="connsiteX100" fmla="*/ 2235610 w 3071731"/>
              <a:gd name="connsiteY100" fmla="*/ 1046478 h 1256790"/>
              <a:gd name="connsiteX101" fmla="*/ 2254636 w 3071731"/>
              <a:gd name="connsiteY101" fmla="*/ 1032208 h 1256790"/>
              <a:gd name="connsiteX102" fmla="*/ 2273662 w 3071731"/>
              <a:gd name="connsiteY102" fmla="*/ 1027451 h 1256790"/>
              <a:gd name="connsiteX103" fmla="*/ 2297446 w 3071731"/>
              <a:gd name="connsiteY103" fmla="*/ 1017938 h 1256790"/>
              <a:gd name="connsiteX104" fmla="*/ 2306959 w 3071731"/>
              <a:gd name="connsiteY104" fmla="*/ 998911 h 1256790"/>
              <a:gd name="connsiteX105" fmla="*/ 2311715 w 3071731"/>
              <a:gd name="connsiteY105" fmla="*/ 956100 h 1256790"/>
              <a:gd name="connsiteX106" fmla="*/ 2321229 w 3071731"/>
              <a:gd name="connsiteY106" fmla="*/ 903776 h 1256790"/>
              <a:gd name="connsiteX107" fmla="*/ 2325985 w 3071731"/>
              <a:gd name="connsiteY107" fmla="*/ 860966 h 1256790"/>
              <a:gd name="connsiteX108" fmla="*/ 2330742 w 3071731"/>
              <a:gd name="connsiteY108" fmla="*/ 813399 h 1256790"/>
              <a:gd name="connsiteX109" fmla="*/ 2335499 w 3071731"/>
              <a:gd name="connsiteY109" fmla="*/ 799129 h 1256790"/>
              <a:gd name="connsiteX110" fmla="*/ 2340255 w 3071731"/>
              <a:gd name="connsiteY110" fmla="*/ 780102 h 1256790"/>
              <a:gd name="connsiteX111" fmla="*/ 2349768 w 3071731"/>
              <a:gd name="connsiteY111" fmla="*/ 751561 h 1256790"/>
              <a:gd name="connsiteX112" fmla="*/ 2354525 w 3071731"/>
              <a:gd name="connsiteY112" fmla="*/ 732535 h 1256790"/>
              <a:gd name="connsiteX113" fmla="*/ 2364038 w 3071731"/>
              <a:gd name="connsiteY113" fmla="*/ 713508 h 1256790"/>
              <a:gd name="connsiteX114" fmla="*/ 2373551 w 3071731"/>
              <a:gd name="connsiteY114" fmla="*/ 580320 h 1256790"/>
              <a:gd name="connsiteX115" fmla="*/ 2383065 w 3071731"/>
              <a:gd name="connsiteY115" fmla="*/ 508969 h 1256790"/>
              <a:gd name="connsiteX116" fmla="*/ 2387821 w 3071731"/>
              <a:gd name="connsiteY116" fmla="*/ 494699 h 1256790"/>
              <a:gd name="connsiteX117" fmla="*/ 2397335 w 3071731"/>
              <a:gd name="connsiteY117" fmla="*/ 480428 h 1256790"/>
              <a:gd name="connsiteX118" fmla="*/ 2421118 w 3071731"/>
              <a:gd name="connsiteY118" fmla="*/ 461402 h 1256790"/>
              <a:gd name="connsiteX119" fmla="*/ 2440144 w 3071731"/>
              <a:gd name="connsiteY119" fmla="*/ 432861 h 1256790"/>
              <a:gd name="connsiteX120" fmla="*/ 2449657 w 3071731"/>
              <a:gd name="connsiteY120" fmla="*/ 418591 h 1256790"/>
              <a:gd name="connsiteX121" fmla="*/ 2459171 w 3071731"/>
              <a:gd name="connsiteY121" fmla="*/ 409078 h 1256790"/>
              <a:gd name="connsiteX122" fmla="*/ 2473440 w 3071731"/>
              <a:gd name="connsiteY122" fmla="*/ 380537 h 1256790"/>
              <a:gd name="connsiteX123" fmla="*/ 2492467 w 3071731"/>
              <a:gd name="connsiteY123" fmla="*/ 361510 h 1256790"/>
              <a:gd name="connsiteX124" fmla="*/ 2516250 w 3071731"/>
              <a:gd name="connsiteY124" fmla="*/ 390051 h 1256790"/>
              <a:gd name="connsiteX125" fmla="*/ 2525763 w 3071731"/>
              <a:gd name="connsiteY125" fmla="*/ 404321 h 1256790"/>
              <a:gd name="connsiteX126" fmla="*/ 2535276 w 3071731"/>
              <a:gd name="connsiteY126" fmla="*/ 432861 h 1256790"/>
              <a:gd name="connsiteX127" fmla="*/ 2544790 w 3071731"/>
              <a:gd name="connsiteY127" fmla="*/ 461402 h 1256790"/>
              <a:gd name="connsiteX128" fmla="*/ 2549546 w 3071731"/>
              <a:gd name="connsiteY128" fmla="*/ 480428 h 1256790"/>
              <a:gd name="connsiteX129" fmla="*/ 2554303 w 3071731"/>
              <a:gd name="connsiteY129" fmla="*/ 504212 h 1256790"/>
              <a:gd name="connsiteX130" fmla="*/ 2563816 w 3071731"/>
              <a:gd name="connsiteY130" fmla="*/ 580320 h 1256790"/>
              <a:gd name="connsiteX131" fmla="*/ 2568573 w 3071731"/>
              <a:gd name="connsiteY131" fmla="*/ 604103 h 1256790"/>
              <a:gd name="connsiteX132" fmla="*/ 2573329 w 3071731"/>
              <a:gd name="connsiteY132" fmla="*/ 632643 h 1256790"/>
              <a:gd name="connsiteX133" fmla="*/ 2587599 w 3071731"/>
              <a:gd name="connsiteY133" fmla="*/ 699237 h 1256790"/>
              <a:gd name="connsiteX134" fmla="*/ 2597112 w 3071731"/>
              <a:gd name="connsiteY134" fmla="*/ 832426 h 1256790"/>
              <a:gd name="connsiteX135" fmla="*/ 2601869 w 3071731"/>
              <a:gd name="connsiteY135" fmla="*/ 865723 h 1256790"/>
              <a:gd name="connsiteX136" fmla="*/ 2616139 w 3071731"/>
              <a:gd name="connsiteY136" fmla="*/ 932317 h 1256790"/>
              <a:gd name="connsiteX137" fmla="*/ 2625652 w 3071731"/>
              <a:gd name="connsiteY137" fmla="*/ 965614 h 1256790"/>
              <a:gd name="connsiteX138" fmla="*/ 2635165 w 3071731"/>
              <a:gd name="connsiteY138" fmla="*/ 1022694 h 1256790"/>
              <a:gd name="connsiteX139" fmla="*/ 2639922 w 3071731"/>
              <a:gd name="connsiteY139" fmla="*/ 1127342 h 1256790"/>
              <a:gd name="connsiteX140" fmla="*/ 2649435 w 3071731"/>
              <a:gd name="connsiteY140" fmla="*/ 1155883 h 1256790"/>
              <a:gd name="connsiteX141" fmla="*/ 2668462 w 3071731"/>
              <a:gd name="connsiteY141" fmla="*/ 1179666 h 1256790"/>
              <a:gd name="connsiteX142" fmla="*/ 2682731 w 3071731"/>
              <a:gd name="connsiteY142" fmla="*/ 1184423 h 1256790"/>
              <a:gd name="connsiteX143" fmla="*/ 2711271 w 3071731"/>
              <a:gd name="connsiteY143" fmla="*/ 1179666 h 1256790"/>
              <a:gd name="connsiteX144" fmla="*/ 2720784 w 3071731"/>
              <a:gd name="connsiteY144" fmla="*/ 1165396 h 1256790"/>
              <a:gd name="connsiteX145" fmla="*/ 2730298 w 3071731"/>
              <a:gd name="connsiteY145" fmla="*/ 1155883 h 1256790"/>
              <a:gd name="connsiteX146" fmla="*/ 2749324 w 3071731"/>
              <a:gd name="connsiteY146" fmla="*/ 1151126 h 1256790"/>
              <a:gd name="connsiteX147" fmla="*/ 2758837 w 3071731"/>
              <a:gd name="connsiteY147" fmla="*/ 1141612 h 1256790"/>
              <a:gd name="connsiteX148" fmla="*/ 2792134 w 3071731"/>
              <a:gd name="connsiteY148" fmla="*/ 1113072 h 1256790"/>
              <a:gd name="connsiteX149" fmla="*/ 2811160 w 3071731"/>
              <a:gd name="connsiteY149" fmla="*/ 1084532 h 1256790"/>
              <a:gd name="connsiteX150" fmla="*/ 2820673 w 3071731"/>
              <a:gd name="connsiteY150" fmla="*/ 1070262 h 1256790"/>
              <a:gd name="connsiteX151" fmla="*/ 2830187 w 3071731"/>
              <a:gd name="connsiteY151" fmla="*/ 1055991 h 1256790"/>
              <a:gd name="connsiteX152" fmla="*/ 2834943 w 3071731"/>
              <a:gd name="connsiteY152" fmla="*/ 1036965 h 1256790"/>
              <a:gd name="connsiteX153" fmla="*/ 2844456 w 3071731"/>
              <a:gd name="connsiteY153" fmla="*/ 1027451 h 1256790"/>
              <a:gd name="connsiteX154" fmla="*/ 2853970 w 3071731"/>
              <a:gd name="connsiteY154" fmla="*/ 998911 h 1256790"/>
              <a:gd name="connsiteX155" fmla="*/ 2863483 w 3071731"/>
              <a:gd name="connsiteY155" fmla="*/ 1211432 h 1256790"/>
              <a:gd name="connsiteX156" fmla="*/ 19042 w 3071731"/>
              <a:gd name="connsiteY156" fmla="*/ 1256790 h 1256790"/>
              <a:gd name="connsiteX0" fmla="*/ 0 w 2863627"/>
              <a:gd name="connsiteY0" fmla="*/ 0 h 1389512"/>
              <a:gd name="connsiteX1" fmla="*/ 0 w 2863627"/>
              <a:gd name="connsiteY1" fmla="*/ 1218192 h 1389512"/>
              <a:gd name="connsiteX2" fmla="*/ 4757 w 2863627"/>
              <a:gd name="connsiteY2" fmla="*/ 90377 h 1389512"/>
              <a:gd name="connsiteX3" fmla="*/ 14270 w 2863627"/>
              <a:gd name="connsiteY3" fmla="*/ 137945 h 1389512"/>
              <a:gd name="connsiteX4" fmla="*/ 19026 w 2863627"/>
              <a:gd name="connsiteY4" fmla="*/ 166485 h 1389512"/>
              <a:gd name="connsiteX5" fmla="*/ 23783 w 2863627"/>
              <a:gd name="connsiteY5" fmla="*/ 185512 h 1389512"/>
              <a:gd name="connsiteX6" fmla="*/ 28540 w 2863627"/>
              <a:gd name="connsiteY6" fmla="*/ 209295 h 1389512"/>
              <a:gd name="connsiteX7" fmla="*/ 42810 w 2863627"/>
              <a:gd name="connsiteY7" fmla="*/ 266376 h 1389512"/>
              <a:gd name="connsiteX8" fmla="*/ 47566 w 2863627"/>
              <a:gd name="connsiteY8" fmla="*/ 285403 h 1389512"/>
              <a:gd name="connsiteX9" fmla="*/ 66593 w 2863627"/>
              <a:gd name="connsiteY9" fmla="*/ 323457 h 1389512"/>
              <a:gd name="connsiteX10" fmla="*/ 85619 w 2863627"/>
              <a:gd name="connsiteY10" fmla="*/ 390051 h 1389512"/>
              <a:gd name="connsiteX11" fmla="*/ 95132 w 2863627"/>
              <a:gd name="connsiteY11" fmla="*/ 437618 h 1389512"/>
              <a:gd name="connsiteX12" fmla="*/ 104646 w 2863627"/>
              <a:gd name="connsiteY12" fmla="*/ 461402 h 1389512"/>
              <a:gd name="connsiteX13" fmla="*/ 109402 w 2863627"/>
              <a:gd name="connsiteY13" fmla="*/ 756318 h 1389512"/>
              <a:gd name="connsiteX14" fmla="*/ 114159 w 2863627"/>
              <a:gd name="connsiteY14" fmla="*/ 822912 h 1389512"/>
              <a:gd name="connsiteX15" fmla="*/ 123672 w 2863627"/>
              <a:gd name="connsiteY15" fmla="*/ 851453 h 1389512"/>
              <a:gd name="connsiteX16" fmla="*/ 128429 w 2863627"/>
              <a:gd name="connsiteY16" fmla="*/ 908533 h 1389512"/>
              <a:gd name="connsiteX17" fmla="*/ 142698 w 2863627"/>
              <a:gd name="connsiteY17" fmla="*/ 913290 h 1389512"/>
              <a:gd name="connsiteX18" fmla="*/ 190265 w 2863627"/>
              <a:gd name="connsiteY18" fmla="*/ 908533 h 1389512"/>
              <a:gd name="connsiteX19" fmla="*/ 228318 w 2863627"/>
              <a:gd name="connsiteY19" fmla="*/ 879993 h 1389512"/>
              <a:gd name="connsiteX20" fmla="*/ 237831 w 2863627"/>
              <a:gd name="connsiteY20" fmla="*/ 870479 h 1389512"/>
              <a:gd name="connsiteX21" fmla="*/ 247344 w 2863627"/>
              <a:gd name="connsiteY21" fmla="*/ 856209 h 1389512"/>
              <a:gd name="connsiteX22" fmla="*/ 261614 w 2863627"/>
              <a:gd name="connsiteY22" fmla="*/ 851453 h 1389512"/>
              <a:gd name="connsiteX23" fmla="*/ 280640 w 2863627"/>
              <a:gd name="connsiteY23" fmla="*/ 856209 h 1389512"/>
              <a:gd name="connsiteX24" fmla="*/ 299667 w 2863627"/>
              <a:gd name="connsiteY24" fmla="*/ 894263 h 1389512"/>
              <a:gd name="connsiteX25" fmla="*/ 309180 w 2863627"/>
              <a:gd name="connsiteY25" fmla="*/ 927560 h 1389512"/>
              <a:gd name="connsiteX26" fmla="*/ 318693 w 2863627"/>
              <a:gd name="connsiteY26" fmla="*/ 956100 h 1389512"/>
              <a:gd name="connsiteX27" fmla="*/ 323450 w 2863627"/>
              <a:gd name="connsiteY27" fmla="*/ 970370 h 1389512"/>
              <a:gd name="connsiteX28" fmla="*/ 328206 w 2863627"/>
              <a:gd name="connsiteY28" fmla="*/ 994154 h 1389512"/>
              <a:gd name="connsiteX29" fmla="*/ 347233 w 2863627"/>
              <a:gd name="connsiteY29" fmla="*/ 1032208 h 1389512"/>
              <a:gd name="connsiteX30" fmla="*/ 356746 w 2863627"/>
              <a:gd name="connsiteY30" fmla="*/ 1046478 h 1389512"/>
              <a:gd name="connsiteX31" fmla="*/ 375773 w 2863627"/>
              <a:gd name="connsiteY31" fmla="*/ 1079775 h 1389512"/>
              <a:gd name="connsiteX32" fmla="*/ 404312 w 2863627"/>
              <a:gd name="connsiteY32" fmla="*/ 1113072 h 1389512"/>
              <a:gd name="connsiteX33" fmla="*/ 432852 w 2863627"/>
              <a:gd name="connsiteY33" fmla="*/ 1122586 h 1389512"/>
              <a:gd name="connsiteX34" fmla="*/ 461392 w 2863627"/>
              <a:gd name="connsiteY34" fmla="*/ 1117829 h 1389512"/>
              <a:gd name="connsiteX35" fmla="*/ 470905 w 2863627"/>
              <a:gd name="connsiteY35" fmla="*/ 1089288 h 1389512"/>
              <a:gd name="connsiteX36" fmla="*/ 475662 w 2863627"/>
              <a:gd name="connsiteY36" fmla="*/ 1075018 h 1389512"/>
              <a:gd name="connsiteX37" fmla="*/ 480418 w 2863627"/>
              <a:gd name="connsiteY37" fmla="*/ 1013181 h 1389512"/>
              <a:gd name="connsiteX38" fmla="*/ 489931 w 2863627"/>
              <a:gd name="connsiteY38" fmla="*/ 941830 h 1389512"/>
              <a:gd name="connsiteX39" fmla="*/ 499445 w 2863627"/>
              <a:gd name="connsiteY39" fmla="*/ 913290 h 1389512"/>
              <a:gd name="connsiteX40" fmla="*/ 513715 w 2863627"/>
              <a:gd name="connsiteY40" fmla="*/ 870479 h 1389512"/>
              <a:gd name="connsiteX41" fmla="*/ 518471 w 2863627"/>
              <a:gd name="connsiteY41" fmla="*/ 856209 h 1389512"/>
              <a:gd name="connsiteX42" fmla="*/ 532741 w 2863627"/>
              <a:gd name="connsiteY42" fmla="*/ 808642 h 1389512"/>
              <a:gd name="connsiteX43" fmla="*/ 537498 w 2863627"/>
              <a:gd name="connsiteY43" fmla="*/ 794372 h 1389512"/>
              <a:gd name="connsiteX44" fmla="*/ 547011 w 2863627"/>
              <a:gd name="connsiteY44" fmla="*/ 784858 h 1389512"/>
              <a:gd name="connsiteX45" fmla="*/ 570794 w 2863627"/>
              <a:gd name="connsiteY45" fmla="*/ 746805 h 1389512"/>
              <a:gd name="connsiteX46" fmla="*/ 585064 w 2863627"/>
              <a:gd name="connsiteY46" fmla="*/ 742048 h 1389512"/>
              <a:gd name="connsiteX47" fmla="*/ 627873 w 2863627"/>
              <a:gd name="connsiteY47" fmla="*/ 756318 h 1389512"/>
              <a:gd name="connsiteX48" fmla="*/ 637387 w 2863627"/>
              <a:gd name="connsiteY48" fmla="*/ 765832 h 1389512"/>
              <a:gd name="connsiteX49" fmla="*/ 665926 w 2863627"/>
              <a:gd name="connsiteY49" fmla="*/ 784858 h 1389512"/>
              <a:gd name="connsiteX50" fmla="*/ 675439 w 2863627"/>
              <a:gd name="connsiteY50" fmla="*/ 794372 h 1389512"/>
              <a:gd name="connsiteX51" fmla="*/ 694466 w 2863627"/>
              <a:gd name="connsiteY51" fmla="*/ 822912 h 1389512"/>
              <a:gd name="connsiteX52" fmla="*/ 727762 w 2863627"/>
              <a:gd name="connsiteY52" fmla="*/ 832426 h 1389512"/>
              <a:gd name="connsiteX53" fmla="*/ 765815 w 2863627"/>
              <a:gd name="connsiteY53" fmla="*/ 841939 h 1389512"/>
              <a:gd name="connsiteX54" fmla="*/ 799111 w 2863627"/>
              <a:gd name="connsiteY54" fmla="*/ 870479 h 1389512"/>
              <a:gd name="connsiteX55" fmla="*/ 822895 w 2863627"/>
              <a:gd name="connsiteY55" fmla="*/ 894263 h 1389512"/>
              <a:gd name="connsiteX56" fmla="*/ 846678 w 2863627"/>
              <a:gd name="connsiteY56" fmla="*/ 918047 h 1389512"/>
              <a:gd name="connsiteX57" fmla="*/ 860947 w 2863627"/>
              <a:gd name="connsiteY57" fmla="*/ 932317 h 1389512"/>
              <a:gd name="connsiteX58" fmla="*/ 870461 w 2863627"/>
              <a:gd name="connsiteY58" fmla="*/ 946587 h 1389512"/>
              <a:gd name="connsiteX59" fmla="*/ 884731 w 2863627"/>
              <a:gd name="connsiteY59" fmla="*/ 960857 h 1389512"/>
              <a:gd name="connsiteX60" fmla="*/ 894244 w 2863627"/>
              <a:gd name="connsiteY60" fmla="*/ 975127 h 1389512"/>
              <a:gd name="connsiteX61" fmla="*/ 903757 w 2863627"/>
              <a:gd name="connsiteY61" fmla="*/ 984641 h 1389512"/>
              <a:gd name="connsiteX62" fmla="*/ 913270 w 2863627"/>
              <a:gd name="connsiteY62" fmla="*/ 998911 h 1389512"/>
              <a:gd name="connsiteX63" fmla="*/ 927540 w 2863627"/>
              <a:gd name="connsiteY63" fmla="*/ 1003668 h 1389512"/>
              <a:gd name="connsiteX64" fmla="*/ 941810 w 2863627"/>
              <a:gd name="connsiteY64" fmla="*/ 1022694 h 1389512"/>
              <a:gd name="connsiteX65" fmla="*/ 956080 w 2863627"/>
              <a:gd name="connsiteY65" fmla="*/ 1032208 h 1389512"/>
              <a:gd name="connsiteX66" fmla="*/ 960836 w 2863627"/>
              <a:gd name="connsiteY66" fmla="*/ 1046478 h 1389512"/>
              <a:gd name="connsiteX67" fmla="*/ 998889 w 2863627"/>
              <a:gd name="connsiteY67" fmla="*/ 1055991 h 1389512"/>
              <a:gd name="connsiteX68" fmla="*/ 1027429 w 2863627"/>
              <a:gd name="connsiteY68" fmla="*/ 1075018 h 1389512"/>
              <a:gd name="connsiteX69" fmla="*/ 1208180 w 2863627"/>
              <a:gd name="connsiteY69" fmla="*/ 1084532 h 1389512"/>
              <a:gd name="connsiteX70" fmla="*/ 1217694 w 2863627"/>
              <a:gd name="connsiteY70" fmla="*/ 1094045 h 1389512"/>
              <a:gd name="connsiteX71" fmla="*/ 1227207 w 2863627"/>
              <a:gd name="connsiteY71" fmla="*/ 1122586 h 1389512"/>
              <a:gd name="connsiteX72" fmla="*/ 1236720 w 2863627"/>
              <a:gd name="connsiteY72" fmla="*/ 1151126 h 1389512"/>
              <a:gd name="connsiteX73" fmla="*/ 1250990 w 2863627"/>
              <a:gd name="connsiteY73" fmla="*/ 1179666 h 1389512"/>
              <a:gd name="connsiteX74" fmla="*/ 1279530 w 2863627"/>
              <a:gd name="connsiteY74" fmla="*/ 1189180 h 1389512"/>
              <a:gd name="connsiteX75" fmla="*/ 1322339 w 2863627"/>
              <a:gd name="connsiteY75" fmla="*/ 1179666 h 1389512"/>
              <a:gd name="connsiteX76" fmla="*/ 1336609 w 2863627"/>
              <a:gd name="connsiteY76" fmla="*/ 1170153 h 1389512"/>
              <a:gd name="connsiteX77" fmla="*/ 1355636 w 2863627"/>
              <a:gd name="connsiteY77" fmla="*/ 1165396 h 1389512"/>
              <a:gd name="connsiteX78" fmla="*/ 1369905 w 2863627"/>
              <a:gd name="connsiteY78" fmla="*/ 1155883 h 1389512"/>
              <a:gd name="connsiteX79" fmla="*/ 1436498 w 2863627"/>
              <a:gd name="connsiteY79" fmla="*/ 1155883 h 1389512"/>
              <a:gd name="connsiteX80" fmla="*/ 1479308 w 2863627"/>
              <a:gd name="connsiteY80" fmla="*/ 1189180 h 1389512"/>
              <a:gd name="connsiteX81" fmla="*/ 1522117 w 2863627"/>
              <a:gd name="connsiteY81" fmla="*/ 1184423 h 1389512"/>
              <a:gd name="connsiteX82" fmla="*/ 1531630 w 2863627"/>
              <a:gd name="connsiteY82" fmla="*/ 1170153 h 1389512"/>
              <a:gd name="connsiteX83" fmla="*/ 1555413 w 2863627"/>
              <a:gd name="connsiteY83" fmla="*/ 1146369 h 1389512"/>
              <a:gd name="connsiteX84" fmla="*/ 1607736 w 2863627"/>
              <a:gd name="connsiteY84" fmla="*/ 1151126 h 1389512"/>
              <a:gd name="connsiteX85" fmla="*/ 1622006 w 2863627"/>
              <a:gd name="connsiteY85" fmla="*/ 1160639 h 1389512"/>
              <a:gd name="connsiteX86" fmla="*/ 1636276 w 2863627"/>
              <a:gd name="connsiteY86" fmla="*/ 1165396 h 1389512"/>
              <a:gd name="connsiteX87" fmla="*/ 1664816 w 2863627"/>
              <a:gd name="connsiteY87" fmla="*/ 1189180 h 1389512"/>
              <a:gd name="connsiteX88" fmla="*/ 1683842 w 2863627"/>
              <a:gd name="connsiteY88" fmla="*/ 1198693 h 1389512"/>
              <a:gd name="connsiteX89" fmla="*/ 1731408 w 2863627"/>
              <a:gd name="connsiteY89" fmla="*/ 1189180 h 1389512"/>
              <a:gd name="connsiteX90" fmla="*/ 1740921 w 2863627"/>
              <a:gd name="connsiteY90" fmla="*/ 1179666 h 1389512"/>
              <a:gd name="connsiteX91" fmla="*/ 1769461 w 2863627"/>
              <a:gd name="connsiteY91" fmla="*/ 1170153 h 1389512"/>
              <a:gd name="connsiteX92" fmla="*/ 1840810 w 2863627"/>
              <a:gd name="connsiteY92" fmla="*/ 1174909 h 1389512"/>
              <a:gd name="connsiteX93" fmla="*/ 2092911 w 2863627"/>
              <a:gd name="connsiteY93" fmla="*/ 1165396 h 1389512"/>
              <a:gd name="connsiteX94" fmla="*/ 2107181 w 2863627"/>
              <a:gd name="connsiteY94" fmla="*/ 1155883 h 1389512"/>
              <a:gd name="connsiteX95" fmla="*/ 2121451 w 2863627"/>
              <a:gd name="connsiteY95" fmla="*/ 1151126 h 1389512"/>
              <a:gd name="connsiteX96" fmla="*/ 2145234 w 2863627"/>
              <a:gd name="connsiteY96" fmla="*/ 1127342 h 1389512"/>
              <a:gd name="connsiteX97" fmla="*/ 2173774 w 2863627"/>
              <a:gd name="connsiteY97" fmla="*/ 1098802 h 1389512"/>
              <a:gd name="connsiteX98" fmla="*/ 2211826 w 2863627"/>
              <a:gd name="connsiteY98" fmla="*/ 1060748 h 1389512"/>
              <a:gd name="connsiteX99" fmla="*/ 2221340 w 2863627"/>
              <a:gd name="connsiteY99" fmla="*/ 1051235 h 1389512"/>
              <a:gd name="connsiteX100" fmla="*/ 2235610 w 2863627"/>
              <a:gd name="connsiteY100" fmla="*/ 1046478 h 1389512"/>
              <a:gd name="connsiteX101" fmla="*/ 2254636 w 2863627"/>
              <a:gd name="connsiteY101" fmla="*/ 1032208 h 1389512"/>
              <a:gd name="connsiteX102" fmla="*/ 2273662 w 2863627"/>
              <a:gd name="connsiteY102" fmla="*/ 1027451 h 1389512"/>
              <a:gd name="connsiteX103" fmla="*/ 2297446 w 2863627"/>
              <a:gd name="connsiteY103" fmla="*/ 1017938 h 1389512"/>
              <a:gd name="connsiteX104" fmla="*/ 2306959 w 2863627"/>
              <a:gd name="connsiteY104" fmla="*/ 998911 h 1389512"/>
              <a:gd name="connsiteX105" fmla="*/ 2311715 w 2863627"/>
              <a:gd name="connsiteY105" fmla="*/ 956100 h 1389512"/>
              <a:gd name="connsiteX106" fmla="*/ 2321229 w 2863627"/>
              <a:gd name="connsiteY106" fmla="*/ 903776 h 1389512"/>
              <a:gd name="connsiteX107" fmla="*/ 2325985 w 2863627"/>
              <a:gd name="connsiteY107" fmla="*/ 860966 h 1389512"/>
              <a:gd name="connsiteX108" fmla="*/ 2330742 w 2863627"/>
              <a:gd name="connsiteY108" fmla="*/ 813399 h 1389512"/>
              <a:gd name="connsiteX109" fmla="*/ 2335499 w 2863627"/>
              <a:gd name="connsiteY109" fmla="*/ 799129 h 1389512"/>
              <a:gd name="connsiteX110" fmla="*/ 2340255 w 2863627"/>
              <a:gd name="connsiteY110" fmla="*/ 780102 h 1389512"/>
              <a:gd name="connsiteX111" fmla="*/ 2349768 w 2863627"/>
              <a:gd name="connsiteY111" fmla="*/ 751561 h 1389512"/>
              <a:gd name="connsiteX112" fmla="*/ 2354525 w 2863627"/>
              <a:gd name="connsiteY112" fmla="*/ 732535 h 1389512"/>
              <a:gd name="connsiteX113" fmla="*/ 2364038 w 2863627"/>
              <a:gd name="connsiteY113" fmla="*/ 713508 h 1389512"/>
              <a:gd name="connsiteX114" fmla="*/ 2373551 w 2863627"/>
              <a:gd name="connsiteY114" fmla="*/ 580320 h 1389512"/>
              <a:gd name="connsiteX115" fmla="*/ 2383065 w 2863627"/>
              <a:gd name="connsiteY115" fmla="*/ 508969 h 1389512"/>
              <a:gd name="connsiteX116" fmla="*/ 2387821 w 2863627"/>
              <a:gd name="connsiteY116" fmla="*/ 494699 h 1389512"/>
              <a:gd name="connsiteX117" fmla="*/ 2397335 w 2863627"/>
              <a:gd name="connsiteY117" fmla="*/ 480428 h 1389512"/>
              <a:gd name="connsiteX118" fmla="*/ 2421118 w 2863627"/>
              <a:gd name="connsiteY118" fmla="*/ 461402 h 1389512"/>
              <a:gd name="connsiteX119" fmla="*/ 2440144 w 2863627"/>
              <a:gd name="connsiteY119" fmla="*/ 432861 h 1389512"/>
              <a:gd name="connsiteX120" fmla="*/ 2449657 w 2863627"/>
              <a:gd name="connsiteY120" fmla="*/ 418591 h 1389512"/>
              <a:gd name="connsiteX121" fmla="*/ 2459171 w 2863627"/>
              <a:gd name="connsiteY121" fmla="*/ 409078 h 1389512"/>
              <a:gd name="connsiteX122" fmla="*/ 2473440 w 2863627"/>
              <a:gd name="connsiteY122" fmla="*/ 380537 h 1389512"/>
              <a:gd name="connsiteX123" fmla="*/ 2492467 w 2863627"/>
              <a:gd name="connsiteY123" fmla="*/ 361510 h 1389512"/>
              <a:gd name="connsiteX124" fmla="*/ 2516250 w 2863627"/>
              <a:gd name="connsiteY124" fmla="*/ 390051 h 1389512"/>
              <a:gd name="connsiteX125" fmla="*/ 2525763 w 2863627"/>
              <a:gd name="connsiteY125" fmla="*/ 404321 h 1389512"/>
              <a:gd name="connsiteX126" fmla="*/ 2535276 w 2863627"/>
              <a:gd name="connsiteY126" fmla="*/ 432861 h 1389512"/>
              <a:gd name="connsiteX127" fmla="*/ 2544790 w 2863627"/>
              <a:gd name="connsiteY127" fmla="*/ 461402 h 1389512"/>
              <a:gd name="connsiteX128" fmla="*/ 2549546 w 2863627"/>
              <a:gd name="connsiteY128" fmla="*/ 480428 h 1389512"/>
              <a:gd name="connsiteX129" fmla="*/ 2554303 w 2863627"/>
              <a:gd name="connsiteY129" fmla="*/ 504212 h 1389512"/>
              <a:gd name="connsiteX130" fmla="*/ 2563816 w 2863627"/>
              <a:gd name="connsiteY130" fmla="*/ 580320 h 1389512"/>
              <a:gd name="connsiteX131" fmla="*/ 2568573 w 2863627"/>
              <a:gd name="connsiteY131" fmla="*/ 604103 h 1389512"/>
              <a:gd name="connsiteX132" fmla="*/ 2573329 w 2863627"/>
              <a:gd name="connsiteY132" fmla="*/ 632643 h 1389512"/>
              <a:gd name="connsiteX133" fmla="*/ 2587599 w 2863627"/>
              <a:gd name="connsiteY133" fmla="*/ 699237 h 1389512"/>
              <a:gd name="connsiteX134" fmla="*/ 2597112 w 2863627"/>
              <a:gd name="connsiteY134" fmla="*/ 832426 h 1389512"/>
              <a:gd name="connsiteX135" fmla="*/ 2601869 w 2863627"/>
              <a:gd name="connsiteY135" fmla="*/ 865723 h 1389512"/>
              <a:gd name="connsiteX136" fmla="*/ 2616139 w 2863627"/>
              <a:gd name="connsiteY136" fmla="*/ 932317 h 1389512"/>
              <a:gd name="connsiteX137" fmla="*/ 2625652 w 2863627"/>
              <a:gd name="connsiteY137" fmla="*/ 965614 h 1389512"/>
              <a:gd name="connsiteX138" fmla="*/ 2635165 w 2863627"/>
              <a:gd name="connsiteY138" fmla="*/ 1022694 h 1389512"/>
              <a:gd name="connsiteX139" fmla="*/ 2639922 w 2863627"/>
              <a:gd name="connsiteY139" fmla="*/ 1127342 h 1389512"/>
              <a:gd name="connsiteX140" fmla="*/ 2649435 w 2863627"/>
              <a:gd name="connsiteY140" fmla="*/ 1155883 h 1389512"/>
              <a:gd name="connsiteX141" fmla="*/ 2668462 w 2863627"/>
              <a:gd name="connsiteY141" fmla="*/ 1179666 h 1389512"/>
              <a:gd name="connsiteX142" fmla="*/ 2682731 w 2863627"/>
              <a:gd name="connsiteY142" fmla="*/ 1184423 h 1389512"/>
              <a:gd name="connsiteX143" fmla="*/ 2711271 w 2863627"/>
              <a:gd name="connsiteY143" fmla="*/ 1179666 h 1389512"/>
              <a:gd name="connsiteX144" fmla="*/ 2720784 w 2863627"/>
              <a:gd name="connsiteY144" fmla="*/ 1165396 h 1389512"/>
              <a:gd name="connsiteX145" fmla="*/ 2730298 w 2863627"/>
              <a:gd name="connsiteY145" fmla="*/ 1155883 h 1389512"/>
              <a:gd name="connsiteX146" fmla="*/ 2749324 w 2863627"/>
              <a:gd name="connsiteY146" fmla="*/ 1151126 h 1389512"/>
              <a:gd name="connsiteX147" fmla="*/ 2758837 w 2863627"/>
              <a:gd name="connsiteY147" fmla="*/ 1141612 h 1389512"/>
              <a:gd name="connsiteX148" fmla="*/ 2792134 w 2863627"/>
              <a:gd name="connsiteY148" fmla="*/ 1113072 h 1389512"/>
              <a:gd name="connsiteX149" fmla="*/ 2811160 w 2863627"/>
              <a:gd name="connsiteY149" fmla="*/ 1084532 h 1389512"/>
              <a:gd name="connsiteX150" fmla="*/ 2820673 w 2863627"/>
              <a:gd name="connsiteY150" fmla="*/ 1070262 h 1389512"/>
              <a:gd name="connsiteX151" fmla="*/ 2830187 w 2863627"/>
              <a:gd name="connsiteY151" fmla="*/ 1055991 h 1389512"/>
              <a:gd name="connsiteX152" fmla="*/ 2834943 w 2863627"/>
              <a:gd name="connsiteY152" fmla="*/ 1036965 h 1389512"/>
              <a:gd name="connsiteX153" fmla="*/ 2844456 w 2863627"/>
              <a:gd name="connsiteY153" fmla="*/ 1027451 h 1389512"/>
              <a:gd name="connsiteX154" fmla="*/ 2853970 w 2863627"/>
              <a:gd name="connsiteY154" fmla="*/ 998911 h 1389512"/>
              <a:gd name="connsiteX155" fmla="*/ 2863483 w 2863627"/>
              <a:gd name="connsiteY155" fmla="*/ 1211432 h 1389512"/>
              <a:gd name="connsiteX156" fmla="*/ 19042 w 2863627"/>
              <a:gd name="connsiteY156" fmla="*/ 1256790 h 1389512"/>
              <a:gd name="connsiteX0" fmla="*/ 0 w 2920476"/>
              <a:gd name="connsiteY0" fmla="*/ 0 h 1256790"/>
              <a:gd name="connsiteX1" fmla="*/ 0 w 2920476"/>
              <a:gd name="connsiteY1" fmla="*/ 1218192 h 1256790"/>
              <a:gd name="connsiteX2" fmla="*/ 4757 w 2920476"/>
              <a:gd name="connsiteY2" fmla="*/ 90377 h 1256790"/>
              <a:gd name="connsiteX3" fmla="*/ 14270 w 2920476"/>
              <a:gd name="connsiteY3" fmla="*/ 137945 h 1256790"/>
              <a:gd name="connsiteX4" fmla="*/ 19026 w 2920476"/>
              <a:gd name="connsiteY4" fmla="*/ 166485 h 1256790"/>
              <a:gd name="connsiteX5" fmla="*/ 23783 w 2920476"/>
              <a:gd name="connsiteY5" fmla="*/ 185512 h 1256790"/>
              <a:gd name="connsiteX6" fmla="*/ 28540 w 2920476"/>
              <a:gd name="connsiteY6" fmla="*/ 209295 h 1256790"/>
              <a:gd name="connsiteX7" fmla="*/ 42810 w 2920476"/>
              <a:gd name="connsiteY7" fmla="*/ 266376 h 1256790"/>
              <a:gd name="connsiteX8" fmla="*/ 47566 w 2920476"/>
              <a:gd name="connsiteY8" fmla="*/ 285403 h 1256790"/>
              <a:gd name="connsiteX9" fmla="*/ 66593 w 2920476"/>
              <a:gd name="connsiteY9" fmla="*/ 323457 h 1256790"/>
              <a:gd name="connsiteX10" fmla="*/ 85619 w 2920476"/>
              <a:gd name="connsiteY10" fmla="*/ 390051 h 1256790"/>
              <a:gd name="connsiteX11" fmla="*/ 95132 w 2920476"/>
              <a:gd name="connsiteY11" fmla="*/ 437618 h 1256790"/>
              <a:gd name="connsiteX12" fmla="*/ 104646 w 2920476"/>
              <a:gd name="connsiteY12" fmla="*/ 461402 h 1256790"/>
              <a:gd name="connsiteX13" fmla="*/ 109402 w 2920476"/>
              <a:gd name="connsiteY13" fmla="*/ 756318 h 1256790"/>
              <a:gd name="connsiteX14" fmla="*/ 114159 w 2920476"/>
              <a:gd name="connsiteY14" fmla="*/ 822912 h 1256790"/>
              <a:gd name="connsiteX15" fmla="*/ 123672 w 2920476"/>
              <a:gd name="connsiteY15" fmla="*/ 851453 h 1256790"/>
              <a:gd name="connsiteX16" fmla="*/ 128429 w 2920476"/>
              <a:gd name="connsiteY16" fmla="*/ 908533 h 1256790"/>
              <a:gd name="connsiteX17" fmla="*/ 142698 w 2920476"/>
              <a:gd name="connsiteY17" fmla="*/ 913290 h 1256790"/>
              <a:gd name="connsiteX18" fmla="*/ 190265 w 2920476"/>
              <a:gd name="connsiteY18" fmla="*/ 908533 h 1256790"/>
              <a:gd name="connsiteX19" fmla="*/ 228318 w 2920476"/>
              <a:gd name="connsiteY19" fmla="*/ 879993 h 1256790"/>
              <a:gd name="connsiteX20" fmla="*/ 237831 w 2920476"/>
              <a:gd name="connsiteY20" fmla="*/ 870479 h 1256790"/>
              <a:gd name="connsiteX21" fmla="*/ 247344 w 2920476"/>
              <a:gd name="connsiteY21" fmla="*/ 856209 h 1256790"/>
              <a:gd name="connsiteX22" fmla="*/ 261614 w 2920476"/>
              <a:gd name="connsiteY22" fmla="*/ 851453 h 1256790"/>
              <a:gd name="connsiteX23" fmla="*/ 280640 w 2920476"/>
              <a:gd name="connsiteY23" fmla="*/ 856209 h 1256790"/>
              <a:gd name="connsiteX24" fmla="*/ 299667 w 2920476"/>
              <a:gd name="connsiteY24" fmla="*/ 894263 h 1256790"/>
              <a:gd name="connsiteX25" fmla="*/ 309180 w 2920476"/>
              <a:gd name="connsiteY25" fmla="*/ 927560 h 1256790"/>
              <a:gd name="connsiteX26" fmla="*/ 318693 w 2920476"/>
              <a:gd name="connsiteY26" fmla="*/ 956100 h 1256790"/>
              <a:gd name="connsiteX27" fmla="*/ 323450 w 2920476"/>
              <a:gd name="connsiteY27" fmla="*/ 970370 h 1256790"/>
              <a:gd name="connsiteX28" fmla="*/ 328206 w 2920476"/>
              <a:gd name="connsiteY28" fmla="*/ 994154 h 1256790"/>
              <a:gd name="connsiteX29" fmla="*/ 347233 w 2920476"/>
              <a:gd name="connsiteY29" fmla="*/ 1032208 h 1256790"/>
              <a:gd name="connsiteX30" fmla="*/ 356746 w 2920476"/>
              <a:gd name="connsiteY30" fmla="*/ 1046478 h 1256790"/>
              <a:gd name="connsiteX31" fmla="*/ 375773 w 2920476"/>
              <a:gd name="connsiteY31" fmla="*/ 1079775 h 1256790"/>
              <a:gd name="connsiteX32" fmla="*/ 404312 w 2920476"/>
              <a:gd name="connsiteY32" fmla="*/ 1113072 h 1256790"/>
              <a:gd name="connsiteX33" fmla="*/ 432852 w 2920476"/>
              <a:gd name="connsiteY33" fmla="*/ 1122586 h 1256790"/>
              <a:gd name="connsiteX34" fmla="*/ 461392 w 2920476"/>
              <a:gd name="connsiteY34" fmla="*/ 1117829 h 1256790"/>
              <a:gd name="connsiteX35" fmla="*/ 470905 w 2920476"/>
              <a:gd name="connsiteY35" fmla="*/ 1089288 h 1256790"/>
              <a:gd name="connsiteX36" fmla="*/ 475662 w 2920476"/>
              <a:gd name="connsiteY36" fmla="*/ 1075018 h 1256790"/>
              <a:gd name="connsiteX37" fmla="*/ 480418 w 2920476"/>
              <a:gd name="connsiteY37" fmla="*/ 1013181 h 1256790"/>
              <a:gd name="connsiteX38" fmla="*/ 489931 w 2920476"/>
              <a:gd name="connsiteY38" fmla="*/ 941830 h 1256790"/>
              <a:gd name="connsiteX39" fmla="*/ 499445 w 2920476"/>
              <a:gd name="connsiteY39" fmla="*/ 913290 h 1256790"/>
              <a:gd name="connsiteX40" fmla="*/ 513715 w 2920476"/>
              <a:gd name="connsiteY40" fmla="*/ 870479 h 1256790"/>
              <a:gd name="connsiteX41" fmla="*/ 518471 w 2920476"/>
              <a:gd name="connsiteY41" fmla="*/ 856209 h 1256790"/>
              <a:gd name="connsiteX42" fmla="*/ 532741 w 2920476"/>
              <a:gd name="connsiteY42" fmla="*/ 808642 h 1256790"/>
              <a:gd name="connsiteX43" fmla="*/ 537498 w 2920476"/>
              <a:gd name="connsiteY43" fmla="*/ 794372 h 1256790"/>
              <a:gd name="connsiteX44" fmla="*/ 547011 w 2920476"/>
              <a:gd name="connsiteY44" fmla="*/ 784858 h 1256790"/>
              <a:gd name="connsiteX45" fmla="*/ 570794 w 2920476"/>
              <a:gd name="connsiteY45" fmla="*/ 746805 h 1256790"/>
              <a:gd name="connsiteX46" fmla="*/ 585064 w 2920476"/>
              <a:gd name="connsiteY46" fmla="*/ 742048 h 1256790"/>
              <a:gd name="connsiteX47" fmla="*/ 627873 w 2920476"/>
              <a:gd name="connsiteY47" fmla="*/ 756318 h 1256790"/>
              <a:gd name="connsiteX48" fmla="*/ 637387 w 2920476"/>
              <a:gd name="connsiteY48" fmla="*/ 765832 h 1256790"/>
              <a:gd name="connsiteX49" fmla="*/ 665926 w 2920476"/>
              <a:gd name="connsiteY49" fmla="*/ 784858 h 1256790"/>
              <a:gd name="connsiteX50" fmla="*/ 675439 w 2920476"/>
              <a:gd name="connsiteY50" fmla="*/ 794372 h 1256790"/>
              <a:gd name="connsiteX51" fmla="*/ 694466 w 2920476"/>
              <a:gd name="connsiteY51" fmla="*/ 822912 h 1256790"/>
              <a:gd name="connsiteX52" fmla="*/ 727762 w 2920476"/>
              <a:gd name="connsiteY52" fmla="*/ 832426 h 1256790"/>
              <a:gd name="connsiteX53" fmla="*/ 765815 w 2920476"/>
              <a:gd name="connsiteY53" fmla="*/ 841939 h 1256790"/>
              <a:gd name="connsiteX54" fmla="*/ 799111 w 2920476"/>
              <a:gd name="connsiteY54" fmla="*/ 870479 h 1256790"/>
              <a:gd name="connsiteX55" fmla="*/ 822895 w 2920476"/>
              <a:gd name="connsiteY55" fmla="*/ 894263 h 1256790"/>
              <a:gd name="connsiteX56" fmla="*/ 846678 w 2920476"/>
              <a:gd name="connsiteY56" fmla="*/ 918047 h 1256790"/>
              <a:gd name="connsiteX57" fmla="*/ 860947 w 2920476"/>
              <a:gd name="connsiteY57" fmla="*/ 932317 h 1256790"/>
              <a:gd name="connsiteX58" fmla="*/ 870461 w 2920476"/>
              <a:gd name="connsiteY58" fmla="*/ 946587 h 1256790"/>
              <a:gd name="connsiteX59" fmla="*/ 884731 w 2920476"/>
              <a:gd name="connsiteY59" fmla="*/ 960857 h 1256790"/>
              <a:gd name="connsiteX60" fmla="*/ 894244 w 2920476"/>
              <a:gd name="connsiteY60" fmla="*/ 975127 h 1256790"/>
              <a:gd name="connsiteX61" fmla="*/ 903757 w 2920476"/>
              <a:gd name="connsiteY61" fmla="*/ 984641 h 1256790"/>
              <a:gd name="connsiteX62" fmla="*/ 913270 w 2920476"/>
              <a:gd name="connsiteY62" fmla="*/ 998911 h 1256790"/>
              <a:gd name="connsiteX63" fmla="*/ 927540 w 2920476"/>
              <a:gd name="connsiteY63" fmla="*/ 1003668 h 1256790"/>
              <a:gd name="connsiteX64" fmla="*/ 941810 w 2920476"/>
              <a:gd name="connsiteY64" fmla="*/ 1022694 h 1256790"/>
              <a:gd name="connsiteX65" fmla="*/ 956080 w 2920476"/>
              <a:gd name="connsiteY65" fmla="*/ 1032208 h 1256790"/>
              <a:gd name="connsiteX66" fmla="*/ 960836 w 2920476"/>
              <a:gd name="connsiteY66" fmla="*/ 1046478 h 1256790"/>
              <a:gd name="connsiteX67" fmla="*/ 998889 w 2920476"/>
              <a:gd name="connsiteY67" fmla="*/ 1055991 h 1256790"/>
              <a:gd name="connsiteX68" fmla="*/ 1027429 w 2920476"/>
              <a:gd name="connsiteY68" fmla="*/ 1075018 h 1256790"/>
              <a:gd name="connsiteX69" fmla="*/ 1208180 w 2920476"/>
              <a:gd name="connsiteY69" fmla="*/ 1084532 h 1256790"/>
              <a:gd name="connsiteX70" fmla="*/ 1217694 w 2920476"/>
              <a:gd name="connsiteY70" fmla="*/ 1094045 h 1256790"/>
              <a:gd name="connsiteX71" fmla="*/ 1227207 w 2920476"/>
              <a:gd name="connsiteY71" fmla="*/ 1122586 h 1256790"/>
              <a:gd name="connsiteX72" fmla="*/ 1236720 w 2920476"/>
              <a:gd name="connsiteY72" fmla="*/ 1151126 h 1256790"/>
              <a:gd name="connsiteX73" fmla="*/ 1250990 w 2920476"/>
              <a:gd name="connsiteY73" fmla="*/ 1179666 h 1256790"/>
              <a:gd name="connsiteX74" fmla="*/ 1279530 w 2920476"/>
              <a:gd name="connsiteY74" fmla="*/ 1189180 h 1256790"/>
              <a:gd name="connsiteX75" fmla="*/ 1322339 w 2920476"/>
              <a:gd name="connsiteY75" fmla="*/ 1179666 h 1256790"/>
              <a:gd name="connsiteX76" fmla="*/ 1336609 w 2920476"/>
              <a:gd name="connsiteY76" fmla="*/ 1170153 h 1256790"/>
              <a:gd name="connsiteX77" fmla="*/ 1355636 w 2920476"/>
              <a:gd name="connsiteY77" fmla="*/ 1165396 h 1256790"/>
              <a:gd name="connsiteX78" fmla="*/ 1369905 w 2920476"/>
              <a:gd name="connsiteY78" fmla="*/ 1155883 h 1256790"/>
              <a:gd name="connsiteX79" fmla="*/ 1436498 w 2920476"/>
              <a:gd name="connsiteY79" fmla="*/ 1155883 h 1256790"/>
              <a:gd name="connsiteX80" fmla="*/ 1479308 w 2920476"/>
              <a:gd name="connsiteY80" fmla="*/ 1189180 h 1256790"/>
              <a:gd name="connsiteX81" fmla="*/ 1522117 w 2920476"/>
              <a:gd name="connsiteY81" fmla="*/ 1184423 h 1256790"/>
              <a:gd name="connsiteX82" fmla="*/ 1531630 w 2920476"/>
              <a:gd name="connsiteY82" fmla="*/ 1170153 h 1256790"/>
              <a:gd name="connsiteX83" fmla="*/ 1555413 w 2920476"/>
              <a:gd name="connsiteY83" fmla="*/ 1146369 h 1256790"/>
              <a:gd name="connsiteX84" fmla="*/ 1607736 w 2920476"/>
              <a:gd name="connsiteY84" fmla="*/ 1151126 h 1256790"/>
              <a:gd name="connsiteX85" fmla="*/ 1622006 w 2920476"/>
              <a:gd name="connsiteY85" fmla="*/ 1160639 h 1256790"/>
              <a:gd name="connsiteX86" fmla="*/ 1636276 w 2920476"/>
              <a:gd name="connsiteY86" fmla="*/ 1165396 h 1256790"/>
              <a:gd name="connsiteX87" fmla="*/ 1664816 w 2920476"/>
              <a:gd name="connsiteY87" fmla="*/ 1189180 h 1256790"/>
              <a:gd name="connsiteX88" fmla="*/ 1683842 w 2920476"/>
              <a:gd name="connsiteY88" fmla="*/ 1198693 h 1256790"/>
              <a:gd name="connsiteX89" fmla="*/ 1731408 w 2920476"/>
              <a:gd name="connsiteY89" fmla="*/ 1189180 h 1256790"/>
              <a:gd name="connsiteX90" fmla="*/ 1740921 w 2920476"/>
              <a:gd name="connsiteY90" fmla="*/ 1179666 h 1256790"/>
              <a:gd name="connsiteX91" fmla="*/ 1769461 w 2920476"/>
              <a:gd name="connsiteY91" fmla="*/ 1170153 h 1256790"/>
              <a:gd name="connsiteX92" fmla="*/ 1840810 w 2920476"/>
              <a:gd name="connsiteY92" fmla="*/ 1174909 h 1256790"/>
              <a:gd name="connsiteX93" fmla="*/ 2092911 w 2920476"/>
              <a:gd name="connsiteY93" fmla="*/ 1165396 h 1256790"/>
              <a:gd name="connsiteX94" fmla="*/ 2107181 w 2920476"/>
              <a:gd name="connsiteY94" fmla="*/ 1155883 h 1256790"/>
              <a:gd name="connsiteX95" fmla="*/ 2121451 w 2920476"/>
              <a:gd name="connsiteY95" fmla="*/ 1151126 h 1256790"/>
              <a:gd name="connsiteX96" fmla="*/ 2145234 w 2920476"/>
              <a:gd name="connsiteY96" fmla="*/ 1127342 h 1256790"/>
              <a:gd name="connsiteX97" fmla="*/ 2173774 w 2920476"/>
              <a:gd name="connsiteY97" fmla="*/ 1098802 h 1256790"/>
              <a:gd name="connsiteX98" fmla="*/ 2211826 w 2920476"/>
              <a:gd name="connsiteY98" fmla="*/ 1060748 h 1256790"/>
              <a:gd name="connsiteX99" fmla="*/ 2221340 w 2920476"/>
              <a:gd name="connsiteY99" fmla="*/ 1051235 h 1256790"/>
              <a:gd name="connsiteX100" fmla="*/ 2235610 w 2920476"/>
              <a:gd name="connsiteY100" fmla="*/ 1046478 h 1256790"/>
              <a:gd name="connsiteX101" fmla="*/ 2254636 w 2920476"/>
              <a:gd name="connsiteY101" fmla="*/ 1032208 h 1256790"/>
              <a:gd name="connsiteX102" fmla="*/ 2273662 w 2920476"/>
              <a:gd name="connsiteY102" fmla="*/ 1027451 h 1256790"/>
              <a:gd name="connsiteX103" fmla="*/ 2297446 w 2920476"/>
              <a:gd name="connsiteY103" fmla="*/ 1017938 h 1256790"/>
              <a:gd name="connsiteX104" fmla="*/ 2306959 w 2920476"/>
              <a:gd name="connsiteY104" fmla="*/ 998911 h 1256790"/>
              <a:gd name="connsiteX105" fmla="*/ 2311715 w 2920476"/>
              <a:gd name="connsiteY105" fmla="*/ 956100 h 1256790"/>
              <a:gd name="connsiteX106" fmla="*/ 2321229 w 2920476"/>
              <a:gd name="connsiteY106" fmla="*/ 903776 h 1256790"/>
              <a:gd name="connsiteX107" fmla="*/ 2325985 w 2920476"/>
              <a:gd name="connsiteY107" fmla="*/ 860966 h 1256790"/>
              <a:gd name="connsiteX108" fmla="*/ 2330742 w 2920476"/>
              <a:gd name="connsiteY108" fmla="*/ 813399 h 1256790"/>
              <a:gd name="connsiteX109" fmla="*/ 2335499 w 2920476"/>
              <a:gd name="connsiteY109" fmla="*/ 799129 h 1256790"/>
              <a:gd name="connsiteX110" fmla="*/ 2340255 w 2920476"/>
              <a:gd name="connsiteY110" fmla="*/ 780102 h 1256790"/>
              <a:gd name="connsiteX111" fmla="*/ 2349768 w 2920476"/>
              <a:gd name="connsiteY111" fmla="*/ 751561 h 1256790"/>
              <a:gd name="connsiteX112" fmla="*/ 2354525 w 2920476"/>
              <a:gd name="connsiteY112" fmla="*/ 732535 h 1256790"/>
              <a:gd name="connsiteX113" fmla="*/ 2364038 w 2920476"/>
              <a:gd name="connsiteY113" fmla="*/ 713508 h 1256790"/>
              <a:gd name="connsiteX114" fmla="*/ 2373551 w 2920476"/>
              <a:gd name="connsiteY114" fmla="*/ 580320 h 1256790"/>
              <a:gd name="connsiteX115" fmla="*/ 2383065 w 2920476"/>
              <a:gd name="connsiteY115" fmla="*/ 508969 h 1256790"/>
              <a:gd name="connsiteX116" fmla="*/ 2387821 w 2920476"/>
              <a:gd name="connsiteY116" fmla="*/ 494699 h 1256790"/>
              <a:gd name="connsiteX117" fmla="*/ 2397335 w 2920476"/>
              <a:gd name="connsiteY117" fmla="*/ 480428 h 1256790"/>
              <a:gd name="connsiteX118" fmla="*/ 2421118 w 2920476"/>
              <a:gd name="connsiteY118" fmla="*/ 461402 h 1256790"/>
              <a:gd name="connsiteX119" fmla="*/ 2440144 w 2920476"/>
              <a:gd name="connsiteY119" fmla="*/ 432861 h 1256790"/>
              <a:gd name="connsiteX120" fmla="*/ 2449657 w 2920476"/>
              <a:gd name="connsiteY120" fmla="*/ 418591 h 1256790"/>
              <a:gd name="connsiteX121" fmla="*/ 2459171 w 2920476"/>
              <a:gd name="connsiteY121" fmla="*/ 409078 h 1256790"/>
              <a:gd name="connsiteX122" fmla="*/ 2473440 w 2920476"/>
              <a:gd name="connsiteY122" fmla="*/ 380537 h 1256790"/>
              <a:gd name="connsiteX123" fmla="*/ 2492467 w 2920476"/>
              <a:gd name="connsiteY123" fmla="*/ 361510 h 1256790"/>
              <a:gd name="connsiteX124" fmla="*/ 2516250 w 2920476"/>
              <a:gd name="connsiteY124" fmla="*/ 390051 h 1256790"/>
              <a:gd name="connsiteX125" fmla="*/ 2525763 w 2920476"/>
              <a:gd name="connsiteY125" fmla="*/ 404321 h 1256790"/>
              <a:gd name="connsiteX126" fmla="*/ 2535276 w 2920476"/>
              <a:gd name="connsiteY126" fmla="*/ 432861 h 1256790"/>
              <a:gd name="connsiteX127" fmla="*/ 2544790 w 2920476"/>
              <a:gd name="connsiteY127" fmla="*/ 461402 h 1256790"/>
              <a:gd name="connsiteX128" fmla="*/ 2549546 w 2920476"/>
              <a:gd name="connsiteY128" fmla="*/ 480428 h 1256790"/>
              <a:gd name="connsiteX129" fmla="*/ 2554303 w 2920476"/>
              <a:gd name="connsiteY129" fmla="*/ 504212 h 1256790"/>
              <a:gd name="connsiteX130" fmla="*/ 2563816 w 2920476"/>
              <a:gd name="connsiteY130" fmla="*/ 580320 h 1256790"/>
              <a:gd name="connsiteX131" fmla="*/ 2568573 w 2920476"/>
              <a:gd name="connsiteY131" fmla="*/ 604103 h 1256790"/>
              <a:gd name="connsiteX132" fmla="*/ 2573329 w 2920476"/>
              <a:gd name="connsiteY132" fmla="*/ 632643 h 1256790"/>
              <a:gd name="connsiteX133" fmla="*/ 2587599 w 2920476"/>
              <a:gd name="connsiteY133" fmla="*/ 699237 h 1256790"/>
              <a:gd name="connsiteX134" fmla="*/ 2597112 w 2920476"/>
              <a:gd name="connsiteY134" fmla="*/ 832426 h 1256790"/>
              <a:gd name="connsiteX135" fmla="*/ 2601869 w 2920476"/>
              <a:gd name="connsiteY135" fmla="*/ 865723 h 1256790"/>
              <a:gd name="connsiteX136" fmla="*/ 2616139 w 2920476"/>
              <a:gd name="connsiteY136" fmla="*/ 932317 h 1256790"/>
              <a:gd name="connsiteX137" fmla="*/ 2625652 w 2920476"/>
              <a:gd name="connsiteY137" fmla="*/ 965614 h 1256790"/>
              <a:gd name="connsiteX138" fmla="*/ 2635165 w 2920476"/>
              <a:gd name="connsiteY138" fmla="*/ 1022694 h 1256790"/>
              <a:gd name="connsiteX139" fmla="*/ 2639922 w 2920476"/>
              <a:gd name="connsiteY139" fmla="*/ 1127342 h 1256790"/>
              <a:gd name="connsiteX140" fmla="*/ 2649435 w 2920476"/>
              <a:gd name="connsiteY140" fmla="*/ 1155883 h 1256790"/>
              <a:gd name="connsiteX141" fmla="*/ 2668462 w 2920476"/>
              <a:gd name="connsiteY141" fmla="*/ 1179666 h 1256790"/>
              <a:gd name="connsiteX142" fmla="*/ 2682731 w 2920476"/>
              <a:gd name="connsiteY142" fmla="*/ 1184423 h 1256790"/>
              <a:gd name="connsiteX143" fmla="*/ 2711271 w 2920476"/>
              <a:gd name="connsiteY143" fmla="*/ 1179666 h 1256790"/>
              <a:gd name="connsiteX144" fmla="*/ 2720784 w 2920476"/>
              <a:gd name="connsiteY144" fmla="*/ 1165396 h 1256790"/>
              <a:gd name="connsiteX145" fmla="*/ 2730298 w 2920476"/>
              <a:gd name="connsiteY145" fmla="*/ 1155883 h 1256790"/>
              <a:gd name="connsiteX146" fmla="*/ 2749324 w 2920476"/>
              <a:gd name="connsiteY146" fmla="*/ 1151126 h 1256790"/>
              <a:gd name="connsiteX147" fmla="*/ 2758837 w 2920476"/>
              <a:gd name="connsiteY147" fmla="*/ 1141612 h 1256790"/>
              <a:gd name="connsiteX148" fmla="*/ 2792134 w 2920476"/>
              <a:gd name="connsiteY148" fmla="*/ 1113072 h 1256790"/>
              <a:gd name="connsiteX149" fmla="*/ 2811160 w 2920476"/>
              <a:gd name="connsiteY149" fmla="*/ 1084532 h 1256790"/>
              <a:gd name="connsiteX150" fmla="*/ 2820673 w 2920476"/>
              <a:gd name="connsiteY150" fmla="*/ 1070262 h 1256790"/>
              <a:gd name="connsiteX151" fmla="*/ 2830187 w 2920476"/>
              <a:gd name="connsiteY151" fmla="*/ 1055991 h 1256790"/>
              <a:gd name="connsiteX152" fmla="*/ 2834943 w 2920476"/>
              <a:gd name="connsiteY152" fmla="*/ 1036965 h 1256790"/>
              <a:gd name="connsiteX153" fmla="*/ 2844456 w 2920476"/>
              <a:gd name="connsiteY153" fmla="*/ 1027451 h 1256790"/>
              <a:gd name="connsiteX154" fmla="*/ 2853970 w 2920476"/>
              <a:gd name="connsiteY154" fmla="*/ 998911 h 1256790"/>
              <a:gd name="connsiteX155" fmla="*/ 2863483 w 2920476"/>
              <a:gd name="connsiteY155" fmla="*/ 1211432 h 1256790"/>
              <a:gd name="connsiteX156" fmla="*/ 19042 w 2920476"/>
              <a:gd name="connsiteY156" fmla="*/ 1256790 h 1256790"/>
              <a:gd name="connsiteX0" fmla="*/ 0 w 2863919"/>
              <a:gd name="connsiteY0" fmla="*/ 0 h 1256790"/>
              <a:gd name="connsiteX1" fmla="*/ 0 w 2863919"/>
              <a:gd name="connsiteY1" fmla="*/ 1218192 h 1256790"/>
              <a:gd name="connsiteX2" fmla="*/ 4757 w 2863919"/>
              <a:gd name="connsiteY2" fmla="*/ 90377 h 1256790"/>
              <a:gd name="connsiteX3" fmla="*/ 14270 w 2863919"/>
              <a:gd name="connsiteY3" fmla="*/ 137945 h 1256790"/>
              <a:gd name="connsiteX4" fmla="*/ 19026 w 2863919"/>
              <a:gd name="connsiteY4" fmla="*/ 166485 h 1256790"/>
              <a:gd name="connsiteX5" fmla="*/ 23783 w 2863919"/>
              <a:gd name="connsiteY5" fmla="*/ 185512 h 1256790"/>
              <a:gd name="connsiteX6" fmla="*/ 28540 w 2863919"/>
              <a:gd name="connsiteY6" fmla="*/ 209295 h 1256790"/>
              <a:gd name="connsiteX7" fmla="*/ 42810 w 2863919"/>
              <a:gd name="connsiteY7" fmla="*/ 266376 h 1256790"/>
              <a:gd name="connsiteX8" fmla="*/ 47566 w 2863919"/>
              <a:gd name="connsiteY8" fmla="*/ 285403 h 1256790"/>
              <a:gd name="connsiteX9" fmla="*/ 66593 w 2863919"/>
              <a:gd name="connsiteY9" fmla="*/ 323457 h 1256790"/>
              <a:gd name="connsiteX10" fmla="*/ 85619 w 2863919"/>
              <a:gd name="connsiteY10" fmla="*/ 390051 h 1256790"/>
              <a:gd name="connsiteX11" fmla="*/ 95132 w 2863919"/>
              <a:gd name="connsiteY11" fmla="*/ 437618 h 1256790"/>
              <a:gd name="connsiteX12" fmla="*/ 104646 w 2863919"/>
              <a:gd name="connsiteY12" fmla="*/ 461402 h 1256790"/>
              <a:gd name="connsiteX13" fmla="*/ 109402 w 2863919"/>
              <a:gd name="connsiteY13" fmla="*/ 756318 h 1256790"/>
              <a:gd name="connsiteX14" fmla="*/ 114159 w 2863919"/>
              <a:gd name="connsiteY14" fmla="*/ 822912 h 1256790"/>
              <a:gd name="connsiteX15" fmla="*/ 123672 w 2863919"/>
              <a:gd name="connsiteY15" fmla="*/ 851453 h 1256790"/>
              <a:gd name="connsiteX16" fmla="*/ 128429 w 2863919"/>
              <a:gd name="connsiteY16" fmla="*/ 908533 h 1256790"/>
              <a:gd name="connsiteX17" fmla="*/ 142698 w 2863919"/>
              <a:gd name="connsiteY17" fmla="*/ 913290 h 1256790"/>
              <a:gd name="connsiteX18" fmla="*/ 190265 w 2863919"/>
              <a:gd name="connsiteY18" fmla="*/ 908533 h 1256790"/>
              <a:gd name="connsiteX19" fmla="*/ 228318 w 2863919"/>
              <a:gd name="connsiteY19" fmla="*/ 879993 h 1256790"/>
              <a:gd name="connsiteX20" fmla="*/ 237831 w 2863919"/>
              <a:gd name="connsiteY20" fmla="*/ 870479 h 1256790"/>
              <a:gd name="connsiteX21" fmla="*/ 247344 w 2863919"/>
              <a:gd name="connsiteY21" fmla="*/ 856209 h 1256790"/>
              <a:gd name="connsiteX22" fmla="*/ 261614 w 2863919"/>
              <a:gd name="connsiteY22" fmla="*/ 851453 h 1256790"/>
              <a:gd name="connsiteX23" fmla="*/ 280640 w 2863919"/>
              <a:gd name="connsiteY23" fmla="*/ 856209 h 1256790"/>
              <a:gd name="connsiteX24" fmla="*/ 299667 w 2863919"/>
              <a:gd name="connsiteY24" fmla="*/ 894263 h 1256790"/>
              <a:gd name="connsiteX25" fmla="*/ 309180 w 2863919"/>
              <a:gd name="connsiteY25" fmla="*/ 927560 h 1256790"/>
              <a:gd name="connsiteX26" fmla="*/ 318693 w 2863919"/>
              <a:gd name="connsiteY26" fmla="*/ 956100 h 1256790"/>
              <a:gd name="connsiteX27" fmla="*/ 323450 w 2863919"/>
              <a:gd name="connsiteY27" fmla="*/ 970370 h 1256790"/>
              <a:gd name="connsiteX28" fmla="*/ 328206 w 2863919"/>
              <a:gd name="connsiteY28" fmla="*/ 994154 h 1256790"/>
              <a:gd name="connsiteX29" fmla="*/ 347233 w 2863919"/>
              <a:gd name="connsiteY29" fmla="*/ 1032208 h 1256790"/>
              <a:gd name="connsiteX30" fmla="*/ 356746 w 2863919"/>
              <a:gd name="connsiteY30" fmla="*/ 1046478 h 1256790"/>
              <a:gd name="connsiteX31" fmla="*/ 375773 w 2863919"/>
              <a:gd name="connsiteY31" fmla="*/ 1079775 h 1256790"/>
              <a:gd name="connsiteX32" fmla="*/ 404312 w 2863919"/>
              <a:gd name="connsiteY32" fmla="*/ 1113072 h 1256790"/>
              <a:gd name="connsiteX33" fmla="*/ 432852 w 2863919"/>
              <a:gd name="connsiteY33" fmla="*/ 1122586 h 1256790"/>
              <a:gd name="connsiteX34" fmla="*/ 461392 w 2863919"/>
              <a:gd name="connsiteY34" fmla="*/ 1117829 h 1256790"/>
              <a:gd name="connsiteX35" fmla="*/ 470905 w 2863919"/>
              <a:gd name="connsiteY35" fmla="*/ 1089288 h 1256790"/>
              <a:gd name="connsiteX36" fmla="*/ 475662 w 2863919"/>
              <a:gd name="connsiteY36" fmla="*/ 1075018 h 1256790"/>
              <a:gd name="connsiteX37" fmla="*/ 480418 w 2863919"/>
              <a:gd name="connsiteY37" fmla="*/ 1013181 h 1256790"/>
              <a:gd name="connsiteX38" fmla="*/ 489931 w 2863919"/>
              <a:gd name="connsiteY38" fmla="*/ 941830 h 1256790"/>
              <a:gd name="connsiteX39" fmla="*/ 499445 w 2863919"/>
              <a:gd name="connsiteY39" fmla="*/ 913290 h 1256790"/>
              <a:gd name="connsiteX40" fmla="*/ 513715 w 2863919"/>
              <a:gd name="connsiteY40" fmla="*/ 870479 h 1256790"/>
              <a:gd name="connsiteX41" fmla="*/ 518471 w 2863919"/>
              <a:gd name="connsiteY41" fmla="*/ 856209 h 1256790"/>
              <a:gd name="connsiteX42" fmla="*/ 532741 w 2863919"/>
              <a:gd name="connsiteY42" fmla="*/ 808642 h 1256790"/>
              <a:gd name="connsiteX43" fmla="*/ 537498 w 2863919"/>
              <a:gd name="connsiteY43" fmla="*/ 794372 h 1256790"/>
              <a:gd name="connsiteX44" fmla="*/ 547011 w 2863919"/>
              <a:gd name="connsiteY44" fmla="*/ 784858 h 1256790"/>
              <a:gd name="connsiteX45" fmla="*/ 570794 w 2863919"/>
              <a:gd name="connsiteY45" fmla="*/ 746805 h 1256790"/>
              <a:gd name="connsiteX46" fmla="*/ 585064 w 2863919"/>
              <a:gd name="connsiteY46" fmla="*/ 742048 h 1256790"/>
              <a:gd name="connsiteX47" fmla="*/ 627873 w 2863919"/>
              <a:gd name="connsiteY47" fmla="*/ 756318 h 1256790"/>
              <a:gd name="connsiteX48" fmla="*/ 637387 w 2863919"/>
              <a:gd name="connsiteY48" fmla="*/ 765832 h 1256790"/>
              <a:gd name="connsiteX49" fmla="*/ 665926 w 2863919"/>
              <a:gd name="connsiteY49" fmla="*/ 784858 h 1256790"/>
              <a:gd name="connsiteX50" fmla="*/ 675439 w 2863919"/>
              <a:gd name="connsiteY50" fmla="*/ 794372 h 1256790"/>
              <a:gd name="connsiteX51" fmla="*/ 694466 w 2863919"/>
              <a:gd name="connsiteY51" fmla="*/ 822912 h 1256790"/>
              <a:gd name="connsiteX52" fmla="*/ 727762 w 2863919"/>
              <a:gd name="connsiteY52" fmla="*/ 832426 h 1256790"/>
              <a:gd name="connsiteX53" fmla="*/ 765815 w 2863919"/>
              <a:gd name="connsiteY53" fmla="*/ 841939 h 1256790"/>
              <a:gd name="connsiteX54" fmla="*/ 799111 w 2863919"/>
              <a:gd name="connsiteY54" fmla="*/ 870479 h 1256790"/>
              <a:gd name="connsiteX55" fmla="*/ 822895 w 2863919"/>
              <a:gd name="connsiteY55" fmla="*/ 894263 h 1256790"/>
              <a:gd name="connsiteX56" fmla="*/ 846678 w 2863919"/>
              <a:gd name="connsiteY56" fmla="*/ 918047 h 1256790"/>
              <a:gd name="connsiteX57" fmla="*/ 860947 w 2863919"/>
              <a:gd name="connsiteY57" fmla="*/ 932317 h 1256790"/>
              <a:gd name="connsiteX58" fmla="*/ 870461 w 2863919"/>
              <a:gd name="connsiteY58" fmla="*/ 946587 h 1256790"/>
              <a:gd name="connsiteX59" fmla="*/ 884731 w 2863919"/>
              <a:gd name="connsiteY59" fmla="*/ 960857 h 1256790"/>
              <a:gd name="connsiteX60" fmla="*/ 894244 w 2863919"/>
              <a:gd name="connsiteY60" fmla="*/ 975127 h 1256790"/>
              <a:gd name="connsiteX61" fmla="*/ 903757 w 2863919"/>
              <a:gd name="connsiteY61" fmla="*/ 984641 h 1256790"/>
              <a:gd name="connsiteX62" fmla="*/ 913270 w 2863919"/>
              <a:gd name="connsiteY62" fmla="*/ 998911 h 1256790"/>
              <a:gd name="connsiteX63" fmla="*/ 927540 w 2863919"/>
              <a:gd name="connsiteY63" fmla="*/ 1003668 h 1256790"/>
              <a:gd name="connsiteX64" fmla="*/ 941810 w 2863919"/>
              <a:gd name="connsiteY64" fmla="*/ 1022694 h 1256790"/>
              <a:gd name="connsiteX65" fmla="*/ 956080 w 2863919"/>
              <a:gd name="connsiteY65" fmla="*/ 1032208 h 1256790"/>
              <a:gd name="connsiteX66" fmla="*/ 960836 w 2863919"/>
              <a:gd name="connsiteY66" fmla="*/ 1046478 h 1256790"/>
              <a:gd name="connsiteX67" fmla="*/ 998889 w 2863919"/>
              <a:gd name="connsiteY67" fmla="*/ 1055991 h 1256790"/>
              <a:gd name="connsiteX68" fmla="*/ 1027429 w 2863919"/>
              <a:gd name="connsiteY68" fmla="*/ 1075018 h 1256790"/>
              <a:gd name="connsiteX69" fmla="*/ 1208180 w 2863919"/>
              <a:gd name="connsiteY69" fmla="*/ 1084532 h 1256790"/>
              <a:gd name="connsiteX70" fmla="*/ 1217694 w 2863919"/>
              <a:gd name="connsiteY70" fmla="*/ 1094045 h 1256790"/>
              <a:gd name="connsiteX71" fmla="*/ 1227207 w 2863919"/>
              <a:gd name="connsiteY71" fmla="*/ 1122586 h 1256790"/>
              <a:gd name="connsiteX72" fmla="*/ 1236720 w 2863919"/>
              <a:gd name="connsiteY72" fmla="*/ 1151126 h 1256790"/>
              <a:gd name="connsiteX73" fmla="*/ 1250990 w 2863919"/>
              <a:gd name="connsiteY73" fmla="*/ 1179666 h 1256790"/>
              <a:gd name="connsiteX74" fmla="*/ 1279530 w 2863919"/>
              <a:gd name="connsiteY74" fmla="*/ 1189180 h 1256790"/>
              <a:gd name="connsiteX75" fmla="*/ 1322339 w 2863919"/>
              <a:gd name="connsiteY75" fmla="*/ 1179666 h 1256790"/>
              <a:gd name="connsiteX76" fmla="*/ 1336609 w 2863919"/>
              <a:gd name="connsiteY76" fmla="*/ 1170153 h 1256790"/>
              <a:gd name="connsiteX77" fmla="*/ 1355636 w 2863919"/>
              <a:gd name="connsiteY77" fmla="*/ 1165396 h 1256790"/>
              <a:gd name="connsiteX78" fmla="*/ 1369905 w 2863919"/>
              <a:gd name="connsiteY78" fmla="*/ 1155883 h 1256790"/>
              <a:gd name="connsiteX79" fmla="*/ 1436498 w 2863919"/>
              <a:gd name="connsiteY79" fmla="*/ 1155883 h 1256790"/>
              <a:gd name="connsiteX80" fmla="*/ 1479308 w 2863919"/>
              <a:gd name="connsiteY80" fmla="*/ 1189180 h 1256790"/>
              <a:gd name="connsiteX81" fmla="*/ 1522117 w 2863919"/>
              <a:gd name="connsiteY81" fmla="*/ 1184423 h 1256790"/>
              <a:gd name="connsiteX82" fmla="*/ 1531630 w 2863919"/>
              <a:gd name="connsiteY82" fmla="*/ 1170153 h 1256790"/>
              <a:gd name="connsiteX83" fmla="*/ 1555413 w 2863919"/>
              <a:gd name="connsiteY83" fmla="*/ 1146369 h 1256790"/>
              <a:gd name="connsiteX84" fmla="*/ 1607736 w 2863919"/>
              <a:gd name="connsiteY84" fmla="*/ 1151126 h 1256790"/>
              <a:gd name="connsiteX85" fmla="*/ 1622006 w 2863919"/>
              <a:gd name="connsiteY85" fmla="*/ 1160639 h 1256790"/>
              <a:gd name="connsiteX86" fmla="*/ 1636276 w 2863919"/>
              <a:gd name="connsiteY86" fmla="*/ 1165396 h 1256790"/>
              <a:gd name="connsiteX87" fmla="*/ 1664816 w 2863919"/>
              <a:gd name="connsiteY87" fmla="*/ 1189180 h 1256790"/>
              <a:gd name="connsiteX88" fmla="*/ 1683842 w 2863919"/>
              <a:gd name="connsiteY88" fmla="*/ 1198693 h 1256790"/>
              <a:gd name="connsiteX89" fmla="*/ 1731408 w 2863919"/>
              <a:gd name="connsiteY89" fmla="*/ 1189180 h 1256790"/>
              <a:gd name="connsiteX90" fmla="*/ 1740921 w 2863919"/>
              <a:gd name="connsiteY90" fmla="*/ 1179666 h 1256790"/>
              <a:gd name="connsiteX91" fmla="*/ 1769461 w 2863919"/>
              <a:gd name="connsiteY91" fmla="*/ 1170153 h 1256790"/>
              <a:gd name="connsiteX92" fmla="*/ 1840810 w 2863919"/>
              <a:gd name="connsiteY92" fmla="*/ 1174909 h 1256790"/>
              <a:gd name="connsiteX93" fmla="*/ 2092911 w 2863919"/>
              <a:gd name="connsiteY93" fmla="*/ 1165396 h 1256790"/>
              <a:gd name="connsiteX94" fmla="*/ 2107181 w 2863919"/>
              <a:gd name="connsiteY94" fmla="*/ 1155883 h 1256790"/>
              <a:gd name="connsiteX95" fmla="*/ 2121451 w 2863919"/>
              <a:gd name="connsiteY95" fmla="*/ 1151126 h 1256790"/>
              <a:gd name="connsiteX96" fmla="*/ 2145234 w 2863919"/>
              <a:gd name="connsiteY96" fmla="*/ 1127342 h 1256790"/>
              <a:gd name="connsiteX97" fmla="*/ 2173774 w 2863919"/>
              <a:gd name="connsiteY97" fmla="*/ 1098802 h 1256790"/>
              <a:gd name="connsiteX98" fmla="*/ 2211826 w 2863919"/>
              <a:gd name="connsiteY98" fmla="*/ 1060748 h 1256790"/>
              <a:gd name="connsiteX99" fmla="*/ 2221340 w 2863919"/>
              <a:gd name="connsiteY99" fmla="*/ 1051235 h 1256790"/>
              <a:gd name="connsiteX100" fmla="*/ 2235610 w 2863919"/>
              <a:gd name="connsiteY100" fmla="*/ 1046478 h 1256790"/>
              <a:gd name="connsiteX101" fmla="*/ 2254636 w 2863919"/>
              <a:gd name="connsiteY101" fmla="*/ 1032208 h 1256790"/>
              <a:gd name="connsiteX102" fmla="*/ 2273662 w 2863919"/>
              <a:gd name="connsiteY102" fmla="*/ 1027451 h 1256790"/>
              <a:gd name="connsiteX103" fmla="*/ 2297446 w 2863919"/>
              <a:gd name="connsiteY103" fmla="*/ 1017938 h 1256790"/>
              <a:gd name="connsiteX104" fmla="*/ 2306959 w 2863919"/>
              <a:gd name="connsiteY104" fmla="*/ 998911 h 1256790"/>
              <a:gd name="connsiteX105" fmla="*/ 2311715 w 2863919"/>
              <a:gd name="connsiteY105" fmla="*/ 956100 h 1256790"/>
              <a:gd name="connsiteX106" fmla="*/ 2321229 w 2863919"/>
              <a:gd name="connsiteY106" fmla="*/ 903776 h 1256790"/>
              <a:gd name="connsiteX107" fmla="*/ 2325985 w 2863919"/>
              <a:gd name="connsiteY107" fmla="*/ 860966 h 1256790"/>
              <a:gd name="connsiteX108" fmla="*/ 2330742 w 2863919"/>
              <a:gd name="connsiteY108" fmla="*/ 813399 h 1256790"/>
              <a:gd name="connsiteX109" fmla="*/ 2335499 w 2863919"/>
              <a:gd name="connsiteY109" fmla="*/ 799129 h 1256790"/>
              <a:gd name="connsiteX110" fmla="*/ 2340255 w 2863919"/>
              <a:gd name="connsiteY110" fmla="*/ 780102 h 1256790"/>
              <a:gd name="connsiteX111" fmla="*/ 2349768 w 2863919"/>
              <a:gd name="connsiteY111" fmla="*/ 751561 h 1256790"/>
              <a:gd name="connsiteX112" fmla="*/ 2354525 w 2863919"/>
              <a:gd name="connsiteY112" fmla="*/ 732535 h 1256790"/>
              <a:gd name="connsiteX113" fmla="*/ 2364038 w 2863919"/>
              <a:gd name="connsiteY113" fmla="*/ 713508 h 1256790"/>
              <a:gd name="connsiteX114" fmla="*/ 2373551 w 2863919"/>
              <a:gd name="connsiteY114" fmla="*/ 580320 h 1256790"/>
              <a:gd name="connsiteX115" fmla="*/ 2383065 w 2863919"/>
              <a:gd name="connsiteY115" fmla="*/ 508969 h 1256790"/>
              <a:gd name="connsiteX116" fmla="*/ 2387821 w 2863919"/>
              <a:gd name="connsiteY116" fmla="*/ 494699 h 1256790"/>
              <a:gd name="connsiteX117" fmla="*/ 2397335 w 2863919"/>
              <a:gd name="connsiteY117" fmla="*/ 480428 h 1256790"/>
              <a:gd name="connsiteX118" fmla="*/ 2421118 w 2863919"/>
              <a:gd name="connsiteY118" fmla="*/ 461402 h 1256790"/>
              <a:gd name="connsiteX119" fmla="*/ 2440144 w 2863919"/>
              <a:gd name="connsiteY119" fmla="*/ 432861 h 1256790"/>
              <a:gd name="connsiteX120" fmla="*/ 2449657 w 2863919"/>
              <a:gd name="connsiteY120" fmla="*/ 418591 h 1256790"/>
              <a:gd name="connsiteX121" fmla="*/ 2459171 w 2863919"/>
              <a:gd name="connsiteY121" fmla="*/ 409078 h 1256790"/>
              <a:gd name="connsiteX122" fmla="*/ 2473440 w 2863919"/>
              <a:gd name="connsiteY122" fmla="*/ 380537 h 1256790"/>
              <a:gd name="connsiteX123" fmla="*/ 2492467 w 2863919"/>
              <a:gd name="connsiteY123" fmla="*/ 361510 h 1256790"/>
              <a:gd name="connsiteX124" fmla="*/ 2516250 w 2863919"/>
              <a:gd name="connsiteY124" fmla="*/ 390051 h 1256790"/>
              <a:gd name="connsiteX125" fmla="*/ 2525763 w 2863919"/>
              <a:gd name="connsiteY125" fmla="*/ 404321 h 1256790"/>
              <a:gd name="connsiteX126" fmla="*/ 2535276 w 2863919"/>
              <a:gd name="connsiteY126" fmla="*/ 432861 h 1256790"/>
              <a:gd name="connsiteX127" fmla="*/ 2544790 w 2863919"/>
              <a:gd name="connsiteY127" fmla="*/ 461402 h 1256790"/>
              <a:gd name="connsiteX128" fmla="*/ 2549546 w 2863919"/>
              <a:gd name="connsiteY128" fmla="*/ 480428 h 1256790"/>
              <a:gd name="connsiteX129" fmla="*/ 2554303 w 2863919"/>
              <a:gd name="connsiteY129" fmla="*/ 504212 h 1256790"/>
              <a:gd name="connsiteX130" fmla="*/ 2563816 w 2863919"/>
              <a:gd name="connsiteY130" fmla="*/ 580320 h 1256790"/>
              <a:gd name="connsiteX131" fmla="*/ 2568573 w 2863919"/>
              <a:gd name="connsiteY131" fmla="*/ 604103 h 1256790"/>
              <a:gd name="connsiteX132" fmla="*/ 2573329 w 2863919"/>
              <a:gd name="connsiteY132" fmla="*/ 632643 h 1256790"/>
              <a:gd name="connsiteX133" fmla="*/ 2587599 w 2863919"/>
              <a:gd name="connsiteY133" fmla="*/ 699237 h 1256790"/>
              <a:gd name="connsiteX134" fmla="*/ 2597112 w 2863919"/>
              <a:gd name="connsiteY134" fmla="*/ 832426 h 1256790"/>
              <a:gd name="connsiteX135" fmla="*/ 2601869 w 2863919"/>
              <a:gd name="connsiteY135" fmla="*/ 865723 h 1256790"/>
              <a:gd name="connsiteX136" fmla="*/ 2616139 w 2863919"/>
              <a:gd name="connsiteY136" fmla="*/ 932317 h 1256790"/>
              <a:gd name="connsiteX137" fmla="*/ 2625652 w 2863919"/>
              <a:gd name="connsiteY137" fmla="*/ 965614 h 1256790"/>
              <a:gd name="connsiteX138" fmla="*/ 2635165 w 2863919"/>
              <a:gd name="connsiteY138" fmla="*/ 1022694 h 1256790"/>
              <a:gd name="connsiteX139" fmla="*/ 2639922 w 2863919"/>
              <a:gd name="connsiteY139" fmla="*/ 1127342 h 1256790"/>
              <a:gd name="connsiteX140" fmla="*/ 2649435 w 2863919"/>
              <a:gd name="connsiteY140" fmla="*/ 1155883 h 1256790"/>
              <a:gd name="connsiteX141" fmla="*/ 2668462 w 2863919"/>
              <a:gd name="connsiteY141" fmla="*/ 1179666 h 1256790"/>
              <a:gd name="connsiteX142" fmla="*/ 2682731 w 2863919"/>
              <a:gd name="connsiteY142" fmla="*/ 1184423 h 1256790"/>
              <a:gd name="connsiteX143" fmla="*/ 2711271 w 2863919"/>
              <a:gd name="connsiteY143" fmla="*/ 1179666 h 1256790"/>
              <a:gd name="connsiteX144" fmla="*/ 2720784 w 2863919"/>
              <a:gd name="connsiteY144" fmla="*/ 1165396 h 1256790"/>
              <a:gd name="connsiteX145" fmla="*/ 2730298 w 2863919"/>
              <a:gd name="connsiteY145" fmla="*/ 1155883 h 1256790"/>
              <a:gd name="connsiteX146" fmla="*/ 2749324 w 2863919"/>
              <a:gd name="connsiteY146" fmla="*/ 1151126 h 1256790"/>
              <a:gd name="connsiteX147" fmla="*/ 2758837 w 2863919"/>
              <a:gd name="connsiteY147" fmla="*/ 1141612 h 1256790"/>
              <a:gd name="connsiteX148" fmla="*/ 2792134 w 2863919"/>
              <a:gd name="connsiteY148" fmla="*/ 1113072 h 1256790"/>
              <a:gd name="connsiteX149" fmla="*/ 2811160 w 2863919"/>
              <a:gd name="connsiteY149" fmla="*/ 1084532 h 1256790"/>
              <a:gd name="connsiteX150" fmla="*/ 2820673 w 2863919"/>
              <a:gd name="connsiteY150" fmla="*/ 1070262 h 1256790"/>
              <a:gd name="connsiteX151" fmla="*/ 2830187 w 2863919"/>
              <a:gd name="connsiteY151" fmla="*/ 1055991 h 1256790"/>
              <a:gd name="connsiteX152" fmla="*/ 2834943 w 2863919"/>
              <a:gd name="connsiteY152" fmla="*/ 1036965 h 1256790"/>
              <a:gd name="connsiteX153" fmla="*/ 2844456 w 2863919"/>
              <a:gd name="connsiteY153" fmla="*/ 1027451 h 1256790"/>
              <a:gd name="connsiteX154" fmla="*/ 2853970 w 2863919"/>
              <a:gd name="connsiteY154" fmla="*/ 998911 h 1256790"/>
              <a:gd name="connsiteX155" fmla="*/ 2863483 w 2863919"/>
              <a:gd name="connsiteY155" fmla="*/ 1211432 h 1256790"/>
              <a:gd name="connsiteX156" fmla="*/ 19042 w 2863919"/>
              <a:gd name="connsiteY156" fmla="*/ 1256790 h 1256790"/>
              <a:gd name="connsiteX0" fmla="*/ 0 w 2863919"/>
              <a:gd name="connsiteY0" fmla="*/ 0 h 1256865"/>
              <a:gd name="connsiteX1" fmla="*/ 0 w 2863919"/>
              <a:gd name="connsiteY1" fmla="*/ 1218192 h 1256865"/>
              <a:gd name="connsiteX2" fmla="*/ 4757 w 2863919"/>
              <a:gd name="connsiteY2" fmla="*/ 90377 h 1256865"/>
              <a:gd name="connsiteX3" fmla="*/ 14270 w 2863919"/>
              <a:gd name="connsiteY3" fmla="*/ 137945 h 1256865"/>
              <a:gd name="connsiteX4" fmla="*/ 19026 w 2863919"/>
              <a:gd name="connsiteY4" fmla="*/ 166485 h 1256865"/>
              <a:gd name="connsiteX5" fmla="*/ 23783 w 2863919"/>
              <a:gd name="connsiteY5" fmla="*/ 185512 h 1256865"/>
              <a:gd name="connsiteX6" fmla="*/ 28540 w 2863919"/>
              <a:gd name="connsiteY6" fmla="*/ 209295 h 1256865"/>
              <a:gd name="connsiteX7" fmla="*/ 42810 w 2863919"/>
              <a:gd name="connsiteY7" fmla="*/ 266376 h 1256865"/>
              <a:gd name="connsiteX8" fmla="*/ 47566 w 2863919"/>
              <a:gd name="connsiteY8" fmla="*/ 285403 h 1256865"/>
              <a:gd name="connsiteX9" fmla="*/ 66593 w 2863919"/>
              <a:gd name="connsiteY9" fmla="*/ 323457 h 1256865"/>
              <a:gd name="connsiteX10" fmla="*/ 85619 w 2863919"/>
              <a:gd name="connsiteY10" fmla="*/ 390051 h 1256865"/>
              <a:gd name="connsiteX11" fmla="*/ 95132 w 2863919"/>
              <a:gd name="connsiteY11" fmla="*/ 437618 h 1256865"/>
              <a:gd name="connsiteX12" fmla="*/ 104646 w 2863919"/>
              <a:gd name="connsiteY12" fmla="*/ 461402 h 1256865"/>
              <a:gd name="connsiteX13" fmla="*/ 109402 w 2863919"/>
              <a:gd name="connsiteY13" fmla="*/ 756318 h 1256865"/>
              <a:gd name="connsiteX14" fmla="*/ 114159 w 2863919"/>
              <a:gd name="connsiteY14" fmla="*/ 822912 h 1256865"/>
              <a:gd name="connsiteX15" fmla="*/ 123672 w 2863919"/>
              <a:gd name="connsiteY15" fmla="*/ 851453 h 1256865"/>
              <a:gd name="connsiteX16" fmla="*/ 128429 w 2863919"/>
              <a:gd name="connsiteY16" fmla="*/ 908533 h 1256865"/>
              <a:gd name="connsiteX17" fmla="*/ 142698 w 2863919"/>
              <a:gd name="connsiteY17" fmla="*/ 913290 h 1256865"/>
              <a:gd name="connsiteX18" fmla="*/ 190265 w 2863919"/>
              <a:gd name="connsiteY18" fmla="*/ 908533 h 1256865"/>
              <a:gd name="connsiteX19" fmla="*/ 228318 w 2863919"/>
              <a:gd name="connsiteY19" fmla="*/ 879993 h 1256865"/>
              <a:gd name="connsiteX20" fmla="*/ 237831 w 2863919"/>
              <a:gd name="connsiteY20" fmla="*/ 870479 h 1256865"/>
              <a:gd name="connsiteX21" fmla="*/ 247344 w 2863919"/>
              <a:gd name="connsiteY21" fmla="*/ 856209 h 1256865"/>
              <a:gd name="connsiteX22" fmla="*/ 261614 w 2863919"/>
              <a:gd name="connsiteY22" fmla="*/ 851453 h 1256865"/>
              <a:gd name="connsiteX23" fmla="*/ 280640 w 2863919"/>
              <a:gd name="connsiteY23" fmla="*/ 856209 h 1256865"/>
              <a:gd name="connsiteX24" fmla="*/ 299667 w 2863919"/>
              <a:gd name="connsiteY24" fmla="*/ 894263 h 1256865"/>
              <a:gd name="connsiteX25" fmla="*/ 309180 w 2863919"/>
              <a:gd name="connsiteY25" fmla="*/ 927560 h 1256865"/>
              <a:gd name="connsiteX26" fmla="*/ 318693 w 2863919"/>
              <a:gd name="connsiteY26" fmla="*/ 956100 h 1256865"/>
              <a:gd name="connsiteX27" fmla="*/ 323450 w 2863919"/>
              <a:gd name="connsiteY27" fmla="*/ 970370 h 1256865"/>
              <a:gd name="connsiteX28" fmla="*/ 328206 w 2863919"/>
              <a:gd name="connsiteY28" fmla="*/ 994154 h 1256865"/>
              <a:gd name="connsiteX29" fmla="*/ 347233 w 2863919"/>
              <a:gd name="connsiteY29" fmla="*/ 1032208 h 1256865"/>
              <a:gd name="connsiteX30" fmla="*/ 356746 w 2863919"/>
              <a:gd name="connsiteY30" fmla="*/ 1046478 h 1256865"/>
              <a:gd name="connsiteX31" fmla="*/ 375773 w 2863919"/>
              <a:gd name="connsiteY31" fmla="*/ 1079775 h 1256865"/>
              <a:gd name="connsiteX32" fmla="*/ 404312 w 2863919"/>
              <a:gd name="connsiteY32" fmla="*/ 1113072 h 1256865"/>
              <a:gd name="connsiteX33" fmla="*/ 432852 w 2863919"/>
              <a:gd name="connsiteY33" fmla="*/ 1122586 h 1256865"/>
              <a:gd name="connsiteX34" fmla="*/ 461392 w 2863919"/>
              <a:gd name="connsiteY34" fmla="*/ 1117829 h 1256865"/>
              <a:gd name="connsiteX35" fmla="*/ 470905 w 2863919"/>
              <a:gd name="connsiteY35" fmla="*/ 1089288 h 1256865"/>
              <a:gd name="connsiteX36" fmla="*/ 475662 w 2863919"/>
              <a:gd name="connsiteY36" fmla="*/ 1075018 h 1256865"/>
              <a:gd name="connsiteX37" fmla="*/ 480418 w 2863919"/>
              <a:gd name="connsiteY37" fmla="*/ 1013181 h 1256865"/>
              <a:gd name="connsiteX38" fmla="*/ 489931 w 2863919"/>
              <a:gd name="connsiteY38" fmla="*/ 941830 h 1256865"/>
              <a:gd name="connsiteX39" fmla="*/ 499445 w 2863919"/>
              <a:gd name="connsiteY39" fmla="*/ 913290 h 1256865"/>
              <a:gd name="connsiteX40" fmla="*/ 513715 w 2863919"/>
              <a:gd name="connsiteY40" fmla="*/ 870479 h 1256865"/>
              <a:gd name="connsiteX41" fmla="*/ 518471 w 2863919"/>
              <a:gd name="connsiteY41" fmla="*/ 856209 h 1256865"/>
              <a:gd name="connsiteX42" fmla="*/ 532741 w 2863919"/>
              <a:gd name="connsiteY42" fmla="*/ 808642 h 1256865"/>
              <a:gd name="connsiteX43" fmla="*/ 537498 w 2863919"/>
              <a:gd name="connsiteY43" fmla="*/ 794372 h 1256865"/>
              <a:gd name="connsiteX44" fmla="*/ 547011 w 2863919"/>
              <a:gd name="connsiteY44" fmla="*/ 784858 h 1256865"/>
              <a:gd name="connsiteX45" fmla="*/ 570794 w 2863919"/>
              <a:gd name="connsiteY45" fmla="*/ 746805 h 1256865"/>
              <a:gd name="connsiteX46" fmla="*/ 585064 w 2863919"/>
              <a:gd name="connsiteY46" fmla="*/ 742048 h 1256865"/>
              <a:gd name="connsiteX47" fmla="*/ 627873 w 2863919"/>
              <a:gd name="connsiteY47" fmla="*/ 756318 h 1256865"/>
              <a:gd name="connsiteX48" fmla="*/ 637387 w 2863919"/>
              <a:gd name="connsiteY48" fmla="*/ 765832 h 1256865"/>
              <a:gd name="connsiteX49" fmla="*/ 665926 w 2863919"/>
              <a:gd name="connsiteY49" fmla="*/ 784858 h 1256865"/>
              <a:gd name="connsiteX50" fmla="*/ 675439 w 2863919"/>
              <a:gd name="connsiteY50" fmla="*/ 794372 h 1256865"/>
              <a:gd name="connsiteX51" fmla="*/ 694466 w 2863919"/>
              <a:gd name="connsiteY51" fmla="*/ 822912 h 1256865"/>
              <a:gd name="connsiteX52" fmla="*/ 727762 w 2863919"/>
              <a:gd name="connsiteY52" fmla="*/ 832426 h 1256865"/>
              <a:gd name="connsiteX53" fmla="*/ 765815 w 2863919"/>
              <a:gd name="connsiteY53" fmla="*/ 841939 h 1256865"/>
              <a:gd name="connsiteX54" fmla="*/ 799111 w 2863919"/>
              <a:gd name="connsiteY54" fmla="*/ 870479 h 1256865"/>
              <a:gd name="connsiteX55" fmla="*/ 822895 w 2863919"/>
              <a:gd name="connsiteY55" fmla="*/ 894263 h 1256865"/>
              <a:gd name="connsiteX56" fmla="*/ 846678 w 2863919"/>
              <a:gd name="connsiteY56" fmla="*/ 918047 h 1256865"/>
              <a:gd name="connsiteX57" fmla="*/ 860947 w 2863919"/>
              <a:gd name="connsiteY57" fmla="*/ 932317 h 1256865"/>
              <a:gd name="connsiteX58" fmla="*/ 870461 w 2863919"/>
              <a:gd name="connsiteY58" fmla="*/ 946587 h 1256865"/>
              <a:gd name="connsiteX59" fmla="*/ 884731 w 2863919"/>
              <a:gd name="connsiteY59" fmla="*/ 960857 h 1256865"/>
              <a:gd name="connsiteX60" fmla="*/ 894244 w 2863919"/>
              <a:gd name="connsiteY60" fmla="*/ 975127 h 1256865"/>
              <a:gd name="connsiteX61" fmla="*/ 903757 w 2863919"/>
              <a:gd name="connsiteY61" fmla="*/ 984641 h 1256865"/>
              <a:gd name="connsiteX62" fmla="*/ 913270 w 2863919"/>
              <a:gd name="connsiteY62" fmla="*/ 998911 h 1256865"/>
              <a:gd name="connsiteX63" fmla="*/ 927540 w 2863919"/>
              <a:gd name="connsiteY63" fmla="*/ 1003668 h 1256865"/>
              <a:gd name="connsiteX64" fmla="*/ 941810 w 2863919"/>
              <a:gd name="connsiteY64" fmla="*/ 1022694 h 1256865"/>
              <a:gd name="connsiteX65" fmla="*/ 956080 w 2863919"/>
              <a:gd name="connsiteY65" fmla="*/ 1032208 h 1256865"/>
              <a:gd name="connsiteX66" fmla="*/ 960836 w 2863919"/>
              <a:gd name="connsiteY66" fmla="*/ 1046478 h 1256865"/>
              <a:gd name="connsiteX67" fmla="*/ 998889 w 2863919"/>
              <a:gd name="connsiteY67" fmla="*/ 1055991 h 1256865"/>
              <a:gd name="connsiteX68" fmla="*/ 1027429 w 2863919"/>
              <a:gd name="connsiteY68" fmla="*/ 1075018 h 1256865"/>
              <a:gd name="connsiteX69" fmla="*/ 1208180 w 2863919"/>
              <a:gd name="connsiteY69" fmla="*/ 1084532 h 1256865"/>
              <a:gd name="connsiteX70" fmla="*/ 1217694 w 2863919"/>
              <a:gd name="connsiteY70" fmla="*/ 1094045 h 1256865"/>
              <a:gd name="connsiteX71" fmla="*/ 1227207 w 2863919"/>
              <a:gd name="connsiteY71" fmla="*/ 1122586 h 1256865"/>
              <a:gd name="connsiteX72" fmla="*/ 1236720 w 2863919"/>
              <a:gd name="connsiteY72" fmla="*/ 1151126 h 1256865"/>
              <a:gd name="connsiteX73" fmla="*/ 1250990 w 2863919"/>
              <a:gd name="connsiteY73" fmla="*/ 1179666 h 1256865"/>
              <a:gd name="connsiteX74" fmla="*/ 1279530 w 2863919"/>
              <a:gd name="connsiteY74" fmla="*/ 1189180 h 1256865"/>
              <a:gd name="connsiteX75" fmla="*/ 1322339 w 2863919"/>
              <a:gd name="connsiteY75" fmla="*/ 1179666 h 1256865"/>
              <a:gd name="connsiteX76" fmla="*/ 1336609 w 2863919"/>
              <a:gd name="connsiteY76" fmla="*/ 1170153 h 1256865"/>
              <a:gd name="connsiteX77" fmla="*/ 1355636 w 2863919"/>
              <a:gd name="connsiteY77" fmla="*/ 1165396 h 1256865"/>
              <a:gd name="connsiteX78" fmla="*/ 1369905 w 2863919"/>
              <a:gd name="connsiteY78" fmla="*/ 1155883 h 1256865"/>
              <a:gd name="connsiteX79" fmla="*/ 1436498 w 2863919"/>
              <a:gd name="connsiteY79" fmla="*/ 1155883 h 1256865"/>
              <a:gd name="connsiteX80" fmla="*/ 1479308 w 2863919"/>
              <a:gd name="connsiteY80" fmla="*/ 1189180 h 1256865"/>
              <a:gd name="connsiteX81" fmla="*/ 1522117 w 2863919"/>
              <a:gd name="connsiteY81" fmla="*/ 1184423 h 1256865"/>
              <a:gd name="connsiteX82" fmla="*/ 1531630 w 2863919"/>
              <a:gd name="connsiteY82" fmla="*/ 1170153 h 1256865"/>
              <a:gd name="connsiteX83" fmla="*/ 1555413 w 2863919"/>
              <a:gd name="connsiteY83" fmla="*/ 1146369 h 1256865"/>
              <a:gd name="connsiteX84" fmla="*/ 1607736 w 2863919"/>
              <a:gd name="connsiteY84" fmla="*/ 1151126 h 1256865"/>
              <a:gd name="connsiteX85" fmla="*/ 1622006 w 2863919"/>
              <a:gd name="connsiteY85" fmla="*/ 1160639 h 1256865"/>
              <a:gd name="connsiteX86" fmla="*/ 1636276 w 2863919"/>
              <a:gd name="connsiteY86" fmla="*/ 1165396 h 1256865"/>
              <a:gd name="connsiteX87" fmla="*/ 1664816 w 2863919"/>
              <a:gd name="connsiteY87" fmla="*/ 1189180 h 1256865"/>
              <a:gd name="connsiteX88" fmla="*/ 1683842 w 2863919"/>
              <a:gd name="connsiteY88" fmla="*/ 1198693 h 1256865"/>
              <a:gd name="connsiteX89" fmla="*/ 1731408 w 2863919"/>
              <a:gd name="connsiteY89" fmla="*/ 1189180 h 1256865"/>
              <a:gd name="connsiteX90" fmla="*/ 1740921 w 2863919"/>
              <a:gd name="connsiteY90" fmla="*/ 1179666 h 1256865"/>
              <a:gd name="connsiteX91" fmla="*/ 1769461 w 2863919"/>
              <a:gd name="connsiteY91" fmla="*/ 1170153 h 1256865"/>
              <a:gd name="connsiteX92" fmla="*/ 1840810 w 2863919"/>
              <a:gd name="connsiteY92" fmla="*/ 1174909 h 1256865"/>
              <a:gd name="connsiteX93" fmla="*/ 2092911 w 2863919"/>
              <a:gd name="connsiteY93" fmla="*/ 1165396 h 1256865"/>
              <a:gd name="connsiteX94" fmla="*/ 2107181 w 2863919"/>
              <a:gd name="connsiteY94" fmla="*/ 1155883 h 1256865"/>
              <a:gd name="connsiteX95" fmla="*/ 2121451 w 2863919"/>
              <a:gd name="connsiteY95" fmla="*/ 1151126 h 1256865"/>
              <a:gd name="connsiteX96" fmla="*/ 2145234 w 2863919"/>
              <a:gd name="connsiteY96" fmla="*/ 1127342 h 1256865"/>
              <a:gd name="connsiteX97" fmla="*/ 2173774 w 2863919"/>
              <a:gd name="connsiteY97" fmla="*/ 1098802 h 1256865"/>
              <a:gd name="connsiteX98" fmla="*/ 2211826 w 2863919"/>
              <a:gd name="connsiteY98" fmla="*/ 1060748 h 1256865"/>
              <a:gd name="connsiteX99" fmla="*/ 2221340 w 2863919"/>
              <a:gd name="connsiteY99" fmla="*/ 1051235 h 1256865"/>
              <a:gd name="connsiteX100" fmla="*/ 2235610 w 2863919"/>
              <a:gd name="connsiteY100" fmla="*/ 1046478 h 1256865"/>
              <a:gd name="connsiteX101" fmla="*/ 2254636 w 2863919"/>
              <a:gd name="connsiteY101" fmla="*/ 1032208 h 1256865"/>
              <a:gd name="connsiteX102" fmla="*/ 2273662 w 2863919"/>
              <a:gd name="connsiteY102" fmla="*/ 1027451 h 1256865"/>
              <a:gd name="connsiteX103" fmla="*/ 2297446 w 2863919"/>
              <a:gd name="connsiteY103" fmla="*/ 1017938 h 1256865"/>
              <a:gd name="connsiteX104" fmla="*/ 2306959 w 2863919"/>
              <a:gd name="connsiteY104" fmla="*/ 998911 h 1256865"/>
              <a:gd name="connsiteX105" fmla="*/ 2311715 w 2863919"/>
              <a:gd name="connsiteY105" fmla="*/ 956100 h 1256865"/>
              <a:gd name="connsiteX106" fmla="*/ 2321229 w 2863919"/>
              <a:gd name="connsiteY106" fmla="*/ 903776 h 1256865"/>
              <a:gd name="connsiteX107" fmla="*/ 2325985 w 2863919"/>
              <a:gd name="connsiteY107" fmla="*/ 860966 h 1256865"/>
              <a:gd name="connsiteX108" fmla="*/ 2330742 w 2863919"/>
              <a:gd name="connsiteY108" fmla="*/ 813399 h 1256865"/>
              <a:gd name="connsiteX109" fmla="*/ 2335499 w 2863919"/>
              <a:gd name="connsiteY109" fmla="*/ 799129 h 1256865"/>
              <a:gd name="connsiteX110" fmla="*/ 2340255 w 2863919"/>
              <a:gd name="connsiteY110" fmla="*/ 780102 h 1256865"/>
              <a:gd name="connsiteX111" fmla="*/ 2349768 w 2863919"/>
              <a:gd name="connsiteY111" fmla="*/ 751561 h 1256865"/>
              <a:gd name="connsiteX112" fmla="*/ 2354525 w 2863919"/>
              <a:gd name="connsiteY112" fmla="*/ 732535 h 1256865"/>
              <a:gd name="connsiteX113" fmla="*/ 2364038 w 2863919"/>
              <a:gd name="connsiteY113" fmla="*/ 713508 h 1256865"/>
              <a:gd name="connsiteX114" fmla="*/ 2373551 w 2863919"/>
              <a:gd name="connsiteY114" fmla="*/ 580320 h 1256865"/>
              <a:gd name="connsiteX115" fmla="*/ 2383065 w 2863919"/>
              <a:gd name="connsiteY115" fmla="*/ 508969 h 1256865"/>
              <a:gd name="connsiteX116" fmla="*/ 2387821 w 2863919"/>
              <a:gd name="connsiteY116" fmla="*/ 494699 h 1256865"/>
              <a:gd name="connsiteX117" fmla="*/ 2397335 w 2863919"/>
              <a:gd name="connsiteY117" fmla="*/ 480428 h 1256865"/>
              <a:gd name="connsiteX118" fmla="*/ 2421118 w 2863919"/>
              <a:gd name="connsiteY118" fmla="*/ 461402 h 1256865"/>
              <a:gd name="connsiteX119" fmla="*/ 2440144 w 2863919"/>
              <a:gd name="connsiteY119" fmla="*/ 432861 h 1256865"/>
              <a:gd name="connsiteX120" fmla="*/ 2449657 w 2863919"/>
              <a:gd name="connsiteY120" fmla="*/ 418591 h 1256865"/>
              <a:gd name="connsiteX121" fmla="*/ 2459171 w 2863919"/>
              <a:gd name="connsiteY121" fmla="*/ 409078 h 1256865"/>
              <a:gd name="connsiteX122" fmla="*/ 2473440 w 2863919"/>
              <a:gd name="connsiteY122" fmla="*/ 380537 h 1256865"/>
              <a:gd name="connsiteX123" fmla="*/ 2492467 w 2863919"/>
              <a:gd name="connsiteY123" fmla="*/ 361510 h 1256865"/>
              <a:gd name="connsiteX124" fmla="*/ 2516250 w 2863919"/>
              <a:gd name="connsiteY124" fmla="*/ 390051 h 1256865"/>
              <a:gd name="connsiteX125" fmla="*/ 2525763 w 2863919"/>
              <a:gd name="connsiteY125" fmla="*/ 404321 h 1256865"/>
              <a:gd name="connsiteX126" fmla="*/ 2535276 w 2863919"/>
              <a:gd name="connsiteY126" fmla="*/ 432861 h 1256865"/>
              <a:gd name="connsiteX127" fmla="*/ 2544790 w 2863919"/>
              <a:gd name="connsiteY127" fmla="*/ 461402 h 1256865"/>
              <a:gd name="connsiteX128" fmla="*/ 2549546 w 2863919"/>
              <a:gd name="connsiteY128" fmla="*/ 480428 h 1256865"/>
              <a:gd name="connsiteX129" fmla="*/ 2554303 w 2863919"/>
              <a:gd name="connsiteY129" fmla="*/ 504212 h 1256865"/>
              <a:gd name="connsiteX130" fmla="*/ 2563816 w 2863919"/>
              <a:gd name="connsiteY130" fmla="*/ 580320 h 1256865"/>
              <a:gd name="connsiteX131" fmla="*/ 2568573 w 2863919"/>
              <a:gd name="connsiteY131" fmla="*/ 604103 h 1256865"/>
              <a:gd name="connsiteX132" fmla="*/ 2573329 w 2863919"/>
              <a:gd name="connsiteY132" fmla="*/ 632643 h 1256865"/>
              <a:gd name="connsiteX133" fmla="*/ 2587599 w 2863919"/>
              <a:gd name="connsiteY133" fmla="*/ 699237 h 1256865"/>
              <a:gd name="connsiteX134" fmla="*/ 2597112 w 2863919"/>
              <a:gd name="connsiteY134" fmla="*/ 832426 h 1256865"/>
              <a:gd name="connsiteX135" fmla="*/ 2601869 w 2863919"/>
              <a:gd name="connsiteY135" fmla="*/ 865723 h 1256865"/>
              <a:gd name="connsiteX136" fmla="*/ 2616139 w 2863919"/>
              <a:gd name="connsiteY136" fmla="*/ 932317 h 1256865"/>
              <a:gd name="connsiteX137" fmla="*/ 2625652 w 2863919"/>
              <a:gd name="connsiteY137" fmla="*/ 965614 h 1256865"/>
              <a:gd name="connsiteX138" fmla="*/ 2635165 w 2863919"/>
              <a:gd name="connsiteY138" fmla="*/ 1022694 h 1256865"/>
              <a:gd name="connsiteX139" fmla="*/ 2639922 w 2863919"/>
              <a:gd name="connsiteY139" fmla="*/ 1127342 h 1256865"/>
              <a:gd name="connsiteX140" fmla="*/ 2649435 w 2863919"/>
              <a:gd name="connsiteY140" fmla="*/ 1155883 h 1256865"/>
              <a:gd name="connsiteX141" fmla="*/ 2668462 w 2863919"/>
              <a:gd name="connsiteY141" fmla="*/ 1179666 h 1256865"/>
              <a:gd name="connsiteX142" fmla="*/ 2682731 w 2863919"/>
              <a:gd name="connsiteY142" fmla="*/ 1184423 h 1256865"/>
              <a:gd name="connsiteX143" fmla="*/ 2711271 w 2863919"/>
              <a:gd name="connsiteY143" fmla="*/ 1179666 h 1256865"/>
              <a:gd name="connsiteX144" fmla="*/ 2720784 w 2863919"/>
              <a:gd name="connsiteY144" fmla="*/ 1165396 h 1256865"/>
              <a:gd name="connsiteX145" fmla="*/ 2730298 w 2863919"/>
              <a:gd name="connsiteY145" fmla="*/ 1155883 h 1256865"/>
              <a:gd name="connsiteX146" fmla="*/ 2749324 w 2863919"/>
              <a:gd name="connsiteY146" fmla="*/ 1151126 h 1256865"/>
              <a:gd name="connsiteX147" fmla="*/ 2758837 w 2863919"/>
              <a:gd name="connsiteY147" fmla="*/ 1141612 h 1256865"/>
              <a:gd name="connsiteX148" fmla="*/ 2792134 w 2863919"/>
              <a:gd name="connsiteY148" fmla="*/ 1113072 h 1256865"/>
              <a:gd name="connsiteX149" fmla="*/ 2811160 w 2863919"/>
              <a:gd name="connsiteY149" fmla="*/ 1084532 h 1256865"/>
              <a:gd name="connsiteX150" fmla="*/ 2820673 w 2863919"/>
              <a:gd name="connsiteY150" fmla="*/ 1070262 h 1256865"/>
              <a:gd name="connsiteX151" fmla="*/ 2830187 w 2863919"/>
              <a:gd name="connsiteY151" fmla="*/ 1055991 h 1256865"/>
              <a:gd name="connsiteX152" fmla="*/ 2834943 w 2863919"/>
              <a:gd name="connsiteY152" fmla="*/ 1036965 h 1256865"/>
              <a:gd name="connsiteX153" fmla="*/ 2844456 w 2863919"/>
              <a:gd name="connsiteY153" fmla="*/ 1027451 h 1256865"/>
              <a:gd name="connsiteX154" fmla="*/ 2853970 w 2863919"/>
              <a:gd name="connsiteY154" fmla="*/ 998911 h 1256865"/>
              <a:gd name="connsiteX155" fmla="*/ 2863483 w 2863919"/>
              <a:gd name="connsiteY155" fmla="*/ 1211432 h 1256865"/>
              <a:gd name="connsiteX156" fmla="*/ 19042 w 2863919"/>
              <a:gd name="connsiteY156" fmla="*/ 1256790 h 1256865"/>
              <a:gd name="connsiteX0" fmla="*/ 0 w 3072691"/>
              <a:gd name="connsiteY0" fmla="*/ 0 h 1236472"/>
              <a:gd name="connsiteX1" fmla="*/ 0 w 3072691"/>
              <a:gd name="connsiteY1" fmla="*/ 1218192 h 1236472"/>
              <a:gd name="connsiteX2" fmla="*/ 4757 w 3072691"/>
              <a:gd name="connsiteY2" fmla="*/ 90377 h 1236472"/>
              <a:gd name="connsiteX3" fmla="*/ 14270 w 3072691"/>
              <a:gd name="connsiteY3" fmla="*/ 137945 h 1236472"/>
              <a:gd name="connsiteX4" fmla="*/ 19026 w 3072691"/>
              <a:gd name="connsiteY4" fmla="*/ 166485 h 1236472"/>
              <a:gd name="connsiteX5" fmla="*/ 23783 w 3072691"/>
              <a:gd name="connsiteY5" fmla="*/ 185512 h 1236472"/>
              <a:gd name="connsiteX6" fmla="*/ 28540 w 3072691"/>
              <a:gd name="connsiteY6" fmla="*/ 209295 h 1236472"/>
              <a:gd name="connsiteX7" fmla="*/ 42810 w 3072691"/>
              <a:gd name="connsiteY7" fmla="*/ 266376 h 1236472"/>
              <a:gd name="connsiteX8" fmla="*/ 47566 w 3072691"/>
              <a:gd name="connsiteY8" fmla="*/ 285403 h 1236472"/>
              <a:gd name="connsiteX9" fmla="*/ 66593 w 3072691"/>
              <a:gd name="connsiteY9" fmla="*/ 323457 h 1236472"/>
              <a:gd name="connsiteX10" fmla="*/ 85619 w 3072691"/>
              <a:gd name="connsiteY10" fmla="*/ 390051 h 1236472"/>
              <a:gd name="connsiteX11" fmla="*/ 95132 w 3072691"/>
              <a:gd name="connsiteY11" fmla="*/ 437618 h 1236472"/>
              <a:gd name="connsiteX12" fmla="*/ 104646 w 3072691"/>
              <a:gd name="connsiteY12" fmla="*/ 461402 h 1236472"/>
              <a:gd name="connsiteX13" fmla="*/ 109402 w 3072691"/>
              <a:gd name="connsiteY13" fmla="*/ 756318 h 1236472"/>
              <a:gd name="connsiteX14" fmla="*/ 114159 w 3072691"/>
              <a:gd name="connsiteY14" fmla="*/ 822912 h 1236472"/>
              <a:gd name="connsiteX15" fmla="*/ 123672 w 3072691"/>
              <a:gd name="connsiteY15" fmla="*/ 851453 h 1236472"/>
              <a:gd name="connsiteX16" fmla="*/ 128429 w 3072691"/>
              <a:gd name="connsiteY16" fmla="*/ 908533 h 1236472"/>
              <a:gd name="connsiteX17" fmla="*/ 142698 w 3072691"/>
              <a:gd name="connsiteY17" fmla="*/ 913290 h 1236472"/>
              <a:gd name="connsiteX18" fmla="*/ 190265 w 3072691"/>
              <a:gd name="connsiteY18" fmla="*/ 908533 h 1236472"/>
              <a:gd name="connsiteX19" fmla="*/ 228318 w 3072691"/>
              <a:gd name="connsiteY19" fmla="*/ 879993 h 1236472"/>
              <a:gd name="connsiteX20" fmla="*/ 237831 w 3072691"/>
              <a:gd name="connsiteY20" fmla="*/ 870479 h 1236472"/>
              <a:gd name="connsiteX21" fmla="*/ 247344 w 3072691"/>
              <a:gd name="connsiteY21" fmla="*/ 856209 h 1236472"/>
              <a:gd name="connsiteX22" fmla="*/ 261614 w 3072691"/>
              <a:gd name="connsiteY22" fmla="*/ 851453 h 1236472"/>
              <a:gd name="connsiteX23" fmla="*/ 280640 w 3072691"/>
              <a:gd name="connsiteY23" fmla="*/ 856209 h 1236472"/>
              <a:gd name="connsiteX24" fmla="*/ 299667 w 3072691"/>
              <a:gd name="connsiteY24" fmla="*/ 894263 h 1236472"/>
              <a:gd name="connsiteX25" fmla="*/ 309180 w 3072691"/>
              <a:gd name="connsiteY25" fmla="*/ 927560 h 1236472"/>
              <a:gd name="connsiteX26" fmla="*/ 318693 w 3072691"/>
              <a:gd name="connsiteY26" fmla="*/ 956100 h 1236472"/>
              <a:gd name="connsiteX27" fmla="*/ 323450 w 3072691"/>
              <a:gd name="connsiteY27" fmla="*/ 970370 h 1236472"/>
              <a:gd name="connsiteX28" fmla="*/ 328206 w 3072691"/>
              <a:gd name="connsiteY28" fmla="*/ 994154 h 1236472"/>
              <a:gd name="connsiteX29" fmla="*/ 347233 w 3072691"/>
              <a:gd name="connsiteY29" fmla="*/ 1032208 h 1236472"/>
              <a:gd name="connsiteX30" fmla="*/ 356746 w 3072691"/>
              <a:gd name="connsiteY30" fmla="*/ 1046478 h 1236472"/>
              <a:gd name="connsiteX31" fmla="*/ 375773 w 3072691"/>
              <a:gd name="connsiteY31" fmla="*/ 1079775 h 1236472"/>
              <a:gd name="connsiteX32" fmla="*/ 404312 w 3072691"/>
              <a:gd name="connsiteY32" fmla="*/ 1113072 h 1236472"/>
              <a:gd name="connsiteX33" fmla="*/ 432852 w 3072691"/>
              <a:gd name="connsiteY33" fmla="*/ 1122586 h 1236472"/>
              <a:gd name="connsiteX34" fmla="*/ 461392 w 3072691"/>
              <a:gd name="connsiteY34" fmla="*/ 1117829 h 1236472"/>
              <a:gd name="connsiteX35" fmla="*/ 470905 w 3072691"/>
              <a:gd name="connsiteY35" fmla="*/ 1089288 h 1236472"/>
              <a:gd name="connsiteX36" fmla="*/ 475662 w 3072691"/>
              <a:gd name="connsiteY36" fmla="*/ 1075018 h 1236472"/>
              <a:gd name="connsiteX37" fmla="*/ 480418 w 3072691"/>
              <a:gd name="connsiteY37" fmla="*/ 1013181 h 1236472"/>
              <a:gd name="connsiteX38" fmla="*/ 489931 w 3072691"/>
              <a:gd name="connsiteY38" fmla="*/ 941830 h 1236472"/>
              <a:gd name="connsiteX39" fmla="*/ 499445 w 3072691"/>
              <a:gd name="connsiteY39" fmla="*/ 913290 h 1236472"/>
              <a:gd name="connsiteX40" fmla="*/ 513715 w 3072691"/>
              <a:gd name="connsiteY40" fmla="*/ 870479 h 1236472"/>
              <a:gd name="connsiteX41" fmla="*/ 518471 w 3072691"/>
              <a:gd name="connsiteY41" fmla="*/ 856209 h 1236472"/>
              <a:gd name="connsiteX42" fmla="*/ 532741 w 3072691"/>
              <a:gd name="connsiteY42" fmla="*/ 808642 h 1236472"/>
              <a:gd name="connsiteX43" fmla="*/ 537498 w 3072691"/>
              <a:gd name="connsiteY43" fmla="*/ 794372 h 1236472"/>
              <a:gd name="connsiteX44" fmla="*/ 547011 w 3072691"/>
              <a:gd name="connsiteY44" fmla="*/ 784858 h 1236472"/>
              <a:gd name="connsiteX45" fmla="*/ 570794 w 3072691"/>
              <a:gd name="connsiteY45" fmla="*/ 746805 h 1236472"/>
              <a:gd name="connsiteX46" fmla="*/ 585064 w 3072691"/>
              <a:gd name="connsiteY46" fmla="*/ 742048 h 1236472"/>
              <a:gd name="connsiteX47" fmla="*/ 627873 w 3072691"/>
              <a:gd name="connsiteY47" fmla="*/ 756318 h 1236472"/>
              <a:gd name="connsiteX48" fmla="*/ 637387 w 3072691"/>
              <a:gd name="connsiteY48" fmla="*/ 765832 h 1236472"/>
              <a:gd name="connsiteX49" fmla="*/ 665926 w 3072691"/>
              <a:gd name="connsiteY49" fmla="*/ 784858 h 1236472"/>
              <a:gd name="connsiteX50" fmla="*/ 675439 w 3072691"/>
              <a:gd name="connsiteY50" fmla="*/ 794372 h 1236472"/>
              <a:gd name="connsiteX51" fmla="*/ 694466 w 3072691"/>
              <a:gd name="connsiteY51" fmla="*/ 822912 h 1236472"/>
              <a:gd name="connsiteX52" fmla="*/ 727762 w 3072691"/>
              <a:gd name="connsiteY52" fmla="*/ 832426 h 1236472"/>
              <a:gd name="connsiteX53" fmla="*/ 765815 w 3072691"/>
              <a:gd name="connsiteY53" fmla="*/ 841939 h 1236472"/>
              <a:gd name="connsiteX54" fmla="*/ 799111 w 3072691"/>
              <a:gd name="connsiteY54" fmla="*/ 870479 h 1236472"/>
              <a:gd name="connsiteX55" fmla="*/ 822895 w 3072691"/>
              <a:gd name="connsiteY55" fmla="*/ 894263 h 1236472"/>
              <a:gd name="connsiteX56" fmla="*/ 846678 w 3072691"/>
              <a:gd name="connsiteY56" fmla="*/ 918047 h 1236472"/>
              <a:gd name="connsiteX57" fmla="*/ 860947 w 3072691"/>
              <a:gd name="connsiteY57" fmla="*/ 932317 h 1236472"/>
              <a:gd name="connsiteX58" fmla="*/ 870461 w 3072691"/>
              <a:gd name="connsiteY58" fmla="*/ 946587 h 1236472"/>
              <a:gd name="connsiteX59" fmla="*/ 884731 w 3072691"/>
              <a:gd name="connsiteY59" fmla="*/ 960857 h 1236472"/>
              <a:gd name="connsiteX60" fmla="*/ 894244 w 3072691"/>
              <a:gd name="connsiteY60" fmla="*/ 975127 h 1236472"/>
              <a:gd name="connsiteX61" fmla="*/ 903757 w 3072691"/>
              <a:gd name="connsiteY61" fmla="*/ 984641 h 1236472"/>
              <a:gd name="connsiteX62" fmla="*/ 913270 w 3072691"/>
              <a:gd name="connsiteY62" fmla="*/ 998911 h 1236472"/>
              <a:gd name="connsiteX63" fmla="*/ 927540 w 3072691"/>
              <a:gd name="connsiteY63" fmla="*/ 1003668 h 1236472"/>
              <a:gd name="connsiteX64" fmla="*/ 941810 w 3072691"/>
              <a:gd name="connsiteY64" fmla="*/ 1022694 h 1236472"/>
              <a:gd name="connsiteX65" fmla="*/ 956080 w 3072691"/>
              <a:gd name="connsiteY65" fmla="*/ 1032208 h 1236472"/>
              <a:gd name="connsiteX66" fmla="*/ 960836 w 3072691"/>
              <a:gd name="connsiteY66" fmla="*/ 1046478 h 1236472"/>
              <a:gd name="connsiteX67" fmla="*/ 998889 w 3072691"/>
              <a:gd name="connsiteY67" fmla="*/ 1055991 h 1236472"/>
              <a:gd name="connsiteX68" fmla="*/ 1027429 w 3072691"/>
              <a:gd name="connsiteY68" fmla="*/ 1075018 h 1236472"/>
              <a:gd name="connsiteX69" fmla="*/ 1208180 w 3072691"/>
              <a:gd name="connsiteY69" fmla="*/ 1084532 h 1236472"/>
              <a:gd name="connsiteX70" fmla="*/ 1217694 w 3072691"/>
              <a:gd name="connsiteY70" fmla="*/ 1094045 h 1236472"/>
              <a:gd name="connsiteX71" fmla="*/ 1227207 w 3072691"/>
              <a:gd name="connsiteY71" fmla="*/ 1122586 h 1236472"/>
              <a:gd name="connsiteX72" fmla="*/ 1236720 w 3072691"/>
              <a:gd name="connsiteY72" fmla="*/ 1151126 h 1236472"/>
              <a:gd name="connsiteX73" fmla="*/ 1250990 w 3072691"/>
              <a:gd name="connsiteY73" fmla="*/ 1179666 h 1236472"/>
              <a:gd name="connsiteX74" fmla="*/ 1279530 w 3072691"/>
              <a:gd name="connsiteY74" fmla="*/ 1189180 h 1236472"/>
              <a:gd name="connsiteX75" fmla="*/ 1322339 w 3072691"/>
              <a:gd name="connsiteY75" fmla="*/ 1179666 h 1236472"/>
              <a:gd name="connsiteX76" fmla="*/ 1336609 w 3072691"/>
              <a:gd name="connsiteY76" fmla="*/ 1170153 h 1236472"/>
              <a:gd name="connsiteX77" fmla="*/ 1355636 w 3072691"/>
              <a:gd name="connsiteY77" fmla="*/ 1165396 h 1236472"/>
              <a:gd name="connsiteX78" fmla="*/ 1369905 w 3072691"/>
              <a:gd name="connsiteY78" fmla="*/ 1155883 h 1236472"/>
              <a:gd name="connsiteX79" fmla="*/ 1436498 w 3072691"/>
              <a:gd name="connsiteY79" fmla="*/ 1155883 h 1236472"/>
              <a:gd name="connsiteX80" fmla="*/ 1479308 w 3072691"/>
              <a:gd name="connsiteY80" fmla="*/ 1189180 h 1236472"/>
              <a:gd name="connsiteX81" fmla="*/ 1522117 w 3072691"/>
              <a:gd name="connsiteY81" fmla="*/ 1184423 h 1236472"/>
              <a:gd name="connsiteX82" fmla="*/ 1531630 w 3072691"/>
              <a:gd name="connsiteY82" fmla="*/ 1170153 h 1236472"/>
              <a:gd name="connsiteX83" fmla="*/ 1555413 w 3072691"/>
              <a:gd name="connsiteY83" fmla="*/ 1146369 h 1236472"/>
              <a:gd name="connsiteX84" fmla="*/ 1607736 w 3072691"/>
              <a:gd name="connsiteY84" fmla="*/ 1151126 h 1236472"/>
              <a:gd name="connsiteX85" fmla="*/ 1622006 w 3072691"/>
              <a:gd name="connsiteY85" fmla="*/ 1160639 h 1236472"/>
              <a:gd name="connsiteX86" fmla="*/ 1636276 w 3072691"/>
              <a:gd name="connsiteY86" fmla="*/ 1165396 h 1236472"/>
              <a:gd name="connsiteX87" fmla="*/ 1664816 w 3072691"/>
              <a:gd name="connsiteY87" fmla="*/ 1189180 h 1236472"/>
              <a:gd name="connsiteX88" fmla="*/ 1683842 w 3072691"/>
              <a:gd name="connsiteY88" fmla="*/ 1198693 h 1236472"/>
              <a:gd name="connsiteX89" fmla="*/ 1731408 w 3072691"/>
              <a:gd name="connsiteY89" fmla="*/ 1189180 h 1236472"/>
              <a:gd name="connsiteX90" fmla="*/ 1740921 w 3072691"/>
              <a:gd name="connsiteY90" fmla="*/ 1179666 h 1236472"/>
              <a:gd name="connsiteX91" fmla="*/ 1769461 w 3072691"/>
              <a:gd name="connsiteY91" fmla="*/ 1170153 h 1236472"/>
              <a:gd name="connsiteX92" fmla="*/ 1840810 w 3072691"/>
              <a:gd name="connsiteY92" fmla="*/ 1174909 h 1236472"/>
              <a:gd name="connsiteX93" fmla="*/ 2092911 w 3072691"/>
              <a:gd name="connsiteY93" fmla="*/ 1165396 h 1236472"/>
              <a:gd name="connsiteX94" fmla="*/ 2107181 w 3072691"/>
              <a:gd name="connsiteY94" fmla="*/ 1155883 h 1236472"/>
              <a:gd name="connsiteX95" fmla="*/ 2121451 w 3072691"/>
              <a:gd name="connsiteY95" fmla="*/ 1151126 h 1236472"/>
              <a:gd name="connsiteX96" fmla="*/ 2145234 w 3072691"/>
              <a:gd name="connsiteY96" fmla="*/ 1127342 h 1236472"/>
              <a:gd name="connsiteX97" fmla="*/ 2173774 w 3072691"/>
              <a:gd name="connsiteY97" fmla="*/ 1098802 h 1236472"/>
              <a:gd name="connsiteX98" fmla="*/ 2211826 w 3072691"/>
              <a:gd name="connsiteY98" fmla="*/ 1060748 h 1236472"/>
              <a:gd name="connsiteX99" fmla="*/ 2221340 w 3072691"/>
              <a:gd name="connsiteY99" fmla="*/ 1051235 h 1236472"/>
              <a:gd name="connsiteX100" fmla="*/ 2235610 w 3072691"/>
              <a:gd name="connsiteY100" fmla="*/ 1046478 h 1236472"/>
              <a:gd name="connsiteX101" fmla="*/ 2254636 w 3072691"/>
              <a:gd name="connsiteY101" fmla="*/ 1032208 h 1236472"/>
              <a:gd name="connsiteX102" fmla="*/ 2273662 w 3072691"/>
              <a:gd name="connsiteY102" fmla="*/ 1027451 h 1236472"/>
              <a:gd name="connsiteX103" fmla="*/ 2297446 w 3072691"/>
              <a:gd name="connsiteY103" fmla="*/ 1017938 h 1236472"/>
              <a:gd name="connsiteX104" fmla="*/ 2306959 w 3072691"/>
              <a:gd name="connsiteY104" fmla="*/ 998911 h 1236472"/>
              <a:gd name="connsiteX105" fmla="*/ 2311715 w 3072691"/>
              <a:gd name="connsiteY105" fmla="*/ 956100 h 1236472"/>
              <a:gd name="connsiteX106" fmla="*/ 2321229 w 3072691"/>
              <a:gd name="connsiteY106" fmla="*/ 903776 h 1236472"/>
              <a:gd name="connsiteX107" fmla="*/ 2325985 w 3072691"/>
              <a:gd name="connsiteY107" fmla="*/ 860966 h 1236472"/>
              <a:gd name="connsiteX108" fmla="*/ 2330742 w 3072691"/>
              <a:gd name="connsiteY108" fmla="*/ 813399 h 1236472"/>
              <a:gd name="connsiteX109" fmla="*/ 2335499 w 3072691"/>
              <a:gd name="connsiteY109" fmla="*/ 799129 h 1236472"/>
              <a:gd name="connsiteX110" fmla="*/ 2340255 w 3072691"/>
              <a:gd name="connsiteY110" fmla="*/ 780102 h 1236472"/>
              <a:gd name="connsiteX111" fmla="*/ 2349768 w 3072691"/>
              <a:gd name="connsiteY111" fmla="*/ 751561 h 1236472"/>
              <a:gd name="connsiteX112" fmla="*/ 2354525 w 3072691"/>
              <a:gd name="connsiteY112" fmla="*/ 732535 h 1236472"/>
              <a:gd name="connsiteX113" fmla="*/ 2364038 w 3072691"/>
              <a:gd name="connsiteY113" fmla="*/ 713508 h 1236472"/>
              <a:gd name="connsiteX114" fmla="*/ 2373551 w 3072691"/>
              <a:gd name="connsiteY114" fmla="*/ 580320 h 1236472"/>
              <a:gd name="connsiteX115" fmla="*/ 2383065 w 3072691"/>
              <a:gd name="connsiteY115" fmla="*/ 508969 h 1236472"/>
              <a:gd name="connsiteX116" fmla="*/ 2387821 w 3072691"/>
              <a:gd name="connsiteY116" fmla="*/ 494699 h 1236472"/>
              <a:gd name="connsiteX117" fmla="*/ 2397335 w 3072691"/>
              <a:gd name="connsiteY117" fmla="*/ 480428 h 1236472"/>
              <a:gd name="connsiteX118" fmla="*/ 2421118 w 3072691"/>
              <a:gd name="connsiteY118" fmla="*/ 461402 h 1236472"/>
              <a:gd name="connsiteX119" fmla="*/ 2440144 w 3072691"/>
              <a:gd name="connsiteY119" fmla="*/ 432861 h 1236472"/>
              <a:gd name="connsiteX120" fmla="*/ 2449657 w 3072691"/>
              <a:gd name="connsiteY120" fmla="*/ 418591 h 1236472"/>
              <a:gd name="connsiteX121" fmla="*/ 2459171 w 3072691"/>
              <a:gd name="connsiteY121" fmla="*/ 409078 h 1236472"/>
              <a:gd name="connsiteX122" fmla="*/ 2473440 w 3072691"/>
              <a:gd name="connsiteY122" fmla="*/ 380537 h 1236472"/>
              <a:gd name="connsiteX123" fmla="*/ 2492467 w 3072691"/>
              <a:gd name="connsiteY123" fmla="*/ 361510 h 1236472"/>
              <a:gd name="connsiteX124" fmla="*/ 2516250 w 3072691"/>
              <a:gd name="connsiteY124" fmla="*/ 390051 h 1236472"/>
              <a:gd name="connsiteX125" fmla="*/ 2525763 w 3072691"/>
              <a:gd name="connsiteY125" fmla="*/ 404321 h 1236472"/>
              <a:gd name="connsiteX126" fmla="*/ 2535276 w 3072691"/>
              <a:gd name="connsiteY126" fmla="*/ 432861 h 1236472"/>
              <a:gd name="connsiteX127" fmla="*/ 2544790 w 3072691"/>
              <a:gd name="connsiteY127" fmla="*/ 461402 h 1236472"/>
              <a:gd name="connsiteX128" fmla="*/ 2549546 w 3072691"/>
              <a:gd name="connsiteY128" fmla="*/ 480428 h 1236472"/>
              <a:gd name="connsiteX129" fmla="*/ 2554303 w 3072691"/>
              <a:gd name="connsiteY129" fmla="*/ 504212 h 1236472"/>
              <a:gd name="connsiteX130" fmla="*/ 2563816 w 3072691"/>
              <a:gd name="connsiteY130" fmla="*/ 580320 h 1236472"/>
              <a:gd name="connsiteX131" fmla="*/ 2568573 w 3072691"/>
              <a:gd name="connsiteY131" fmla="*/ 604103 h 1236472"/>
              <a:gd name="connsiteX132" fmla="*/ 2573329 w 3072691"/>
              <a:gd name="connsiteY132" fmla="*/ 632643 h 1236472"/>
              <a:gd name="connsiteX133" fmla="*/ 2587599 w 3072691"/>
              <a:gd name="connsiteY133" fmla="*/ 699237 h 1236472"/>
              <a:gd name="connsiteX134" fmla="*/ 2597112 w 3072691"/>
              <a:gd name="connsiteY134" fmla="*/ 832426 h 1236472"/>
              <a:gd name="connsiteX135" fmla="*/ 2601869 w 3072691"/>
              <a:gd name="connsiteY135" fmla="*/ 865723 h 1236472"/>
              <a:gd name="connsiteX136" fmla="*/ 2616139 w 3072691"/>
              <a:gd name="connsiteY136" fmla="*/ 932317 h 1236472"/>
              <a:gd name="connsiteX137" fmla="*/ 2625652 w 3072691"/>
              <a:gd name="connsiteY137" fmla="*/ 965614 h 1236472"/>
              <a:gd name="connsiteX138" fmla="*/ 2635165 w 3072691"/>
              <a:gd name="connsiteY138" fmla="*/ 1022694 h 1236472"/>
              <a:gd name="connsiteX139" fmla="*/ 2639922 w 3072691"/>
              <a:gd name="connsiteY139" fmla="*/ 1127342 h 1236472"/>
              <a:gd name="connsiteX140" fmla="*/ 2649435 w 3072691"/>
              <a:gd name="connsiteY140" fmla="*/ 1155883 h 1236472"/>
              <a:gd name="connsiteX141" fmla="*/ 2668462 w 3072691"/>
              <a:gd name="connsiteY141" fmla="*/ 1179666 h 1236472"/>
              <a:gd name="connsiteX142" fmla="*/ 2682731 w 3072691"/>
              <a:gd name="connsiteY142" fmla="*/ 1184423 h 1236472"/>
              <a:gd name="connsiteX143" fmla="*/ 2711271 w 3072691"/>
              <a:gd name="connsiteY143" fmla="*/ 1179666 h 1236472"/>
              <a:gd name="connsiteX144" fmla="*/ 2720784 w 3072691"/>
              <a:gd name="connsiteY144" fmla="*/ 1165396 h 1236472"/>
              <a:gd name="connsiteX145" fmla="*/ 2730298 w 3072691"/>
              <a:gd name="connsiteY145" fmla="*/ 1155883 h 1236472"/>
              <a:gd name="connsiteX146" fmla="*/ 2749324 w 3072691"/>
              <a:gd name="connsiteY146" fmla="*/ 1151126 h 1236472"/>
              <a:gd name="connsiteX147" fmla="*/ 2758837 w 3072691"/>
              <a:gd name="connsiteY147" fmla="*/ 1141612 h 1236472"/>
              <a:gd name="connsiteX148" fmla="*/ 2792134 w 3072691"/>
              <a:gd name="connsiteY148" fmla="*/ 1113072 h 1236472"/>
              <a:gd name="connsiteX149" fmla="*/ 2811160 w 3072691"/>
              <a:gd name="connsiteY149" fmla="*/ 1084532 h 1236472"/>
              <a:gd name="connsiteX150" fmla="*/ 2820673 w 3072691"/>
              <a:gd name="connsiteY150" fmla="*/ 1070262 h 1236472"/>
              <a:gd name="connsiteX151" fmla="*/ 2830187 w 3072691"/>
              <a:gd name="connsiteY151" fmla="*/ 1055991 h 1236472"/>
              <a:gd name="connsiteX152" fmla="*/ 2834943 w 3072691"/>
              <a:gd name="connsiteY152" fmla="*/ 1036965 h 1236472"/>
              <a:gd name="connsiteX153" fmla="*/ 2844456 w 3072691"/>
              <a:gd name="connsiteY153" fmla="*/ 1027451 h 1236472"/>
              <a:gd name="connsiteX154" fmla="*/ 2853970 w 3072691"/>
              <a:gd name="connsiteY154" fmla="*/ 998911 h 1236472"/>
              <a:gd name="connsiteX155" fmla="*/ 2863483 w 3072691"/>
              <a:gd name="connsiteY155" fmla="*/ 1211432 h 1236472"/>
              <a:gd name="connsiteX156" fmla="*/ 6083 w 3072691"/>
              <a:gd name="connsiteY156" fmla="*/ 1230871 h 1236472"/>
              <a:gd name="connsiteX0" fmla="*/ 0 w 3072691"/>
              <a:gd name="connsiteY0" fmla="*/ 0 h 1236472"/>
              <a:gd name="connsiteX1" fmla="*/ 0 w 3072691"/>
              <a:gd name="connsiteY1" fmla="*/ 1218192 h 1236472"/>
              <a:gd name="connsiteX2" fmla="*/ 4757 w 3072691"/>
              <a:gd name="connsiteY2" fmla="*/ 90377 h 1236472"/>
              <a:gd name="connsiteX3" fmla="*/ 14270 w 3072691"/>
              <a:gd name="connsiteY3" fmla="*/ 137945 h 1236472"/>
              <a:gd name="connsiteX4" fmla="*/ 19026 w 3072691"/>
              <a:gd name="connsiteY4" fmla="*/ 166485 h 1236472"/>
              <a:gd name="connsiteX5" fmla="*/ 23783 w 3072691"/>
              <a:gd name="connsiteY5" fmla="*/ 185512 h 1236472"/>
              <a:gd name="connsiteX6" fmla="*/ 28540 w 3072691"/>
              <a:gd name="connsiteY6" fmla="*/ 209295 h 1236472"/>
              <a:gd name="connsiteX7" fmla="*/ 42810 w 3072691"/>
              <a:gd name="connsiteY7" fmla="*/ 266376 h 1236472"/>
              <a:gd name="connsiteX8" fmla="*/ 47566 w 3072691"/>
              <a:gd name="connsiteY8" fmla="*/ 285403 h 1236472"/>
              <a:gd name="connsiteX9" fmla="*/ 66593 w 3072691"/>
              <a:gd name="connsiteY9" fmla="*/ 323457 h 1236472"/>
              <a:gd name="connsiteX10" fmla="*/ 85619 w 3072691"/>
              <a:gd name="connsiteY10" fmla="*/ 390051 h 1236472"/>
              <a:gd name="connsiteX11" fmla="*/ 95132 w 3072691"/>
              <a:gd name="connsiteY11" fmla="*/ 437618 h 1236472"/>
              <a:gd name="connsiteX12" fmla="*/ 104646 w 3072691"/>
              <a:gd name="connsiteY12" fmla="*/ 461402 h 1236472"/>
              <a:gd name="connsiteX13" fmla="*/ 109402 w 3072691"/>
              <a:gd name="connsiteY13" fmla="*/ 756318 h 1236472"/>
              <a:gd name="connsiteX14" fmla="*/ 114159 w 3072691"/>
              <a:gd name="connsiteY14" fmla="*/ 822912 h 1236472"/>
              <a:gd name="connsiteX15" fmla="*/ 123672 w 3072691"/>
              <a:gd name="connsiteY15" fmla="*/ 851453 h 1236472"/>
              <a:gd name="connsiteX16" fmla="*/ 128429 w 3072691"/>
              <a:gd name="connsiteY16" fmla="*/ 908533 h 1236472"/>
              <a:gd name="connsiteX17" fmla="*/ 142698 w 3072691"/>
              <a:gd name="connsiteY17" fmla="*/ 913290 h 1236472"/>
              <a:gd name="connsiteX18" fmla="*/ 190265 w 3072691"/>
              <a:gd name="connsiteY18" fmla="*/ 908533 h 1236472"/>
              <a:gd name="connsiteX19" fmla="*/ 228318 w 3072691"/>
              <a:gd name="connsiteY19" fmla="*/ 879993 h 1236472"/>
              <a:gd name="connsiteX20" fmla="*/ 237831 w 3072691"/>
              <a:gd name="connsiteY20" fmla="*/ 870479 h 1236472"/>
              <a:gd name="connsiteX21" fmla="*/ 247344 w 3072691"/>
              <a:gd name="connsiteY21" fmla="*/ 856209 h 1236472"/>
              <a:gd name="connsiteX22" fmla="*/ 261614 w 3072691"/>
              <a:gd name="connsiteY22" fmla="*/ 851453 h 1236472"/>
              <a:gd name="connsiteX23" fmla="*/ 280640 w 3072691"/>
              <a:gd name="connsiteY23" fmla="*/ 856209 h 1236472"/>
              <a:gd name="connsiteX24" fmla="*/ 299667 w 3072691"/>
              <a:gd name="connsiteY24" fmla="*/ 894263 h 1236472"/>
              <a:gd name="connsiteX25" fmla="*/ 309180 w 3072691"/>
              <a:gd name="connsiteY25" fmla="*/ 927560 h 1236472"/>
              <a:gd name="connsiteX26" fmla="*/ 318693 w 3072691"/>
              <a:gd name="connsiteY26" fmla="*/ 956100 h 1236472"/>
              <a:gd name="connsiteX27" fmla="*/ 323450 w 3072691"/>
              <a:gd name="connsiteY27" fmla="*/ 970370 h 1236472"/>
              <a:gd name="connsiteX28" fmla="*/ 328206 w 3072691"/>
              <a:gd name="connsiteY28" fmla="*/ 994154 h 1236472"/>
              <a:gd name="connsiteX29" fmla="*/ 347233 w 3072691"/>
              <a:gd name="connsiteY29" fmla="*/ 1032208 h 1236472"/>
              <a:gd name="connsiteX30" fmla="*/ 356746 w 3072691"/>
              <a:gd name="connsiteY30" fmla="*/ 1046478 h 1236472"/>
              <a:gd name="connsiteX31" fmla="*/ 375773 w 3072691"/>
              <a:gd name="connsiteY31" fmla="*/ 1079775 h 1236472"/>
              <a:gd name="connsiteX32" fmla="*/ 404312 w 3072691"/>
              <a:gd name="connsiteY32" fmla="*/ 1113072 h 1236472"/>
              <a:gd name="connsiteX33" fmla="*/ 432852 w 3072691"/>
              <a:gd name="connsiteY33" fmla="*/ 1122586 h 1236472"/>
              <a:gd name="connsiteX34" fmla="*/ 461392 w 3072691"/>
              <a:gd name="connsiteY34" fmla="*/ 1117829 h 1236472"/>
              <a:gd name="connsiteX35" fmla="*/ 470905 w 3072691"/>
              <a:gd name="connsiteY35" fmla="*/ 1089288 h 1236472"/>
              <a:gd name="connsiteX36" fmla="*/ 475662 w 3072691"/>
              <a:gd name="connsiteY36" fmla="*/ 1075018 h 1236472"/>
              <a:gd name="connsiteX37" fmla="*/ 480418 w 3072691"/>
              <a:gd name="connsiteY37" fmla="*/ 1013181 h 1236472"/>
              <a:gd name="connsiteX38" fmla="*/ 489931 w 3072691"/>
              <a:gd name="connsiteY38" fmla="*/ 941830 h 1236472"/>
              <a:gd name="connsiteX39" fmla="*/ 499445 w 3072691"/>
              <a:gd name="connsiteY39" fmla="*/ 913290 h 1236472"/>
              <a:gd name="connsiteX40" fmla="*/ 513715 w 3072691"/>
              <a:gd name="connsiteY40" fmla="*/ 870479 h 1236472"/>
              <a:gd name="connsiteX41" fmla="*/ 518471 w 3072691"/>
              <a:gd name="connsiteY41" fmla="*/ 856209 h 1236472"/>
              <a:gd name="connsiteX42" fmla="*/ 532741 w 3072691"/>
              <a:gd name="connsiteY42" fmla="*/ 808642 h 1236472"/>
              <a:gd name="connsiteX43" fmla="*/ 537498 w 3072691"/>
              <a:gd name="connsiteY43" fmla="*/ 794372 h 1236472"/>
              <a:gd name="connsiteX44" fmla="*/ 547011 w 3072691"/>
              <a:gd name="connsiteY44" fmla="*/ 784858 h 1236472"/>
              <a:gd name="connsiteX45" fmla="*/ 570794 w 3072691"/>
              <a:gd name="connsiteY45" fmla="*/ 746805 h 1236472"/>
              <a:gd name="connsiteX46" fmla="*/ 585064 w 3072691"/>
              <a:gd name="connsiteY46" fmla="*/ 742048 h 1236472"/>
              <a:gd name="connsiteX47" fmla="*/ 627873 w 3072691"/>
              <a:gd name="connsiteY47" fmla="*/ 756318 h 1236472"/>
              <a:gd name="connsiteX48" fmla="*/ 637387 w 3072691"/>
              <a:gd name="connsiteY48" fmla="*/ 765832 h 1236472"/>
              <a:gd name="connsiteX49" fmla="*/ 665926 w 3072691"/>
              <a:gd name="connsiteY49" fmla="*/ 784858 h 1236472"/>
              <a:gd name="connsiteX50" fmla="*/ 675439 w 3072691"/>
              <a:gd name="connsiteY50" fmla="*/ 794372 h 1236472"/>
              <a:gd name="connsiteX51" fmla="*/ 694466 w 3072691"/>
              <a:gd name="connsiteY51" fmla="*/ 822912 h 1236472"/>
              <a:gd name="connsiteX52" fmla="*/ 727762 w 3072691"/>
              <a:gd name="connsiteY52" fmla="*/ 832426 h 1236472"/>
              <a:gd name="connsiteX53" fmla="*/ 765815 w 3072691"/>
              <a:gd name="connsiteY53" fmla="*/ 841939 h 1236472"/>
              <a:gd name="connsiteX54" fmla="*/ 799111 w 3072691"/>
              <a:gd name="connsiteY54" fmla="*/ 870479 h 1236472"/>
              <a:gd name="connsiteX55" fmla="*/ 822895 w 3072691"/>
              <a:gd name="connsiteY55" fmla="*/ 894263 h 1236472"/>
              <a:gd name="connsiteX56" fmla="*/ 846678 w 3072691"/>
              <a:gd name="connsiteY56" fmla="*/ 918047 h 1236472"/>
              <a:gd name="connsiteX57" fmla="*/ 860947 w 3072691"/>
              <a:gd name="connsiteY57" fmla="*/ 932317 h 1236472"/>
              <a:gd name="connsiteX58" fmla="*/ 870461 w 3072691"/>
              <a:gd name="connsiteY58" fmla="*/ 946587 h 1236472"/>
              <a:gd name="connsiteX59" fmla="*/ 884731 w 3072691"/>
              <a:gd name="connsiteY59" fmla="*/ 960857 h 1236472"/>
              <a:gd name="connsiteX60" fmla="*/ 894244 w 3072691"/>
              <a:gd name="connsiteY60" fmla="*/ 975127 h 1236472"/>
              <a:gd name="connsiteX61" fmla="*/ 903757 w 3072691"/>
              <a:gd name="connsiteY61" fmla="*/ 984641 h 1236472"/>
              <a:gd name="connsiteX62" fmla="*/ 913270 w 3072691"/>
              <a:gd name="connsiteY62" fmla="*/ 998911 h 1236472"/>
              <a:gd name="connsiteX63" fmla="*/ 927540 w 3072691"/>
              <a:gd name="connsiteY63" fmla="*/ 1003668 h 1236472"/>
              <a:gd name="connsiteX64" fmla="*/ 941810 w 3072691"/>
              <a:gd name="connsiteY64" fmla="*/ 1022694 h 1236472"/>
              <a:gd name="connsiteX65" fmla="*/ 956080 w 3072691"/>
              <a:gd name="connsiteY65" fmla="*/ 1032208 h 1236472"/>
              <a:gd name="connsiteX66" fmla="*/ 960836 w 3072691"/>
              <a:gd name="connsiteY66" fmla="*/ 1046478 h 1236472"/>
              <a:gd name="connsiteX67" fmla="*/ 998889 w 3072691"/>
              <a:gd name="connsiteY67" fmla="*/ 1055991 h 1236472"/>
              <a:gd name="connsiteX68" fmla="*/ 1027429 w 3072691"/>
              <a:gd name="connsiteY68" fmla="*/ 1075018 h 1236472"/>
              <a:gd name="connsiteX69" fmla="*/ 1208180 w 3072691"/>
              <a:gd name="connsiteY69" fmla="*/ 1084532 h 1236472"/>
              <a:gd name="connsiteX70" fmla="*/ 1217694 w 3072691"/>
              <a:gd name="connsiteY70" fmla="*/ 1094045 h 1236472"/>
              <a:gd name="connsiteX71" fmla="*/ 1227207 w 3072691"/>
              <a:gd name="connsiteY71" fmla="*/ 1122586 h 1236472"/>
              <a:gd name="connsiteX72" fmla="*/ 1236720 w 3072691"/>
              <a:gd name="connsiteY72" fmla="*/ 1151126 h 1236472"/>
              <a:gd name="connsiteX73" fmla="*/ 1250990 w 3072691"/>
              <a:gd name="connsiteY73" fmla="*/ 1179666 h 1236472"/>
              <a:gd name="connsiteX74" fmla="*/ 1279530 w 3072691"/>
              <a:gd name="connsiteY74" fmla="*/ 1189180 h 1236472"/>
              <a:gd name="connsiteX75" fmla="*/ 1322339 w 3072691"/>
              <a:gd name="connsiteY75" fmla="*/ 1179666 h 1236472"/>
              <a:gd name="connsiteX76" fmla="*/ 1336609 w 3072691"/>
              <a:gd name="connsiteY76" fmla="*/ 1170153 h 1236472"/>
              <a:gd name="connsiteX77" fmla="*/ 1355636 w 3072691"/>
              <a:gd name="connsiteY77" fmla="*/ 1165396 h 1236472"/>
              <a:gd name="connsiteX78" fmla="*/ 1369905 w 3072691"/>
              <a:gd name="connsiteY78" fmla="*/ 1155883 h 1236472"/>
              <a:gd name="connsiteX79" fmla="*/ 1436498 w 3072691"/>
              <a:gd name="connsiteY79" fmla="*/ 1155883 h 1236472"/>
              <a:gd name="connsiteX80" fmla="*/ 1479308 w 3072691"/>
              <a:gd name="connsiteY80" fmla="*/ 1189180 h 1236472"/>
              <a:gd name="connsiteX81" fmla="*/ 1522117 w 3072691"/>
              <a:gd name="connsiteY81" fmla="*/ 1184423 h 1236472"/>
              <a:gd name="connsiteX82" fmla="*/ 1531630 w 3072691"/>
              <a:gd name="connsiteY82" fmla="*/ 1170153 h 1236472"/>
              <a:gd name="connsiteX83" fmla="*/ 1555413 w 3072691"/>
              <a:gd name="connsiteY83" fmla="*/ 1146369 h 1236472"/>
              <a:gd name="connsiteX84" fmla="*/ 1607736 w 3072691"/>
              <a:gd name="connsiteY84" fmla="*/ 1151126 h 1236472"/>
              <a:gd name="connsiteX85" fmla="*/ 1622006 w 3072691"/>
              <a:gd name="connsiteY85" fmla="*/ 1160639 h 1236472"/>
              <a:gd name="connsiteX86" fmla="*/ 1636276 w 3072691"/>
              <a:gd name="connsiteY86" fmla="*/ 1165396 h 1236472"/>
              <a:gd name="connsiteX87" fmla="*/ 1664816 w 3072691"/>
              <a:gd name="connsiteY87" fmla="*/ 1189180 h 1236472"/>
              <a:gd name="connsiteX88" fmla="*/ 1683842 w 3072691"/>
              <a:gd name="connsiteY88" fmla="*/ 1198693 h 1236472"/>
              <a:gd name="connsiteX89" fmla="*/ 1731408 w 3072691"/>
              <a:gd name="connsiteY89" fmla="*/ 1189180 h 1236472"/>
              <a:gd name="connsiteX90" fmla="*/ 1740921 w 3072691"/>
              <a:gd name="connsiteY90" fmla="*/ 1179666 h 1236472"/>
              <a:gd name="connsiteX91" fmla="*/ 1769461 w 3072691"/>
              <a:gd name="connsiteY91" fmla="*/ 1170153 h 1236472"/>
              <a:gd name="connsiteX92" fmla="*/ 1840810 w 3072691"/>
              <a:gd name="connsiteY92" fmla="*/ 1174909 h 1236472"/>
              <a:gd name="connsiteX93" fmla="*/ 2092911 w 3072691"/>
              <a:gd name="connsiteY93" fmla="*/ 1165396 h 1236472"/>
              <a:gd name="connsiteX94" fmla="*/ 2107181 w 3072691"/>
              <a:gd name="connsiteY94" fmla="*/ 1155883 h 1236472"/>
              <a:gd name="connsiteX95" fmla="*/ 2121451 w 3072691"/>
              <a:gd name="connsiteY95" fmla="*/ 1151126 h 1236472"/>
              <a:gd name="connsiteX96" fmla="*/ 2145234 w 3072691"/>
              <a:gd name="connsiteY96" fmla="*/ 1127342 h 1236472"/>
              <a:gd name="connsiteX97" fmla="*/ 2173774 w 3072691"/>
              <a:gd name="connsiteY97" fmla="*/ 1098802 h 1236472"/>
              <a:gd name="connsiteX98" fmla="*/ 2211826 w 3072691"/>
              <a:gd name="connsiteY98" fmla="*/ 1060748 h 1236472"/>
              <a:gd name="connsiteX99" fmla="*/ 2221340 w 3072691"/>
              <a:gd name="connsiteY99" fmla="*/ 1051235 h 1236472"/>
              <a:gd name="connsiteX100" fmla="*/ 2235610 w 3072691"/>
              <a:gd name="connsiteY100" fmla="*/ 1046478 h 1236472"/>
              <a:gd name="connsiteX101" fmla="*/ 2254636 w 3072691"/>
              <a:gd name="connsiteY101" fmla="*/ 1032208 h 1236472"/>
              <a:gd name="connsiteX102" fmla="*/ 2273662 w 3072691"/>
              <a:gd name="connsiteY102" fmla="*/ 1027451 h 1236472"/>
              <a:gd name="connsiteX103" fmla="*/ 2297446 w 3072691"/>
              <a:gd name="connsiteY103" fmla="*/ 1017938 h 1236472"/>
              <a:gd name="connsiteX104" fmla="*/ 2306959 w 3072691"/>
              <a:gd name="connsiteY104" fmla="*/ 998911 h 1236472"/>
              <a:gd name="connsiteX105" fmla="*/ 2311715 w 3072691"/>
              <a:gd name="connsiteY105" fmla="*/ 956100 h 1236472"/>
              <a:gd name="connsiteX106" fmla="*/ 2321229 w 3072691"/>
              <a:gd name="connsiteY106" fmla="*/ 903776 h 1236472"/>
              <a:gd name="connsiteX107" fmla="*/ 2325985 w 3072691"/>
              <a:gd name="connsiteY107" fmla="*/ 860966 h 1236472"/>
              <a:gd name="connsiteX108" fmla="*/ 2330742 w 3072691"/>
              <a:gd name="connsiteY108" fmla="*/ 813399 h 1236472"/>
              <a:gd name="connsiteX109" fmla="*/ 2335499 w 3072691"/>
              <a:gd name="connsiteY109" fmla="*/ 799129 h 1236472"/>
              <a:gd name="connsiteX110" fmla="*/ 2340255 w 3072691"/>
              <a:gd name="connsiteY110" fmla="*/ 780102 h 1236472"/>
              <a:gd name="connsiteX111" fmla="*/ 2349768 w 3072691"/>
              <a:gd name="connsiteY111" fmla="*/ 751561 h 1236472"/>
              <a:gd name="connsiteX112" fmla="*/ 2354525 w 3072691"/>
              <a:gd name="connsiteY112" fmla="*/ 732535 h 1236472"/>
              <a:gd name="connsiteX113" fmla="*/ 2364038 w 3072691"/>
              <a:gd name="connsiteY113" fmla="*/ 713508 h 1236472"/>
              <a:gd name="connsiteX114" fmla="*/ 2373551 w 3072691"/>
              <a:gd name="connsiteY114" fmla="*/ 580320 h 1236472"/>
              <a:gd name="connsiteX115" fmla="*/ 2383065 w 3072691"/>
              <a:gd name="connsiteY115" fmla="*/ 508969 h 1236472"/>
              <a:gd name="connsiteX116" fmla="*/ 2387821 w 3072691"/>
              <a:gd name="connsiteY116" fmla="*/ 494699 h 1236472"/>
              <a:gd name="connsiteX117" fmla="*/ 2397335 w 3072691"/>
              <a:gd name="connsiteY117" fmla="*/ 480428 h 1236472"/>
              <a:gd name="connsiteX118" fmla="*/ 2421118 w 3072691"/>
              <a:gd name="connsiteY118" fmla="*/ 461402 h 1236472"/>
              <a:gd name="connsiteX119" fmla="*/ 2440144 w 3072691"/>
              <a:gd name="connsiteY119" fmla="*/ 432861 h 1236472"/>
              <a:gd name="connsiteX120" fmla="*/ 2449657 w 3072691"/>
              <a:gd name="connsiteY120" fmla="*/ 418591 h 1236472"/>
              <a:gd name="connsiteX121" fmla="*/ 2459171 w 3072691"/>
              <a:gd name="connsiteY121" fmla="*/ 409078 h 1236472"/>
              <a:gd name="connsiteX122" fmla="*/ 2473440 w 3072691"/>
              <a:gd name="connsiteY122" fmla="*/ 380537 h 1236472"/>
              <a:gd name="connsiteX123" fmla="*/ 2492467 w 3072691"/>
              <a:gd name="connsiteY123" fmla="*/ 361510 h 1236472"/>
              <a:gd name="connsiteX124" fmla="*/ 2516250 w 3072691"/>
              <a:gd name="connsiteY124" fmla="*/ 390051 h 1236472"/>
              <a:gd name="connsiteX125" fmla="*/ 2525763 w 3072691"/>
              <a:gd name="connsiteY125" fmla="*/ 404321 h 1236472"/>
              <a:gd name="connsiteX126" fmla="*/ 2535276 w 3072691"/>
              <a:gd name="connsiteY126" fmla="*/ 432861 h 1236472"/>
              <a:gd name="connsiteX127" fmla="*/ 2544790 w 3072691"/>
              <a:gd name="connsiteY127" fmla="*/ 461402 h 1236472"/>
              <a:gd name="connsiteX128" fmla="*/ 2549546 w 3072691"/>
              <a:gd name="connsiteY128" fmla="*/ 480428 h 1236472"/>
              <a:gd name="connsiteX129" fmla="*/ 2554303 w 3072691"/>
              <a:gd name="connsiteY129" fmla="*/ 504212 h 1236472"/>
              <a:gd name="connsiteX130" fmla="*/ 2563816 w 3072691"/>
              <a:gd name="connsiteY130" fmla="*/ 580320 h 1236472"/>
              <a:gd name="connsiteX131" fmla="*/ 2568573 w 3072691"/>
              <a:gd name="connsiteY131" fmla="*/ 604103 h 1236472"/>
              <a:gd name="connsiteX132" fmla="*/ 2573329 w 3072691"/>
              <a:gd name="connsiteY132" fmla="*/ 632643 h 1236472"/>
              <a:gd name="connsiteX133" fmla="*/ 2587599 w 3072691"/>
              <a:gd name="connsiteY133" fmla="*/ 699237 h 1236472"/>
              <a:gd name="connsiteX134" fmla="*/ 2597112 w 3072691"/>
              <a:gd name="connsiteY134" fmla="*/ 832426 h 1236472"/>
              <a:gd name="connsiteX135" fmla="*/ 2601869 w 3072691"/>
              <a:gd name="connsiteY135" fmla="*/ 865723 h 1236472"/>
              <a:gd name="connsiteX136" fmla="*/ 2616139 w 3072691"/>
              <a:gd name="connsiteY136" fmla="*/ 932317 h 1236472"/>
              <a:gd name="connsiteX137" fmla="*/ 2625652 w 3072691"/>
              <a:gd name="connsiteY137" fmla="*/ 965614 h 1236472"/>
              <a:gd name="connsiteX138" fmla="*/ 2635165 w 3072691"/>
              <a:gd name="connsiteY138" fmla="*/ 1022694 h 1236472"/>
              <a:gd name="connsiteX139" fmla="*/ 2639922 w 3072691"/>
              <a:gd name="connsiteY139" fmla="*/ 1127342 h 1236472"/>
              <a:gd name="connsiteX140" fmla="*/ 2649435 w 3072691"/>
              <a:gd name="connsiteY140" fmla="*/ 1155883 h 1236472"/>
              <a:gd name="connsiteX141" fmla="*/ 2668462 w 3072691"/>
              <a:gd name="connsiteY141" fmla="*/ 1179666 h 1236472"/>
              <a:gd name="connsiteX142" fmla="*/ 2682731 w 3072691"/>
              <a:gd name="connsiteY142" fmla="*/ 1184423 h 1236472"/>
              <a:gd name="connsiteX143" fmla="*/ 2711271 w 3072691"/>
              <a:gd name="connsiteY143" fmla="*/ 1179666 h 1236472"/>
              <a:gd name="connsiteX144" fmla="*/ 2720784 w 3072691"/>
              <a:gd name="connsiteY144" fmla="*/ 1165396 h 1236472"/>
              <a:gd name="connsiteX145" fmla="*/ 2730298 w 3072691"/>
              <a:gd name="connsiteY145" fmla="*/ 1155883 h 1236472"/>
              <a:gd name="connsiteX146" fmla="*/ 2749324 w 3072691"/>
              <a:gd name="connsiteY146" fmla="*/ 1151126 h 1236472"/>
              <a:gd name="connsiteX147" fmla="*/ 2758837 w 3072691"/>
              <a:gd name="connsiteY147" fmla="*/ 1141612 h 1236472"/>
              <a:gd name="connsiteX148" fmla="*/ 2792134 w 3072691"/>
              <a:gd name="connsiteY148" fmla="*/ 1113072 h 1236472"/>
              <a:gd name="connsiteX149" fmla="*/ 2811160 w 3072691"/>
              <a:gd name="connsiteY149" fmla="*/ 1084532 h 1236472"/>
              <a:gd name="connsiteX150" fmla="*/ 2820673 w 3072691"/>
              <a:gd name="connsiteY150" fmla="*/ 1070262 h 1236472"/>
              <a:gd name="connsiteX151" fmla="*/ 2830187 w 3072691"/>
              <a:gd name="connsiteY151" fmla="*/ 1055991 h 1236472"/>
              <a:gd name="connsiteX152" fmla="*/ 2834943 w 3072691"/>
              <a:gd name="connsiteY152" fmla="*/ 1036965 h 1236472"/>
              <a:gd name="connsiteX153" fmla="*/ 2844456 w 3072691"/>
              <a:gd name="connsiteY153" fmla="*/ 1027451 h 1236472"/>
              <a:gd name="connsiteX154" fmla="*/ 2853970 w 3072691"/>
              <a:gd name="connsiteY154" fmla="*/ 998911 h 1236472"/>
              <a:gd name="connsiteX155" fmla="*/ 2863483 w 3072691"/>
              <a:gd name="connsiteY155" fmla="*/ 1211432 h 1236472"/>
              <a:gd name="connsiteX156" fmla="*/ 6083 w 3072691"/>
              <a:gd name="connsiteY156" fmla="*/ 1230871 h 1236472"/>
              <a:gd name="connsiteX157" fmla="*/ 0 w 3072691"/>
              <a:gd name="connsiteY157" fmla="*/ 0 h 1236472"/>
              <a:gd name="connsiteX0" fmla="*/ 0 w 2874209"/>
              <a:gd name="connsiteY0" fmla="*/ 0 h 1230871"/>
              <a:gd name="connsiteX1" fmla="*/ 0 w 2874209"/>
              <a:gd name="connsiteY1" fmla="*/ 1218192 h 1230871"/>
              <a:gd name="connsiteX2" fmla="*/ 4757 w 2874209"/>
              <a:gd name="connsiteY2" fmla="*/ 90377 h 1230871"/>
              <a:gd name="connsiteX3" fmla="*/ 14270 w 2874209"/>
              <a:gd name="connsiteY3" fmla="*/ 137945 h 1230871"/>
              <a:gd name="connsiteX4" fmla="*/ 19026 w 2874209"/>
              <a:gd name="connsiteY4" fmla="*/ 166485 h 1230871"/>
              <a:gd name="connsiteX5" fmla="*/ 23783 w 2874209"/>
              <a:gd name="connsiteY5" fmla="*/ 185512 h 1230871"/>
              <a:gd name="connsiteX6" fmla="*/ 28540 w 2874209"/>
              <a:gd name="connsiteY6" fmla="*/ 209295 h 1230871"/>
              <a:gd name="connsiteX7" fmla="*/ 42810 w 2874209"/>
              <a:gd name="connsiteY7" fmla="*/ 266376 h 1230871"/>
              <a:gd name="connsiteX8" fmla="*/ 47566 w 2874209"/>
              <a:gd name="connsiteY8" fmla="*/ 285403 h 1230871"/>
              <a:gd name="connsiteX9" fmla="*/ 66593 w 2874209"/>
              <a:gd name="connsiteY9" fmla="*/ 323457 h 1230871"/>
              <a:gd name="connsiteX10" fmla="*/ 85619 w 2874209"/>
              <a:gd name="connsiteY10" fmla="*/ 390051 h 1230871"/>
              <a:gd name="connsiteX11" fmla="*/ 95132 w 2874209"/>
              <a:gd name="connsiteY11" fmla="*/ 437618 h 1230871"/>
              <a:gd name="connsiteX12" fmla="*/ 104646 w 2874209"/>
              <a:gd name="connsiteY12" fmla="*/ 461402 h 1230871"/>
              <a:gd name="connsiteX13" fmla="*/ 109402 w 2874209"/>
              <a:gd name="connsiteY13" fmla="*/ 756318 h 1230871"/>
              <a:gd name="connsiteX14" fmla="*/ 114159 w 2874209"/>
              <a:gd name="connsiteY14" fmla="*/ 822912 h 1230871"/>
              <a:gd name="connsiteX15" fmla="*/ 123672 w 2874209"/>
              <a:gd name="connsiteY15" fmla="*/ 851453 h 1230871"/>
              <a:gd name="connsiteX16" fmla="*/ 128429 w 2874209"/>
              <a:gd name="connsiteY16" fmla="*/ 908533 h 1230871"/>
              <a:gd name="connsiteX17" fmla="*/ 142698 w 2874209"/>
              <a:gd name="connsiteY17" fmla="*/ 913290 h 1230871"/>
              <a:gd name="connsiteX18" fmla="*/ 190265 w 2874209"/>
              <a:gd name="connsiteY18" fmla="*/ 908533 h 1230871"/>
              <a:gd name="connsiteX19" fmla="*/ 228318 w 2874209"/>
              <a:gd name="connsiteY19" fmla="*/ 879993 h 1230871"/>
              <a:gd name="connsiteX20" fmla="*/ 237831 w 2874209"/>
              <a:gd name="connsiteY20" fmla="*/ 870479 h 1230871"/>
              <a:gd name="connsiteX21" fmla="*/ 247344 w 2874209"/>
              <a:gd name="connsiteY21" fmla="*/ 856209 h 1230871"/>
              <a:gd name="connsiteX22" fmla="*/ 261614 w 2874209"/>
              <a:gd name="connsiteY22" fmla="*/ 851453 h 1230871"/>
              <a:gd name="connsiteX23" fmla="*/ 280640 w 2874209"/>
              <a:gd name="connsiteY23" fmla="*/ 856209 h 1230871"/>
              <a:gd name="connsiteX24" fmla="*/ 299667 w 2874209"/>
              <a:gd name="connsiteY24" fmla="*/ 894263 h 1230871"/>
              <a:gd name="connsiteX25" fmla="*/ 309180 w 2874209"/>
              <a:gd name="connsiteY25" fmla="*/ 927560 h 1230871"/>
              <a:gd name="connsiteX26" fmla="*/ 318693 w 2874209"/>
              <a:gd name="connsiteY26" fmla="*/ 956100 h 1230871"/>
              <a:gd name="connsiteX27" fmla="*/ 323450 w 2874209"/>
              <a:gd name="connsiteY27" fmla="*/ 970370 h 1230871"/>
              <a:gd name="connsiteX28" fmla="*/ 328206 w 2874209"/>
              <a:gd name="connsiteY28" fmla="*/ 994154 h 1230871"/>
              <a:gd name="connsiteX29" fmla="*/ 347233 w 2874209"/>
              <a:gd name="connsiteY29" fmla="*/ 1032208 h 1230871"/>
              <a:gd name="connsiteX30" fmla="*/ 356746 w 2874209"/>
              <a:gd name="connsiteY30" fmla="*/ 1046478 h 1230871"/>
              <a:gd name="connsiteX31" fmla="*/ 375773 w 2874209"/>
              <a:gd name="connsiteY31" fmla="*/ 1079775 h 1230871"/>
              <a:gd name="connsiteX32" fmla="*/ 404312 w 2874209"/>
              <a:gd name="connsiteY32" fmla="*/ 1113072 h 1230871"/>
              <a:gd name="connsiteX33" fmla="*/ 432852 w 2874209"/>
              <a:gd name="connsiteY33" fmla="*/ 1122586 h 1230871"/>
              <a:gd name="connsiteX34" fmla="*/ 461392 w 2874209"/>
              <a:gd name="connsiteY34" fmla="*/ 1117829 h 1230871"/>
              <a:gd name="connsiteX35" fmla="*/ 470905 w 2874209"/>
              <a:gd name="connsiteY35" fmla="*/ 1089288 h 1230871"/>
              <a:gd name="connsiteX36" fmla="*/ 475662 w 2874209"/>
              <a:gd name="connsiteY36" fmla="*/ 1075018 h 1230871"/>
              <a:gd name="connsiteX37" fmla="*/ 480418 w 2874209"/>
              <a:gd name="connsiteY37" fmla="*/ 1013181 h 1230871"/>
              <a:gd name="connsiteX38" fmla="*/ 489931 w 2874209"/>
              <a:gd name="connsiteY38" fmla="*/ 941830 h 1230871"/>
              <a:gd name="connsiteX39" fmla="*/ 499445 w 2874209"/>
              <a:gd name="connsiteY39" fmla="*/ 913290 h 1230871"/>
              <a:gd name="connsiteX40" fmla="*/ 513715 w 2874209"/>
              <a:gd name="connsiteY40" fmla="*/ 870479 h 1230871"/>
              <a:gd name="connsiteX41" fmla="*/ 518471 w 2874209"/>
              <a:gd name="connsiteY41" fmla="*/ 856209 h 1230871"/>
              <a:gd name="connsiteX42" fmla="*/ 532741 w 2874209"/>
              <a:gd name="connsiteY42" fmla="*/ 808642 h 1230871"/>
              <a:gd name="connsiteX43" fmla="*/ 537498 w 2874209"/>
              <a:gd name="connsiteY43" fmla="*/ 794372 h 1230871"/>
              <a:gd name="connsiteX44" fmla="*/ 547011 w 2874209"/>
              <a:gd name="connsiteY44" fmla="*/ 784858 h 1230871"/>
              <a:gd name="connsiteX45" fmla="*/ 570794 w 2874209"/>
              <a:gd name="connsiteY45" fmla="*/ 746805 h 1230871"/>
              <a:gd name="connsiteX46" fmla="*/ 585064 w 2874209"/>
              <a:gd name="connsiteY46" fmla="*/ 742048 h 1230871"/>
              <a:gd name="connsiteX47" fmla="*/ 627873 w 2874209"/>
              <a:gd name="connsiteY47" fmla="*/ 756318 h 1230871"/>
              <a:gd name="connsiteX48" fmla="*/ 637387 w 2874209"/>
              <a:gd name="connsiteY48" fmla="*/ 765832 h 1230871"/>
              <a:gd name="connsiteX49" fmla="*/ 665926 w 2874209"/>
              <a:gd name="connsiteY49" fmla="*/ 784858 h 1230871"/>
              <a:gd name="connsiteX50" fmla="*/ 675439 w 2874209"/>
              <a:gd name="connsiteY50" fmla="*/ 794372 h 1230871"/>
              <a:gd name="connsiteX51" fmla="*/ 694466 w 2874209"/>
              <a:gd name="connsiteY51" fmla="*/ 822912 h 1230871"/>
              <a:gd name="connsiteX52" fmla="*/ 727762 w 2874209"/>
              <a:gd name="connsiteY52" fmla="*/ 832426 h 1230871"/>
              <a:gd name="connsiteX53" fmla="*/ 765815 w 2874209"/>
              <a:gd name="connsiteY53" fmla="*/ 841939 h 1230871"/>
              <a:gd name="connsiteX54" fmla="*/ 799111 w 2874209"/>
              <a:gd name="connsiteY54" fmla="*/ 870479 h 1230871"/>
              <a:gd name="connsiteX55" fmla="*/ 822895 w 2874209"/>
              <a:gd name="connsiteY55" fmla="*/ 894263 h 1230871"/>
              <a:gd name="connsiteX56" fmla="*/ 846678 w 2874209"/>
              <a:gd name="connsiteY56" fmla="*/ 918047 h 1230871"/>
              <a:gd name="connsiteX57" fmla="*/ 860947 w 2874209"/>
              <a:gd name="connsiteY57" fmla="*/ 932317 h 1230871"/>
              <a:gd name="connsiteX58" fmla="*/ 870461 w 2874209"/>
              <a:gd name="connsiteY58" fmla="*/ 946587 h 1230871"/>
              <a:gd name="connsiteX59" fmla="*/ 884731 w 2874209"/>
              <a:gd name="connsiteY59" fmla="*/ 960857 h 1230871"/>
              <a:gd name="connsiteX60" fmla="*/ 894244 w 2874209"/>
              <a:gd name="connsiteY60" fmla="*/ 975127 h 1230871"/>
              <a:gd name="connsiteX61" fmla="*/ 903757 w 2874209"/>
              <a:gd name="connsiteY61" fmla="*/ 984641 h 1230871"/>
              <a:gd name="connsiteX62" fmla="*/ 913270 w 2874209"/>
              <a:gd name="connsiteY62" fmla="*/ 998911 h 1230871"/>
              <a:gd name="connsiteX63" fmla="*/ 927540 w 2874209"/>
              <a:gd name="connsiteY63" fmla="*/ 1003668 h 1230871"/>
              <a:gd name="connsiteX64" fmla="*/ 941810 w 2874209"/>
              <a:gd name="connsiteY64" fmla="*/ 1022694 h 1230871"/>
              <a:gd name="connsiteX65" fmla="*/ 956080 w 2874209"/>
              <a:gd name="connsiteY65" fmla="*/ 1032208 h 1230871"/>
              <a:gd name="connsiteX66" fmla="*/ 960836 w 2874209"/>
              <a:gd name="connsiteY66" fmla="*/ 1046478 h 1230871"/>
              <a:gd name="connsiteX67" fmla="*/ 998889 w 2874209"/>
              <a:gd name="connsiteY67" fmla="*/ 1055991 h 1230871"/>
              <a:gd name="connsiteX68" fmla="*/ 1027429 w 2874209"/>
              <a:gd name="connsiteY68" fmla="*/ 1075018 h 1230871"/>
              <a:gd name="connsiteX69" fmla="*/ 1208180 w 2874209"/>
              <a:gd name="connsiteY69" fmla="*/ 1084532 h 1230871"/>
              <a:gd name="connsiteX70" fmla="*/ 1217694 w 2874209"/>
              <a:gd name="connsiteY70" fmla="*/ 1094045 h 1230871"/>
              <a:gd name="connsiteX71" fmla="*/ 1227207 w 2874209"/>
              <a:gd name="connsiteY71" fmla="*/ 1122586 h 1230871"/>
              <a:gd name="connsiteX72" fmla="*/ 1236720 w 2874209"/>
              <a:gd name="connsiteY72" fmla="*/ 1151126 h 1230871"/>
              <a:gd name="connsiteX73" fmla="*/ 1250990 w 2874209"/>
              <a:gd name="connsiteY73" fmla="*/ 1179666 h 1230871"/>
              <a:gd name="connsiteX74" fmla="*/ 1279530 w 2874209"/>
              <a:gd name="connsiteY74" fmla="*/ 1189180 h 1230871"/>
              <a:gd name="connsiteX75" fmla="*/ 1322339 w 2874209"/>
              <a:gd name="connsiteY75" fmla="*/ 1179666 h 1230871"/>
              <a:gd name="connsiteX76" fmla="*/ 1336609 w 2874209"/>
              <a:gd name="connsiteY76" fmla="*/ 1170153 h 1230871"/>
              <a:gd name="connsiteX77" fmla="*/ 1355636 w 2874209"/>
              <a:gd name="connsiteY77" fmla="*/ 1165396 h 1230871"/>
              <a:gd name="connsiteX78" fmla="*/ 1369905 w 2874209"/>
              <a:gd name="connsiteY78" fmla="*/ 1155883 h 1230871"/>
              <a:gd name="connsiteX79" fmla="*/ 1436498 w 2874209"/>
              <a:gd name="connsiteY79" fmla="*/ 1155883 h 1230871"/>
              <a:gd name="connsiteX80" fmla="*/ 1479308 w 2874209"/>
              <a:gd name="connsiteY80" fmla="*/ 1189180 h 1230871"/>
              <a:gd name="connsiteX81" fmla="*/ 1522117 w 2874209"/>
              <a:gd name="connsiteY81" fmla="*/ 1184423 h 1230871"/>
              <a:gd name="connsiteX82" fmla="*/ 1531630 w 2874209"/>
              <a:gd name="connsiteY82" fmla="*/ 1170153 h 1230871"/>
              <a:gd name="connsiteX83" fmla="*/ 1555413 w 2874209"/>
              <a:gd name="connsiteY83" fmla="*/ 1146369 h 1230871"/>
              <a:gd name="connsiteX84" fmla="*/ 1607736 w 2874209"/>
              <a:gd name="connsiteY84" fmla="*/ 1151126 h 1230871"/>
              <a:gd name="connsiteX85" fmla="*/ 1622006 w 2874209"/>
              <a:gd name="connsiteY85" fmla="*/ 1160639 h 1230871"/>
              <a:gd name="connsiteX86" fmla="*/ 1636276 w 2874209"/>
              <a:gd name="connsiteY86" fmla="*/ 1165396 h 1230871"/>
              <a:gd name="connsiteX87" fmla="*/ 1664816 w 2874209"/>
              <a:gd name="connsiteY87" fmla="*/ 1189180 h 1230871"/>
              <a:gd name="connsiteX88" fmla="*/ 1683842 w 2874209"/>
              <a:gd name="connsiteY88" fmla="*/ 1198693 h 1230871"/>
              <a:gd name="connsiteX89" fmla="*/ 1731408 w 2874209"/>
              <a:gd name="connsiteY89" fmla="*/ 1189180 h 1230871"/>
              <a:gd name="connsiteX90" fmla="*/ 1740921 w 2874209"/>
              <a:gd name="connsiteY90" fmla="*/ 1179666 h 1230871"/>
              <a:gd name="connsiteX91" fmla="*/ 1769461 w 2874209"/>
              <a:gd name="connsiteY91" fmla="*/ 1170153 h 1230871"/>
              <a:gd name="connsiteX92" fmla="*/ 1840810 w 2874209"/>
              <a:gd name="connsiteY92" fmla="*/ 1174909 h 1230871"/>
              <a:gd name="connsiteX93" fmla="*/ 2092911 w 2874209"/>
              <a:gd name="connsiteY93" fmla="*/ 1165396 h 1230871"/>
              <a:gd name="connsiteX94" fmla="*/ 2107181 w 2874209"/>
              <a:gd name="connsiteY94" fmla="*/ 1155883 h 1230871"/>
              <a:gd name="connsiteX95" fmla="*/ 2121451 w 2874209"/>
              <a:gd name="connsiteY95" fmla="*/ 1151126 h 1230871"/>
              <a:gd name="connsiteX96" fmla="*/ 2145234 w 2874209"/>
              <a:gd name="connsiteY96" fmla="*/ 1127342 h 1230871"/>
              <a:gd name="connsiteX97" fmla="*/ 2173774 w 2874209"/>
              <a:gd name="connsiteY97" fmla="*/ 1098802 h 1230871"/>
              <a:gd name="connsiteX98" fmla="*/ 2211826 w 2874209"/>
              <a:gd name="connsiteY98" fmla="*/ 1060748 h 1230871"/>
              <a:gd name="connsiteX99" fmla="*/ 2221340 w 2874209"/>
              <a:gd name="connsiteY99" fmla="*/ 1051235 h 1230871"/>
              <a:gd name="connsiteX100" fmla="*/ 2235610 w 2874209"/>
              <a:gd name="connsiteY100" fmla="*/ 1046478 h 1230871"/>
              <a:gd name="connsiteX101" fmla="*/ 2254636 w 2874209"/>
              <a:gd name="connsiteY101" fmla="*/ 1032208 h 1230871"/>
              <a:gd name="connsiteX102" fmla="*/ 2273662 w 2874209"/>
              <a:gd name="connsiteY102" fmla="*/ 1027451 h 1230871"/>
              <a:gd name="connsiteX103" fmla="*/ 2297446 w 2874209"/>
              <a:gd name="connsiteY103" fmla="*/ 1017938 h 1230871"/>
              <a:gd name="connsiteX104" fmla="*/ 2306959 w 2874209"/>
              <a:gd name="connsiteY104" fmla="*/ 998911 h 1230871"/>
              <a:gd name="connsiteX105" fmla="*/ 2311715 w 2874209"/>
              <a:gd name="connsiteY105" fmla="*/ 956100 h 1230871"/>
              <a:gd name="connsiteX106" fmla="*/ 2321229 w 2874209"/>
              <a:gd name="connsiteY106" fmla="*/ 903776 h 1230871"/>
              <a:gd name="connsiteX107" fmla="*/ 2325985 w 2874209"/>
              <a:gd name="connsiteY107" fmla="*/ 860966 h 1230871"/>
              <a:gd name="connsiteX108" fmla="*/ 2330742 w 2874209"/>
              <a:gd name="connsiteY108" fmla="*/ 813399 h 1230871"/>
              <a:gd name="connsiteX109" fmla="*/ 2335499 w 2874209"/>
              <a:gd name="connsiteY109" fmla="*/ 799129 h 1230871"/>
              <a:gd name="connsiteX110" fmla="*/ 2340255 w 2874209"/>
              <a:gd name="connsiteY110" fmla="*/ 780102 h 1230871"/>
              <a:gd name="connsiteX111" fmla="*/ 2349768 w 2874209"/>
              <a:gd name="connsiteY111" fmla="*/ 751561 h 1230871"/>
              <a:gd name="connsiteX112" fmla="*/ 2354525 w 2874209"/>
              <a:gd name="connsiteY112" fmla="*/ 732535 h 1230871"/>
              <a:gd name="connsiteX113" fmla="*/ 2364038 w 2874209"/>
              <a:gd name="connsiteY113" fmla="*/ 713508 h 1230871"/>
              <a:gd name="connsiteX114" fmla="*/ 2373551 w 2874209"/>
              <a:gd name="connsiteY114" fmla="*/ 580320 h 1230871"/>
              <a:gd name="connsiteX115" fmla="*/ 2383065 w 2874209"/>
              <a:gd name="connsiteY115" fmla="*/ 508969 h 1230871"/>
              <a:gd name="connsiteX116" fmla="*/ 2387821 w 2874209"/>
              <a:gd name="connsiteY116" fmla="*/ 494699 h 1230871"/>
              <a:gd name="connsiteX117" fmla="*/ 2397335 w 2874209"/>
              <a:gd name="connsiteY117" fmla="*/ 480428 h 1230871"/>
              <a:gd name="connsiteX118" fmla="*/ 2421118 w 2874209"/>
              <a:gd name="connsiteY118" fmla="*/ 461402 h 1230871"/>
              <a:gd name="connsiteX119" fmla="*/ 2440144 w 2874209"/>
              <a:gd name="connsiteY119" fmla="*/ 432861 h 1230871"/>
              <a:gd name="connsiteX120" fmla="*/ 2449657 w 2874209"/>
              <a:gd name="connsiteY120" fmla="*/ 418591 h 1230871"/>
              <a:gd name="connsiteX121" fmla="*/ 2459171 w 2874209"/>
              <a:gd name="connsiteY121" fmla="*/ 409078 h 1230871"/>
              <a:gd name="connsiteX122" fmla="*/ 2473440 w 2874209"/>
              <a:gd name="connsiteY122" fmla="*/ 380537 h 1230871"/>
              <a:gd name="connsiteX123" fmla="*/ 2492467 w 2874209"/>
              <a:gd name="connsiteY123" fmla="*/ 361510 h 1230871"/>
              <a:gd name="connsiteX124" fmla="*/ 2516250 w 2874209"/>
              <a:gd name="connsiteY124" fmla="*/ 390051 h 1230871"/>
              <a:gd name="connsiteX125" fmla="*/ 2525763 w 2874209"/>
              <a:gd name="connsiteY125" fmla="*/ 404321 h 1230871"/>
              <a:gd name="connsiteX126" fmla="*/ 2535276 w 2874209"/>
              <a:gd name="connsiteY126" fmla="*/ 432861 h 1230871"/>
              <a:gd name="connsiteX127" fmla="*/ 2544790 w 2874209"/>
              <a:gd name="connsiteY127" fmla="*/ 461402 h 1230871"/>
              <a:gd name="connsiteX128" fmla="*/ 2549546 w 2874209"/>
              <a:gd name="connsiteY128" fmla="*/ 480428 h 1230871"/>
              <a:gd name="connsiteX129" fmla="*/ 2554303 w 2874209"/>
              <a:gd name="connsiteY129" fmla="*/ 504212 h 1230871"/>
              <a:gd name="connsiteX130" fmla="*/ 2563816 w 2874209"/>
              <a:gd name="connsiteY130" fmla="*/ 580320 h 1230871"/>
              <a:gd name="connsiteX131" fmla="*/ 2568573 w 2874209"/>
              <a:gd name="connsiteY131" fmla="*/ 604103 h 1230871"/>
              <a:gd name="connsiteX132" fmla="*/ 2573329 w 2874209"/>
              <a:gd name="connsiteY132" fmla="*/ 632643 h 1230871"/>
              <a:gd name="connsiteX133" fmla="*/ 2587599 w 2874209"/>
              <a:gd name="connsiteY133" fmla="*/ 699237 h 1230871"/>
              <a:gd name="connsiteX134" fmla="*/ 2597112 w 2874209"/>
              <a:gd name="connsiteY134" fmla="*/ 832426 h 1230871"/>
              <a:gd name="connsiteX135" fmla="*/ 2601869 w 2874209"/>
              <a:gd name="connsiteY135" fmla="*/ 865723 h 1230871"/>
              <a:gd name="connsiteX136" fmla="*/ 2616139 w 2874209"/>
              <a:gd name="connsiteY136" fmla="*/ 932317 h 1230871"/>
              <a:gd name="connsiteX137" fmla="*/ 2625652 w 2874209"/>
              <a:gd name="connsiteY137" fmla="*/ 965614 h 1230871"/>
              <a:gd name="connsiteX138" fmla="*/ 2635165 w 2874209"/>
              <a:gd name="connsiteY138" fmla="*/ 1022694 h 1230871"/>
              <a:gd name="connsiteX139" fmla="*/ 2639922 w 2874209"/>
              <a:gd name="connsiteY139" fmla="*/ 1127342 h 1230871"/>
              <a:gd name="connsiteX140" fmla="*/ 2649435 w 2874209"/>
              <a:gd name="connsiteY140" fmla="*/ 1155883 h 1230871"/>
              <a:gd name="connsiteX141" fmla="*/ 2668462 w 2874209"/>
              <a:gd name="connsiteY141" fmla="*/ 1179666 h 1230871"/>
              <a:gd name="connsiteX142" fmla="*/ 2682731 w 2874209"/>
              <a:gd name="connsiteY142" fmla="*/ 1184423 h 1230871"/>
              <a:gd name="connsiteX143" fmla="*/ 2711271 w 2874209"/>
              <a:gd name="connsiteY143" fmla="*/ 1179666 h 1230871"/>
              <a:gd name="connsiteX144" fmla="*/ 2720784 w 2874209"/>
              <a:gd name="connsiteY144" fmla="*/ 1165396 h 1230871"/>
              <a:gd name="connsiteX145" fmla="*/ 2730298 w 2874209"/>
              <a:gd name="connsiteY145" fmla="*/ 1155883 h 1230871"/>
              <a:gd name="connsiteX146" fmla="*/ 2749324 w 2874209"/>
              <a:gd name="connsiteY146" fmla="*/ 1151126 h 1230871"/>
              <a:gd name="connsiteX147" fmla="*/ 2758837 w 2874209"/>
              <a:gd name="connsiteY147" fmla="*/ 1141612 h 1230871"/>
              <a:gd name="connsiteX148" fmla="*/ 2792134 w 2874209"/>
              <a:gd name="connsiteY148" fmla="*/ 1113072 h 1230871"/>
              <a:gd name="connsiteX149" fmla="*/ 2811160 w 2874209"/>
              <a:gd name="connsiteY149" fmla="*/ 1084532 h 1230871"/>
              <a:gd name="connsiteX150" fmla="*/ 2820673 w 2874209"/>
              <a:gd name="connsiteY150" fmla="*/ 1070262 h 1230871"/>
              <a:gd name="connsiteX151" fmla="*/ 2830187 w 2874209"/>
              <a:gd name="connsiteY151" fmla="*/ 1055991 h 1230871"/>
              <a:gd name="connsiteX152" fmla="*/ 2834943 w 2874209"/>
              <a:gd name="connsiteY152" fmla="*/ 1036965 h 1230871"/>
              <a:gd name="connsiteX153" fmla="*/ 2844456 w 2874209"/>
              <a:gd name="connsiteY153" fmla="*/ 1027451 h 1230871"/>
              <a:gd name="connsiteX154" fmla="*/ 2853970 w 2874209"/>
              <a:gd name="connsiteY154" fmla="*/ 998911 h 1230871"/>
              <a:gd name="connsiteX155" fmla="*/ 2863483 w 2874209"/>
              <a:gd name="connsiteY155" fmla="*/ 1211432 h 1230871"/>
              <a:gd name="connsiteX156" fmla="*/ 6083 w 2874209"/>
              <a:gd name="connsiteY156" fmla="*/ 1230871 h 1230871"/>
              <a:gd name="connsiteX157" fmla="*/ 0 w 2874209"/>
              <a:gd name="connsiteY157" fmla="*/ 0 h 12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2874209" h="1230871">
                <a:moveTo>
                  <a:pt x="0" y="0"/>
                </a:moveTo>
                <a:lnTo>
                  <a:pt x="0" y="1218192"/>
                </a:lnTo>
                <a:cubicBezTo>
                  <a:pt x="1586" y="1248318"/>
                  <a:pt x="2379" y="270418"/>
                  <a:pt x="4757" y="90377"/>
                </a:cubicBezTo>
                <a:cubicBezTo>
                  <a:pt x="7135" y="-89664"/>
                  <a:pt x="9652" y="114854"/>
                  <a:pt x="14270" y="137945"/>
                </a:cubicBezTo>
                <a:cubicBezTo>
                  <a:pt x="16161" y="147402"/>
                  <a:pt x="17135" y="157028"/>
                  <a:pt x="19026" y="166485"/>
                </a:cubicBezTo>
                <a:cubicBezTo>
                  <a:pt x="20308" y="172896"/>
                  <a:pt x="22365" y="179130"/>
                  <a:pt x="23783" y="185512"/>
                </a:cubicBezTo>
                <a:cubicBezTo>
                  <a:pt x="25537" y="193404"/>
                  <a:pt x="26722" y="201417"/>
                  <a:pt x="28540" y="209295"/>
                </a:cubicBezTo>
                <a:cubicBezTo>
                  <a:pt x="28560" y="209382"/>
                  <a:pt x="40421" y="256819"/>
                  <a:pt x="42810" y="266376"/>
                </a:cubicBezTo>
                <a:cubicBezTo>
                  <a:pt x="44395" y="272718"/>
                  <a:pt x="43940" y="279963"/>
                  <a:pt x="47566" y="285403"/>
                </a:cubicBezTo>
                <a:cubicBezTo>
                  <a:pt x="58698" y="302102"/>
                  <a:pt x="59612" y="301349"/>
                  <a:pt x="66593" y="323457"/>
                </a:cubicBezTo>
                <a:cubicBezTo>
                  <a:pt x="73545" y="345472"/>
                  <a:pt x="81823" y="367279"/>
                  <a:pt x="85619" y="390051"/>
                </a:cubicBezTo>
                <a:cubicBezTo>
                  <a:pt x="87959" y="404092"/>
                  <a:pt x="90404" y="423433"/>
                  <a:pt x="95132" y="437618"/>
                </a:cubicBezTo>
                <a:cubicBezTo>
                  <a:pt x="97832" y="445719"/>
                  <a:pt x="101475" y="453474"/>
                  <a:pt x="104646" y="461402"/>
                </a:cubicBezTo>
                <a:cubicBezTo>
                  <a:pt x="106231" y="559707"/>
                  <a:pt x="106816" y="658034"/>
                  <a:pt x="109402" y="756318"/>
                </a:cubicBezTo>
                <a:cubicBezTo>
                  <a:pt x="109987" y="778565"/>
                  <a:pt x="110858" y="800904"/>
                  <a:pt x="114159" y="822912"/>
                </a:cubicBezTo>
                <a:cubicBezTo>
                  <a:pt x="115647" y="832829"/>
                  <a:pt x="123672" y="851453"/>
                  <a:pt x="123672" y="851453"/>
                </a:cubicBezTo>
                <a:cubicBezTo>
                  <a:pt x="125258" y="870480"/>
                  <a:pt x="122814" y="890285"/>
                  <a:pt x="128429" y="908533"/>
                </a:cubicBezTo>
                <a:cubicBezTo>
                  <a:pt x="129903" y="913325"/>
                  <a:pt x="137684" y="913290"/>
                  <a:pt x="142698" y="913290"/>
                </a:cubicBezTo>
                <a:cubicBezTo>
                  <a:pt x="158633" y="913290"/>
                  <a:pt x="174409" y="910119"/>
                  <a:pt x="190265" y="908533"/>
                </a:cubicBezTo>
                <a:cubicBezTo>
                  <a:pt x="215169" y="900230"/>
                  <a:pt x="200990" y="907321"/>
                  <a:pt x="228318" y="879993"/>
                </a:cubicBezTo>
                <a:cubicBezTo>
                  <a:pt x="231489" y="876822"/>
                  <a:pt x="235343" y="874211"/>
                  <a:pt x="237831" y="870479"/>
                </a:cubicBezTo>
                <a:cubicBezTo>
                  <a:pt x="241002" y="865722"/>
                  <a:pt x="242880" y="859780"/>
                  <a:pt x="247344" y="856209"/>
                </a:cubicBezTo>
                <a:cubicBezTo>
                  <a:pt x="251259" y="853077"/>
                  <a:pt x="256857" y="853038"/>
                  <a:pt x="261614" y="851453"/>
                </a:cubicBezTo>
                <a:cubicBezTo>
                  <a:pt x="267956" y="853038"/>
                  <a:pt x="274793" y="853286"/>
                  <a:pt x="280640" y="856209"/>
                </a:cubicBezTo>
                <a:cubicBezTo>
                  <a:pt x="293924" y="862851"/>
                  <a:pt x="296161" y="883744"/>
                  <a:pt x="299667" y="894263"/>
                </a:cubicBezTo>
                <a:cubicBezTo>
                  <a:pt x="315650" y="942215"/>
                  <a:pt x="291264" y="867839"/>
                  <a:pt x="309180" y="927560"/>
                </a:cubicBezTo>
                <a:cubicBezTo>
                  <a:pt x="312061" y="937165"/>
                  <a:pt x="315522" y="946587"/>
                  <a:pt x="318693" y="956100"/>
                </a:cubicBezTo>
                <a:cubicBezTo>
                  <a:pt x="320279" y="960857"/>
                  <a:pt x="322467" y="965453"/>
                  <a:pt x="323450" y="970370"/>
                </a:cubicBezTo>
                <a:cubicBezTo>
                  <a:pt x="325035" y="978298"/>
                  <a:pt x="325304" y="986608"/>
                  <a:pt x="328206" y="994154"/>
                </a:cubicBezTo>
                <a:cubicBezTo>
                  <a:pt x="333297" y="1007391"/>
                  <a:pt x="339366" y="1020408"/>
                  <a:pt x="347233" y="1032208"/>
                </a:cubicBezTo>
                <a:cubicBezTo>
                  <a:pt x="350404" y="1036965"/>
                  <a:pt x="354190" y="1041365"/>
                  <a:pt x="356746" y="1046478"/>
                </a:cubicBezTo>
                <a:cubicBezTo>
                  <a:pt x="373513" y="1080014"/>
                  <a:pt x="357286" y="1061290"/>
                  <a:pt x="375773" y="1079775"/>
                </a:cubicBezTo>
                <a:cubicBezTo>
                  <a:pt x="385149" y="1098529"/>
                  <a:pt x="383730" y="1102780"/>
                  <a:pt x="404312" y="1113072"/>
                </a:cubicBezTo>
                <a:cubicBezTo>
                  <a:pt x="413281" y="1117557"/>
                  <a:pt x="432852" y="1122586"/>
                  <a:pt x="432852" y="1122586"/>
                </a:cubicBezTo>
                <a:cubicBezTo>
                  <a:pt x="442365" y="1121000"/>
                  <a:pt x="454134" y="1124180"/>
                  <a:pt x="461392" y="1117829"/>
                </a:cubicBezTo>
                <a:cubicBezTo>
                  <a:pt x="468939" y="1111225"/>
                  <a:pt x="467734" y="1098802"/>
                  <a:pt x="470905" y="1089288"/>
                </a:cubicBezTo>
                <a:lnTo>
                  <a:pt x="475662" y="1075018"/>
                </a:lnTo>
                <a:cubicBezTo>
                  <a:pt x="477247" y="1054406"/>
                  <a:pt x="478627" y="1033776"/>
                  <a:pt x="480418" y="1013181"/>
                </a:cubicBezTo>
                <a:cubicBezTo>
                  <a:pt x="482269" y="991897"/>
                  <a:pt x="483933" y="963822"/>
                  <a:pt x="489931" y="941830"/>
                </a:cubicBezTo>
                <a:cubicBezTo>
                  <a:pt x="492570" y="932155"/>
                  <a:pt x="496274" y="922803"/>
                  <a:pt x="499445" y="913290"/>
                </a:cubicBezTo>
                <a:lnTo>
                  <a:pt x="513715" y="870479"/>
                </a:lnTo>
                <a:cubicBezTo>
                  <a:pt x="515300" y="865722"/>
                  <a:pt x="517255" y="861073"/>
                  <a:pt x="518471" y="856209"/>
                </a:cubicBezTo>
                <a:cubicBezTo>
                  <a:pt x="525659" y="827457"/>
                  <a:pt x="521162" y="843379"/>
                  <a:pt x="532741" y="808642"/>
                </a:cubicBezTo>
                <a:cubicBezTo>
                  <a:pt x="534327" y="803885"/>
                  <a:pt x="533953" y="797918"/>
                  <a:pt x="537498" y="794372"/>
                </a:cubicBezTo>
                <a:lnTo>
                  <a:pt x="547011" y="784858"/>
                </a:lnTo>
                <a:cubicBezTo>
                  <a:pt x="555688" y="758827"/>
                  <a:pt x="549688" y="757358"/>
                  <a:pt x="570794" y="746805"/>
                </a:cubicBezTo>
                <a:cubicBezTo>
                  <a:pt x="575279" y="744563"/>
                  <a:pt x="580307" y="743634"/>
                  <a:pt x="585064" y="742048"/>
                </a:cubicBezTo>
                <a:cubicBezTo>
                  <a:pt x="605107" y="746057"/>
                  <a:pt x="610994" y="745065"/>
                  <a:pt x="627873" y="756318"/>
                </a:cubicBezTo>
                <a:cubicBezTo>
                  <a:pt x="631605" y="758806"/>
                  <a:pt x="633799" y="763141"/>
                  <a:pt x="637387" y="765832"/>
                </a:cubicBezTo>
                <a:cubicBezTo>
                  <a:pt x="646534" y="772692"/>
                  <a:pt x="657842" y="776773"/>
                  <a:pt x="665926" y="784858"/>
                </a:cubicBezTo>
                <a:cubicBezTo>
                  <a:pt x="669097" y="788029"/>
                  <a:pt x="672748" y="790784"/>
                  <a:pt x="675439" y="794372"/>
                </a:cubicBezTo>
                <a:cubicBezTo>
                  <a:pt x="682299" y="803519"/>
                  <a:pt x="683619" y="819296"/>
                  <a:pt x="694466" y="822912"/>
                </a:cubicBezTo>
                <a:cubicBezTo>
                  <a:pt x="710353" y="828208"/>
                  <a:pt x="709849" y="828445"/>
                  <a:pt x="727762" y="832426"/>
                </a:cubicBezTo>
                <a:cubicBezTo>
                  <a:pt x="762206" y="840080"/>
                  <a:pt x="740313" y="833438"/>
                  <a:pt x="765815" y="841939"/>
                </a:cubicBezTo>
                <a:cubicBezTo>
                  <a:pt x="788884" y="865008"/>
                  <a:pt x="777379" y="855991"/>
                  <a:pt x="799111" y="870479"/>
                </a:cubicBezTo>
                <a:cubicBezTo>
                  <a:pt x="818140" y="899023"/>
                  <a:pt x="797524" y="872063"/>
                  <a:pt x="822895" y="894263"/>
                </a:cubicBezTo>
                <a:cubicBezTo>
                  <a:pt x="831333" y="901646"/>
                  <a:pt x="838750" y="910119"/>
                  <a:pt x="846678" y="918047"/>
                </a:cubicBezTo>
                <a:cubicBezTo>
                  <a:pt x="851434" y="922804"/>
                  <a:pt x="857216" y="926720"/>
                  <a:pt x="860947" y="932317"/>
                </a:cubicBezTo>
                <a:cubicBezTo>
                  <a:pt x="864118" y="937074"/>
                  <a:pt x="866801" y="942195"/>
                  <a:pt x="870461" y="946587"/>
                </a:cubicBezTo>
                <a:cubicBezTo>
                  <a:pt x="874768" y="951755"/>
                  <a:pt x="880425" y="955689"/>
                  <a:pt x="884731" y="960857"/>
                </a:cubicBezTo>
                <a:cubicBezTo>
                  <a:pt x="888391" y="965249"/>
                  <a:pt x="890673" y="970663"/>
                  <a:pt x="894244" y="975127"/>
                </a:cubicBezTo>
                <a:cubicBezTo>
                  <a:pt x="897045" y="978629"/>
                  <a:pt x="900956" y="981139"/>
                  <a:pt x="903757" y="984641"/>
                </a:cubicBezTo>
                <a:cubicBezTo>
                  <a:pt x="907328" y="989105"/>
                  <a:pt x="908806" y="995340"/>
                  <a:pt x="913270" y="998911"/>
                </a:cubicBezTo>
                <a:cubicBezTo>
                  <a:pt x="917185" y="1002043"/>
                  <a:pt x="922783" y="1002082"/>
                  <a:pt x="927540" y="1003668"/>
                </a:cubicBezTo>
                <a:cubicBezTo>
                  <a:pt x="932297" y="1010010"/>
                  <a:pt x="936204" y="1017088"/>
                  <a:pt x="941810" y="1022694"/>
                </a:cubicBezTo>
                <a:cubicBezTo>
                  <a:pt x="945852" y="1026736"/>
                  <a:pt x="952509" y="1027744"/>
                  <a:pt x="956080" y="1032208"/>
                </a:cubicBezTo>
                <a:cubicBezTo>
                  <a:pt x="959212" y="1036123"/>
                  <a:pt x="956453" y="1044043"/>
                  <a:pt x="960836" y="1046478"/>
                </a:cubicBezTo>
                <a:cubicBezTo>
                  <a:pt x="972265" y="1052828"/>
                  <a:pt x="998889" y="1055991"/>
                  <a:pt x="998889" y="1055991"/>
                </a:cubicBezTo>
                <a:cubicBezTo>
                  <a:pt x="1008402" y="1062333"/>
                  <a:pt x="1016337" y="1072245"/>
                  <a:pt x="1027429" y="1075018"/>
                </a:cubicBezTo>
                <a:cubicBezTo>
                  <a:pt x="1098777" y="1092856"/>
                  <a:pt x="1039921" y="1079583"/>
                  <a:pt x="1208180" y="1084532"/>
                </a:cubicBezTo>
                <a:cubicBezTo>
                  <a:pt x="1211351" y="1087703"/>
                  <a:pt x="1215688" y="1090034"/>
                  <a:pt x="1217694" y="1094045"/>
                </a:cubicBezTo>
                <a:cubicBezTo>
                  <a:pt x="1222179" y="1103015"/>
                  <a:pt x="1224036" y="1113072"/>
                  <a:pt x="1227207" y="1122586"/>
                </a:cubicBezTo>
                <a:lnTo>
                  <a:pt x="1236720" y="1151126"/>
                </a:lnTo>
                <a:cubicBezTo>
                  <a:pt x="1239311" y="1158900"/>
                  <a:pt x="1243226" y="1174813"/>
                  <a:pt x="1250990" y="1179666"/>
                </a:cubicBezTo>
                <a:cubicBezTo>
                  <a:pt x="1259494" y="1184981"/>
                  <a:pt x="1270017" y="1186009"/>
                  <a:pt x="1279530" y="1189180"/>
                </a:cubicBezTo>
                <a:cubicBezTo>
                  <a:pt x="1293800" y="1186009"/>
                  <a:pt x="1308471" y="1184289"/>
                  <a:pt x="1322339" y="1179666"/>
                </a:cubicBezTo>
                <a:cubicBezTo>
                  <a:pt x="1327762" y="1177858"/>
                  <a:pt x="1331354" y="1172405"/>
                  <a:pt x="1336609" y="1170153"/>
                </a:cubicBezTo>
                <a:cubicBezTo>
                  <a:pt x="1342618" y="1167578"/>
                  <a:pt x="1349294" y="1166982"/>
                  <a:pt x="1355636" y="1165396"/>
                </a:cubicBezTo>
                <a:cubicBezTo>
                  <a:pt x="1360392" y="1162225"/>
                  <a:pt x="1364651" y="1158135"/>
                  <a:pt x="1369905" y="1155883"/>
                </a:cubicBezTo>
                <a:cubicBezTo>
                  <a:pt x="1392741" y="1146096"/>
                  <a:pt x="1410822" y="1153315"/>
                  <a:pt x="1436498" y="1155883"/>
                </a:cubicBezTo>
                <a:cubicBezTo>
                  <a:pt x="1470635" y="1178640"/>
                  <a:pt x="1456954" y="1166824"/>
                  <a:pt x="1479308" y="1189180"/>
                </a:cubicBezTo>
                <a:cubicBezTo>
                  <a:pt x="1493578" y="1187594"/>
                  <a:pt x="1508624" y="1189330"/>
                  <a:pt x="1522117" y="1184423"/>
                </a:cubicBezTo>
                <a:cubicBezTo>
                  <a:pt x="1527490" y="1182469"/>
                  <a:pt x="1527866" y="1174455"/>
                  <a:pt x="1531630" y="1170153"/>
                </a:cubicBezTo>
                <a:cubicBezTo>
                  <a:pt x="1539013" y="1161715"/>
                  <a:pt x="1555413" y="1146369"/>
                  <a:pt x="1555413" y="1146369"/>
                </a:cubicBezTo>
                <a:cubicBezTo>
                  <a:pt x="1572854" y="1147955"/>
                  <a:pt x="1590612" y="1147457"/>
                  <a:pt x="1607736" y="1151126"/>
                </a:cubicBezTo>
                <a:cubicBezTo>
                  <a:pt x="1613326" y="1152324"/>
                  <a:pt x="1616893" y="1158082"/>
                  <a:pt x="1622006" y="1160639"/>
                </a:cubicBezTo>
                <a:cubicBezTo>
                  <a:pt x="1626491" y="1162881"/>
                  <a:pt x="1631791" y="1163154"/>
                  <a:pt x="1636276" y="1165396"/>
                </a:cubicBezTo>
                <a:cubicBezTo>
                  <a:pt x="1661444" y="1177980"/>
                  <a:pt x="1640267" y="1171644"/>
                  <a:pt x="1664816" y="1189180"/>
                </a:cubicBezTo>
                <a:cubicBezTo>
                  <a:pt x="1670586" y="1193301"/>
                  <a:pt x="1677500" y="1195522"/>
                  <a:pt x="1683842" y="1198693"/>
                </a:cubicBezTo>
                <a:cubicBezTo>
                  <a:pt x="1689608" y="1197869"/>
                  <a:pt x="1721034" y="1195405"/>
                  <a:pt x="1731408" y="1189180"/>
                </a:cubicBezTo>
                <a:cubicBezTo>
                  <a:pt x="1735254" y="1186873"/>
                  <a:pt x="1736910" y="1181672"/>
                  <a:pt x="1740921" y="1179666"/>
                </a:cubicBezTo>
                <a:cubicBezTo>
                  <a:pt x="1749890" y="1175181"/>
                  <a:pt x="1769461" y="1170153"/>
                  <a:pt x="1769461" y="1170153"/>
                </a:cubicBezTo>
                <a:cubicBezTo>
                  <a:pt x="1793244" y="1171738"/>
                  <a:pt x="1816974" y="1174909"/>
                  <a:pt x="1840810" y="1174909"/>
                </a:cubicBezTo>
                <a:cubicBezTo>
                  <a:pt x="2060865" y="1174909"/>
                  <a:pt x="2000143" y="1188590"/>
                  <a:pt x="2092911" y="1165396"/>
                </a:cubicBezTo>
                <a:cubicBezTo>
                  <a:pt x="2097668" y="1162225"/>
                  <a:pt x="2102068" y="1158440"/>
                  <a:pt x="2107181" y="1155883"/>
                </a:cubicBezTo>
                <a:cubicBezTo>
                  <a:pt x="2111666" y="1153641"/>
                  <a:pt x="2117440" y="1154134"/>
                  <a:pt x="2121451" y="1151126"/>
                </a:cubicBezTo>
                <a:cubicBezTo>
                  <a:pt x="2130420" y="1144399"/>
                  <a:pt x="2137306" y="1135270"/>
                  <a:pt x="2145234" y="1127342"/>
                </a:cubicBezTo>
                <a:lnTo>
                  <a:pt x="2173774" y="1098802"/>
                </a:lnTo>
                <a:lnTo>
                  <a:pt x="2211826" y="1060748"/>
                </a:lnTo>
                <a:cubicBezTo>
                  <a:pt x="2214997" y="1057577"/>
                  <a:pt x="2217085" y="1052653"/>
                  <a:pt x="2221340" y="1051235"/>
                </a:cubicBezTo>
                <a:lnTo>
                  <a:pt x="2235610" y="1046478"/>
                </a:lnTo>
                <a:cubicBezTo>
                  <a:pt x="2241952" y="1041721"/>
                  <a:pt x="2247545" y="1035753"/>
                  <a:pt x="2254636" y="1032208"/>
                </a:cubicBezTo>
                <a:cubicBezTo>
                  <a:pt x="2260483" y="1029284"/>
                  <a:pt x="2267460" y="1029518"/>
                  <a:pt x="2273662" y="1027451"/>
                </a:cubicBezTo>
                <a:cubicBezTo>
                  <a:pt x="2281762" y="1024751"/>
                  <a:pt x="2289518" y="1021109"/>
                  <a:pt x="2297446" y="1017938"/>
                </a:cubicBezTo>
                <a:cubicBezTo>
                  <a:pt x="2300617" y="1011596"/>
                  <a:pt x="2305365" y="1005820"/>
                  <a:pt x="2306959" y="998911"/>
                </a:cubicBezTo>
                <a:cubicBezTo>
                  <a:pt x="2310187" y="984921"/>
                  <a:pt x="2309934" y="970347"/>
                  <a:pt x="2311715" y="956100"/>
                </a:cubicBezTo>
                <a:cubicBezTo>
                  <a:pt x="2315975" y="922016"/>
                  <a:pt x="2314581" y="930365"/>
                  <a:pt x="2321229" y="903776"/>
                </a:cubicBezTo>
                <a:cubicBezTo>
                  <a:pt x="2322814" y="889506"/>
                  <a:pt x="2324482" y="875245"/>
                  <a:pt x="2325985" y="860966"/>
                </a:cubicBezTo>
                <a:cubicBezTo>
                  <a:pt x="2327653" y="845119"/>
                  <a:pt x="2328319" y="829148"/>
                  <a:pt x="2330742" y="813399"/>
                </a:cubicBezTo>
                <a:cubicBezTo>
                  <a:pt x="2331504" y="808443"/>
                  <a:pt x="2334122" y="803950"/>
                  <a:pt x="2335499" y="799129"/>
                </a:cubicBezTo>
                <a:cubicBezTo>
                  <a:pt x="2337295" y="792843"/>
                  <a:pt x="2338377" y="786364"/>
                  <a:pt x="2340255" y="780102"/>
                </a:cubicBezTo>
                <a:cubicBezTo>
                  <a:pt x="2343136" y="770497"/>
                  <a:pt x="2347336" y="761290"/>
                  <a:pt x="2349768" y="751561"/>
                </a:cubicBezTo>
                <a:cubicBezTo>
                  <a:pt x="2351354" y="745219"/>
                  <a:pt x="2352230" y="738656"/>
                  <a:pt x="2354525" y="732535"/>
                </a:cubicBezTo>
                <a:cubicBezTo>
                  <a:pt x="2357015" y="725896"/>
                  <a:pt x="2360867" y="719850"/>
                  <a:pt x="2364038" y="713508"/>
                </a:cubicBezTo>
                <a:cubicBezTo>
                  <a:pt x="2374661" y="639152"/>
                  <a:pt x="2364838" y="715372"/>
                  <a:pt x="2373551" y="580320"/>
                </a:cubicBezTo>
                <a:cubicBezTo>
                  <a:pt x="2375102" y="556278"/>
                  <a:pt x="2377217" y="532360"/>
                  <a:pt x="2383065" y="508969"/>
                </a:cubicBezTo>
                <a:cubicBezTo>
                  <a:pt x="2384281" y="504105"/>
                  <a:pt x="2385579" y="499184"/>
                  <a:pt x="2387821" y="494699"/>
                </a:cubicBezTo>
                <a:cubicBezTo>
                  <a:pt x="2390378" y="489585"/>
                  <a:pt x="2393292" y="484471"/>
                  <a:pt x="2397335" y="480428"/>
                </a:cubicBezTo>
                <a:cubicBezTo>
                  <a:pt x="2416051" y="461712"/>
                  <a:pt x="2407001" y="480226"/>
                  <a:pt x="2421118" y="461402"/>
                </a:cubicBezTo>
                <a:cubicBezTo>
                  <a:pt x="2427978" y="452255"/>
                  <a:pt x="2433802" y="442375"/>
                  <a:pt x="2440144" y="432861"/>
                </a:cubicBezTo>
                <a:cubicBezTo>
                  <a:pt x="2443315" y="428104"/>
                  <a:pt x="2445614" y="422633"/>
                  <a:pt x="2449657" y="418591"/>
                </a:cubicBezTo>
                <a:lnTo>
                  <a:pt x="2459171" y="409078"/>
                </a:lnTo>
                <a:cubicBezTo>
                  <a:pt x="2463774" y="395265"/>
                  <a:pt x="2463381" y="392273"/>
                  <a:pt x="2473440" y="380537"/>
                </a:cubicBezTo>
                <a:cubicBezTo>
                  <a:pt x="2479277" y="373727"/>
                  <a:pt x="2492467" y="361510"/>
                  <a:pt x="2492467" y="361510"/>
                </a:cubicBezTo>
                <a:cubicBezTo>
                  <a:pt x="2514883" y="376455"/>
                  <a:pt x="2501395" y="364053"/>
                  <a:pt x="2516250" y="390051"/>
                </a:cubicBezTo>
                <a:cubicBezTo>
                  <a:pt x="2519086" y="395015"/>
                  <a:pt x="2523441" y="399097"/>
                  <a:pt x="2525763" y="404321"/>
                </a:cubicBezTo>
                <a:cubicBezTo>
                  <a:pt x="2529836" y="413485"/>
                  <a:pt x="2532105" y="423348"/>
                  <a:pt x="2535276" y="432861"/>
                </a:cubicBezTo>
                <a:lnTo>
                  <a:pt x="2544790" y="461402"/>
                </a:lnTo>
                <a:cubicBezTo>
                  <a:pt x="2546375" y="467744"/>
                  <a:pt x="2548128" y="474047"/>
                  <a:pt x="2549546" y="480428"/>
                </a:cubicBezTo>
                <a:cubicBezTo>
                  <a:pt x="2551300" y="488321"/>
                  <a:pt x="2553160" y="496208"/>
                  <a:pt x="2554303" y="504212"/>
                </a:cubicBezTo>
                <a:cubicBezTo>
                  <a:pt x="2557919" y="529522"/>
                  <a:pt x="2558802" y="555250"/>
                  <a:pt x="2563816" y="580320"/>
                </a:cubicBezTo>
                <a:cubicBezTo>
                  <a:pt x="2565402" y="588248"/>
                  <a:pt x="2567127" y="596149"/>
                  <a:pt x="2568573" y="604103"/>
                </a:cubicBezTo>
                <a:cubicBezTo>
                  <a:pt x="2570298" y="613592"/>
                  <a:pt x="2571438" y="623186"/>
                  <a:pt x="2573329" y="632643"/>
                </a:cubicBezTo>
                <a:cubicBezTo>
                  <a:pt x="2582853" y="680266"/>
                  <a:pt x="2574713" y="613331"/>
                  <a:pt x="2587599" y="699237"/>
                </a:cubicBezTo>
                <a:cubicBezTo>
                  <a:pt x="2593823" y="740732"/>
                  <a:pt x="2593943" y="792809"/>
                  <a:pt x="2597112" y="832426"/>
                </a:cubicBezTo>
                <a:cubicBezTo>
                  <a:pt x="2598006" y="843602"/>
                  <a:pt x="2600164" y="854642"/>
                  <a:pt x="2601869" y="865723"/>
                </a:cubicBezTo>
                <a:cubicBezTo>
                  <a:pt x="2605291" y="887964"/>
                  <a:pt x="2609011" y="910931"/>
                  <a:pt x="2616139" y="932317"/>
                </a:cubicBezTo>
                <a:cubicBezTo>
                  <a:pt x="2620343" y="944932"/>
                  <a:pt x="2623093" y="951967"/>
                  <a:pt x="2625652" y="965614"/>
                </a:cubicBezTo>
                <a:cubicBezTo>
                  <a:pt x="2629207" y="984573"/>
                  <a:pt x="2635165" y="1022694"/>
                  <a:pt x="2635165" y="1022694"/>
                </a:cubicBezTo>
                <a:cubicBezTo>
                  <a:pt x="2636751" y="1057577"/>
                  <a:pt x="2636202" y="1092622"/>
                  <a:pt x="2639922" y="1127342"/>
                </a:cubicBezTo>
                <a:cubicBezTo>
                  <a:pt x="2640990" y="1137313"/>
                  <a:pt x="2643872" y="1147539"/>
                  <a:pt x="2649435" y="1155883"/>
                </a:cubicBezTo>
                <a:cubicBezTo>
                  <a:pt x="2653758" y="1162367"/>
                  <a:pt x="2660929" y="1175146"/>
                  <a:pt x="2668462" y="1179666"/>
                </a:cubicBezTo>
                <a:cubicBezTo>
                  <a:pt x="2672761" y="1182246"/>
                  <a:pt x="2677975" y="1182837"/>
                  <a:pt x="2682731" y="1184423"/>
                </a:cubicBezTo>
                <a:cubicBezTo>
                  <a:pt x="2692244" y="1182837"/>
                  <a:pt x="2702645" y="1183979"/>
                  <a:pt x="2711271" y="1179666"/>
                </a:cubicBezTo>
                <a:cubicBezTo>
                  <a:pt x="2716384" y="1177109"/>
                  <a:pt x="2717213" y="1169860"/>
                  <a:pt x="2720784" y="1165396"/>
                </a:cubicBezTo>
                <a:cubicBezTo>
                  <a:pt x="2723586" y="1161894"/>
                  <a:pt x="2726287" y="1157889"/>
                  <a:pt x="2730298" y="1155883"/>
                </a:cubicBezTo>
                <a:cubicBezTo>
                  <a:pt x="2736145" y="1152959"/>
                  <a:pt x="2742982" y="1152712"/>
                  <a:pt x="2749324" y="1151126"/>
                </a:cubicBezTo>
                <a:cubicBezTo>
                  <a:pt x="2752495" y="1147955"/>
                  <a:pt x="2755392" y="1144483"/>
                  <a:pt x="2758837" y="1141612"/>
                </a:cubicBezTo>
                <a:cubicBezTo>
                  <a:pt x="2772948" y="1129852"/>
                  <a:pt x="2780996" y="1127393"/>
                  <a:pt x="2792134" y="1113072"/>
                </a:cubicBezTo>
                <a:cubicBezTo>
                  <a:pt x="2799153" y="1104047"/>
                  <a:pt x="2804818" y="1094045"/>
                  <a:pt x="2811160" y="1084532"/>
                </a:cubicBezTo>
                <a:lnTo>
                  <a:pt x="2820673" y="1070262"/>
                </a:lnTo>
                <a:lnTo>
                  <a:pt x="2830187" y="1055991"/>
                </a:lnTo>
                <a:cubicBezTo>
                  <a:pt x="2831772" y="1049649"/>
                  <a:pt x="2832020" y="1042812"/>
                  <a:pt x="2834943" y="1036965"/>
                </a:cubicBezTo>
                <a:cubicBezTo>
                  <a:pt x="2836949" y="1032954"/>
                  <a:pt x="2842450" y="1031462"/>
                  <a:pt x="2844456" y="1027451"/>
                </a:cubicBezTo>
                <a:cubicBezTo>
                  <a:pt x="2848941" y="1018482"/>
                  <a:pt x="2850799" y="968248"/>
                  <a:pt x="2853970" y="998911"/>
                </a:cubicBezTo>
                <a:cubicBezTo>
                  <a:pt x="2857141" y="1029574"/>
                  <a:pt x="2891055" y="1211650"/>
                  <a:pt x="2863483" y="1211432"/>
                </a:cubicBezTo>
                <a:lnTo>
                  <a:pt x="6083" y="1230871"/>
                </a:lnTo>
                <a:cubicBezTo>
                  <a:pt x="4055" y="820581"/>
                  <a:pt x="2028" y="410290"/>
                  <a:pt x="0" y="0"/>
                </a:cubicBezTo>
                <a:close/>
              </a:path>
            </a:pathLst>
          </a:custGeom>
          <a:solidFill>
            <a:schemeClr val="tx1"/>
          </a:solid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819615" y="1836854"/>
            <a:ext cx="2907990" cy="1338765"/>
          </a:xfrm>
          <a:custGeom>
            <a:avLst/>
            <a:gdLst>
              <a:gd name="connsiteX0" fmla="*/ 0 w 2863516"/>
              <a:gd name="connsiteY0" fmla="*/ 0 h 1198693"/>
              <a:gd name="connsiteX1" fmla="*/ 0 w 2863516"/>
              <a:gd name="connsiteY1" fmla="*/ 0 h 1198693"/>
              <a:gd name="connsiteX2" fmla="*/ 4757 w 2863516"/>
              <a:gd name="connsiteY2" fmla="*/ 90377 h 1198693"/>
              <a:gd name="connsiteX3" fmla="*/ 14270 w 2863516"/>
              <a:gd name="connsiteY3" fmla="*/ 137945 h 1198693"/>
              <a:gd name="connsiteX4" fmla="*/ 19026 w 2863516"/>
              <a:gd name="connsiteY4" fmla="*/ 166485 h 1198693"/>
              <a:gd name="connsiteX5" fmla="*/ 23783 w 2863516"/>
              <a:gd name="connsiteY5" fmla="*/ 185512 h 1198693"/>
              <a:gd name="connsiteX6" fmla="*/ 28540 w 2863516"/>
              <a:gd name="connsiteY6" fmla="*/ 209295 h 1198693"/>
              <a:gd name="connsiteX7" fmla="*/ 42810 w 2863516"/>
              <a:gd name="connsiteY7" fmla="*/ 266376 h 1198693"/>
              <a:gd name="connsiteX8" fmla="*/ 47566 w 2863516"/>
              <a:gd name="connsiteY8" fmla="*/ 285403 h 1198693"/>
              <a:gd name="connsiteX9" fmla="*/ 66593 w 2863516"/>
              <a:gd name="connsiteY9" fmla="*/ 323457 h 1198693"/>
              <a:gd name="connsiteX10" fmla="*/ 85619 w 2863516"/>
              <a:gd name="connsiteY10" fmla="*/ 390051 h 1198693"/>
              <a:gd name="connsiteX11" fmla="*/ 95132 w 2863516"/>
              <a:gd name="connsiteY11" fmla="*/ 437618 h 1198693"/>
              <a:gd name="connsiteX12" fmla="*/ 104646 w 2863516"/>
              <a:gd name="connsiteY12" fmla="*/ 461402 h 1198693"/>
              <a:gd name="connsiteX13" fmla="*/ 109402 w 2863516"/>
              <a:gd name="connsiteY13" fmla="*/ 756318 h 1198693"/>
              <a:gd name="connsiteX14" fmla="*/ 114159 w 2863516"/>
              <a:gd name="connsiteY14" fmla="*/ 822912 h 1198693"/>
              <a:gd name="connsiteX15" fmla="*/ 123672 w 2863516"/>
              <a:gd name="connsiteY15" fmla="*/ 851453 h 1198693"/>
              <a:gd name="connsiteX16" fmla="*/ 128429 w 2863516"/>
              <a:gd name="connsiteY16" fmla="*/ 908533 h 1198693"/>
              <a:gd name="connsiteX17" fmla="*/ 142698 w 2863516"/>
              <a:gd name="connsiteY17" fmla="*/ 913290 h 1198693"/>
              <a:gd name="connsiteX18" fmla="*/ 190265 w 2863516"/>
              <a:gd name="connsiteY18" fmla="*/ 908533 h 1198693"/>
              <a:gd name="connsiteX19" fmla="*/ 228318 w 2863516"/>
              <a:gd name="connsiteY19" fmla="*/ 879993 h 1198693"/>
              <a:gd name="connsiteX20" fmla="*/ 237831 w 2863516"/>
              <a:gd name="connsiteY20" fmla="*/ 870479 h 1198693"/>
              <a:gd name="connsiteX21" fmla="*/ 247344 w 2863516"/>
              <a:gd name="connsiteY21" fmla="*/ 856209 h 1198693"/>
              <a:gd name="connsiteX22" fmla="*/ 261614 w 2863516"/>
              <a:gd name="connsiteY22" fmla="*/ 851453 h 1198693"/>
              <a:gd name="connsiteX23" fmla="*/ 280640 w 2863516"/>
              <a:gd name="connsiteY23" fmla="*/ 856209 h 1198693"/>
              <a:gd name="connsiteX24" fmla="*/ 299667 w 2863516"/>
              <a:gd name="connsiteY24" fmla="*/ 894263 h 1198693"/>
              <a:gd name="connsiteX25" fmla="*/ 309180 w 2863516"/>
              <a:gd name="connsiteY25" fmla="*/ 927560 h 1198693"/>
              <a:gd name="connsiteX26" fmla="*/ 318693 w 2863516"/>
              <a:gd name="connsiteY26" fmla="*/ 956100 h 1198693"/>
              <a:gd name="connsiteX27" fmla="*/ 323450 w 2863516"/>
              <a:gd name="connsiteY27" fmla="*/ 970370 h 1198693"/>
              <a:gd name="connsiteX28" fmla="*/ 328206 w 2863516"/>
              <a:gd name="connsiteY28" fmla="*/ 994154 h 1198693"/>
              <a:gd name="connsiteX29" fmla="*/ 347233 w 2863516"/>
              <a:gd name="connsiteY29" fmla="*/ 1032208 h 1198693"/>
              <a:gd name="connsiteX30" fmla="*/ 356746 w 2863516"/>
              <a:gd name="connsiteY30" fmla="*/ 1046478 h 1198693"/>
              <a:gd name="connsiteX31" fmla="*/ 375773 w 2863516"/>
              <a:gd name="connsiteY31" fmla="*/ 1079775 h 1198693"/>
              <a:gd name="connsiteX32" fmla="*/ 404312 w 2863516"/>
              <a:gd name="connsiteY32" fmla="*/ 1113072 h 1198693"/>
              <a:gd name="connsiteX33" fmla="*/ 432852 w 2863516"/>
              <a:gd name="connsiteY33" fmla="*/ 1122586 h 1198693"/>
              <a:gd name="connsiteX34" fmla="*/ 461392 w 2863516"/>
              <a:gd name="connsiteY34" fmla="*/ 1117829 h 1198693"/>
              <a:gd name="connsiteX35" fmla="*/ 470905 w 2863516"/>
              <a:gd name="connsiteY35" fmla="*/ 1089288 h 1198693"/>
              <a:gd name="connsiteX36" fmla="*/ 475662 w 2863516"/>
              <a:gd name="connsiteY36" fmla="*/ 1075018 h 1198693"/>
              <a:gd name="connsiteX37" fmla="*/ 480418 w 2863516"/>
              <a:gd name="connsiteY37" fmla="*/ 1013181 h 1198693"/>
              <a:gd name="connsiteX38" fmla="*/ 489931 w 2863516"/>
              <a:gd name="connsiteY38" fmla="*/ 941830 h 1198693"/>
              <a:gd name="connsiteX39" fmla="*/ 499445 w 2863516"/>
              <a:gd name="connsiteY39" fmla="*/ 913290 h 1198693"/>
              <a:gd name="connsiteX40" fmla="*/ 513715 w 2863516"/>
              <a:gd name="connsiteY40" fmla="*/ 870479 h 1198693"/>
              <a:gd name="connsiteX41" fmla="*/ 518471 w 2863516"/>
              <a:gd name="connsiteY41" fmla="*/ 856209 h 1198693"/>
              <a:gd name="connsiteX42" fmla="*/ 532741 w 2863516"/>
              <a:gd name="connsiteY42" fmla="*/ 808642 h 1198693"/>
              <a:gd name="connsiteX43" fmla="*/ 537498 w 2863516"/>
              <a:gd name="connsiteY43" fmla="*/ 794372 h 1198693"/>
              <a:gd name="connsiteX44" fmla="*/ 547011 w 2863516"/>
              <a:gd name="connsiteY44" fmla="*/ 784858 h 1198693"/>
              <a:gd name="connsiteX45" fmla="*/ 570794 w 2863516"/>
              <a:gd name="connsiteY45" fmla="*/ 746805 h 1198693"/>
              <a:gd name="connsiteX46" fmla="*/ 585064 w 2863516"/>
              <a:gd name="connsiteY46" fmla="*/ 742048 h 1198693"/>
              <a:gd name="connsiteX47" fmla="*/ 627873 w 2863516"/>
              <a:gd name="connsiteY47" fmla="*/ 756318 h 1198693"/>
              <a:gd name="connsiteX48" fmla="*/ 637387 w 2863516"/>
              <a:gd name="connsiteY48" fmla="*/ 765832 h 1198693"/>
              <a:gd name="connsiteX49" fmla="*/ 665926 w 2863516"/>
              <a:gd name="connsiteY49" fmla="*/ 784858 h 1198693"/>
              <a:gd name="connsiteX50" fmla="*/ 675439 w 2863516"/>
              <a:gd name="connsiteY50" fmla="*/ 794372 h 1198693"/>
              <a:gd name="connsiteX51" fmla="*/ 694466 w 2863516"/>
              <a:gd name="connsiteY51" fmla="*/ 822912 h 1198693"/>
              <a:gd name="connsiteX52" fmla="*/ 727762 w 2863516"/>
              <a:gd name="connsiteY52" fmla="*/ 832426 h 1198693"/>
              <a:gd name="connsiteX53" fmla="*/ 765815 w 2863516"/>
              <a:gd name="connsiteY53" fmla="*/ 841939 h 1198693"/>
              <a:gd name="connsiteX54" fmla="*/ 799111 w 2863516"/>
              <a:gd name="connsiteY54" fmla="*/ 870479 h 1198693"/>
              <a:gd name="connsiteX55" fmla="*/ 822895 w 2863516"/>
              <a:gd name="connsiteY55" fmla="*/ 894263 h 1198693"/>
              <a:gd name="connsiteX56" fmla="*/ 846678 w 2863516"/>
              <a:gd name="connsiteY56" fmla="*/ 918047 h 1198693"/>
              <a:gd name="connsiteX57" fmla="*/ 860947 w 2863516"/>
              <a:gd name="connsiteY57" fmla="*/ 932317 h 1198693"/>
              <a:gd name="connsiteX58" fmla="*/ 870461 w 2863516"/>
              <a:gd name="connsiteY58" fmla="*/ 946587 h 1198693"/>
              <a:gd name="connsiteX59" fmla="*/ 884731 w 2863516"/>
              <a:gd name="connsiteY59" fmla="*/ 960857 h 1198693"/>
              <a:gd name="connsiteX60" fmla="*/ 894244 w 2863516"/>
              <a:gd name="connsiteY60" fmla="*/ 975127 h 1198693"/>
              <a:gd name="connsiteX61" fmla="*/ 903757 w 2863516"/>
              <a:gd name="connsiteY61" fmla="*/ 984641 h 1198693"/>
              <a:gd name="connsiteX62" fmla="*/ 913270 w 2863516"/>
              <a:gd name="connsiteY62" fmla="*/ 998911 h 1198693"/>
              <a:gd name="connsiteX63" fmla="*/ 927540 w 2863516"/>
              <a:gd name="connsiteY63" fmla="*/ 1003668 h 1198693"/>
              <a:gd name="connsiteX64" fmla="*/ 941810 w 2863516"/>
              <a:gd name="connsiteY64" fmla="*/ 1022694 h 1198693"/>
              <a:gd name="connsiteX65" fmla="*/ 956080 w 2863516"/>
              <a:gd name="connsiteY65" fmla="*/ 1032208 h 1198693"/>
              <a:gd name="connsiteX66" fmla="*/ 960836 w 2863516"/>
              <a:gd name="connsiteY66" fmla="*/ 1046478 h 1198693"/>
              <a:gd name="connsiteX67" fmla="*/ 998889 w 2863516"/>
              <a:gd name="connsiteY67" fmla="*/ 1055991 h 1198693"/>
              <a:gd name="connsiteX68" fmla="*/ 1027429 w 2863516"/>
              <a:gd name="connsiteY68" fmla="*/ 1075018 h 1198693"/>
              <a:gd name="connsiteX69" fmla="*/ 1208180 w 2863516"/>
              <a:gd name="connsiteY69" fmla="*/ 1084532 h 1198693"/>
              <a:gd name="connsiteX70" fmla="*/ 1217694 w 2863516"/>
              <a:gd name="connsiteY70" fmla="*/ 1094045 h 1198693"/>
              <a:gd name="connsiteX71" fmla="*/ 1227207 w 2863516"/>
              <a:gd name="connsiteY71" fmla="*/ 1122586 h 1198693"/>
              <a:gd name="connsiteX72" fmla="*/ 1236720 w 2863516"/>
              <a:gd name="connsiteY72" fmla="*/ 1151126 h 1198693"/>
              <a:gd name="connsiteX73" fmla="*/ 1250990 w 2863516"/>
              <a:gd name="connsiteY73" fmla="*/ 1179666 h 1198693"/>
              <a:gd name="connsiteX74" fmla="*/ 1279530 w 2863516"/>
              <a:gd name="connsiteY74" fmla="*/ 1189180 h 1198693"/>
              <a:gd name="connsiteX75" fmla="*/ 1322339 w 2863516"/>
              <a:gd name="connsiteY75" fmla="*/ 1179666 h 1198693"/>
              <a:gd name="connsiteX76" fmla="*/ 1336609 w 2863516"/>
              <a:gd name="connsiteY76" fmla="*/ 1170153 h 1198693"/>
              <a:gd name="connsiteX77" fmla="*/ 1355636 w 2863516"/>
              <a:gd name="connsiteY77" fmla="*/ 1165396 h 1198693"/>
              <a:gd name="connsiteX78" fmla="*/ 1369905 w 2863516"/>
              <a:gd name="connsiteY78" fmla="*/ 1155883 h 1198693"/>
              <a:gd name="connsiteX79" fmla="*/ 1436498 w 2863516"/>
              <a:gd name="connsiteY79" fmla="*/ 1155883 h 1198693"/>
              <a:gd name="connsiteX80" fmla="*/ 1479308 w 2863516"/>
              <a:gd name="connsiteY80" fmla="*/ 1189180 h 1198693"/>
              <a:gd name="connsiteX81" fmla="*/ 1522117 w 2863516"/>
              <a:gd name="connsiteY81" fmla="*/ 1184423 h 1198693"/>
              <a:gd name="connsiteX82" fmla="*/ 1531630 w 2863516"/>
              <a:gd name="connsiteY82" fmla="*/ 1170153 h 1198693"/>
              <a:gd name="connsiteX83" fmla="*/ 1555413 w 2863516"/>
              <a:gd name="connsiteY83" fmla="*/ 1146369 h 1198693"/>
              <a:gd name="connsiteX84" fmla="*/ 1607736 w 2863516"/>
              <a:gd name="connsiteY84" fmla="*/ 1151126 h 1198693"/>
              <a:gd name="connsiteX85" fmla="*/ 1622006 w 2863516"/>
              <a:gd name="connsiteY85" fmla="*/ 1160639 h 1198693"/>
              <a:gd name="connsiteX86" fmla="*/ 1636276 w 2863516"/>
              <a:gd name="connsiteY86" fmla="*/ 1165396 h 1198693"/>
              <a:gd name="connsiteX87" fmla="*/ 1664816 w 2863516"/>
              <a:gd name="connsiteY87" fmla="*/ 1189180 h 1198693"/>
              <a:gd name="connsiteX88" fmla="*/ 1683842 w 2863516"/>
              <a:gd name="connsiteY88" fmla="*/ 1198693 h 1198693"/>
              <a:gd name="connsiteX89" fmla="*/ 1731408 w 2863516"/>
              <a:gd name="connsiteY89" fmla="*/ 1189180 h 1198693"/>
              <a:gd name="connsiteX90" fmla="*/ 1740921 w 2863516"/>
              <a:gd name="connsiteY90" fmla="*/ 1179666 h 1198693"/>
              <a:gd name="connsiteX91" fmla="*/ 1769461 w 2863516"/>
              <a:gd name="connsiteY91" fmla="*/ 1170153 h 1198693"/>
              <a:gd name="connsiteX92" fmla="*/ 1840810 w 2863516"/>
              <a:gd name="connsiteY92" fmla="*/ 1174909 h 1198693"/>
              <a:gd name="connsiteX93" fmla="*/ 2092911 w 2863516"/>
              <a:gd name="connsiteY93" fmla="*/ 1165396 h 1198693"/>
              <a:gd name="connsiteX94" fmla="*/ 2107181 w 2863516"/>
              <a:gd name="connsiteY94" fmla="*/ 1155883 h 1198693"/>
              <a:gd name="connsiteX95" fmla="*/ 2121451 w 2863516"/>
              <a:gd name="connsiteY95" fmla="*/ 1151126 h 1198693"/>
              <a:gd name="connsiteX96" fmla="*/ 2145234 w 2863516"/>
              <a:gd name="connsiteY96" fmla="*/ 1127342 h 1198693"/>
              <a:gd name="connsiteX97" fmla="*/ 2173774 w 2863516"/>
              <a:gd name="connsiteY97" fmla="*/ 1098802 h 1198693"/>
              <a:gd name="connsiteX98" fmla="*/ 2211826 w 2863516"/>
              <a:gd name="connsiteY98" fmla="*/ 1060748 h 1198693"/>
              <a:gd name="connsiteX99" fmla="*/ 2221340 w 2863516"/>
              <a:gd name="connsiteY99" fmla="*/ 1051235 h 1198693"/>
              <a:gd name="connsiteX100" fmla="*/ 2235610 w 2863516"/>
              <a:gd name="connsiteY100" fmla="*/ 1046478 h 1198693"/>
              <a:gd name="connsiteX101" fmla="*/ 2254636 w 2863516"/>
              <a:gd name="connsiteY101" fmla="*/ 1032208 h 1198693"/>
              <a:gd name="connsiteX102" fmla="*/ 2273662 w 2863516"/>
              <a:gd name="connsiteY102" fmla="*/ 1027451 h 1198693"/>
              <a:gd name="connsiteX103" fmla="*/ 2297446 w 2863516"/>
              <a:gd name="connsiteY103" fmla="*/ 1017938 h 1198693"/>
              <a:gd name="connsiteX104" fmla="*/ 2306959 w 2863516"/>
              <a:gd name="connsiteY104" fmla="*/ 998911 h 1198693"/>
              <a:gd name="connsiteX105" fmla="*/ 2311715 w 2863516"/>
              <a:gd name="connsiteY105" fmla="*/ 956100 h 1198693"/>
              <a:gd name="connsiteX106" fmla="*/ 2321229 w 2863516"/>
              <a:gd name="connsiteY106" fmla="*/ 903776 h 1198693"/>
              <a:gd name="connsiteX107" fmla="*/ 2325985 w 2863516"/>
              <a:gd name="connsiteY107" fmla="*/ 860966 h 1198693"/>
              <a:gd name="connsiteX108" fmla="*/ 2330742 w 2863516"/>
              <a:gd name="connsiteY108" fmla="*/ 813399 h 1198693"/>
              <a:gd name="connsiteX109" fmla="*/ 2335499 w 2863516"/>
              <a:gd name="connsiteY109" fmla="*/ 799129 h 1198693"/>
              <a:gd name="connsiteX110" fmla="*/ 2340255 w 2863516"/>
              <a:gd name="connsiteY110" fmla="*/ 780102 h 1198693"/>
              <a:gd name="connsiteX111" fmla="*/ 2349768 w 2863516"/>
              <a:gd name="connsiteY111" fmla="*/ 751561 h 1198693"/>
              <a:gd name="connsiteX112" fmla="*/ 2354525 w 2863516"/>
              <a:gd name="connsiteY112" fmla="*/ 732535 h 1198693"/>
              <a:gd name="connsiteX113" fmla="*/ 2364038 w 2863516"/>
              <a:gd name="connsiteY113" fmla="*/ 713508 h 1198693"/>
              <a:gd name="connsiteX114" fmla="*/ 2373551 w 2863516"/>
              <a:gd name="connsiteY114" fmla="*/ 580320 h 1198693"/>
              <a:gd name="connsiteX115" fmla="*/ 2383065 w 2863516"/>
              <a:gd name="connsiteY115" fmla="*/ 508969 h 1198693"/>
              <a:gd name="connsiteX116" fmla="*/ 2387821 w 2863516"/>
              <a:gd name="connsiteY116" fmla="*/ 494699 h 1198693"/>
              <a:gd name="connsiteX117" fmla="*/ 2397335 w 2863516"/>
              <a:gd name="connsiteY117" fmla="*/ 480428 h 1198693"/>
              <a:gd name="connsiteX118" fmla="*/ 2421118 w 2863516"/>
              <a:gd name="connsiteY118" fmla="*/ 461402 h 1198693"/>
              <a:gd name="connsiteX119" fmla="*/ 2440144 w 2863516"/>
              <a:gd name="connsiteY119" fmla="*/ 432861 h 1198693"/>
              <a:gd name="connsiteX120" fmla="*/ 2449657 w 2863516"/>
              <a:gd name="connsiteY120" fmla="*/ 418591 h 1198693"/>
              <a:gd name="connsiteX121" fmla="*/ 2459171 w 2863516"/>
              <a:gd name="connsiteY121" fmla="*/ 409078 h 1198693"/>
              <a:gd name="connsiteX122" fmla="*/ 2473440 w 2863516"/>
              <a:gd name="connsiteY122" fmla="*/ 380537 h 1198693"/>
              <a:gd name="connsiteX123" fmla="*/ 2492467 w 2863516"/>
              <a:gd name="connsiteY123" fmla="*/ 361510 h 1198693"/>
              <a:gd name="connsiteX124" fmla="*/ 2516250 w 2863516"/>
              <a:gd name="connsiteY124" fmla="*/ 390051 h 1198693"/>
              <a:gd name="connsiteX125" fmla="*/ 2525763 w 2863516"/>
              <a:gd name="connsiteY125" fmla="*/ 404321 h 1198693"/>
              <a:gd name="connsiteX126" fmla="*/ 2535276 w 2863516"/>
              <a:gd name="connsiteY126" fmla="*/ 432861 h 1198693"/>
              <a:gd name="connsiteX127" fmla="*/ 2544790 w 2863516"/>
              <a:gd name="connsiteY127" fmla="*/ 461402 h 1198693"/>
              <a:gd name="connsiteX128" fmla="*/ 2549546 w 2863516"/>
              <a:gd name="connsiteY128" fmla="*/ 480428 h 1198693"/>
              <a:gd name="connsiteX129" fmla="*/ 2554303 w 2863516"/>
              <a:gd name="connsiteY129" fmla="*/ 504212 h 1198693"/>
              <a:gd name="connsiteX130" fmla="*/ 2563816 w 2863516"/>
              <a:gd name="connsiteY130" fmla="*/ 580320 h 1198693"/>
              <a:gd name="connsiteX131" fmla="*/ 2568573 w 2863516"/>
              <a:gd name="connsiteY131" fmla="*/ 604103 h 1198693"/>
              <a:gd name="connsiteX132" fmla="*/ 2573329 w 2863516"/>
              <a:gd name="connsiteY132" fmla="*/ 632643 h 1198693"/>
              <a:gd name="connsiteX133" fmla="*/ 2587599 w 2863516"/>
              <a:gd name="connsiteY133" fmla="*/ 699237 h 1198693"/>
              <a:gd name="connsiteX134" fmla="*/ 2597112 w 2863516"/>
              <a:gd name="connsiteY134" fmla="*/ 832426 h 1198693"/>
              <a:gd name="connsiteX135" fmla="*/ 2601869 w 2863516"/>
              <a:gd name="connsiteY135" fmla="*/ 865723 h 1198693"/>
              <a:gd name="connsiteX136" fmla="*/ 2616139 w 2863516"/>
              <a:gd name="connsiteY136" fmla="*/ 932317 h 1198693"/>
              <a:gd name="connsiteX137" fmla="*/ 2625652 w 2863516"/>
              <a:gd name="connsiteY137" fmla="*/ 965614 h 1198693"/>
              <a:gd name="connsiteX138" fmla="*/ 2635165 w 2863516"/>
              <a:gd name="connsiteY138" fmla="*/ 1022694 h 1198693"/>
              <a:gd name="connsiteX139" fmla="*/ 2639922 w 2863516"/>
              <a:gd name="connsiteY139" fmla="*/ 1127342 h 1198693"/>
              <a:gd name="connsiteX140" fmla="*/ 2649435 w 2863516"/>
              <a:gd name="connsiteY140" fmla="*/ 1155883 h 1198693"/>
              <a:gd name="connsiteX141" fmla="*/ 2668462 w 2863516"/>
              <a:gd name="connsiteY141" fmla="*/ 1179666 h 1198693"/>
              <a:gd name="connsiteX142" fmla="*/ 2682731 w 2863516"/>
              <a:gd name="connsiteY142" fmla="*/ 1184423 h 1198693"/>
              <a:gd name="connsiteX143" fmla="*/ 2711271 w 2863516"/>
              <a:gd name="connsiteY143" fmla="*/ 1179666 h 1198693"/>
              <a:gd name="connsiteX144" fmla="*/ 2720784 w 2863516"/>
              <a:gd name="connsiteY144" fmla="*/ 1165396 h 1198693"/>
              <a:gd name="connsiteX145" fmla="*/ 2730298 w 2863516"/>
              <a:gd name="connsiteY145" fmla="*/ 1155883 h 1198693"/>
              <a:gd name="connsiteX146" fmla="*/ 2749324 w 2863516"/>
              <a:gd name="connsiteY146" fmla="*/ 1151126 h 1198693"/>
              <a:gd name="connsiteX147" fmla="*/ 2758837 w 2863516"/>
              <a:gd name="connsiteY147" fmla="*/ 1141612 h 1198693"/>
              <a:gd name="connsiteX148" fmla="*/ 2792134 w 2863516"/>
              <a:gd name="connsiteY148" fmla="*/ 1113072 h 1198693"/>
              <a:gd name="connsiteX149" fmla="*/ 2811160 w 2863516"/>
              <a:gd name="connsiteY149" fmla="*/ 1084532 h 1198693"/>
              <a:gd name="connsiteX150" fmla="*/ 2820673 w 2863516"/>
              <a:gd name="connsiteY150" fmla="*/ 1070262 h 1198693"/>
              <a:gd name="connsiteX151" fmla="*/ 2830187 w 2863516"/>
              <a:gd name="connsiteY151" fmla="*/ 1055991 h 1198693"/>
              <a:gd name="connsiteX152" fmla="*/ 2834943 w 2863516"/>
              <a:gd name="connsiteY152" fmla="*/ 1036965 h 1198693"/>
              <a:gd name="connsiteX153" fmla="*/ 2844456 w 2863516"/>
              <a:gd name="connsiteY153" fmla="*/ 1027451 h 1198693"/>
              <a:gd name="connsiteX154" fmla="*/ 2853970 w 2863516"/>
              <a:gd name="connsiteY154" fmla="*/ 998911 h 1198693"/>
              <a:gd name="connsiteX155" fmla="*/ 2863483 w 2863516"/>
              <a:gd name="connsiteY155" fmla="*/ 984641 h 1198693"/>
              <a:gd name="connsiteX156" fmla="*/ 2863483 w 2863516"/>
              <a:gd name="connsiteY156" fmla="*/ 984641 h 1198693"/>
              <a:gd name="connsiteX0" fmla="*/ 0 w 2863516"/>
              <a:gd name="connsiteY0" fmla="*/ 0 h 1218873"/>
              <a:gd name="connsiteX1" fmla="*/ 0 w 2863516"/>
              <a:gd name="connsiteY1" fmla="*/ 1218192 h 1218873"/>
              <a:gd name="connsiteX2" fmla="*/ 4757 w 2863516"/>
              <a:gd name="connsiteY2" fmla="*/ 90377 h 1218873"/>
              <a:gd name="connsiteX3" fmla="*/ 14270 w 2863516"/>
              <a:gd name="connsiteY3" fmla="*/ 137945 h 1218873"/>
              <a:gd name="connsiteX4" fmla="*/ 19026 w 2863516"/>
              <a:gd name="connsiteY4" fmla="*/ 166485 h 1218873"/>
              <a:gd name="connsiteX5" fmla="*/ 23783 w 2863516"/>
              <a:gd name="connsiteY5" fmla="*/ 185512 h 1218873"/>
              <a:gd name="connsiteX6" fmla="*/ 28540 w 2863516"/>
              <a:gd name="connsiteY6" fmla="*/ 209295 h 1218873"/>
              <a:gd name="connsiteX7" fmla="*/ 42810 w 2863516"/>
              <a:gd name="connsiteY7" fmla="*/ 266376 h 1218873"/>
              <a:gd name="connsiteX8" fmla="*/ 47566 w 2863516"/>
              <a:gd name="connsiteY8" fmla="*/ 285403 h 1218873"/>
              <a:gd name="connsiteX9" fmla="*/ 66593 w 2863516"/>
              <a:gd name="connsiteY9" fmla="*/ 323457 h 1218873"/>
              <a:gd name="connsiteX10" fmla="*/ 85619 w 2863516"/>
              <a:gd name="connsiteY10" fmla="*/ 390051 h 1218873"/>
              <a:gd name="connsiteX11" fmla="*/ 95132 w 2863516"/>
              <a:gd name="connsiteY11" fmla="*/ 437618 h 1218873"/>
              <a:gd name="connsiteX12" fmla="*/ 104646 w 2863516"/>
              <a:gd name="connsiteY12" fmla="*/ 461402 h 1218873"/>
              <a:gd name="connsiteX13" fmla="*/ 109402 w 2863516"/>
              <a:gd name="connsiteY13" fmla="*/ 756318 h 1218873"/>
              <a:gd name="connsiteX14" fmla="*/ 114159 w 2863516"/>
              <a:gd name="connsiteY14" fmla="*/ 822912 h 1218873"/>
              <a:gd name="connsiteX15" fmla="*/ 123672 w 2863516"/>
              <a:gd name="connsiteY15" fmla="*/ 851453 h 1218873"/>
              <a:gd name="connsiteX16" fmla="*/ 128429 w 2863516"/>
              <a:gd name="connsiteY16" fmla="*/ 908533 h 1218873"/>
              <a:gd name="connsiteX17" fmla="*/ 142698 w 2863516"/>
              <a:gd name="connsiteY17" fmla="*/ 913290 h 1218873"/>
              <a:gd name="connsiteX18" fmla="*/ 190265 w 2863516"/>
              <a:gd name="connsiteY18" fmla="*/ 908533 h 1218873"/>
              <a:gd name="connsiteX19" fmla="*/ 228318 w 2863516"/>
              <a:gd name="connsiteY19" fmla="*/ 879993 h 1218873"/>
              <a:gd name="connsiteX20" fmla="*/ 237831 w 2863516"/>
              <a:gd name="connsiteY20" fmla="*/ 870479 h 1218873"/>
              <a:gd name="connsiteX21" fmla="*/ 247344 w 2863516"/>
              <a:gd name="connsiteY21" fmla="*/ 856209 h 1218873"/>
              <a:gd name="connsiteX22" fmla="*/ 261614 w 2863516"/>
              <a:gd name="connsiteY22" fmla="*/ 851453 h 1218873"/>
              <a:gd name="connsiteX23" fmla="*/ 280640 w 2863516"/>
              <a:gd name="connsiteY23" fmla="*/ 856209 h 1218873"/>
              <a:gd name="connsiteX24" fmla="*/ 299667 w 2863516"/>
              <a:gd name="connsiteY24" fmla="*/ 894263 h 1218873"/>
              <a:gd name="connsiteX25" fmla="*/ 309180 w 2863516"/>
              <a:gd name="connsiteY25" fmla="*/ 927560 h 1218873"/>
              <a:gd name="connsiteX26" fmla="*/ 318693 w 2863516"/>
              <a:gd name="connsiteY26" fmla="*/ 956100 h 1218873"/>
              <a:gd name="connsiteX27" fmla="*/ 323450 w 2863516"/>
              <a:gd name="connsiteY27" fmla="*/ 970370 h 1218873"/>
              <a:gd name="connsiteX28" fmla="*/ 328206 w 2863516"/>
              <a:gd name="connsiteY28" fmla="*/ 994154 h 1218873"/>
              <a:gd name="connsiteX29" fmla="*/ 347233 w 2863516"/>
              <a:gd name="connsiteY29" fmla="*/ 1032208 h 1218873"/>
              <a:gd name="connsiteX30" fmla="*/ 356746 w 2863516"/>
              <a:gd name="connsiteY30" fmla="*/ 1046478 h 1218873"/>
              <a:gd name="connsiteX31" fmla="*/ 375773 w 2863516"/>
              <a:gd name="connsiteY31" fmla="*/ 1079775 h 1218873"/>
              <a:gd name="connsiteX32" fmla="*/ 404312 w 2863516"/>
              <a:gd name="connsiteY32" fmla="*/ 1113072 h 1218873"/>
              <a:gd name="connsiteX33" fmla="*/ 432852 w 2863516"/>
              <a:gd name="connsiteY33" fmla="*/ 1122586 h 1218873"/>
              <a:gd name="connsiteX34" fmla="*/ 461392 w 2863516"/>
              <a:gd name="connsiteY34" fmla="*/ 1117829 h 1218873"/>
              <a:gd name="connsiteX35" fmla="*/ 470905 w 2863516"/>
              <a:gd name="connsiteY35" fmla="*/ 1089288 h 1218873"/>
              <a:gd name="connsiteX36" fmla="*/ 475662 w 2863516"/>
              <a:gd name="connsiteY36" fmla="*/ 1075018 h 1218873"/>
              <a:gd name="connsiteX37" fmla="*/ 480418 w 2863516"/>
              <a:gd name="connsiteY37" fmla="*/ 1013181 h 1218873"/>
              <a:gd name="connsiteX38" fmla="*/ 489931 w 2863516"/>
              <a:gd name="connsiteY38" fmla="*/ 941830 h 1218873"/>
              <a:gd name="connsiteX39" fmla="*/ 499445 w 2863516"/>
              <a:gd name="connsiteY39" fmla="*/ 913290 h 1218873"/>
              <a:gd name="connsiteX40" fmla="*/ 513715 w 2863516"/>
              <a:gd name="connsiteY40" fmla="*/ 870479 h 1218873"/>
              <a:gd name="connsiteX41" fmla="*/ 518471 w 2863516"/>
              <a:gd name="connsiteY41" fmla="*/ 856209 h 1218873"/>
              <a:gd name="connsiteX42" fmla="*/ 532741 w 2863516"/>
              <a:gd name="connsiteY42" fmla="*/ 808642 h 1218873"/>
              <a:gd name="connsiteX43" fmla="*/ 537498 w 2863516"/>
              <a:gd name="connsiteY43" fmla="*/ 794372 h 1218873"/>
              <a:gd name="connsiteX44" fmla="*/ 547011 w 2863516"/>
              <a:gd name="connsiteY44" fmla="*/ 784858 h 1218873"/>
              <a:gd name="connsiteX45" fmla="*/ 570794 w 2863516"/>
              <a:gd name="connsiteY45" fmla="*/ 746805 h 1218873"/>
              <a:gd name="connsiteX46" fmla="*/ 585064 w 2863516"/>
              <a:gd name="connsiteY46" fmla="*/ 742048 h 1218873"/>
              <a:gd name="connsiteX47" fmla="*/ 627873 w 2863516"/>
              <a:gd name="connsiteY47" fmla="*/ 756318 h 1218873"/>
              <a:gd name="connsiteX48" fmla="*/ 637387 w 2863516"/>
              <a:gd name="connsiteY48" fmla="*/ 765832 h 1218873"/>
              <a:gd name="connsiteX49" fmla="*/ 665926 w 2863516"/>
              <a:gd name="connsiteY49" fmla="*/ 784858 h 1218873"/>
              <a:gd name="connsiteX50" fmla="*/ 675439 w 2863516"/>
              <a:gd name="connsiteY50" fmla="*/ 794372 h 1218873"/>
              <a:gd name="connsiteX51" fmla="*/ 694466 w 2863516"/>
              <a:gd name="connsiteY51" fmla="*/ 822912 h 1218873"/>
              <a:gd name="connsiteX52" fmla="*/ 727762 w 2863516"/>
              <a:gd name="connsiteY52" fmla="*/ 832426 h 1218873"/>
              <a:gd name="connsiteX53" fmla="*/ 765815 w 2863516"/>
              <a:gd name="connsiteY53" fmla="*/ 841939 h 1218873"/>
              <a:gd name="connsiteX54" fmla="*/ 799111 w 2863516"/>
              <a:gd name="connsiteY54" fmla="*/ 870479 h 1218873"/>
              <a:gd name="connsiteX55" fmla="*/ 822895 w 2863516"/>
              <a:gd name="connsiteY55" fmla="*/ 894263 h 1218873"/>
              <a:gd name="connsiteX56" fmla="*/ 846678 w 2863516"/>
              <a:gd name="connsiteY56" fmla="*/ 918047 h 1218873"/>
              <a:gd name="connsiteX57" fmla="*/ 860947 w 2863516"/>
              <a:gd name="connsiteY57" fmla="*/ 932317 h 1218873"/>
              <a:gd name="connsiteX58" fmla="*/ 870461 w 2863516"/>
              <a:gd name="connsiteY58" fmla="*/ 946587 h 1218873"/>
              <a:gd name="connsiteX59" fmla="*/ 884731 w 2863516"/>
              <a:gd name="connsiteY59" fmla="*/ 960857 h 1218873"/>
              <a:gd name="connsiteX60" fmla="*/ 894244 w 2863516"/>
              <a:gd name="connsiteY60" fmla="*/ 975127 h 1218873"/>
              <a:gd name="connsiteX61" fmla="*/ 903757 w 2863516"/>
              <a:gd name="connsiteY61" fmla="*/ 984641 h 1218873"/>
              <a:gd name="connsiteX62" fmla="*/ 913270 w 2863516"/>
              <a:gd name="connsiteY62" fmla="*/ 998911 h 1218873"/>
              <a:gd name="connsiteX63" fmla="*/ 927540 w 2863516"/>
              <a:gd name="connsiteY63" fmla="*/ 1003668 h 1218873"/>
              <a:gd name="connsiteX64" fmla="*/ 941810 w 2863516"/>
              <a:gd name="connsiteY64" fmla="*/ 1022694 h 1218873"/>
              <a:gd name="connsiteX65" fmla="*/ 956080 w 2863516"/>
              <a:gd name="connsiteY65" fmla="*/ 1032208 h 1218873"/>
              <a:gd name="connsiteX66" fmla="*/ 960836 w 2863516"/>
              <a:gd name="connsiteY66" fmla="*/ 1046478 h 1218873"/>
              <a:gd name="connsiteX67" fmla="*/ 998889 w 2863516"/>
              <a:gd name="connsiteY67" fmla="*/ 1055991 h 1218873"/>
              <a:gd name="connsiteX68" fmla="*/ 1027429 w 2863516"/>
              <a:gd name="connsiteY68" fmla="*/ 1075018 h 1218873"/>
              <a:gd name="connsiteX69" fmla="*/ 1208180 w 2863516"/>
              <a:gd name="connsiteY69" fmla="*/ 1084532 h 1218873"/>
              <a:gd name="connsiteX70" fmla="*/ 1217694 w 2863516"/>
              <a:gd name="connsiteY70" fmla="*/ 1094045 h 1218873"/>
              <a:gd name="connsiteX71" fmla="*/ 1227207 w 2863516"/>
              <a:gd name="connsiteY71" fmla="*/ 1122586 h 1218873"/>
              <a:gd name="connsiteX72" fmla="*/ 1236720 w 2863516"/>
              <a:gd name="connsiteY72" fmla="*/ 1151126 h 1218873"/>
              <a:gd name="connsiteX73" fmla="*/ 1250990 w 2863516"/>
              <a:gd name="connsiteY73" fmla="*/ 1179666 h 1218873"/>
              <a:gd name="connsiteX74" fmla="*/ 1279530 w 2863516"/>
              <a:gd name="connsiteY74" fmla="*/ 1189180 h 1218873"/>
              <a:gd name="connsiteX75" fmla="*/ 1322339 w 2863516"/>
              <a:gd name="connsiteY75" fmla="*/ 1179666 h 1218873"/>
              <a:gd name="connsiteX76" fmla="*/ 1336609 w 2863516"/>
              <a:gd name="connsiteY76" fmla="*/ 1170153 h 1218873"/>
              <a:gd name="connsiteX77" fmla="*/ 1355636 w 2863516"/>
              <a:gd name="connsiteY77" fmla="*/ 1165396 h 1218873"/>
              <a:gd name="connsiteX78" fmla="*/ 1369905 w 2863516"/>
              <a:gd name="connsiteY78" fmla="*/ 1155883 h 1218873"/>
              <a:gd name="connsiteX79" fmla="*/ 1436498 w 2863516"/>
              <a:gd name="connsiteY79" fmla="*/ 1155883 h 1218873"/>
              <a:gd name="connsiteX80" fmla="*/ 1479308 w 2863516"/>
              <a:gd name="connsiteY80" fmla="*/ 1189180 h 1218873"/>
              <a:gd name="connsiteX81" fmla="*/ 1522117 w 2863516"/>
              <a:gd name="connsiteY81" fmla="*/ 1184423 h 1218873"/>
              <a:gd name="connsiteX82" fmla="*/ 1531630 w 2863516"/>
              <a:gd name="connsiteY82" fmla="*/ 1170153 h 1218873"/>
              <a:gd name="connsiteX83" fmla="*/ 1555413 w 2863516"/>
              <a:gd name="connsiteY83" fmla="*/ 1146369 h 1218873"/>
              <a:gd name="connsiteX84" fmla="*/ 1607736 w 2863516"/>
              <a:gd name="connsiteY84" fmla="*/ 1151126 h 1218873"/>
              <a:gd name="connsiteX85" fmla="*/ 1622006 w 2863516"/>
              <a:gd name="connsiteY85" fmla="*/ 1160639 h 1218873"/>
              <a:gd name="connsiteX86" fmla="*/ 1636276 w 2863516"/>
              <a:gd name="connsiteY86" fmla="*/ 1165396 h 1218873"/>
              <a:gd name="connsiteX87" fmla="*/ 1664816 w 2863516"/>
              <a:gd name="connsiteY87" fmla="*/ 1189180 h 1218873"/>
              <a:gd name="connsiteX88" fmla="*/ 1683842 w 2863516"/>
              <a:gd name="connsiteY88" fmla="*/ 1198693 h 1218873"/>
              <a:gd name="connsiteX89" fmla="*/ 1731408 w 2863516"/>
              <a:gd name="connsiteY89" fmla="*/ 1189180 h 1218873"/>
              <a:gd name="connsiteX90" fmla="*/ 1740921 w 2863516"/>
              <a:gd name="connsiteY90" fmla="*/ 1179666 h 1218873"/>
              <a:gd name="connsiteX91" fmla="*/ 1769461 w 2863516"/>
              <a:gd name="connsiteY91" fmla="*/ 1170153 h 1218873"/>
              <a:gd name="connsiteX92" fmla="*/ 1840810 w 2863516"/>
              <a:gd name="connsiteY92" fmla="*/ 1174909 h 1218873"/>
              <a:gd name="connsiteX93" fmla="*/ 2092911 w 2863516"/>
              <a:gd name="connsiteY93" fmla="*/ 1165396 h 1218873"/>
              <a:gd name="connsiteX94" fmla="*/ 2107181 w 2863516"/>
              <a:gd name="connsiteY94" fmla="*/ 1155883 h 1218873"/>
              <a:gd name="connsiteX95" fmla="*/ 2121451 w 2863516"/>
              <a:gd name="connsiteY95" fmla="*/ 1151126 h 1218873"/>
              <a:gd name="connsiteX96" fmla="*/ 2145234 w 2863516"/>
              <a:gd name="connsiteY96" fmla="*/ 1127342 h 1218873"/>
              <a:gd name="connsiteX97" fmla="*/ 2173774 w 2863516"/>
              <a:gd name="connsiteY97" fmla="*/ 1098802 h 1218873"/>
              <a:gd name="connsiteX98" fmla="*/ 2211826 w 2863516"/>
              <a:gd name="connsiteY98" fmla="*/ 1060748 h 1218873"/>
              <a:gd name="connsiteX99" fmla="*/ 2221340 w 2863516"/>
              <a:gd name="connsiteY99" fmla="*/ 1051235 h 1218873"/>
              <a:gd name="connsiteX100" fmla="*/ 2235610 w 2863516"/>
              <a:gd name="connsiteY100" fmla="*/ 1046478 h 1218873"/>
              <a:gd name="connsiteX101" fmla="*/ 2254636 w 2863516"/>
              <a:gd name="connsiteY101" fmla="*/ 1032208 h 1218873"/>
              <a:gd name="connsiteX102" fmla="*/ 2273662 w 2863516"/>
              <a:gd name="connsiteY102" fmla="*/ 1027451 h 1218873"/>
              <a:gd name="connsiteX103" fmla="*/ 2297446 w 2863516"/>
              <a:gd name="connsiteY103" fmla="*/ 1017938 h 1218873"/>
              <a:gd name="connsiteX104" fmla="*/ 2306959 w 2863516"/>
              <a:gd name="connsiteY104" fmla="*/ 998911 h 1218873"/>
              <a:gd name="connsiteX105" fmla="*/ 2311715 w 2863516"/>
              <a:gd name="connsiteY105" fmla="*/ 956100 h 1218873"/>
              <a:gd name="connsiteX106" fmla="*/ 2321229 w 2863516"/>
              <a:gd name="connsiteY106" fmla="*/ 903776 h 1218873"/>
              <a:gd name="connsiteX107" fmla="*/ 2325985 w 2863516"/>
              <a:gd name="connsiteY107" fmla="*/ 860966 h 1218873"/>
              <a:gd name="connsiteX108" fmla="*/ 2330742 w 2863516"/>
              <a:gd name="connsiteY108" fmla="*/ 813399 h 1218873"/>
              <a:gd name="connsiteX109" fmla="*/ 2335499 w 2863516"/>
              <a:gd name="connsiteY109" fmla="*/ 799129 h 1218873"/>
              <a:gd name="connsiteX110" fmla="*/ 2340255 w 2863516"/>
              <a:gd name="connsiteY110" fmla="*/ 780102 h 1218873"/>
              <a:gd name="connsiteX111" fmla="*/ 2349768 w 2863516"/>
              <a:gd name="connsiteY111" fmla="*/ 751561 h 1218873"/>
              <a:gd name="connsiteX112" fmla="*/ 2354525 w 2863516"/>
              <a:gd name="connsiteY112" fmla="*/ 732535 h 1218873"/>
              <a:gd name="connsiteX113" fmla="*/ 2364038 w 2863516"/>
              <a:gd name="connsiteY113" fmla="*/ 713508 h 1218873"/>
              <a:gd name="connsiteX114" fmla="*/ 2373551 w 2863516"/>
              <a:gd name="connsiteY114" fmla="*/ 580320 h 1218873"/>
              <a:gd name="connsiteX115" fmla="*/ 2383065 w 2863516"/>
              <a:gd name="connsiteY115" fmla="*/ 508969 h 1218873"/>
              <a:gd name="connsiteX116" fmla="*/ 2387821 w 2863516"/>
              <a:gd name="connsiteY116" fmla="*/ 494699 h 1218873"/>
              <a:gd name="connsiteX117" fmla="*/ 2397335 w 2863516"/>
              <a:gd name="connsiteY117" fmla="*/ 480428 h 1218873"/>
              <a:gd name="connsiteX118" fmla="*/ 2421118 w 2863516"/>
              <a:gd name="connsiteY118" fmla="*/ 461402 h 1218873"/>
              <a:gd name="connsiteX119" fmla="*/ 2440144 w 2863516"/>
              <a:gd name="connsiteY119" fmla="*/ 432861 h 1218873"/>
              <a:gd name="connsiteX120" fmla="*/ 2449657 w 2863516"/>
              <a:gd name="connsiteY120" fmla="*/ 418591 h 1218873"/>
              <a:gd name="connsiteX121" fmla="*/ 2459171 w 2863516"/>
              <a:gd name="connsiteY121" fmla="*/ 409078 h 1218873"/>
              <a:gd name="connsiteX122" fmla="*/ 2473440 w 2863516"/>
              <a:gd name="connsiteY122" fmla="*/ 380537 h 1218873"/>
              <a:gd name="connsiteX123" fmla="*/ 2492467 w 2863516"/>
              <a:gd name="connsiteY123" fmla="*/ 361510 h 1218873"/>
              <a:gd name="connsiteX124" fmla="*/ 2516250 w 2863516"/>
              <a:gd name="connsiteY124" fmla="*/ 390051 h 1218873"/>
              <a:gd name="connsiteX125" fmla="*/ 2525763 w 2863516"/>
              <a:gd name="connsiteY125" fmla="*/ 404321 h 1218873"/>
              <a:gd name="connsiteX126" fmla="*/ 2535276 w 2863516"/>
              <a:gd name="connsiteY126" fmla="*/ 432861 h 1218873"/>
              <a:gd name="connsiteX127" fmla="*/ 2544790 w 2863516"/>
              <a:gd name="connsiteY127" fmla="*/ 461402 h 1218873"/>
              <a:gd name="connsiteX128" fmla="*/ 2549546 w 2863516"/>
              <a:gd name="connsiteY128" fmla="*/ 480428 h 1218873"/>
              <a:gd name="connsiteX129" fmla="*/ 2554303 w 2863516"/>
              <a:gd name="connsiteY129" fmla="*/ 504212 h 1218873"/>
              <a:gd name="connsiteX130" fmla="*/ 2563816 w 2863516"/>
              <a:gd name="connsiteY130" fmla="*/ 580320 h 1218873"/>
              <a:gd name="connsiteX131" fmla="*/ 2568573 w 2863516"/>
              <a:gd name="connsiteY131" fmla="*/ 604103 h 1218873"/>
              <a:gd name="connsiteX132" fmla="*/ 2573329 w 2863516"/>
              <a:gd name="connsiteY132" fmla="*/ 632643 h 1218873"/>
              <a:gd name="connsiteX133" fmla="*/ 2587599 w 2863516"/>
              <a:gd name="connsiteY133" fmla="*/ 699237 h 1218873"/>
              <a:gd name="connsiteX134" fmla="*/ 2597112 w 2863516"/>
              <a:gd name="connsiteY134" fmla="*/ 832426 h 1218873"/>
              <a:gd name="connsiteX135" fmla="*/ 2601869 w 2863516"/>
              <a:gd name="connsiteY135" fmla="*/ 865723 h 1218873"/>
              <a:gd name="connsiteX136" fmla="*/ 2616139 w 2863516"/>
              <a:gd name="connsiteY136" fmla="*/ 932317 h 1218873"/>
              <a:gd name="connsiteX137" fmla="*/ 2625652 w 2863516"/>
              <a:gd name="connsiteY137" fmla="*/ 965614 h 1218873"/>
              <a:gd name="connsiteX138" fmla="*/ 2635165 w 2863516"/>
              <a:gd name="connsiteY138" fmla="*/ 1022694 h 1218873"/>
              <a:gd name="connsiteX139" fmla="*/ 2639922 w 2863516"/>
              <a:gd name="connsiteY139" fmla="*/ 1127342 h 1218873"/>
              <a:gd name="connsiteX140" fmla="*/ 2649435 w 2863516"/>
              <a:gd name="connsiteY140" fmla="*/ 1155883 h 1218873"/>
              <a:gd name="connsiteX141" fmla="*/ 2668462 w 2863516"/>
              <a:gd name="connsiteY141" fmla="*/ 1179666 h 1218873"/>
              <a:gd name="connsiteX142" fmla="*/ 2682731 w 2863516"/>
              <a:gd name="connsiteY142" fmla="*/ 1184423 h 1218873"/>
              <a:gd name="connsiteX143" fmla="*/ 2711271 w 2863516"/>
              <a:gd name="connsiteY143" fmla="*/ 1179666 h 1218873"/>
              <a:gd name="connsiteX144" fmla="*/ 2720784 w 2863516"/>
              <a:gd name="connsiteY144" fmla="*/ 1165396 h 1218873"/>
              <a:gd name="connsiteX145" fmla="*/ 2730298 w 2863516"/>
              <a:gd name="connsiteY145" fmla="*/ 1155883 h 1218873"/>
              <a:gd name="connsiteX146" fmla="*/ 2749324 w 2863516"/>
              <a:gd name="connsiteY146" fmla="*/ 1151126 h 1218873"/>
              <a:gd name="connsiteX147" fmla="*/ 2758837 w 2863516"/>
              <a:gd name="connsiteY147" fmla="*/ 1141612 h 1218873"/>
              <a:gd name="connsiteX148" fmla="*/ 2792134 w 2863516"/>
              <a:gd name="connsiteY148" fmla="*/ 1113072 h 1218873"/>
              <a:gd name="connsiteX149" fmla="*/ 2811160 w 2863516"/>
              <a:gd name="connsiteY149" fmla="*/ 1084532 h 1218873"/>
              <a:gd name="connsiteX150" fmla="*/ 2820673 w 2863516"/>
              <a:gd name="connsiteY150" fmla="*/ 1070262 h 1218873"/>
              <a:gd name="connsiteX151" fmla="*/ 2830187 w 2863516"/>
              <a:gd name="connsiteY151" fmla="*/ 1055991 h 1218873"/>
              <a:gd name="connsiteX152" fmla="*/ 2834943 w 2863516"/>
              <a:gd name="connsiteY152" fmla="*/ 1036965 h 1218873"/>
              <a:gd name="connsiteX153" fmla="*/ 2844456 w 2863516"/>
              <a:gd name="connsiteY153" fmla="*/ 1027451 h 1218873"/>
              <a:gd name="connsiteX154" fmla="*/ 2853970 w 2863516"/>
              <a:gd name="connsiteY154" fmla="*/ 998911 h 1218873"/>
              <a:gd name="connsiteX155" fmla="*/ 2863483 w 2863516"/>
              <a:gd name="connsiteY155" fmla="*/ 984641 h 1218873"/>
              <a:gd name="connsiteX156" fmla="*/ 2863483 w 2863516"/>
              <a:gd name="connsiteY156" fmla="*/ 984641 h 1218873"/>
              <a:gd name="connsiteX0" fmla="*/ 0 w 2869962"/>
              <a:gd name="connsiteY0" fmla="*/ 0 h 1639095"/>
              <a:gd name="connsiteX1" fmla="*/ 0 w 2869962"/>
              <a:gd name="connsiteY1" fmla="*/ 1218192 h 1639095"/>
              <a:gd name="connsiteX2" fmla="*/ 4757 w 2869962"/>
              <a:gd name="connsiteY2" fmla="*/ 90377 h 1639095"/>
              <a:gd name="connsiteX3" fmla="*/ 14270 w 2869962"/>
              <a:gd name="connsiteY3" fmla="*/ 137945 h 1639095"/>
              <a:gd name="connsiteX4" fmla="*/ 19026 w 2869962"/>
              <a:gd name="connsiteY4" fmla="*/ 166485 h 1639095"/>
              <a:gd name="connsiteX5" fmla="*/ 23783 w 2869962"/>
              <a:gd name="connsiteY5" fmla="*/ 185512 h 1639095"/>
              <a:gd name="connsiteX6" fmla="*/ 28540 w 2869962"/>
              <a:gd name="connsiteY6" fmla="*/ 209295 h 1639095"/>
              <a:gd name="connsiteX7" fmla="*/ 42810 w 2869962"/>
              <a:gd name="connsiteY7" fmla="*/ 266376 h 1639095"/>
              <a:gd name="connsiteX8" fmla="*/ 47566 w 2869962"/>
              <a:gd name="connsiteY8" fmla="*/ 285403 h 1639095"/>
              <a:gd name="connsiteX9" fmla="*/ 66593 w 2869962"/>
              <a:gd name="connsiteY9" fmla="*/ 323457 h 1639095"/>
              <a:gd name="connsiteX10" fmla="*/ 85619 w 2869962"/>
              <a:gd name="connsiteY10" fmla="*/ 390051 h 1639095"/>
              <a:gd name="connsiteX11" fmla="*/ 95132 w 2869962"/>
              <a:gd name="connsiteY11" fmla="*/ 437618 h 1639095"/>
              <a:gd name="connsiteX12" fmla="*/ 104646 w 2869962"/>
              <a:gd name="connsiteY12" fmla="*/ 461402 h 1639095"/>
              <a:gd name="connsiteX13" fmla="*/ 109402 w 2869962"/>
              <a:gd name="connsiteY13" fmla="*/ 756318 h 1639095"/>
              <a:gd name="connsiteX14" fmla="*/ 114159 w 2869962"/>
              <a:gd name="connsiteY14" fmla="*/ 822912 h 1639095"/>
              <a:gd name="connsiteX15" fmla="*/ 123672 w 2869962"/>
              <a:gd name="connsiteY15" fmla="*/ 851453 h 1639095"/>
              <a:gd name="connsiteX16" fmla="*/ 128429 w 2869962"/>
              <a:gd name="connsiteY16" fmla="*/ 908533 h 1639095"/>
              <a:gd name="connsiteX17" fmla="*/ 142698 w 2869962"/>
              <a:gd name="connsiteY17" fmla="*/ 913290 h 1639095"/>
              <a:gd name="connsiteX18" fmla="*/ 190265 w 2869962"/>
              <a:gd name="connsiteY18" fmla="*/ 908533 h 1639095"/>
              <a:gd name="connsiteX19" fmla="*/ 228318 w 2869962"/>
              <a:gd name="connsiteY19" fmla="*/ 879993 h 1639095"/>
              <a:gd name="connsiteX20" fmla="*/ 237831 w 2869962"/>
              <a:gd name="connsiteY20" fmla="*/ 870479 h 1639095"/>
              <a:gd name="connsiteX21" fmla="*/ 247344 w 2869962"/>
              <a:gd name="connsiteY21" fmla="*/ 856209 h 1639095"/>
              <a:gd name="connsiteX22" fmla="*/ 261614 w 2869962"/>
              <a:gd name="connsiteY22" fmla="*/ 851453 h 1639095"/>
              <a:gd name="connsiteX23" fmla="*/ 280640 w 2869962"/>
              <a:gd name="connsiteY23" fmla="*/ 856209 h 1639095"/>
              <a:gd name="connsiteX24" fmla="*/ 299667 w 2869962"/>
              <a:gd name="connsiteY24" fmla="*/ 894263 h 1639095"/>
              <a:gd name="connsiteX25" fmla="*/ 309180 w 2869962"/>
              <a:gd name="connsiteY25" fmla="*/ 927560 h 1639095"/>
              <a:gd name="connsiteX26" fmla="*/ 318693 w 2869962"/>
              <a:gd name="connsiteY26" fmla="*/ 956100 h 1639095"/>
              <a:gd name="connsiteX27" fmla="*/ 323450 w 2869962"/>
              <a:gd name="connsiteY27" fmla="*/ 970370 h 1639095"/>
              <a:gd name="connsiteX28" fmla="*/ 328206 w 2869962"/>
              <a:gd name="connsiteY28" fmla="*/ 994154 h 1639095"/>
              <a:gd name="connsiteX29" fmla="*/ 347233 w 2869962"/>
              <a:gd name="connsiteY29" fmla="*/ 1032208 h 1639095"/>
              <a:gd name="connsiteX30" fmla="*/ 356746 w 2869962"/>
              <a:gd name="connsiteY30" fmla="*/ 1046478 h 1639095"/>
              <a:gd name="connsiteX31" fmla="*/ 375773 w 2869962"/>
              <a:gd name="connsiteY31" fmla="*/ 1079775 h 1639095"/>
              <a:gd name="connsiteX32" fmla="*/ 404312 w 2869962"/>
              <a:gd name="connsiteY32" fmla="*/ 1113072 h 1639095"/>
              <a:gd name="connsiteX33" fmla="*/ 432852 w 2869962"/>
              <a:gd name="connsiteY33" fmla="*/ 1122586 h 1639095"/>
              <a:gd name="connsiteX34" fmla="*/ 461392 w 2869962"/>
              <a:gd name="connsiteY34" fmla="*/ 1117829 h 1639095"/>
              <a:gd name="connsiteX35" fmla="*/ 470905 w 2869962"/>
              <a:gd name="connsiteY35" fmla="*/ 1089288 h 1639095"/>
              <a:gd name="connsiteX36" fmla="*/ 475662 w 2869962"/>
              <a:gd name="connsiteY36" fmla="*/ 1075018 h 1639095"/>
              <a:gd name="connsiteX37" fmla="*/ 480418 w 2869962"/>
              <a:gd name="connsiteY37" fmla="*/ 1013181 h 1639095"/>
              <a:gd name="connsiteX38" fmla="*/ 489931 w 2869962"/>
              <a:gd name="connsiteY38" fmla="*/ 941830 h 1639095"/>
              <a:gd name="connsiteX39" fmla="*/ 499445 w 2869962"/>
              <a:gd name="connsiteY39" fmla="*/ 913290 h 1639095"/>
              <a:gd name="connsiteX40" fmla="*/ 513715 w 2869962"/>
              <a:gd name="connsiteY40" fmla="*/ 870479 h 1639095"/>
              <a:gd name="connsiteX41" fmla="*/ 518471 w 2869962"/>
              <a:gd name="connsiteY41" fmla="*/ 856209 h 1639095"/>
              <a:gd name="connsiteX42" fmla="*/ 532741 w 2869962"/>
              <a:gd name="connsiteY42" fmla="*/ 808642 h 1639095"/>
              <a:gd name="connsiteX43" fmla="*/ 537498 w 2869962"/>
              <a:gd name="connsiteY43" fmla="*/ 794372 h 1639095"/>
              <a:gd name="connsiteX44" fmla="*/ 547011 w 2869962"/>
              <a:gd name="connsiteY44" fmla="*/ 784858 h 1639095"/>
              <a:gd name="connsiteX45" fmla="*/ 570794 w 2869962"/>
              <a:gd name="connsiteY45" fmla="*/ 746805 h 1639095"/>
              <a:gd name="connsiteX46" fmla="*/ 585064 w 2869962"/>
              <a:gd name="connsiteY46" fmla="*/ 742048 h 1639095"/>
              <a:gd name="connsiteX47" fmla="*/ 627873 w 2869962"/>
              <a:gd name="connsiteY47" fmla="*/ 756318 h 1639095"/>
              <a:gd name="connsiteX48" fmla="*/ 637387 w 2869962"/>
              <a:gd name="connsiteY48" fmla="*/ 765832 h 1639095"/>
              <a:gd name="connsiteX49" fmla="*/ 665926 w 2869962"/>
              <a:gd name="connsiteY49" fmla="*/ 784858 h 1639095"/>
              <a:gd name="connsiteX50" fmla="*/ 675439 w 2869962"/>
              <a:gd name="connsiteY50" fmla="*/ 794372 h 1639095"/>
              <a:gd name="connsiteX51" fmla="*/ 694466 w 2869962"/>
              <a:gd name="connsiteY51" fmla="*/ 822912 h 1639095"/>
              <a:gd name="connsiteX52" fmla="*/ 727762 w 2869962"/>
              <a:gd name="connsiteY52" fmla="*/ 832426 h 1639095"/>
              <a:gd name="connsiteX53" fmla="*/ 765815 w 2869962"/>
              <a:gd name="connsiteY53" fmla="*/ 841939 h 1639095"/>
              <a:gd name="connsiteX54" fmla="*/ 799111 w 2869962"/>
              <a:gd name="connsiteY54" fmla="*/ 870479 h 1639095"/>
              <a:gd name="connsiteX55" fmla="*/ 822895 w 2869962"/>
              <a:gd name="connsiteY55" fmla="*/ 894263 h 1639095"/>
              <a:gd name="connsiteX56" fmla="*/ 846678 w 2869962"/>
              <a:gd name="connsiteY56" fmla="*/ 918047 h 1639095"/>
              <a:gd name="connsiteX57" fmla="*/ 860947 w 2869962"/>
              <a:gd name="connsiteY57" fmla="*/ 932317 h 1639095"/>
              <a:gd name="connsiteX58" fmla="*/ 870461 w 2869962"/>
              <a:gd name="connsiteY58" fmla="*/ 946587 h 1639095"/>
              <a:gd name="connsiteX59" fmla="*/ 884731 w 2869962"/>
              <a:gd name="connsiteY59" fmla="*/ 960857 h 1639095"/>
              <a:gd name="connsiteX60" fmla="*/ 894244 w 2869962"/>
              <a:gd name="connsiteY60" fmla="*/ 975127 h 1639095"/>
              <a:gd name="connsiteX61" fmla="*/ 903757 w 2869962"/>
              <a:gd name="connsiteY61" fmla="*/ 984641 h 1639095"/>
              <a:gd name="connsiteX62" fmla="*/ 913270 w 2869962"/>
              <a:gd name="connsiteY62" fmla="*/ 998911 h 1639095"/>
              <a:gd name="connsiteX63" fmla="*/ 927540 w 2869962"/>
              <a:gd name="connsiteY63" fmla="*/ 1003668 h 1639095"/>
              <a:gd name="connsiteX64" fmla="*/ 941810 w 2869962"/>
              <a:gd name="connsiteY64" fmla="*/ 1022694 h 1639095"/>
              <a:gd name="connsiteX65" fmla="*/ 956080 w 2869962"/>
              <a:gd name="connsiteY65" fmla="*/ 1032208 h 1639095"/>
              <a:gd name="connsiteX66" fmla="*/ 960836 w 2869962"/>
              <a:gd name="connsiteY66" fmla="*/ 1046478 h 1639095"/>
              <a:gd name="connsiteX67" fmla="*/ 998889 w 2869962"/>
              <a:gd name="connsiteY67" fmla="*/ 1055991 h 1639095"/>
              <a:gd name="connsiteX68" fmla="*/ 1027429 w 2869962"/>
              <a:gd name="connsiteY68" fmla="*/ 1075018 h 1639095"/>
              <a:gd name="connsiteX69" fmla="*/ 1208180 w 2869962"/>
              <a:gd name="connsiteY69" fmla="*/ 1084532 h 1639095"/>
              <a:gd name="connsiteX70" fmla="*/ 1217694 w 2869962"/>
              <a:gd name="connsiteY70" fmla="*/ 1094045 h 1639095"/>
              <a:gd name="connsiteX71" fmla="*/ 1227207 w 2869962"/>
              <a:gd name="connsiteY71" fmla="*/ 1122586 h 1639095"/>
              <a:gd name="connsiteX72" fmla="*/ 1236720 w 2869962"/>
              <a:gd name="connsiteY72" fmla="*/ 1151126 h 1639095"/>
              <a:gd name="connsiteX73" fmla="*/ 1250990 w 2869962"/>
              <a:gd name="connsiteY73" fmla="*/ 1179666 h 1639095"/>
              <a:gd name="connsiteX74" fmla="*/ 1279530 w 2869962"/>
              <a:gd name="connsiteY74" fmla="*/ 1189180 h 1639095"/>
              <a:gd name="connsiteX75" fmla="*/ 1322339 w 2869962"/>
              <a:gd name="connsiteY75" fmla="*/ 1179666 h 1639095"/>
              <a:gd name="connsiteX76" fmla="*/ 1336609 w 2869962"/>
              <a:gd name="connsiteY76" fmla="*/ 1170153 h 1639095"/>
              <a:gd name="connsiteX77" fmla="*/ 1355636 w 2869962"/>
              <a:gd name="connsiteY77" fmla="*/ 1165396 h 1639095"/>
              <a:gd name="connsiteX78" fmla="*/ 1369905 w 2869962"/>
              <a:gd name="connsiteY78" fmla="*/ 1155883 h 1639095"/>
              <a:gd name="connsiteX79" fmla="*/ 1436498 w 2869962"/>
              <a:gd name="connsiteY79" fmla="*/ 1155883 h 1639095"/>
              <a:gd name="connsiteX80" fmla="*/ 1479308 w 2869962"/>
              <a:gd name="connsiteY80" fmla="*/ 1189180 h 1639095"/>
              <a:gd name="connsiteX81" fmla="*/ 1522117 w 2869962"/>
              <a:gd name="connsiteY81" fmla="*/ 1184423 h 1639095"/>
              <a:gd name="connsiteX82" fmla="*/ 1531630 w 2869962"/>
              <a:gd name="connsiteY82" fmla="*/ 1170153 h 1639095"/>
              <a:gd name="connsiteX83" fmla="*/ 1555413 w 2869962"/>
              <a:gd name="connsiteY83" fmla="*/ 1146369 h 1639095"/>
              <a:gd name="connsiteX84" fmla="*/ 1607736 w 2869962"/>
              <a:gd name="connsiteY84" fmla="*/ 1151126 h 1639095"/>
              <a:gd name="connsiteX85" fmla="*/ 1622006 w 2869962"/>
              <a:gd name="connsiteY85" fmla="*/ 1160639 h 1639095"/>
              <a:gd name="connsiteX86" fmla="*/ 1636276 w 2869962"/>
              <a:gd name="connsiteY86" fmla="*/ 1165396 h 1639095"/>
              <a:gd name="connsiteX87" fmla="*/ 1664816 w 2869962"/>
              <a:gd name="connsiteY87" fmla="*/ 1189180 h 1639095"/>
              <a:gd name="connsiteX88" fmla="*/ 1683842 w 2869962"/>
              <a:gd name="connsiteY88" fmla="*/ 1198693 h 1639095"/>
              <a:gd name="connsiteX89" fmla="*/ 1731408 w 2869962"/>
              <a:gd name="connsiteY89" fmla="*/ 1189180 h 1639095"/>
              <a:gd name="connsiteX90" fmla="*/ 1740921 w 2869962"/>
              <a:gd name="connsiteY90" fmla="*/ 1179666 h 1639095"/>
              <a:gd name="connsiteX91" fmla="*/ 1769461 w 2869962"/>
              <a:gd name="connsiteY91" fmla="*/ 1170153 h 1639095"/>
              <a:gd name="connsiteX92" fmla="*/ 1840810 w 2869962"/>
              <a:gd name="connsiteY92" fmla="*/ 1174909 h 1639095"/>
              <a:gd name="connsiteX93" fmla="*/ 2092911 w 2869962"/>
              <a:gd name="connsiteY93" fmla="*/ 1165396 h 1639095"/>
              <a:gd name="connsiteX94" fmla="*/ 2107181 w 2869962"/>
              <a:gd name="connsiteY94" fmla="*/ 1155883 h 1639095"/>
              <a:gd name="connsiteX95" fmla="*/ 2121451 w 2869962"/>
              <a:gd name="connsiteY95" fmla="*/ 1151126 h 1639095"/>
              <a:gd name="connsiteX96" fmla="*/ 2145234 w 2869962"/>
              <a:gd name="connsiteY96" fmla="*/ 1127342 h 1639095"/>
              <a:gd name="connsiteX97" fmla="*/ 2173774 w 2869962"/>
              <a:gd name="connsiteY97" fmla="*/ 1098802 h 1639095"/>
              <a:gd name="connsiteX98" fmla="*/ 2211826 w 2869962"/>
              <a:gd name="connsiteY98" fmla="*/ 1060748 h 1639095"/>
              <a:gd name="connsiteX99" fmla="*/ 2221340 w 2869962"/>
              <a:gd name="connsiteY99" fmla="*/ 1051235 h 1639095"/>
              <a:gd name="connsiteX100" fmla="*/ 2235610 w 2869962"/>
              <a:gd name="connsiteY100" fmla="*/ 1046478 h 1639095"/>
              <a:gd name="connsiteX101" fmla="*/ 2254636 w 2869962"/>
              <a:gd name="connsiteY101" fmla="*/ 1032208 h 1639095"/>
              <a:gd name="connsiteX102" fmla="*/ 2273662 w 2869962"/>
              <a:gd name="connsiteY102" fmla="*/ 1027451 h 1639095"/>
              <a:gd name="connsiteX103" fmla="*/ 2297446 w 2869962"/>
              <a:gd name="connsiteY103" fmla="*/ 1017938 h 1639095"/>
              <a:gd name="connsiteX104" fmla="*/ 2306959 w 2869962"/>
              <a:gd name="connsiteY104" fmla="*/ 998911 h 1639095"/>
              <a:gd name="connsiteX105" fmla="*/ 2311715 w 2869962"/>
              <a:gd name="connsiteY105" fmla="*/ 956100 h 1639095"/>
              <a:gd name="connsiteX106" fmla="*/ 2321229 w 2869962"/>
              <a:gd name="connsiteY106" fmla="*/ 903776 h 1639095"/>
              <a:gd name="connsiteX107" fmla="*/ 2325985 w 2869962"/>
              <a:gd name="connsiteY107" fmla="*/ 860966 h 1639095"/>
              <a:gd name="connsiteX108" fmla="*/ 2330742 w 2869962"/>
              <a:gd name="connsiteY108" fmla="*/ 813399 h 1639095"/>
              <a:gd name="connsiteX109" fmla="*/ 2335499 w 2869962"/>
              <a:gd name="connsiteY109" fmla="*/ 799129 h 1639095"/>
              <a:gd name="connsiteX110" fmla="*/ 2340255 w 2869962"/>
              <a:gd name="connsiteY110" fmla="*/ 780102 h 1639095"/>
              <a:gd name="connsiteX111" fmla="*/ 2349768 w 2869962"/>
              <a:gd name="connsiteY111" fmla="*/ 751561 h 1639095"/>
              <a:gd name="connsiteX112" fmla="*/ 2354525 w 2869962"/>
              <a:gd name="connsiteY112" fmla="*/ 732535 h 1639095"/>
              <a:gd name="connsiteX113" fmla="*/ 2364038 w 2869962"/>
              <a:gd name="connsiteY113" fmla="*/ 713508 h 1639095"/>
              <a:gd name="connsiteX114" fmla="*/ 2373551 w 2869962"/>
              <a:gd name="connsiteY114" fmla="*/ 580320 h 1639095"/>
              <a:gd name="connsiteX115" fmla="*/ 2383065 w 2869962"/>
              <a:gd name="connsiteY115" fmla="*/ 508969 h 1639095"/>
              <a:gd name="connsiteX116" fmla="*/ 2387821 w 2869962"/>
              <a:gd name="connsiteY116" fmla="*/ 494699 h 1639095"/>
              <a:gd name="connsiteX117" fmla="*/ 2397335 w 2869962"/>
              <a:gd name="connsiteY117" fmla="*/ 480428 h 1639095"/>
              <a:gd name="connsiteX118" fmla="*/ 2421118 w 2869962"/>
              <a:gd name="connsiteY118" fmla="*/ 461402 h 1639095"/>
              <a:gd name="connsiteX119" fmla="*/ 2440144 w 2869962"/>
              <a:gd name="connsiteY119" fmla="*/ 432861 h 1639095"/>
              <a:gd name="connsiteX120" fmla="*/ 2449657 w 2869962"/>
              <a:gd name="connsiteY120" fmla="*/ 418591 h 1639095"/>
              <a:gd name="connsiteX121" fmla="*/ 2459171 w 2869962"/>
              <a:gd name="connsiteY121" fmla="*/ 409078 h 1639095"/>
              <a:gd name="connsiteX122" fmla="*/ 2473440 w 2869962"/>
              <a:gd name="connsiteY122" fmla="*/ 380537 h 1639095"/>
              <a:gd name="connsiteX123" fmla="*/ 2492467 w 2869962"/>
              <a:gd name="connsiteY123" fmla="*/ 361510 h 1639095"/>
              <a:gd name="connsiteX124" fmla="*/ 2516250 w 2869962"/>
              <a:gd name="connsiteY124" fmla="*/ 390051 h 1639095"/>
              <a:gd name="connsiteX125" fmla="*/ 2525763 w 2869962"/>
              <a:gd name="connsiteY125" fmla="*/ 404321 h 1639095"/>
              <a:gd name="connsiteX126" fmla="*/ 2535276 w 2869962"/>
              <a:gd name="connsiteY126" fmla="*/ 432861 h 1639095"/>
              <a:gd name="connsiteX127" fmla="*/ 2544790 w 2869962"/>
              <a:gd name="connsiteY127" fmla="*/ 461402 h 1639095"/>
              <a:gd name="connsiteX128" fmla="*/ 2549546 w 2869962"/>
              <a:gd name="connsiteY128" fmla="*/ 480428 h 1639095"/>
              <a:gd name="connsiteX129" fmla="*/ 2554303 w 2869962"/>
              <a:gd name="connsiteY129" fmla="*/ 504212 h 1639095"/>
              <a:gd name="connsiteX130" fmla="*/ 2563816 w 2869962"/>
              <a:gd name="connsiteY130" fmla="*/ 580320 h 1639095"/>
              <a:gd name="connsiteX131" fmla="*/ 2568573 w 2869962"/>
              <a:gd name="connsiteY131" fmla="*/ 604103 h 1639095"/>
              <a:gd name="connsiteX132" fmla="*/ 2573329 w 2869962"/>
              <a:gd name="connsiteY132" fmla="*/ 632643 h 1639095"/>
              <a:gd name="connsiteX133" fmla="*/ 2587599 w 2869962"/>
              <a:gd name="connsiteY133" fmla="*/ 699237 h 1639095"/>
              <a:gd name="connsiteX134" fmla="*/ 2597112 w 2869962"/>
              <a:gd name="connsiteY134" fmla="*/ 832426 h 1639095"/>
              <a:gd name="connsiteX135" fmla="*/ 2601869 w 2869962"/>
              <a:gd name="connsiteY135" fmla="*/ 865723 h 1639095"/>
              <a:gd name="connsiteX136" fmla="*/ 2616139 w 2869962"/>
              <a:gd name="connsiteY136" fmla="*/ 932317 h 1639095"/>
              <a:gd name="connsiteX137" fmla="*/ 2625652 w 2869962"/>
              <a:gd name="connsiteY137" fmla="*/ 965614 h 1639095"/>
              <a:gd name="connsiteX138" fmla="*/ 2635165 w 2869962"/>
              <a:gd name="connsiteY138" fmla="*/ 1022694 h 1639095"/>
              <a:gd name="connsiteX139" fmla="*/ 2639922 w 2869962"/>
              <a:gd name="connsiteY139" fmla="*/ 1127342 h 1639095"/>
              <a:gd name="connsiteX140" fmla="*/ 2649435 w 2869962"/>
              <a:gd name="connsiteY140" fmla="*/ 1155883 h 1639095"/>
              <a:gd name="connsiteX141" fmla="*/ 2668462 w 2869962"/>
              <a:gd name="connsiteY141" fmla="*/ 1179666 h 1639095"/>
              <a:gd name="connsiteX142" fmla="*/ 2682731 w 2869962"/>
              <a:gd name="connsiteY142" fmla="*/ 1184423 h 1639095"/>
              <a:gd name="connsiteX143" fmla="*/ 2711271 w 2869962"/>
              <a:gd name="connsiteY143" fmla="*/ 1179666 h 1639095"/>
              <a:gd name="connsiteX144" fmla="*/ 2720784 w 2869962"/>
              <a:gd name="connsiteY144" fmla="*/ 1165396 h 1639095"/>
              <a:gd name="connsiteX145" fmla="*/ 2730298 w 2869962"/>
              <a:gd name="connsiteY145" fmla="*/ 1155883 h 1639095"/>
              <a:gd name="connsiteX146" fmla="*/ 2749324 w 2869962"/>
              <a:gd name="connsiteY146" fmla="*/ 1151126 h 1639095"/>
              <a:gd name="connsiteX147" fmla="*/ 2758837 w 2869962"/>
              <a:gd name="connsiteY147" fmla="*/ 1141612 h 1639095"/>
              <a:gd name="connsiteX148" fmla="*/ 2792134 w 2869962"/>
              <a:gd name="connsiteY148" fmla="*/ 1113072 h 1639095"/>
              <a:gd name="connsiteX149" fmla="*/ 2811160 w 2869962"/>
              <a:gd name="connsiteY149" fmla="*/ 1084532 h 1639095"/>
              <a:gd name="connsiteX150" fmla="*/ 2820673 w 2869962"/>
              <a:gd name="connsiteY150" fmla="*/ 1070262 h 1639095"/>
              <a:gd name="connsiteX151" fmla="*/ 2830187 w 2869962"/>
              <a:gd name="connsiteY151" fmla="*/ 1055991 h 1639095"/>
              <a:gd name="connsiteX152" fmla="*/ 2834943 w 2869962"/>
              <a:gd name="connsiteY152" fmla="*/ 1036965 h 1639095"/>
              <a:gd name="connsiteX153" fmla="*/ 2844456 w 2869962"/>
              <a:gd name="connsiteY153" fmla="*/ 1027451 h 1639095"/>
              <a:gd name="connsiteX154" fmla="*/ 2853970 w 2869962"/>
              <a:gd name="connsiteY154" fmla="*/ 998911 h 1639095"/>
              <a:gd name="connsiteX155" fmla="*/ 2863483 w 2869962"/>
              <a:gd name="connsiteY155" fmla="*/ 984641 h 1639095"/>
              <a:gd name="connsiteX156" fmla="*/ 2869962 w 2869962"/>
              <a:gd name="connsiteY156" fmla="*/ 1639095 h 1639095"/>
              <a:gd name="connsiteX0" fmla="*/ 0 w 2869962"/>
              <a:gd name="connsiteY0" fmla="*/ 0 h 1639095"/>
              <a:gd name="connsiteX1" fmla="*/ 0 w 2869962"/>
              <a:gd name="connsiteY1" fmla="*/ 1218192 h 1639095"/>
              <a:gd name="connsiteX2" fmla="*/ 4757 w 2869962"/>
              <a:gd name="connsiteY2" fmla="*/ 90377 h 1639095"/>
              <a:gd name="connsiteX3" fmla="*/ 14270 w 2869962"/>
              <a:gd name="connsiteY3" fmla="*/ 137945 h 1639095"/>
              <a:gd name="connsiteX4" fmla="*/ 19026 w 2869962"/>
              <a:gd name="connsiteY4" fmla="*/ 166485 h 1639095"/>
              <a:gd name="connsiteX5" fmla="*/ 23783 w 2869962"/>
              <a:gd name="connsiteY5" fmla="*/ 185512 h 1639095"/>
              <a:gd name="connsiteX6" fmla="*/ 28540 w 2869962"/>
              <a:gd name="connsiteY6" fmla="*/ 209295 h 1639095"/>
              <a:gd name="connsiteX7" fmla="*/ 42810 w 2869962"/>
              <a:gd name="connsiteY7" fmla="*/ 266376 h 1639095"/>
              <a:gd name="connsiteX8" fmla="*/ 47566 w 2869962"/>
              <a:gd name="connsiteY8" fmla="*/ 285403 h 1639095"/>
              <a:gd name="connsiteX9" fmla="*/ 66593 w 2869962"/>
              <a:gd name="connsiteY9" fmla="*/ 323457 h 1639095"/>
              <a:gd name="connsiteX10" fmla="*/ 85619 w 2869962"/>
              <a:gd name="connsiteY10" fmla="*/ 390051 h 1639095"/>
              <a:gd name="connsiteX11" fmla="*/ 95132 w 2869962"/>
              <a:gd name="connsiteY11" fmla="*/ 437618 h 1639095"/>
              <a:gd name="connsiteX12" fmla="*/ 104646 w 2869962"/>
              <a:gd name="connsiteY12" fmla="*/ 461402 h 1639095"/>
              <a:gd name="connsiteX13" fmla="*/ 109402 w 2869962"/>
              <a:gd name="connsiteY13" fmla="*/ 756318 h 1639095"/>
              <a:gd name="connsiteX14" fmla="*/ 114159 w 2869962"/>
              <a:gd name="connsiteY14" fmla="*/ 822912 h 1639095"/>
              <a:gd name="connsiteX15" fmla="*/ 123672 w 2869962"/>
              <a:gd name="connsiteY15" fmla="*/ 851453 h 1639095"/>
              <a:gd name="connsiteX16" fmla="*/ 128429 w 2869962"/>
              <a:gd name="connsiteY16" fmla="*/ 908533 h 1639095"/>
              <a:gd name="connsiteX17" fmla="*/ 142698 w 2869962"/>
              <a:gd name="connsiteY17" fmla="*/ 913290 h 1639095"/>
              <a:gd name="connsiteX18" fmla="*/ 190265 w 2869962"/>
              <a:gd name="connsiteY18" fmla="*/ 908533 h 1639095"/>
              <a:gd name="connsiteX19" fmla="*/ 228318 w 2869962"/>
              <a:gd name="connsiteY19" fmla="*/ 879993 h 1639095"/>
              <a:gd name="connsiteX20" fmla="*/ 237831 w 2869962"/>
              <a:gd name="connsiteY20" fmla="*/ 870479 h 1639095"/>
              <a:gd name="connsiteX21" fmla="*/ 247344 w 2869962"/>
              <a:gd name="connsiteY21" fmla="*/ 856209 h 1639095"/>
              <a:gd name="connsiteX22" fmla="*/ 261614 w 2869962"/>
              <a:gd name="connsiteY22" fmla="*/ 851453 h 1639095"/>
              <a:gd name="connsiteX23" fmla="*/ 280640 w 2869962"/>
              <a:gd name="connsiteY23" fmla="*/ 856209 h 1639095"/>
              <a:gd name="connsiteX24" fmla="*/ 299667 w 2869962"/>
              <a:gd name="connsiteY24" fmla="*/ 894263 h 1639095"/>
              <a:gd name="connsiteX25" fmla="*/ 309180 w 2869962"/>
              <a:gd name="connsiteY25" fmla="*/ 927560 h 1639095"/>
              <a:gd name="connsiteX26" fmla="*/ 318693 w 2869962"/>
              <a:gd name="connsiteY26" fmla="*/ 956100 h 1639095"/>
              <a:gd name="connsiteX27" fmla="*/ 323450 w 2869962"/>
              <a:gd name="connsiteY27" fmla="*/ 970370 h 1639095"/>
              <a:gd name="connsiteX28" fmla="*/ 328206 w 2869962"/>
              <a:gd name="connsiteY28" fmla="*/ 994154 h 1639095"/>
              <a:gd name="connsiteX29" fmla="*/ 347233 w 2869962"/>
              <a:gd name="connsiteY29" fmla="*/ 1032208 h 1639095"/>
              <a:gd name="connsiteX30" fmla="*/ 356746 w 2869962"/>
              <a:gd name="connsiteY30" fmla="*/ 1046478 h 1639095"/>
              <a:gd name="connsiteX31" fmla="*/ 375773 w 2869962"/>
              <a:gd name="connsiteY31" fmla="*/ 1079775 h 1639095"/>
              <a:gd name="connsiteX32" fmla="*/ 404312 w 2869962"/>
              <a:gd name="connsiteY32" fmla="*/ 1113072 h 1639095"/>
              <a:gd name="connsiteX33" fmla="*/ 432852 w 2869962"/>
              <a:gd name="connsiteY33" fmla="*/ 1122586 h 1639095"/>
              <a:gd name="connsiteX34" fmla="*/ 461392 w 2869962"/>
              <a:gd name="connsiteY34" fmla="*/ 1117829 h 1639095"/>
              <a:gd name="connsiteX35" fmla="*/ 470905 w 2869962"/>
              <a:gd name="connsiteY35" fmla="*/ 1089288 h 1639095"/>
              <a:gd name="connsiteX36" fmla="*/ 475662 w 2869962"/>
              <a:gd name="connsiteY36" fmla="*/ 1075018 h 1639095"/>
              <a:gd name="connsiteX37" fmla="*/ 480418 w 2869962"/>
              <a:gd name="connsiteY37" fmla="*/ 1013181 h 1639095"/>
              <a:gd name="connsiteX38" fmla="*/ 489931 w 2869962"/>
              <a:gd name="connsiteY38" fmla="*/ 941830 h 1639095"/>
              <a:gd name="connsiteX39" fmla="*/ 499445 w 2869962"/>
              <a:gd name="connsiteY39" fmla="*/ 913290 h 1639095"/>
              <a:gd name="connsiteX40" fmla="*/ 513715 w 2869962"/>
              <a:gd name="connsiteY40" fmla="*/ 870479 h 1639095"/>
              <a:gd name="connsiteX41" fmla="*/ 518471 w 2869962"/>
              <a:gd name="connsiteY41" fmla="*/ 856209 h 1639095"/>
              <a:gd name="connsiteX42" fmla="*/ 532741 w 2869962"/>
              <a:gd name="connsiteY42" fmla="*/ 808642 h 1639095"/>
              <a:gd name="connsiteX43" fmla="*/ 537498 w 2869962"/>
              <a:gd name="connsiteY43" fmla="*/ 794372 h 1639095"/>
              <a:gd name="connsiteX44" fmla="*/ 547011 w 2869962"/>
              <a:gd name="connsiteY44" fmla="*/ 784858 h 1639095"/>
              <a:gd name="connsiteX45" fmla="*/ 570794 w 2869962"/>
              <a:gd name="connsiteY45" fmla="*/ 746805 h 1639095"/>
              <a:gd name="connsiteX46" fmla="*/ 585064 w 2869962"/>
              <a:gd name="connsiteY46" fmla="*/ 742048 h 1639095"/>
              <a:gd name="connsiteX47" fmla="*/ 627873 w 2869962"/>
              <a:gd name="connsiteY47" fmla="*/ 756318 h 1639095"/>
              <a:gd name="connsiteX48" fmla="*/ 637387 w 2869962"/>
              <a:gd name="connsiteY48" fmla="*/ 765832 h 1639095"/>
              <a:gd name="connsiteX49" fmla="*/ 665926 w 2869962"/>
              <a:gd name="connsiteY49" fmla="*/ 784858 h 1639095"/>
              <a:gd name="connsiteX50" fmla="*/ 675439 w 2869962"/>
              <a:gd name="connsiteY50" fmla="*/ 794372 h 1639095"/>
              <a:gd name="connsiteX51" fmla="*/ 694466 w 2869962"/>
              <a:gd name="connsiteY51" fmla="*/ 822912 h 1639095"/>
              <a:gd name="connsiteX52" fmla="*/ 727762 w 2869962"/>
              <a:gd name="connsiteY52" fmla="*/ 832426 h 1639095"/>
              <a:gd name="connsiteX53" fmla="*/ 765815 w 2869962"/>
              <a:gd name="connsiteY53" fmla="*/ 841939 h 1639095"/>
              <a:gd name="connsiteX54" fmla="*/ 799111 w 2869962"/>
              <a:gd name="connsiteY54" fmla="*/ 870479 h 1639095"/>
              <a:gd name="connsiteX55" fmla="*/ 822895 w 2869962"/>
              <a:gd name="connsiteY55" fmla="*/ 894263 h 1639095"/>
              <a:gd name="connsiteX56" fmla="*/ 846678 w 2869962"/>
              <a:gd name="connsiteY56" fmla="*/ 918047 h 1639095"/>
              <a:gd name="connsiteX57" fmla="*/ 860947 w 2869962"/>
              <a:gd name="connsiteY57" fmla="*/ 932317 h 1639095"/>
              <a:gd name="connsiteX58" fmla="*/ 870461 w 2869962"/>
              <a:gd name="connsiteY58" fmla="*/ 946587 h 1639095"/>
              <a:gd name="connsiteX59" fmla="*/ 884731 w 2869962"/>
              <a:gd name="connsiteY59" fmla="*/ 960857 h 1639095"/>
              <a:gd name="connsiteX60" fmla="*/ 894244 w 2869962"/>
              <a:gd name="connsiteY60" fmla="*/ 975127 h 1639095"/>
              <a:gd name="connsiteX61" fmla="*/ 903757 w 2869962"/>
              <a:gd name="connsiteY61" fmla="*/ 984641 h 1639095"/>
              <a:gd name="connsiteX62" fmla="*/ 913270 w 2869962"/>
              <a:gd name="connsiteY62" fmla="*/ 998911 h 1639095"/>
              <a:gd name="connsiteX63" fmla="*/ 927540 w 2869962"/>
              <a:gd name="connsiteY63" fmla="*/ 1003668 h 1639095"/>
              <a:gd name="connsiteX64" fmla="*/ 941810 w 2869962"/>
              <a:gd name="connsiteY64" fmla="*/ 1022694 h 1639095"/>
              <a:gd name="connsiteX65" fmla="*/ 956080 w 2869962"/>
              <a:gd name="connsiteY65" fmla="*/ 1032208 h 1639095"/>
              <a:gd name="connsiteX66" fmla="*/ 960836 w 2869962"/>
              <a:gd name="connsiteY66" fmla="*/ 1046478 h 1639095"/>
              <a:gd name="connsiteX67" fmla="*/ 998889 w 2869962"/>
              <a:gd name="connsiteY67" fmla="*/ 1055991 h 1639095"/>
              <a:gd name="connsiteX68" fmla="*/ 1027429 w 2869962"/>
              <a:gd name="connsiteY68" fmla="*/ 1075018 h 1639095"/>
              <a:gd name="connsiteX69" fmla="*/ 1208180 w 2869962"/>
              <a:gd name="connsiteY69" fmla="*/ 1084532 h 1639095"/>
              <a:gd name="connsiteX70" fmla="*/ 1217694 w 2869962"/>
              <a:gd name="connsiteY70" fmla="*/ 1094045 h 1639095"/>
              <a:gd name="connsiteX71" fmla="*/ 1227207 w 2869962"/>
              <a:gd name="connsiteY71" fmla="*/ 1122586 h 1639095"/>
              <a:gd name="connsiteX72" fmla="*/ 1236720 w 2869962"/>
              <a:gd name="connsiteY72" fmla="*/ 1151126 h 1639095"/>
              <a:gd name="connsiteX73" fmla="*/ 1250990 w 2869962"/>
              <a:gd name="connsiteY73" fmla="*/ 1179666 h 1639095"/>
              <a:gd name="connsiteX74" fmla="*/ 1279530 w 2869962"/>
              <a:gd name="connsiteY74" fmla="*/ 1189180 h 1639095"/>
              <a:gd name="connsiteX75" fmla="*/ 1322339 w 2869962"/>
              <a:gd name="connsiteY75" fmla="*/ 1179666 h 1639095"/>
              <a:gd name="connsiteX76" fmla="*/ 1336609 w 2869962"/>
              <a:gd name="connsiteY76" fmla="*/ 1170153 h 1639095"/>
              <a:gd name="connsiteX77" fmla="*/ 1355636 w 2869962"/>
              <a:gd name="connsiteY77" fmla="*/ 1165396 h 1639095"/>
              <a:gd name="connsiteX78" fmla="*/ 1369905 w 2869962"/>
              <a:gd name="connsiteY78" fmla="*/ 1155883 h 1639095"/>
              <a:gd name="connsiteX79" fmla="*/ 1436498 w 2869962"/>
              <a:gd name="connsiteY79" fmla="*/ 1155883 h 1639095"/>
              <a:gd name="connsiteX80" fmla="*/ 1479308 w 2869962"/>
              <a:gd name="connsiteY80" fmla="*/ 1189180 h 1639095"/>
              <a:gd name="connsiteX81" fmla="*/ 1522117 w 2869962"/>
              <a:gd name="connsiteY81" fmla="*/ 1184423 h 1639095"/>
              <a:gd name="connsiteX82" fmla="*/ 1531630 w 2869962"/>
              <a:gd name="connsiteY82" fmla="*/ 1170153 h 1639095"/>
              <a:gd name="connsiteX83" fmla="*/ 1555413 w 2869962"/>
              <a:gd name="connsiteY83" fmla="*/ 1146369 h 1639095"/>
              <a:gd name="connsiteX84" fmla="*/ 1607736 w 2869962"/>
              <a:gd name="connsiteY84" fmla="*/ 1151126 h 1639095"/>
              <a:gd name="connsiteX85" fmla="*/ 1622006 w 2869962"/>
              <a:gd name="connsiteY85" fmla="*/ 1160639 h 1639095"/>
              <a:gd name="connsiteX86" fmla="*/ 1636276 w 2869962"/>
              <a:gd name="connsiteY86" fmla="*/ 1165396 h 1639095"/>
              <a:gd name="connsiteX87" fmla="*/ 1664816 w 2869962"/>
              <a:gd name="connsiteY87" fmla="*/ 1189180 h 1639095"/>
              <a:gd name="connsiteX88" fmla="*/ 1683842 w 2869962"/>
              <a:gd name="connsiteY88" fmla="*/ 1198693 h 1639095"/>
              <a:gd name="connsiteX89" fmla="*/ 1731408 w 2869962"/>
              <a:gd name="connsiteY89" fmla="*/ 1189180 h 1639095"/>
              <a:gd name="connsiteX90" fmla="*/ 1740921 w 2869962"/>
              <a:gd name="connsiteY90" fmla="*/ 1179666 h 1639095"/>
              <a:gd name="connsiteX91" fmla="*/ 1769461 w 2869962"/>
              <a:gd name="connsiteY91" fmla="*/ 1170153 h 1639095"/>
              <a:gd name="connsiteX92" fmla="*/ 1840810 w 2869962"/>
              <a:gd name="connsiteY92" fmla="*/ 1174909 h 1639095"/>
              <a:gd name="connsiteX93" fmla="*/ 2092911 w 2869962"/>
              <a:gd name="connsiteY93" fmla="*/ 1165396 h 1639095"/>
              <a:gd name="connsiteX94" fmla="*/ 2107181 w 2869962"/>
              <a:gd name="connsiteY94" fmla="*/ 1155883 h 1639095"/>
              <a:gd name="connsiteX95" fmla="*/ 2121451 w 2869962"/>
              <a:gd name="connsiteY95" fmla="*/ 1151126 h 1639095"/>
              <a:gd name="connsiteX96" fmla="*/ 2145234 w 2869962"/>
              <a:gd name="connsiteY96" fmla="*/ 1127342 h 1639095"/>
              <a:gd name="connsiteX97" fmla="*/ 2173774 w 2869962"/>
              <a:gd name="connsiteY97" fmla="*/ 1098802 h 1639095"/>
              <a:gd name="connsiteX98" fmla="*/ 2211826 w 2869962"/>
              <a:gd name="connsiteY98" fmla="*/ 1060748 h 1639095"/>
              <a:gd name="connsiteX99" fmla="*/ 2221340 w 2869962"/>
              <a:gd name="connsiteY99" fmla="*/ 1051235 h 1639095"/>
              <a:gd name="connsiteX100" fmla="*/ 2235610 w 2869962"/>
              <a:gd name="connsiteY100" fmla="*/ 1046478 h 1639095"/>
              <a:gd name="connsiteX101" fmla="*/ 2254636 w 2869962"/>
              <a:gd name="connsiteY101" fmla="*/ 1032208 h 1639095"/>
              <a:gd name="connsiteX102" fmla="*/ 2273662 w 2869962"/>
              <a:gd name="connsiteY102" fmla="*/ 1027451 h 1639095"/>
              <a:gd name="connsiteX103" fmla="*/ 2297446 w 2869962"/>
              <a:gd name="connsiteY103" fmla="*/ 1017938 h 1639095"/>
              <a:gd name="connsiteX104" fmla="*/ 2306959 w 2869962"/>
              <a:gd name="connsiteY104" fmla="*/ 998911 h 1639095"/>
              <a:gd name="connsiteX105" fmla="*/ 2311715 w 2869962"/>
              <a:gd name="connsiteY105" fmla="*/ 956100 h 1639095"/>
              <a:gd name="connsiteX106" fmla="*/ 2321229 w 2869962"/>
              <a:gd name="connsiteY106" fmla="*/ 903776 h 1639095"/>
              <a:gd name="connsiteX107" fmla="*/ 2325985 w 2869962"/>
              <a:gd name="connsiteY107" fmla="*/ 860966 h 1639095"/>
              <a:gd name="connsiteX108" fmla="*/ 2330742 w 2869962"/>
              <a:gd name="connsiteY108" fmla="*/ 813399 h 1639095"/>
              <a:gd name="connsiteX109" fmla="*/ 2335499 w 2869962"/>
              <a:gd name="connsiteY109" fmla="*/ 799129 h 1639095"/>
              <a:gd name="connsiteX110" fmla="*/ 2340255 w 2869962"/>
              <a:gd name="connsiteY110" fmla="*/ 780102 h 1639095"/>
              <a:gd name="connsiteX111" fmla="*/ 2349768 w 2869962"/>
              <a:gd name="connsiteY111" fmla="*/ 751561 h 1639095"/>
              <a:gd name="connsiteX112" fmla="*/ 2354525 w 2869962"/>
              <a:gd name="connsiteY112" fmla="*/ 732535 h 1639095"/>
              <a:gd name="connsiteX113" fmla="*/ 2364038 w 2869962"/>
              <a:gd name="connsiteY113" fmla="*/ 713508 h 1639095"/>
              <a:gd name="connsiteX114" fmla="*/ 2373551 w 2869962"/>
              <a:gd name="connsiteY114" fmla="*/ 580320 h 1639095"/>
              <a:gd name="connsiteX115" fmla="*/ 2383065 w 2869962"/>
              <a:gd name="connsiteY115" fmla="*/ 508969 h 1639095"/>
              <a:gd name="connsiteX116" fmla="*/ 2387821 w 2869962"/>
              <a:gd name="connsiteY116" fmla="*/ 494699 h 1639095"/>
              <a:gd name="connsiteX117" fmla="*/ 2397335 w 2869962"/>
              <a:gd name="connsiteY117" fmla="*/ 480428 h 1639095"/>
              <a:gd name="connsiteX118" fmla="*/ 2421118 w 2869962"/>
              <a:gd name="connsiteY118" fmla="*/ 461402 h 1639095"/>
              <a:gd name="connsiteX119" fmla="*/ 2440144 w 2869962"/>
              <a:gd name="connsiteY119" fmla="*/ 432861 h 1639095"/>
              <a:gd name="connsiteX120" fmla="*/ 2449657 w 2869962"/>
              <a:gd name="connsiteY120" fmla="*/ 418591 h 1639095"/>
              <a:gd name="connsiteX121" fmla="*/ 2459171 w 2869962"/>
              <a:gd name="connsiteY121" fmla="*/ 409078 h 1639095"/>
              <a:gd name="connsiteX122" fmla="*/ 2473440 w 2869962"/>
              <a:gd name="connsiteY122" fmla="*/ 380537 h 1639095"/>
              <a:gd name="connsiteX123" fmla="*/ 2492467 w 2869962"/>
              <a:gd name="connsiteY123" fmla="*/ 361510 h 1639095"/>
              <a:gd name="connsiteX124" fmla="*/ 2516250 w 2869962"/>
              <a:gd name="connsiteY124" fmla="*/ 390051 h 1639095"/>
              <a:gd name="connsiteX125" fmla="*/ 2525763 w 2869962"/>
              <a:gd name="connsiteY125" fmla="*/ 404321 h 1639095"/>
              <a:gd name="connsiteX126" fmla="*/ 2535276 w 2869962"/>
              <a:gd name="connsiteY126" fmla="*/ 432861 h 1639095"/>
              <a:gd name="connsiteX127" fmla="*/ 2544790 w 2869962"/>
              <a:gd name="connsiteY127" fmla="*/ 461402 h 1639095"/>
              <a:gd name="connsiteX128" fmla="*/ 2549546 w 2869962"/>
              <a:gd name="connsiteY128" fmla="*/ 480428 h 1639095"/>
              <a:gd name="connsiteX129" fmla="*/ 2554303 w 2869962"/>
              <a:gd name="connsiteY129" fmla="*/ 504212 h 1639095"/>
              <a:gd name="connsiteX130" fmla="*/ 2563816 w 2869962"/>
              <a:gd name="connsiteY130" fmla="*/ 580320 h 1639095"/>
              <a:gd name="connsiteX131" fmla="*/ 2568573 w 2869962"/>
              <a:gd name="connsiteY131" fmla="*/ 604103 h 1639095"/>
              <a:gd name="connsiteX132" fmla="*/ 2573329 w 2869962"/>
              <a:gd name="connsiteY132" fmla="*/ 632643 h 1639095"/>
              <a:gd name="connsiteX133" fmla="*/ 2587599 w 2869962"/>
              <a:gd name="connsiteY133" fmla="*/ 699237 h 1639095"/>
              <a:gd name="connsiteX134" fmla="*/ 2597112 w 2869962"/>
              <a:gd name="connsiteY134" fmla="*/ 832426 h 1639095"/>
              <a:gd name="connsiteX135" fmla="*/ 2601869 w 2869962"/>
              <a:gd name="connsiteY135" fmla="*/ 865723 h 1639095"/>
              <a:gd name="connsiteX136" fmla="*/ 2616139 w 2869962"/>
              <a:gd name="connsiteY136" fmla="*/ 932317 h 1639095"/>
              <a:gd name="connsiteX137" fmla="*/ 2625652 w 2869962"/>
              <a:gd name="connsiteY137" fmla="*/ 965614 h 1639095"/>
              <a:gd name="connsiteX138" fmla="*/ 2635165 w 2869962"/>
              <a:gd name="connsiteY138" fmla="*/ 1022694 h 1639095"/>
              <a:gd name="connsiteX139" fmla="*/ 2639922 w 2869962"/>
              <a:gd name="connsiteY139" fmla="*/ 1127342 h 1639095"/>
              <a:gd name="connsiteX140" fmla="*/ 2649435 w 2869962"/>
              <a:gd name="connsiteY140" fmla="*/ 1155883 h 1639095"/>
              <a:gd name="connsiteX141" fmla="*/ 2668462 w 2869962"/>
              <a:gd name="connsiteY141" fmla="*/ 1179666 h 1639095"/>
              <a:gd name="connsiteX142" fmla="*/ 2682731 w 2869962"/>
              <a:gd name="connsiteY142" fmla="*/ 1184423 h 1639095"/>
              <a:gd name="connsiteX143" fmla="*/ 2711271 w 2869962"/>
              <a:gd name="connsiteY143" fmla="*/ 1179666 h 1639095"/>
              <a:gd name="connsiteX144" fmla="*/ 2720784 w 2869962"/>
              <a:gd name="connsiteY144" fmla="*/ 1165396 h 1639095"/>
              <a:gd name="connsiteX145" fmla="*/ 2730298 w 2869962"/>
              <a:gd name="connsiteY145" fmla="*/ 1155883 h 1639095"/>
              <a:gd name="connsiteX146" fmla="*/ 2749324 w 2869962"/>
              <a:gd name="connsiteY146" fmla="*/ 1151126 h 1639095"/>
              <a:gd name="connsiteX147" fmla="*/ 2758837 w 2869962"/>
              <a:gd name="connsiteY147" fmla="*/ 1141612 h 1639095"/>
              <a:gd name="connsiteX148" fmla="*/ 2792134 w 2869962"/>
              <a:gd name="connsiteY148" fmla="*/ 1113072 h 1639095"/>
              <a:gd name="connsiteX149" fmla="*/ 2811160 w 2869962"/>
              <a:gd name="connsiteY149" fmla="*/ 1084532 h 1639095"/>
              <a:gd name="connsiteX150" fmla="*/ 2820673 w 2869962"/>
              <a:gd name="connsiteY150" fmla="*/ 1070262 h 1639095"/>
              <a:gd name="connsiteX151" fmla="*/ 2830187 w 2869962"/>
              <a:gd name="connsiteY151" fmla="*/ 1055991 h 1639095"/>
              <a:gd name="connsiteX152" fmla="*/ 2834943 w 2869962"/>
              <a:gd name="connsiteY152" fmla="*/ 1036965 h 1639095"/>
              <a:gd name="connsiteX153" fmla="*/ 2844456 w 2869962"/>
              <a:gd name="connsiteY153" fmla="*/ 1027451 h 1639095"/>
              <a:gd name="connsiteX154" fmla="*/ 2853970 w 2869962"/>
              <a:gd name="connsiteY154" fmla="*/ 998911 h 1639095"/>
              <a:gd name="connsiteX155" fmla="*/ 2863483 w 2869962"/>
              <a:gd name="connsiteY155" fmla="*/ 1211432 h 1639095"/>
              <a:gd name="connsiteX156" fmla="*/ 2869962 w 2869962"/>
              <a:gd name="connsiteY156" fmla="*/ 1639095 h 1639095"/>
              <a:gd name="connsiteX0" fmla="*/ 0 w 3071731"/>
              <a:gd name="connsiteY0" fmla="*/ 0 h 1256790"/>
              <a:gd name="connsiteX1" fmla="*/ 0 w 3071731"/>
              <a:gd name="connsiteY1" fmla="*/ 1218192 h 1256790"/>
              <a:gd name="connsiteX2" fmla="*/ 4757 w 3071731"/>
              <a:gd name="connsiteY2" fmla="*/ 90377 h 1256790"/>
              <a:gd name="connsiteX3" fmla="*/ 14270 w 3071731"/>
              <a:gd name="connsiteY3" fmla="*/ 137945 h 1256790"/>
              <a:gd name="connsiteX4" fmla="*/ 19026 w 3071731"/>
              <a:gd name="connsiteY4" fmla="*/ 166485 h 1256790"/>
              <a:gd name="connsiteX5" fmla="*/ 23783 w 3071731"/>
              <a:gd name="connsiteY5" fmla="*/ 185512 h 1256790"/>
              <a:gd name="connsiteX6" fmla="*/ 28540 w 3071731"/>
              <a:gd name="connsiteY6" fmla="*/ 209295 h 1256790"/>
              <a:gd name="connsiteX7" fmla="*/ 42810 w 3071731"/>
              <a:gd name="connsiteY7" fmla="*/ 266376 h 1256790"/>
              <a:gd name="connsiteX8" fmla="*/ 47566 w 3071731"/>
              <a:gd name="connsiteY8" fmla="*/ 285403 h 1256790"/>
              <a:gd name="connsiteX9" fmla="*/ 66593 w 3071731"/>
              <a:gd name="connsiteY9" fmla="*/ 323457 h 1256790"/>
              <a:gd name="connsiteX10" fmla="*/ 85619 w 3071731"/>
              <a:gd name="connsiteY10" fmla="*/ 390051 h 1256790"/>
              <a:gd name="connsiteX11" fmla="*/ 95132 w 3071731"/>
              <a:gd name="connsiteY11" fmla="*/ 437618 h 1256790"/>
              <a:gd name="connsiteX12" fmla="*/ 104646 w 3071731"/>
              <a:gd name="connsiteY12" fmla="*/ 461402 h 1256790"/>
              <a:gd name="connsiteX13" fmla="*/ 109402 w 3071731"/>
              <a:gd name="connsiteY13" fmla="*/ 756318 h 1256790"/>
              <a:gd name="connsiteX14" fmla="*/ 114159 w 3071731"/>
              <a:gd name="connsiteY14" fmla="*/ 822912 h 1256790"/>
              <a:gd name="connsiteX15" fmla="*/ 123672 w 3071731"/>
              <a:gd name="connsiteY15" fmla="*/ 851453 h 1256790"/>
              <a:gd name="connsiteX16" fmla="*/ 128429 w 3071731"/>
              <a:gd name="connsiteY16" fmla="*/ 908533 h 1256790"/>
              <a:gd name="connsiteX17" fmla="*/ 142698 w 3071731"/>
              <a:gd name="connsiteY17" fmla="*/ 913290 h 1256790"/>
              <a:gd name="connsiteX18" fmla="*/ 190265 w 3071731"/>
              <a:gd name="connsiteY18" fmla="*/ 908533 h 1256790"/>
              <a:gd name="connsiteX19" fmla="*/ 228318 w 3071731"/>
              <a:gd name="connsiteY19" fmla="*/ 879993 h 1256790"/>
              <a:gd name="connsiteX20" fmla="*/ 237831 w 3071731"/>
              <a:gd name="connsiteY20" fmla="*/ 870479 h 1256790"/>
              <a:gd name="connsiteX21" fmla="*/ 247344 w 3071731"/>
              <a:gd name="connsiteY21" fmla="*/ 856209 h 1256790"/>
              <a:gd name="connsiteX22" fmla="*/ 261614 w 3071731"/>
              <a:gd name="connsiteY22" fmla="*/ 851453 h 1256790"/>
              <a:gd name="connsiteX23" fmla="*/ 280640 w 3071731"/>
              <a:gd name="connsiteY23" fmla="*/ 856209 h 1256790"/>
              <a:gd name="connsiteX24" fmla="*/ 299667 w 3071731"/>
              <a:gd name="connsiteY24" fmla="*/ 894263 h 1256790"/>
              <a:gd name="connsiteX25" fmla="*/ 309180 w 3071731"/>
              <a:gd name="connsiteY25" fmla="*/ 927560 h 1256790"/>
              <a:gd name="connsiteX26" fmla="*/ 318693 w 3071731"/>
              <a:gd name="connsiteY26" fmla="*/ 956100 h 1256790"/>
              <a:gd name="connsiteX27" fmla="*/ 323450 w 3071731"/>
              <a:gd name="connsiteY27" fmla="*/ 970370 h 1256790"/>
              <a:gd name="connsiteX28" fmla="*/ 328206 w 3071731"/>
              <a:gd name="connsiteY28" fmla="*/ 994154 h 1256790"/>
              <a:gd name="connsiteX29" fmla="*/ 347233 w 3071731"/>
              <a:gd name="connsiteY29" fmla="*/ 1032208 h 1256790"/>
              <a:gd name="connsiteX30" fmla="*/ 356746 w 3071731"/>
              <a:gd name="connsiteY30" fmla="*/ 1046478 h 1256790"/>
              <a:gd name="connsiteX31" fmla="*/ 375773 w 3071731"/>
              <a:gd name="connsiteY31" fmla="*/ 1079775 h 1256790"/>
              <a:gd name="connsiteX32" fmla="*/ 404312 w 3071731"/>
              <a:gd name="connsiteY32" fmla="*/ 1113072 h 1256790"/>
              <a:gd name="connsiteX33" fmla="*/ 432852 w 3071731"/>
              <a:gd name="connsiteY33" fmla="*/ 1122586 h 1256790"/>
              <a:gd name="connsiteX34" fmla="*/ 461392 w 3071731"/>
              <a:gd name="connsiteY34" fmla="*/ 1117829 h 1256790"/>
              <a:gd name="connsiteX35" fmla="*/ 470905 w 3071731"/>
              <a:gd name="connsiteY35" fmla="*/ 1089288 h 1256790"/>
              <a:gd name="connsiteX36" fmla="*/ 475662 w 3071731"/>
              <a:gd name="connsiteY36" fmla="*/ 1075018 h 1256790"/>
              <a:gd name="connsiteX37" fmla="*/ 480418 w 3071731"/>
              <a:gd name="connsiteY37" fmla="*/ 1013181 h 1256790"/>
              <a:gd name="connsiteX38" fmla="*/ 489931 w 3071731"/>
              <a:gd name="connsiteY38" fmla="*/ 941830 h 1256790"/>
              <a:gd name="connsiteX39" fmla="*/ 499445 w 3071731"/>
              <a:gd name="connsiteY39" fmla="*/ 913290 h 1256790"/>
              <a:gd name="connsiteX40" fmla="*/ 513715 w 3071731"/>
              <a:gd name="connsiteY40" fmla="*/ 870479 h 1256790"/>
              <a:gd name="connsiteX41" fmla="*/ 518471 w 3071731"/>
              <a:gd name="connsiteY41" fmla="*/ 856209 h 1256790"/>
              <a:gd name="connsiteX42" fmla="*/ 532741 w 3071731"/>
              <a:gd name="connsiteY42" fmla="*/ 808642 h 1256790"/>
              <a:gd name="connsiteX43" fmla="*/ 537498 w 3071731"/>
              <a:gd name="connsiteY43" fmla="*/ 794372 h 1256790"/>
              <a:gd name="connsiteX44" fmla="*/ 547011 w 3071731"/>
              <a:gd name="connsiteY44" fmla="*/ 784858 h 1256790"/>
              <a:gd name="connsiteX45" fmla="*/ 570794 w 3071731"/>
              <a:gd name="connsiteY45" fmla="*/ 746805 h 1256790"/>
              <a:gd name="connsiteX46" fmla="*/ 585064 w 3071731"/>
              <a:gd name="connsiteY46" fmla="*/ 742048 h 1256790"/>
              <a:gd name="connsiteX47" fmla="*/ 627873 w 3071731"/>
              <a:gd name="connsiteY47" fmla="*/ 756318 h 1256790"/>
              <a:gd name="connsiteX48" fmla="*/ 637387 w 3071731"/>
              <a:gd name="connsiteY48" fmla="*/ 765832 h 1256790"/>
              <a:gd name="connsiteX49" fmla="*/ 665926 w 3071731"/>
              <a:gd name="connsiteY49" fmla="*/ 784858 h 1256790"/>
              <a:gd name="connsiteX50" fmla="*/ 675439 w 3071731"/>
              <a:gd name="connsiteY50" fmla="*/ 794372 h 1256790"/>
              <a:gd name="connsiteX51" fmla="*/ 694466 w 3071731"/>
              <a:gd name="connsiteY51" fmla="*/ 822912 h 1256790"/>
              <a:gd name="connsiteX52" fmla="*/ 727762 w 3071731"/>
              <a:gd name="connsiteY52" fmla="*/ 832426 h 1256790"/>
              <a:gd name="connsiteX53" fmla="*/ 765815 w 3071731"/>
              <a:gd name="connsiteY53" fmla="*/ 841939 h 1256790"/>
              <a:gd name="connsiteX54" fmla="*/ 799111 w 3071731"/>
              <a:gd name="connsiteY54" fmla="*/ 870479 h 1256790"/>
              <a:gd name="connsiteX55" fmla="*/ 822895 w 3071731"/>
              <a:gd name="connsiteY55" fmla="*/ 894263 h 1256790"/>
              <a:gd name="connsiteX56" fmla="*/ 846678 w 3071731"/>
              <a:gd name="connsiteY56" fmla="*/ 918047 h 1256790"/>
              <a:gd name="connsiteX57" fmla="*/ 860947 w 3071731"/>
              <a:gd name="connsiteY57" fmla="*/ 932317 h 1256790"/>
              <a:gd name="connsiteX58" fmla="*/ 870461 w 3071731"/>
              <a:gd name="connsiteY58" fmla="*/ 946587 h 1256790"/>
              <a:gd name="connsiteX59" fmla="*/ 884731 w 3071731"/>
              <a:gd name="connsiteY59" fmla="*/ 960857 h 1256790"/>
              <a:gd name="connsiteX60" fmla="*/ 894244 w 3071731"/>
              <a:gd name="connsiteY60" fmla="*/ 975127 h 1256790"/>
              <a:gd name="connsiteX61" fmla="*/ 903757 w 3071731"/>
              <a:gd name="connsiteY61" fmla="*/ 984641 h 1256790"/>
              <a:gd name="connsiteX62" fmla="*/ 913270 w 3071731"/>
              <a:gd name="connsiteY62" fmla="*/ 998911 h 1256790"/>
              <a:gd name="connsiteX63" fmla="*/ 927540 w 3071731"/>
              <a:gd name="connsiteY63" fmla="*/ 1003668 h 1256790"/>
              <a:gd name="connsiteX64" fmla="*/ 941810 w 3071731"/>
              <a:gd name="connsiteY64" fmla="*/ 1022694 h 1256790"/>
              <a:gd name="connsiteX65" fmla="*/ 956080 w 3071731"/>
              <a:gd name="connsiteY65" fmla="*/ 1032208 h 1256790"/>
              <a:gd name="connsiteX66" fmla="*/ 960836 w 3071731"/>
              <a:gd name="connsiteY66" fmla="*/ 1046478 h 1256790"/>
              <a:gd name="connsiteX67" fmla="*/ 998889 w 3071731"/>
              <a:gd name="connsiteY67" fmla="*/ 1055991 h 1256790"/>
              <a:gd name="connsiteX68" fmla="*/ 1027429 w 3071731"/>
              <a:gd name="connsiteY68" fmla="*/ 1075018 h 1256790"/>
              <a:gd name="connsiteX69" fmla="*/ 1208180 w 3071731"/>
              <a:gd name="connsiteY69" fmla="*/ 1084532 h 1256790"/>
              <a:gd name="connsiteX70" fmla="*/ 1217694 w 3071731"/>
              <a:gd name="connsiteY70" fmla="*/ 1094045 h 1256790"/>
              <a:gd name="connsiteX71" fmla="*/ 1227207 w 3071731"/>
              <a:gd name="connsiteY71" fmla="*/ 1122586 h 1256790"/>
              <a:gd name="connsiteX72" fmla="*/ 1236720 w 3071731"/>
              <a:gd name="connsiteY72" fmla="*/ 1151126 h 1256790"/>
              <a:gd name="connsiteX73" fmla="*/ 1250990 w 3071731"/>
              <a:gd name="connsiteY73" fmla="*/ 1179666 h 1256790"/>
              <a:gd name="connsiteX74" fmla="*/ 1279530 w 3071731"/>
              <a:gd name="connsiteY74" fmla="*/ 1189180 h 1256790"/>
              <a:gd name="connsiteX75" fmla="*/ 1322339 w 3071731"/>
              <a:gd name="connsiteY75" fmla="*/ 1179666 h 1256790"/>
              <a:gd name="connsiteX76" fmla="*/ 1336609 w 3071731"/>
              <a:gd name="connsiteY76" fmla="*/ 1170153 h 1256790"/>
              <a:gd name="connsiteX77" fmla="*/ 1355636 w 3071731"/>
              <a:gd name="connsiteY77" fmla="*/ 1165396 h 1256790"/>
              <a:gd name="connsiteX78" fmla="*/ 1369905 w 3071731"/>
              <a:gd name="connsiteY78" fmla="*/ 1155883 h 1256790"/>
              <a:gd name="connsiteX79" fmla="*/ 1436498 w 3071731"/>
              <a:gd name="connsiteY79" fmla="*/ 1155883 h 1256790"/>
              <a:gd name="connsiteX80" fmla="*/ 1479308 w 3071731"/>
              <a:gd name="connsiteY80" fmla="*/ 1189180 h 1256790"/>
              <a:gd name="connsiteX81" fmla="*/ 1522117 w 3071731"/>
              <a:gd name="connsiteY81" fmla="*/ 1184423 h 1256790"/>
              <a:gd name="connsiteX82" fmla="*/ 1531630 w 3071731"/>
              <a:gd name="connsiteY82" fmla="*/ 1170153 h 1256790"/>
              <a:gd name="connsiteX83" fmla="*/ 1555413 w 3071731"/>
              <a:gd name="connsiteY83" fmla="*/ 1146369 h 1256790"/>
              <a:gd name="connsiteX84" fmla="*/ 1607736 w 3071731"/>
              <a:gd name="connsiteY84" fmla="*/ 1151126 h 1256790"/>
              <a:gd name="connsiteX85" fmla="*/ 1622006 w 3071731"/>
              <a:gd name="connsiteY85" fmla="*/ 1160639 h 1256790"/>
              <a:gd name="connsiteX86" fmla="*/ 1636276 w 3071731"/>
              <a:gd name="connsiteY86" fmla="*/ 1165396 h 1256790"/>
              <a:gd name="connsiteX87" fmla="*/ 1664816 w 3071731"/>
              <a:gd name="connsiteY87" fmla="*/ 1189180 h 1256790"/>
              <a:gd name="connsiteX88" fmla="*/ 1683842 w 3071731"/>
              <a:gd name="connsiteY88" fmla="*/ 1198693 h 1256790"/>
              <a:gd name="connsiteX89" fmla="*/ 1731408 w 3071731"/>
              <a:gd name="connsiteY89" fmla="*/ 1189180 h 1256790"/>
              <a:gd name="connsiteX90" fmla="*/ 1740921 w 3071731"/>
              <a:gd name="connsiteY90" fmla="*/ 1179666 h 1256790"/>
              <a:gd name="connsiteX91" fmla="*/ 1769461 w 3071731"/>
              <a:gd name="connsiteY91" fmla="*/ 1170153 h 1256790"/>
              <a:gd name="connsiteX92" fmla="*/ 1840810 w 3071731"/>
              <a:gd name="connsiteY92" fmla="*/ 1174909 h 1256790"/>
              <a:gd name="connsiteX93" fmla="*/ 2092911 w 3071731"/>
              <a:gd name="connsiteY93" fmla="*/ 1165396 h 1256790"/>
              <a:gd name="connsiteX94" fmla="*/ 2107181 w 3071731"/>
              <a:gd name="connsiteY94" fmla="*/ 1155883 h 1256790"/>
              <a:gd name="connsiteX95" fmla="*/ 2121451 w 3071731"/>
              <a:gd name="connsiteY95" fmla="*/ 1151126 h 1256790"/>
              <a:gd name="connsiteX96" fmla="*/ 2145234 w 3071731"/>
              <a:gd name="connsiteY96" fmla="*/ 1127342 h 1256790"/>
              <a:gd name="connsiteX97" fmla="*/ 2173774 w 3071731"/>
              <a:gd name="connsiteY97" fmla="*/ 1098802 h 1256790"/>
              <a:gd name="connsiteX98" fmla="*/ 2211826 w 3071731"/>
              <a:gd name="connsiteY98" fmla="*/ 1060748 h 1256790"/>
              <a:gd name="connsiteX99" fmla="*/ 2221340 w 3071731"/>
              <a:gd name="connsiteY99" fmla="*/ 1051235 h 1256790"/>
              <a:gd name="connsiteX100" fmla="*/ 2235610 w 3071731"/>
              <a:gd name="connsiteY100" fmla="*/ 1046478 h 1256790"/>
              <a:gd name="connsiteX101" fmla="*/ 2254636 w 3071731"/>
              <a:gd name="connsiteY101" fmla="*/ 1032208 h 1256790"/>
              <a:gd name="connsiteX102" fmla="*/ 2273662 w 3071731"/>
              <a:gd name="connsiteY102" fmla="*/ 1027451 h 1256790"/>
              <a:gd name="connsiteX103" fmla="*/ 2297446 w 3071731"/>
              <a:gd name="connsiteY103" fmla="*/ 1017938 h 1256790"/>
              <a:gd name="connsiteX104" fmla="*/ 2306959 w 3071731"/>
              <a:gd name="connsiteY104" fmla="*/ 998911 h 1256790"/>
              <a:gd name="connsiteX105" fmla="*/ 2311715 w 3071731"/>
              <a:gd name="connsiteY105" fmla="*/ 956100 h 1256790"/>
              <a:gd name="connsiteX106" fmla="*/ 2321229 w 3071731"/>
              <a:gd name="connsiteY106" fmla="*/ 903776 h 1256790"/>
              <a:gd name="connsiteX107" fmla="*/ 2325985 w 3071731"/>
              <a:gd name="connsiteY107" fmla="*/ 860966 h 1256790"/>
              <a:gd name="connsiteX108" fmla="*/ 2330742 w 3071731"/>
              <a:gd name="connsiteY108" fmla="*/ 813399 h 1256790"/>
              <a:gd name="connsiteX109" fmla="*/ 2335499 w 3071731"/>
              <a:gd name="connsiteY109" fmla="*/ 799129 h 1256790"/>
              <a:gd name="connsiteX110" fmla="*/ 2340255 w 3071731"/>
              <a:gd name="connsiteY110" fmla="*/ 780102 h 1256790"/>
              <a:gd name="connsiteX111" fmla="*/ 2349768 w 3071731"/>
              <a:gd name="connsiteY111" fmla="*/ 751561 h 1256790"/>
              <a:gd name="connsiteX112" fmla="*/ 2354525 w 3071731"/>
              <a:gd name="connsiteY112" fmla="*/ 732535 h 1256790"/>
              <a:gd name="connsiteX113" fmla="*/ 2364038 w 3071731"/>
              <a:gd name="connsiteY113" fmla="*/ 713508 h 1256790"/>
              <a:gd name="connsiteX114" fmla="*/ 2373551 w 3071731"/>
              <a:gd name="connsiteY114" fmla="*/ 580320 h 1256790"/>
              <a:gd name="connsiteX115" fmla="*/ 2383065 w 3071731"/>
              <a:gd name="connsiteY115" fmla="*/ 508969 h 1256790"/>
              <a:gd name="connsiteX116" fmla="*/ 2387821 w 3071731"/>
              <a:gd name="connsiteY116" fmla="*/ 494699 h 1256790"/>
              <a:gd name="connsiteX117" fmla="*/ 2397335 w 3071731"/>
              <a:gd name="connsiteY117" fmla="*/ 480428 h 1256790"/>
              <a:gd name="connsiteX118" fmla="*/ 2421118 w 3071731"/>
              <a:gd name="connsiteY118" fmla="*/ 461402 h 1256790"/>
              <a:gd name="connsiteX119" fmla="*/ 2440144 w 3071731"/>
              <a:gd name="connsiteY119" fmla="*/ 432861 h 1256790"/>
              <a:gd name="connsiteX120" fmla="*/ 2449657 w 3071731"/>
              <a:gd name="connsiteY120" fmla="*/ 418591 h 1256790"/>
              <a:gd name="connsiteX121" fmla="*/ 2459171 w 3071731"/>
              <a:gd name="connsiteY121" fmla="*/ 409078 h 1256790"/>
              <a:gd name="connsiteX122" fmla="*/ 2473440 w 3071731"/>
              <a:gd name="connsiteY122" fmla="*/ 380537 h 1256790"/>
              <a:gd name="connsiteX123" fmla="*/ 2492467 w 3071731"/>
              <a:gd name="connsiteY123" fmla="*/ 361510 h 1256790"/>
              <a:gd name="connsiteX124" fmla="*/ 2516250 w 3071731"/>
              <a:gd name="connsiteY124" fmla="*/ 390051 h 1256790"/>
              <a:gd name="connsiteX125" fmla="*/ 2525763 w 3071731"/>
              <a:gd name="connsiteY125" fmla="*/ 404321 h 1256790"/>
              <a:gd name="connsiteX126" fmla="*/ 2535276 w 3071731"/>
              <a:gd name="connsiteY126" fmla="*/ 432861 h 1256790"/>
              <a:gd name="connsiteX127" fmla="*/ 2544790 w 3071731"/>
              <a:gd name="connsiteY127" fmla="*/ 461402 h 1256790"/>
              <a:gd name="connsiteX128" fmla="*/ 2549546 w 3071731"/>
              <a:gd name="connsiteY128" fmla="*/ 480428 h 1256790"/>
              <a:gd name="connsiteX129" fmla="*/ 2554303 w 3071731"/>
              <a:gd name="connsiteY129" fmla="*/ 504212 h 1256790"/>
              <a:gd name="connsiteX130" fmla="*/ 2563816 w 3071731"/>
              <a:gd name="connsiteY130" fmla="*/ 580320 h 1256790"/>
              <a:gd name="connsiteX131" fmla="*/ 2568573 w 3071731"/>
              <a:gd name="connsiteY131" fmla="*/ 604103 h 1256790"/>
              <a:gd name="connsiteX132" fmla="*/ 2573329 w 3071731"/>
              <a:gd name="connsiteY132" fmla="*/ 632643 h 1256790"/>
              <a:gd name="connsiteX133" fmla="*/ 2587599 w 3071731"/>
              <a:gd name="connsiteY133" fmla="*/ 699237 h 1256790"/>
              <a:gd name="connsiteX134" fmla="*/ 2597112 w 3071731"/>
              <a:gd name="connsiteY134" fmla="*/ 832426 h 1256790"/>
              <a:gd name="connsiteX135" fmla="*/ 2601869 w 3071731"/>
              <a:gd name="connsiteY135" fmla="*/ 865723 h 1256790"/>
              <a:gd name="connsiteX136" fmla="*/ 2616139 w 3071731"/>
              <a:gd name="connsiteY136" fmla="*/ 932317 h 1256790"/>
              <a:gd name="connsiteX137" fmla="*/ 2625652 w 3071731"/>
              <a:gd name="connsiteY137" fmla="*/ 965614 h 1256790"/>
              <a:gd name="connsiteX138" fmla="*/ 2635165 w 3071731"/>
              <a:gd name="connsiteY138" fmla="*/ 1022694 h 1256790"/>
              <a:gd name="connsiteX139" fmla="*/ 2639922 w 3071731"/>
              <a:gd name="connsiteY139" fmla="*/ 1127342 h 1256790"/>
              <a:gd name="connsiteX140" fmla="*/ 2649435 w 3071731"/>
              <a:gd name="connsiteY140" fmla="*/ 1155883 h 1256790"/>
              <a:gd name="connsiteX141" fmla="*/ 2668462 w 3071731"/>
              <a:gd name="connsiteY141" fmla="*/ 1179666 h 1256790"/>
              <a:gd name="connsiteX142" fmla="*/ 2682731 w 3071731"/>
              <a:gd name="connsiteY142" fmla="*/ 1184423 h 1256790"/>
              <a:gd name="connsiteX143" fmla="*/ 2711271 w 3071731"/>
              <a:gd name="connsiteY143" fmla="*/ 1179666 h 1256790"/>
              <a:gd name="connsiteX144" fmla="*/ 2720784 w 3071731"/>
              <a:gd name="connsiteY144" fmla="*/ 1165396 h 1256790"/>
              <a:gd name="connsiteX145" fmla="*/ 2730298 w 3071731"/>
              <a:gd name="connsiteY145" fmla="*/ 1155883 h 1256790"/>
              <a:gd name="connsiteX146" fmla="*/ 2749324 w 3071731"/>
              <a:gd name="connsiteY146" fmla="*/ 1151126 h 1256790"/>
              <a:gd name="connsiteX147" fmla="*/ 2758837 w 3071731"/>
              <a:gd name="connsiteY147" fmla="*/ 1141612 h 1256790"/>
              <a:gd name="connsiteX148" fmla="*/ 2792134 w 3071731"/>
              <a:gd name="connsiteY148" fmla="*/ 1113072 h 1256790"/>
              <a:gd name="connsiteX149" fmla="*/ 2811160 w 3071731"/>
              <a:gd name="connsiteY149" fmla="*/ 1084532 h 1256790"/>
              <a:gd name="connsiteX150" fmla="*/ 2820673 w 3071731"/>
              <a:gd name="connsiteY150" fmla="*/ 1070262 h 1256790"/>
              <a:gd name="connsiteX151" fmla="*/ 2830187 w 3071731"/>
              <a:gd name="connsiteY151" fmla="*/ 1055991 h 1256790"/>
              <a:gd name="connsiteX152" fmla="*/ 2834943 w 3071731"/>
              <a:gd name="connsiteY152" fmla="*/ 1036965 h 1256790"/>
              <a:gd name="connsiteX153" fmla="*/ 2844456 w 3071731"/>
              <a:gd name="connsiteY153" fmla="*/ 1027451 h 1256790"/>
              <a:gd name="connsiteX154" fmla="*/ 2853970 w 3071731"/>
              <a:gd name="connsiteY154" fmla="*/ 998911 h 1256790"/>
              <a:gd name="connsiteX155" fmla="*/ 2863483 w 3071731"/>
              <a:gd name="connsiteY155" fmla="*/ 1211432 h 1256790"/>
              <a:gd name="connsiteX156" fmla="*/ 19042 w 3071731"/>
              <a:gd name="connsiteY156" fmla="*/ 1256790 h 1256790"/>
              <a:gd name="connsiteX0" fmla="*/ 0 w 2863627"/>
              <a:gd name="connsiteY0" fmla="*/ 0 h 1389512"/>
              <a:gd name="connsiteX1" fmla="*/ 0 w 2863627"/>
              <a:gd name="connsiteY1" fmla="*/ 1218192 h 1389512"/>
              <a:gd name="connsiteX2" fmla="*/ 4757 w 2863627"/>
              <a:gd name="connsiteY2" fmla="*/ 90377 h 1389512"/>
              <a:gd name="connsiteX3" fmla="*/ 14270 w 2863627"/>
              <a:gd name="connsiteY3" fmla="*/ 137945 h 1389512"/>
              <a:gd name="connsiteX4" fmla="*/ 19026 w 2863627"/>
              <a:gd name="connsiteY4" fmla="*/ 166485 h 1389512"/>
              <a:gd name="connsiteX5" fmla="*/ 23783 w 2863627"/>
              <a:gd name="connsiteY5" fmla="*/ 185512 h 1389512"/>
              <a:gd name="connsiteX6" fmla="*/ 28540 w 2863627"/>
              <a:gd name="connsiteY6" fmla="*/ 209295 h 1389512"/>
              <a:gd name="connsiteX7" fmla="*/ 42810 w 2863627"/>
              <a:gd name="connsiteY7" fmla="*/ 266376 h 1389512"/>
              <a:gd name="connsiteX8" fmla="*/ 47566 w 2863627"/>
              <a:gd name="connsiteY8" fmla="*/ 285403 h 1389512"/>
              <a:gd name="connsiteX9" fmla="*/ 66593 w 2863627"/>
              <a:gd name="connsiteY9" fmla="*/ 323457 h 1389512"/>
              <a:gd name="connsiteX10" fmla="*/ 85619 w 2863627"/>
              <a:gd name="connsiteY10" fmla="*/ 390051 h 1389512"/>
              <a:gd name="connsiteX11" fmla="*/ 95132 w 2863627"/>
              <a:gd name="connsiteY11" fmla="*/ 437618 h 1389512"/>
              <a:gd name="connsiteX12" fmla="*/ 104646 w 2863627"/>
              <a:gd name="connsiteY12" fmla="*/ 461402 h 1389512"/>
              <a:gd name="connsiteX13" fmla="*/ 109402 w 2863627"/>
              <a:gd name="connsiteY13" fmla="*/ 756318 h 1389512"/>
              <a:gd name="connsiteX14" fmla="*/ 114159 w 2863627"/>
              <a:gd name="connsiteY14" fmla="*/ 822912 h 1389512"/>
              <a:gd name="connsiteX15" fmla="*/ 123672 w 2863627"/>
              <a:gd name="connsiteY15" fmla="*/ 851453 h 1389512"/>
              <a:gd name="connsiteX16" fmla="*/ 128429 w 2863627"/>
              <a:gd name="connsiteY16" fmla="*/ 908533 h 1389512"/>
              <a:gd name="connsiteX17" fmla="*/ 142698 w 2863627"/>
              <a:gd name="connsiteY17" fmla="*/ 913290 h 1389512"/>
              <a:gd name="connsiteX18" fmla="*/ 190265 w 2863627"/>
              <a:gd name="connsiteY18" fmla="*/ 908533 h 1389512"/>
              <a:gd name="connsiteX19" fmla="*/ 228318 w 2863627"/>
              <a:gd name="connsiteY19" fmla="*/ 879993 h 1389512"/>
              <a:gd name="connsiteX20" fmla="*/ 237831 w 2863627"/>
              <a:gd name="connsiteY20" fmla="*/ 870479 h 1389512"/>
              <a:gd name="connsiteX21" fmla="*/ 247344 w 2863627"/>
              <a:gd name="connsiteY21" fmla="*/ 856209 h 1389512"/>
              <a:gd name="connsiteX22" fmla="*/ 261614 w 2863627"/>
              <a:gd name="connsiteY22" fmla="*/ 851453 h 1389512"/>
              <a:gd name="connsiteX23" fmla="*/ 280640 w 2863627"/>
              <a:gd name="connsiteY23" fmla="*/ 856209 h 1389512"/>
              <a:gd name="connsiteX24" fmla="*/ 299667 w 2863627"/>
              <a:gd name="connsiteY24" fmla="*/ 894263 h 1389512"/>
              <a:gd name="connsiteX25" fmla="*/ 309180 w 2863627"/>
              <a:gd name="connsiteY25" fmla="*/ 927560 h 1389512"/>
              <a:gd name="connsiteX26" fmla="*/ 318693 w 2863627"/>
              <a:gd name="connsiteY26" fmla="*/ 956100 h 1389512"/>
              <a:gd name="connsiteX27" fmla="*/ 323450 w 2863627"/>
              <a:gd name="connsiteY27" fmla="*/ 970370 h 1389512"/>
              <a:gd name="connsiteX28" fmla="*/ 328206 w 2863627"/>
              <a:gd name="connsiteY28" fmla="*/ 994154 h 1389512"/>
              <a:gd name="connsiteX29" fmla="*/ 347233 w 2863627"/>
              <a:gd name="connsiteY29" fmla="*/ 1032208 h 1389512"/>
              <a:gd name="connsiteX30" fmla="*/ 356746 w 2863627"/>
              <a:gd name="connsiteY30" fmla="*/ 1046478 h 1389512"/>
              <a:gd name="connsiteX31" fmla="*/ 375773 w 2863627"/>
              <a:gd name="connsiteY31" fmla="*/ 1079775 h 1389512"/>
              <a:gd name="connsiteX32" fmla="*/ 404312 w 2863627"/>
              <a:gd name="connsiteY32" fmla="*/ 1113072 h 1389512"/>
              <a:gd name="connsiteX33" fmla="*/ 432852 w 2863627"/>
              <a:gd name="connsiteY33" fmla="*/ 1122586 h 1389512"/>
              <a:gd name="connsiteX34" fmla="*/ 461392 w 2863627"/>
              <a:gd name="connsiteY34" fmla="*/ 1117829 h 1389512"/>
              <a:gd name="connsiteX35" fmla="*/ 470905 w 2863627"/>
              <a:gd name="connsiteY35" fmla="*/ 1089288 h 1389512"/>
              <a:gd name="connsiteX36" fmla="*/ 475662 w 2863627"/>
              <a:gd name="connsiteY36" fmla="*/ 1075018 h 1389512"/>
              <a:gd name="connsiteX37" fmla="*/ 480418 w 2863627"/>
              <a:gd name="connsiteY37" fmla="*/ 1013181 h 1389512"/>
              <a:gd name="connsiteX38" fmla="*/ 489931 w 2863627"/>
              <a:gd name="connsiteY38" fmla="*/ 941830 h 1389512"/>
              <a:gd name="connsiteX39" fmla="*/ 499445 w 2863627"/>
              <a:gd name="connsiteY39" fmla="*/ 913290 h 1389512"/>
              <a:gd name="connsiteX40" fmla="*/ 513715 w 2863627"/>
              <a:gd name="connsiteY40" fmla="*/ 870479 h 1389512"/>
              <a:gd name="connsiteX41" fmla="*/ 518471 w 2863627"/>
              <a:gd name="connsiteY41" fmla="*/ 856209 h 1389512"/>
              <a:gd name="connsiteX42" fmla="*/ 532741 w 2863627"/>
              <a:gd name="connsiteY42" fmla="*/ 808642 h 1389512"/>
              <a:gd name="connsiteX43" fmla="*/ 537498 w 2863627"/>
              <a:gd name="connsiteY43" fmla="*/ 794372 h 1389512"/>
              <a:gd name="connsiteX44" fmla="*/ 547011 w 2863627"/>
              <a:gd name="connsiteY44" fmla="*/ 784858 h 1389512"/>
              <a:gd name="connsiteX45" fmla="*/ 570794 w 2863627"/>
              <a:gd name="connsiteY45" fmla="*/ 746805 h 1389512"/>
              <a:gd name="connsiteX46" fmla="*/ 585064 w 2863627"/>
              <a:gd name="connsiteY46" fmla="*/ 742048 h 1389512"/>
              <a:gd name="connsiteX47" fmla="*/ 627873 w 2863627"/>
              <a:gd name="connsiteY47" fmla="*/ 756318 h 1389512"/>
              <a:gd name="connsiteX48" fmla="*/ 637387 w 2863627"/>
              <a:gd name="connsiteY48" fmla="*/ 765832 h 1389512"/>
              <a:gd name="connsiteX49" fmla="*/ 665926 w 2863627"/>
              <a:gd name="connsiteY49" fmla="*/ 784858 h 1389512"/>
              <a:gd name="connsiteX50" fmla="*/ 675439 w 2863627"/>
              <a:gd name="connsiteY50" fmla="*/ 794372 h 1389512"/>
              <a:gd name="connsiteX51" fmla="*/ 694466 w 2863627"/>
              <a:gd name="connsiteY51" fmla="*/ 822912 h 1389512"/>
              <a:gd name="connsiteX52" fmla="*/ 727762 w 2863627"/>
              <a:gd name="connsiteY52" fmla="*/ 832426 h 1389512"/>
              <a:gd name="connsiteX53" fmla="*/ 765815 w 2863627"/>
              <a:gd name="connsiteY53" fmla="*/ 841939 h 1389512"/>
              <a:gd name="connsiteX54" fmla="*/ 799111 w 2863627"/>
              <a:gd name="connsiteY54" fmla="*/ 870479 h 1389512"/>
              <a:gd name="connsiteX55" fmla="*/ 822895 w 2863627"/>
              <a:gd name="connsiteY55" fmla="*/ 894263 h 1389512"/>
              <a:gd name="connsiteX56" fmla="*/ 846678 w 2863627"/>
              <a:gd name="connsiteY56" fmla="*/ 918047 h 1389512"/>
              <a:gd name="connsiteX57" fmla="*/ 860947 w 2863627"/>
              <a:gd name="connsiteY57" fmla="*/ 932317 h 1389512"/>
              <a:gd name="connsiteX58" fmla="*/ 870461 w 2863627"/>
              <a:gd name="connsiteY58" fmla="*/ 946587 h 1389512"/>
              <a:gd name="connsiteX59" fmla="*/ 884731 w 2863627"/>
              <a:gd name="connsiteY59" fmla="*/ 960857 h 1389512"/>
              <a:gd name="connsiteX60" fmla="*/ 894244 w 2863627"/>
              <a:gd name="connsiteY60" fmla="*/ 975127 h 1389512"/>
              <a:gd name="connsiteX61" fmla="*/ 903757 w 2863627"/>
              <a:gd name="connsiteY61" fmla="*/ 984641 h 1389512"/>
              <a:gd name="connsiteX62" fmla="*/ 913270 w 2863627"/>
              <a:gd name="connsiteY62" fmla="*/ 998911 h 1389512"/>
              <a:gd name="connsiteX63" fmla="*/ 927540 w 2863627"/>
              <a:gd name="connsiteY63" fmla="*/ 1003668 h 1389512"/>
              <a:gd name="connsiteX64" fmla="*/ 941810 w 2863627"/>
              <a:gd name="connsiteY64" fmla="*/ 1022694 h 1389512"/>
              <a:gd name="connsiteX65" fmla="*/ 956080 w 2863627"/>
              <a:gd name="connsiteY65" fmla="*/ 1032208 h 1389512"/>
              <a:gd name="connsiteX66" fmla="*/ 960836 w 2863627"/>
              <a:gd name="connsiteY66" fmla="*/ 1046478 h 1389512"/>
              <a:gd name="connsiteX67" fmla="*/ 998889 w 2863627"/>
              <a:gd name="connsiteY67" fmla="*/ 1055991 h 1389512"/>
              <a:gd name="connsiteX68" fmla="*/ 1027429 w 2863627"/>
              <a:gd name="connsiteY68" fmla="*/ 1075018 h 1389512"/>
              <a:gd name="connsiteX69" fmla="*/ 1208180 w 2863627"/>
              <a:gd name="connsiteY69" fmla="*/ 1084532 h 1389512"/>
              <a:gd name="connsiteX70" fmla="*/ 1217694 w 2863627"/>
              <a:gd name="connsiteY70" fmla="*/ 1094045 h 1389512"/>
              <a:gd name="connsiteX71" fmla="*/ 1227207 w 2863627"/>
              <a:gd name="connsiteY71" fmla="*/ 1122586 h 1389512"/>
              <a:gd name="connsiteX72" fmla="*/ 1236720 w 2863627"/>
              <a:gd name="connsiteY72" fmla="*/ 1151126 h 1389512"/>
              <a:gd name="connsiteX73" fmla="*/ 1250990 w 2863627"/>
              <a:gd name="connsiteY73" fmla="*/ 1179666 h 1389512"/>
              <a:gd name="connsiteX74" fmla="*/ 1279530 w 2863627"/>
              <a:gd name="connsiteY74" fmla="*/ 1189180 h 1389512"/>
              <a:gd name="connsiteX75" fmla="*/ 1322339 w 2863627"/>
              <a:gd name="connsiteY75" fmla="*/ 1179666 h 1389512"/>
              <a:gd name="connsiteX76" fmla="*/ 1336609 w 2863627"/>
              <a:gd name="connsiteY76" fmla="*/ 1170153 h 1389512"/>
              <a:gd name="connsiteX77" fmla="*/ 1355636 w 2863627"/>
              <a:gd name="connsiteY77" fmla="*/ 1165396 h 1389512"/>
              <a:gd name="connsiteX78" fmla="*/ 1369905 w 2863627"/>
              <a:gd name="connsiteY78" fmla="*/ 1155883 h 1389512"/>
              <a:gd name="connsiteX79" fmla="*/ 1436498 w 2863627"/>
              <a:gd name="connsiteY79" fmla="*/ 1155883 h 1389512"/>
              <a:gd name="connsiteX80" fmla="*/ 1479308 w 2863627"/>
              <a:gd name="connsiteY80" fmla="*/ 1189180 h 1389512"/>
              <a:gd name="connsiteX81" fmla="*/ 1522117 w 2863627"/>
              <a:gd name="connsiteY81" fmla="*/ 1184423 h 1389512"/>
              <a:gd name="connsiteX82" fmla="*/ 1531630 w 2863627"/>
              <a:gd name="connsiteY82" fmla="*/ 1170153 h 1389512"/>
              <a:gd name="connsiteX83" fmla="*/ 1555413 w 2863627"/>
              <a:gd name="connsiteY83" fmla="*/ 1146369 h 1389512"/>
              <a:gd name="connsiteX84" fmla="*/ 1607736 w 2863627"/>
              <a:gd name="connsiteY84" fmla="*/ 1151126 h 1389512"/>
              <a:gd name="connsiteX85" fmla="*/ 1622006 w 2863627"/>
              <a:gd name="connsiteY85" fmla="*/ 1160639 h 1389512"/>
              <a:gd name="connsiteX86" fmla="*/ 1636276 w 2863627"/>
              <a:gd name="connsiteY86" fmla="*/ 1165396 h 1389512"/>
              <a:gd name="connsiteX87" fmla="*/ 1664816 w 2863627"/>
              <a:gd name="connsiteY87" fmla="*/ 1189180 h 1389512"/>
              <a:gd name="connsiteX88" fmla="*/ 1683842 w 2863627"/>
              <a:gd name="connsiteY88" fmla="*/ 1198693 h 1389512"/>
              <a:gd name="connsiteX89" fmla="*/ 1731408 w 2863627"/>
              <a:gd name="connsiteY89" fmla="*/ 1189180 h 1389512"/>
              <a:gd name="connsiteX90" fmla="*/ 1740921 w 2863627"/>
              <a:gd name="connsiteY90" fmla="*/ 1179666 h 1389512"/>
              <a:gd name="connsiteX91" fmla="*/ 1769461 w 2863627"/>
              <a:gd name="connsiteY91" fmla="*/ 1170153 h 1389512"/>
              <a:gd name="connsiteX92" fmla="*/ 1840810 w 2863627"/>
              <a:gd name="connsiteY92" fmla="*/ 1174909 h 1389512"/>
              <a:gd name="connsiteX93" fmla="*/ 2092911 w 2863627"/>
              <a:gd name="connsiteY93" fmla="*/ 1165396 h 1389512"/>
              <a:gd name="connsiteX94" fmla="*/ 2107181 w 2863627"/>
              <a:gd name="connsiteY94" fmla="*/ 1155883 h 1389512"/>
              <a:gd name="connsiteX95" fmla="*/ 2121451 w 2863627"/>
              <a:gd name="connsiteY95" fmla="*/ 1151126 h 1389512"/>
              <a:gd name="connsiteX96" fmla="*/ 2145234 w 2863627"/>
              <a:gd name="connsiteY96" fmla="*/ 1127342 h 1389512"/>
              <a:gd name="connsiteX97" fmla="*/ 2173774 w 2863627"/>
              <a:gd name="connsiteY97" fmla="*/ 1098802 h 1389512"/>
              <a:gd name="connsiteX98" fmla="*/ 2211826 w 2863627"/>
              <a:gd name="connsiteY98" fmla="*/ 1060748 h 1389512"/>
              <a:gd name="connsiteX99" fmla="*/ 2221340 w 2863627"/>
              <a:gd name="connsiteY99" fmla="*/ 1051235 h 1389512"/>
              <a:gd name="connsiteX100" fmla="*/ 2235610 w 2863627"/>
              <a:gd name="connsiteY100" fmla="*/ 1046478 h 1389512"/>
              <a:gd name="connsiteX101" fmla="*/ 2254636 w 2863627"/>
              <a:gd name="connsiteY101" fmla="*/ 1032208 h 1389512"/>
              <a:gd name="connsiteX102" fmla="*/ 2273662 w 2863627"/>
              <a:gd name="connsiteY102" fmla="*/ 1027451 h 1389512"/>
              <a:gd name="connsiteX103" fmla="*/ 2297446 w 2863627"/>
              <a:gd name="connsiteY103" fmla="*/ 1017938 h 1389512"/>
              <a:gd name="connsiteX104" fmla="*/ 2306959 w 2863627"/>
              <a:gd name="connsiteY104" fmla="*/ 998911 h 1389512"/>
              <a:gd name="connsiteX105" fmla="*/ 2311715 w 2863627"/>
              <a:gd name="connsiteY105" fmla="*/ 956100 h 1389512"/>
              <a:gd name="connsiteX106" fmla="*/ 2321229 w 2863627"/>
              <a:gd name="connsiteY106" fmla="*/ 903776 h 1389512"/>
              <a:gd name="connsiteX107" fmla="*/ 2325985 w 2863627"/>
              <a:gd name="connsiteY107" fmla="*/ 860966 h 1389512"/>
              <a:gd name="connsiteX108" fmla="*/ 2330742 w 2863627"/>
              <a:gd name="connsiteY108" fmla="*/ 813399 h 1389512"/>
              <a:gd name="connsiteX109" fmla="*/ 2335499 w 2863627"/>
              <a:gd name="connsiteY109" fmla="*/ 799129 h 1389512"/>
              <a:gd name="connsiteX110" fmla="*/ 2340255 w 2863627"/>
              <a:gd name="connsiteY110" fmla="*/ 780102 h 1389512"/>
              <a:gd name="connsiteX111" fmla="*/ 2349768 w 2863627"/>
              <a:gd name="connsiteY111" fmla="*/ 751561 h 1389512"/>
              <a:gd name="connsiteX112" fmla="*/ 2354525 w 2863627"/>
              <a:gd name="connsiteY112" fmla="*/ 732535 h 1389512"/>
              <a:gd name="connsiteX113" fmla="*/ 2364038 w 2863627"/>
              <a:gd name="connsiteY113" fmla="*/ 713508 h 1389512"/>
              <a:gd name="connsiteX114" fmla="*/ 2373551 w 2863627"/>
              <a:gd name="connsiteY114" fmla="*/ 580320 h 1389512"/>
              <a:gd name="connsiteX115" fmla="*/ 2383065 w 2863627"/>
              <a:gd name="connsiteY115" fmla="*/ 508969 h 1389512"/>
              <a:gd name="connsiteX116" fmla="*/ 2387821 w 2863627"/>
              <a:gd name="connsiteY116" fmla="*/ 494699 h 1389512"/>
              <a:gd name="connsiteX117" fmla="*/ 2397335 w 2863627"/>
              <a:gd name="connsiteY117" fmla="*/ 480428 h 1389512"/>
              <a:gd name="connsiteX118" fmla="*/ 2421118 w 2863627"/>
              <a:gd name="connsiteY118" fmla="*/ 461402 h 1389512"/>
              <a:gd name="connsiteX119" fmla="*/ 2440144 w 2863627"/>
              <a:gd name="connsiteY119" fmla="*/ 432861 h 1389512"/>
              <a:gd name="connsiteX120" fmla="*/ 2449657 w 2863627"/>
              <a:gd name="connsiteY120" fmla="*/ 418591 h 1389512"/>
              <a:gd name="connsiteX121" fmla="*/ 2459171 w 2863627"/>
              <a:gd name="connsiteY121" fmla="*/ 409078 h 1389512"/>
              <a:gd name="connsiteX122" fmla="*/ 2473440 w 2863627"/>
              <a:gd name="connsiteY122" fmla="*/ 380537 h 1389512"/>
              <a:gd name="connsiteX123" fmla="*/ 2492467 w 2863627"/>
              <a:gd name="connsiteY123" fmla="*/ 361510 h 1389512"/>
              <a:gd name="connsiteX124" fmla="*/ 2516250 w 2863627"/>
              <a:gd name="connsiteY124" fmla="*/ 390051 h 1389512"/>
              <a:gd name="connsiteX125" fmla="*/ 2525763 w 2863627"/>
              <a:gd name="connsiteY125" fmla="*/ 404321 h 1389512"/>
              <a:gd name="connsiteX126" fmla="*/ 2535276 w 2863627"/>
              <a:gd name="connsiteY126" fmla="*/ 432861 h 1389512"/>
              <a:gd name="connsiteX127" fmla="*/ 2544790 w 2863627"/>
              <a:gd name="connsiteY127" fmla="*/ 461402 h 1389512"/>
              <a:gd name="connsiteX128" fmla="*/ 2549546 w 2863627"/>
              <a:gd name="connsiteY128" fmla="*/ 480428 h 1389512"/>
              <a:gd name="connsiteX129" fmla="*/ 2554303 w 2863627"/>
              <a:gd name="connsiteY129" fmla="*/ 504212 h 1389512"/>
              <a:gd name="connsiteX130" fmla="*/ 2563816 w 2863627"/>
              <a:gd name="connsiteY130" fmla="*/ 580320 h 1389512"/>
              <a:gd name="connsiteX131" fmla="*/ 2568573 w 2863627"/>
              <a:gd name="connsiteY131" fmla="*/ 604103 h 1389512"/>
              <a:gd name="connsiteX132" fmla="*/ 2573329 w 2863627"/>
              <a:gd name="connsiteY132" fmla="*/ 632643 h 1389512"/>
              <a:gd name="connsiteX133" fmla="*/ 2587599 w 2863627"/>
              <a:gd name="connsiteY133" fmla="*/ 699237 h 1389512"/>
              <a:gd name="connsiteX134" fmla="*/ 2597112 w 2863627"/>
              <a:gd name="connsiteY134" fmla="*/ 832426 h 1389512"/>
              <a:gd name="connsiteX135" fmla="*/ 2601869 w 2863627"/>
              <a:gd name="connsiteY135" fmla="*/ 865723 h 1389512"/>
              <a:gd name="connsiteX136" fmla="*/ 2616139 w 2863627"/>
              <a:gd name="connsiteY136" fmla="*/ 932317 h 1389512"/>
              <a:gd name="connsiteX137" fmla="*/ 2625652 w 2863627"/>
              <a:gd name="connsiteY137" fmla="*/ 965614 h 1389512"/>
              <a:gd name="connsiteX138" fmla="*/ 2635165 w 2863627"/>
              <a:gd name="connsiteY138" fmla="*/ 1022694 h 1389512"/>
              <a:gd name="connsiteX139" fmla="*/ 2639922 w 2863627"/>
              <a:gd name="connsiteY139" fmla="*/ 1127342 h 1389512"/>
              <a:gd name="connsiteX140" fmla="*/ 2649435 w 2863627"/>
              <a:gd name="connsiteY140" fmla="*/ 1155883 h 1389512"/>
              <a:gd name="connsiteX141" fmla="*/ 2668462 w 2863627"/>
              <a:gd name="connsiteY141" fmla="*/ 1179666 h 1389512"/>
              <a:gd name="connsiteX142" fmla="*/ 2682731 w 2863627"/>
              <a:gd name="connsiteY142" fmla="*/ 1184423 h 1389512"/>
              <a:gd name="connsiteX143" fmla="*/ 2711271 w 2863627"/>
              <a:gd name="connsiteY143" fmla="*/ 1179666 h 1389512"/>
              <a:gd name="connsiteX144" fmla="*/ 2720784 w 2863627"/>
              <a:gd name="connsiteY144" fmla="*/ 1165396 h 1389512"/>
              <a:gd name="connsiteX145" fmla="*/ 2730298 w 2863627"/>
              <a:gd name="connsiteY145" fmla="*/ 1155883 h 1389512"/>
              <a:gd name="connsiteX146" fmla="*/ 2749324 w 2863627"/>
              <a:gd name="connsiteY146" fmla="*/ 1151126 h 1389512"/>
              <a:gd name="connsiteX147" fmla="*/ 2758837 w 2863627"/>
              <a:gd name="connsiteY147" fmla="*/ 1141612 h 1389512"/>
              <a:gd name="connsiteX148" fmla="*/ 2792134 w 2863627"/>
              <a:gd name="connsiteY148" fmla="*/ 1113072 h 1389512"/>
              <a:gd name="connsiteX149" fmla="*/ 2811160 w 2863627"/>
              <a:gd name="connsiteY149" fmla="*/ 1084532 h 1389512"/>
              <a:gd name="connsiteX150" fmla="*/ 2820673 w 2863627"/>
              <a:gd name="connsiteY150" fmla="*/ 1070262 h 1389512"/>
              <a:gd name="connsiteX151" fmla="*/ 2830187 w 2863627"/>
              <a:gd name="connsiteY151" fmla="*/ 1055991 h 1389512"/>
              <a:gd name="connsiteX152" fmla="*/ 2834943 w 2863627"/>
              <a:gd name="connsiteY152" fmla="*/ 1036965 h 1389512"/>
              <a:gd name="connsiteX153" fmla="*/ 2844456 w 2863627"/>
              <a:gd name="connsiteY153" fmla="*/ 1027451 h 1389512"/>
              <a:gd name="connsiteX154" fmla="*/ 2853970 w 2863627"/>
              <a:gd name="connsiteY154" fmla="*/ 998911 h 1389512"/>
              <a:gd name="connsiteX155" fmla="*/ 2863483 w 2863627"/>
              <a:gd name="connsiteY155" fmla="*/ 1211432 h 1389512"/>
              <a:gd name="connsiteX156" fmla="*/ 19042 w 2863627"/>
              <a:gd name="connsiteY156" fmla="*/ 1256790 h 1389512"/>
              <a:gd name="connsiteX0" fmla="*/ 0 w 2920476"/>
              <a:gd name="connsiteY0" fmla="*/ 0 h 1256790"/>
              <a:gd name="connsiteX1" fmla="*/ 0 w 2920476"/>
              <a:gd name="connsiteY1" fmla="*/ 1218192 h 1256790"/>
              <a:gd name="connsiteX2" fmla="*/ 4757 w 2920476"/>
              <a:gd name="connsiteY2" fmla="*/ 90377 h 1256790"/>
              <a:gd name="connsiteX3" fmla="*/ 14270 w 2920476"/>
              <a:gd name="connsiteY3" fmla="*/ 137945 h 1256790"/>
              <a:gd name="connsiteX4" fmla="*/ 19026 w 2920476"/>
              <a:gd name="connsiteY4" fmla="*/ 166485 h 1256790"/>
              <a:gd name="connsiteX5" fmla="*/ 23783 w 2920476"/>
              <a:gd name="connsiteY5" fmla="*/ 185512 h 1256790"/>
              <a:gd name="connsiteX6" fmla="*/ 28540 w 2920476"/>
              <a:gd name="connsiteY6" fmla="*/ 209295 h 1256790"/>
              <a:gd name="connsiteX7" fmla="*/ 42810 w 2920476"/>
              <a:gd name="connsiteY7" fmla="*/ 266376 h 1256790"/>
              <a:gd name="connsiteX8" fmla="*/ 47566 w 2920476"/>
              <a:gd name="connsiteY8" fmla="*/ 285403 h 1256790"/>
              <a:gd name="connsiteX9" fmla="*/ 66593 w 2920476"/>
              <a:gd name="connsiteY9" fmla="*/ 323457 h 1256790"/>
              <a:gd name="connsiteX10" fmla="*/ 85619 w 2920476"/>
              <a:gd name="connsiteY10" fmla="*/ 390051 h 1256790"/>
              <a:gd name="connsiteX11" fmla="*/ 95132 w 2920476"/>
              <a:gd name="connsiteY11" fmla="*/ 437618 h 1256790"/>
              <a:gd name="connsiteX12" fmla="*/ 104646 w 2920476"/>
              <a:gd name="connsiteY12" fmla="*/ 461402 h 1256790"/>
              <a:gd name="connsiteX13" fmla="*/ 109402 w 2920476"/>
              <a:gd name="connsiteY13" fmla="*/ 756318 h 1256790"/>
              <a:gd name="connsiteX14" fmla="*/ 114159 w 2920476"/>
              <a:gd name="connsiteY14" fmla="*/ 822912 h 1256790"/>
              <a:gd name="connsiteX15" fmla="*/ 123672 w 2920476"/>
              <a:gd name="connsiteY15" fmla="*/ 851453 h 1256790"/>
              <a:gd name="connsiteX16" fmla="*/ 128429 w 2920476"/>
              <a:gd name="connsiteY16" fmla="*/ 908533 h 1256790"/>
              <a:gd name="connsiteX17" fmla="*/ 142698 w 2920476"/>
              <a:gd name="connsiteY17" fmla="*/ 913290 h 1256790"/>
              <a:gd name="connsiteX18" fmla="*/ 190265 w 2920476"/>
              <a:gd name="connsiteY18" fmla="*/ 908533 h 1256790"/>
              <a:gd name="connsiteX19" fmla="*/ 228318 w 2920476"/>
              <a:gd name="connsiteY19" fmla="*/ 879993 h 1256790"/>
              <a:gd name="connsiteX20" fmla="*/ 237831 w 2920476"/>
              <a:gd name="connsiteY20" fmla="*/ 870479 h 1256790"/>
              <a:gd name="connsiteX21" fmla="*/ 247344 w 2920476"/>
              <a:gd name="connsiteY21" fmla="*/ 856209 h 1256790"/>
              <a:gd name="connsiteX22" fmla="*/ 261614 w 2920476"/>
              <a:gd name="connsiteY22" fmla="*/ 851453 h 1256790"/>
              <a:gd name="connsiteX23" fmla="*/ 280640 w 2920476"/>
              <a:gd name="connsiteY23" fmla="*/ 856209 h 1256790"/>
              <a:gd name="connsiteX24" fmla="*/ 299667 w 2920476"/>
              <a:gd name="connsiteY24" fmla="*/ 894263 h 1256790"/>
              <a:gd name="connsiteX25" fmla="*/ 309180 w 2920476"/>
              <a:gd name="connsiteY25" fmla="*/ 927560 h 1256790"/>
              <a:gd name="connsiteX26" fmla="*/ 318693 w 2920476"/>
              <a:gd name="connsiteY26" fmla="*/ 956100 h 1256790"/>
              <a:gd name="connsiteX27" fmla="*/ 323450 w 2920476"/>
              <a:gd name="connsiteY27" fmla="*/ 970370 h 1256790"/>
              <a:gd name="connsiteX28" fmla="*/ 328206 w 2920476"/>
              <a:gd name="connsiteY28" fmla="*/ 994154 h 1256790"/>
              <a:gd name="connsiteX29" fmla="*/ 347233 w 2920476"/>
              <a:gd name="connsiteY29" fmla="*/ 1032208 h 1256790"/>
              <a:gd name="connsiteX30" fmla="*/ 356746 w 2920476"/>
              <a:gd name="connsiteY30" fmla="*/ 1046478 h 1256790"/>
              <a:gd name="connsiteX31" fmla="*/ 375773 w 2920476"/>
              <a:gd name="connsiteY31" fmla="*/ 1079775 h 1256790"/>
              <a:gd name="connsiteX32" fmla="*/ 404312 w 2920476"/>
              <a:gd name="connsiteY32" fmla="*/ 1113072 h 1256790"/>
              <a:gd name="connsiteX33" fmla="*/ 432852 w 2920476"/>
              <a:gd name="connsiteY33" fmla="*/ 1122586 h 1256790"/>
              <a:gd name="connsiteX34" fmla="*/ 461392 w 2920476"/>
              <a:gd name="connsiteY34" fmla="*/ 1117829 h 1256790"/>
              <a:gd name="connsiteX35" fmla="*/ 470905 w 2920476"/>
              <a:gd name="connsiteY35" fmla="*/ 1089288 h 1256790"/>
              <a:gd name="connsiteX36" fmla="*/ 475662 w 2920476"/>
              <a:gd name="connsiteY36" fmla="*/ 1075018 h 1256790"/>
              <a:gd name="connsiteX37" fmla="*/ 480418 w 2920476"/>
              <a:gd name="connsiteY37" fmla="*/ 1013181 h 1256790"/>
              <a:gd name="connsiteX38" fmla="*/ 489931 w 2920476"/>
              <a:gd name="connsiteY38" fmla="*/ 941830 h 1256790"/>
              <a:gd name="connsiteX39" fmla="*/ 499445 w 2920476"/>
              <a:gd name="connsiteY39" fmla="*/ 913290 h 1256790"/>
              <a:gd name="connsiteX40" fmla="*/ 513715 w 2920476"/>
              <a:gd name="connsiteY40" fmla="*/ 870479 h 1256790"/>
              <a:gd name="connsiteX41" fmla="*/ 518471 w 2920476"/>
              <a:gd name="connsiteY41" fmla="*/ 856209 h 1256790"/>
              <a:gd name="connsiteX42" fmla="*/ 532741 w 2920476"/>
              <a:gd name="connsiteY42" fmla="*/ 808642 h 1256790"/>
              <a:gd name="connsiteX43" fmla="*/ 537498 w 2920476"/>
              <a:gd name="connsiteY43" fmla="*/ 794372 h 1256790"/>
              <a:gd name="connsiteX44" fmla="*/ 547011 w 2920476"/>
              <a:gd name="connsiteY44" fmla="*/ 784858 h 1256790"/>
              <a:gd name="connsiteX45" fmla="*/ 570794 w 2920476"/>
              <a:gd name="connsiteY45" fmla="*/ 746805 h 1256790"/>
              <a:gd name="connsiteX46" fmla="*/ 585064 w 2920476"/>
              <a:gd name="connsiteY46" fmla="*/ 742048 h 1256790"/>
              <a:gd name="connsiteX47" fmla="*/ 627873 w 2920476"/>
              <a:gd name="connsiteY47" fmla="*/ 756318 h 1256790"/>
              <a:gd name="connsiteX48" fmla="*/ 637387 w 2920476"/>
              <a:gd name="connsiteY48" fmla="*/ 765832 h 1256790"/>
              <a:gd name="connsiteX49" fmla="*/ 665926 w 2920476"/>
              <a:gd name="connsiteY49" fmla="*/ 784858 h 1256790"/>
              <a:gd name="connsiteX50" fmla="*/ 675439 w 2920476"/>
              <a:gd name="connsiteY50" fmla="*/ 794372 h 1256790"/>
              <a:gd name="connsiteX51" fmla="*/ 694466 w 2920476"/>
              <a:gd name="connsiteY51" fmla="*/ 822912 h 1256790"/>
              <a:gd name="connsiteX52" fmla="*/ 727762 w 2920476"/>
              <a:gd name="connsiteY52" fmla="*/ 832426 h 1256790"/>
              <a:gd name="connsiteX53" fmla="*/ 765815 w 2920476"/>
              <a:gd name="connsiteY53" fmla="*/ 841939 h 1256790"/>
              <a:gd name="connsiteX54" fmla="*/ 799111 w 2920476"/>
              <a:gd name="connsiteY54" fmla="*/ 870479 h 1256790"/>
              <a:gd name="connsiteX55" fmla="*/ 822895 w 2920476"/>
              <a:gd name="connsiteY55" fmla="*/ 894263 h 1256790"/>
              <a:gd name="connsiteX56" fmla="*/ 846678 w 2920476"/>
              <a:gd name="connsiteY56" fmla="*/ 918047 h 1256790"/>
              <a:gd name="connsiteX57" fmla="*/ 860947 w 2920476"/>
              <a:gd name="connsiteY57" fmla="*/ 932317 h 1256790"/>
              <a:gd name="connsiteX58" fmla="*/ 870461 w 2920476"/>
              <a:gd name="connsiteY58" fmla="*/ 946587 h 1256790"/>
              <a:gd name="connsiteX59" fmla="*/ 884731 w 2920476"/>
              <a:gd name="connsiteY59" fmla="*/ 960857 h 1256790"/>
              <a:gd name="connsiteX60" fmla="*/ 894244 w 2920476"/>
              <a:gd name="connsiteY60" fmla="*/ 975127 h 1256790"/>
              <a:gd name="connsiteX61" fmla="*/ 903757 w 2920476"/>
              <a:gd name="connsiteY61" fmla="*/ 984641 h 1256790"/>
              <a:gd name="connsiteX62" fmla="*/ 913270 w 2920476"/>
              <a:gd name="connsiteY62" fmla="*/ 998911 h 1256790"/>
              <a:gd name="connsiteX63" fmla="*/ 927540 w 2920476"/>
              <a:gd name="connsiteY63" fmla="*/ 1003668 h 1256790"/>
              <a:gd name="connsiteX64" fmla="*/ 941810 w 2920476"/>
              <a:gd name="connsiteY64" fmla="*/ 1022694 h 1256790"/>
              <a:gd name="connsiteX65" fmla="*/ 956080 w 2920476"/>
              <a:gd name="connsiteY65" fmla="*/ 1032208 h 1256790"/>
              <a:gd name="connsiteX66" fmla="*/ 960836 w 2920476"/>
              <a:gd name="connsiteY66" fmla="*/ 1046478 h 1256790"/>
              <a:gd name="connsiteX67" fmla="*/ 998889 w 2920476"/>
              <a:gd name="connsiteY67" fmla="*/ 1055991 h 1256790"/>
              <a:gd name="connsiteX68" fmla="*/ 1027429 w 2920476"/>
              <a:gd name="connsiteY68" fmla="*/ 1075018 h 1256790"/>
              <a:gd name="connsiteX69" fmla="*/ 1208180 w 2920476"/>
              <a:gd name="connsiteY69" fmla="*/ 1084532 h 1256790"/>
              <a:gd name="connsiteX70" fmla="*/ 1217694 w 2920476"/>
              <a:gd name="connsiteY70" fmla="*/ 1094045 h 1256790"/>
              <a:gd name="connsiteX71" fmla="*/ 1227207 w 2920476"/>
              <a:gd name="connsiteY71" fmla="*/ 1122586 h 1256790"/>
              <a:gd name="connsiteX72" fmla="*/ 1236720 w 2920476"/>
              <a:gd name="connsiteY72" fmla="*/ 1151126 h 1256790"/>
              <a:gd name="connsiteX73" fmla="*/ 1250990 w 2920476"/>
              <a:gd name="connsiteY73" fmla="*/ 1179666 h 1256790"/>
              <a:gd name="connsiteX74" fmla="*/ 1279530 w 2920476"/>
              <a:gd name="connsiteY74" fmla="*/ 1189180 h 1256790"/>
              <a:gd name="connsiteX75" fmla="*/ 1322339 w 2920476"/>
              <a:gd name="connsiteY75" fmla="*/ 1179666 h 1256790"/>
              <a:gd name="connsiteX76" fmla="*/ 1336609 w 2920476"/>
              <a:gd name="connsiteY76" fmla="*/ 1170153 h 1256790"/>
              <a:gd name="connsiteX77" fmla="*/ 1355636 w 2920476"/>
              <a:gd name="connsiteY77" fmla="*/ 1165396 h 1256790"/>
              <a:gd name="connsiteX78" fmla="*/ 1369905 w 2920476"/>
              <a:gd name="connsiteY78" fmla="*/ 1155883 h 1256790"/>
              <a:gd name="connsiteX79" fmla="*/ 1436498 w 2920476"/>
              <a:gd name="connsiteY79" fmla="*/ 1155883 h 1256790"/>
              <a:gd name="connsiteX80" fmla="*/ 1479308 w 2920476"/>
              <a:gd name="connsiteY80" fmla="*/ 1189180 h 1256790"/>
              <a:gd name="connsiteX81" fmla="*/ 1522117 w 2920476"/>
              <a:gd name="connsiteY81" fmla="*/ 1184423 h 1256790"/>
              <a:gd name="connsiteX82" fmla="*/ 1531630 w 2920476"/>
              <a:gd name="connsiteY82" fmla="*/ 1170153 h 1256790"/>
              <a:gd name="connsiteX83" fmla="*/ 1555413 w 2920476"/>
              <a:gd name="connsiteY83" fmla="*/ 1146369 h 1256790"/>
              <a:gd name="connsiteX84" fmla="*/ 1607736 w 2920476"/>
              <a:gd name="connsiteY84" fmla="*/ 1151126 h 1256790"/>
              <a:gd name="connsiteX85" fmla="*/ 1622006 w 2920476"/>
              <a:gd name="connsiteY85" fmla="*/ 1160639 h 1256790"/>
              <a:gd name="connsiteX86" fmla="*/ 1636276 w 2920476"/>
              <a:gd name="connsiteY86" fmla="*/ 1165396 h 1256790"/>
              <a:gd name="connsiteX87" fmla="*/ 1664816 w 2920476"/>
              <a:gd name="connsiteY87" fmla="*/ 1189180 h 1256790"/>
              <a:gd name="connsiteX88" fmla="*/ 1683842 w 2920476"/>
              <a:gd name="connsiteY88" fmla="*/ 1198693 h 1256790"/>
              <a:gd name="connsiteX89" fmla="*/ 1731408 w 2920476"/>
              <a:gd name="connsiteY89" fmla="*/ 1189180 h 1256790"/>
              <a:gd name="connsiteX90" fmla="*/ 1740921 w 2920476"/>
              <a:gd name="connsiteY90" fmla="*/ 1179666 h 1256790"/>
              <a:gd name="connsiteX91" fmla="*/ 1769461 w 2920476"/>
              <a:gd name="connsiteY91" fmla="*/ 1170153 h 1256790"/>
              <a:gd name="connsiteX92" fmla="*/ 1840810 w 2920476"/>
              <a:gd name="connsiteY92" fmla="*/ 1174909 h 1256790"/>
              <a:gd name="connsiteX93" fmla="*/ 2092911 w 2920476"/>
              <a:gd name="connsiteY93" fmla="*/ 1165396 h 1256790"/>
              <a:gd name="connsiteX94" fmla="*/ 2107181 w 2920476"/>
              <a:gd name="connsiteY94" fmla="*/ 1155883 h 1256790"/>
              <a:gd name="connsiteX95" fmla="*/ 2121451 w 2920476"/>
              <a:gd name="connsiteY95" fmla="*/ 1151126 h 1256790"/>
              <a:gd name="connsiteX96" fmla="*/ 2145234 w 2920476"/>
              <a:gd name="connsiteY96" fmla="*/ 1127342 h 1256790"/>
              <a:gd name="connsiteX97" fmla="*/ 2173774 w 2920476"/>
              <a:gd name="connsiteY97" fmla="*/ 1098802 h 1256790"/>
              <a:gd name="connsiteX98" fmla="*/ 2211826 w 2920476"/>
              <a:gd name="connsiteY98" fmla="*/ 1060748 h 1256790"/>
              <a:gd name="connsiteX99" fmla="*/ 2221340 w 2920476"/>
              <a:gd name="connsiteY99" fmla="*/ 1051235 h 1256790"/>
              <a:gd name="connsiteX100" fmla="*/ 2235610 w 2920476"/>
              <a:gd name="connsiteY100" fmla="*/ 1046478 h 1256790"/>
              <a:gd name="connsiteX101" fmla="*/ 2254636 w 2920476"/>
              <a:gd name="connsiteY101" fmla="*/ 1032208 h 1256790"/>
              <a:gd name="connsiteX102" fmla="*/ 2273662 w 2920476"/>
              <a:gd name="connsiteY102" fmla="*/ 1027451 h 1256790"/>
              <a:gd name="connsiteX103" fmla="*/ 2297446 w 2920476"/>
              <a:gd name="connsiteY103" fmla="*/ 1017938 h 1256790"/>
              <a:gd name="connsiteX104" fmla="*/ 2306959 w 2920476"/>
              <a:gd name="connsiteY104" fmla="*/ 998911 h 1256790"/>
              <a:gd name="connsiteX105" fmla="*/ 2311715 w 2920476"/>
              <a:gd name="connsiteY105" fmla="*/ 956100 h 1256790"/>
              <a:gd name="connsiteX106" fmla="*/ 2321229 w 2920476"/>
              <a:gd name="connsiteY106" fmla="*/ 903776 h 1256790"/>
              <a:gd name="connsiteX107" fmla="*/ 2325985 w 2920476"/>
              <a:gd name="connsiteY107" fmla="*/ 860966 h 1256790"/>
              <a:gd name="connsiteX108" fmla="*/ 2330742 w 2920476"/>
              <a:gd name="connsiteY108" fmla="*/ 813399 h 1256790"/>
              <a:gd name="connsiteX109" fmla="*/ 2335499 w 2920476"/>
              <a:gd name="connsiteY109" fmla="*/ 799129 h 1256790"/>
              <a:gd name="connsiteX110" fmla="*/ 2340255 w 2920476"/>
              <a:gd name="connsiteY110" fmla="*/ 780102 h 1256790"/>
              <a:gd name="connsiteX111" fmla="*/ 2349768 w 2920476"/>
              <a:gd name="connsiteY111" fmla="*/ 751561 h 1256790"/>
              <a:gd name="connsiteX112" fmla="*/ 2354525 w 2920476"/>
              <a:gd name="connsiteY112" fmla="*/ 732535 h 1256790"/>
              <a:gd name="connsiteX113" fmla="*/ 2364038 w 2920476"/>
              <a:gd name="connsiteY113" fmla="*/ 713508 h 1256790"/>
              <a:gd name="connsiteX114" fmla="*/ 2373551 w 2920476"/>
              <a:gd name="connsiteY114" fmla="*/ 580320 h 1256790"/>
              <a:gd name="connsiteX115" fmla="*/ 2383065 w 2920476"/>
              <a:gd name="connsiteY115" fmla="*/ 508969 h 1256790"/>
              <a:gd name="connsiteX116" fmla="*/ 2387821 w 2920476"/>
              <a:gd name="connsiteY116" fmla="*/ 494699 h 1256790"/>
              <a:gd name="connsiteX117" fmla="*/ 2397335 w 2920476"/>
              <a:gd name="connsiteY117" fmla="*/ 480428 h 1256790"/>
              <a:gd name="connsiteX118" fmla="*/ 2421118 w 2920476"/>
              <a:gd name="connsiteY118" fmla="*/ 461402 h 1256790"/>
              <a:gd name="connsiteX119" fmla="*/ 2440144 w 2920476"/>
              <a:gd name="connsiteY119" fmla="*/ 432861 h 1256790"/>
              <a:gd name="connsiteX120" fmla="*/ 2449657 w 2920476"/>
              <a:gd name="connsiteY120" fmla="*/ 418591 h 1256790"/>
              <a:gd name="connsiteX121" fmla="*/ 2459171 w 2920476"/>
              <a:gd name="connsiteY121" fmla="*/ 409078 h 1256790"/>
              <a:gd name="connsiteX122" fmla="*/ 2473440 w 2920476"/>
              <a:gd name="connsiteY122" fmla="*/ 380537 h 1256790"/>
              <a:gd name="connsiteX123" fmla="*/ 2492467 w 2920476"/>
              <a:gd name="connsiteY123" fmla="*/ 361510 h 1256790"/>
              <a:gd name="connsiteX124" fmla="*/ 2516250 w 2920476"/>
              <a:gd name="connsiteY124" fmla="*/ 390051 h 1256790"/>
              <a:gd name="connsiteX125" fmla="*/ 2525763 w 2920476"/>
              <a:gd name="connsiteY125" fmla="*/ 404321 h 1256790"/>
              <a:gd name="connsiteX126" fmla="*/ 2535276 w 2920476"/>
              <a:gd name="connsiteY126" fmla="*/ 432861 h 1256790"/>
              <a:gd name="connsiteX127" fmla="*/ 2544790 w 2920476"/>
              <a:gd name="connsiteY127" fmla="*/ 461402 h 1256790"/>
              <a:gd name="connsiteX128" fmla="*/ 2549546 w 2920476"/>
              <a:gd name="connsiteY128" fmla="*/ 480428 h 1256790"/>
              <a:gd name="connsiteX129" fmla="*/ 2554303 w 2920476"/>
              <a:gd name="connsiteY129" fmla="*/ 504212 h 1256790"/>
              <a:gd name="connsiteX130" fmla="*/ 2563816 w 2920476"/>
              <a:gd name="connsiteY130" fmla="*/ 580320 h 1256790"/>
              <a:gd name="connsiteX131" fmla="*/ 2568573 w 2920476"/>
              <a:gd name="connsiteY131" fmla="*/ 604103 h 1256790"/>
              <a:gd name="connsiteX132" fmla="*/ 2573329 w 2920476"/>
              <a:gd name="connsiteY132" fmla="*/ 632643 h 1256790"/>
              <a:gd name="connsiteX133" fmla="*/ 2587599 w 2920476"/>
              <a:gd name="connsiteY133" fmla="*/ 699237 h 1256790"/>
              <a:gd name="connsiteX134" fmla="*/ 2597112 w 2920476"/>
              <a:gd name="connsiteY134" fmla="*/ 832426 h 1256790"/>
              <a:gd name="connsiteX135" fmla="*/ 2601869 w 2920476"/>
              <a:gd name="connsiteY135" fmla="*/ 865723 h 1256790"/>
              <a:gd name="connsiteX136" fmla="*/ 2616139 w 2920476"/>
              <a:gd name="connsiteY136" fmla="*/ 932317 h 1256790"/>
              <a:gd name="connsiteX137" fmla="*/ 2625652 w 2920476"/>
              <a:gd name="connsiteY137" fmla="*/ 965614 h 1256790"/>
              <a:gd name="connsiteX138" fmla="*/ 2635165 w 2920476"/>
              <a:gd name="connsiteY138" fmla="*/ 1022694 h 1256790"/>
              <a:gd name="connsiteX139" fmla="*/ 2639922 w 2920476"/>
              <a:gd name="connsiteY139" fmla="*/ 1127342 h 1256790"/>
              <a:gd name="connsiteX140" fmla="*/ 2649435 w 2920476"/>
              <a:gd name="connsiteY140" fmla="*/ 1155883 h 1256790"/>
              <a:gd name="connsiteX141" fmla="*/ 2668462 w 2920476"/>
              <a:gd name="connsiteY141" fmla="*/ 1179666 h 1256790"/>
              <a:gd name="connsiteX142" fmla="*/ 2682731 w 2920476"/>
              <a:gd name="connsiteY142" fmla="*/ 1184423 h 1256790"/>
              <a:gd name="connsiteX143" fmla="*/ 2711271 w 2920476"/>
              <a:gd name="connsiteY143" fmla="*/ 1179666 h 1256790"/>
              <a:gd name="connsiteX144" fmla="*/ 2720784 w 2920476"/>
              <a:gd name="connsiteY144" fmla="*/ 1165396 h 1256790"/>
              <a:gd name="connsiteX145" fmla="*/ 2730298 w 2920476"/>
              <a:gd name="connsiteY145" fmla="*/ 1155883 h 1256790"/>
              <a:gd name="connsiteX146" fmla="*/ 2749324 w 2920476"/>
              <a:gd name="connsiteY146" fmla="*/ 1151126 h 1256790"/>
              <a:gd name="connsiteX147" fmla="*/ 2758837 w 2920476"/>
              <a:gd name="connsiteY147" fmla="*/ 1141612 h 1256790"/>
              <a:gd name="connsiteX148" fmla="*/ 2792134 w 2920476"/>
              <a:gd name="connsiteY148" fmla="*/ 1113072 h 1256790"/>
              <a:gd name="connsiteX149" fmla="*/ 2811160 w 2920476"/>
              <a:gd name="connsiteY149" fmla="*/ 1084532 h 1256790"/>
              <a:gd name="connsiteX150" fmla="*/ 2820673 w 2920476"/>
              <a:gd name="connsiteY150" fmla="*/ 1070262 h 1256790"/>
              <a:gd name="connsiteX151" fmla="*/ 2830187 w 2920476"/>
              <a:gd name="connsiteY151" fmla="*/ 1055991 h 1256790"/>
              <a:gd name="connsiteX152" fmla="*/ 2834943 w 2920476"/>
              <a:gd name="connsiteY152" fmla="*/ 1036965 h 1256790"/>
              <a:gd name="connsiteX153" fmla="*/ 2844456 w 2920476"/>
              <a:gd name="connsiteY153" fmla="*/ 1027451 h 1256790"/>
              <a:gd name="connsiteX154" fmla="*/ 2853970 w 2920476"/>
              <a:gd name="connsiteY154" fmla="*/ 998911 h 1256790"/>
              <a:gd name="connsiteX155" fmla="*/ 2863483 w 2920476"/>
              <a:gd name="connsiteY155" fmla="*/ 1211432 h 1256790"/>
              <a:gd name="connsiteX156" fmla="*/ 19042 w 2920476"/>
              <a:gd name="connsiteY156" fmla="*/ 1256790 h 1256790"/>
              <a:gd name="connsiteX0" fmla="*/ 0 w 2863919"/>
              <a:gd name="connsiteY0" fmla="*/ 0 h 1256790"/>
              <a:gd name="connsiteX1" fmla="*/ 0 w 2863919"/>
              <a:gd name="connsiteY1" fmla="*/ 1218192 h 1256790"/>
              <a:gd name="connsiteX2" fmla="*/ 4757 w 2863919"/>
              <a:gd name="connsiteY2" fmla="*/ 90377 h 1256790"/>
              <a:gd name="connsiteX3" fmla="*/ 14270 w 2863919"/>
              <a:gd name="connsiteY3" fmla="*/ 137945 h 1256790"/>
              <a:gd name="connsiteX4" fmla="*/ 19026 w 2863919"/>
              <a:gd name="connsiteY4" fmla="*/ 166485 h 1256790"/>
              <a:gd name="connsiteX5" fmla="*/ 23783 w 2863919"/>
              <a:gd name="connsiteY5" fmla="*/ 185512 h 1256790"/>
              <a:gd name="connsiteX6" fmla="*/ 28540 w 2863919"/>
              <a:gd name="connsiteY6" fmla="*/ 209295 h 1256790"/>
              <a:gd name="connsiteX7" fmla="*/ 42810 w 2863919"/>
              <a:gd name="connsiteY7" fmla="*/ 266376 h 1256790"/>
              <a:gd name="connsiteX8" fmla="*/ 47566 w 2863919"/>
              <a:gd name="connsiteY8" fmla="*/ 285403 h 1256790"/>
              <a:gd name="connsiteX9" fmla="*/ 66593 w 2863919"/>
              <a:gd name="connsiteY9" fmla="*/ 323457 h 1256790"/>
              <a:gd name="connsiteX10" fmla="*/ 85619 w 2863919"/>
              <a:gd name="connsiteY10" fmla="*/ 390051 h 1256790"/>
              <a:gd name="connsiteX11" fmla="*/ 95132 w 2863919"/>
              <a:gd name="connsiteY11" fmla="*/ 437618 h 1256790"/>
              <a:gd name="connsiteX12" fmla="*/ 104646 w 2863919"/>
              <a:gd name="connsiteY12" fmla="*/ 461402 h 1256790"/>
              <a:gd name="connsiteX13" fmla="*/ 109402 w 2863919"/>
              <a:gd name="connsiteY13" fmla="*/ 756318 h 1256790"/>
              <a:gd name="connsiteX14" fmla="*/ 114159 w 2863919"/>
              <a:gd name="connsiteY14" fmla="*/ 822912 h 1256790"/>
              <a:gd name="connsiteX15" fmla="*/ 123672 w 2863919"/>
              <a:gd name="connsiteY15" fmla="*/ 851453 h 1256790"/>
              <a:gd name="connsiteX16" fmla="*/ 128429 w 2863919"/>
              <a:gd name="connsiteY16" fmla="*/ 908533 h 1256790"/>
              <a:gd name="connsiteX17" fmla="*/ 142698 w 2863919"/>
              <a:gd name="connsiteY17" fmla="*/ 913290 h 1256790"/>
              <a:gd name="connsiteX18" fmla="*/ 190265 w 2863919"/>
              <a:gd name="connsiteY18" fmla="*/ 908533 h 1256790"/>
              <a:gd name="connsiteX19" fmla="*/ 228318 w 2863919"/>
              <a:gd name="connsiteY19" fmla="*/ 879993 h 1256790"/>
              <a:gd name="connsiteX20" fmla="*/ 237831 w 2863919"/>
              <a:gd name="connsiteY20" fmla="*/ 870479 h 1256790"/>
              <a:gd name="connsiteX21" fmla="*/ 247344 w 2863919"/>
              <a:gd name="connsiteY21" fmla="*/ 856209 h 1256790"/>
              <a:gd name="connsiteX22" fmla="*/ 261614 w 2863919"/>
              <a:gd name="connsiteY22" fmla="*/ 851453 h 1256790"/>
              <a:gd name="connsiteX23" fmla="*/ 280640 w 2863919"/>
              <a:gd name="connsiteY23" fmla="*/ 856209 h 1256790"/>
              <a:gd name="connsiteX24" fmla="*/ 299667 w 2863919"/>
              <a:gd name="connsiteY24" fmla="*/ 894263 h 1256790"/>
              <a:gd name="connsiteX25" fmla="*/ 309180 w 2863919"/>
              <a:gd name="connsiteY25" fmla="*/ 927560 h 1256790"/>
              <a:gd name="connsiteX26" fmla="*/ 318693 w 2863919"/>
              <a:gd name="connsiteY26" fmla="*/ 956100 h 1256790"/>
              <a:gd name="connsiteX27" fmla="*/ 323450 w 2863919"/>
              <a:gd name="connsiteY27" fmla="*/ 970370 h 1256790"/>
              <a:gd name="connsiteX28" fmla="*/ 328206 w 2863919"/>
              <a:gd name="connsiteY28" fmla="*/ 994154 h 1256790"/>
              <a:gd name="connsiteX29" fmla="*/ 347233 w 2863919"/>
              <a:gd name="connsiteY29" fmla="*/ 1032208 h 1256790"/>
              <a:gd name="connsiteX30" fmla="*/ 356746 w 2863919"/>
              <a:gd name="connsiteY30" fmla="*/ 1046478 h 1256790"/>
              <a:gd name="connsiteX31" fmla="*/ 375773 w 2863919"/>
              <a:gd name="connsiteY31" fmla="*/ 1079775 h 1256790"/>
              <a:gd name="connsiteX32" fmla="*/ 404312 w 2863919"/>
              <a:gd name="connsiteY32" fmla="*/ 1113072 h 1256790"/>
              <a:gd name="connsiteX33" fmla="*/ 432852 w 2863919"/>
              <a:gd name="connsiteY33" fmla="*/ 1122586 h 1256790"/>
              <a:gd name="connsiteX34" fmla="*/ 461392 w 2863919"/>
              <a:gd name="connsiteY34" fmla="*/ 1117829 h 1256790"/>
              <a:gd name="connsiteX35" fmla="*/ 470905 w 2863919"/>
              <a:gd name="connsiteY35" fmla="*/ 1089288 h 1256790"/>
              <a:gd name="connsiteX36" fmla="*/ 475662 w 2863919"/>
              <a:gd name="connsiteY36" fmla="*/ 1075018 h 1256790"/>
              <a:gd name="connsiteX37" fmla="*/ 480418 w 2863919"/>
              <a:gd name="connsiteY37" fmla="*/ 1013181 h 1256790"/>
              <a:gd name="connsiteX38" fmla="*/ 489931 w 2863919"/>
              <a:gd name="connsiteY38" fmla="*/ 941830 h 1256790"/>
              <a:gd name="connsiteX39" fmla="*/ 499445 w 2863919"/>
              <a:gd name="connsiteY39" fmla="*/ 913290 h 1256790"/>
              <a:gd name="connsiteX40" fmla="*/ 513715 w 2863919"/>
              <a:gd name="connsiteY40" fmla="*/ 870479 h 1256790"/>
              <a:gd name="connsiteX41" fmla="*/ 518471 w 2863919"/>
              <a:gd name="connsiteY41" fmla="*/ 856209 h 1256790"/>
              <a:gd name="connsiteX42" fmla="*/ 532741 w 2863919"/>
              <a:gd name="connsiteY42" fmla="*/ 808642 h 1256790"/>
              <a:gd name="connsiteX43" fmla="*/ 537498 w 2863919"/>
              <a:gd name="connsiteY43" fmla="*/ 794372 h 1256790"/>
              <a:gd name="connsiteX44" fmla="*/ 547011 w 2863919"/>
              <a:gd name="connsiteY44" fmla="*/ 784858 h 1256790"/>
              <a:gd name="connsiteX45" fmla="*/ 570794 w 2863919"/>
              <a:gd name="connsiteY45" fmla="*/ 746805 h 1256790"/>
              <a:gd name="connsiteX46" fmla="*/ 585064 w 2863919"/>
              <a:gd name="connsiteY46" fmla="*/ 742048 h 1256790"/>
              <a:gd name="connsiteX47" fmla="*/ 627873 w 2863919"/>
              <a:gd name="connsiteY47" fmla="*/ 756318 h 1256790"/>
              <a:gd name="connsiteX48" fmla="*/ 637387 w 2863919"/>
              <a:gd name="connsiteY48" fmla="*/ 765832 h 1256790"/>
              <a:gd name="connsiteX49" fmla="*/ 665926 w 2863919"/>
              <a:gd name="connsiteY49" fmla="*/ 784858 h 1256790"/>
              <a:gd name="connsiteX50" fmla="*/ 675439 w 2863919"/>
              <a:gd name="connsiteY50" fmla="*/ 794372 h 1256790"/>
              <a:gd name="connsiteX51" fmla="*/ 694466 w 2863919"/>
              <a:gd name="connsiteY51" fmla="*/ 822912 h 1256790"/>
              <a:gd name="connsiteX52" fmla="*/ 727762 w 2863919"/>
              <a:gd name="connsiteY52" fmla="*/ 832426 h 1256790"/>
              <a:gd name="connsiteX53" fmla="*/ 765815 w 2863919"/>
              <a:gd name="connsiteY53" fmla="*/ 841939 h 1256790"/>
              <a:gd name="connsiteX54" fmla="*/ 799111 w 2863919"/>
              <a:gd name="connsiteY54" fmla="*/ 870479 h 1256790"/>
              <a:gd name="connsiteX55" fmla="*/ 822895 w 2863919"/>
              <a:gd name="connsiteY55" fmla="*/ 894263 h 1256790"/>
              <a:gd name="connsiteX56" fmla="*/ 846678 w 2863919"/>
              <a:gd name="connsiteY56" fmla="*/ 918047 h 1256790"/>
              <a:gd name="connsiteX57" fmla="*/ 860947 w 2863919"/>
              <a:gd name="connsiteY57" fmla="*/ 932317 h 1256790"/>
              <a:gd name="connsiteX58" fmla="*/ 870461 w 2863919"/>
              <a:gd name="connsiteY58" fmla="*/ 946587 h 1256790"/>
              <a:gd name="connsiteX59" fmla="*/ 884731 w 2863919"/>
              <a:gd name="connsiteY59" fmla="*/ 960857 h 1256790"/>
              <a:gd name="connsiteX60" fmla="*/ 894244 w 2863919"/>
              <a:gd name="connsiteY60" fmla="*/ 975127 h 1256790"/>
              <a:gd name="connsiteX61" fmla="*/ 903757 w 2863919"/>
              <a:gd name="connsiteY61" fmla="*/ 984641 h 1256790"/>
              <a:gd name="connsiteX62" fmla="*/ 913270 w 2863919"/>
              <a:gd name="connsiteY62" fmla="*/ 998911 h 1256790"/>
              <a:gd name="connsiteX63" fmla="*/ 927540 w 2863919"/>
              <a:gd name="connsiteY63" fmla="*/ 1003668 h 1256790"/>
              <a:gd name="connsiteX64" fmla="*/ 941810 w 2863919"/>
              <a:gd name="connsiteY64" fmla="*/ 1022694 h 1256790"/>
              <a:gd name="connsiteX65" fmla="*/ 956080 w 2863919"/>
              <a:gd name="connsiteY65" fmla="*/ 1032208 h 1256790"/>
              <a:gd name="connsiteX66" fmla="*/ 960836 w 2863919"/>
              <a:gd name="connsiteY66" fmla="*/ 1046478 h 1256790"/>
              <a:gd name="connsiteX67" fmla="*/ 998889 w 2863919"/>
              <a:gd name="connsiteY67" fmla="*/ 1055991 h 1256790"/>
              <a:gd name="connsiteX68" fmla="*/ 1027429 w 2863919"/>
              <a:gd name="connsiteY68" fmla="*/ 1075018 h 1256790"/>
              <a:gd name="connsiteX69" fmla="*/ 1208180 w 2863919"/>
              <a:gd name="connsiteY69" fmla="*/ 1084532 h 1256790"/>
              <a:gd name="connsiteX70" fmla="*/ 1217694 w 2863919"/>
              <a:gd name="connsiteY70" fmla="*/ 1094045 h 1256790"/>
              <a:gd name="connsiteX71" fmla="*/ 1227207 w 2863919"/>
              <a:gd name="connsiteY71" fmla="*/ 1122586 h 1256790"/>
              <a:gd name="connsiteX72" fmla="*/ 1236720 w 2863919"/>
              <a:gd name="connsiteY72" fmla="*/ 1151126 h 1256790"/>
              <a:gd name="connsiteX73" fmla="*/ 1250990 w 2863919"/>
              <a:gd name="connsiteY73" fmla="*/ 1179666 h 1256790"/>
              <a:gd name="connsiteX74" fmla="*/ 1279530 w 2863919"/>
              <a:gd name="connsiteY74" fmla="*/ 1189180 h 1256790"/>
              <a:gd name="connsiteX75" fmla="*/ 1322339 w 2863919"/>
              <a:gd name="connsiteY75" fmla="*/ 1179666 h 1256790"/>
              <a:gd name="connsiteX76" fmla="*/ 1336609 w 2863919"/>
              <a:gd name="connsiteY76" fmla="*/ 1170153 h 1256790"/>
              <a:gd name="connsiteX77" fmla="*/ 1355636 w 2863919"/>
              <a:gd name="connsiteY77" fmla="*/ 1165396 h 1256790"/>
              <a:gd name="connsiteX78" fmla="*/ 1369905 w 2863919"/>
              <a:gd name="connsiteY78" fmla="*/ 1155883 h 1256790"/>
              <a:gd name="connsiteX79" fmla="*/ 1436498 w 2863919"/>
              <a:gd name="connsiteY79" fmla="*/ 1155883 h 1256790"/>
              <a:gd name="connsiteX80" fmla="*/ 1479308 w 2863919"/>
              <a:gd name="connsiteY80" fmla="*/ 1189180 h 1256790"/>
              <a:gd name="connsiteX81" fmla="*/ 1522117 w 2863919"/>
              <a:gd name="connsiteY81" fmla="*/ 1184423 h 1256790"/>
              <a:gd name="connsiteX82" fmla="*/ 1531630 w 2863919"/>
              <a:gd name="connsiteY82" fmla="*/ 1170153 h 1256790"/>
              <a:gd name="connsiteX83" fmla="*/ 1555413 w 2863919"/>
              <a:gd name="connsiteY83" fmla="*/ 1146369 h 1256790"/>
              <a:gd name="connsiteX84" fmla="*/ 1607736 w 2863919"/>
              <a:gd name="connsiteY84" fmla="*/ 1151126 h 1256790"/>
              <a:gd name="connsiteX85" fmla="*/ 1622006 w 2863919"/>
              <a:gd name="connsiteY85" fmla="*/ 1160639 h 1256790"/>
              <a:gd name="connsiteX86" fmla="*/ 1636276 w 2863919"/>
              <a:gd name="connsiteY86" fmla="*/ 1165396 h 1256790"/>
              <a:gd name="connsiteX87" fmla="*/ 1664816 w 2863919"/>
              <a:gd name="connsiteY87" fmla="*/ 1189180 h 1256790"/>
              <a:gd name="connsiteX88" fmla="*/ 1683842 w 2863919"/>
              <a:gd name="connsiteY88" fmla="*/ 1198693 h 1256790"/>
              <a:gd name="connsiteX89" fmla="*/ 1731408 w 2863919"/>
              <a:gd name="connsiteY89" fmla="*/ 1189180 h 1256790"/>
              <a:gd name="connsiteX90" fmla="*/ 1740921 w 2863919"/>
              <a:gd name="connsiteY90" fmla="*/ 1179666 h 1256790"/>
              <a:gd name="connsiteX91" fmla="*/ 1769461 w 2863919"/>
              <a:gd name="connsiteY91" fmla="*/ 1170153 h 1256790"/>
              <a:gd name="connsiteX92" fmla="*/ 1840810 w 2863919"/>
              <a:gd name="connsiteY92" fmla="*/ 1174909 h 1256790"/>
              <a:gd name="connsiteX93" fmla="*/ 2092911 w 2863919"/>
              <a:gd name="connsiteY93" fmla="*/ 1165396 h 1256790"/>
              <a:gd name="connsiteX94" fmla="*/ 2107181 w 2863919"/>
              <a:gd name="connsiteY94" fmla="*/ 1155883 h 1256790"/>
              <a:gd name="connsiteX95" fmla="*/ 2121451 w 2863919"/>
              <a:gd name="connsiteY95" fmla="*/ 1151126 h 1256790"/>
              <a:gd name="connsiteX96" fmla="*/ 2145234 w 2863919"/>
              <a:gd name="connsiteY96" fmla="*/ 1127342 h 1256790"/>
              <a:gd name="connsiteX97" fmla="*/ 2173774 w 2863919"/>
              <a:gd name="connsiteY97" fmla="*/ 1098802 h 1256790"/>
              <a:gd name="connsiteX98" fmla="*/ 2211826 w 2863919"/>
              <a:gd name="connsiteY98" fmla="*/ 1060748 h 1256790"/>
              <a:gd name="connsiteX99" fmla="*/ 2221340 w 2863919"/>
              <a:gd name="connsiteY99" fmla="*/ 1051235 h 1256790"/>
              <a:gd name="connsiteX100" fmla="*/ 2235610 w 2863919"/>
              <a:gd name="connsiteY100" fmla="*/ 1046478 h 1256790"/>
              <a:gd name="connsiteX101" fmla="*/ 2254636 w 2863919"/>
              <a:gd name="connsiteY101" fmla="*/ 1032208 h 1256790"/>
              <a:gd name="connsiteX102" fmla="*/ 2273662 w 2863919"/>
              <a:gd name="connsiteY102" fmla="*/ 1027451 h 1256790"/>
              <a:gd name="connsiteX103" fmla="*/ 2297446 w 2863919"/>
              <a:gd name="connsiteY103" fmla="*/ 1017938 h 1256790"/>
              <a:gd name="connsiteX104" fmla="*/ 2306959 w 2863919"/>
              <a:gd name="connsiteY104" fmla="*/ 998911 h 1256790"/>
              <a:gd name="connsiteX105" fmla="*/ 2311715 w 2863919"/>
              <a:gd name="connsiteY105" fmla="*/ 956100 h 1256790"/>
              <a:gd name="connsiteX106" fmla="*/ 2321229 w 2863919"/>
              <a:gd name="connsiteY106" fmla="*/ 903776 h 1256790"/>
              <a:gd name="connsiteX107" fmla="*/ 2325985 w 2863919"/>
              <a:gd name="connsiteY107" fmla="*/ 860966 h 1256790"/>
              <a:gd name="connsiteX108" fmla="*/ 2330742 w 2863919"/>
              <a:gd name="connsiteY108" fmla="*/ 813399 h 1256790"/>
              <a:gd name="connsiteX109" fmla="*/ 2335499 w 2863919"/>
              <a:gd name="connsiteY109" fmla="*/ 799129 h 1256790"/>
              <a:gd name="connsiteX110" fmla="*/ 2340255 w 2863919"/>
              <a:gd name="connsiteY110" fmla="*/ 780102 h 1256790"/>
              <a:gd name="connsiteX111" fmla="*/ 2349768 w 2863919"/>
              <a:gd name="connsiteY111" fmla="*/ 751561 h 1256790"/>
              <a:gd name="connsiteX112" fmla="*/ 2354525 w 2863919"/>
              <a:gd name="connsiteY112" fmla="*/ 732535 h 1256790"/>
              <a:gd name="connsiteX113" fmla="*/ 2364038 w 2863919"/>
              <a:gd name="connsiteY113" fmla="*/ 713508 h 1256790"/>
              <a:gd name="connsiteX114" fmla="*/ 2373551 w 2863919"/>
              <a:gd name="connsiteY114" fmla="*/ 580320 h 1256790"/>
              <a:gd name="connsiteX115" fmla="*/ 2383065 w 2863919"/>
              <a:gd name="connsiteY115" fmla="*/ 508969 h 1256790"/>
              <a:gd name="connsiteX116" fmla="*/ 2387821 w 2863919"/>
              <a:gd name="connsiteY116" fmla="*/ 494699 h 1256790"/>
              <a:gd name="connsiteX117" fmla="*/ 2397335 w 2863919"/>
              <a:gd name="connsiteY117" fmla="*/ 480428 h 1256790"/>
              <a:gd name="connsiteX118" fmla="*/ 2421118 w 2863919"/>
              <a:gd name="connsiteY118" fmla="*/ 461402 h 1256790"/>
              <a:gd name="connsiteX119" fmla="*/ 2440144 w 2863919"/>
              <a:gd name="connsiteY119" fmla="*/ 432861 h 1256790"/>
              <a:gd name="connsiteX120" fmla="*/ 2449657 w 2863919"/>
              <a:gd name="connsiteY120" fmla="*/ 418591 h 1256790"/>
              <a:gd name="connsiteX121" fmla="*/ 2459171 w 2863919"/>
              <a:gd name="connsiteY121" fmla="*/ 409078 h 1256790"/>
              <a:gd name="connsiteX122" fmla="*/ 2473440 w 2863919"/>
              <a:gd name="connsiteY122" fmla="*/ 380537 h 1256790"/>
              <a:gd name="connsiteX123" fmla="*/ 2492467 w 2863919"/>
              <a:gd name="connsiteY123" fmla="*/ 361510 h 1256790"/>
              <a:gd name="connsiteX124" fmla="*/ 2516250 w 2863919"/>
              <a:gd name="connsiteY124" fmla="*/ 390051 h 1256790"/>
              <a:gd name="connsiteX125" fmla="*/ 2525763 w 2863919"/>
              <a:gd name="connsiteY125" fmla="*/ 404321 h 1256790"/>
              <a:gd name="connsiteX126" fmla="*/ 2535276 w 2863919"/>
              <a:gd name="connsiteY126" fmla="*/ 432861 h 1256790"/>
              <a:gd name="connsiteX127" fmla="*/ 2544790 w 2863919"/>
              <a:gd name="connsiteY127" fmla="*/ 461402 h 1256790"/>
              <a:gd name="connsiteX128" fmla="*/ 2549546 w 2863919"/>
              <a:gd name="connsiteY128" fmla="*/ 480428 h 1256790"/>
              <a:gd name="connsiteX129" fmla="*/ 2554303 w 2863919"/>
              <a:gd name="connsiteY129" fmla="*/ 504212 h 1256790"/>
              <a:gd name="connsiteX130" fmla="*/ 2563816 w 2863919"/>
              <a:gd name="connsiteY130" fmla="*/ 580320 h 1256790"/>
              <a:gd name="connsiteX131" fmla="*/ 2568573 w 2863919"/>
              <a:gd name="connsiteY131" fmla="*/ 604103 h 1256790"/>
              <a:gd name="connsiteX132" fmla="*/ 2573329 w 2863919"/>
              <a:gd name="connsiteY132" fmla="*/ 632643 h 1256790"/>
              <a:gd name="connsiteX133" fmla="*/ 2587599 w 2863919"/>
              <a:gd name="connsiteY133" fmla="*/ 699237 h 1256790"/>
              <a:gd name="connsiteX134" fmla="*/ 2597112 w 2863919"/>
              <a:gd name="connsiteY134" fmla="*/ 832426 h 1256790"/>
              <a:gd name="connsiteX135" fmla="*/ 2601869 w 2863919"/>
              <a:gd name="connsiteY135" fmla="*/ 865723 h 1256790"/>
              <a:gd name="connsiteX136" fmla="*/ 2616139 w 2863919"/>
              <a:gd name="connsiteY136" fmla="*/ 932317 h 1256790"/>
              <a:gd name="connsiteX137" fmla="*/ 2625652 w 2863919"/>
              <a:gd name="connsiteY137" fmla="*/ 965614 h 1256790"/>
              <a:gd name="connsiteX138" fmla="*/ 2635165 w 2863919"/>
              <a:gd name="connsiteY138" fmla="*/ 1022694 h 1256790"/>
              <a:gd name="connsiteX139" fmla="*/ 2639922 w 2863919"/>
              <a:gd name="connsiteY139" fmla="*/ 1127342 h 1256790"/>
              <a:gd name="connsiteX140" fmla="*/ 2649435 w 2863919"/>
              <a:gd name="connsiteY140" fmla="*/ 1155883 h 1256790"/>
              <a:gd name="connsiteX141" fmla="*/ 2668462 w 2863919"/>
              <a:gd name="connsiteY141" fmla="*/ 1179666 h 1256790"/>
              <a:gd name="connsiteX142" fmla="*/ 2682731 w 2863919"/>
              <a:gd name="connsiteY142" fmla="*/ 1184423 h 1256790"/>
              <a:gd name="connsiteX143" fmla="*/ 2711271 w 2863919"/>
              <a:gd name="connsiteY143" fmla="*/ 1179666 h 1256790"/>
              <a:gd name="connsiteX144" fmla="*/ 2720784 w 2863919"/>
              <a:gd name="connsiteY144" fmla="*/ 1165396 h 1256790"/>
              <a:gd name="connsiteX145" fmla="*/ 2730298 w 2863919"/>
              <a:gd name="connsiteY145" fmla="*/ 1155883 h 1256790"/>
              <a:gd name="connsiteX146" fmla="*/ 2749324 w 2863919"/>
              <a:gd name="connsiteY146" fmla="*/ 1151126 h 1256790"/>
              <a:gd name="connsiteX147" fmla="*/ 2758837 w 2863919"/>
              <a:gd name="connsiteY147" fmla="*/ 1141612 h 1256790"/>
              <a:gd name="connsiteX148" fmla="*/ 2792134 w 2863919"/>
              <a:gd name="connsiteY148" fmla="*/ 1113072 h 1256790"/>
              <a:gd name="connsiteX149" fmla="*/ 2811160 w 2863919"/>
              <a:gd name="connsiteY149" fmla="*/ 1084532 h 1256790"/>
              <a:gd name="connsiteX150" fmla="*/ 2820673 w 2863919"/>
              <a:gd name="connsiteY150" fmla="*/ 1070262 h 1256790"/>
              <a:gd name="connsiteX151" fmla="*/ 2830187 w 2863919"/>
              <a:gd name="connsiteY151" fmla="*/ 1055991 h 1256790"/>
              <a:gd name="connsiteX152" fmla="*/ 2834943 w 2863919"/>
              <a:gd name="connsiteY152" fmla="*/ 1036965 h 1256790"/>
              <a:gd name="connsiteX153" fmla="*/ 2844456 w 2863919"/>
              <a:gd name="connsiteY153" fmla="*/ 1027451 h 1256790"/>
              <a:gd name="connsiteX154" fmla="*/ 2853970 w 2863919"/>
              <a:gd name="connsiteY154" fmla="*/ 998911 h 1256790"/>
              <a:gd name="connsiteX155" fmla="*/ 2863483 w 2863919"/>
              <a:gd name="connsiteY155" fmla="*/ 1211432 h 1256790"/>
              <a:gd name="connsiteX156" fmla="*/ 19042 w 2863919"/>
              <a:gd name="connsiteY156" fmla="*/ 1256790 h 1256790"/>
              <a:gd name="connsiteX0" fmla="*/ 0 w 2863919"/>
              <a:gd name="connsiteY0" fmla="*/ 0 h 1256865"/>
              <a:gd name="connsiteX1" fmla="*/ 0 w 2863919"/>
              <a:gd name="connsiteY1" fmla="*/ 1218192 h 1256865"/>
              <a:gd name="connsiteX2" fmla="*/ 4757 w 2863919"/>
              <a:gd name="connsiteY2" fmla="*/ 90377 h 1256865"/>
              <a:gd name="connsiteX3" fmla="*/ 14270 w 2863919"/>
              <a:gd name="connsiteY3" fmla="*/ 137945 h 1256865"/>
              <a:gd name="connsiteX4" fmla="*/ 19026 w 2863919"/>
              <a:gd name="connsiteY4" fmla="*/ 166485 h 1256865"/>
              <a:gd name="connsiteX5" fmla="*/ 23783 w 2863919"/>
              <a:gd name="connsiteY5" fmla="*/ 185512 h 1256865"/>
              <a:gd name="connsiteX6" fmla="*/ 28540 w 2863919"/>
              <a:gd name="connsiteY6" fmla="*/ 209295 h 1256865"/>
              <a:gd name="connsiteX7" fmla="*/ 42810 w 2863919"/>
              <a:gd name="connsiteY7" fmla="*/ 266376 h 1256865"/>
              <a:gd name="connsiteX8" fmla="*/ 47566 w 2863919"/>
              <a:gd name="connsiteY8" fmla="*/ 285403 h 1256865"/>
              <a:gd name="connsiteX9" fmla="*/ 66593 w 2863919"/>
              <a:gd name="connsiteY9" fmla="*/ 323457 h 1256865"/>
              <a:gd name="connsiteX10" fmla="*/ 85619 w 2863919"/>
              <a:gd name="connsiteY10" fmla="*/ 390051 h 1256865"/>
              <a:gd name="connsiteX11" fmla="*/ 95132 w 2863919"/>
              <a:gd name="connsiteY11" fmla="*/ 437618 h 1256865"/>
              <a:gd name="connsiteX12" fmla="*/ 104646 w 2863919"/>
              <a:gd name="connsiteY12" fmla="*/ 461402 h 1256865"/>
              <a:gd name="connsiteX13" fmla="*/ 109402 w 2863919"/>
              <a:gd name="connsiteY13" fmla="*/ 756318 h 1256865"/>
              <a:gd name="connsiteX14" fmla="*/ 114159 w 2863919"/>
              <a:gd name="connsiteY14" fmla="*/ 822912 h 1256865"/>
              <a:gd name="connsiteX15" fmla="*/ 123672 w 2863919"/>
              <a:gd name="connsiteY15" fmla="*/ 851453 h 1256865"/>
              <a:gd name="connsiteX16" fmla="*/ 128429 w 2863919"/>
              <a:gd name="connsiteY16" fmla="*/ 908533 h 1256865"/>
              <a:gd name="connsiteX17" fmla="*/ 142698 w 2863919"/>
              <a:gd name="connsiteY17" fmla="*/ 913290 h 1256865"/>
              <a:gd name="connsiteX18" fmla="*/ 190265 w 2863919"/>
              <a:gd name="connsiteY18" fmla="*/ 908533 h 1256865"/>
              <a:gd name="connsiteX19" fmla="*/ 228318 w 2863919"/>
              <a:gd name="connsiteY19" fmla="*/ 879993 h 1256865"/>
              <a:gd name="connsiteX20" fmla="*/ 237831 w 2863919"/>
              <a:gd name="connsiteY20" fmla="*/ 870479 h 1256865"/>
              <a:gd name="connsiteX21" fmla="*/ 247344 w 2863919"/>
              <a:gd name="connsiteY21" fmla="*/ 856209 h 1256865"/>
              <a:gd name="connsiteX22" fmla="*/ 261614 w 2863919"/>
              <a:gd name="connsiteY22" fmla="*/ 851453 h 1256865"/>
              <a:gd name="connsiteX23" fmla="*/ 280640 w 2863919"/>
              <a:gd name="connsiteY23" fmla="*/ 856209 h 1256865"/>
              <a:gd name="connsiteX24" fmla="*/ 299667 w 2863919"/>
              <a:gd name="connsiteY24" fmla="*/ 894263 h 1256865"/>
              <a:gd name="connsiteX25" fmla="*/ 309180 w 2863919"/>
              <a:gd name="connsiteY25" fmla="*/ 927560 h 1256865"/>
              <a:gd name="connsiteX26" fmla="*/ 318693 w 2863919"/>
              <a:gd name="connsiteY26" fmla="*/ 956100 h 1256865"/>
              <a:gd name="connsiteX27" fmla="*/ 323450 w 2863919"/>
              <a:gd name="connsiteY27" fmla="*/ 970370 h 1256865"/>
              <a:gd name="connsiteX28" fmla="*/ 328206 w 2863919"/>
              <a:gd name="connsiteY28" fmla="*/ 994154 h 1256865"/>
              <a:gd name="connsiteX29" fmla="*/ 347233 w 2863919"/>
              <a:gd name="connsiteY29" fmla="*/ 1032208 h 1256865"/>
              <a:gd name="connsiteX30" fmla="*/ 356746 w 2863919"/>
              <a:gd name="connsiteY30" fmla="*/ 1046478 h 1256865"/>
              <a:gd name="connsiteX31" fmla="*/ 375773 w 2863919"/>
              <a:gd name="connsiteY31" fmla="*/ 1079775 h 1256865"/>
              <a:gd name="connsiteX32" fmla="*/ 404312 w 2863919"/>
              <a:gd name="connsiteY32" fmla="*/ 1113072 h 1256865"/>
              <a:gd name="connsiteX33" fmla="*/ 432852 w 2863919"/>
              <a:gd name="connsiteY33" fmla="*/ 1122586 h 1256865"/>
              <a:gd name="connsiteX34" fmla="*/ 461392 w 2863919"/>
              <a:gd name="connsiteY34" fmla="*/ 1117829 h 1256865"/>
              <a:gd name="connsiteX35" fmla="*/ 470905 w 2863919"/>
              <a:gd name="connsiteY35" fmla="*/ 1089288 h 1256865"/>
              <a:gd name="connsiteX36" fmla="*/ 475662 w 2863919"/>
              <a:gd name="connsiteY36" fmla="*/ 1075018 h 1256865"/>
              <a:gd name="connsiteX37" fmla="*/ 480418 w 2863919"/>
              <a:gd name="connsiteY37" fmla="*/ 1013181 h 1256865"/>
              <a:gd name="connsiteX38" fmla="*/ 489931 w 2863919"/>
              <a:gd name="connsiteY38" fmla="*/ 941830 h 1256865"/>
              <a:gd name="connsiteX39" fmla="*/ 499445 w 2863919"/>
              <a:gd name="connsiteY39" fmla="*/ 913290 h 1256865"/>
              <a:gd name="connsiteX40" fmla="*/ 513715 w 2863919"/>
              <a:gd name="connsiteY40" fmla="*/ 870479 h 1256865"/>
              <a:gd name="connsiteX41" fmla="*/ 518471 w 2863919"/>
              <a:gd name="connsiteY41" fmla="*/ 856209 h 1256865"/>
              <a:gd name="connsiteX42" fmla="*/ 532741 w 2863919"/>
              <a:gd name="connsiteY42" fmla="*/ 808642 h 1256865"/>
              <a:gd name="connsiteX43" fmla="*/ 537498 w 2863919"/>
              <a:gd name="connsiteY43" fmla="*/ 794372 h 1256865"/>
              <a:gd name="connsiteX44" fmla="*/ 547011 w 2863919"/>
              <a:gd name="connsiteY44" fmla="*/ 784858 h 1256865"/>
              <a:gd name="connsiteX45" fmla="*/ 570794 w 2863919"/>
              <a:gd name="connsiteY45" fmla="*/ 746805 h 1256865"/>
              <a:gd name="connsiteX46" fmla="*/ 585064 w 2863919"/>
              <a:gd name="connsiteY46" fmla="*/ 742048 h 1256865"/>
              <a:gd name="connsiteX47" fmla="*/ 627873 w 2863919"/>
              <a:gd name="connsiteY47" fmla="*/ 756318 h 1256865"/>
              <a:gd name="connsiteX48" fmla="*/ 637387 w 2863919"/>
              <a:gd name="connsiteY48" fmla="*/ 765832 h 1256865"/>
              <a:gd name="connsiteX49" fmla="*/ 665926 w 2863919"/>
              <a:gd name="connsiteY49" fmla="*/ 784858 h 1256865"/>
              <a:gd name="connsiteX50" fmla="*/ 675439 w 2863919"/>
              <a:gd name="connsiteY50" fmla="*/ 794372 h 1256865"/>
              <a:gd name="connsiteX51" fmla="*/ 694466 w 2863919"/>
              <a:gd name="connsiteY51" fmla="*/ 822912 h 1256865"/>
              <a:gd name="connsiteX52" fmla="*/ 727762 w 2863919"/>
              <a:gd name="connsiteY52" fmla="*/ 832426 h 1256865"/>
              <a:gd name="connsiteX53" fmla="*/ 765815 w 2863919"/>
              <a:gd name="connsiteY53" fmla="*/ 841939 h 1256865"/>
              <a:gd name="connsiteX54" fmla="*/ 799111 w 2863919"/>
              <a:gd name="connsiteY54" fmla="*/ 870479 h 1256865"/>
              <a:gd name="connsiteX55" fmla="*/ 822895 w 2863919"/>
              <a:gd name="connsiteY55" fmla="*/ 894263 h 1256865"/>
              <a:gd name="connsiteX56" fmla="*/ 846678 w 2863919"/>
              <a:gd name="connsiteY56" fmla="*/ 918047 h 1256865"/>
              <a:gd name="connsiteX57" fmla="*/ 860947 w 2863919"/>
              <a:gd name="connsiteY57" fmla="*/ 932317 h 1256865"/>
              <a:gd name="connsiteX58" fmla="*/ 870461 w 2863919"/>
              <a:gd name="connsiteY58" fmla="*/ 946587 h 1256865"/>
              <a:gd name="connsiteX59" fmla="*/ 884731 w 2863919"/>
              <a:gd name="connsiteY59" fmla="*/ 960857 h 1256865"/>
              <a:gd name="connsiteX60" fmla="*/ 894244 w 2863919"/>
              <a:gd name="connsiteY60" fmla="*/ 975127 h 1256865"/>
              <a:gd name="connsiteX61" fmla="*/ 903757 w 2863919"/>
              <a:gd name="connsiteY61" fmla="*/ 984641 h 1256865"/>
              <a:gd name="connsiteX62" fmla="*/ 913270 w 2863919"/>
              <a:gd name="connsiteY62" fmla="*/ 998911 h 1256865"/>
              <a:gd name="connsiteX63" fmla="*/ 927540 w 2863919"/>
              <a:gd name="connsiteY63" fmla="*/ 1003668 h 1256865"/>
              <a:gd name="connsiteX64" fmla="*/ 941810 w 2863919"/>
              <a:gd name="connsiteY64" fmla="*/ 1022694 h 1256865"/>
              <a:gd name="connsiteX65" fmla="*/ 956080 w 2863919"/>
              <a:gd name="connsiteY65" fmla="*/ 1032208 h 1256865"/>
              <a:gd name="connsiteX66" fmla="*/ 960836 w 2863919"/>
              <a:gd name="connsiteY66" fmla="*/ 1046478 h 1256865"/>
              <a:gd name="connsiteX67" fmla="*/ 998889 w 2863919"/>
              <a:gd name="connsiteY67" fmla="*/ 1055991 h 1256865"/>
              <a:gd name="connsiteX68" fmla="*/ 1027429 w 2863919"/>
              <a:gd name="connsiteY68" fmla="*/ 1075018 h 1256865"/>
              <a:gd name="connsiteX69" fmla="*/ 1208180 w 2863919"/>
              <a:gd name="connsiteY69" fmla="*/ 1084532 h 1256865"/>
              <a:gd name="connsiteX70" fmla="*/ 1217694 w 2863919"/>
              <a:gd name="connsiteY70" fmla="*/ 1094045 h 1256865"/>
              <a:gd name="connsiteX71" fmla="*/ 1227207 w 2863919"/>
              <a:gd name="connsiteY71" fmla="*/ 1122586 h 1256865"/>
              <a:gd name="connsiteX72" fmla="*/ 1236720 w 2863919"/>
              <a:gd name="connsiteY72" fmla="*/ 1151126 h 1256865"/>
              <a:gd name="connsiteX73" fmla="*/ 1250990 w 2863919"/>
              <a:gd name="connsiteY73" fmla="*/ 1179666 h 1256865"/>
              <a:gd name="connsiteX74" fmla="*/ 1279530 w 2863919"/>
              <a:gd name="connsiteY74" fmla="*/ 1189180 h 1256865"/>
              <a:gd name="connsiteX75" fmla="*/ 1322339 w 2863919"/>
              <a:gd name="connsiteY75" fmla="*/ 1179666 h 1256865"/>
              <a:gd name="connsiteX76" fmla="*/ 1336609 w 2863919"/>
              <a:gd name="connsiteY76" fmla="*/ 1170153 h 1256865"/>
              <a:gd name="connsiteX77" fmla="*/ 1355636 w 2863919"/>
              <a:gd name="connsiteY77" fmla="*/ 1165396 h 1256865"/>
              <a:gd name="connsiteX78" fmla="*/ 1369905 w 2863919"/>
              <a:gd name="connsiteY78" fmla="*/ 1155883 h 1256865"/>
              <a:gd name="connsiteX79" fmla="*/ 1436498 w 2863919"/>
              <a:gd name="connsiteY79" fmla="*/ 1155883 h 1256865"/>
              <a:gd name="connsiteX80" fmla="*/ 1479308 w 2863919"/>
              <a:gd name="connsiteY80" fmla="*/ 1189180 h 1256865"/>
              <a:gd name="connsiteX81" fmla="*/ 1522117 w 2863919"/>
              <a:gd name="connsiteY81" fmla="*/ 1184423 h 1256865"/>
              <a:gd name="connsiteX82" fmla="*/ 1531630 w 2863919"/>
              <a:gd name="connsiteY82" fmla="*/ 1170153 h 1256865"/>
              <a:gd name="connsiteX83" fmla="*/ 1555413 w 2863919"/>
              <a:gd name="connsiteY83" fmla="*/ 1146369 h 1256865"/>
              <a:gd name="connsiteX84" fmla="*/ 1607736 w 2863919"/>
              <a:gd name="connsiteY84" fmla="*/ 1151126 h 1256865"/>
              <a:gd name="connsiteX85" fmla="*/ 1622006 w 2863919"/>
              <a:gd name="connsiteY85" fmla="*/ 1160639 h 1256865"/>
              <a:gd name="connsiteX86" fmla="*/ 1636276 w 2863919"/>
              <a:gd name="connsiteY86" fmla="*/ 1165396 h 1256865"/>
              <a:gd name="connsiteX87" fmla="*/ 1664816 w 2863919"/>
              <a:gd name="connsiteY87" fmla="*/ 1189180 h 1256865"/>
              <a:gd name="connsiteX88" fmla="*/ 1683842 w 2863919"/>
              <a:gd name="connsiteY88" fmla="*/ 1198693 h 1256865"/>
              <a:gd name="connsiteX89" fmla="*/ 1731408 w 2863919"/>
              <a:gd name="connsiteY89" fmla="*/ 1189180 h 1256865"/>
              <a:gd name="connsiteX90" fmla="*/ 1740921 w 2863919"/>
              <a:gd name="connsiteY90" fmla="*/ 1179666 h 1256865"/>
              <a:gd name="connsiteX91" fmla="*/ 1769461 w 2863919"/>
              <a:gd name="connsiteY91" fmla="*/ 1170153 h 1256865"/>
              <a:gd name="connsiteX92" fmla="*/ 1840810 w 2863919"/>
              <a:gd name="connsiteY92" fmla="*/ 1174909 h 1256865"/>
              <a:gd name="connsiteX93" fmla="*/ 2092911 w 2863919"/>
              <a:gd name="connsiteY93" fmla="*/ 1165396 h 1256865"/>
              <a:gd name="connsiteX94" fmla="*/ 2107181 w 2863919"/>
              <a:gd name="connsiteY94" fmla="*/ 1155883 h 1256865"/>
              <a:gd name="connsiteX95" fmla="*/ 2121451 w 2863919"/>
              <a:gd name="connsiteY95" fmla="*/ 1151126 h 1256865"/>
              <a:gd name="connsiteX96" fmla="*/ 2145234 w 2863919"/>
              <a:gd name="connsiteY96" fmla="*/ 1127342 h 1256865"/>
              <a:gd name="connsiteX97" fmla="*/ 2173774 w 2863919"/>
              <a:gd name="connsiteY97" fmla="*/ 1098802 h 1256865"/>
              <a:gd name="connsiteX98" fmla="*/ 2211826 w 2863919"/>
              <a:gd name="connsiteY98" fmla="*/ 1060748 h 1256865"/>
              <a:gd name="connsiteX99" fmla="*/ 2221340 w 2863919"/>
              <a:gd name="connsiteY99" fmla="*/ 1051235 h 1256865"/>
              <a:gd name="connsiteX100" fmla="*/ 2235610 w 2863919"/>
              <a:gd name="connsiteY100" fmla="*/ 1046478 h 1256865"/>
              <a:gd name="connsiteX101" fmla="*/ 2254636 w 2863919"/>
              <a:gd name="connsiteY101" fmla="*/ 1032208 h 1256865"/>
              <a:gd name="connsiteX102" fmla="*/ 2273662 w 2863919"/>
              <a:gd name="connsiteY102" fmla="*/ 1027451 h 1256865"/>
              <a:gd name="connsiteX103" fmla="*/ 2297446 w 2863919"/>
              <a:gd name="connsiteY103" fmla="*/ 1017938 h 1256865"/>
              <a:gd name="connsiteX104" fmla="*/ 2306959 w 2863919"/>
              <a:gd name="connsiteY104" fmla="*/ 998911 h 1256865"/>
              <a:gd name="connsiteX105" fmla="*/ 2311715 w 2863919"/>
              <a:gd name="connsiteY105" fmla="*/ 956100 h 1256865"/>
              <a:gd name="connsiteX106" fmla="*/ 2321229 w 2863919"/>
              <a:gd name="connsiteY106" fmla="*/ 903776 h 1256865"/>
              <a:gd name="connsiteX107" fmla="*/ 2325985 w 2863919"/>
              <a:gd name="connsiteY107" fmla="*/ 860966 h 1256865"/>
              <a:gd name="connsiteX108" fmla="*/ 2330742 w 2863919"/>
              <a:gd name="connsiteY108" fmla="*/ 813399 h 1256865"/>
              <a:gd name="connsiteX109" fmla="*/ 2335499 w 2863919"/>
              <a:gd name="connsiteY109" fmla="*/ 799129 h 1256865"/>
              <a:gd name="connsiteX110" fmla="*/ 2340255 w 2863919"/>
              <a:gd name="connsiteY110" fmla="*/ 780102 h 1256865"/>
              <a:gd name="connsiteX111" fmla="*/ 2349768 w 2863919"/>
              <a:gd name="connsiteY111" fmla="*/ 751561 h 1256865"/>
              <a:gd name="connsiteX112" fmla="*/ 2354525 w 2863919"/>
              <a:gd name="connsiteY112" fmla="*/ 732535 h 1256865"/>
              <a:gd name="connsiteX113" fmla="*/ 2364038 w 2863919"/>
              <a:gd name="connsiteY113" fmla="*/ 713508 h 1256865"/>
              <a:gd name="connsiteX114" fmla="*/ 2373551 w 2863919"/>
              <a:gd name="connsiteY114" fmla="*/ 580320 h 1256865"/>
              <a:gd name="connsiteX115" fmla="*/ 2383065 w 2863919"/>
              <a:gd name="connsiteY115" fmla="*/ 508969 h 1256865"/>
              <a:gd name="connsiteX116" fmla="*/ 2387821 w 2863919"/>
              <a:gd name="connsiteY116" fmla="*/ 494699 h 1256865"/>
              <a:gd name="connsiteX117" fmla="*/ 2397335 w 2863919"/>
              <a:gd name="connsiteY117" fmla="*/ 480428 h 1256865"/>
              <a:gd name="connsiteX118" fmla="*/ 2421118 w 2863919"/>
              <a:gd name="connsiteY118" fmla="*/ 461402 h 1256865"/>
              <a:gd name="connsiteX119" fmla="*/ 2440144 w 2863919"/>
              <a:gd name="connsiteY119" fmla="*/ 432861 h 1256865"/>
              <a:gd name="connsiteX120" fmla="*/ 2449657 w 2863919"/>
              <a:gd name="connsiteY120" fmla="*/ 418591 h 1256865"/>
              <a:gd name="connsiteX121" fmla="*/ 2459171 w 2863919"/>
              <a:gd name="connsiteY121" fmla="*/ 409078 h 1256865"/>
              <a:gd name="connsiteX122" fmla="*/ 2473440 w 2863919"/>
              <a:gd name="connsiteY122" fmla="*/ 380537 h 1256865"/>
              <a:gd name="connsiteX123" fmla="*/ 2492467 w 2863919"/>
              <a:gd name="connsiteY123" fmla="*/ 361510 h 1256865"/>
              <a:gd name="connsiteX124" fmla="*/ 2516250 w 2863919"/>
              <a:gd name="connsiteY124" fmla="*/ 390051 h 1256865"/>
              <a:gd name="connsiteX125" fmla="*/ 2525763 w 2863919"/>
              <a:gd name="connsiteY125" fmla="*/ 404321 h 1256865"/>
              <a:gd name="connsiteX126" fmla="*/ 2535276 w 2863919"/>
              <a:gd name="connsiteY126" fmla="*/ 432861 h 1256865"/>
              <a:gd name="connsiteX127" fmla="*/ 2544790 w 2863919"/>
              <a:gd name="connsiteY127" fmla="*/ 461402 h 1256865"/>
              <a:gd name="connsiteX128" fmla="*/ 2549546 w 2863919"/>
              <a:gd name="connsiteY128" fmla="*/ 480428 h 1256865"/>
              <a:gd name="connsiteX129" fmla="*/ 2554303 w 2863919"/>
              <a:gd name="connsiteY129" fmla="*/ 504212 h 1256865"/>
              <a:gd name="connsiteX130" fmla="*/ 2563816 w 2863919"/>
              <a:gd name="connsiteY130" fmla="*/ 580320 h 1256865"/>
              <a:gd name="connsiteX131" fmla="*/ 2568573 w 2863919"/>
              <a:gd name="connsiteY131" fmla="*/ 604103 h 1256865"/>
              <a:gd name="connsiteX132" fmla="*/ 2573329 w 2863919"/>
              <a:gd name="connsiteY132" fmla="*/ 632643 h 1256865"/>
              <a:gd name="connsiteX133" fmla="*/ 2587599 w 2863919"/>
              <a:gd name="connsiteY133" fmla="*/ 699237 h 1256865"/>
              <a:gd name="connsiteX134" fmla="*/ 2597112 w 2863919"/>
              <a:gd name="connsiteY134" fmla="*/ 832426 h 1256865"/>
              <a:gd name="connsiteX135" fmla="*/ 2601869 w 2863919"/>
              <a:gd name="connsiteY135" fmla="*/ 865723 h 1256865"/>
              <a:gd name="connsiteX136" fmla="*/ 2616139 w 2863919"/>
              <a:gd name="connsiteY136" fmla="*/ 932317 h 1256865"/>
              <a:gd name="connsiteX137" fmla="*/ 2625652 w 2863919"/>
              <a:gd name="connsiteY137" fmla="*/ 965614 h 1256865"/>
              <a:gd name="connsiteX138" fmla="*/ 2635165 w 2863919"/>
              <a:gd name="connsiteY138" fmla="*/ 1022694 h 1256865"/>
              <a:gd name="connsiteX139" fmla="*/ 2639922 w 2863919"/>
              <a:gd name="connsiteY139" fmla="*/ 1127342 h 1256865"/>
              <a:gd name="connsiteX140" fmla="*/ 2649435 w 2863919"/>
              <a:gd name="connsiteY140" fmla="*/ 1155883 h 1256865"/>
              <a:gd name="connsiteX141" fmla="*/ 2668462 w 2863919"/>
              <a:gd name="connsiteY141" fmla="*/ 1179666 h 1256865"/>
              <a:gd name="connsiteX142" fmla="*/ 2682731 w 2863919"/>
              <a:gd name="connsiteY142" fmla="*/ 1184423 h 1256865"/>
              <a:gd name="connsiteX143" fmla="*/ 2711271 w 2863919"/>
              <a:gd name="connsiteY143" fmla="*/ 1179666 h 1256865"/>
              <a:gd name="connsiteX144" fmla="*/ 2720784 w 2863919"/>
              <a:gd name="connsiteY144" fmla="*/ 1165396 h 1256865"/>
              <a:gd name="connsiteX145" fmla="*/ 2730298 w 2863919"/>
              <a:gd name="connsiteY145" fmla="*/ 1155883 h 1256865"/>
              <a:gd name="connsiteX146" fmla="*/ 2749324 w 2863919"/>
              <a:gd name="connsiteY146" fmla="*/ 1151126 h 1256865"/>
              <a:gd name="connsiteX147" fmla="*/ 2758837 w 2863919"/>
              <a:gd name="connsiteY147" fmla="*/ 1141612 h 1256865"/>
              <a:gd name="connsiteX148" fmla="*/ 2792134 w 2863919"/>
              <a:gd name="connsiteY148" fmla="*/ 1113072 h 1256865"/>
              <a:gd name="connsiteX149" fmla="*/ 2811160 w 2863919"/>
              <a:gd name="connsiteY149" fmla="*/ 1084532 h 1256865"/>
              <a:gd name="connsiteX150" fmla="*/ 2820673 w 2863919"/>
              <a:gd name="connsiteY150" fmla="*/ 1070262 h 1256865"/>
              <a:gd name="connsiteX151" fmla="*/ 2830187 w 2863919"/>
              <a:gd name="connsiteY151" fmla="*/ 1055991 h 1256865"/>
              <a:gd name="connsiteX152" fmla="*/ 2834943 w 2863919"/>
              <a:gd name="connsiteY152" fmla="*/ 1036965 h 1256865"/>
              <a:gd name="connsiteX153" fmla="*/ 2844456 w 2863919"/>
              <a:gd name="connsiteY153" fmla="*/ 1027451 h 1256865"/>
              <a:gd name="connsiteX154" fmla="*/ 2853970 w 2863919"/>
              <a:gd name="connsiteY154" fmla="*/ 998911 h 1256865"/>
              <a:gd name="connsiteX155" fmla="*/ 2863483 w 2863919"/>
              <a:gd name="connsiteY155" fmla="*/ 1211432 h 1256865"/>
              <a:gd name="connsiteX156" fmla="*/ 19042 w 2863919"/>
              <a:gd name="connsiteY156" fmla="*/ 1256790 h 1256865"/>
              <a:gd name="connsiteX0" fmla="*/ 0 w 3072691"/>
              <a:gd name="connsiteY0" fmla="*/ 0 h 1236472"/>
              <a:gd name="connsiteX1" fmla="*/ 0 w 3072691"/>
              <a:gd name="connsiteY1" fmla="*/ 1218192 h 1236472"/>
              <a:gd name="connsiteX2" fmla="*/ 4757 w 3072691"/>
              <a:gd name="connsiteY2" fmla="*/ 90377 h 1236472"/>
              <a:gd name="connsiteX3" fmla="*/ 14270 w 3072691"/>
              <a:gd name="connsiteY3" fmla="*/ 137945 h 1236472"/>
              <a:gd name="connsiteX4" fmla="*/ 19026 w 3072691"/>
              <a:gd name="connsiteY4" fmla="*/ 166485 h 1236472"/>
              <a:gd name="connsiteX5" fmla="*/ 23783 w 3072691"/>
              <a:gd name="connsiteY5" fmla="*/ 185512 h 1236472"/>
              <a:gd name="connsiteX6" fmla="*/ 28540 w 3072691"/>
              <a:gd name="connsiteY6" fmla="*/ 209295 h 1236472"/>
              <a:gd name="connsiteX7" fmla="*/ 42810 w 3072691"/>
              <a:gd name="connsiteY7" fmla="*/ 266376 h 1236472"/>
              <a:gd name="connsiteX8" fmla="*/ 47566 w 3072691"/>
              <a:gd name="connsiteY8" fmla="*/ 285403 h 1236472"/>
              <a:gd name="connsiteX9" fmla="*/ 66593 w 3072691"/>
              <a:gd name="connsiteY9" fmla="*/ 323457 h 1236472"/>
              <a:gd name="connsiteX10" fmla="*/ 85619 w 3072691"/>
              <a:gd name="connsiteY10" fmla="*/ 390051 h 1236472"/>
              <a:gd name="connsiteX11" fmla="*/ 95132 w 3072691"/>
              <a:gd name="connsiteY11" fmla="*/ 437618 h 1236472"/>
              <a:gd name="connsiteX12" fmla="*/ 104646 w 3072691"/>
              <a:gd name="connsiteY12" fmla="*/ 461402 h 1236472"/>
              <a:gd name="connsiteX13" fmla="*/ 109402 w 3072691"/>
              <a:gd name="connsiteY13" fmla="*/ 756318 h 1236472"/>
              <a:gd name="connsiteX14" fmla="*/ 114159 w 3072691"/>
              <a:gd name="connsiteY14" fmla="*/ 822912 h 1236472"/>
              <a:gd name="connsiteX15" fmla="*/ 123672 w 3072691"/>
              <a:gd name="connsiteY15" fmla="*/ 851453 h 1236472"/>
              <a:gd name="connsiteX16" fmla="*/ 128429 w 3072691"/>
              <a:gd name="connsiteY16" fmla="*/ 908533 h 1236472"/>
              <a:gd name="connsiteX17" fmla="*/ 142698 w 3072691"/>
              <a:gd name="connsiteY17" fmla="*/ 913290 h 1236472"/>
              <a:gd name="connsiteX18" fmla="*/ 190265 w 3072691"/>
              <a:gd name="connsiteY18" fmla="*/ 908533 h 1236472"/>
              <a:gd name="connsiteX19" fmla="*/ 228318 w 3072691"/>
              <a:gd name="connsiteY19" fmla="*/ 879993 h 1236472"/>
              <a:gd name="connsiteX20" fmla="*/ 237831 w 3072691"/>
              <a:gd name="connsiteY20" fmla="*/ 870479 h 1236472"/>
              <a:gd name="connsiteX21" fmla="*/ 247344 w 3072691"/>
              <a:gd name="connsiteY21" fmla="*/ 856209 h 1236472"/>
              <a:gd name="connsiteX22" fmla="*/ 261614 w 3072691"/>
              <a:gd name="connsiteY22" fmla="*/ 851453 h 1236472"/>
              <a:gd name="connsiteX23" fmla="*/ 280640 w 3072691"/>
              <a:gd name="connsiteY23" fmla="*/ 856209 h 1236472"/>
              <a:gd name="connsiteX24" fmla="*/ 299667 w 3072691"/>
              <a:gd name="connsiteY24" fmla="*/ 894263 h 1236472"/>
              <a:gd name="connsiteX25" fmla="*/ 309180 w 3072691"/>
              <a:gd name="connsiteY25" fmla="*/ 927560 h 1236472"/>
              <a:gd name="connsiteX26" fmla="*/ 318693 w 3072691"/>
              <a:gd name="connsiteY26" fmla="*/ 956100 h 1236472"/>
              <a:gd name="connsiteX27" fmla="*/ 323450 w 3072691"/>
              <a:gd name="connsiteY27" fmla="*/ 970370 h 1236472"/>
              <a:gd name="connsiteX28" fmla="*/ 328206 w 3072691"/>
              <a:gd name="connsiteY28" fmla="*/ 994154 h 1236472"/>
              <a:gd name="connsiteX29" fmla="*/ 347233 w 3072691"/>
              <a:gd name="connsiteY29" fmla="*/ 1032208 h 1236472"/>
              <a:gd name="connsiteX30" fmla="*/ 356746 w 3072691"/>
              <a:gd name="connsiteY30" fmla="*/ 1046478 h 1236472"/>
              <a:gd name="connsiteX31" fmla="*/ 375773 w 3072691"/>
              <a:gd name="connsiteY31" fmla="*/ 1079775 h 1236472"/>
              <a:gd name="connsiteX32" fmla="*/ 404312 w 3072691"/>
              <a:gd name="connsiteY32" fmla="*/ 1113072 h 1236472"/>
              <a:gd name="connsiteX33" fmla="*/ 432852 w 3072691"/>
              <a:gd name="connsiteY33" fmla="*/ 1122586 h 1236472"/>
              <a:gd name="connsiteX34" fmla="*/ 461392 w 3072691"/>
              <a:gd name="connsiteY34" fmla="*/ 1117829 h 1236472"/>
              <a:gd name="connsiteX35" fmla="*/ 470905 w 3072691"/>
              <a:gd name="connsiteY35" fmla="*/ 1089288 h 1236472"/>
              <a:gd name="connsiteX36" fmla="*/ 475662 w 3072691"/>
              <a:gd name="connsiteY36" fmla="*/ 1075018 h 1236472"/>
              <a:gd name="connsiteX37" fmla="*/ 480418 w 3072691"/>
              <a:gd name="connsiteY37" fmla="*/ 1013181 h 1236472"/>
              <a:gd name="connsiteX38" fmla="*/ 489931 w 3072691"/>
              <a:gd name="connsiteY38" fmla="*/ 941830 h 1236472"/>
              <a:gd name="connsiteX39" fmla="*/ 499445 w 3072691"/>
              <a:gd name="connsiteY39" fmla="*/ 913290 h 1236472"/>
              <a:gd name="connsiteX40" fmla="*/ 513715 w 3072691"/>
              <a:gd name="connsiteY40" fmla="*/ 870479 h 1236472"/>
              <a:gd name="connsiteX41" fmla="*/ 518471 w 3072691"/>
              <a:gd name="connsiteY41" fmla="*/ 856209 h 1236472"/>
              <a:gd name="connsiteX42" fmla="*/ 532741 w 3072691"/>
              <a:gd name="connsiteY42" fmla="*/ 808642 h 1236472"/>
              <a:gd name="connsiteX43" fmla="*/ 537498 w 3072691"/>
              <a:gd name="connsiteY43" fmla="*/ 794372 h 1236472"/>
              <a:gd name="connsiteX44" fmla="*/ 547011 w 3072691"/>
              <a:gd name="connsiteY44" fmla="*/ 784858 h 1236472"/>
              <a:gd name="connsiteX45" fmla="*/ 570794 w 3072691"/>
              <a:gd name="connsiteY45" fmla="*/ 746805 h 1236472"/>
              <a:gd name="connsiteX46" fmla="*/ 585064 w 3072691"/>
              <a:gd name="connsiteY46" fmla="*/ 742048 h 1236472"/>
              <a:gd name="connsiteX47" fmla="*/ 627873 w 3072691"/>
              <a:gd name="connsiteY47" fmla="*/ 756318 h 1236472"/>
              <a:gd name="connsiteX48" fmla="*/ 637387 w 3072691"/>
              <a:gd name="connsiteY48" fmla="*/ 765832 h 1236472"/>
              <a:gd name="connsiteX49" fmla="*/ 665926 w 3072691"/>
              <a:gd name="connsiteY49" fmla="*/ 784858 h 1236472"/>
              <a:gd name="connsiteX50" fmla="*/ 675439 w 3072691"/>
              <a:gd name="connsiteY50" fmla="*/ 794372 h 1236472"/>
              <a:gd name="connsiteX51" fmla="*/ 694466 w 3072691"/>
              <a:gd name="connsiteY51" fmla="*/ 822912 h 1236472"/>
              <a:gd name="connsiteX52" fmla="*/ 727762 w 3072691"/>
              <a:gd name="connsiteY52" fmla="*/ 832426 h 1236472"/>
              <a:gd name="connsiteX53" fmla="*/ 765815 w 3072691"/>
              <a:gd name="connsiteY53" fmla="*/ 841939 h 1236472"/>
              <a:gd name="connsiteX54" fmla="*/ 799111 w 3072691"/>
              <a:gd name="connsiteY54" fmla="*/ 870479 h 1236472"/>
              <a:gd name="connsiteX55" fmla="*/ 822895 w 3072691"/>
              <a:gd name="connsiteY55" fmla="*/ 894263 h 1236472"/>
              <a:gd name="connsiteX56" fmla="*/ 846678 w 3072691"/>
              <a:gd name="connsiteY56" fmla="*/ 918047 h 1236472"/>
              <a:gd name="connsiteX57" fmla="*/ 860947 w 3072691"/>
              <a:gd name="connsiteY57" fmla="*/ 932317 h 1236472"/>
              <a:gd name="connsiteX58" fmla="*/ 870461 w 3072691"/>
              <a:gd name="connsiteY58" fmla="*/ 946587 h 1236472"/>
              <a:gd name="connsiteX59" fmla="*/ 884731 w 3072691"/>
              <a:gd name="connsiteY59" fmla="*/ 960857 h 1236472"/>
              <a:gd name="connsiteX60" fmla="*/ 894244 w 3072691"/>
              <a:gd name="connsiteY60" fmla="*/ 975127 h 1236472"/>
              <a:gd name="connsiteX61" fmla="*/ 903757 w 3072691"/>
              <a:gd name="connsiteY61" fmla="*/ 984641 h 1236472"/>
              <a:gd name="connsiteX62" fmla="*/ 913270 w 3072691"/>
              <a:gd name="connsiteY62" fmla="*/ 998911 h 1236472"/>
              <a:gd name="connsiteX63" fmla="*/ 927540 w 3072691"/>
              <a:gd name="connsiteY63" fmla="*/ 1003668 h 1236472"/>
              <a:gd name="connsiteX64" fmla="*/ 941810 w 3072691"/>
              <a:gd name="connsiteY64" fmla="*/ 1022694 h 1236472"/>
              <a:gd name="connsiteX65" fmla="*/ 956080 w 3072691"/>
              <a:gd name="connsiteY65" fmla="*/ 1032208 h 1236472"/>
              <a:gd name="connsiteX66" fmla="*/ 960836 w 3072691"/>
              <a:gd name="connsiteY66" fmla="*/ 1046478 h 1236472"/>
              <a:gd name="connsiteX67" fmla="*/ 998889 w 3072691"/>
              <a:gd name="connsiteY67" fmla="*/ 1055991 h 1236472"/>
              <a:gd name="connsiteX68" fmla="*/ 1027429 w 3072691"/>
              <a:gd name="connsiteY68" fmla="*/ 1075018 h 1236472"/>
              <a:gd name="connsiteX69" fmla="*/ 1208180 w 3072691"/>
              <a:gd name="connsiteY69" fmla="*/ 1084532 h 1236472"/>
              <a:gd name="connsiteX70" fmla="*/ 1217694 w 3072691"/>
              <a:gd name="connsiteY70" fmla="*/ 1094045 h 1236472"/>
              <a:gd name="connsiteX71" fmla="*/ 1227207 w 3072691"/>
              <a:gd name="connsiteY71" fmla="*/ 1122586 h 1236472"/>
              <a:gd name="connsiteX72" fmla="*/ 1236720 w 3072691"/>
              <a:gd name="connsiteY72" fmla="*/ 1151126 h 1236472"/>
              <a:gd name="connsiteX73" fmla="*/ 1250990 w 3072691"/>
              <a:gd name="connsiteY73" fmla="*/ 1179666 h 1236472"/>
              <a:gd name="connsiteX74" fmla="*/ 1279530 w 3072691"/>
              <a:gd name="connsiteY74" fmla="*/ 1189180 h 1236472"/>
              <a:gd name="connsiteX75" fmla="*/ 1322339 w 3072691"/>
              <a:gd name="connsiteY75" fmla="*/ 1179666 h 1236472"/>
              <a:gd name="connsiteX76" fmla="*/ 1336609 w 3072691"/>
              <a:gd name="connsiteY76" fmla="*/ 1170153 h 1236472"/>
              <a:gd name="connsiteX77" fmla="*/ 1355636 w 3072691"/>
              <a:gd name="connsiteY77" fmla="*/ 1165396 h 1236472"/>
              <a:gd name="connsiteX78" fmla="*/ 1369905 w 3072691"/>
              <a:gd name="connsiteY78" fmla="*/ 1155883 h 1236472"/>
              <a:gd name="connsiteX79" fmla="*/ 1436498 w 3072691"/>
              <a:gd name="connsiteY79" fmla="*/ 1155883 h 1236472"/>
              <a:gd name="connsiteX80" fmla="*/ 1479308 w 3072691"/>
              <a:gd name="connsiteY80" fmla="*/ 1189180 h 1236472"/>
              <a:gd name="connsiteX81" fmla="*/ 1522117 w 3072691"/>
              <a:gd name="connsiteY81" fmla="*/ 1184423 h 1236472"/>
              <a:gd name="connsiteX82" fmla="*/ 1531630 w 3072691"/>
              <a:gd name="connsiteY82" fmla="*/ 1170153 h 1236472"/>
              <a:gd name="connsiteX83" fmla="*/ 1555413 w 3072691"/>
              <a:gd name="connsiteY83" fmla="*/ 1146369 h 1236472"/>
              <a:gd name="connsiteX84" fmla="*/ 1607736 w 3072691"/>
              <a:gd name="connsiteY84" fmla="*/ 1151126 h 1236472"/>
              <a:gd name="connsiteX85" fmla="*/ 1622006 w 3072691"/>
              <a:gd name="connsiteY85" fmla="*/ 1160639 h 1236472"/>
              <a:gd name="connsiteX86" fmla="*/ 1636276 w 3072691"/>
              <a:gd name="connsiteY86" fmla="*/ 1165396 h 1236472"/>
              <a:gd name="connsiteX87" fmla="*/ 1664816 w 3072691"/>
              <a:gd name="connsiteY87" fmla="*/ 1189180 h 1236472"/>
              <a:gd name="connsiteX88" fmla="*/ 1683842 w 3072691"/>
              <a:gd name="connsiteY88" fmla="*/ 1198693 h 1236472"/>
              <a:gd name="connsiteX89" fmla="*/ 1731408 w 3072691"/>
              <a:gd name="connsiteY89" fmla="*/ 1189180 h 1236472"/>
              <a:gd name="connsiteX90" fmla="*/ 1740921 w 3072691"/>
              <a:gd name="connsiteY90" fmla="*/ 1179666 h 1236472"/>
              <a:gd name="connsiteX91" fmla="*/ 1769461 w 3072691"/>
              <a:gd name="connsiteY91" fmla="*/ 1170153 h 1236472"/>
              <a:gd name="connsiteX92" fmla="*/ 1840810 w 3072691"/>
              <a:gd name="connsiteY92" fmla="*/ 1174909 h 1236472"/>
              <a:gd name="connsiteX93" fmla="*/ 2092911 w 3072691"/>
              <a:gd name="connsiteY93" fmla="*/ 1165396 h 1236472"/>
              <a:gd name="connsiteX94" fmla="*/ 2107181 w 3072691"/>
              <a:gd name="connsiteY94" fmla="*/ 1155883 h 1236472"/>
              <a:gd name="connsiteX95" fmla="*/ 2121451 w 3072691"/>
              <a:gd name="connsiteY95" fmla="*/ 1151126 h 1236472"/>
              <a:gd name="connsiteX96" fmla="*/ 2145234 w 3072691"/>
              <a:gd name="connsiteY96" fmla="*/ 1127342 h 1236472"/>
              <a:gd name="connsiteX97" fmla="*/ 2173774 w 3072691"/>
              <a:gd name="connsiteY97" fmla="*/ 1098802 h 1236472"/>
              <a:gd name="connsiteX98" fmla="*/ 2211826 w 3072691"/>
              <a:gd name="connsiteY98" fmla="*/ 1060748 h 1236472"/>
              <a:gd name="connsiteX99" fmla="*/ 2221340 w 3072691"/>
              <a:gd name="connsiteY99" fmla="*/ 1051235 h 1236472"/>
              <a:gd name="connsiteX100" fmla="*/ 2235610 w 3072691"/>
              <a:gd name="connsiteY100" fmla="*/ 1046478 h 1236472"/>
              <a:gd name="connsiteX101" fmla="*/ 2254636 w 3072691"/>
              <a:gd name="connsiteY101" fmla="*/ 1032208 h 1236472"/>
              <a:gd name="connsiteX102" fmla="*/ 2273662 w 3072691"/>
              <a:gd name="connsiteY102" fmla="*/ 1027451 h 1236472"/>
              <a:gd name="connsiteX103" fmla="*/ 2297446 w 3072691"/>
              <a:gd name="connsiteY103" fmla="*/ 1017938 h 1236472"/>
              <a:gd name="connsiteX104" fmla="*/ 2306959 w 3072691"/>
              <a:gd name="connsiteY104" fmla="*/ 998911 h 1236472"/>
              <a:gd name="connsiteX105" fmla="*/ 2311715 w 3072691"/>
              <a:gd name="connsiteY105" fmla="*/ 956100 h 1236472"/>
              <a:gd name="connsiteX106" fmla="*/ 2321229 w 3072691"/>
              <a:gd name="connsiteY106" fmla="*/ 903776 h 1236472"/>
              <a:gd name="connsiteX107" fmla="*/ 2325985 w 3072691"/>
              <a:gd name="connsiteY107" fmla="*/ 860966 h 1236472"/>
              <a:gd name="connsiteX108" fmla="*/ 2330742 w 3072691"/>
              <a:gd name="connsiteY108" fmla="*/ 813399 h 1236472"/>
              <a:gd name="connsiteX109" fmla="*/ 2335499 w 3072691"/>
              <a:gd name="connsiteY109" fmla="*/ 799129 h 1236472"/>
              <a:gd name="connsiteX110" fmla="*/ 2340255 w 3072691"/>
              <a:gd name="connsiteY110" fmla="*/ 780102 h 1236472"/>
              <a:gd name="connsiteX111" fmla="*/ 2349768 w 3072691"/>
              <a:gd name="connsiteY111" fmla="*/ 751561 h 1236472"/>
              <a:gd name="connsiteX112" fmla="*/ 2354525 w 3072691"/>
              <a:gd name="connsiteY112" fmla="*/ 732535 h 1236472"/>
              <a:gd name="connsiteX113" fmla="*/ 2364038 w 3072691"/>
              <a:gd name="connsiteY113" fmla="*/ 713508 h 1236472"/>
              <a:gd name="connsiteX114" fmla="*/ 2373551 w 3072691"/>
              <a:gd name="connsiteY114" fmla="*/ 580320 h 1236472"/>
              <a:gd name="connsiteX115" fmla="*/ 2383065 w 3072691"/>
              <a:gd name="connsiteY115" fmla="*/ 508969 h 1236472"/>
              <a:gd name="connsiteX116" fmla="*/ 2387821 w 3072691"/>
              <a:gd name="connsiteY116" fmla="*/ 494699 h 1236472"/>
              <a:gd name="connsiteX117" fmla="*/ 2397335 w 3072691"/>
              <a:gd name="connsiteY117" fmla="*/ 480428 h 1236472"/>
              <a:gd name="connsiteX118" fmla="*/ 2421118 w 3072691"/>
              <a:gd name="connsiteY118" fmla="*/ 461402 h 1236472"/>
              <a:gd name="connsiteX119" fmla="*/ 2440144 w 3072691"/>
              <a:gd name="connsiteY119" fmla="*/ 432861 h 1236472"/>
              <a:gd name="connsiteX120" fmla="*/ 2449657 w 3072691"/>
              <a:gd name="connsiteY120" fmla="*/ 418591 h 1236472"/>
              <a:gd name="connsiteX121" fmla="*/ 2459171 w 3072691"/>
              <a:gd name="connsiteY121" fmla="*/ 409078 h 1236472"/>
              <a:gd name="connsiteX122" fmla="*/ 2473440 w 3072691"/>
              <a:gd name="connsiteY122" fmla="*/ 380537 h 1236472"/>
              <a:gd name="connsiteX123" fmla="*/ 2492467 w 3072691"/>
              <a:gd name="connsiteY123" fmla="*/ 361510 h 1236472"/>
              <a:gd name="connsiteX124" fmla="*/ 2516250 w 3072691"/>
              <a:gd name="connsiteY124" fmla="*/ 390051 h 1236472"/>
              <a:gd name="connsiteX125" fmla="*/ 2525763 w 3072691"/>
              <a:gd name="connsiteY125" fmla="*/ 404321 h 1236472"/>
              <a:gd name="connsiteX126" fmla="*/ 2535276 w 3072691"/>
              <a:gd name="connsiteY126" fmla="*/ 432861 h 1236472"/>
              <a:gd name="connsiteX127" fmla="*/ 2544790 w 3072691"/>
              <a:gd name="connsiteY127" fmla="*/ 461402 h 1236472"/>
              <a:gd name="connsiteX128" fmla="*/ 2549546 w 3072691"/>
              <a:gd name="connsiteY128" fmla="*/ 480428 h 1236472"/>
              <a:gd name="connsiteX129" fmla="*/ 2554303 w 3072691"/>
              <a:gd name="connsiteY129" fmla="*/ 504212 h 1236472"/>
              <a:gd name="connsiteX130" fmla="*/ 2563816 w 3072691"/>
              <a:gd name="connsiteY130" fmla="*/ 580320 h 1236472"/>
              <a:gd name="connsiteX131" fmla="*/ 2568573 w 3072691"/>
              <a:gd name="connsiteY131" fmla="*/ 604103 h 1236472"/>
              <a:gd name="connsiteX132" fmla="*/ 2573329 w 3072691"/>
              <a:gd name="connsiteY132" fmla="*/ 632643 h 1236472"/>
              <a:gd name="connsiteX133" fmla="*/ 2587599 w 3072691"/>
              <a:gd name="connsiteY133" fmla="*/ 699237 h 1236472"/>
              <a:gd name="connsiteX134" fmla="*/ 2597112 w 3072691"/>
              <a:gd name="connsiteY134" fmla="*/ 832426 h 1236472"/>
              <a:gd name="connsiteX135" fmla="*/ 2601869 w 3072691"/>
              <a:gd name="connsiteY135" fmla="*/ 865723 h 1236472"/>
              <a:gd name="connsiteX136" fmla="*/ 2616139 w 3072691"/>
              <a:gd name="connsiteY136" fmla="*/ 932317 h 1236472"/>
              <a:gd name="connsiteX137" fmla="*/ 2625652 w 3072691"/>
              <a:gd name="connsiteY137" fmla="*/ 965614 h 1236472"/>
              <a:gd name="connsiteX138" fmla="*/ 2635165 w 3072691"/>
              <a:gd name="connsiteY138" fmla="*/ 1022694 h 1236472"/>
              <a:gd name="connsiteX139" fmla="*/ 2639922 w 3072691"/>
              <a:gd name="connsiteY139" fmla="*/ 1127342 h 1236472"/>
              <a:gd name="connsiteX140" fmla="*/ 2649435 w 3072691"/>
              <a:gd name="connsiteY140" fmla="*/ 1155883 h 1236472"/>
              <a:gd name="connsiteX141" fmla="*/ 2668462 w 3072691"/>
              <a:gd name="connsiteY141" fmla="*/ 1179666 h 1236472"/>
              <a:gd name="connsiteX142" fmla="*/ 2682731 w 3072691"/>
              <a:gd name="connsiteY142" fmla="*/ 1184423 h 1236472"/>
              <a:gd name="connsiteX143" fmla="*/ 2711271 w 3072691"/>
              <a:gd name="connsiteY143" fmla="*/ 1179666 h 1236472"/>
              <a:gd name="connsiteX144" fmla="*/ 2720784 w 3072691"/>
              <a:gd name="connsiteY144" fmla="*/ 1165396 h 1236472"/>
              <a:gd name="connsiteX145" fmla="*/ 2730298 w 3072691"/>
              <a:gd name="connsiteY145" fmla="*/ 1155883 h 1236472"/>
              <a:gd name="connsiteX146" fmla="*/ 2749324 w 3072691"/>
              <a:gd name="connsiteY146" fmla="*/ 1151126 h 1236472"/>
              <a:gd name="connsiteX147" fmla="*/ 2758837 w 3072691"/>
              <a:gd name="connsiteY147" fmla="*/ 1141612 h 1236472"/>
              <a:gd name="connsiteX148" fmla="*/ 2792134 w 3072691"/>
              <a:gd name="connsiteY148" fmla="*/ 1113072 h 1236472"/>
              <a:gd name="connsiteX149" fmla="*/ 2811160 w 3072691"/>
              <a:gd name="connsiteY149" fmla="*/ 1084532 h 1236472"/>
              <a:gd name="connsiteX150" fmla="*/ 2820673 w 3072691"/>
              <a:gd name="connsiteY150" fmla="*/ 1070262 h 1236472"/>
              <a:gd name="connsiteX151" fmla="*/ 2830187 w 3072691"/>
              <a:gd name="connsiteY151" fmla="*/ 1055991 h 1236472"/>
              <a:gd name="connsiteX152" fmla="*/ 2834943 w 3072691"/>
              <a:gd name="connsiteY152" fmla="*/ 1036965 h 1236472"/>
              <a:gd name="connsiteX153" fmla="*/ 2844456 w 3072691"/>
              <a:gd name="connsiteY153" fmla="*/ 1027451 h 1236472"/>
              <a:gd name="connsiteX154" fmla="*/ 2853970 w 3072691"/>
              <a:gd name="connsiteY154" fmla="*/ 998911 h 1236472"/>
              <a:gd name="connsiteX155" fmla="*/ 2863483 w 3072691"/>
              <a:gd name="connsiteY155" fmla="*/ 1211432 h 1236472"/>
              <a:gd name="connsiteX156" fmla="*/ 6083 w 3072691"/>
              <a:gd name="connsiteY156" fmla="*/ 1230871 h 1236472"/>
              <a:gd name="connsiteX0" fmla="*/ 0 w 3072691"/>
              <a:gd name="connsiteY0" fmla="*/ 0 h 1236472"/>
              <a:gd name="connsiteX1" fmla="*/ 0 w 3072691"/>
              <a:gd name="connsiteY1" fmla="*/ 1218192 h 1236472"/>
              <a:gd name="connsiteX2" fmla="*/ 4757 w 3072691"/>
              <a:gd name="connsiteY2" fmla="*/ 90377 h 1236472"/>
              <a:gd name="connsiteX3" fmla="*/ 14270 w 3072691"/>
              <a:gd name="connsiteY3" fmla="*/ 137945 h 1236472"/>
              <a:gd name="connsiteX4" fmla="*/ 19026 w 3072691"/>
              <a:gd name="connsiteY4" fmla="*/ 166485 h 1236472"/>
              <a:gd name="connsiteX5" fmla="*/ 23783 w 3072691"/>
              <a:gd name="connsiteY5" fmla="*/ 185512 h 1236472"/>
              <a:gd name="connsiteX6" fmla="*/ 28540 w 3072691"/>
              <a:gd name="connsiteY6" fmla="*/ 209295 h 1236472"/>
              <a:gd name="connsiteX7" fmla="*/ 42810 w 3072691"/>
              <a:gd name="connsiteY7" fmla="*/ 266376 h 1236472"/>
              <a:gd name="connsiteX8" fmla="*/ 47566 w 3072691"/>
              <a:gd name="connsiteY8" fmla="*/ 285403 h 1236472"/>
              <a:gd name="connsiteX9" fmla="*/ 66593 w 3072691"/>
              <a:gd name="connsiteY9" fmla="*/ 323457 h 1236472"/>
              <a:gd name="connsiteX10" fmla="*/ 85619 w 3072691"/>
              <a:gd name="connsiteY10" fmla="*/ 390051 h 1236472"/>
              <a:gd name="connsiteX11" fmla="*/ 95132 w 3072691"/>
              <a:gd name="connsiteY11" fmla="*/ 437618 h 1236472"/>
              <a:gd name="connsiteX12" fmla="*/ 104646 w 3072691"/>
              <a:gd name="connsiteY12" fmla="*/ 461402 h 1236472"/>
              <a:gd name="connsiteX13" fmla="*/ 109402 w 3072691"/>
              <a:gd name="connsiteY13" fmla="*/ 756318 h 1236472"/>
              <a:gd name="connsiteX14" fmla="*/ 114159 w 3072691"/>
              <a:gd name="connsiteY14" fmla="*/ 822912 h 1236472"/>
              <a:gd name="connsiteX15" fmla="*/ 123672 w 3072691"/>
              <a:gd name="connsiteY15" fmla="*/ 851453 h 1236472"/>
              <a:gd name="connsiteX16" fmla="*/ 128429 w 3072691"/>
              <a:gd name="connsiteY16" fmla="*/ 908533 h 1236472"/>
              <a:gd name="connsiteX17" fmla="*/ 142698 w 3072691"/>
              <a:gd name="connsiteY17" fmla="*/ 913290 h 1236472"/>
              <a:gd name="connsiteX18" fmla="*/ 190265 w 3072691"/>
              <a:gd name="connsiteY18" fmla="*/ 908533 h 1236472"/>
              <a:gd name="connsiteX19" fmla="*/ 228318 w 3072691"/>
              <a:gd name="connsiteY19" fmla="*/ 879993 h 1236472"/>
              <a:gd name="connsiteX20" fmla="*/ 237831 w 3072691"/>
              <a:gd name="connsiteY20" fmla="*/ 870479 h 1236472"/>
              <a:gd name="connsiteX21" fmla="*/ 247344 w 3072691"/>
              <a:gd name="connsiteY21" fmla="*/ 856209 h 1236472"/>
              <a:gd name="connsiteX22" fmla="*/ 261614 w 3072691"/>
              <a:gd name="connsiteY22" fmla="*/ 851453 h 1236472"/>
              <a:gd name="connsiteX23" fmla="*/ 280640 w 3072691"/>
              <a:gd name="connsiteY23" fmla="*/ 856209 h 1236472"/>
              <a:gd name="connsiteX24" fmla="*/ 299667 w 3072691"/>
              <a:gd name="connsiteY24" fmla="*/ 894263 h 1236472"/>
              <a:gd name="connsiteX25" fmla="*/ 309180 w 3072691"/>
              <a:gd name="connsiteY25" fmla="*/ 927560 h 1236472"/>
              <a:gd name="connsiteX26" fmla="*/ 318693 w 3072691"/>
              <a:gd name="connsiteY26" fmla="*/ 956100 h 1236472"/>
              <a:gd name="connsiteX27" fmla="*/ 323450 w 3072691"/>
              <a:gd name="connsiteY27" fmla="*/ 970370 h 1236472"/>
              <a:gd name="connsiteX28" fmla="*/ 328206 w 3072691"/>
              <a:gd name="connsiteY28" fmla="*/ 994154 h 1236472"/>
              <a:gd name="connsiteX29" fmla="*/ 347233 w 3072691"/>
              <a:gd name="connsiteY29" fmla="*/ 1032208 h 1236472"/>
              <a:gd name="connsiteX30" fmla="*/ 356746 w 3072691"/>
              <a:gd name="connsiteY30" fmla="*/ 1046478 h 1236472"/>
              <a:gd name="connsiteX31" fmla="*/ 375773 w 3072691"/>
              <a:gd name="connsiteY31" fmla="*/ 1079775 h 1236472"/>
              <a:gd name="connsiteX32" fmla="*/ 404312 w 3072691"/>
              <a:gd name="connsiteY32" fmla="*/ 1113072 h 1236472"/>
              <a:gd name="connsiteX33" fmla="*/ 432852 w 3072691"/>
              <a:gd name="connsiteY33" fmla="*/ 1122586 h 1236472"/>
              <a:gd name="connsiteX34" fmla="*/ 461392 w 3072691"/>
              <a:gd name="connsiteY34" fmla="*/ 1117829 h 1236472"/>
              <a:gd name="connsiteX35" fmla="*/ 470905 w 3072691"/>
              <a:gd name="connsiteY35" fmla="*/ 1089288 h 1236472"/>
              <a:gd name="connsiteX36" fmla="*/ 475662 w 3072691"/>
              <a:gd name="connsiteY36" fmla="*/ 1075018 h 1236472"/>
              <a:gd name="connsiteX37" fmla="*/ 480418 w 3072691"/>
              <a:gd name="connsiteY37" fmla="*/ 1013181 h 1236472"/>
              <a:gd name="connsiteX38" fmla="*/ 489931 w 3072691"/>
              <a:gd name="connsiteY38" fmla="*/ 941830 h 1236472"/>
              <a:gd name="connsiteX39" fmla="*/ 499445 w 3072691"/>
              <a:gd name="connsiteY39" fmla="*/ 913290 h 1236472"/>
              <a:gd name="connsiteX40" fmla="*/ 513715 w 3072691"/>
              <a:gd name="connsiteY40" fmla="*/ 870479 h 1236472"/>
              <a:gd name="connsiteX41" fmla="*/ 518471 w 3072691"/>
              <a:gd name="connsiteY41" fmla="*/ 856209 h 1236472"/>
              <a:gd name="connsiteX42" fmla="*/ 532741 w 3072691"/>
              <a:gd name="connsiteY42" fmla="*/ 808642 h 1236472"/>
              <a:gd name="connsiteX43" fmla="*/ 537498 w 3072691"/>
              <a:gd name="connsiteY43" fmla="*/ 794372 h 1236472"/>
              <a:gd name="connsiteX44" fmla="*/ 547011 w 3072691"/>
              <a:gd name="connsiteY44" fmla="*/ 784858 h 1236472"/>
              <a:gd name="connsiteX45" fmla="*/ 570794 w 3072691"/>
              <a:gd name="connsiteY45" fmla="*/ 746805 h 1236472"/>
              <a:gd name="connsiteX46" fmla="*/ 585064 w 3072691"/>
              <a:gd name="connsiteY46" fmla="*/ 742048 h 1236472"/>
              <a:gd name="connsiteX47" fmla="*/ 627873 w 3072691"/>
              <a:gd name="connsiteY47" fmla="*/ 756318 h 1236472"/>
              <a:gd name="connsiteX48" fmla="*/ 637387 w 3072691"/>
              <a:gd name="connsiteY48" fmla="*/ 765832 h 1236472"/>
              <a:gd name="connsiteX49" fmla="*/ 665926 w 3072691"/>
              <a:gd name="connsiteY49" fmla="*/ 784858 h 1236472"/>
              <a:gd name="connsiteX50" fmla="*/ 675439 w 3072691"/>
              <a:gd name="connsiteY50" fmla="*/ 794372 h 1236472"/>
              <a:gd name="connsiteX51" fmla="*/ 694466 w 3072691"/>
              <a:gd name="connsiteY51" fmla="*/ 822912 h 1236472"/>
              <a:gd name="connsiteX52" fmla="*/ 727762 w 3072691"/>
              <a:gd name="connsiteY52" fmla="*/ 832426 h 1236472"/>
              <a:gd name="connsiteX53" fmla="*/ 765815 w 3072691"/>
              <a:gd name="connsiteY53" fmla="*/ 841939 h 1236472"/>
              <a:gd name="connsiteX54" fmla="*/ 799111 w 3072691"/>
              <a:gd name="connsiteY54" fmla="*/ 870479 h 1236472"/>
              <a:gd name="connsiteX55" fmla="*/ 822895 w 3072691"/>
              <a:gd name="connsiteY55" fmla="*/ 894263 h 1236472"/>
              <a:gd name="connsiteX56" fmla="*/ 846678 w 3072691"/>
              <a:gd name="connsiteY56" fmla="*/ 918047 h 1236472"/>
              <a:gd name="connsiteX57" fmla="*/ 860947 w 3072691"/>
              <a:gd name="connsiteY57" fmla="*/ 932317 h 1236472"/>
              <a:gd name="connsiteX58" fmla="*/ 870461 w 3072691"/>
              <a:gd name="connsiteY58" fmla="*/ 946587 h 1236472"/>
              <a:gd name="connsiteX59" fmla="*/ 884731 w 3072691"/>
              <a:gd name="connsiteY59" fmla="*/ 960857 h 1236472"/>
              <a:gd name="connsiteX60" fmla="*/ 894244 w 3072691"/>
              <a:gd name="connsiteY60" fmla="*/ 975127 h 1236472"/>
              <a:gd name="connsiteX61" fmla="*/ 903757 w 3072691"/>
              <a:gd name="connsiteY61" fmla="*/ 984641 h 1236472"/>
              <a:gd name="connsiteX62" fmla="*/ 913270 w 3072691"/>
              <a:gd name="connsiteY62" fmla="*/ 998911 h 1236472"/>
              <a:gd name="connsiteX63" fmla="*/ 927540 w 3072691"/>
              <a:gd name="connsiteY63" fmla="*/ 1003668 h 1236472"/>
              <a:gd name="connsiteX64" fmla="*/ 941810 w 3072691"/>
              <a:gd name="connsiteY64" fmla="*/ 1022694 h 1236472"/>
              <a:gd name="connsiteX65" fmla="*/ 956080 w 3072691"/>
              <a:gd name="connsiteY65" fmla="*/ 1032208 h 1236472"/>
              <a:gd name="connsiteX66" fmla="*/ 960836 w 3072691"/>
              <a:gd name="connsiteY66" fmla="*/ 1046478 h 1236472"/>
              <a:gd name="connsiteX67" fmla="*/ 998889 w 3072691"/>
              <a:gd name="connsiteY67" fmla="*/ 1055991 h 1236472"/>
              <a:gd name="connsiteX68" fmla="*/ 1027429 w 3072691"/>
              <a:gd name="connsiteY68" fmla="*/ 1075018 h 1236472"/>
              <a:gd name="connsiteX69" fmla="*/ 1208180 w 3072691"/>
              <a:gd name="connsiteY69" fmla="*/ 1084532 h 1236472"/>
              <a:gd name="connsiteX70" fmla="*/ 1217694 w 3072691"/>
              <a:gd name="connsiteY70" fmla="*/ 1094045 h 1236472"/>
              <a:gd name="connsiteX71" fmla="*/ 1227207 w 3072691"/>
              <a:gd name="connsiteY71" fmla="*/ 1122586 h 1236472"/>
              <a:gd name="connsiteX72" fmla="*/ 1236720 w 3072691"/>
              <a:gd name="connsiteY72" fmla="*/ 1151126 h 1236472"/>
              <a:gd name="connsiteX73" fmla="*/ 1250990 w 3072691"/>
              <a:gd name="connsiteY73" fmla="*/ 1179666 h 1236472"/>
              <a:gd name="connsiteX74" fmla="*/ 1279530 w 3072691"/>
              <a:gd name="connsiteY74" fmla="*/ 1189180 h 1236472"/>
              <a:gd name="connsiteX75" fmla="*/ 1322339 w 3072691"/>
              <a:gd name="connsiteY75" fmla="*/ 1179666 h 1236472"/>
              <a:gd name="connsiteX76" fmla="*/ 1336609 w 3072691"/>
              <a:gd name="connsiteY76" fmla="*/ 1170153 h 1236472"/>
              <a:gd name="connsiteX77" fmla="*/ 1355636 w 3072691"/>
              <a:gd name="connsiteY77" fmla="*/ 1165396 h 1236472"/>
              <a:gd name="connsiteX78" fmla="*/ 1369905 w 3072691"/>
              <a:gd name="connsiteY78" fmla="*/ 1155883 h 1236472"/>
              <a:gd name="connsiteX79" fmla="*/ 1436498 w 3072691"/>
              <a:gd name="connsiteY79" fmla="*/ 1155883 h 1236472"/>
              <a:gd name="connsiteX80" fmla="*/ 1479308 w 3072691"/>
              <a:gd name="connsiteY80" fmla="*/ 1189180 h 1236472"/>
              <a:gd name="connsiteX81" fmla="*/ 1522117 w 3072691"/>
              <a:gd name="connsiteY81" fmla="*/ 1184423 h 1236472"/>
              <a:gd name="connsiteX82" fmla="*/ 1531630 w 3072691"/>
              <a:gd name="connsiteY82" fmla="*/ 1170153 h 1236472"/>
              <a:gd name="connsiteX83" fmla="*/ 1555413 w 3072691"/>
              <a:gd name="connsiteY83" fmla="*/ 1146369 h 1236472"/>
              <a:gd name="connsiteX84" fmla="*/ 1607736 w 3072691"/>
              <a:gd name="connsiteY84" fmla="*/ 1151126 h 1236472"/>
              <a:gd name="connsiteX85" fmla="*/ 1622006 w 3072691"/>
              <a:gd name="connsiteY85" fmla="*/ 1160639 h 1236472"/>
              <a:gd name="connsiteX86" fmla="*/ 1636276 w 3072691"/>
              <a:gd name="connsiteY86" fmla="*/ 1165396 h 1236472"/>
              <a:gd name="connsiteX87" fmla="*/ 1664816 w 3072691"/>
              <a:gd name="connsiteY87" fmla="*/ 1189180 h 1236472"/>
              <a:gd name="connsiteX88" fmla="*/ 1683842 w 3072691"/>
              <a:gd name="connsiteY88" fmla="*/ 1198693 h 1236472"/>
              <a:gd name="connsiteX89" fmla="*/ 1731408 w 3072691"/>
              <a:gd name="connsiteY89" fmla="*/ 1189180 h 1236472"/>
              <a:gd name="connsiteX90" fmla="*/ 1740921 w 3072691"/>
              <a:gd name="connsiteY90" fmla="*/ 1179666 h 1236472"/>
              <a:gd name="connsiteX91" fmla="*/ 1769461 w 3072691"/>
              <a:gd name="connsiteY91" fmla="*/ 1170153 h 1236472"/>
              <a:gd name="connsiteX92" fmla="*/ 1840810 w 3072691"/>
              <a:gd name="connsiteY92" fmla="*/ 1174909 h 1236472"/>
              <a:gd name="connsiteX93" fmla="*/ 2092911 w 3072691"/>
              <a:gd name="connsiteY93" fmla="*/ 1165396 h 1236472"/>
              <a:gd name="connsiteX94" fmla="*/ 2107181 w 3072691"/>
              <a:gd name="connsiteY94" fmla="*/ 1155883 h 1236472"/>
              <a:gd name="connsiteX95" fmla="*/ 2121451 w 3072691"/>
              <a:gd name="connsiteY95" fmla="*/ 1151126 h 1236472"/>
              <a:gd name="connsiteX96" fmla="*/ 2145234 w 3072691"/>
              <a:gd name="connsiteY96" fmla="*/ 1127342 h 1236472"/>
              <a:gd name="connsiteX97" fmla="*/ 2173774 w 3072691"/>
              <a:gd name="connsiteY97" fmla="*/ 1098802 h 1236472"/>
              <a:gd name="connsiteX98" fmla="*/ 2211826 w 3072691"/>
              <a:gd name="connsiteY98" fmla="*/ 1060748 h 1236472"/>
              <a:gd name="connsiteX99" fmla="*/ 2221340 w 3072691"/>
              <a:gd name="connsiteY99" fmla="*/ 1051235 h 1236472"/>
              <a:gd name="connsiteX100" fmla="*/ 2235610 w 3072691"/>
              <a:gd name="connsiteY100" fmla="*/ 1046478 h 1236472"/>
              <a:gd name="connsiteX101" fmla="*/ 2254636 w 3072691"/>
              <a:gd name="connsiteY101" fmla="*/ 1032208 h 1236472"/>
              <a:gd name="connsiteX102" fmla="*/ 2273662 w 3072691"/>
              <a:gd name="connsiteY102" fmla="*/ 1027451 h 1236472"/>
              <a:gd name="connsiteX103" fmla="*/ 2297446 w 3072691"/>
              <a:gd name="connsiteY103" fmla="*/ 1017938 h 1236472"/>
              <a:gd name="connsiteX104" fmla="*/ 2306959 w 3072691"/>
              <a:gd name="connsiteY104" fmla="*/ 998911 h 1236472"/>
              <a:gd name="connsiteX105" fmla="*/ 2311715 w 3072691"/>
              <a:gd name="connsiteY105" fmla="*/ 956100 h 1236472"/>
              <a:gd name="connsiteX106" fmla="*/ 2321229 w 3072691"/>
              <a:gd name="connsiteY106" fmla="*/ 903776 h 1236472"/>
              <a:gd name="connsiteX107" fmla="*/ 2325985 w 3072691"/>
              <a:gd name="connsiteY107" fmla="*/ 860966 h 1236472"/>
              <a:gd name="connsiteX108" fmla="*/ 2330742 w 3072691"/>
              <a:gd name="connsiteY108" fmla="*/ 813399 h 1236472"/>
              <a:gd name="connsiteX109" fmla="*/ 2335499 w 3072691"/>
              <a:gd name="connsiteY109" fmla="*/ 799129 h 1236472"/>
              <a:gd name="connsiteX110" fmla="*/ 2340255 w 3072691"/>
              <a:gd name="connsiteY110" fmla="*/ 780102 h 1236472"/>
              <a:gd name="connsiteX111" fmla="*/ 2349768 w 3072691"/>
              <a:gd name="connsiteY111" fmla="*/ 751561 h 1236472"/>
              <a:gd name="connsiteX112" fmla="*/ 2354525 w 3072691"/>
              <a:gd name="connsiteY112" fmla="*/ 732535 h 1236472"/>
              <a:gd name="connsiteX113" fmla="*/ 2364038 w 3072691"/>
              <a:gd name="connsiteY113" fmla="*/ 713508 h 1236472"/>
              <a:gd name="connsiteX114" fmla="*/ 2373551 w 3072691"/>
              <a:gd name="connsiteY114" fmla="*/ 580320 h 1236472"/>
              <a:gd name="connsiteX115" fmla="*/ 2383065 w 3072691"/>
              <a:gd name="connsiteY115" fmla="*/ 508969 h 1236472"/>
              <a:gd name="connsiteX116" fmla="*/ 2387821 w 3072691"/>
              <a:gd name="connsiteY116" fmla="*/ 494699 h 1236472"/>
              <a:gd name="connsiteX117" fmla="*/ 2397335 w 3072691"/>
              <a:gd name="connsiteY117" fmla="*/ 480428 h 1236472"/>
              <a:gd name="connsiteX118" fmla="*/ 2421118 w 3072691"/>
              <a:gd name="connsiteY118" fmla="*/ 461402 h 1236472"/>
              <a:gd name="connsiteX119" fmla="*/ 2440144 w 3072691"/>
              <a:gd name="connsiteY119" fmla="*/ 432861 h 1236472"/>
              <a:gd name="connsiteX120" fmla="*/ 2449657 w 3072691"/>
              <a:gd name="connsiteY120" fmla="*/ 418591 h 1236472"/>
              <a:gd name="connsiteX121" fmla="*/ 2459171 w 3072691"/>
              <a:gd name="connsiteY121" fmla="*/ 409078 h 1236472"/>
              <a:gd name="connsiteX122" fmla="*/ 2473440 w 3072691"/>
              <a:gd name="connsiteY122" fmla="*/ 380537 h 1236472"/>
              <a:gd name="connsiteX123" fmla="*/ 2492467 w 3072691"/>
              <a:gd name="connsiteY123" fmla="*/ 361510 h 1236472"/>
              <a:gd name="connsiteX124" fmla="*/ 2516250 w 3072691"/>
              <a:gd name="connsiteY124" fmla="*/ 390051 h 1236472"/>
              <a:gd name="connsiteX125" fmla="*/ 2525763 w 3072691"/>
              <a:gd name="connsiteY125" fmla="*/ 404321 h 1236472"/>
              <a:gd name="connsiteX126" fmla="*/ 2535276 w 3072691"/>
              <a:gd name="connsiteY126" fmla="*/ 432861 h 1236472"/>
              <a:gd name="connsiteX127" fmla="*/ 2544790 w 3072691"/>
              <a:gd name="connsiteY127" fmla="*/ 461402 h 1236472"/>
              <a:gd name="connsiteX128" fmla="*/ 2549546 w 3072691"/>
              <a:gd name="connsiteY128" fmla="*/ 480428 h 1236472"/>
              <a:gd name="connsiteX129" fmla="*/ 2554303 w 3072691"/>
              <a:gd name="connsiteY129" fmla="*/ 504212 h 1236472"/>
              <a:gd name="connsiteX130" fmla="*/ 2563816 w 3072691"/>
              <a:gd name="connsiteY130" fmla="*/ 580320 h 1236472"/>
              <a:gd name="connsiteX131" fmla="*/ 2568573 w 3072691"/>
              <a:gd name="connsiteY131" fmla="*/ 604103 h 1236472"/>
              <a:gd name="connsiteX132" fmla="*/ 2573329 w 3072691"/>
              <a:gd name="connsiteY132" fmla="*/ 632643 h 1236472"/>
              <a:gd name="connsiteX133" fmla="*/ 2587599 w 3072691"/>
              <a:gd name="connsiteY133" fmla="*/ 699237 h 1236472"/>
              <a:gd name="connsiteX134" fmla="*/ 2597112 w 3072691"/>
              <a:gd name="connsiteY134" fmla="*/ 832426 h 1236472"/>
              <a:gd name="connsiteX135" fmla="*/ 2601869 w 3072691"/>
              <a:gd name="connsiteY135" fmla="*/ 865723 h 1236472"/>
              <a:gd name="connsiteX136" fmla="*/ 2616139 w 3072691"/>
              <a:gd name="connsiteY136" fmla="*/ 932317 h 1236472"/>
              <a:gd name="connsiteX137" fmla="*/ 2625652 w 3072691"/>
              <a:gd name="connsiteY137" fmla="*/ 965614 h 1236472"/>
              <a:gd name="connsiteX138" fmla="*/ 2635165 w 3072691"/>
              <a:gd name="connsiteY138" fmla="*/ 1022694 h 1236472"/>
              <a:gd name="connsiteX139" fmla="*/ 2639922 w 3072691"/>
              <a:gd name="connsiteY139" fmla="*/ 1127342 h 1236472"/>
              <a:gd name="connsiteX140" fmla="*/ 2649435 w 3072691"/>
              <a:gd name="connsiteY140" fmla="*/ 1155883 h 1236472"/>
              <a:gd name="connsiteX141" fmla="*/ 2668462 w 3072691"/>
              <a:gd name="connsiteY141" fmla="*/ 1179666 h 1236472"/>
              <a:gd name="connsiteX142" fmla="*/ 2682731 w 3072691"/>
              <a:gd name="connsiteY142" fmla="*/ 1184423 h 1236472"/>
              <a:gd name="connsiteX143" fmla="*/ 2711271 w 3072691"/>
              <a:gd name="connsiteY143" fmla="*/ 1179666 h 1236472"/>
              <a:gd name="connsiteX144" fmla="*/ 2720784 w 3072691"/>
              <a:gd name="connsiteY144" fmla="*/ 1165396 h 1236472"/>
              <a:gd name="connsiteX145" fmla="*/ 2730298 w 3072691"/>
              <a:gd name="connsiteY145" fmla="*/ 1155883 h 1236472"/>
              <a:gd name="connsiteX146" fmla="*/ 2749324 w 3072691"/>
              <a:gd name="connsiteY146" fmla="*/ 1151126 h 1236472"/>
              <a:gd name="connsiteX147" fmla="*/ 2758837 w 3072691"/>
              <a:gd name="connsiteY147" fmla="*/ 1141612 h 1236472"/>
              <a:gd name="connsiteX148" fmla="*/ 2792134 w 3072691"/>
              <a:gd name="connsiteY148" fmla="*/ 1113072 h 1236472"/>
              <a:gd name="connsiteX149" fmla="*/ 2811160 w 3072691"/>
              <a:gd name="connsiteY149" fmla="*/ 1084532 h 1236472"/>
              <a:gd name="connsiteX150" fmla="*/ 2820673 w 3072691"/>
              <a:gd name="connsiteY150" fmla="*/ 1070262 h 1236472"/>
              <a:gd name="connsiteX151" fmla="*/ 2830187 w 3072691"/>
              <a:gd name="connsiteY151" fmla="*/ 1055991 h 1236472"/>
              <a:gd name="connsiteX152" fmla="*/ 2834943 w 3072691"/>
              <a:gd name="connsiteY152" fmla="*/ 1036965 h 1236472"/>
              <a:gd name="connsiteX153" fmla="*/ 2844456 w 3072691"/>
              <a:gd name="connsiteY153" fmla="*/ 1027451 h 1236472"/>
              <a:gd name="connsiteX154" fmla="*/ 2853970 w 3072691"/>
              <a:gd name="connsiteY154" fmla="*/ 998911 h 1236472"/>
              <a:gd name="connsiteX155" fmla="*/ 2863483 w 3072691"/>
              <a:gd name="connsiteY155" fmla="*/ 1211432 h 1236472"/>
              <a:gd name="connsiteX156" fmla="*/ 6083 w 3072691"/>
              <a:gd name="connsiteY156" fmla="*/ 1230871 h 1236472"/>
              <a:gd name="connsiteX157" fmla="*/ 0 w 3072691"/>
              <a:gd name="connsiteY157" fmla="*/ 0 h 1236472"/>
              <a:gd name="connsiteX0" fmla="*/ 0 w 2874209"/>
              <a:gd name="connsiteY0" fmla="*/ 0 h 1230871"/>
              <a:gd name="connsiteX1" fmla="*/ 0 w 2874209"/>
              <a:gd name="connsiteY1" fmla="*/ 1218192 h 1230871"/>
              <a:gd name="connsiteX2" fmla="*/ 4757 w 2874209"/>
              <a:gd name="connsiteY2" fmla="*/ 90377 h 1230871"/>
              <a:gd name="connsiteX3" fmla="*/ 14270 w 2874209"/>
              <a:gd name="connsiteY3" fmla="*/ 137945 h 1230871"/>
              <a:gd name="connsiteX4" fmla="*/ 19026 w 2874209"/>
              <a:gd name="connsiteY4" fmla="*/ 166485 h 1230871"/>
              <a:gd name="connsiteX5" fmla="*/ 23783 w 2874209"/>
              <a:gd name="connsiteY5" fmla="*/ 185512 h 1230871"/>
              <a:gd name="connsiteX6" fmla="*/ 28540 w 2874209"/>
              <a:gd name="connsiteY6" fmla="*/ 209295 h 1230871"/>
              <a:gd name="connsiteX7" fmla="*/ 42810 w 2874209"/>
              <a:gd name="connsiteY7" fmla="*/ 266376 h 1230871"/>
              <a:gd name="connsiteX8" fmla="*/ 47566 w 2874209"/>
              <a:gd name="connsiteY8" fmla="*/ 285403 h 1230871"/>
              <a:gd name="connsiteX9" fmla="*/ 66593 w 2874209"/>
              <a:gd name="connsiteY9" fmla="*/ 323457 h 1230871"/>
              <a:gd name="connsiteX10" fmla="*/ 85619 w 2874209"/>
              <a:gd name="connsiteY10" fmla="*/ 390051 h 1230871"/>
              <a:gd name="connsiteX11" fmla="*/ 95132 w 2874209"/>
              <a:gd name="connsiteY11" fmla="*/ 437618 h 1230871"/>
              <a:gd name="connsiteX12" fmla="*/ 104646 w 2874209"/>
              <a:gd name="connsiteY12" fmla="*/ 461402 h 1230871"/>
              <a:gd name="connsiteX13" fmla="*/ 109402 w 2874209"/>
              <a:gd name="connsiteY13" fmla="*/ 756318 h 1230871"/>
              <a:gd name="connsiteX14" fmla="*/ 114159 w 2874209"/>
              <a:gd name="connsiteY14" fmla="*/ 822912 h 1230871"/>
              <a:gd name="connsiteX15" fmla="*/ 123672 w 2874209"/>
              <a:gd name="connsiteY15" fmla="*/ 851453 h 1230871"/>
              <a:gd name="connsiteX16" fmla="*/ 128429 w 2874209"/>
              <a:gd name="connsiteY16" fmla="*/ 908533 h 1230871"/>
              <a:gd name="connsiteX17" fmla="*/ 142698 w 2874209"/>
              <a:gd name="connsiteY17" fmla="*/ 913290 h 1230871"/>
              <a:gd name="connsiteX18" fmla="*/ 190265 w 2874209"/>
              <a:gd name="connsiteY18" fmla="*/ 908533 h 1230871"/>
              <a:gd name="connsiteX19" fmla="*/ 228318 w 2874209"/>
              <a:gd name="connsiteY19" fmla="*/ 879993 h 1230871"/>
              <a:gd name="connsiteX20" fmla="*/ 237831 w 2874209"/>
              <a:gd name="connsiteY20" fmla="*/ 870479 h 1230871"/>
              <a:gd name="connsiteX21" fmla="*/ 247344 w 2874209"/>
              <a:gd name="connsiteY21" fmla="*/ 856209 h 1230871"/>
              <a:gd name="connsiteX22" fmla="*/ 261614 w 2874209"/>
              <a:gd name="connsiteY22" fmla="*/ 851453 h 1230871"/>
              <a:gd name="connsiteX23" fmla="*/ 280640 w 2874209"/>
              <a:gd name="connsiteY23" fmla="*/ 856209 h 1230871"/>
              <a:gd name="connsiteX24" fmla="*/ 299667 w 2874209"/>
              <a:gd name="connsiteY24" fmla="*/ 894263 h 1230871"/>
              <a:gd name="connsiteX25" fmla="*/ 309180 w 2874209"/>
              <a:gd name="connsiteY25" fmla="*/ 927560 h 1230871"/>
              <a:gd name="connsiteX26" fmla="*/ 318693 w 2874209"/>
              <a:gd name="connsiteY26" fmla="*/ 956100 h 1230871"/>
              <a:gd name="connsiteX27" fmla="*/ 323450 w 2874209"/>
              <a:gd name="connsiteY27" fmla="*/ 970370 h 1230871"/>
              <a:gd name="connsiteX28" fmla="*/ 328206 w 2874209"/>
              <a:gd name="connsiteY28" fmla="*/ 994154 h 1230871"/>
              <a:gd name="connsiteX29" fmla="*/ 347233 w 2874209"/>
              <a:gd name="connsiteY29" fmla="*/ 1032208 h 1230871"/>
              <a:gd name="connsiteX30" fmla="*/ 356746 w 2874209"/>
              <a:gd name="connsiteY30" fmla="*/ 1046478 h 1230871"/>
              <a:gd name="connsiteX31" fmla="*/ 375773 w 2874209"/>
              <a:gd name="connsiteY31" fmla="*/ 1079775 h 1230871"/>
              <a:gd name="connsiteX32" fmla="*/ 404312 w 2874209"/>
              <a:gd name="connsiteY32" fmla="*/ 1113072 h 1230871"/>
              <a:gd name="connsiteX33" fmla="*/ 432852 w 2874209"/>
              <a:gd name="connsiteY33" fmla="*/ 1122586 h 1230871"/>
              <a:gd name="connsiteX34" fmla="*/ 461392 w 2874209"/>
              <a:gd name="connsiteY34" fmla="*/ 1117829 h 1230871"/>
              <a:gd name="connsiteX35" fmla="*/ 470905 w 2874209"/>
              <a:gd name="connsiteY35" fmla="*/ 1089288 h 1230871"/>
              <a:gd name="connsiteX36" fmla="*/ 475662 w 2874209"/>
              <a:gd name="connsiteY36" fmla="*/ 1075018 h 1230871"/>
              <a:gd name="connsiteX37" fmla="*/ 480418 w 2874209"/>
              <a:gd name="connsiteY37" fmla="*/ 1013181 h 1230871"/>
              <a:gd name="connsiteX38" fmla="*/ 489931 w 2874209"/>
              <a:gd name="connsiteY38" fmla="*/ 941830 h 1230871"/>
              <a:gd name="connsiteX39" fmla="*/ 499445 w 2874209"/>
              <a:gd name="connsiteY39" fmla="*/ 913290 h 1230871"/>
              <a:gd name="connsiteX40" fmla="*/ 513715 w 2874209"/>
              <a:gd name="connsiteY40" fmla="*/ 870479 h 1230871"/>
              <a:gd name="connsiteX41" fmla="*/ 518471 w 2874209"/>
              <a:gd name="connsiteY41" fmla="*/ 856209 h 1230871"/>
              <a:gd name="connsiteX42" fmla="*/ 532741 w 2874209"/>
              <a:gd name="connsiteY42" fmla="*/ 808642 h 1230871"/>
              <a:gd name="connsiteX43" fmla="*/ 537498 w 2874209"/>
              <a:gd name="connsiteY43" fmla="*/ 794372 h 1230871"/>
              <a:gd name="connsiteX44" fmla="*/ 547011 w 2874209"/>
              <a:gd name="connsiteY44" fmla="*/ 784858 h 1230871"/>
              <a:gd name="connsiteX45" fmla="*/ 570794 w 2874209"/>
              <a:gd name="connsiteY45" fmla="*/ 746805 h 1230871"/>
              <a:gd name="connsiteX46" fmla="*/ 585064 w 2874209"/>
              <a:gd name="connsiteY46" fmla="*/ 742048 h 1230871"/>
              <a:gd name="connsiteX47" fmla="*/ 627873 w 2874209"/>
              <a:gd name="connsiteY47" fmla="*/ 756318 h 1230871"/>
              <a:gd name="connsiteX48" fmla="*/ 637387 w 2874209"/>
              <a:gd name="connsiteY48" fmla="*/ 765832 h 1230871"/>
              <a:gd name="connsiteX49" fmla="*/ 665926 w 2874209"/>
              <a:gd name="connsiteY49" fmla="*/ 784858 h 1230871"/>
              <a:gd name="connsiteX50" fmla="*/ 675439 w 2874209"/>
              <a:gd name="connsiteY50" fmla="*/ 794372 h 1230871"/>
              <a:gd name="connsiteX51" fmla="*/ 694466 w 2874209"/>
              <a:gd name="connsiteY51" fmla="*/ 822912 h 1230871"/>
              <a:gd name="connsiteX52" fmla="*/ 727762 w 2874209"/>
              <a:gd name="connsiteY52" fmla="*/ 832426 h 1230871"/>
              <a:gd name="connsiteX53" fmla="*/ 765815 w 2874209"/>
              <a:gd name="connsiteY53" fmla="*/ 841939 h 1230871"/>
              <a:gd name="connsiteX54" fmla="*/ 799111 w 2874209"/>
              <a:gd name="connsiteY54" fmla="*/ 870479 h 1230871"/>
              <a:gd name="connsiteX55" fmla="*/ 822895 w 2874209"/>
              <a:gd name="connsiteY55" fmla="*/ 894263 h 1230871"/>
              <a:gd name="connsiteX56" fmla="*/ 846678 w 2874209"/>
              <a:gd name="connsiteY56" fmla="*/ 918047 h 1230871"/>
              <a:gd name="connsiteX57" fmla="*/ 860947 w 2874209"/>
              <a:gd name="connsiteY57" fmla="*/ 932317 h 1230871"/>
              <a:gd name="connsiteX58" fmla="*/ 870461 w 2874209"/>
              <a:gd name="connsiteY58" fmla="*/ 946587 h 1230871"/>
              <a:gd name="connsiteX59" fmla="*/ 884731 w 2874209"/>
              <a:gd name="connsiteY59" fmla="*/ 960857 h 1230871"/>
              <a:gd name="connsiteX60" fmla="*/ 894244 w 2874209"/>
              <a:gd name="connsiteY60" fmla="*/ 975127 h 1230871"/>
              <a:gd name="connsiteX61" fmla="*/ 903757 w 2874209"/>
              <a:gd name="connsiteY61" fmla="*/ 984641 h 1230871"/>
              <a:gd name="connsiteX62" fmla="*/ 913270 w 2874209"/>
              <a:gd name="connsiteY62" fmla="*/ 998911 h 1230871"/>
              <a:gd name="connsiteX63" fmla="*/ 927540 w 2874209"/>
              <a:gd name="connsiteY63" fmla="*/ 1003668 h 1230871"/>
              <a:gd name="connsiteX64" fmla="*/ 941810 w 2874209"/>
              <a:gd name="connsiteY64" fmla="*/ 1022694 h 1230871"/>
              <a:gd name="connsiteX65" fmla="*/ 956080 w 2874209"/>
              <a:gd name="connsiteY65" fmla="*/ 1032208 h 1230871"/>
              <a:gd name="connsiteX66" fmla="*/ 960836 w 2874209"/>
              <a:gd name="connsiteY66" fmla="*/ 1046478 h 1230871"/>
              <a:gd name="connsiteX67" fmla="*/ 998889 w 2874209"/>
              <a:gd name="connsiteY67" fmla="*/ 1055991 h 1230871"/>
              <a:gd name="connsiteX68" fmla="*/ 1027429 w 2874209"/>
              <a:gd name="connsiteY68" fmla="*/ 1075018 h 1230871"/>
              <a:gd name="connsiteX69" fmla="*/ 1208180 w 2874209"/>
              <a:gd name="connsiteY69" fmla="*/ 1084532 h 1230871"/>
              <a:gd name="connsiteX70" fmla="*/ 1217694 w 2874209"/>
              <a:gd name="connsiteY70" fmla="*/ 1094045 h 1230871"/>
              <a:gd name="connsiteX71" fmla="*/ 1227207 w 2874209"/>
              <a:gd name="connsiteY71" fmla="*/ 1122586 h 1230871"/>
              <a:gd name="connsiteX72" fmla="*/ 1236720 w 2874209"/>
              <a:gd name="connsiteY72" fmla="*/ 1151126 h 1230871"/>
              <a:gd name="connsiteX73" fmla="*/ 1250990 w 2874209"/>
              <a:gd name="connsiteY73" fmla="*/ 1179666 h 1230871"/>
              <a:gd name="connsiteX74" fmla="*/ 1279530 w 2874209"/>
              <a:gd name="connsiteY74" fmla="*/ 1189180 h 1230871"/>
              <a:gd name="connsiteX75" fmla="*/ 1322339 w 2874209"/>
              <a:gd name="connsiteY75" fmla="*/ 1179666 h 1230871"/>
              <a:gd name="connsiteX76" fmla="*/ 1336609 w 2874209"/>
              <a:gd name="connsiteY76" fmla="*/ 1170153 h 1230871"/>
              <a:gd name="connsiteX77" fmla="*/ 1355636 w 2874209"/>
              <a:gd name="connsiteY77" fmla="*/ 1165396 h 1230871"/>
              <a:gd name="connsiteX78" fmla="*/ 1369905 w 2874209"/>
              <a:gd name="connsiteY78" fmla="*/ 1155883 h 1230871"/>
              <a:gd name="connsiteX79" fmla="*/ 1436498 w 2874209"/>
              <a:gd name="connsiteY79" fmla="*/ 1155883 h 1230871"/>
              <a:gd name="connsiteX80" fmla="*/ 1479308 w 2874209"/>
              <a:gd name="connsiteY80" fmla="*/ 1189180 h 1230871"/>
              <a:gd name="connsiteX81" fmla="*/ 1522117 w 2874209"/>
              <a:gd name="connsiteY81" fmla="*/ 1184423 h 1230871"/>
              <a:gd name="connsiteX82" fmla="*/ 1531630 w 2874209"/>
              <a:gd name="connsiteY82" fmla="*/ 1170153 h 1230871"/>
              <a:gd name="connsiteX83" fmla="*/ 1555413 w 2874209"/>
              <a:gd name="connsiteY83" fmla="*/ 1146369 h 1230871"/>
              <a:gd name="connsiteX84" fmla="*/ 1607736 w 2874209"/>
              <a:gd name="connsiteY84" fmla="*/ 1151126 h 1230871"/>
              <a:gd name="connsiteX85" fmla="*/ 1622006 w 2874209"/>
              <a:gd name="connsiteY85" fmla="*/ 1160639 h 1230871"/>
              <a:gd name="connsiteX86" fmla="*/ 1636276 w 2874209"/>
              <a:gd name="connsiteY86" fmla="*/ 1165396 h 1230871"/>
              <a:gd name="connsiteX87" fmla="*/ 1664816 w 2874209"/>
              <a:gd name="connsiteY87" fmla="*/ 1189180 h 1230871"/>
              <a:gd name="connsiteX88" fmla="*/ 1683842 w 2874209"/>
              <a:gd name="connsiteY88" fmla="*/ 1198693 h 1230871"/>
              <a:gd name="connsiteX89" fmla="*/ 1731408 w 2874209"/>
              <a:gd name="connsiteY89" fmla="*/ 1189180 h 1230871"/>
              <a:gd name="connsiteX90" fmla="*/ 1740921 w 2874209"/>
              <a:gd name="connsiteY90" fmla="*/ 1179666 h 1230871"/>
              <a:gd name="connsiteX91" fmla="*/ 1769461 w 2874209"/>
              <a:gd name="connsiteY91" fmla="*/ 1170153 h 1230871"/>
              <a:gd name="connsiteX92" fmla="*/ 1840810 w 2874209"/>
              <a:gd name="connsiteY92" fmla="*/ 1174909 h 1230871"/>
              <a:gd name="connsiteX93" fmla="*/ 2092911 w 2874209"/>
              <a:gd name="connsiteY93" fmla="*/ 1165396 h 1230871"/>
              <a:gd name="connsiteX94" fmla="*/ 2107181 w 2874209"/>
              <a:gd name="connsiteY94" fmla="*/ 1155883 h 1230871"/>
              <a:gd name="connsiteX95" fmla="*/ 2121451 w 2874209"/>
              <a:gd name="connsiteY95" fmla="*/ 1151126 h 1230871"/>
              <a:gd name="connsiteX96" fmla="*/ 2145234 w 2874209"/>
              <a:gd name="connsiteY96" fmla="*/ 1127342 h 1230871"/>
              <a:gd name="connsiteX97" fmla="*/ 2173774 w 2874209"/>
              <a:gd name="connsiteY97" fmla="*/ 1098802 h 1230871"/>
              <a:gd name="connsiteX98" fmla="*/ 2211826 w 2874209"/>
              <a:gd name="connsiteY98" fmla="*/ 1060748 h 1230871"/>
              <a:gd name="connsiteX99" fmla="*/ 2221340 w 2874209"/>
              <a:gd name="connsiteY99" fmla="*/ 1051235 h 1230871"/>
              <a:gd name="connsiteX100" fmla="*/ 2235610 w 2874209"/>
              <a:gd name="connsiteY100" fmla="*/ 1046478 h 1230871"/>
              <a:gd name="connsiteX101" fmla="*/ 2254636 w 2874209"/>
              <a:gd name="connsiteY101" fmla="*/ 1032208 h 1230871"/>
              <a:gd name="connsiteX102" fmla="*/ 2273662 w 2874209"/>
              <a:gd name="connsiteY102" fmla="*/ 1027451 h 1230871"/>
              <a:gd name="connsiteX103" fmla="*/ 2297446 w 2874209"/>
              <a:gd name="connsiteY103" fmla="*/ 1017938 h 1230871"/>
              <a:gd name="connsiteX104" fmla="*/ 2306959 w 2874209"/>
              <a:gd name="connsiteY104" fmla="*/ 998911 h 1230871"/>
              <a:gd name="connsiteX105" fmla="*/ 2311715 w 2874209"/>
              <a:gd name="connsiteY105" fmla="*/ 956100 h 1230871"/>
              <a:gd name="connsiteX106" fmla="*/ 2321229 w 2874209"/>
              <a:gd name="connsiteY106" fmla="*/ 903776 h 1230871"/>
              <a:gd name="connsiteX107" fmla="*/ 2325985 w 2874209"/>
              <a:gd name="connsiteY107" fmla="*/ 860966 h 1230871"/>
              <a:gd name="connsiteX108" fmla="*/ 2330742 w 2874209"/>
              <a:gd name="connsiteY108" fmla="*/ 813399 h 1230871"/>
              <a:gd name="connsiteX109" fmla="*/ 2335499 w 2874209"/>
              <a:gd name="connsiteY109" fmla="*/ 799129 h 1230871"/>
              <a:gd name="connsiteX110" fmla="*/ 2340255 w 2874209"/>
              <a:gd name="connsiteY110" fmla="*/ 780102 h 1230871"/>
              <a:gd name="connsiteX111" fmla="*/ 2349768 w 2874209"/>
              <a:gd name="connsiteY111" fmla="*/ 751561 h 1230871"/>
              <a:gd name="connsiteX112" fmla="*/ 2354525 w 2874209"/>
              <a:gd name="connsiteY112" fmla="*/ 732535 h 1230871"/>
              <a:gd name="connsiteX113" fmla="*/ 2364038 w 2874209"/>
              <a:gd name="connsiteY113" fmla="*/ 713508 h 1230871"/>
              <a:gd name="connsiteX114" fmla="*/ 2373551 w 2874209"/>
              <a:gd name="connsiteY114" fmla="*/ 580320 h 1230871"/>
              <a:gd name="connsiteX115" fmla="*/ 2383065 w 2874209"/>
              <a:gd name="connsiteY115" fmla="*/ 508969 h 1230871"/>
              <a:gd name="connsiteX116" fmla="*/ 2387821 w 2874209"/>
              <a:gd name="connsiteY116" fmla="*/ 494699 h 1230871"/>
              <a:gd name="connsiteX117" fmla="*/ 2397335 w 2874209"/>
              <a:gd name="connsiteY117" fmla="*/ 480428 h 1230871"/>
              <a:gd name="connsiteX118" fmla="*/ 2421118 w 2874209"/>
              <a:gd name="connsiteY118" fmla="*/ 461402 h 1230871"/>
              <a:gd name="connsiteX119" fmla="*/ 2440144 w 2874209"/>
              <a:gd name="connsiteY119" fmla="*/ 432861 h 1230871"/>
              <a:gd name="connsiteX120" fmla="*/ 2449657 w 2874209"/>
              <a:gd name="connsiteY120" fmla="*/ 418591 h 1230871"/>
              <a:gd name="connsiteX121" fmla="*/ 2459171 w 2874209"/>
              <a:gd name="connsiteY121" fmla="*/ 409078 h 1230871"/>
              <a:gd name="connsiteX122" fmla="*/ 2473440 w 2874209"/>
              <a:gd name="connsiteY122" fmla="*/ 380537 h 1230871"/>
              <a:gd name="connsiteX123" fmla="*/ 2492467 w 2874209"/>
              <a:gd name="connsiteY123" fmla="*/ 361510 h 1230871"/>
              <a:gd name="connsiteX124" fmla="*/ 2516250 w 2874209"/>
              <a:gd name="connsiteY124" fmla="*/ 390051 h 1230871"/>
              <a:gd name="connsiteX125" fmla="*/ 2525763 w 2874209"/>
              <a:gd name="connsiteY125" fmla="*/ 404321 h 1230871"/>
              <a:gd name="connsiteX126" fmla="*/ 2535276 w 2874209"/>
              <a:gd name="connsiteY126" fmla="*/ 432861 h 1230871"/>
              <a:gd name="connsiteX127" fmla="*/ 2544790 w 2874209"/>
              <a:gd name="connsiteY127" fmla="*/ 461402 h 1230871"/>
              <a:gd name="connsiteX128" fmla="*/ 2549546 w 2874209"/>
              <a:gd name="connsiteY128" fmla="*/ 480428 h 1230871"/>
              <a:gd name="connsiteX129" fmla="*/ 2554303 w 2874209"/>
              <a:gd name="connsiteY129" fmla="*/ 504212 h 1230871"/>
              <a:gd name="connsiteX130" fmla="*/ 2563816 w 2874209"/>
              <a:gd name="connsiteY130" fmla="*/ 580320 h 1230871"/>
              <a:gd name="connsiteX131" fmla="*/ 2568573 w 2874209"/>
              <a:gd name="connsiteY131" fmla="*/ 604103 h 1230871"/>
              <a:gd name="connsiteX132" fmla="*/ 2573329 w 2874209"/>
              <a:gd name="connsiteY132" fmla="*/ 632643 h 1230871"/>
              <a:gd name="connsiteX133" fmla="*/ 2587599 w 2874209"/>
              <a:gd name="connsiteY133" fmla="*/ 699237 h 1230871"/>
              <a:gd name="connsiteX134" fmla="*/ 2597112 w 2874209"/>
              <a:gd name="connsiteY134" fmla="*/ 832426 h 1230871"/>
              <a:gd name="connsiteX135" fmla="*/ 2601869 w 2874209"/>
              <a:gd name="connsiteY135" fmla="*/ 865723 h 1230871"/>
              <a:gd name="connsiteX136" fmla="*/ 2616139 w 2874209"/>
              <a:gd name="connsiteY136" fmla="*/ 932317 h 1230871"/>
              <a:gd name="connsiteX137" fmla="*/ 2625652 w 2874209"/>
              <a:gd name="connsiteY137" fmla="*/ 965614 h 1230871"/>
              <a:gd name="connsiteX138" fmla="*/ 2635165 w 2874209"/>
              <a:gd name="connsiteY138" fmla="*/ 1022694 h 1230871"/>
              <a:gd name="connsiteX139" fmla="*/ 2639922 w 2874209"/>
              <a:gd name="connsiteY139" fmla="*/ 1127342 h 1230871"/>
              <a:gd name="connsiteX140" fmla="*/ 2649435 w 2874209"/>
              <a:gd name="connsiteY140" fmla="*/ 1155883 h 1230871"/>
              <a:gd name="connsiteX141" fmla="*/ 2668462 w 2874209"/>
              <a:gd name="connsiteY141" fmla="*/ 1179666 h 1230871"/>
              <a:gd name="connsiteX142" fmla="*/ 2682731 w 2874209"/>
              <a:gd name="connsiteY142" fmla="*/ 1184423 h 1230871"/>
              <a:gd name="connsiteX143" fmla="*/ 2711271 w 2874209"/>
              <a:gd name="connsiteY143" fmla="*/ 1179666 h 1230871"/>
              <a:gd name="connsiteX144" fmla="*/ 2720784 w 2874209"/>
              <a:gd name="connsiteY144" fmla="*/ 1165396 h 1230871"/>
              <a:gd name="connsiteX145" fmla="*/ 2730298 w 2874209"/>
              <a:gd name="connsiteY145" fmla="*/ 1155883 h 1230871"/>
              <a:gd name="connsiteX146" fmla="*/ 2749324 w 2874209"/>
              <a:gd name="connsiteY146" fmla="*/ 1151126 h 1230871"/>
              <a:gd name="connsiteX147" fmla="*/ 2758837 w 2874209"/>
              <a:gd name="connsiteY147" fmla="*/ 1141612 h 1230871"/>
              <a:gd name="connsiteX148" fmla="*/ 2792134 w 2874209"/>
              <a:gd name="connsiteY148" fmla="*/ 1113072 h 1230871"/>
              <a:gd name="connsiteX149" fmla="*/ 2811160 w 2874209"/>
              <a:gd name="connsiteY149" fmla="*/ 1084532 h 1230871"/>
              <a:gd name="connsiteX150" fmla="*/ 2820673 w 2874209"/>
              <a:gd name="connsiteY150" fmla="*/ 1070262 h 1230871"/>
              <a:gd name="connsiteX151" fmla="*/ 2830187 w 2874209"/>
              <a:gd name="connsiteY151" fmla="*/ 1055991 h 1230871"/>
              <a:gd name="connsiteX152" fmla="*/ 2834943 w 2874209"/>
              <a:gd name="connsiteY152" fmla="*/ 1036965 h 1230871"/>
              <a:gd name="connsiteX153" fmla="*/ 2844456 w 2874209"/>
              <a:gd name="connsiteY153" fmla="*/ 1027451 h 1230871"/>
              <a:gd name="connsiteX154" fmla="*/ 2853970 w 2874209"/>
              <a:gd name="connsiteY154" fmla="*/ 998911 h 1230871"/>
              <a:gd name="connsiteX155" fmla="*/ 2863483 w 2874209"/>
              <a:gd name="connsiteY155" fmla="*/ 1211432 h 1230871"/>
              <a:gd name="connsiteX156" fmla="*/ 6083 w 2874209"/>
              <a:gd name="connsiteY156" fmla="*/ 1230871 h 1230871"/>
              <a:gd name="connsiteX157" fmla="*/ 0 w 2874209"/>
              <a:gd name="connsiteY157" fmla="*/ 0 h 12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2874209" h="1230871">
                <a:moveTo>
                  <a:pt x="0" y="0"/>
                </a:moveTo>
                <a:lnTo>
                  <a:pt x="0" y="1218192"/>
                </a:lnTo>
                <a:cubicBezTo>
                  <a:pt x="1586" y="1248318"/>
                  <a:pt x="2379" y="270418"/>
                  <a:pt x="4757" y="90377"/>
                </a:cubicBezTo>
                <a:cubicBezTo>
                  <a:pt x="7135" y="-89664"/>
                  <a:pt x="9652" y="114854"/>
                  <a:pt x="14270" y="137945"/>
                </a:cubicBezTo>
                <a:cubicBezTo>
                  <a:pt x="16161" y="147402"/>
                  <a:pt x="17135" y="157028"/>
                  <a:pt x="19026" y="166485"/>
                </a:cubicBezTo>
                <a:cubicBezTo>
                  <a:pt x="20308" y="172896"/>
                  <a:pt x="22365" y="179130"/>
                  <a:pt x="23783" y="185512"/>
                </a:cubicBezTo>
                <a:cubicBezTo>
                  <a:pt x="25537" y="193404"/>
                  <a:pt x="26722" y="201417"/>
                  <a:pt x="28540" y="209295"/>
                </a:cubicBezTo>
                <a:cubicBezTo>
                  <a:pt x="28560" y="209382"/>
                  <a:pt x="40421" y="256819"/>
                  <a:pt x="42810" y="266376"/>
                </a:cubicBezTo>
                <a:cubicBezTo>
                  <a:pt x="44395" y="272718"/>
                  <a:pt x="43940" y="279963"/>
                  <a:pt x="47566" y="285403"/>
                </a:cubicBezTo>
                <a:cubicBezTo>
                  <a:pt x="58698" y="302102"/>
                  <a:pt x="59612" y="301349"/>
                  <a:pt x="66593" y="323457"/>
                </a:cubicBezTo>
                <a:cubicBezTo>
                  <a:pt x="73545" y="345472"/>
                  <a:pt x="81823" y="367279"/>
                  <a:pt x="85619" y="390051"/>
                </a:cubicBezTo>
                <a:cubicBezTo>
                  <a:pt x="87959" y="404092"/>
                  <a:pt x="90404" y="423433"/>
                  <a:pt x="95132" y="437618"/>
                </a:cubicBezTo>
                <a:cubicBezTo>
                  <a:pt x="97832" y="445719"/>
                  <a:pt x="101475" y="453474"/>
                  <a:pt x="104646" y="461402"/>
                </a:cubicBezTo>
                <a:cubicBezTo>
                  <a:pt x="106231" y="559707"/>
                  <a:pt x="106816" y="658034"/>
                  <a:pt x="109402" y="756318"/>
                </a:cubicBezTo>
                <a:cubicBezTo>
                  <a:pt x="109987" y="778565"/>
                  <a:pt x="110858" y="800904"/>
                  <a:pt x="114159" y="822912"/>
                </a:cubicBezTo>
                <a:cubicBezTo>
                  <a:pt x="115647" y="832829"/>
                  <a:pt x="123672" y="851453"/>
                  <a:pt x="123672" y="851453"/>
                </a:cubicBezTo>
                <a:cubicBezTo>
                  <a:pt x="125258" y="870480"/>
                  <a:pt x="122814" y="890285"/>
                  <a:pt x="128429" y="908533"/>
                </a:cubicBezTo>
                <a:cubicBezTo>
                  <a:pt x="129903" y="913325"/>
                  <a:pt x="137684" y="913290"/>
                  <a:pt x="142698" y="913290"/>
                </a:cubicBezTo>
                <a:cubicBezTo>
                  <a:pt x="158633" y="913290"/>
                  <a:pt x="174409" y="910119"/>
                  <a:pt x="190265" y="908533"/>
                </a:cubicBezTo>
                <a:cubicBezTo>
                  <a:pt x="215169" y="900230"/>
                  <a:pt x="200990" y="907321"/>
                  <a:pt x="228318" y="879993"/>
                </a:cubicBezTo>
                <a:cubicBezTo>
                  <a:pt x="231489" y="876822"/>
                  <a:pt x="235343" y="874211"/>
                  <a:pt x="237831" y="870479"/>
                </a:cubicBezTo>
                <a:cubicBezTo>
                  <a:pt x="241002" y="865722"/>
                  <a:pt x="242880" y="859780"/>
                  <a:pt x="247344" y="856209"/>
                </a:cubicBezTo>
                <a:cubicBezTo>
                  <a:pt x="251259" y="853077"/>
                  <a:pt x="256857" y="853038"/>
                  <a:pt x="261614" y="851453"/>
                </a:cubicBezTo>
                <a:cubicBezTo>
                  <a:pt x="267956" y="853038"/>
                  <a:pt x="274793" y="853286"/>
                  <a:pt x="280640" y="856209"/>
                </a:cubicBezTo>
                <a:cubicBezTo>
                  <a:pt x="293924" y="862851"/>
                  <a:pt x="296161" y="883744"/>
                  <a:pt x="299667" y="894263"/>
                </a:cubicBezTo>
                <a:cubicBezTo>
                  <a:pt x="315650" y="942215"/>
                  <a:pt x="291264" y="867839"/>
                  <a:pt x="309180" y="927560"/>
                </a:cubicBezTo>
                <a:cubicBezTo>
                  <a:pt x="312061" y="937165"/>
                  <a:pt x="315522" y="946587"/>
                  <a:pt x="318693" y="956100"/>
                </a:cubicBezTo>
                <a:cubicBezTo>
                  <a:pt x="320279" y="960857"/>
                  <a:pt x="322467" y="965453"/>
                  <a:pt x="323450" y="970370"/>
                </a:cubicBezTo>
                <a:cubicBezTo>
                  <a:pt x="325035" y="978298"/>
                  <a:pt x="325304" y="986608"/>
                  <a:pt x="328206" y="994154"/>
                </a:cubicBezTo>
                <a:cubicBezTo>
                  <a:pt x="333297" y="1007391"/>
                  <a:pt x="339366" y="1020408"/>
                  <a:pt x="347233" y="1032208"/>
                </a:cubicBezTo>
                <a:cubicBezTo>
                  <a:pt x="350404" y="1036965"/>
                  <a:pt x="354190" y="1041365"/>
                  <a:pt x="356746" y="1046478"/>
                </a:cubicBezTo>
                <a:cubicBezTo>
                  <a:pt x="373513" y="1080014"/>
                  <a:pt x="357286" y="1061290"/>
                  <a:pt x="375773" y="1079775"/>
                </a:cubicBezTo>
                <a:cubicBezTo>
                  <a:pt x="385149" y="1098529"/>
                  <a:pt x="383730" y="1102780"/>
                  <a:pt x="404312" y="1113072"/>
                </a:cubicBezTo>
                <a:cubicBezTo>
                  <a:pt x="413281" y="1117557"/>
                  <a:pt x="432852" y="1122586"/>
                  <a:pt x="432852" y="1122586"/>
                </a:cubicBezTo>
                <a:cubicBezTo>
                  <a:pt x="442365" y="1121000"/>
                  <a:pt x="454134" y="1124180"/>
                  <a:pt x="461392" y="1117829"/>
                </a:cubicBezTo>
                <a:cubicBezTo>
                  <a:pt x="468939" y="1111225"/>
                  <a:pt x="467734" y="1098802"/>
                  <a:pt x="470905" y="1089288"/>
                </a:cubicBezTo>
                <a:lnTo>
                  <a:pt x="475662" y="1075018"/>
                </a:lnTo>
                <a:cubicBezTo>
                  <a:pt x="477247" y="1054406"/>
                  <a:pt x="478627" y="1033776"/>
                  <a:pt x="480418" y="1013181"/>
                </a:cubicBezTo>
                <a:cubicBezTo>
                  <a:pt x="482269" y="991897"/>
                  <a:pt x="483933" y="963822"/>
                  <a:pt x="489931" y="941830"/>
                </a:cubicBezTo>
                <a:cubicBezTo>
                  <a:pt x="492570" y="932155"/>
                  <a:pt x="496274" y="922803"/>
                  <a:pt x="499445" y="913290"/>
                </a:cubicBezTo>
                <a:lnTo>
                  <a:pt x="513715" y="870479"/>
                </a:lnTo>
                <a:cubicBezTo>
                  <a:pt x="515300" y="865722"/>
                  <a:pt x="517255" y="861073"/>
                  <a:pt x="518471" y="856209"/>
                </a:cubicBezTo>
                <a:cubicBezTo>
                  <a:pt x="525659" y="827457"/>
                  <a:pt x="521162" y="843379"/>
                  <a:pt x="532741" y="808642"/>
                </a:cubicBezTo>
                <a:cubicBezTo>
                  <a:pt x="534327" y="803885"/>
                  <a:pt x="533953" y="797918"/>
                  <a:pt x="537498" y="794372"/>
                </a:cubicBezTo>
                <a:lnTo>
                  <a:pt x="547011" y="784858"/>
                </a:lnTo>
                <a:cubicBezTo>
                  <a:pt x="555688" y="758827"/>
                  <a:pt x="549688" y="757358"/>
                  <a:pt x="570794" y="746805"/>
                </a:cubicBezTo>
                <a:cubicBezTo>
                  <a:pt x="575279" y="744563"/>
                  <a:pt x="580307" y="743634"/>
                  <a:pt x="585064" y="742048"/>
                </a:cubicBezTo>
                <a:cubicBezTo>
                  <a:pt x="605107" y="746057"/>
                  <a:pt x="610994" y="745065"/>
                  <a:pt x="627873" y="756318"/>
                </a:cubicBezTo>
                <a:cubicBezTo>
                  <a:pt x="631605" y="758806"/>
                  <a:pt x="633799" y="763141"/>
                  <a:pt x="637387" y="765832"/>
                </a:cubicBezTo>
                <a:cubicBezTo>
                  <a:pt x="646534" y="772692"/>
                  <a:pt x="657842" y="776773"/>
                  <a:pt x="665926" y="784858"/>
                </a:cubicBezTo>
                <a:cubicBezTo>
                  <a:pt x="669097" y="788029"/>
                  <a:pt x="672748" y="790784"/>
                  <a:pt x="675439" y="794372"/>
                </a:cubicBezTo>
                <a:cubicBezTo>
                  <a:pt x="682299" y="803519"/>
                  <a:pt x="683619" y="819296"/>
                  <a:pt x="694466" y="822912"/>
                </a:cubicBezTo>
                <a:cubicBezTo>
                  <a:pt x="710353" y="828208"/>
                  <a:pt x="709849" y="828445"/>
                  <a:pt x="727762" y="832426"/>
                </a:cubicBezTo>
                <a:cubicBezTo>
                  <a:pt x="762206" y="840080"/>
                  <a:pt x="740313" y="833438"/>
                  <a:pt x="765815" y="841939"/>
                </a:cubicBezTo>
                <a:cubicBezTo>
                  <a:pt x="788884" y="865008"/>
                  <a:pt x="777379" y="855991"/>
                  <a:pt x="799111" y="870479"/>
                </a:cubicBezTo>
                <a:cubicBezTo>
                  <a:pt x="818140" y="899023"/>
                  <a:pt x="797524" y="872063"/>
                  <a:pt x="822895" y="894263"/>
                </a:cubicBezTo>
                <a:cubicBezTo>
                  <a:pt x="831333" y="901646"/>
                  <a:pt x="838750" y="910119"/>
                  <a:pt x="846678" y="918047"/>
                </a:cubicBezTo>
                <a:cubicBezTo>
                  <a:pt x="851434" y="922804"/>
                  <a:pt x="857216" y="926720"/>
                  <a:pt x="860947" y="932317"/>
                </a:cubicBezTo>
                <a:cubicBezTo>
                  <a:pt x="864118" y="937074"/>
                  <a:pt x="866801" y="942195"/>
                  <a:pt x="870461" y="946587"/>
                </a:cubicBezTo>
                <a:cubicBezTo>
                  <a:pt x="874768" y="951755"/>
                  <a:pt x="880425" y="955689"/>
                  <a:pt x="884731" y="960857"/>
                </a:cubicBezTo>
                <a:cubicBezTo>
                  <a:pt x="888391" y="965249"/>
                  <a:pt x="890673" y="970663"/>
                  <a:pt x="894244" y="975127"/>
                </a:cubicBezTo>
                <a:cubicBezTo>
                  <a:pt x="897045" y="978629"/>
                  <a:pt x="900956" y="981139"/>
                  <a:pt x="903757" y="984641"/>
                </a:cubicBezTo>
                <a:cubicBezTo>
                  <a:pt x="907328" y="989105"/>
                  <a:pt x="908806" y="995340"/>
                  <a:pt x="913270" y="998911"/>
                </a:cubicBezTo>
                <a:cubicBezTo>
                  <a:pt x="917185" y="1002043"/>
                  <a:pt x="922783" y="1002082"/>
                  <a:pt x="927540" y="1003668"/>
                </a:cubicBezTo>
                <a:cubicBezTo>
                  <a:pt x="932297" y="1010010"/>
                  <a:pt x="936204" y="1017088"/>
                  <a:pt x="941810" y="1022694"/>
                </a:cubicBezTo>
                <a:cubicBezTo>
                  <a:pt x="945852" y="1026736"/>
                  <a:pt x="952509" y="1027744"/>
                  <a:pt x="956080" y="1032208"/>
                </a:cubicBezTo>
                <a:cubicBezTo>
                  <a:pt x="959212" y="1036123"/>
                  <a:pt x="956453" y="1044043"/>
                  <a:pt x="960836" y="1046478"/>
                </a:cubicBezTo>
                <a:cubicBezTo>
                  <a:pt x="972265" y="1052828"/>
                  <a:pt x="998889" y="1055991"/>
                  <a:pt x="998889" y="1055991"/>
                </a:cubicBezTo>
                <a:cubicBezTo>
                  <a:pt x="1008402" y="1062333"/>
                  <a:pt x="1016337" y="1072245"/>
                  <a:pt x="1027429" y="1075018"/>
                </a:cubicBezTo>
                <a:cubicBezTo>
                  <a:pt x="1098777" y="1092856"/>
                  <a:pt x="1039921" y="1079583"/>
                  <a:pt x="1208180" y="1084532"/>
                </a:cubicBezTo>
                <a:cubicBezTo>
                  <a:pt x="1211351" y="1087703"/>
                  <a:pt x="1215688" y="1090034"/>
                  <a:pt x="1217694" y="1094045"/>
                </a:cubicBezTo>
                <a:cubicBezTo>
                  <a:pt x="1222179" y="1103015"/>
                  <a:pt x="1224036" y="1113072"/>
                  <a:pt x="1227207" y="1122586"/>
                </a:cubicBezTo>
                <a:lnTo>
                  <a:pt x="1236720" y="1151126"/>
                </a:lnTo>
                <a:cubicBezTo>
                  <a:pt x="1239311" y="1158900"/>
                  <a:pt x="1243226" y="1174813"/>
                  <a:pt x="1250990" y="1179666"/>
                </a:cubicBezTo>
                <a:cubicBezTo>
                  <a:pt x="1259494" y="1184981"/>
                  <a:pt x="1270017" y="1186009"/>
                  <a:pt x="1279530" y="1189180"/>
                </a:cubicBezTo>
                <a:cubicBezTo>
                  <a:pt x="1293800" y="1186009"/>
                  <a:pt x="1308471" y="1184289"/>
                  <a:pt x="1322339" y="1179666"/>
                </a:cubicBezTo>
                <a:cubicBezTo>
                  <a:pt x="1327762" y="1177858"/>
                  <a:pt x="1331354" y="1172405"/>
                  <a:pt x="1336609" y="1170153"/>
                </a:cubicBezTo>
                <a:cubicBezTo>
                  <a:pt x="1342618" y="1167578"/>
                  <a:pt x="1349294" y="1166982"/>
                  <a:pt x="1355636" y="1165396"/>
                </a:cubicBezTo>
                <a:cubicBezTo>
                  <a:pt x="1360392" y="1162225"/>
                  <a:pt x="1364651" y="1158135"/>
                  <a:pt x="1369905" y="1155883"/>
                </a:cubicBezTo>
                <a:cubicBezTo>
                  <a:pt x="1392741" y="1146096"/>
                  <a:pt x="1410822" y="1153315"/>
                  <a:pt x="1436498" y="1155883"/>
                </a:cubicBezTo>
                <a:cubicBezTo>
                  <a:pt x="1470635" y="1178640"/>
                  <a:pt x="1456954" y="1166824"/>
                  <a:pt x="1479308" y="1189180"/>
                </a:cubicBezTo>
                <a:cubicBezTo>
                  <a:pt x="1493578" y="1187594"/>
                  <a:pt x="1508624" y="1189330"/>
                  <a:pt x="1522117" y="1184423"/>
                </a:cubicBezTo>
                <a:cubicBezTo>
                  <a:pt x="1527490" y="1182469"/>
                  <a:pt x="1527866" y="1174455"/>
                  <a:pt x="1531630" y="1170153"/>
                </a:cubicBezTo>
                <a:cubicBezTo>
                  <a:pt x="1539013" y="1161715"/>
                  <a:pt x="1555413" y="1146369"/>
                  <a:pt x="1555413" y="1146369"/>
                </a:cubicBezTo>
                <a:cubicBezTo>
                  <a:pt x="1572854" y="1147955"/>
                  <a:pt x="1590612" y="1147457"/>
                  <a:pt x="1607736" y="1151126"/>
                </a:cubicBezTo>
                <a:cubicBezTo>
                  <a:pt x="1613326" y="1152324"/>
                  <a:pt x="1616893" y="1158082"/>
                  <a:pt x="1622006" y="1160639"/>
                </a:cubicBezTo>
                <a:cubicBezTo>
                  <a:pt x="1626491" y="1162881"/>
                  <a:pt x="1631791" y="1163154"/>
                  <a:pt x="1636276" y="1165396"/>
                </a:cubicBezTo>
                <a:cubicBezTo>
                  <a:pt x="1661444" y="1177980"/>
                  <a:pt x="1640267" y="1171644"/>
                  <a:pt x="1664816" y="1189180"/>
                </a:cubicBezTo>
                <a:cubicBezTo>
                  <a:pt x="1670586" y="1193301"/>
                  <a:pt x="1677500" y="1195522"/>
                  <a:pt x="1683842" y="1198693"/>
                </a:cubicBezTo>
                <a:cubicBezTo>
                  <a:pt x="1689608" y="1197869"/>
                  <a:pt x="1721034" y="1195405"/>
                  <a:pt x="1731408" y="1189180"/>
                </a:cubicBezTo>
                <a:cubicBezTo>
                  <a:pt x="1735254" y="1186873"/>
                  <a:pt x="1736910" y="1181672"/>
                  <a:pt x="1740921" y="1179666"/>
                </a:cubicBezTo>
                <a:cubicBezTo>
                  <a:pt x="1749890" y="1175181"/>
                  <a:pt x="1769461" y="1170153"/>
                  <a:pt x="1769461" y="1170153"/>
                </a:cubicBezTo>
                <a:cubicBezTo>
                  <a:pt x="1793244" y="1171738"/>
                  <a:pt x="1816974" y="1174909"/>
                  <a:pt x="1840810" y="1174909"/>
                </a:cubicBezTo>
                <a:cubicBezTo>
                  <a:pt x="2060865" y="1174909"/>
                  <a:pt x="2000143" y="1188590"/>
                  <a:pt x="2092911" y="1165396"/>
                </a:cubicBezTo>
                <a:cubicBezTo>
                  <a:pt x="2097668" y="1162225"/>
                  <a:pt x="2102068" y="1158440"/>
                  <a:pt x="2107181" y="1155883"/>
                </a:cubicBezTo>
                <a:cubicBezTo>
                  <a:pt x="2111666" y="1153641"/>
                  <a:pt x="2117440" y="1154134"/>
                  <a:pt x="2121451" y="1151126"/>
                </a:cubicBezTo>
                <a:cubicBezTo>
                  <a:pt x="2130420" y="1144399"/>
                  <a:pt x="2137306" y="1135270"/>
                  <a:pt x="2145234" y="1127342"/>
                </a:cubicBezTo>
                <a:lnTo>
                  <a:pt x="2173774" y="1098802"/>
                </a:lnTo>
                <a:lnTo>
                  <a:pt x="2211826" y="1060748"/>
                </a:lnTo>
                <a:cubicBezTo>
                  <a:pt x="2214997" y="1057577"/>
                  <a:pt x="2217085" y="1052653"/>
                  <a:pt x="2221340" y="1051235"/>
                </a:cubicBezTo>
                <a:lnTo>
                  <a:pt x="2235610" y="1046478"/>
                </a:lnTo>
                <a:cubicBezTo>
                  <a:pt x="2241952" y="1041721"/>
                  <a:pt x="2247545" y="1035753"/>
                  <a:pt x="2254636" y="1032208"/>
                </a:cubicBezTo>
                <a:cubicBezTo>
                  <a:pt x="2260483" y="1029284"/>
                  <a:pt x="2267460" y="1029518"/>
                  <a:pt x="2273662" y="1027451"/>
                </a:cubicBezTo>
                <a:cubicBezTo>
                  <a:pt x="2281762" y="1024751"/>
                  <a:pt x="2289518" y="1021109"/>
                  <a:pt x="2297446" y="1017938"/>
                </a:cubicBezTo>
                <a:cubicBezTo>
                  <a:pt x="2300617" y="1011596"/>
                  <a:pt x="2305365" y="1005820"/>
                  <a:pt x="2306959" y="998911"/>
                </a:cubicBezTo>
                <a:cubicBezTo>
                  <a:pt x="2310187" y="984921"/>
                  <a:pt x="2309934" y="970347"/>
                  <a:pt x="2311715" y="956100"/>
                </a:cubicBezTo>
                <a:cubicBezTo>
                  <a:pt x="2315975" y="922016"/>
                  <a:pt x="2314581" y="930365"/>
                  <a:pt x="2321229" y="903776"/>
                </a:cubicBezTo>
                <a:cubicBezTo>
                  <a:pt x="2322814" y="889506"/>
                  <a:pt x="2324482" y="875245"/>
                  <a:pt x="2325985" y="860966"/>
                </a:cubicBezTo>
                <a:cubicBezTo>
                  <a:pt x="2327653" y="845119"/>
                  <a:pt x="2328319" y="829148"/>
                  <a:pt x="2330742" y="813399"/>
                </a:cubicBezTo>
                <a:cubicBezTo>
                  <a:pt x="2331504" y="808443"/>
                  <a:pt x="2334122" y="803950"/>
                  <a:pt x="2335499" y="799129"/>
                </a:cubicBezTo>
                <a:cubicBezTo>
                  <a:pt x="2337295" y="792843"/>
                  <a:pt x="2338377" y="786364"/>
                  <a:pt x="2340255" y="780102"/>
                </a:cubicBezTo>
                <a:cubicBezTo>
                  <a:pt x="2343136" y="770497"/>
                  <a:pt x="2347336" y="761290"/>
                  <a:pt x="2349768" y="751561"/>
                </a:cubicBezTo>
                <a:cubicBezTo>
                  <a:pt x="2351354" y="745219"/>
                  <a:pt x="2352230" y="738656"/>
                  <a:pt x="2354525" y="732535"/>
                </a:cubicBezTo>
                <a:cubicBezTo>
                  <a:pt x="2357015" y="725896"/>
                  <a:pt x="2360867" y="719850"/>
                  <a:pt x="2364038" y="713508"/>
                </a:cubicBezTo>
                <a:cubicBezTo>
                  <a:pt x="2374661" y="639152"/>
                  <a:pt x="2364838" y="715372"/>
                  <a:pt x="2373551" y="580320"/>
                </a:cubicBezTo>
                <a:cubicBezTo>
                  <a:pt x="2375102" y="556278"/>
                  <a:pt x="2377217" y="532360"/>
                  <a:pt x="2383065" y="508969"/>
                </a:cubicBezTo>
                <a:cubicBezTo>
                  <a:pt x="2384281" y="504105"/>
                  <a:pt x="2385579" y="499184"/>
                  <a:pt x="2387821" y="494699"/>
                </a:cubicBezTo>
                <a:cubicBezTo>
                  <a:pt x="2390378" y="489585"/>
                  <a:pt x="2393292" y="484471"/>
                  <a:pt x="2397335" y="480428"/>
                </a:cubicBezTo>
                <a:cubicBezTo>
                  <a:pt x="2416051" y="461712"/>
                  <a:pt x="2407001" y="480226"/>
                  <a:pt x="2421118" y="461402"/>
                </a:cubicBezTo>
                <a:cubicBezTo>
                  <a:pt x="2427978" y="452255"/>
                  <a:pt x="2433802" y="442375"/>
                  <a:pt x="2440144" y="432861"/>
                </a:cubicBezTo>
                <a:cubicBezTo>
                  <a:pt x="2443315" y="428104"/>
                  <a:pt x="2445614" y="422633"/>
                  <a:pt x="2449657" y="418591"/>
                </a:cubicBezTo>
                <a:lnTo>
                  <a:pt x="2459171" y="409078"/>
                </a:lnTo>
                <a:cubicBezTo>
                  <a:pt x="2463774" y="395265"/>
                  <a:pt x="2463381" y="392273"/>
                  <a:pt x="2473440" y="380537"/>
                </a:cubicBezTo>
                <a:cubicBezTo>
                  <a:pt x="2479277" y="373727"/>
                  <a:pt x="2492467" y="361510"/>
                  <a:pt x="2492467" y="361510"/>
                </a:cubicBezTo>
                <a:cubicBezTo>
                  <a:pt x="2514883" y="376455"/>
                  <a:pt x="2501395" y="364053"/>
                  <a:pt x="2516250" y="390051"/>
                </a:cubicBezTo>
                <a:cubicBezTo>
                  <a:pt x="2519086" y="395015"/>
                  <a:pt x="2523441" y="399097"/>
                  <a:pt x="2525763" y="404321"/>
                </a:cubicBezTo>
                <a:cubicBezTo>
                  <a:pt x="2529836" y="413485"/>
                  <a:pt x="2532105" y="423348"/>
                  <a:pt x="2535276" y="432861"/>
                </a:cubicBezTo>
                <a:lnTo>
                  <a:pt x="2544790" y="461402"/>
                </a:lnTo>
                <a:cubicBezTo>
                  <a:pt x="2546375" y="467744"/>
                  <a:pt x="2548128" y="474047"/>
                  <a:pt x="2549546" y="480428"/>
                </a:cubicBezTo>
                <a:cubicBezTo>
                  <a:pt x="2551300" y="488321"/>
                  <a:pt x="2553160" y="496208"/>
                  <a:pt x="2554303" y="504212"/>
                </a:cubicBezTo>
                <a:cubicBezTo>
                  <a:pt x="2557919" y="529522"/>
                  <a:pt x="2558802" y="555250"/>
                  <a:pt x="2563816" y="580320"/>
                </a:cubicBezTo>
                <a:cubicBezTo>
                  <a:pt x="2565402" y="588248"/>
                  <a:pt x="2567127" y="596149"/>
                  <a:pt x="2568573" y="604103"/>
                </a:cubicBezTo>
                <a:cubicBezTo>
                  <a:pt x="2570298" y="613592"/>
                  <a:pt x="2571438" y="623186"/>
                  <a:pt x="2573329" y="632643"/>
                </a:cubicBezTo>
                <a:cubicBezTo>
                  <a:pt x="2582853" y="680266"/>
                  <a:pt x="2574713" y="613331"/>
                  <a:pt x="2587599" y="699237"/>
                </a:cubicBezTo>
                <a:cubicBezTo>
                  <a:pt x="2593823" y="740732"/>
                  <a:pt x="2593943" y="792809"/>
                  <a:pt x="2597112" y="832426"/>
                </a:cubicBezTo>
                <a:cubicBezTo>
                  <a:pt x="2598006" y="843602"/>
                  <a:pt x="2600164" y="854642"/>
                  <a:pt x="2601869" y="865723"/>
                </a:cubicBezTo>
                <a:cubicBezTo>
                  <a:pt x="2605291" y="887964"/>
                  <a:pt x="2609011" y="910931"/>
                  <a:pt x="2616139" y="932317"/>
                </a:cubicBezTo>
                <a:cubicBezTo>
                  <a:pt x="2620343" y="944932"/>
                  <a:pt x="2623093" y="951967"/>
                  <a:pt x="2625652" y="965614"/>
                </a:cubicBezTo>
                <a:cubicBezTo>
                  <a:pt x="2629207" y="984573"/>
                  <a:pt x="2635165" y="1022694"/>
                  <a:pt x="2635165" y="1022694"/>
                </a:cubicBezTo>
                <a:cubicBezTo>
                  <a:pt x="2636751" y="1057577"/>
                  <a:pt x="2636202" y="1092622"/>
                  <a:pt x="2639922" y="1127342"/>
                </a:cubicBezTo>
                <a:cubicBezTo>
                  <a:pt x="2640990" y="1137313"/>
                  <a:pt x="2643872" y="1147539"/>
                  <a:pt x="2649435" y="1155883"/>
                </a:cubicBezTo>
                <a:cubicBezTo>
                  <a:pt x="2653758" y="1162367"/>
                  <a:pt x="2660929" y="1175146"/>
                  <a:pt x="2668462" y="1179666"/>
                </a:cubicBezTo>
                <a:cubicBezTo>
                  <a:pt x="2672761" y="1182246"/>
                  <a:pt x="2677975" y="1182837"/>
                  <a:pt x="2682731" y="1184423"/>
                </a:cubicBezTo>
                <a:cubicBezTo>
                  <a:pt x="2692244" y="1182837"/>
                  <a:pt x="2702645" y="1183979"/>
                  <a:pt x="2711271" y="1179666"/>
                </a:cubicBezTo>
                <a:cubicBezTo>
                  <a:pt x="2716384" y="1177109"/>
                  <a:pt x="2717213" y="1169860"/>
                  <a:pt x="2720784" y="1165396"/>
                </a:cubicBezTo>
                <a:cubicBezTo>
                  <a:pt x="2723586" y="1161894"/>
                  <a:pt x="2726287" y="1157889"/>
                  <a:pt x="2730298" y="1155883"/>
                </a:cubicBezTo>
                <a:cubicBezTo>
                  <a:pt x="2736145" y="1152959"/>
                  <a:pt x="2742982" y="1152712"/>
                  <a:pt x="2749324" y="1151126"/>
                </a:cubicBezTo>
                <a:cubicBezTo>
                  <a:pt x="2752495" y="1147955"/>
                  <a:pt x="2755392" y="1144483"/>
                  <a:pt x="2758837" y="1141612"/>
                </a:cubicBezTo>
                <a:cubicBezTo>
                  <a:pt x="2772948" y="1129852"/>
                  <a:pt x="2780996" y="1127393"/>
                  <a:pt x="2792134" y="1113072"/>
                </a:cubicBezTo>
                <a:cubicBezTo>
                  <a:pt x="2799153" y="1104047"/>
                  <a:pt x="2804818" y="1094045"/>
                  <a:pt x="2811160" y="1084532"/>
                </a:cubicBezTo>
                <a:lnTo>
                  <a:pt x="2820673" y="1070262"/>
                </a:lnTo>
                <a:lnTo>
                  <a:pt x="2830187" y="1055991"/>
                </a:lnTo>
                <a:cubicBezTo>
                  <a:pt x="2831772" y="1049649"/>
                  <a:pt x="2832020" y="1042812"/>
                  <a:pt x="2834943" y="1036965"/>
                </a:cubicBezTo>
                <a:cubicBezTo>
                  <a:pt x="2836949" y="1032954"/>
                  <a:pt x="2842450" y="1031462"/>
                  <a:pt x="2844456" y="1027451"/>
                </a:cubicBezTo>
                <a:cubicBezTo>
                  <a:pt x="2848941" y="1018482"/>
                  <a:pt x="2850799" y="968248"/>
                  <a:pt x="2853970" y="998911"/>
                </a:cubicBezTo>
                <a:cubicBezTo>
                  <a:pt x="2857141" y="1029574"/>
                  <a:pt x="2891055" y="1211650"/>
                  <a:pt x="2863483" y="1211432"/>
                </a:cubicBezTo>
                <a:lnTo>
                  <a:pt x="6083" y="1230871"/>
                </a:lnTo>
                <a:cubicBezTo>
                  <a:pt x="4055" y="820581"/>
                  <a:pt x="2028" y="410290"/>
                  <a:pt x="0" y="0"/>
                </a:cubicBezTo>
                <a:close/>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12" name="Line 7"/>
          <p:cNvSpPr>
            <a:spLocks noChangeShapeType="1"/>
          </p:cNvSpPr>
          <p:nvPr/>
        </p:nvSpPr>
        <p:spPr bwMode="auto">
          <a:xfrm>
            <a:off x="2438400" y="3505200"/>
            <a:ext cx="496824" cy="0"/>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ilm"/>
          <p:cNvSpPr>
            <a:spLocks noEditPoints="1" noChangeArrowheads="1"/>
          </p:cNvSpPr>
          <p:nvPr/>
        </p:nvSpPr>
        <p:spPr bwMode="auto">
          <a:xfrm>
            <a:off x="8839200" y="6400800"/>
            <a:ext cx="152400" cy="2286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70427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4.44444E-6 L 0.45937 -0.02362 " pathEditMode="relative" rAng="0" ptsTypes="AA">
                                      <p:cBhvr>
                                        <p:cTn id="6" dur="2000" fill="hold"/>
                                        <p:tgtEl>
                                          <p:spTgt spid="23"/>
                                        </p:tgtEl>
                                        <p:attrNameLst>
                                          <p:attrName>ppt_x</p:attrName>
                                          <p:attrName>ppt_y</p:attrName>
                                        </p:attrNameLst>
                                      </p:cBhvr>
                                      <p:rCtr x="22969" y="-1181"/>
                                    </p:animMotion>
                                  </p:childTnLst>
                                </p:cTn>
                              </p:par>
                            </p:childTnLst>
                          </p:cTn>
                        </p:par>
                        <p:par>
                          <p:cTn id="7" fill="hold">
                            <p:stCondLst>
                              <p:cond delay="2000"/>
                            </p:stCondLst>
                            <p:childTnLst>
                              <p:par>
                                <p:cTn id="8" presetID="9" presetClass="exit" presetSubtype="0" fill="hold" grpId="0" nodeType="afterEffect">
                                  <p:stCondLst>
                                    <p:cond delay="0"/>
                                  </p:stCondLst>
                                  <p:childTnLst>
                                    <p:animEffect transition="out" filter="dissolv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Multicolor (polychromatic) vs. multispectral cytometry (I)</a:t>
            </a:r>
            <a:endParaRPr lang="en-US" dirty="0"/>
          </a:p>
        </p:txBody>
      </p:sp>
      <p:sp>
        <p:nvSpPr>
          <p:cNvPr id="4" name="TextBox 3"/>
          <p:cNvSpPr txBox="1"/>
          <p:nvPr/>
        </p:nvSpPr>
        <p:spPr>
          <a:xfrm>
            <a:off x="304800" y="5943600"/>
            <a:ext cx="3908827" cy="369332"/>
          </a:xfrm>
          <a:prstGeom prst="rect">
            <a:avLst/>
          </a:prstGeom>
          <a:noFill/>
        </p:spPr>
        <p:txBody>
          <a:bodyPr wrap="none" rtlCol="0">
            <a:spAutoFit/>
          </a:bodyPr>
          <a:lstStyle/>
          <a:p>
            <a:r>
              <a:rPr lang="en-US" altLang="en-US" dirty="0"/>
              <a:t>Single intensity as a parameter (usually</a:t>
            </a:r>
            <a:r>
              <a:rPr lang="en-US" altLang="en-US" dirty="0" smtClean="0"/>
              <a:t>)</a:t>
            </a:r>
            <a:endParaRPr lang="en-US" altLang="en-US" dirty="0"/>
          </a:p>
        </p:txBody>
      </p:sp>
      <p:sp>
        <p:nvSpPr>
          <p:cNvPr id="5" name="TextBox 4"/>
          <p:cNvSpPr txBox="1"/>
          <p:nvPr/>
        </p:nvSpPr>
        <p:spPr>
          <a:xfrm>
            <a:off x="5715000" y="6308725"/>
            <a:ext cx="2545825" cy="369332"/>
          </a:xfrm>
          <a:prstGeom prst="rect">
            <a:avLst/>
          </a:prstGeom>
          <a:noFill/>
        </p:spPr>
        <p:txBody>
          <a:bodyPr wrap="none" rtlCol="0">
            <a:spAutoFit/>
          </a:bodyPr>
          <a:lstStyle/>
          <a:p>
            <a:r>
              <a:rPr lang="en-US" altLang="en-US"/>
              <a:t>Spectrum as a </a:t>
            </a:r>
            <a:r>
              <a:rPr lang="en-US" altLang="en-US" smtClean="0"/>
              <a:t>parameter</a:t>
            </a:r>
            <a:endParaRPr lang="en-US" altLang="en-US"/>
          </a:p>
        </p:txBody>
      </p:sp>
      <p:pic>
        <p:nvPicPr>
          <p:cNvPr id="6" name="Picture 5"/>
          <p:cNvPicPr>
            <a:picLocks noChangeAspect="1"/>
          </p:cNvPicPr>
          <p:nvPr/>
        </p:nvPicPr>
        <p:blipFill>
          <a:blip r:embed="rId2"/>
          <a:stretch>
            <a:fillRect/>
          </a:stretch>
        </p:blipFill>
        <p:spPr>
          <a:xfrm>
            <a:off x="838200" y="2057400"/>
            <a:ext cx="3174436" cy="2819400"/>
          </a:xfrm>
          <a:prstGeom prst="rect">
            <a:avLst/>
          </a:prstGeom>
        </p:spPr>
      </p:pic>
      <p:pic>
        <p:nvPicPr>
          <p:cNvPr id="7" name="Picture 6"/>
          <p:cNvPicPr>
            <a:picLocks noChangeAspect="1"/>
          </p:cNvPicPr>
          <p:nvPr/>
        </p:nvPicPr>
        <p:blipFill>
          <a:blip r:embed="rId3"/>
          <a:stretch>
            <a:fillRect/>
          </a:stretch>
        </p:blipFill>
        <p:spPr>
          <a:xfrm>
            <a:off x="5377925" y="1705478"/>
            <a:ext cx="2882900" cy="4495800"/>
          </a:xfrm>
          <a:prstGeom prst="rect">
            <a:avLst/>
          </a:prstGeom>
        </p:spPr>
      </p:pic>
    </p:spTree>
    <p:extLst>
      <p:ext uri="{BB962C8B-B14F-4D97-AF65-F5344CB8AC3E}">
        <p14:creationId xmlns:p14="http://schemas.microsoft.com/office/powerpoint/2010/main" val="637380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304800"/>
            <a:ext cx="7772400" cy="533400"/>
          </a:xfrm>
          <a:noFill/>
        </p:spPr>
        <p:txBody>
          <a:bodyPr>
            <a:normAutofit fontScale="90000"/>
          </a:bodyPr>
          <a:lstStyle/>
          <a:p>
            <a:pPr eaLnBrk="1" hangingPunct="1"/>
            <a:r>
              <a:rPr lang="en-US" altLang="en-US" sz="4000" smtClean="0"/>
              <a:t>High-resolution cytology segmentation</a:t>
            </a:r>
          </a:p>
        </p:txBody>
      </p:sp>
      <p:grpSp>
        <p:nvGrpSpPr>
          <p:cNvPr id="15363" name="Group 3"/>
          <p:cNvGrpSpPr>
            <a:grpSpLocks/>
          </p:cNvGrpSpPr>
          <p:nvPr/>
        </p:nvGrpSpPr>
        <p:grpSpPr bwMode="auto">
          <a:xfrm>
            <a:off x="936625" y="1447800"/>
            <a:ext cx="3101975" cy="4114800"/>
            <a:chOff x="480" y="720"/>
            <a:chExt cx="1954" cy="2786"/>
          </a:xfrm>
        </p:grpSpPr>
        <p:pic>
          <p:nvPicPr>
            <p:cNvPr id="15391" name="Picture 4" descr="pcasld1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 y="720"/>
              <a:ext cx="1954" cy="2356"/>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5392" name="Rectangle 5"/>
            <p:cNvSpPr>
              <a:spLocks noChangeArrowheads="1"/>
            </p:cNvSpPr>
            <p:nvPr/>
          </p:nvSpPr>
          <p:spPr bwMode="auto">
            <a:xfrm>
              <a:off x="624" y="3072"/>
              <a:ext cx="1488" cy="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800">
                  <a:cs typeface="Times New Roman" pitchFamily="18" charset="0"/>
                </a:rPr>
                <a:t>Conventional</a:t>
              </a:r>
            </a:p>
            <a:p>
              <a:pPr algn="ctr">
                <a:spcBef>
                  <a:spcPct val="0"/>
                </a:spcBef>
                <a:buFontTx/>
                <a:buNone/>
              </a:pPr>
              <a:r>
                <a:rPr lang="en-US" altLang="en-US" sz="1800">
                  <a:cs typeface="Times New Roman" pitchFamily="18" charset="0"/>
                </a:rPr>
                <a:t>RGB Image</a:t>
              </a:r>
            </a:p>
          </p:txBody>
        </p:sp>
      </p:grpSp>
      <p:grpSp>
        <p:nvGrpSpPr>
          <p:cNvPr id="15364" name="Group 6"/>
          <p:cNvGrpSpPr>
            <a:grpSpLocks/>
          </p:cNvGrpSpPr>
          <p:nvPr/>
        </p:nvGrpSpPr>
        <p:grpSpPr bwMode="auto">
          <a:xfrm>
            <a:off x="4154488" y="1447800"/>
            <a:ext cx="4456112" cy="4114800"/>
            <a:chOff x="2496" y="720"/>
            <a:chExt cx="2807" cy="2786"/>
          </a:xfrm>
        </p:grpSpPr>
        <p:grpSp>
          <p:nvGrpSpPr>
            <p:cNvPr id="15384" name="Group 7"/>
            <p:cNvGrpSpPr>
              <a:grpSpLocks/>
            </p:cNvGrpSpPr>
            <p:nvPr/>
          </p:nvGrpSpPr>
          <p:grpSpPr bwMode="auto">
            <a:xfrm>
              <a:off x="2496" y="720"/>
              <a:ext cx="2807" cy="2786"/>
              <a:chOff x="2496" y="720"/>
              <a:chExt cx="2807" cy="2786"/>
            </a:xfrm>
          </p:grpSpPr>
          <p:grpSp>
            <p:nvGrpSpPr>
              <p:cNvPr id="15387" name="Group 8"/>
              <p:cNvGrpSpPr>
                <a:grpSpLocks/>
              </p:cNvGrpSpPr>
              <p:nvPr/>
            </p:nvGrpSpPr>
            <p:grpSpPr bwMode="auto">
              <a:xfrm>
                <a:off x="2496" y="720"/>
                <a:ext cx="2807" cy="2348"/>
                <a:chOff x="2496" y="720"/>
                <a:chExt cx="2807" cy="2348"/>
              </a:xfrm>
            </p:grpSpPr>
            <p:pic>
              <p:nvPicPr>
                <p:cNvPr id="15389" name="Picture 9" descr="pcasld1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 y="720"/>
                  <a:ext cx="1895" cy="234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5390" name="AutoShape 10"/>
                <p:cNvSpPr>
                  <a:spLocks noChangeArrowheads="1"/>
                </p:cNvSpPr>
                <p:nvPr/>
              </p:nvSpPr>
              <p:spPr bwMode="auto">
                <a:xfrm>
                  <a:off x="2496" y="1248"/>
                  <a:ext cx="816" cy="96"/>
                </a:xfrm>
                <a:prstGeom prst="rightArrow">
                  <a:avLst>
                    <a:gd name="adj1" fmla="val 50000"/>
                    <a:gd name="adj2" fmla="val 212500"/>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5388" name="Rectangle 11"/>
              <p:cNvSpPr>
                <a:spLocks noChangeArrowheads="1"/>
              </p:cNvSpPr>
              <p:nvPr/>
            </p:nvSpPr>
            <p:spPr bwMode="auto">
              <a:xfrm>
                <a:off x="3744" y="3072"/>
                <a:ext cx="1488" cy="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800">
                    <a:cs typeface="Times New Roman" pitchFamily="18" charset="0"/>
                  </a:rPr>
                  <a:t>Spectrally</a:t>
                </a:r>
              </a:p>
              <a:p>
                <a:pPr algn="ctr">
                  <a:spcBef>
                    <a:spcPct val="0"/>
                  </a:spcBef>
                  <a:buFontTx/>
                  <a:buNone/>
                </a:pPr>
                <a:r>
                  <a:rPr lang="en-US" altLang="en-US" sz="1800">
                    <a:cs typeface="Times New Roman" pitchFamily="18" charset="0"/>
                  </a:rPr>
                  <a:t>segmented Image</a:t>
                </a:r>
              </a:p>
            </p:txBody>
          </p:sp>
        </p:grpSp>
        <p:sp>
          <p:nvSpPr>
            <p:cNvPr id="15385" name="Freeform 12"/>
            <p:cNvSpPr>
              <a:spLocks/>
            </p:cNvSpPr>
            <p:nvPr/>
          </p:nvSpPr>
          <p:spPr bwMode="auto">
            <a:xfrm>
              <a:off x="4017" y="2114"/>
              <a:ext cx="231" cy="257"/>
            </a:xfrm>
            <a:custGeom>
              <a:avLst/>
              <a:gdLst>
                <a:gd name="T0" fmla="*/ 154 w 231"/>
                <a:gd name="T1" fmla="*/ 5 h 257"/>
                <a:gd name="T2" fmla="*/ 106 w 231"/>
                <a:gd name="T3" fmla="*/ 3 h 257"/>
                <a:gd name="T4" fmla="*/ 65 w 231"/>
                <a:gd name="T5" fmla="*/ 29 h 257"/>
                <a:gd name="T6" fmla="*/ 39 w 231"/>
                <a:gd name="T7" fmla="*/ 48 h 257"/>
                <a:gd name="T8" fmla="*/ 25 w 231"/>
                <a:gd name="T9" fmla="*/ 75 h 257"/>
                <a:gd name="T10" fmla="*/ 37 w 231"/>
                <a:gd name="T11" fmla="*/ 166 h 257"/>
                <a:gd name="T12" fmla="*/ 41 w 231"/>
                <a:gd name="T13" fmla="*/ 197 h 257"/>
                <a:gd name="T14" fmla="*/ 58 w 231"/>
                <a:gd name="T15" fmla="*/ 219 h 257"/>
                <a:gd name="T16" fmla="*/ 65 w 231"/>
                <a:gd name="T17" fmla="*/ 233 h 257"/>
                <a:gd name="T18" fmla="*/ 104 w 231"/>
                <a:gd name="T19" fmla="*/ 240 h 257"/>
                <a:gd name="T20" fmla="*/ 128 w 231"/>
                <a:gd name="T21" fmla="*/ 257 h 257"/>
                <a:gd name="T22" fmla="*/ 157 w 231"/>
                <a:gd name="T23" fmla="*/ 248 h 257"/>
                <a:gd name="T24" fmla="*/ 224 w 231"/>
                <a:gd name="T25" fmla="*/ 238 h 257"/>
                <a:gd name="T26" fmla="*/ 231 w 231"/>
                <a:gd name="T27" fmla="*/ 204 h 257"/>
                <a:gd name="T28" fmla="*/ 209 w 231"/>
                <a:gd name="T29" fmla="*/ 164 h 257"/>
                <a:gd name="T30" fmla="*/ 195 w 231"/>
                <a:gd name="T31" fmla="*/ 96 h 257"/>
                <a:gd name="T32" fmla="*/ 185 w 231"/>
                <a:gd name="T33" fmla="*/ 72 h 257"/>
                <a:gd name="T34" fmla="*/ 181 w 231"/>
                <a:gd name="T35" fmla="*/ 41 h 257"/>
                <a:gd name="T36" fmla="*/ 169 w 231"/>
                <a:gd name="T37" fmla="*/ 27 h 257"/>
                <a:gd name="T38" fmla="*/ 154 w 231"/>
                <a:gd name="T39" fmla="*/ 5 h 2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1" h="257">
                  <a:moveTo>
                    <a:pt x="154" y="5"/>
                  </a:moveTo>
                  <a:cubicBezTo>
                    <a:pt x="132" y="2"/>
                    <a:pt x="133" y="0"/>
                    <a:pt x="106" y="3"/>
                  </a:cubicBezTo>
                  <a:cubicBezTo>
                    <a:pt x="103" y="37"/>
                    <a:pt x="97" y="26"/>
                    <a:pt x="65" y="29"/>
                  </a:cubicBezTo>
                  <a:cubicBezTo>
                    <a:pt x="59" y="40"/>
                    <a:pt x="49" y="42"/>
                    <a:pt x="39" y="48"/>
                  </a:cubicBezTo>
                  <a:cubicBezTo>
                    <a:pt x="37" y="59"/>
                    <a:pt x="36" y="70"/>
                    <a:pt x="25" y="75"/>
                  </a:cubicBezTo>
                  <a:cubicBezTo>
                    <a:pt x="4" y="105"/>
                    <a:pt x="0" y="157"/>
                    <a:pt x="37" y="166"/>
                  </a:cubicBezTo>
                  <a:cubicBezTo>
                    <a:pt x="39" y="176"/>
                    <a:pt x="38" y="187"/>
                    <a:pt x="41" y="197"/>
                  </a:cubicBezTo>
                  <a:cubicBezTo>
                    <a:pt x="43" y="205"/>
                    <a:pt x="54" y="212"/>
                    <a:pt x="58" y="219"/>
                  </a:cubicBezTo>
                  <a:cubicBezTo>
                    <a:pt x="59" y="221"/>
                    <a:pt x="63" y="231"/>
                    <a:pt x="65" y="233"/>
                  </a:cubicBezTo>
                  <a:cubicBezTo>
                    <a:pt x="76" y="241"/>
                    <a:pt x="104" y="240"/>
                    <a:pt x="104" y="240"/>
                  </a:cubicBezTo>
                  <a:cubicBezTo>
                    <a:pt x="112" y="249"/>
                    <a:pt x="118" y="250"/>
                    <a:pt x="128" y="257"/>
                  </a:cubicBezTo>
                  <a:cubicBezTo>
                    <a:pt x="140" y="255"/>
                    <a:pt x="146" y="250"/>
                    <a:pt x="157" y="248"/>
                  </a:cubicBezTo>
                  <a:cubicBezTo>
                    <a:pt x="187" y="235"/>
                    <a:pt x="160" y="240"/>
                    <a:pt x="224" y="238"/>
                  </a:cubicBezTo>
                  <a:cubicBezTo>
                    <a:pt x="231" y="216"/>
                    <a:pt x="228" y="227"/>
                    <a:pt x="231" y="204"/>
                  </a:cubicBezTo>
                  <a:cubicBezTo>
                    <a:pt x="229" y="189"/>
                    <a:pt x="223" y="171"/>
                    <a:pt x="209" y="164"/>
                  </a:cubicBezTo>
                  <a:cubicBezTo>
                    <a:pt x="188" y="140"/>
                    <a:pt x="198" y="145"/>
                    <a:pt x="195" y="96"/>
                  </a:cubicBezTo>
                  <a:cubicBezTo>
                    <a:pt x="194" y="88"/>
                    <a:pt x="188" y="80"/>
                    <a:pt x="185" y="72"/>
                  </a:cubicBezTo>
                  <a:cubicBezTo>
                    <a:pt x="183" y="62"/>
                    <a:pt x="185" y="51"/>
                    <a:pt x="181" y="41"/>
                  </a:cubicBezTo>
                  <a:cubicBezTo>
                    <a:pt x="179" y="35"/>
                    <a:pt x="172" y="32"/>
                    <a:pt x="169" y="27"/>
                  </a:cubicBezTo>
                  <a:cubicBezTo>
                    <a:pt x="160" y="14"/>
                    <a:pt x="146" y="13"/>
                    <a:pt x="154" y="5"/>
                  </a:cubicBezTo>
                  <a:close/>
                </a:path>
              </a:pathLst>
            </a:custGeom>
            <a:solidFill>
              <a:srgbClr val="FFFF66"/>
            </a:solidFill>
            <a:ln>
              <a:noFill/>
            </a:ln>
            <a:effectLst/>
            <a:extLst>
              <a:ext uri="{91240B29-F687-4f45-9708-019B960494DF}">
                <a14:hiddenLine xmlns="" xmlns:a14="http://schemas.microsoft.com/office/drawing/2010/main" w="12700" cap="flat" cmpd="sng">
                  <a:solidFill>
                    <a:schemeClr val="tx1"/>
                  </a:solidFill>
                  <a:prstDash val="solid"/>
                  <a:round/>
                  <a:headEnd type="none" w="sm" len="sm"/>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6" name="Freeform 13"/>
            <p:cNvSpPr>
              <a:spLocks/>
            </p:cNvSpPr>
            <p:nvPr/>
          </p:nvSpPr>
          <p:spPr bwMode="auto">
            <a:xfrm>
              <a:off x="4371" y="2162"/>
              <a:ext cx="225" cy="226"/>
            </a:xfrm>
            <a:custGeom>
              <a:avLst/>
              <a:gdLst>
                <a:gd name="T0" fmla="*/ 88 w 225"/>
                <a:gd name="T1" fmla="*/ 5 h 226"/>
                <a:gd name="T2" fmla="*/ 57 w 225"/>
                <a:gd name="T3" fmla="*/ 41 h 226"/>
                <a:gd name="T4" fmla="*/ 26 w 225"/>
                <a:gd name="T5" fmla="*/ 106 h 226"/>
                <a:gd name="T6" fmla="*/ 9 w 225"/>
                <a:gd name="T7" fmla="*/ 140 h 226"/>
                <a:gd name="T8" fmla="*/ 81 w 225"/>
                <a:gd name="T9" fmla="*/ 214 h 226"/>
                <a:gd name="T10" fmla="*/ 134 w 225"/>
                <a:gd name="T11" fmla="*/ 226 h 226"/>
                <a:gd name="T12" fmla="*/ 158 w 225"/>
                <a:gd name="T13" fmla="*/ 202 h 226"/>
                <a:gd name="T14" fmla="*/ 167 w 225"/>
                <a:gd name="T15" fmla="*/ 200 h 226"/>
                <a:gd name="T16" fmla="*/ 208 w 225"/>
                <a:gd name="T17" fmla="*/ 197 h 226"/>
                <a:gd name="T18" fmla="*/ 218 w 225"/>
                <a:gd name="T19" fmla="*/ 166 h 226"/>
                <a:gd name="T20" fmla="*/ 225 w 225"/>
                <a:gd name="T21" fmla="*/ 75 h 226"/>
                <a:gd name="T22" fmla="*/ 191 w 225"/>
                <a:gd name="T23" fmla="*/ 36 h 226"/>
                <a:gd name="T24" fmla="*/ 170 w 225"/>
                <a:gd name="T25" fmla="*/ 15 h 226"/>
                <a:gd name="T26" fmla="*/ 127 w 225"/>
                <a:gd name="T27" fmla="*/ 0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5" h="226">
                  <a:moveTo>
                    <a:pt x="88" y="5"/>
                  </a:moveTo>
                  <a:cubicBezTo>
                    <a:pt x="66" y="10"/>
                    <a:pt x="68" y="23"/>
                    <a:pt x="57" y="41"/>
                  </a:cubicBezTo>
                  <a:cubicBezTo>
                    <a:pt x="44" y="61"/>
                    <a:pt x="33" y="83"/>
                    <a:pt x="26" y="106"/>
                  </a:cubicBezTo>
                  <a:cubicBezTo>
                    <a:pt x="23" y="128"/>
                    <a:pt x="25" y="129"/>
                    <a:pt x="9" y="140"/>
                  </a:cubicBezTo>
                  <a:cubicBezTo>
                    <a:pt x="0" y="182"/>
                    <a:pt x="46" y="210"/>
                    <a:pt x="81" y="214"/>
                  </a:cubicBezTo>
                  <a:cubicBezTo>
                    <a:pt x="96" y="225"/>
                    <a:pt x="116" y="222"/>
                    <a:pt x="134" y="226"/>
                  </a:cubicBezTo>
                  <a:cubicBezTo>
                    <a:pt x="146" y="222"/>
                    <a:pt x="151" y="212"/>
                    <a:pt x="158" y="202"/>
                  </a:cubicBezTo>
                  <a:cubicBezTo>
                    <a:pt x="160" y="199"/>
                    <a:pt x="164" y="200"/>
                    <a:pt x="167" y="200"/>
                  </a:cubicBezTo>
                  <a:cubicBezTo>
                    <a:pt x="181" y="199"/>
                    <a:pt x="194" y="198"/>
                    <a:pt x="208" y="197"/>
                  </a:cubicBezTo>
                  <a:cubicBezTo>
                    <a:pt x="212" y="187"/>
                    <a:pt x="214" y="176"/>
                    <a:pt x="218" y="166"/>
                  </a:cubicBezTo>
                  <a:cubicBezTo>
                    <a:pt x="224" y="136"/>
                    <a:pt x="223" y="105"/>
                    <a:pt x="225" y="75"/>
                  </a:cubicBezTo>
                  <a:cubicBezTo>
                    <a:pt x="223" y="52"/>
                    <a:pt x="213" y="43"/>
                    <a:pt x="191" y="36"/>
                  </a:cubicBezTo>
                  <a:cubicBezTo>
                    <a:pt x="185" y="25"/>
                    <a:pt x="183" y="19"/>
                    <a:pt x="170" y="15"/>
                  </a:cubicBezTo>
                  <a:cubicBezTo>
                    <a:pt x="159" y="7"/>
                    <a:pt x="140" y="0"/>
                    <a:pt x="127" y="0"/>
                  </a:cubicBezTo>
                </a:path>
              </a:pathLst>
            </a:custGeom>
            <a:solidFill>
              <a:srgbClr val="FFFF66"/>
            </a:solidFill>
            <a:ln>
              <a:noFill/>
            </a:ln>
            <a:effectLst/>
            <a:extLst>
              <a:ext uri="{91240B29-F687-4f45-9708-019B960494DF}">
                <a14:hiddenLine xmlns="" xmlns:a14="http://schemas.microsoft.com/office/drawing/2010/main" w="12700" cap="flat" cmpd="sng">
                  <a:solidFill>
                    <a:schemeClr val="tx1"/>
                  </a:solidFill>
                  <a:prstDash val="solid"/>
                  <a:round/>
                  <a:headEnd type="none" w="sm" len="sm"/>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326" name="Group 14"/>
          <p:cNvGrpSpPr>
            <a:grpSpLocks/>
          </p:cNvGrpSpPr>
          <p:nvPr/>
        </p:nvGrpSpPr>
        <p:grpSpPr bwMode="auto">
          <a:xfrm>
            <a:off x="3429000" y="2514600"/>
            <a:ext cx="2692400" cy="3657600"/>
            <a:chOff x="2160" y="1584"/>
            <a:chExt cx="1696" cy="2304"/>
          </a:xfrm>
        </p:grpSpPr>
        <p:sp>
          <p:nvSpPr>
            <p:cNvPr id="15378" name="Rectangle 15"/>
            <p:cNvSpPr>
              <a:spLocks noChangeArrowheads="1"/>
            </p:cNvSpPr>
            <p:nvPr/>
          </p:nvSpPr>
          <p:spPr bwMode="auto">
            <a:xfrm>
              <a:off x="2400" y="3734"/>
              <a:ext cx="1200"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000">
                  <a:cs typeface="Times New Roman" pitchFamily="18" charset="0"/>
                </a:rPr>
                <a:t>Wavelength (nm)</a:t>
              </a:r>
            </a:p>
          </p:txBody>
        </p:sp>
        <p:grpSp>
          <p:nvGrpSpPr>
            <p:cNvPr id="15379" name="Group 16"/>
            <p:cNvGrpSpPr>
              <a:grpSpLocks/>
            </p:cNvGrpSpPr>
            <p:nvPr/>
          </p:nvGrpSpPr>
          <p:grpSpPr bwMode="auto">
            <a:xfrm>
              <a:off x="2160" y="1584"/>
              <a:ext cx="1696" cy="2174"/>
              <a:chOff x="2160" y="1584"/>
              <a:chExt cx="1696" cy="2174"/>
            </a:xfrm>
          </p:grpSpPr>
          <p:sp>
            <p:nvSpPr>
              <p:cNvPr id="15380" name="Rectangle 17"/>
              <p:cNvSpPr>
                <a:spLocks noChangeArrowheads="1"/>
              </p:cNvSpPr>
              <p:nvPr/>
            </p:nvSpPr>
            <p:spPr bwMode="auto">
              <a:xfrm>
                <a:off x="2160" y="1584"/>
                <a:ext cx="1488" cy="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600">
                    <a:cs typeface="Times New Roman" pitchFamily="18" charset="0"/>
                  </a:rPr>
                  <a:t>Characteristic</a:t>
                </a:r>
              </a:p>
              <a:p>
                <a:pPr algn="ctr">
                  <a:spcBef>
                    <a:spcPct val="0"/>
                  </a:spcBef>
                  <a:buFontTx/>
                  <a:buNone/>
                </a:pPr>
                <a:r>
                  <a:rPr lang="en-US" altLang="en-US" sz="1600">
                    <a:cs typeface="Times New Roman" pitchFamily="18" charset="0"/>
                  </a:rPr>
                  <a:t>Spectra</a:t>
                </a:r>
              </a:p>
            </p:txBody>
          </p:sp>
          <p:grpSp>
            <p:nvGrpSpPr>
              <p:cNvPr id="15381" name="Group 18"/>
              <p:cNvGrpSpPr>
                <a:grpSpLocks/>
              </p:cNvGrpSpPr>
              <p:nvPr/>
            </p:nvGrpSpPr>
            <p:grpSpPr bwMode="auto">
              <a:xfrm>
                <a:off x="2256" y="2022"/>
                <a:ext cx="1600" cy="1736"/>
                <a:chOff x="2304" y="1776"/>
                <a:chExt cx="1600" cy="1736"/>
              </a:xfrm>
            </p:grpSpPr>
            <p:pic>
              <p:nvPicPr>
                <p:cNvPr id="15382" name="Picture 19" descr="pcasld1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 y="1776"/>
                  <a:ext cx="1600" cy="1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3" name="Freeform 20"/>
                <p:cNvSpPr>
                  <a:spLocks/>
                </p:cNvSpPr>
                <p:nvPr/>
              </p:nvSpPr>
              <p:spPr bwMode="auto">
                <a:xfrm>
                  <a:off x="2592" y="1872"/>
                  <a:ext cx="1200" cy="1344"/>
                </a:xfrm>
                <a:custGeom>
                  <a:avLst/>
                  <a:gdLst>
                    <a:gd name="T0" fmla="*/ 0 w 1200"/>
                    <a:gd name="T1" fmla="*/ 1344 h 1344"/>
                    <a:gd name="T2" fmla="*/ 48 w 1200"/>
                    <a:gd name="T3" fmla="*/ 1344 h 1344"/>
                    <a:gd name="T4" fmla="*/ 144 w 1200"/>
                    <a:gd name="T5" fmla="*/ 720 h 1344"/>
                    <a:gd name="T6" fmla="*/ 288 w 1200"/>
                    <a:gd name="T7" fmla="*/ 0 h 1344"/>
                    <a:gd name="T8" fmla="*/ 432 w 1200"/>
                    <a:gd name="T9" fmla="*/ 96 h 1344"/>
                    <a:gd name="T10" fmla="*/ 480 w 1200"/>
                    <a:gd name="T11" fmla="*/ 192 h 1344"/>
                    <a:gd name="T12" fmla="*/ 720 w 1200"/>
                    <a:gd name="T13" fmla="*/ 864 h 1344"/>
                    <a:gd name="T14" fmla="*/ 864 w 1200"/>
                    <a:gd name="T15" fmla="*/ 1008 h 1344"/>
                    <a:gd name="T16" fmla="*/ 1056 w 1200"/>
                    <a:gd name="T17" fmla="*/ 1152 h 1344"/>
                    <a:gd name="T18" fmla="*/ 1200 w 1200"/>
                    <a:gd name="T19" fmla="*/ 1200 h 1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0" h="1344">
                      <a:moveTo>
                        <a:pt x="0" y="1344"/>
                      </a:moveTo>
                      <a:lnTo>
                        <a:pt x="48" y="1344"/>
                      </a:lnTo>
                      <a:lnTo>
                        <a:pt x="144" y="720"/>
                      </a:lnTo>
                      <a:lnTo>
                        <a:pt x="288" y="0"/>
                      </a:lnTo>
                      <a:lnTo>
                        <a:pt x="432" y="96"/>
                      </a:lnTo>
                      <a:lnTo>
                        <a:pt x="480" y="192"/>
                      </a:lnTo>
                      <a:lnTo>
                        <a:pt x="720" y="864"/>
                      </a:lnTo>
                      <a:lnTo>
                        <a:pt x="864" y="1008"/>
                      </a:lnTo>
                      <a:lnTo>
                        <a:pt x="1056" y="1152"/>
                      </a:lnTo>
                      <a:lnTo>
                        <a:pt x="1200" y="1200"/>
                      </a:lnTo>
                    </a:path>
                  </a:pathLst>
                </a:custGeom>
                <a:noFill/>
                <a:ln w="12700" cap="flat" cmpd="sng">
                  <a:solidFill>
                    <a:srgbClr val="FFFF66"/>
                  </a:solidFill>
                  <a:prstDash val="solid"/>
                  <a:round/>
                  <a:headEnd type="none" w="sm" len="sm"/>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5366" name="Text Box 21"/>
          <p:cNvSpPr txBox="1">
            <a:spLocks noChangeArrowheads="1"/>
          </p:cNvSpPr>
          <p:nvPr/>
        </p:nvSpPr>
        <p:spPr bwMode="auto">
          <a:xfrm>
            <a:off x="1295400" y="6019800"/>
            <a:ext cx="7620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cs typeface="Times New Roman" pitchFamily="18" charset="0"/>
              </a:rPr>
              <a:t>High spectral resolution increases utility of spectrally responsive indicator dyes</a:t>
            </a:r>
          </a:p>
        </p:txBody>
      </p:sp>
      <p:sp>
        <p:nvSpPr>
          <p:cNvPr id="15367" name="Rectangle 22"/>
          <p:cNvSpPr>
            <a:spLocks noChangeArrowheads="1"/>
          </p:cNvSpPr>
          <p:nvPr/>
        </p:nvSpPr>
        <p:spPr bwMode="auto">
          <a:xfrm>
            <a:off x="1371600" y="6400800"/>
            <a:ext cx="65532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000">
                <a:latin typeface="Verdana" pitchFamily="34" charset="0"/>
                <a:cs typeface="Times New Roman" pitchFamily="18" charset="0"/>
              </a:rPr>
              <a:t>Slide from Dr. Richard Levenson, CRi, Inc.,35B Cabot Rd.,Woburn, MA 01801, www.cri-inc.com</a:t>
            </a:r>
          </a:p>
        </p:txBody>
      </p:sp>
      <p:sp>
        <p:nvSpPr>
          <p:cNvPr id="13335" name="Line 23"/>
          <p:cNvSpPr>
            <a:spLocks noChangeShapeType="1"/>
          </p:cNvSpPr>
          <p:nvPr/>
        </p:nvSpPr>
        <p:spPr bwMode="auto">
          <a:xfrm>
            <a:off x="5410200" y="3657600"/>
            <a:ext cx="0" cy="1066800"/>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336" name="Line 24"/>
          <p:cNvSpPr>
            <a:spLocks noChangeShapeType="1"/>
          </p:cNvSpPr>
          <p:nvPr/>
        </p:nvSpPr>
        <p:spPr bwMode="auto">
          <a:xfrm flipV="1">
            <a:off x="5410200" y="5105400"/>
            <a:ext cx="0" cy="457200"/>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5370" name="Group 28"/>
          <p:cNvGrpSpPr>
            <a:grpSpLocks/>
          </p:cNvGrpSpPr>
          <p:nvPr/>
        </p:nvGrpSpPr>
        <p:grpSpPr bwMode="auto">
          <a:xfrm>
            <a:off x="4267200" y="1447800"/>
            <a:ext cx="4456113" cy="3467100"/>
            <a:chOff x="2496" y="720"/>
            <a:chExt cx="2807" cy="2348"/>
          </a:xfrm>
        </p:grpSpPr>
        <p:pic>
          <p:nvPicPr>
            <p:cNvPr id="15376" name="Picture 29" descr="pcasld1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 y="720"/>
              <a:ext cx="1895" cy="234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5377" name="AutoShape 30"/>
            <p:cNvSpPr>
              <a:spLocks noChangeArrowheads="1"/>
            </p:cNvSpPr>
            <p:nvPr/>
          </p:nvSpPr>
          <p:spPr bwMode="auto">
            <a:xfrm>
              <a:off x="2496" y="1248"/>
              <a:ext cx="816" cy="96"/>
            </a:xfrm>
            <a:prstGeom prst="rightArrow">
              <a:avLst>
                <a:gd name="adj1" fmla="val 50000"/>
                <a:gd name="adj2" fmla="val 212500"/>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grpSp>
        <p:nvGrpSpPr>
          <p:cNvPr id="13346" name="Group 34"/>
          <p:cNvGrpSpPr>
            <a:grpSpLocks/>
          </p:cNvGrpSpPr>
          <p:nvPr/>
        </p:nvGrpSpPr>
        <p:grpSpPr bwMode="auto">
          <a:xfrm>
            <a:off x="6662738" y="3505200"/>
            <a:ext cx="914400" cy="407988"/>
            <a:chOff x="4209" y="2209"/>
            <a:chExt cx="576" cy="257"/>
          </a:xfrm>
        </p:grpSpPr>
        <p:sp>
          <p:nvSpPr>
            <p:cNvPr id="15374" name="Freeform 32"/>
            <p:cNvSpPr>
              <a:spLocks/>
            </p:cNvSpPr>
            <p:nvPr/>
          </p:nvSpPr>
          <p:spPr bwMode="auto">
            <a:xfrm>
              <a:off x="4209" y="2209"/>
              <a:ext cx="231" cy="239"/>
            </a:xfrm>
            <a:custGeom>
              <a:avLst/>
              <a:gdLst>
                <a:gd name="T0" fmla="*/ 154 w 231"/>
                <a:gd name="T1" fmla="*/ 5 h 257"/>
                <a:gd name="T2" fmla="*/ 106 w 231"/>
                <a:gd name="T3" fmla="*/ 3 h 257"/>
                <a:gd name="T4" fmla="*/ 65 w 231"/>
                <a:gd name="T5" fmla="*/ 25 h 257"/>
                <a:gd name="T6" fmla="*/ 39 w 231"/>
                <a:gd name="T7" fmla="*/ 42 h 257"/>
                <a:gd name="T8" fmla="*/ 25 w 231"/>
                <a:gd name="T9" fmla="*/ 65 h 257"/>
                <a:gd name="T10" fmla="*/ 37 w 231"/>
                <a:gd name="T11" fmla="*/ 143 h 257"/>
                <a:gd name="T12" fmla="*/ 41 w 231"/>
                <a:gd name="T13" fmla="*/ 170 h 257"/>
                <a:gd name="T14" fmla="*/ 58 w 231"/>
                <a:gd name="T15" fmla="*/ 190 h 257"/>
                <a:gd name="T16" fmla="*/ 65 w 231"/>
                <a:gd name="T17" fmla="*/ 202 h 257"/>
                <a:gd name="T18" fmla="*/ 104 w 231"/>
                <a:gd name="T19" fmla="*/ 207 h 257"/>
                <a:gd name="T20" fmla="*/ 128 w 231"/>
                <a:gd name="T21" fmla="*/ 222 h 257"/>
                <a:gd name="T22" fmla="*/ 157 w 231"/>
                <a:gd name="T23" fmla="*/ 215 h 257"/>
                <a:gd name="T24" fmla="*/ 224 w 231"/>
                <a:gd name="T25" fmla="*/ 206 h 257"/>
                <a:gd name="T26" fmla="*/ 231 w 231"/>
                <a:gd name="T27" fmla="*/ 177 h 257"/>
                <a:gd name="T28" fmla="*/ 209 w 231"/>
                <a:gd name="T29" fmla="*/ 142 h 257"/>
                <a:gd name="T30" fmla="*/ 195 w 231"/>
                <a:gd name="T31" fmla="*/ 83 h 257"/>
                <a:gd name="T32" fmla="*/ 185 w 231"/>
                <a:gd name="T33" fmla="*/ 62 h 257"/>
                <a:gd name="T34" fmla="*/ 181 w 231"/>
                <a:gd name="T35" fmla="*/ 35 h 257"/>
                <a:gd name="T36" fmla="*/ 169 w 231"/>
                <a:gd name="T37" fmla="*/ 23 h 257"/>
                <a:gd name="T38" fmla="*/ 154 w 231"/>
                <a:gd name="T39" fmla="*/ 5 h 2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1" h="257">
                  <a:moveTo>
                    <a:pt x="154" y="5"/>
                  </a:moveTo>
                  <a:cubicBezTo>
                    <a:pt x="132" y="2"/>
                    <a:pt x="133" y="0"/>
                    <a:pt x="106" y="3"/>
                  </a:cubicBezTo>
                  <a:cubicBezTo>
                    <a:pt x="103" y="37"/>
                    <a:pt x="97" y="26"/>
                    <a:pt x="65" y="29"/>
                  </a:cubicBezTo>
                  <a:cubicBezTo>
                    <a:pt x="59" y="40"/>
                    <a:pt x="49" y="42"/>
                    <a:pt x="39" y="48"/>
                  </a:cubicBezTo>
                  <a:cubicBezTo>
                    <a:pt x="37" y="59"/>
                    <a:pt x="36" y="70"/>
                    <a:pt x="25" y="75"/>
                  </a:cubicBezTo>
                  <a:cubicBezTo>
                    <a:pt x="4" y="105"/>
                    <a:pt x="0" y="157"/>
                    <a:pt x="37" y="166"/>
                  </a:cubicBezTo>
                  <a:cubicBezTo>
                    <a:pt x="39" y="176"/>
                    <a:pt x="38" y="187"/>
                    <a:pt x="41" y="197"/>
                  </a:cubicBezTo>
                  <a:cubicBezTo>
                    <a:pt x="43" y="205"/>
                    <a:pt x="54" y="212"/>
                    <a:pt x="58" y="219"/>
                  </a:cubicBezTo>
                  <a:cubicBezTo>
                    <a:pt x="59" y="221"/>
                    <a:pt x="63" y="231"/>
                    <a:pt x="65" y="233"/>
                  </a:cubicBezTo>
                  <a:cubicBezTo>
                    <a:pt x="76" y="241"/>
                    <a:pt x="104" y="240"/>
                    <a:pt x="104" y="240"/>
                  </a:cubicBezTo>
                  <a:cubicBezTo>
                    <a:pt x="112" y="249"/>
                    <a:pt x="118" y="250"/>
                    <a:pt x="128" y="257"/>
                  </a:cubicBezTo>
                  <a:cubicBezTo>
                    <a:pt x="140" y="255"/>
                    <a:pt x="146" y="250"/>
                    <a:pt x="157" y="248"/>
                  </a:cubicBezTo>
                  <a:cubicBezTo>
                    <a:pt x="187" y="235"/>
                    <a:pt x="160" y="240"/>
                    <a:pt x="224" y="238"/>
                  </a:cubicBezTo>
                  <a:cubicBezTo>
                    <a:pt x="231" y="216"/>
                    <a:pt x="228" y="227"/>
                    <a:pt x="231" y="204"/>
                  </a:cubicBezTo>
                  <a:cubicBezTo>
                    <a:pt x="229" y="189"/>
                    <a:pt x="223" y="171"/>
                    <a:pt x="209" y="164"/>
                  </a:cubicBezTo>
                  <a:cubicBezTo>
                    <a:pt x="188" y="140"/>
                    <a:pt x="198" y="145"/>
                    <a:pt x="195" y="96"/>
                  </a:cubicBezTo>
                  <a:cubicBezTo>
                    <a:pt x="194" y="88"/>
                    <a:pt x="188" y="80"/>
                    <a:pt x="185" y="72"/>
                  </a:cubicBezTo>
                  <a:cubicBezTo>
                    <a:pt x="183" y="62"/>
                    <a:pt x="185" y="51"/>
                    <a:pt x="181" y="41"/>
                  </a:cubicBezTo>
                  <a:cubicBezTo>
                    <a:pt x="179" y="35"/>
                    <a:pt x="172" y="32"/>
                    <a:pt x="169" y="27"/>
                  </a:cubicBezTo>
                  <a:cubicBezTo>
                    <a:pt x="160" y="14"/>
                    <a:pt x="146" y="13"/>
                    <a:pt x="154" y="5"/>
                  </a:cubicBezTo>
                  <a:close/>
                </a:path>
              </a:pathLst>
            </a:custGeom>
            <a:solidFill>
              <a:srgbClr val="FFFF66"/>
            </a:solidFill>
            <a:ln>
              <a:noFill/>
            </a:ln>
            <a:effectLst/>
            <a:extLst>
              <a:ext uri="{91240B29-F687-4f45-9708-019B960494DF}">
                <a14:hiddenLine xmlns="" xmlns:a14="http://schemas.microsoft.com/office/drawing/2010/main" w="12700" cap="flat" cmpd="sng">
                  <a:solidFill>
                    <a:schemeClr val="tx1"/>
                  </a:solidFill>
                  <a:prstDash val="solid"/>
                  <a:round/>
                  <a:headEnd type="none" w="sm" len="sm"/>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5" name="Freeform 33"/>
            <p:cNvSpPr>
              <a:spLocks/>
            </p:cNvSpPr>
            <p:nvPr/>
          </p:nvSpPr>
          <p:spPr bwMode="auto">
            <a:xfrm>
              <a:off x="4560" y="2256"/>
              <a:ext cx="225" cy="210"/>
            </a:xfrm>
            <a:custGeom>
              <a:avLst/>
              <a:gdLst>
                <a:gd name="T0" fmla="*/ 88 w 225"/>
                <a:gd name="T1" fmla="*/ 5 h 226"/>
                <a:gd name="T2" fmla="*/ 57 w 225"/>
                <a:gd name="T3" fmla="*/ 35 h 226"/>
                <a:gd name="T4" fmla="*/ 26 w 225"/>
                <a:gd name="T5" fmla="*/ 91 h 226"/>
                <a:gd name="T6" fmla="*/ 9 w 225"/>
                <a:gd name="T7" fmla="*/ 121 h 226"/>
                <a:gd name="T8" fmla="*/ 81 w 225"/>
                <a:gd name="T9" fmla="*/ 185 h 226"/>
                <a:gd name="T10" fmla="*/ 134 w 225"/>
                <a:gd name="T11" fmla="*/ 195 h 226"/>
                <a:gd name="T12" fmla="*/ 158 w 225"/>
                <a:gd name="T13" fmla="*/ 175 h 226"/>
                <a:gd name="T14" fmla="*/ 167 w 225"/>
                <a:gd name="T15" fmla="*/ 173 h 226"/>
                <a:gd name="T16" fmla="*/ 208 w 225"/>
                <a:gd name="T17" fmla="*/ 170 h 226"/>
                <a:gd name="T18" fmla="*/ 218 w 225"/>
                <a:gd name="T19" fmla="*/ 143 h 226"/>
                <a:gd name="T20" fmla="*/ 225 w 225"/>
                <a:gd name="T21" fmla="*/ 65 h 226"/>
                <a:gd name="T22" fmla="*/ 191 w 225"/>
                <a:gd name="T23" fmla="*/ 31 h 226"/>
                <a:gd name="T24" fmla="*/ 170 w 225"/>
                <a:gd name="T25" fmla="*/ 13 h 226"/>
                <a:gd name="T26" fmla="*/ 127 w 225"/>
                <a:gd name="T27" fmla="*/ 0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5" h="226">
                  <a:moveTo>
                    <a:pt x="88" y="5"/>
                  </a:moveTo>
                  <a:cubicBezTo>
                    <a:pt x="66" y="10"/>
                    <a:pt x="68" y="23"/>
                    <a:pt x="57" y="41"/>
                  </a:cubicBezTo>
                  <a:cubicBezTo>
                    <a:pt x="44" y="61"/>
                    <a:pt x="33" y="83"/>
                    <a:pt x="26" y="106"/>
                  </a:cubicBezTo>
                  <a:cubicBezTo>
                    <a:pt x="23" y="128"/>
                    <a:pt x="25" y="129"/>
                    <a:pt x="9" y="140"/>
                  </a:cubicBezTo>
                  <a:cubicBezTo>
                    <a:pt x="0" y="182"/>
                    <a:pt x="46" y="210"/>
                    <a:pt x="81" y="214"/>
                  </a:cubicBezTo>
                  <a:cubicBezTo>
                    <a:pt x="96" y="225"/>
                    <a:pt x="116" y="222"/>
                    <a:pt x="134" y="226"/>
                  </a:cubicBezTo>
                  <a:cubicBezTo>
                    <a:pt x="146" y="222"/>
                    <a:pt x="151" y="212"/>
                    <a:pt x="158" y="202"/>
                  </a:cubicBezTo>
                  <a:cubicBezTo>
                    <a:pt x="160" y="199"/>
                    <a:pt x="164" y="200"/>
                    <a:pt x="167" y="200"/>
                  </a:cubicBezTo>
                  <a:cubicBezTo>
                    <a:pt x="181" y="199"/>
                    <a:pt x="194" y="198"/>
                    <a:pt x="208" y="197"/>
                  </a:cubicBezTo>
                  <a:cubicBezTo>
                    <a:pt x="212" y="187"/>
                    <a:pt x="214" y="176"/>
                    <a:pt x="218" y="166"/>
                  </a:cubicBezTo>
                  <a:cubicBezTo>
                    <a:pt x="224" y="136"/>
                    <a:pt x="223" y="105"/>
                    <a:pt x="225" y="75"/>
                  </a:cubicBezTo>
                  <a:cubicBezTo>
                    <a:pt x="223" y="52"/>
                    <a:pt x="213" y="43"/>
                    <a:pt x="191" y="36"/>
                  </a:cubicBezTo>
                  <a:cubicBezTo>
                    <a:pt x="185" y="25"/>
                    <a:pt x="183" y="19"/>
                    <a:pt x="170" y="15"/>
                  </a:cubicBezTo>
                  <a:cubicBezTo>
                    <a:pt x="159" y="7"/>
                    <a:pt x="140" y="0"/>
                    <a:pt x="127" y="0"/>
                  </a:cubicBezTo>
                </a:path>
              </a:pathLst>
            </a:custGeom>
            <a:solidFill>
              <a:srgbClr val="FFFF66"/>
            </a:solidFill>
            <a:ln>
              <a:noFill/>
            </a:ln>
            <a:effectLst/>
            <a:extLst>
              <a:ext uri="{91240B29-F687-4f45-9708-019B960494DF}">
                <a14:hiddenLine xmlns="" xmlns:a14="http://schemas.microsoft.com/office/drawing/2010/main" w="12700" cap="flat" cmpd="sng">
                  <a:solidFill>
                    <a:schemeClr val="tx1"/>
                  </a:solidFill>
                  <a:prstDash val="solid"/>
                  <a:round/>
                  <a:headEnd type="none" w="sm" len="sm"/>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350" name="Film"/>
          <p:cNvSpPr>
            <a:spLocks noEditPoints="1" noChangeArrowheads="1"/>
          </p:cNvSpPr>
          <p:nvPr/>
        </p:nvSpPr>
        <p:spPr bwMode="auto">
          <a:xfrm>
            <a:off x="8534400" y="62484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3351" name="Film"/>
          <p:cNvSpPr>
            <a:spLocks noEditPoints="1" noChangeArrowheads="1"/>
          </p:cNvSpPr>
          <p:nvPr/>
        </p:nvSpPr>
        <p:spPr bwMode="auto">
          <a:xfrm>
            <a:off x="8839200" y="62484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4834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33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 presetClass="entr" presetSubtype="16" fill="hold" grpId="0" nodeType="clickEffect">
                                  <p:stCondLst>
                                    <p:cond delay="0"/>
                                  </p:stCondLst>
                                  <p:childTnLst>
                                    <p:set>
                                      <p:cBhvr>
                                        <p:cTn id="10" dur="1" fill="hold">
                                          <p:stCondLst>
                                            <p:cond delay="0"/>
                                          </p:stCondLst>
                                        </p:cTn>
                                        <p:tgtEl>
                                          <p:spTgt spid="13335"/>
                                        </p:tgtEl>
                                        <p:attrNameLst>
                                          <p:attrName>style.visibility</p:attrName>
                                        </p:attrNameLst>
                                      </p:cBhvr>
                                      <p:to>
                                        <p:strVal val="visible"/>
                                      </p:to>
                                    </p:set>
                                    <p:animEffect transition="in" filter="plus(in)">
                                      <p:cBhvr>
                                        <p:cTn id="11" dur="1000"/>
                                        <p:tgtEl>
                                          <p:spTgt spid="13335"/>
                                        </p:tgtEl>
                                      </p:cBhvr>
                                    </p:animEffect>
                                  </p:childTnLst>
                                </p:cTn>
                              </p:par>
                            </p:childTnLst>
                          </p:cTn>
                        </p:par>
                        <p:par>
                          <p:cTn id="12" fill="hold" nodeType="afterGroup">
                            <p:stCondLst>
                              <p:cond delay="1000"/>
                            </p:stCondLst>
                            <p:childTnLst>
                              <p:par>
                                <p:cTn id="13" presetID="13" presetClass="entr" presetSubtype="16" fill="hold" grpId="0" nodeType="afterEffect">
                                  <p:stCondLst>
                                    <p:cond delay="500"/>
                                  </p:stCondLst>
                                  <p:childTnLst>
                                    <p:set>
                                      <p:cBhvr>
                                        <p:cTn id="14" dur="1" fill="hold">
                                          <p:stCondLst>
                                            <p:cond delay="0"/>
                                          </p:stCondLst>
                                        </p:cTn>
                                        <p:tgtEl>
                                          <p:spTgt spid="13336"/>
                                        </p:tgtEl>
                                        <p:attrNameLst>
                                          <p:attrName>style.visibility</p:attrName>
                                        </p:attrNameLst>
                                      </p:cBhvr>
                                      <p:to>
                                        <p:strVal val="visible"/>
                                      </p:to>
                                    </p:set>
                                    <p:animEffect transition="in" filter="plus(in)">
                                      <p:cBhvr>
                                        <p:cTn id="15" dur="500"/>
                                        <p:tgtEl>
                                          <p:spTgt spid="13336"/>
                                        </p:tgtEl>
                                      </p:cBhvr>
                                    </p:animEffect>
                                  </p:childTnLst>
                                </p:cTn>
                              </p:par>
                              <p:par>
                                <p:cTn id="16" presetID="3" presetClass="exit" presetSubtype="10" fill="hold" grpId="0" nodeType="withEffect">
                                  <p:stCondLst>
                                    <p:cond delay="0"/>
                                  </p:stCondLst>
                                  <p:childTnLst>
                                    <p:animEffect transition="out" filter="blinds(horizontal)">
                                      <p:cBhvr>
                                        <p:cTn id="17" dur="500"/>
                                        <p:tgtEl>
                                          <p:spTgt spid="13350"/>
                                        </p:tgtEl>
                                      </p:cBhvr>
                                    </p:animEffect>
                                    <p:set>
                                      <p:cBhvr>
                                        <p:cTn id="18" dur="1" fill="hold">
                                          <p:stCondLst>
                                            <p:cond delay="499"/>
                                          </p:stCondLst>
                                        </p:cTn>
                                        <p:tgtEl>
                                          <p:spTgt spid="1335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3346"/>
                                        </p:tgtEl>
                                        <p:attrNameLst>
                                          <p:attrName>style.visibility</p:attrName>
                                        </p:attrNameLst>
                                      </p:cBhvr>
                                      <p:to>
                                        <p:strVal val="visible"/>
                                      </p:to>
                                    </p:set>
                                    <p:animEffect transition="in" filter="dissolve">
                                      <p:cBhvr>
                                        <p:cTn id="23" dur="500"/>
                                        <p:tgtEl>
                                          <p:spTgt spid="13346"/>
                                        </p:tgtEl>
                                      </p:cBhvr>
                                    </p:animEffect>
                                  </p:childTnLst>
                                </p:cTn>
                              </p:par>
                              <p:par>
                                <p:cTn id="24" presetID="3" presetClass="exit" presetSubtype="10" fill="hold" grpId="0" nodeType="withEffect">
                                  <p:stCondLst>
                                    <p:cond delay="0"/>
                                  </p:stCondLst>
                                  <p:childTnLst>
                                    <p:animEffect transition="out" filter="blinds(horizontal)">
                                      <p:cBhvr>
                                        <p:cTn id="25" dur="500"/>
                                        <p:tgtEl>
                                          <p:spTgt spid="13351"/>
                                        </p:tgtEl>
                                      </p:cBhvr>
                                    </p:animEffect>
                                    <p:set>
                                      <p:cBhvr>
                                        <p:cTn id="26" dur="1" fill="hold">
                                          <p:stCondLst>
                                            <p:cond delay="499"/>
                                          </p:stCondLst>
                                        </p:cTn>
                                        <p:tgtEl>
                                          <p:spTgt spid="133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5" grpId="0" animBg="1"/>
      <p:bldP spid="13336" grpId="0" animBg="1"/>
      <p:bldP spid="13350" grpId="0" animBg="1"/>
      <p:bldP spid="133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990600" y="228600"/>
            <a:ext cx="7340600" cy="533400"/>
          </a:xfrm>
          <a:noFill/>
        </p:spPr>
        <p:txBody>
          <a:bodyPr/>
          <a:lstStyle/>
          <a:p>
            <a:r>
              <a:rPr lang="en-US" sz="2800" dirty="0"/>
              <a:t>High-resolution cytology segmentation</a:t>
            </a:r>
          </a:p>
        </p:txBody>
      </p:sp>
      <p:grpSp>
        <p:nvGrpSpPr>
          <p:cNvPr id="102403" name="Group 3"/>
          <p:cNvGrpSpPr>
            <a:grpSpLocks/>
          </p:cNvGrpSpPr>
          <p:nvPr/>
        </p:nvGrpSpPr>
        <p:grpSpPr bwMode="auto">
          <a:xfrm>
            <a:off x="936625" y="1447800"/>
            <a:ext cx="3101975" cy="4114800"/>
            <a:chOff x="480" y="720"/>
            <a:chExt cx="1954" cy="2786"/>
          </a:xfrm>
        </p:grpSpPr>
        <p:pic>
          <p:nvPicPr>
            <p:cNvPr id="102404" name="Picture 4" descr="pcasld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720"/>
              <a:ext cx="1954" cy="2356"/>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02405" name="Rectangle 5"/>
            <p:cNvSpPr>
              <a:spLocks noChangeArrowheads="1"/>
            </p:cNvSpPr>
            <p:nvPr/>
          </p:nvSpPr>
          <p:spPr bwMode="auto">
            <a:xfrm>
              <a:off x="624" y="3072"/>
              <a:ext cx="1488" cy="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1800">
                  <a:latin typeface="Arial" charset="0"/>
                  <a:cs typeface="Times New Roman" charset="0"/>
                </a:rPr>
                <a:t>Conventional</a:t>
              </a:r>
            </a:p>
            <a:p>
              <a:pPr algn="ctr" eaLnBrk="0" hangingPunct="0"/>
              <a:r>
                <a:rPr lang="en-US" sz="1800">
                  <a:latin typeface="Arial" charset="0"/>
                  <a:cs typeface="Times New Roman" charset="0"/>
                </a:rPr>
                <a:t>RGB Image</a:t>
              </a:r>
            </a:p>
          </p:txBody>
        </p:sp>
      </p:grpSp>
      <p:grpSp>
        <p:nvGrpSpPr>
          <p:cNvPr id="102406" name="Group 6"/>
          <p:cNvGrpSpPr>
            <a:grpSpLocks/>
          </p:cNvGrpSpPr>
          <p:nvPr/>
        </p:nvGrpSpPr>
        <p:grpSpPr bwMode="auto">
          <a:xfrm>
            <a:off x="4154488" y="1447800"/>
            <a:ext cx="4456112" cy="4114800"/>
            <a:chOff x="2496" y="720"/>
            <a:chExt cx="2807" cy="2786"/>
          </a:xfrm>
        </p:grpSpPr>
        <p:grpSp>
          <p:nvGrpSpPr>
            <p:cNvPr id="102407" name="Group 7"/>
            <p:cNvGrpSpPr>
              <a:grpSpLocks/>
            </p:cNvGrpSpPr>
            <p:nvPr/>
          </p:nvGrpSpPr>
          <p:grpSpPr bwMode="auto">
            <a:xfrm>
              <a:off x="2496" y="720"/>
              <a:ext cx="2807" cy="2786"/>
              <a:chOff x="2496" y="720"/>
              <a:chExt cx="2807" cy="2786"/>
            </a:xfrm>
          </p:grpSpPr>
          <p:grpSp>
            <p:nvGrpSpPr>
              <p:cNvPr id="102408" name="Group 8"/>
              <p:cNvGrpSpPr>
                <a:grpSpLocks/>
              </p:cNvGrpSpPr>
              <p:nvPr/>
            </p:nvGrpSpPr>
            <p:grpSpPr bwMode="auto">
              <a:xfrm>
                <a:off x="2496" y="720"/>
                <a:ext cx="2807" cy="2348"/>
                <a:chOff x="2496" y="720"/>
                <a:chExt cx="2807" cy="2348"/>
              </a:xfrm>
            </p:grpSpPr>
            <p:pic>
              <p:nvPicPr>
                <p:cNvPr id="102409" name="Picture 9" descr="pcasld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720"/>
                  <a:ext cx="1895" cy="234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02410" name="AutoShape 10"/>
                <p:cNvSpPr>
                  <a:spLocks noChangeArrowheads="1"/>
                </p:cNvSpPr>
                <p:nvPr/>
              </p:nvSpPr>
              <p:spPr bwMode="auto">
                <a:xfrm>
                  <a:off x="2496" y="1248"/>
                  <a:ext cx="816" cy="96"/>
                </a:xfrm>
                <a:prstGeom prst="rightArrow">
                  <a:avLst>
                    <a:gd name="adj1" fmla="val 50000"/>
                    <a:gd name="adj2" fmla="val 212500"/>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2411" name="Rectangle 11"/>
              <p:cNvSpPr>
                <a:spLocks noChangeArrowheads="1"/>
              </p:cNvSpPr>
              <p:nvPr/>
            </p:nvSpPr>
            <p:spPr bwMode="auto">
              <a:xfrm>
                <a:off x="3744" y="3072"/>
                <a:ext cx="1488" cy="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1800">
                    <a:latin typeface="Arial" charset="0"/>
                    <a:cs typeface="Times New Roman" charset="0"/>
                  </a:rPr>
                  <a:t>Spectrally</a:t>
                </a:r>
              </a:p>
              <a:p>
                <a:pPr algn="ctr" eaLnBrk="0" hangingPunct="0"/>
                <a:r>
                  <a:rPr lang="en-US" sz="1800">
                    <a:latin typeface="Arial" charset="0"/>
                    <a:cs typeface="Times New Roman" charset="0"/>
                  </a:rPr>
                  <a:t>segmented Image</a:t>
                </a:r>
              </a:p>
            </p:txBody>
          </p:sp>
        </p:grpSp>
        <p:sp>
          <p:nvSpPr>
            <p:cNvPr id="102412" name="Freeform 12"/>
            <p:cNvSpPr>
              <a:spLocks/>
            </p:cNvSpPr>
            <p:nvPr/>
          </p:nvSpPr>
          <p:spPr bwMode="auto">
            <a:xfrm>
              <a:off x="4017" y="2114"/>
              <a:ext cx="231" cy="257"/>
            </a:xfrm>
            <a:custGeom>
              <a:avLst/>
              <a:gdLst>
                <a:gd name="T0" fmla="*/ 154 w 231"/>
                <a:gd name="T1" fmla="*/ 5 h 257"/>
                <a:gd name="T2" fmla="*/ 106 w 231"/>
                <a:gd name="T3" fmla="*/ 3 h 257"/>
                <a:gd name="T4" fmla="*/ 65 w 231"/>
                <a:gd name="T5" fmla="*/ 29 h 257"/>
                <a:gd name="T6" fmla="*/ 39 w 231"/>
                <a:gd name="T7" fmla="*/ 48 h 257"/>
                <a:gd name="T8" fmla="*/ 25 w 231"/>
                <a:gd name="T9" fmla="*/ 75 h 257"/>
                <a:gd name="T10" fmla="*/ 37 w 231"/>
                <a:gd name="T11" fmla="*/ 166 h 257"/>
                <a:gd name="T12" fmla="*/ 41 w 231"/>
                <a:gd name="T13" fmla="*/ 197 h 257"/>
                <a:gd name="T14" fmla="*/ 58 w 231"/>
                <a:gd name="T15" fmla="*/ 219 h 257"/>
                <a:gd name="T16" fmla="*/ 65 w 231"/>
                <a:gd name="T17" fmla="*/ 233 h 257"/>
                <a:gd name="T18" fmla="*/ 104 w 231"/>
                <a:gd name="T19" fmla="*/ 240 h 257"/>
                <a:gd name="T20" fmla="*/ 128 w 231"/>
                <a:gd name="T21" fmla="*/ 257 h 257"/>
                <a:gd name="T22" fmla="*/ 157 w 231"/>
                <a:gd name="T23" fmla="*/ 248 h 257"/>
                <a:gd name="T24" fmla="*/ 224 w 231"/>
                <a:gd name="T25" fmla="*/ 238 h 257"/>
                <a:gd name="T26" fmla="*/ 231 w 231"/>
                <a:gd name="T27" fmla="*/ 204 h 257"/>
                <a:gd name="T28" fmla="*/ 209 w 231"/>
                <a:gd name="T29" fmla="*/ 164 h 257"/>
                <a:gd name="T30" fmla="*/ 195 w 231"/>
                <a:gd name="T31" fmla="*/ 96 h 257"/>
                <a:gd name="T32" fmla="*/ 185 w 231"/>
                <a:gd name="T33" fmla="*/ 72 h 257"/>
                <a:gd name="T34" fmla="*/ 181 w 231"/>
                <a:gd name="T35" fmla="*/ 41 h 257"/>
                <a:gd name="T36" fmla="*/ 169 w 231"/>
                <a:gd name="T37" fmla="*/ 27 h 257"/>
                <a:gd name="T38" fmla="*/ 154 w 231"/>
                <a:gd name="T39" fmla="*/ 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1" h="257">
                  <a:moveTo>
                    <a:pt x="154" y="5"/>
                  </a:moveTo>
                  <a:cubicBezTo>
                    <a:pt x="132" y="2"/>
                    <a:pt x="133" y="0"/>
                    <a:pt x="106" y="3"/>
                  </a:cubicBezTo>
                  <a:cubicBezTo>
                    <a:pt x="103" y="37"/>
                    <a:pt x="97" y="26"/>
                    <a:pt x="65" y="29"/>
                  </a:cubicBezTo>
                  <a:cubicBezTo>
                    <a:pt x="59" y="40"/>
                    <a:pt x="49" y="42"/>
                    <a:pt x="39" y="48"/>
                  </a:cubicBezTo>
                  <a:cubicBezTo>
                    <a:pt x="37" y="59"/>
                    <a:pt x="36" y="70"/>
                    <a:pt x="25" y="75"/>
                  </a:cubicBezTo>
                  <a:cubicBezTo>
                    <a:pt x="4" y="105"/>
                    <a:pt x="0" y="157"/>
                    <a:pt x="37" y="166"/>
                  </a:cubicBezTo>
                  <a:cubicBezTo>
                    <a:pt x="39" y="176"/>
                    <a:pt x="38" y="187"/>
                    <a:pt x="41" y="197"/>
                  </a:cubicBezTo>
                  <a:cubicBezTo>
                    <a:pt x="43" y="205"/>
                    <a:pt x="54" y="212"/>
                    <a:pt x="58" y="219"/>
                  </a:cubicBezTo>
                  <a:cubicBezTo>
                    <a:pt x="59" y="221"/>
                    <a:pt x="63" y="231"/>
                    <a:pt x="65" y="233"/>
                  </a:cubicBezTo>
                  <a:cubicBezTo>
                    <a:pt x="76" y="241"/>
                    <a:pt x="104" y="240"/>
                    <a:pt x="104" y="240"/>
                  </a:cubicBezTo>
                  <a:cubicBezTo>
                    <a:pt x="112" y="249"/>
                    <a:pt x="118" y="250"/>
                    <a:pt x="128" y="257"/>
                  </a:cubicBezTo>
                  <a:cubicBezTo>
                    <a:pt x="140" y="255"/>
                    <a:pt x="146" y="250"/>
                    <a:pt x="157" y="248"/>
                  </a:cubicBezTo>
                  <a:cubicBezTo>
                    <a:pt x="187" y="235"/>
                    <a:pt x="160" y="240"/>
                    <a:pt x="224" y="238"/>
                  </a:cubicBezTo>
                  <a:cubicBezTo>
                    <a:pt x="231" y="216"/>
                    <a:pt x="228" y="227"/>
                    <a:pt x="231" y="204"/>
                  </a:cubicBezTo>
                  <a:cubicBezTo>
                    <a:pt x="229" y="189"/>
                    <a:pt x="223" y="171"/>
                    <a:pt x="209" y="164"/>
                  </a:cubicBezTo>
                  <a:cubicBezTo>
                    <a:pt x="188" y="140"/>
                    <a:pt x="198" y="145"/>
                    <a:pt x="195" y="96"/>
                  </a:cubicBezTo>
                  <a:cubicBezTo>
                    <a:pt x="194" y="88"/>
                    <a:pt x="188" y="80"/>
                    <a:pt x="185" y="72"/>
                  </a:cubicBezTo>
                  <a:cubicBezTo>
                    <a:pt x="183" y="62"/>
                    <a:pt x="185" y="51"/>
                    <a:pt x="181" y="41"/>
                  </a:cubicBezTo>
                  <a:cubicBezTo>
                    <a:pt x="179" y="35"/>
                    <a:pt x="172" y="32"/>
                    <a:pt x="169" y="27"/>
                  </a:cubicBezTo>
                  <a:cubicBezTo>
                    <a:pt x="160" y="14"/>
                    <a:pt x="146" y="13"/>
                    <a:pt x="154" y="5"/>
                  </a:cubicBezTo>
                  <a:close/>
                </a:path>
              </a:pathLst>
            </a:custGeom>
            <a:solidFill>
              <a:srgbClr val="FFFF66"/>
            </a:solidFill>
            <a:ln>
              <a:noFill/>
            </a:ln>
            <a:effectLst/>
            <a:extLst>
              <a:ext uri="{91240B29-F687-4f45-9708-019B960494DF}">
                <a14:hiddenLine xmlns="" xmlns:a14="http://schemas.microsoft.com/office/drawing/2010/main" w="12700" cap="flat" cmpd="sng">
                  <a:solidFill>
                    <a:schemeClr val="tx1"/>
                  </a:solidFill>
                  <a:prstDash val="solid"/>
                  <a:round/>
                  <a:headEnd type="none" w="sm" len="sm"/>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13" name="Freeform 13"/>
            <p:cNvSpPr>
              <a:spLocks/>
            </p:cNvSpPr>
            <p:nvPr/>
          </p:nvSpPr>
          <p:spPr bwMode="auto">
            <a:xfrm>
              <a:off x="4371" y="2162"/>
              <a:ext cx="225" cy="226"/>
            </a:xfrm>
            <a:custGeom>
              <a:avLst/>
              <a:gdLst>
                <a:gd name="T0" fmla="*/ 88 w 225"/>
                <a:gd name="T1" fmla="*/ 5 h 226"/>
                <a:gd name="T2" fmla="*/ 57 w 225"/>
                <a:gd name="T3" fmla="*/ 41 h 226"/>
                <a:gd name="T4" fmla="*/ 26 w 225"/>
                <a:gd name="T5" fmla="*/ 106 h 226"/>
                <a:gd name="T6" fmla="*/ 9 w 225"/>
                <a:gd name="T7" fmla="*/ 140 h 226"/>
                <a:gd name="T8" fmla="*/ 81 w 225"/>
                <a:gd name="T9" fmla="*/ 214 h 226"/>
                <a:gd name="T10" fmla="*/ 134 w 225"/>
                <a:gd name="T11" fmla="*/ 226 h 226"/>
                <a:gd name="T12" fmla="*/ 158 w 225"/>
                <a:gd name="T13" fmla="*/ 202 h 226"/>
                <a:gd name="T14" fmla="*/ 167 w 225"/>
                <a:gd name="T15" fmla="*/ 200 h 226"/>
                <a:gd name="T16" fmla="*/ 208 w 225"/>
                <a:gd name="T17" fmla="*/ 197 h 226"/>
                <a:gd name="T18" fmla="*/ 218 w 225"/>
                <a:gd name="T19" fmla="*/ 166 h 226"/>
                <a:gd name="T20" fmla="*/ 225 w 225"/>
                <a:gd name="T21" fmla="*/ 75 h 226"/>
                <a:gd name="T22" fmla="*/ 191 w 225"/>
                <a:gd name="T23" fmla="*/ 36 h 226"/>
                <a:gd name="T24" fmla="*/ 170 w 225"/>
                <a:gd name="T25" fmla="*/ 15 h 226"/>
                <a:gd name="T26" fmla="*/ 127 w 225"/>
                <a:gd name="T2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 h="226">
                  <a:moveTo>
                    <a:pt x="88" y="5"/>
                  </a:moveTo>
                  <a:cubicBezTo>
                    <a:pt x="66" y="10"/>
                    <a:pt x="68" y="23"/>
                    <a:pt x="57" y="41"/>
                  </a:cubicBezTo>
                  <a:cubicBezTo>
                    <a:pt x="44" y="61"/>
                    <a:pt x="33" y="83"/>
                    <a:pt x="26" y="106"/>
                  </a:cubicBezTo>
                  <a:cubicBezTo>
                    <a:pt x="23" y="128"/>
                    <a:pt x="25" y="129"/>
                    <a:pt x="9" y="140"/>
                  </a:cubicBezTo>
                  <a:cubicBezTo>
                    <a:pt x="0" y="182"/>
                    <a:pt x="46" y="210"/>
                    <a:pt x="81" y="214"/>
                  </a:cubicBezTo>
                  <a:cubicBezTo>
                    <a:pt x="96" y="225"/>
                    <a:pt x="116" y="222"/>
                    <a:pt x="134" y="226"/>
                  </a:cubicBezTo>
                  <a:cubicBezTo>
                    <a:pt x="146" y="222"/>
                    <a:pt x="151" y="212"/>
                    <a:pt x="158" y="202"/>
                  </a:cubicBezTo>
                  <a:cubicBezTo>
                    <a:pt x="160" y="199"/>
                    <a:pt x="164" y="200"/>
                    <a:pt x="167" y="200"/>
                  </a:cubicBezTo>
                  <a:cubicBezTo>
                    <a:pt x="181" y="199"/>
                    <a:pt x="194" y="198"/>
                    <a:pt x="208" y="197"/>
                  </a:cubicBezTo>
                  <a:cubicBezTo>
                    <a:pt x="212" y="187"/>
                    <a:pt x="214" y="176"/>
                    <a:pt x="218" y="166"/>
                  </a:cubicBezTo>
                  <a:cubicBezTo>
                    <a:pt x="224" y="136"/>
                    <a:pt x="223" y="105"/>
                    <a:pt x="225" y="75"/>
                  </a:cubicBezTo>
                  <a:cubicBezTo>
                    <a:pt x="223" y="52"/>
                    <a:pt x="213" y="43"/>
                    <a:pt x="191" y="36"/>
                  </a:cubicBezTo>
                  <a:cubicBezTo>
                    <a:pt x="185" y="25"/>
                    <a:pt x="183" y="19"/>
                    <a:pt x="170" y="15"/>
                  </a:cubicBezTo>
                  <a:cubicBezTo>
                    <a:pt x="159" y="7"/>
                    <a:pt x="140" y="0"/>
                    <a:pt x="127" y="0"/>
                  </a:cubicBezTo>
                </a:path>
              </a:pathLst>
            </a:custGeom>
            <a:solidFill>
              <a:srgbClr val="FFFF66"/>
            </a:solidFill>
            <a:ln>
              <a:noFill/>
            </a:ln>
            <a:effectLst/>
            <a:extLst>
              <a:ext uri="{91240B29-F687-4f45-9708-019B960494DF}">
                <a14:hiddenLine xmlns="" xmlns:a14="http://schemas.microsoft.com/office/drawing/2010/main" w="12700" cap="flat" cmpd="sng">
                  <a:solidFill>
                    <a:schemeClr val="tx1"/>
                  </a:solidFill>
                  <a:prstDash val="solid"/>
                  <a:round/>
                  <a:headEnd type="none" w="sm" len="sm"/>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2414" name="Group 14"/>
          <p:cNvGrpSpPr>
            <a:grpSpLocks/>
          </p:cNvGrpSpPr>
          <p:nvPr/>
        </p:nvGrpSpPr>
        <p:grpSpPr bwMode="auto">
          <a:xfrm>
            <a:off x="3581400" y="2514600"/>
            <a:ext cx="2540000" cy="3657600"/>
            <a:chOff x="2256" y="1584"/>
            <a:chExt cx="1600" cy="2304"/>
          </a:xfrm>
        </p:grpSpPr>
        <p:sp>
          <p:nvSpPr>
            <p:cNvPr id="102415" name="Rectangle 15"/>
            <p:cNvSpPr>
              <a:spLocks noChangeArrowheads="1"/>
            </p:cNvSpPr>
            <p:nvPr/>
          </p:nvSpPr>
          <p:spPr bwMode="auto">
            <a:xfrm>
              <a:off x="2400" y="3734"/>
              <a:ext cx="1200"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1000">
                  <a:latin typeface="Arial" charset="0"/>
                  <a:cs typeface="Times New Roman" charset="0"/>
                </a:rPr>
                <a:t>Wavelength (nm)</a:t>
              </a:r>
            </a:p>
          </p:txBody>
        </p:sp>
        <p:grpSp>
          <p:nvGrpSpPr>
            <p:cNvPr id="102416" name="Group 16"/>
            <p:cNvGrpSpPr>
              <a:grpSpLocks/>
            </p:cNvGrpSpPr>
            <p:nvPr/>
          </p:nvGrpSpPr>
          <p:grpSpPr bwMode="auto">
            <a:xfrm>
              <a:off x="2256" y="1584"/>
              <a:ext cx="1600" cy="2174"/>
              <a:chOff x="2256" y="1584"/>
              <a:chExt cx="1600" cy="2174"/>
            </a:xfrm>
          </p:grpSpPr>
          <p:sp>
            <p:nvSpPr>
              <p:cNvPr id="102417" name="Rectangle 17"/>
              <p:cNvSpPr>
                <a:spLocks noChangeArrowheads="1"/>
              </p:cNvSpPr>
              <p:nvPr/>
            </p:nvSpPr>
            <p:spPr bwMode="auto">
              <a:xfrm>
                <a:off x="2256" y="1584"/>
                <a:ext cx="1488" cy="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1600" dirty="0">
                    <a:latin typeface="Arial" charset="0"/>
                    <a:cs typeface="Times New Roman" charset="0"/>
                  </a:rPr>
                  <a:t>Characteristic</a:t>
                </a:r>
              </a:p>
              <a:p>
                <a:pPr algn="ctr" eaLnBrk="0" hangingPunct="0"/>
                <a:r>
                  <a:rPr lang="en-US" sz="1600" dirty="0">
                    <a:latin typeface="Arial" charset="0"/>
                    <a:cs typeface="Times New Roman" charset="0"/>
                  </a:rPr>
                  <a:t>Spectra</a:t>
                </a:r>
              </a:p>
            </p:txBody>
          </p:sp>
          <p:grpSp>
            <p:nvGrpSpPr>
              <p:cNvPr id="102418" name="Group 18"/>
              <p:cNvGrpSpPr>
                <a:grpSpLocks/>
              </p:cNvGrpSpPr>
              <p:nvPr/>
            </p:nvGrpSpPr>
            <p:grpSpPr bwMode="auto">
              <a:xfrm>
                <a:off x="2256" y="2022"/>
                <a:ext cx="1600" cy="1736"/>
                <a:chOff x="2304" y="1776"/>
                <a:chExt cx="1600" cy="1736"/>
              </a:xfrm>
            </p:grpSpPr>
            <p:pic>
              <p:nvPicPr>
                <p:cNvPr id="102419" name="Picture 19" descr="pcasld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 y="1776"/>
                  <a:ext cx="1600" cy="1736"/>
                </a:xfrm>
                <a:prstGeom prst="rect">
                  <a:avLst/>
                </a:prstGeom>
                <a:noFill/>
                <a:extLst>
                  <a:ext uri="{909E8E84-426E-40dd-AFC4-6F175D3DCCD1}">
                    <a14:hiddenFill xmlns="" xmlns:a14="http://schemas.microsoft.com/office/drawing/2010/main">
                      <a:solidFill>
                        <a:srgbClr val="FFFFFF"/>
                      </a:solidFill>
                    </a14:hiddenFill>
                  </a:ext>
                </a:extLst>
              </p:spPr>
            </p:pic>
            <p:sp>
              <p:nvSpPr>
                <p:cNvPr id="102420" name="Freeform 20"/>
                <p:cNvSpPr>
                  <a:spLocks/>
                </p:cNvSpPr>
                <p:nvPr/>
              </p:nvSpPr>
              <p:spPr bwMode="auto">
                <a:xfrm>
                  <a:off x="2592" y="1872"/>
                  <a:ext cx="1200" cy="1344"/>
                </a:xfrm>
                <a:custGeom>
                  <a:avLst/>
                  <a:gdLst>
                    <a:gd name="T0" fmla="*/ 0 w 1200"/>
                    <a:gd name="T1" fmla="*/ 1344 h 1344"/>
                    <a:gd name="T2" fmla="*/ 48 w 1200"/>
                    <a:gd name="T3" fmla="*/ 1344 h 1344"/>
                    <a:gd name="T4" fmla="*/ 144 w 1200"/>
                    <a:gd name="T5" fmla="*/ 720 h 1344"/>
                    <a:gd name="T6" fmla="*/ 288 w 1200"/>
                    <a:gd name="T7" fmla="*/ 0 h 1344"/>
                    <a:gd name="T8" fmla="*/ 432 w 1200"/>
                    <a:gd name="T9" fmla="*/ 96 h 1344"/>
                    <a:gd name="T10" fmla="*/ 480 w 1200"/>
                    <a:gd name="T11" fmla="*/ 192 h 1344"/>
                    <a:gd name="T12" fmla="*/ 720 w 1200"/>
                    <a:gd name="T13" fmla="*/ 864 h 1344"/>
                    <a:gd name="T14" fmla="*/ 864 w 1200"/>
                    <a:gd name="T15" fmla="*/ 1008 h 1344"/>
                    <a:gd name="T16" fmla="*/ 1056 w 1200"/>
                    <a:gd name="T17" fmla="*/ 1152 h 1344"/>
                    <a:gd name="T18" fmla="*/ 1200 w 1200"/>
                    <a:gd name="T19" fmla="*/ 120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0" h="1344">
                      <a:moveTo>
                        <a:pt x="0" y="1344"/>
                      </a:moveTo>
                      <a:lnTo>
                        <a:pt x="48" y="1344"/>
                      </a:lnTo>
                      <a:lnTo>
                        <a:pt x="144" y="720"/>
                      </a:lnTo>
                      <a:lnTo>
                        <a:pt x="288" y="0"/>
                      </a:lnTo>
                      <a:lnTo>
                        <a:pt x="432" y="96"/>
                      </a:lnTo>
                      <a:lnTo>
                        <a:pt x="480" y="192"/>
                      </a:lnTo>
                      <a:lnTo>
                        <a:pt x="720" y="864"/>
                      </a:lnTo>
                      <a:lnTo>
                        <a:pt x="864" y="1008"/>
                      </a:lnTo>
                      <a:lnTo>
                        <a:pt x="1056" y="1152"/>
                      </a:lnTo>
                      <a:lnTo>
                        <a:pt x="1200" y="1200"/>
                      </a:lnTo>
                    </a:path>
                  </a:pathLst>
                </a:custGeom>
                <a:noFill/>
                <a:ln w="12700" cap="flat" cmpd="sng">
                  <a:solidFill>
                    <a:srgbClr val="FFFF66"/>
                  </a:solidFill>
                  <a:prstDash val="solid"/>
                  <a:round/>
                  <a:headEnd type="none" w="sm" len="sm"/>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102421" name="Text Box 21"/>
          <p:cNvSpPr txBox="1">
            <a:spLocks noChangeArrowheads="1"/>
          </p:cNvSpPr>
          <p:nvPr/>
        </p:nvSpPr>
        <p:spPr bwMode="auto">
          <a:xfrm>
            <a:off x="1295400" y="6019800"/>
            <a:ext cx="76200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600">
                <a:latin typeface="Arial" charset="0"/>
                <a:cs typeface="Times New Roman" charset="0"/>
              </a:rPr>
              <a:t>High spectral resolution increases utility of spectrally responsive indicator dyes</a:t>
            </a:r>
          </a:p>
        </p:txBody>
      </p:sp>
      <p:sp>
        <p:nvSpPr>
          <p:cNvPr id="102422" name="Rectangle 22"/>
          <p:cNvSpPr>
            <a:spLocks noChangeArrowheads="1"/>
          </p:cNvSpPr>
          <p:nvPr/>
        </p:nvSpPr>
        <p:spPr bwMode="auto">
          <a:xfrm>
            <a:off x="1371600" y="6400800"/>
            <a:ext cx="655320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1000">
                <a:latin typeface="Verdana" charset="0"/>
                <a:cs typeface="Times New Roman" charset="0"/>
              </a:rPr>
              <a:t>Slide from Dr. Richard Levenson, CRi, Inc.,35B Cabot Rd.,Woburn, MA 01801, www.cri-inc.com</a:t>
            </a:r>
          </a:p>
        </p:txBody>
      </p:sp>
      <p:sp>
        <p:nvSpPr>
          <p:cNvPr id="102423" name="Line 23"/>
          <p:cNvSpPr>
            <a:spLocks noChangeShapeType="1"/>
          </p:cNvSpPr>
          <p:nvPr/>
        </p:nvSpPr>
        <p:spPr bwMode="auto">
          <a:xfrm>
            <a:off x="5410200" y="3657600"/>
            <a:ext cx="0" cy="1066800"/>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02424" name="Line 24"/>
          <p:cNvSpPr>
            <a:spLocks noChangeShapeType="1"/>
          </p:cNvSpPr>
          <p:nvPr/>
        </p:nvSpPr>
        <p:spPr bwMode="auto">
          <a:xfrm flipV="1">
            <a:off x="5410200" y="5105400"/>
            <a:ext cx="0" cy="457200"/>
          </a:xfrm>
          <a:prstGeom prst="line">
            <a:avLst/>
          </a:prstGeom>
          <a:noFill/>
          <a:ln w="3810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grpSp>
        <p:nvGrpSpPr>
          <p:cNvPr id="102425" name="Group 25"/>
          <p:cNvGrpSpPr>
            <a:grpSpLocks/>
          </p:cNvGrpSpPr>
          <p:nvPr/>
        </p:nvGrpSpPr>
        <p:grpSpPr bwMode="auto">
          <a:xfrm>
            <a:off x="4267200" y="1447800"/>
            <a:ext cx="4456113" cy="3467100"/>
            <a:chOff x="2496" y="720"/>
            <a:chExt cx="2807" cy="2348"/>
          </a:xfrm>
        </p:grpSpPr>
        <p:pic>
          <p:nvPicPr>
            <p:cNvPr id="102426" name="Picture 26" descr="pcasld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720"/>
              <a:ext cx="1895" cy="234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02427" name="AutoShape 27"/>
            <p:cNvSpPr>
              <a:spLocks noChangeArrowheads="1"/>
            </p:cNvSpPr>
            <p:nvPr/>
          </p:nvSpPr>
          <p:spPr bwMode="auto">
            <a:xfrm>
              <a:off x="2496" y="1248"/>
              <a:ext cx="816" cy="96"/>
            </a:xfrm>
            <a:prstGeom prst="rightArrow">
              <a:avLst>
                <a:gd name="adj1" fmla="val 50000"/>
                <a:gd name="adj2" fmla="val 212500"/>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2428" name="Group 28"/>
          <p:cNvGrpSpPr>
            <a:grpSpLocks/>
          </p:cNvGrpSpPr>
          <p:nvPr/>
        </p:nvGrpSpPr>
        <p:grpSpPr bwMode="auto">
          <a:xfrm>
            <a:off x="6662738" y="3505200"/>
            <a:ext cx="914400" cy="407988"/>
            <a:chOff x="4209" y="2209"/>
            <a:chExt cx="576" cy="257"/>
          </a:xfrm>
        </p:grpSpPr>
        <p:sp>
          <p:nvSpPr>
            <p:cNvPr id="102429" name="Freeform 29"/>
            <p:cNvSpPr>
              <a:spLocks/>
            </p:cNvSpPr>
            <p:nvPr/>
          </p:nvSpPr>
          <p:spPr bwMode="auto">
            <a:xfrm>
              <a:off x="4209" y="2209"/>
              <a:ext cx="231" cy="239"/>
            </a:xfrm>
            <a:custGeom>
              <a:avLst/>
              <a:gdLst>
                <a:gd name="T0" fmla="*/ 154 w 231"/>
                <a:gd name="T1" fmla="*/ 5 h 257"/>
                <a:gd name="T2" fmla="*/ 106 w 231"/>
                <a:gd name="T3" fmla="*/ 3 h 257"/>
                <a:gd name="T4" fmla="*/ 65 w 231"/>
                <a:gd name="T5" fmla="*/ 29 h 257"/>
                <a:gd name="T6" fmla="*/ 39 w 231"/>
                <a:gd name="T7" fmla="*/ 48 h 257"/>
                <a:gd name="T8" fmla="*/ 25 w 231"/>
                <a:gd name="T9" fmla="*/ 75 h 257"/>
                <a:gd name="T10" fmla="*/ 37 w 231"/>
                <a:gd name="T11" fmla="*/ 166 h 257"/>
                <a:gd name="T12" fmla="*/ 41 w 231"/>
                <a:gd name="T13" fmla="*/ 197 h 257"/>
                <a:gd name="T14" fmla="*/ 58 w 231"/>
                <a:gd name="T15" fmla="*/ 219 h 257"/>
                <a:gd name="T16" fmla="*/ 65 w 231"/>
                <a:gd name="T17" fmla="*/ 233 h 257"/>
                <a:gd name="T18" fmla="*/ 104 w 231"/>
                <a:gd name="T19" fmla="*/ 240 h 257"/>
                <a:gd name="T20" fmla="*/ 128 w 231"/>
                <a:gd name="T21" fmla="*/ 257 h 257"/>
                <a:gd name="T22" fmla="*/ 157 w 231"/>
                <a:gd name="T23" fmla="*/ 248 h 257"/>
                <a:gd name="T24" fmla="*/ 224 w 231"/>
                <a:gd name="T25" fmla="*/ 238 h 257"/>
                <a:gd name="T26" fmla="*/ 231 w 231"/>
                <a:gd name="T27" fmla="*/ 204 h 257"/>
                <a:gd name="T28" fmla="*/ 209 w 231"/>
                <a:gd name="T29" fmla="*/ 164 h 257"/>
                <a:gd name="T30" fmla="*/ 195 w 231"/>
                <a:gd name="T31" fmla="*/ 96 h 257"/>
                <a:gd name="T32" fmla="*/ 185 w 231"/>
                <a:gd name="T33" fmla="*/ 72 h 257"/>
                <a:gd name="T34" fmla="*/ 181 w 231"/>
                <a:gd name="T35" fmla="*/ 41 h 257"/>
                <a:gd name="T36" fmla="*/ 169 w 231"/>
                <a:gd name="T37" fmla="*/ 27 h 257"/>
                <a:gd name="T38" fmla="*/ 154 w 231"/>
                <a:gd name="T39" fmla="*/ 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1" h="257">
                  <a:moveTo>
                    <a:pt x="154" y="5"/>
                  </a:moveTo>
                  <a:cubicBezTo>
                    <a:pt x="132" y="2"/>
                    <a:pt x="133" y="0"/>
                    <a:pt x="106" y="3"/>
                  </a:cubicBezTo>
                  <a:cubicBezTo>
                    <a:pt x="103" y="37"/>
                    <a:pt x="97" y="26"/>
                    <a:pt x="65" y="29"/>
                  </a:cubicBezTo>
                  <a:cubicBezTo>
                    <a:pt x="59" y="40"/>
                    <a:pt x="49" y="42"/>
                    <a:pt x="39" y="48"/>
                  </a:cubicBezTo>
                  <a:cubicBezTo>
                    <a:pt x="37" y="59"/>
                    <a:pt x="36" y="70"/>
                    <a:pt x="25" y="75"/>
                  </a:cubicBezTo>
                  <a:cubicBezTo>
                    <a:pt x="4" y="105"/>
                    <a:pt x="0" y="157"/>
                    <a:pt x="37" y="166"/>
                  </a:cubicBezTo>
                  <a:cubicBezTo>
                    <a:pt x="39" y="176"/>
                    <a:pt x="38" y="187"/>
                    <a:pt x="41" y="197"/>
                  </a:cubicBezTo>
                  <a:cubicBezTo>
                    <a:pt x="43" y="205"/>
                    <a:pt x="54" y="212"/>
                    <a:pt x="58" y="219"/>
                  </a:cubicBezTo>
                  <a:cubicBezTo>
                    <a:pt x="59" y="221"/>
                    <a:pt x="63" y="231"/>
                    <a:pt x="65" y="233"/>
                  </a:cubicBezTo>
                  <a:cubicBezTo>
                    <a:pt x="76" y="241"/>
                    <a:pt x="104" y="240"/>
                    <a:pt x="104" y="240"/>
                  </a:cubicBezTo>
                  <a:cubicBezTo>
                    <a:pt x="112" y="249"/>
                    <a:pt x="118" y="250"/>
                    <a:pt x="128" y="257"/>
                  </a:cubicBezTo>
                  <a:cubicBezTo>
                    <a:pt x="140" y="255"/>
                    <a:pt x="146" y="250"/>
                    <a:pt x="157" y="248"/>
                  </a:cubicBezTo>
                  <a:cubicBezTo>
                    <a:pt x="187" y="235"/>
                    <a:pt x="160" y="240"/>
                    <a:pt x="224" y="238"/>
                  </a:cubicBezTo>
                  <a:cubicBezTo>
                    <a:pt x="231" y="216"/>
                    <a:pt x="228" y="227"/>
                    <a:pt x="231" y="204"/>
                  </a:cubicBezTo>
                  <a:cubicBezTo>
                    <a:pt x="229" y="189"/>
                    <a:pt x="223" y="171"/>
                    <a:pt x="209" y="164"/>
                  </a:cubicBezTo>
                  <a:cubicBezTo>
                    <a:pt x="188" y="140"/>
                    <a:pt x="198" y="145"/>
                    <a:pt x="195" y="96"/>
                  </a:cubicBezTo>
                  <a:cubicBezTo>
                    <a:pt x="194" y="88"/>
                    <a:pt x="188" y="80"/>
                    <a:pt x="185" y="72"/>
                  </a:cubicBezTo>
                  <a:cubicBezTo>
                    <a:pt x="183" y="62"/>
                    <a:pt x="185" y="51"/>
                    <a:pt x="181" y="41"/>
                  </a:cubicBezTo>
                  <a:cubicBezTo>
                    <a:pt x="179" y="35"/>
                    <a:pt x="172" y="32"/>
                    <a:pt x="169" y="27"/>
                  </a:cubicBezTo>
                  <a:cubicBezTo>
                    <a:pt x="160" y="14"/>
                    <a:pt x="146" y="13"/>
                    <a:pt x="154" y="5"/>
                  </a:cubicBezTo>
                  <a:close/>
                </a:path>
              </a:pathLst>
            </a:custGeom>
            <a:solidFill>
              <a:srgbClr val="FFFF66"/>
            </a:solidFill>
            <a:ln>
              <a:noFill/>
            </a:ln>
            <a:effectLst/>
            <a:extLst>
              <a:ext uri="{91240B29-F687-4f45-9708-019B960494DF}">
                <a14:hiddenLine xmlns="" xmlns:a14="http://schemas.microsoft.com/office/drawing/2010/main" w="12700" cap="flat" cmpd="sng">
                  <a:solidFill>
                    <a:schemeClr val="tx1"/>
                  </a:solidFill>
                  <a:prstDash val="solid"/>
                  <a:round/>
                  <a:headEnd type="none" w="sm" len="sm"/>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30" name="Freeform 30"/>
            <p:cNvSpPr>
              <a:spLocks/>
            </p:cNvSpPr>
            <p:nvPr/>
          </p:nvSpPr>
          <p:spPr bwMode="auto">
            <a:xfrm>
              <a:off x="4560" y="2256"/>
              <a:ext cx="225" cy="210"/>
            </a:xfrm>
            <a:custGeom>
              <a:avLst/>
              <a:gdLst>
                <a:gd name="T0" fmla="*/ 88 w 225"/>
                <a:gd name="T1" fmla="*/ 5 h 226"/>
                <a:gd name="T2" fmla="*/ 57 w 225"/>
                <a:gd name="T3" fmla="*/ 41 h 226"/>
                <a:gd name="T4" fmla="*/ 26 w 225"/>
                <a:gd name="T5" fmla="*/ 106 h 226"/>
                <a:gd name="T6" fmla="*/ 9 w 225"/>
                <a:gd name="T7" fmla="*/ 140 h 226"/>
                <a:gd name="T8" fmla="*/ 81 w 225"/>
                <a:gd name="T9" fmla="*/ 214 h 226"/>
                <a:gd name="T10" fmla="*/ 134 w 225"/>
                <a:gd name="T11" fmla="*/ 226 h 226"/>
                <a:gd name="T12" fmla="*/ 158 w 225"/>
                <a:gd name="T13" fmla="*/ 202 h 226"/>
                <a:gd name="T14" fmla="*/ 167 w 225"/>
                <a:gd name="T15" fmla="*/ 200 h 226"/>
                <a:gd name="T16" fmla="*/ 208 w 225"/>
                <a:gd name="T17" fmla="*/ 197 h 226"/>
                <a:gd name="T18" fmla="*/ 218 w 225"/>
                <a:gd name="T19" fmla="*/ 166 h 226"/>
                <a:gd name="T20" fmla="*/ 225 w 225"/>
                <a:gd name="T21" fmla="*/ 75 h 226"/>
                <a:gd name="T22" fmla="*/ 191 w 225"/>
                <a:gd name="T23" fmla="*/ 36 h 226"/>
                <a:gd name="T24" fmla="*/ 170 w 225"/>
                <a:gd name="T25" fmla="*/ 15 h 226"/>
                <a:gd name="T26" fmla="*/ 127 w 225"/>
                <a:gd name="T2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 h="226">
                  <a:moveTo>
                    <a:pt x="88" y="5"/>
                  </a:moveTo>
                  <a:cubicBezTo>
                    <a:pt x="66" y="10"/>
                    <a:pt x="68" y="23"/>
                    <a:pt x="57" y="41"/>
                  </a:cubicBezTo>
                  <a:cubicBezTo>
                    <a:pt x="44" y="61"/>
                    <a:pt x="33" y="83"/>
                    <a:pt x="26" y="106"/>
                  </a:cubicBezTo>
                  <a:cubicBezTo>
                    <a:pt x="23" y="128"/>
                    <a:pt x="25" y="129"/>
                    <a:pt x="9" y="140"/>
                  </a:cubicBezTo>
                  <a:cubicBezTo>
                    <a:pt x="0" y="182"/>
                    <a:pt x="46" y="210"/>
                    <a:pt x="81" y="214"/>
                  </a:cubicBezTo>
                  <a:cubicBezTo>
                    <a:pt x="96" y="225"/>
                    <a:pt x="116" y="222"/>
                    <a:pt x="134" y="226"/>
                  </a:cubicBezTo>
                  <a:cubicBezTo>
                    <a:pt x="146" y="222"/>
                    <a:pt x="151" y="212"/>
                    <a:pt x="158" y="202"/>
                  </a:cubicBezTo>
                  <a:cubicBezTo>
                    <a:pt x="160" y="199"/>
                    <a:pt x="164" y="200"/>
                    <a:pt x="167" y="200"/>
                  </a:cubicBezTo>
                  <a:cubicBezTo>
                    <a:pt x="181" y="199"/>
                    <a:pt x="194" y="198"/>
                    <a:pt x="208" y="197"/>
                  </a:cubicBezTo>
                  <a:cubicBezTo>
                    <a:pt x="212" y="187"/>
                    <a:pt x="214" y="176"/>
                    <a:pt x="218" y="166"/>
                  </a:cubicBezTo>
                  <a:cubicBezTo>
                    <a:pt x="224" y="136"/>
                    <a:pt x="223" y="105"/>
                    <a:pt x="225" y="75"/>
                  </a:cubicBezTo>
                  <a:cubicBezTo>
                    <a:pt x="223" y="52"/>
                    <a:pt x="213" y="43"/>
                    <a:pt x="191" y="36"/>
                  </a:cubicBezTo>
                  <a:cubicBezTo>
                    <a:pt x="185" y="25"/>
                    <a:pt x="183" y="19"/>
                    <a:pt x="170" y="15"/>
                  </a:cubicBezTo>
                  <a:cubicBezTo>
                    <a:pt x="159" y="7"/>
                    <a:pt x="140" y="0"/>
                    <a:pt x="127" y="0"/>
                  </a:cubicBezTo>
                </a:path>
              </a:pathLst>
            </a:custGeom>
            <a:solidFill>
              <a:srgbClr val="FFFF66"/>
            </a:solidFill>
            <a:ln>
              <a:noFill/>
            </a:ln>
            <a:effectLst/>
            <a:extLst>
              <a:ext uri="{91240B29-F687-4f45-9708-019B960494DF}">
                <a14:hiddenLine xmlns="" xmlns:a14="http://schemas.microsoft.com/office/drawing/2010/main" w="12700" cap="flat" cmpd="sng">
                  <a:solidFill>
                    <a:schemeClr val="tx1"/>
                  </a:solidFill>
                  <a:prstDash val="solid"/>
                  <a:round/>
                  <a:headEnd type="none" w="sm" len="sm"/>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81285158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0"/>
            <a:ext cx="7924800" cy="762000"/>
          </a:xfrm>
        </p:spPr>
        <p:txBody>
          <a:bodyPr/>
          <a:lstStyle/>
          <a:p>
            <a:pPr eaLnBrk="1" hangingPunct="1"/>
            <a:r>
              <a:rPr lang="en-US" altLang="en-US" sz="3600" dirty="0" smtClean="0"/>
              <a:t>Spectral “unmixing”</a:t>
            </a:r>
          </a:p>
        </p:txBody>
      </p:sp>
      <p:graphicFrame>
        <p:nvGraphicFramePr>
          <p:cNvPr id="4" name="Object 3"/>
          <p:cNvGraphicFramePr>
            <a:graphicFrameLocks noChangeAspect="1"/>
          </p:cNvGraphicFramePr>
          <p:nvPr/>
        </p:nvGraphicFramePr>
        <p:xfrm>
          <a:off x="2870200" y="1452563"/>
          <a:ext cx="3911600" cy="2611437"/>
        </p:xfrm>
        <a:graphic>
          <a:graphicData uri="http://schemas.openxmlformats.org/drawingml/2006/chart">
            <c:chart xmlns:c="http://schemas.openxmlformats.org/drawingml/2006/chart" xmlns:r="http://schemas.openxmlformats.org/officeDocument/2006/relationships" r:id="rId4"/>
          </a:graphicData>
        </a:graphic>
      </p:graphicFrame>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098925"/>
            <a:ext cx="2682875" cy="2682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098925"/>
            <a:ext cx="2682875" cy="2682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390" name="AutoShape 6"/>
          <p:cNvSpPr>
            <a:spLocks noChangeArrowheads="1"/>
          </p:cNvSpPr>
          <p:nvPr/>
        </p:nvSpPr>
        <p:spPr bwMode="auto">
          <a:xfrm>
            <a:off x="4038600" y="5089525"/>
            <a:ext cx="1295400" cy="685800"/>
          </a:xfrm>
          <a:prstGeom prst="rightArrow">
            <a:avLst>
              <a:gd name="adj1" fmla="val 50000"/>
              <a:gd name="adj2" fmla="val 47222"/>
            </a:avLst>
          </a:prstGeom>
          <a:solidFill>
            <a:srgbClr val="CD8409"/>
          </a:solidFill>
          <a:ln w="9525">
            <a:solidFill>
              <a:srgbClr val="CD8409"/>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391" name="Line 7"/>
          <p:cNvSpPr>
            <a:spLocks noChangeShapeType="1"/>
          </p:cNvSpPr>
          <p:nvPr/>
        </p:nvSpPr>
        <p:spPr bwMode="auto">
          <a:xfrm>
            <a:off x="1371600" y="2895600"/>
            <a:ext cx="685800" cy="1295400"/>
          </a:xfrm>
          <a:prstGeom prst="line">
            <a:avLst/>
          </a:prstGeom>
          <a:noFill/>
          <a:ln w="76200">
            <a:solidFill>
              <a:srgbClr val="CD8409"/>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392" name="Text Box 8"/>
          <p:cNvSpPr txBox="1">
            <a:spLocks noChangeArrowheads="1"/>
          </p:cNvSpPr>
          <p:nvPr/>
        </p:nvSpPr>
        <p:spPr bwMode="auto">
          <a:xfrm>
            <a:off x="220663" y="2117725"/>
            <a:ext cx="2738437" cy="830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cs typeface="Times New Roman" pitchFamily="18" charset="0"/>
              </a:rPr>
              <a:t>Human lymphocytes</a:t>
            </a:r>
          </a:p>
          <a:p>
            <a:pPr eaLnBrk="1" hangingPunct="1">
              <a:spcBef>
                <a:spcPct val="0"/>
              </a:spcBef>
              <a:buFontTx/>
              <a:buNone/>
            </a:pPr>
            <a:r>
              <a:rPr lang="en-US" altLang="en-US" sz="2400">
                <a:latin typeface="Times New Roman" pitchFamily="18" charset="0"/>
                <a:cs typeface="Times New Roman" pitchFamily="18" charset="0"/>
              </a:rPr>
              <a:t>FITC filter block</a:t>
            </a:r>
          </a:p>
        </p:txBody>
      </p:sp>
      <p:sp>
        <p:nvSpPr>
          <p:cNvPr id="16393" name="Line 9"/>
          <p:cNvSpPr>
            <a:spLocks noChangeShapeType="1"/>
          </p:cNvSpPr>
          <p:nvPr/>
        </p:nvSpPr>
        <p:spPr bwMode="auto">
          <a:xfrm flipH="1">
            <a:off x="7467600" y="3200400"/>
            <a:ext cx="533400" cy="990600"/>
          </a:xfrm>
          <a:prstGeom prst="line">
            <a:avLst/>
          </a:prstGeom>
          <a:noFill/>
          <a:ln w="76200">
            <a:solidFill>
              <a:srgbClr val="CD8409"/>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394" name="Text Box 10"/>
          <p:cNvSpPr txBox="1">
            <a:spLocks noChangeArrowheads="1"/>
          </p:cNvSpPr>
          <p:nvPr/>
        </p:nvSpPr>
        <p:spPr bwMode="auto">
          <a:xfrm>
            <a:off x="6858000" y="2089150"/>
            <a:ext cx="2089150"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cs typeface="Times New Roman" pitchFamily="18" charset="0"/>
              </a:rPr>
              <a:t>Unmixed</a:t>
            </a:r>
          </a:p>
          <a:p>
            <a:pPr eaLnBrk="1" hangingPunct="1">
              <a:spcBef>
                <a:spcPct val="0"/>
              </a:spcBef>
              <a:buFontTx/>
              <a:buNone/>
            </a:pPr>
            <a:r>
              <a:rPr lang="en-US" altLang="en-US" sz="2400">
                <a:latin typeface="Times New Roman" pitchFamily="18" charset="0"/>
                <a:cs typeface="Times New Roman" pitchFamily="18" charset="0"/>
              </a:rPr>
              <a:t>DiOC</a:t>
            </a:r>
            <a:r>
              <a:rPr lang="en-US" altLang="en-US" sz="2400" baseline="-25000">
                <a:latin typeface="Times New Roman" pitchFamily="18" charset="0"/>
                <a:cs typeface="Times New Roman" pitchFamily="18" charset="0"/>
              </a:rPr>
              <a:t>6</a:t>
            </a:r>
            <a:r>
              <a:rPr lang="en-US" altLang="en-US" sz="2400">
                <a:latin typeface="Times New Roman" pitchFamily="18" charset="0"/>
                <a:cs typeface="Times New Roman" pitchFamily="18" charset="0"/>
              </a:rPr>
              <a:t>(3)</a:t>
            </a:r>
          </a:p>
          <a:p>
            <a:pPr eaLnBrk="1" hangingPunct="1">
              <a:spcBef>
                <a:spcPct val="0"/>
              </a:spcBef>
              <a:buFontTx/>
              <a:buNone/>
            </a:pPr>
            <a:r>
              <a:rPr lang="en-US" altLang="en-US" sz="2400">
                <a:latin typeface="Times New Roman" pitchFamily="18" charset="0"/>
                <a:cs typeface="Times New Roman" pitchFamily="18" charset="0"/>
              </a:rPr>
              <a:t>And bis-oxonol</a:t>
            </a:r>
          </a:p>
        </p:txBody>
      </p:sp>
      <p:sp>
        <p:nvSpPr>
          <p:cNvPr id="16395" name="Text Box 11"/>
          <p:cNvSpPr txBox="1">
            <a:spLocks noChangeArrowheads="1"/>
          </p:cNvSpPr>
          <p:nvPr/>
        </p:nvSpPr>
        <p:spPr bwMode="auto">
          <a:xfrm>
            <a:off x="1752600" y="838200"/>
            <a:ext cx="5943600"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latin typeface="Times New Roman" pitchFamily="18" charset="0"/>
                <a:cs typeface="Times New Roman" pitchFamily="18" charset="0"/>
              </a:rPr>
              <a:t>Dye 1:    bis-(1,3-dibutylbarbituric acid)trimethine oxonol, DiBAC</a:t>
            </a:r>
            <a:r>
              <a:rPr lang="en-US" altLang="en-US" sz="1400" baseline="-30000">
                <a:latin typeface="Times New Roman" pitchFamily="18" charset="0"/>
                <a:cs typeface="Times New Roman" pitchFamily="18" charset="0"/>
              </a:rPr>
              <a:t>4</a:t>
            </a:r>
            <a:r>
              <a:rPr lang="en-US" altLang="en-US" sz="1400">
                <a:latin typeface="Times New Roman" pitchFamily="18" charset="0"/>
                <a:cs typeface="Times New Roman" pitchFamily="18" charset="0"/>
              </a:rPr>
              <a:t>(3)</a:t>
            </a:r>
          </a:p>
          <a:p>
            <a:pPr eaLnBrk="1" hangingPunct="1">
              <a:spcBef>
                <a:spcPct val="0"/>
              </a:spcBef>
              <a:buFontTx/>
              <a:buNone/>
            </a:pPr>
            <a:r>
              <a:rPr lang="en-US" altLang="en-US" sz="1400">
                <a:latin typeface="Times New Roman" pitchFamily="18" charset="0"/>
                <a:cs typeface="Times New Roman" pitchFamily="18" charset="0"/>
              </a:rPr>
              <a:t>Dye 2:    3,3'-dihexyloxacarbocyanine iodide, DiOC</a:t>
            </a:r>
            <a:r>
              <a:rPr lang="en-US" altLang="en-US" sz="1400" baseline="-30000">
                <a:latin typeface="Times New Roman" pitchFamily="18" charset="0"/>
                <a:cs typeface="Times New Roman" pitchFamily="18" charset="0"/>
              </a:rPr>
              <a:t>6</a:t>
            </a:r>
            <a:r>
              <a:rPr lang="en-US" altLang="en-US" sz="1400">
                <a:latin typeface="Times New Roman" pitchFamily="18" charset="0"/>
                <a:cs typeface="Times New Roman" pitchFamily="18" charset="0"/>
              </a:rPr>
              <a:t>(3)</a:t>
            </a:r>
            <a:endParaRPr lang="en-US" altLang="en-US" sz="1800">
              <a:latin typeface="Times New Roman" pitchFamily="18" charset="0"/>
              <a:cs typeface="Times New Roman" pitchFamily="18" charset="0"/>
            </a:endParaRPr>
          </a:p>
        </p:txBody>
      </p:sp>
      <p:pic>
        <p:nvPicPr>
          <p:cNvPr id="16396" name="Picture 12" descr="lymp gre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609600"/>
            <a:ext cx="500063"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7" name="Picture 13" descr="lymp gree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143000"/>
            <a:ext cx="481013"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7451725" y="646113"/>
            <a:ext cx="819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Green</a:t>
            </a:r>
          </a:p>
        </p:txBody>
      </p:sp>
      <p:sp>
        <p:nvSpPr>
          <p:cNvPr id="16399" name="Text Box 15"/>
          <p:cNvSpPr txBox="1">
            <a:spLocks noChangeArrowheads="1"/>
          </p:cNvSpPr>
          <p:nvPr/>
        </p:nvSpPr>
        <p:spPr bwMode="auto">
          <a:xfrm>
            <a:off x="7467600" y="1157288"/>
            <a:ext cx="819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Green</a:t>
            </a:r>
          </a:p>
        </p:txBody>
      </p:sp>
      <p:sp>
        <p:nvSpPr>
          <p:cNvPr id="16400" name="Text Box 18"/>
          <p:cNvSpPr txBox="1">
            <a:spLocks noChangeArrowheads="1"/>
          </p:cNvSpPr>
          <p:nvPr/>
        </p:nvSpPr>
        <p:spPr bwMode="auto">
          <a:xfrm>
            <a:off x="6613525" y="188913"/>
            <a:ext cx="8572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Before</a:t>
            </a:r>
          </a:p>
        </p:txBody>
      </p:sp>
      <p:grpSp>
        <p:nvGrpSpPr>
          <p:cNvPr id="53268" name="Group 20"/>
          <p:cNvGrpSpPr>
            <a:grpSpLocks/>
          </p:cNvGrpSpPr>
          <p:nvPr/>
        </p:nvGrpSpPr>
        <p:grpSpPr bwMode="auto">
          <a:xfrm>
            <a:off x="8213725" y="188913"/>
            <a:ext cx="666750" cy="1508125"/>
            <a:chOff x="5174" y="119"/>
            <a:chExt cx="420" cy="950"/>
          </a:xfrm>
        </p:grpSpPr>
        <p:graphicFrame>
          <p:nvGraphicFramePr>
            <p:cNvPr id="16410" name="Object 16"/>
            <p:cNvGraphicFramePr>
              <a:graphicFrameLocks noChangeAspect="1"/>
            </p:cNvGraphicFramePr>
            <p:nvPr/>
          </p:nvGraphicFramePr>
          <p:xfrm>
            <a:off x="5280" y="370"/>
            <a:ext cx="298" cy="326"/>
          </p:xfrm>
          <a:graphic>
            <a:graphicData uri="http://schemas.openxmlformats.org/presentationml/2006/ole">
              <mc:AlternateContent xmlns:mc="http://schemas.openxmlformats.org/markup-compatibility/2006">
                <mc:Choice xmlns:v="urn:schemas-microsoft-com:vml" Requires="v">
                  <p:oleObj spid="_x0000_s7315" name="Document" r:id="rId9" imgW="472317" imgH="517986" progId="XaraX.Document">
                    <p:embed/>
                  </p:oleObj>
                </mc:Choice>
                <mc:Fallback>
                  <p:oleObj name="Document" r:id="rId9" imgW="472317" imgH="517986" progId="XaraX.Documen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0" y="370"/>
                          <a:ext cx="298" cy="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411" name="Picture 17" descr="lymp gree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0" y="720"/>
              <a:ext cx="303"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12" name="Text Box 19"/>
            <p:cNvSpPr txBox="1">
              <a:spLocks noChangeArrowheads="1"/>
            </p:cNvSpPr>
            <p:nvPr/>
          </p:nvSpPr>
          <p:spPr bwMode="auto">
            <a:xfrm>
              <a:off x="5174" y="119"/>
              <a:ext cx="420"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After</a:t>
              </a:r>
            </a:p>
          </p:txBody>
        </p:sp>
      </p:grpSp>
      <p:sp>
        <p:nvSpPr>
          <p:cNvPr id="53269" name="Film"/>
          <p:cNvSpPr>
            <a:spLocks noEditPoints="1" noChangeArrowheads="1"/>
          </p:cNvSpPr>
          <p:nvPr/>
        </p:nvSpPr>
        <p:spPr bwMode="auto">
          <a:xfrm>
            <a:off x="8458200" y="60960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53270" name="Freeform 22"/>
          <p:cNvSpPr>
            <a:spLocks/>
          </p:cNvSpPr>
          <p:nvPr/>
        </p:nvSpPr>
        <p:spPr bwMode="auto">
          <a:xfrm>
            <a:off x="3009900" y="1651000"/>
            <a:ext cx="1293813" cy="996950"/>
          </a:xfrm>
          <a:custGeom>
            <a:avLst/>
            <a:gdLst>
              <a:gd name="T0" fmla="*/ 1764110057 w 815"/>
              <a:gd name="T1" fmla="*/ 433466875 h 628"/>
              <a:gd name="T2" fmla="*/ 1481852448 w 815"/>
              <a:gd name="T3" fmla="*/ 206652813 h 628"/>
              <a:gd name="T4" fmla="*/ 859374407 w 815"/>
              <a:gd name="T5" fmla="*/ 0 h 628"/>
              <a:gd name="T6" fmla="*/ 443547671 w 815"/>
              <a:gd name="T7" fmla="*/ 37803138 h 628"/>
              <a:gd name="T8" fmla="*/ 292338238 w 815"/>
              <a:gd name="T9" fmla="*/ 282257500 h 628"/>
              <a:gd name="T10" fmla="*/ 85685346 w 815"/>
              <a:gd name="T11" fmla="*/ 622479388 h 628"/>
              <a:gd name="T12" fmla="*/ 10080629 w 815"/>
              <a:gd name="T13" fmla="*/ 980341575 h 628"/>
              <a:gd name="T14" fmla="*/ 30241887 w 815"/>
              <a:gd name="T15" fmla="*/ 1318042513 h 628"/>
              <a:gd name="T16" fmla="*/ 463708929 w 815"/>
              <a:gd name="T17" fmla="*/ 1582658125 h 628"/>
              <a:gd name="T18" fmla="*/ 1217236733 w 815"/>
              <a:gd name="T19" fmla="*/ 1489413138 h 628"/>
              <a:gd name="T20" fmla="*/ 1423889625 w 815"/>
              <a:gd name="T21" fmla="*/ 1355844063 h 628"/>
              <a:gd name="T22" fmla="*/ 1970762949 w 815"/>
              <a:gd name="T23" fmla="*/ 771167813 h 628"/>
              <a:gd name="T24" fmla="*/ 2046367666 w 815"/>
              <a:gd name="T25" fmla="*/ 433466875 h 628"/>
              <a:gd name="T26" fmla="*/ 2026206408 w 815"/>
              <a:gd name="T27" fmla="*/ 320060638 h 628"/>
              <a:gd name="T28" fmla="*/ 1895158232 w 815"/>
              <a:gd name="T29" fmla="*/ 299899388 h 628"/>
              <a:gd name="T30" fmla="*/ 1444050883 w 815"/>
              <a:gd name="T31" fmla="*/ 206652813 h 6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15" h="628">
                <a:moveTo>
                  <a:pt x="700" y="172"/>
                </a:moveTo>
                <a:cubicBezTo>
                  <a:pt x="663" y="142"/>
                  <a:pt x="631" y="103"/>
                  <a:pt x="588" y="82"/>
                </a:cubicBezTo>
                <a:cubicBezTo>
                  <a:pt x="511" y="43"/>
                  <a:pt x="425" y="20"/>
                  <a:pt x="341" y="0"/>
                </a:cubicBezTo>
                <a:cubicBezTo>
                  <a:pt x="286" y="5"/>
                  <a:pt x="231" y="6"/>
                  <a:pt x="176" y="15"/>
                </a:cubicBezTo>
                <a:cubicBezTo>
                  <a:pt x="139" y="21"/>
                  <a:pt x="126" y="92"/>
                  <a:pt x="116" y="112"/>
                </a:cubicBezTo>
                <a:cubicBezTo>
                  <a:pt x="91" y="159"/>
                  <a:pt x="60" y="201"/>
                  <a:pt x="34" y="247"/>
                </a:cubicBezTo>
                <a:cubicBezTo>
                  <a:pt x="26" y="295"/>
                  <a:pt x="14" y="342"/>
                  <a:pt x="4" y="389"/>
                </a:cubicBezTo>
                <a:cubicBezTo>
                  <a:pt x="7" y="434"/>
                  <a:pt x="0" y="480"/>
                  <a:pt x="12" y="523"/>
                </a:cubicBezTo>
                <a:cubicBezTo>
                  <a:pt x="26" y="572"/>
                  <a:pt x="146" y="622"/>
                  <a:pt x="184" y="628"/>
                </a:cubicBezTo>
                <a:cubicBezTo>
                  <a:pt x="292" y="618"/>
                  <a:pt x="385" y="621"/>
                  <a:pt x="483" y="591"/>
                </a:cubicBezTo>
                <a:cubicBezTo>
                  <a:pt x="511" y="570"/>
                  <a:pt x="540" y="562"/>
                  <a:pt x="565" y="538"/>
                </a:cubicBezTo>
                <a:cubicBezTo>
                  <a:pt x="641" y="467"/>
                  <a:pt x="720" y="391"/>
                  <a:pt x="782" y="306"/>
                </a:cubicBezTo>
                <a:cubicBezTo>
                  <a:pt x="797" y="261"/>
                  <a:pt x="805" y="219"/>
                  <a:pt x="812" y="172"/>
                </a:cubicBezTo>
                <a:cubicBezTo>
                  <a:pt x="809" y="157"/>
                  <a:pt x="815" y="137"/>
                  <a:pt x="804" y="127"/>
                </a:cubicBezTo>
                <a:cubicBezTo>
                  <a:pt x="791" y="115"/>
                  <a:pt x="769" y="123"/>
                  <a:pt x="752" y="119"/>
                </a:cubicBezTo>
                <a:cubicBezTo>
                  <a:pt x="709" y="110"/>
                  <a:pt x="626" y="82"/>
                  <a:pt x="573" y="82"/>
                </a:cubicBezTo>
              </a:path>
            </a:pathLst>
          </a:custGeom>
          <a:noFill/>
          <a:ln w="57150" cmpd="sng">
            <a:solidFill>
              <a:srgbClr val="00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1" name="Film"/>
          <p:cNvSpPr>
            <a:spLocks noEditPoints="1" noChangeArrowheads="1"/>
          </p:cNvSpPr>
          <p:nvPr/>
        </p:nvSpPr>
        <p:spPr bwMode="auto">
          <a:xfrm>
            <a:off x="8763000" y="60960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Rectangle 1"/>
          <p:cNvSpPr/>
          <p:nvPr/>
        </p:nvSpPr>
        <p:spPr>
          <a:xfrm>
            <a:off x="3200400" y="1341438"/>
            <a:ext cx="455613"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3673475" y="1354138"/>
            <a:ext cx="457200"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4130675" y="1341438"/>
            <a:ext cx="455613"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4598988" y="1355725"/>
            <a:ext cx="455612" cy="2354263"/>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8" name="Picture 34" descr="C:\image database Related\spectral\red curve.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500" y="4953000"/>
            <a:ext cx="2697868" cy="154829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4004401" y="4098925"/>
            <a:ext cx="4479925" cy="275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7" name="Picture 33" descr="C:\image database Related\spectral\green curve.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2257" y="5257800"/>
            <a:ext cx="2693943" cy="126682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a:off x="1666208" y="4314565"/>
            <a:ext cx="1762792" cy="2467235"/>
            <a:chOff x="1666208" y="4314565"/>
            <a:chExt cx="1762792" cy="2467235"/>
          </a:xfrm>
        </p:grpSpPr>
        <p:sp>
          <p:nvSpPr>
            <p:cNvPr id="5" name="Freeform 4"/>
            <p:cNvSpPr/>
            <p:nvPr/>
          </p:nvSpPr>
          <p:spPr>
            <a:xfrm>
              <a:off x="2495006" y="431456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666208" y="5181600"/>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885408" y="53661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114008" y="64329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771608" y="5289925"/>
            <a:ext cx="1000792" cy="425075"/>
            <a:chOff x="6771608" y="5289925"/>
            <a:chExt cx="1000792" cy="425075"/>
          </a:xfrm>
        </p:grpSpPr>
        <p:sp>
          <p:nvSpPr>
            <p:cNvPr id="37" name="Freeform 36"/>
            <p:cNvSpPr/>
            <p:nvPr/>
          </p:nvSpPr>
          <p:spPr>
            <a:xfrm>
              <a:off x="6771608" y="52899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457408" y="53661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a:grpSpLocks/>
          </p:cNvGrpSpPr>
          <p:nvPr/>
        </p:nvGrpSpPr>
        <p:grpSpPr bwMode="auto">
          <a:xfrm>
            <a:off x="461047" y="151671"/>
            <a:ext cx="1128834" cy="2023204"/>
            <a:chOff x="7779967" y="139833"/>
            <a:chExt cx="1521500" cy="2984367"/>
          </a:xfrm>
        </p:grpSpPr>
        <p:sp>
          <p:nvSpPr>
            <p:cNvPr id="42" name="TextBox 1"/>
            <p:cNvSpPr txBox="1">
              <a:spLocks noChangeArrowheads="1"/>
            </p:cNvSpPr>
            <p:nvPr/>
          </p:nvSpPr>
          <p:spPr bwMode="auto">
            <a:xfrm>
              <a:off x="7779967" y="139833"/>
              <a:ext cx="1521500" cy="722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dirty="0">
                  <a:solidFill>
                    <a:srgbClr val="FF0000"/>
                  </a:solidFill>
                </a:rPr>
                <a:t>Cell</a:t>
              </a:r>
            </a:p>
            <a:p>
              <a:pPr algn="ctr" eaLnBrk="1" hangingPunct="1"/>
              <a:r>
                <a:rPr lang="en-US" altLang="en-US" sz="1400" b="1" dirty="0">
                  <a:solidFill>
                    <a:srgbClr val="FF0000"/>
                  </a:solidFill>
                </a:rPr>
                <a:t>Fingerprint</a:t>
              </a:r>
            </a:p>
          </p:txBody>
        </p:sp>
        <p:pic>
          <p:nvPicPr>
            <p:cNvPr id="43"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79967" y="1159241"/>
              <a:ext cx="1357093" cy="19649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47422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8" fill="hold" nodeType="withGroup">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par>
                          <p:cTn id="12" fill="hold" nodeType="withGroup">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par>
                          <p:cTn id="16" fill="hold" nodeType="withGroup">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53270"/>
                                        </p:tgtEl>
                                        <p:attrNameLst>
                                          <p:attrName>style.visibility</p:attrName>
                                        </p:attrNameLst>
                                      </p:cBhvr>
                                      <p:to>
                                        <p:strVal val="visible"/>
                                      </p:to>
                                    </p:set>
                                    <p:anim calcmode="lin" valueType="num">
                                      <p:cBhvr>
                                        <p:cTn id="24" dur="500" fill="hold"/>
                                        <p:tgtEl>
                                          <p:spTgt spid="53270"/>
                                        </p:tgtEl>
                                        <p:attrNameLst>
                                          <p:attrName>ppt_w</p:attrName>
                                        </p:attrNameLst>
                                      </p:cBhvr>
                                      <p:tavLst>
                                        <p:tav tm="0">
                                          <p:val>
                                            <p:fltVal val="0"/>
                                          </p:val>
                                        </p:tav>
                                        <p:tav tm="100000">
                                          <p:val>
                                            <p:strVal val="#ppt_w"/>
                                          </p:val>
                                        </p:tav>
                                      </p:tavLst>
                                    </p:anim>
                                    <p:anim calcmode="lin" valueType="num">
                                      <p:cBhvr>
                                        <p:cTn id="25" dur="500" fill="hold"/>
                                        <p:tgtEl>
                                          <p:spTgt spid="53270"/>
                                        </p:tgtEl>
                                        <p:attrNameLst>
                                          <p:attrName>ppt_h</p:attrName>
                                        </p:attrNameLst>
                                      </p:cBhvr>
                                      <p:tavLst>
                                        <p:tav tm="0">
                                          <p:val>
                                            <p:fltVal val="0"/>
                                          </p:val>
                                        </p:tav>
                                        <p:tav tm="100000">
                                          <p:val>
                                            <p:strVal val="#ppt_h"/>
                                          </p:val>
                                        </p:tav>
                                      </p:tavLst>
                                    </p:anim>
                                    <p:animEffect transition="in" filter="fade">
                                      <p:cBhvr>
                                        <p:cTn id="26" dur="500"/>
                                        <p:tgtEl>
                                          <p:spTgt spid="5327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3" presetClass="exit" presetSubtype="10" fill="hold" grpId="0" nodeType="withEffect">
                                  <p:stCondLst>
                                    <p:cond delay="0"/>
                                  </p:stCondLst>
                                  <p:childTnLst>
                                    <p:animEffect transition="out" filter="blinds(horizontal)">
                                      <p:cBhvr>
                                        <p:cTn id="32" dur="500"/>
                                        <p:tgtEl>
                                          <p:spTgt spid="53271"/>
                                        </p:tgtEl>
                                      </p:cBhvr>
                                    </p:animEffect>
                                    <p:set>
                                      <p:cBhvr>
                                        <p:cTn id="33" dur="1" fill="hold">
                                          <p:stCondLst>
                                            <p:cond delay="499"/>
                                          </p:stCondLst>
                                        </p:cTn>
                                        <p:tgtEl>
                                          <p:spTgt spid="5327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3268"/>
                                        </p:tgtEl>
                                        <p:attrNameLst>
                                          <p:attrName>style.visibility</p:attrName>
                                        </p:attrNameLst>
                                      </p:cBhvr>
                                      <p:to>
                                        <p:strVal val="visible"/>
                                      </p:to>
                                    </p:set>
                                    <p:animEffect transition="in" filter="dissolve">
                                      <p:cBhvr>
                                        <p:cTn id="38" dur="500"/>
                                        <p:tgtEl>
                                          <p:spTgt spid="53268"/>
                                        </p:tgtEl>
                                      </p:cBhvr>
                                    </p:animEffect>
                                  </p:childTnLst>
                                </p:cTn>
                              </p:par>
                              <p:par>
                                <p:cTn id="39" presetID="3" presetClass="exit" presetSubtype="10" fill="hold" grpId="0" nodeType="withEffect">
                                  <p:stCondLst>
                                    <p:cond delay="0"/>
                                  </p:stCondLst>
                                  <p:childTnLst>
                                    <p:animEffect transition="out" filter="blinds(horizontal)">
                                      <p:cBhvr>
                                        <p:cTn id="40" dur="500"/>
                                        <p:tgtEl>
                                          <p:spTgt spid="53269"/>
                                        </p:tgtEl>
                                      </p:cBhvr>
                                    </p:animEffect>
                                    <p:set>
                                      <p:cBhvr>
                                        <p:cTn id="41" dur="1" fill="hold">
                                          <p:stCondLst>
                                            <p:cond delay="499"/>
                                          </p:stCondLst>
                                        </p:cTn>
                                        <p:tgtEl>
                                          <p:spTgt spid="53269"/>
                                        </p:tgtEl>
                                        <p:attrNameLst>
                                          <p:attrName>style.visibility</p:attrName>
                                        </p:attrNameLst>
                                      </p:cBhvr>
                                      <p:to>
                                        <p:strVal val="hidden"/>
                                      </p:to>
                                    </p:set>
                                  </p:childTnLst>
                                </p:cTn>
                              </p:par>
                            </p:childTnLst>
                          </p:cTn>
                        </p:par>
                        <p:par>
                          <p:cTn id="42" fill="hold">
                            <p:stCondLst>
                              <p:cond delay="500"/>
                            </p:stCondLst>
                            <p:childTnLst>
                              <p:par>
                                <p:cTn id="43" presetID="10" presetClass="exit" presetSubtype="0" fill="hold" grpId="0" nodeType="afterEffect">
                                  <p:stCondLst>
                                    <p:cond delay="200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6417"/>
                                        </p:tgtEl>
                                        <p:attrNameLst>
                                          <p:attrName>style.visibility</p:attrName>
                                        </p:attrNameLst>
                                      </p:cBhvr>
                                      <p:to>
                                        <p:strVal val="visible"/>
                                      </p:to>
                                    </p:set>
                                    <p:animEffect transition="in" filter="fade">
                                      <p:cBhvr>
                                        <p:cTn id="49" dur="500"/>
                                        <p:tgtEl>
                                          <p:spTgt spid="16417"/>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16418"/>
                                        </p:tgtEl>
                                        <p:attrNameLst>
                                          <p:attrName>style.visibility</p:attrName>
                                        </p:attrNameLst>
                                      </p:cBhvr>
                                      <p:to>
                                        <p:strVal val="visible"/>
                                      </p:to>
                                    </p:set>
                                    <p:animEffect transition="in" filter="fade">
                                      <p:cBhvr>
                                        <p:cTn id="57" dur="500"/>
                                        <p:tgtEl>
                                          <p:spTgt spid="16418"/>
                                        </p:tgtEl>
                                      </p:cBhvr>
                                    </p:animEffect>
                                  </p:childTnLst>
                                </p:cTn>
                              </p:par>
                            </p:childTnLst>
                          </p:cTn>
                        </p:par>
                        <p:par>
                          <p:cTn id="58" fill="hold">
                            <p:stCondLst>
                              <p:cond delay="4500"/>
                            </p:stCondLst>
                            <p:childTnLst>
                              <p:par>
                                <p:cTn id="59" presetID="10"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9" grpId="0" animBg="1"/>
      <p:bldP spid="53270" grpId="0" animBg="1"/>
      <p:bldP spid="53271" grpId="0" animBg="1"/>
      <p:bldP spid="2" grpId="0" animBg="1"/>
      <p:bldP spid="28" grpId="0" animBg="1"/>
      <p:bldP spid="29" grpId="0" animBg="1"/>
      <p:bldP spid="30"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76200"/>
            <a:ext cx="8229600" cy="1143000"/>
          </a:xfrm>
        </p:spPr>
        <p:txBody>
          <a:bodyPr/>
          <a:lstStyle/>
          <a:p>
            <a:pPr eaLnBrk="1" hangingPunct="1"/>
            <a:r>
              <a:rPr lang="en-US" sz="3200" dirty="0">
                <a:latin typeface="Arial" charset="0"/>
              </a:rPr>
              <a:t>Separating GFP from Lung Autofluorescence</a:t>
            </a:r>
          </a:p>
        </p:txBody>
      </p:sp>
      <p:sp>
        <p:nvSpPr>
          <p:cNvPr id="46083" name="Text Box 3"/>
          <p:cNvSpPr txBox="1">
            <a:spLocks noChangeArrowheads="1"/>
          </p:cNvSpPr>
          <p:nvPr/>
        </p:nvSpPr>
        <p:spPr bwMode="auto">
          <a:xfrm>
            <a:off x="2371725" y="1184275"/>
            <a:ext cx="654050" cy="449263"/>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008000"/>
                </a:solidFill>
              </a:rPr>
              <a:t>GFP</a:t>
            </a:r>
          </a:p>
        </p:txBody>
      </p:sp>
      <p:sp>
        <p:nvSpPr>
          <p:cNvPr id="46084" name="Text Box 4"/>
          <p:cNvSpPr txBox="1">
            <a:spLocks noChangeArrowheads="1"/>
          </p:cNvSpPr>
          <p:nvPr/>
        </p:nvSpPr>
        <p:spPr bwMode="auto">
          <a:xfrm>
            <a:off x="3519488" y="1184275"/>
            <a:ext cx="2114550" cy="449263"/>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0000FF"/>
                </a:solidFill>
              </a:rPr>
              <a:t>Autofluorescence</a:t>
            </a:r>
          </a:p>
        </p:txBody>
      </p:sp>
      <p:sp>
        <p:nvSpPr>
          <p:cNvPr id="46085" name="Text Box 5"/>
          <p:cNvSpPr txBox="1">
            <a:spLocks noChangeArrowheads="1"/>
          </p:cNvSpPr>
          <p:nvPr/>
        </p:nvSpPr>
        <p:spPr bwMode="auto">
          <a:xfrm>
            <a:off x="5634038" y="1184275"/>
            <a:ext cx="1517650" cy="449263"/>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800080"/>
                </a:solidFill>
              </a:rPr>
              <a:t>Background</a:t>
            </a:r>
          </a:p>
        </p:txBody>
      </p:sp>
      <p:sp>
        <p:nvSpPr>
          <p:cNvPr id="46086" name="Text Box 6"/>
          <p:cNvSpPr txBox="1">
            <a:spLocks noChangeArrowheads="1"/>
          </p:cNvSpPr>
          <p:nvPr/>
        </p:nvSpPr>
        <p:spPr bwMode="auto">
          <a:xfrm>
            <a:off x="7507288" y="1184275"/>
            <a:ext cx="1314450" cy="449263"/>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chemeClr val="bg1"/>
                </a:solidFill>
              </a:rPr>
              <a:t>RMS Error</a:t>
            </a:r>
          </a:p>
        </p:txBody>
      </p:sp>
      <p:sp>
        <p:nvSpPr>
          <p:cNvPr id="46087" name="Text Box 7"/>
          <p:cNvSpPr txBox="1">
            <a:spLocks noChangeArrowheads="1"/>
          </p:cNvSpPr>
          <p:nvPr/>
        </p:nvSpPr>
        <p:spPr bwMode="auto">
          <a:xfrm>
            <a:off x="330200" y="762000"/>
            <a:ext cx="1524551" cy="477054"/>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sz="2000" b="1" u="sng" dirty="0">
                <a:solidFill>
                  <a:srgbClr val="FF6600"/>
                </a:solidFill>
              </a:rPr>
              <a:t>Raw Image</a:t>
            </a:r>
          </a:p>
        </p:txBody>
      </p:sp>
      <p:sp>
        <p:nvSpPr>
          <p:cNvPr id="46088" name="AutoShape 8"/>
          <p:cNvSpPr>
            <a:spLocks/>
          </p:cNvSpPr>
          <p:nvPr/>
        </p:nvSpPr>
        <p:spPr bwMode="auto">
          <a:xfrm rot="5400000">
            <a:off x="5292726" y="-2073275"/>
            <a:ext cx="304800" cy="6905625"/>
          </a:xfrm>
          <a:prstGeom prst="leftBracket">
            <a:avLst>
              <a:gd name="adj" fmla="val 188802"/>
            </a:avLst>
          </a:prstGeom>
          <a:noFill/>
          <a:ln w="57150">
            <a:solidFill>
              <a:schemeClr val="bg1"/>
            </a:solidFill>
            <a:round/>
            <a:headEnd/>
            <a:tailEnd/>
          </a:ln>
          <a:effectLst/>
          <a:extLst>
            <a:ext uri="{909E8E84-426E-40dd-AFC4-6F175D3DCCD1}">
              <a14:hiddenFill xmlns="" xmlns:a14="http://schemas.microsoft.com/office/drawing/2010/main">
                <a:solidFill>
                  <a:srgbClr val="F1EB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89" name="AutoShape 9"/>
          <p:cNvSpPr>
            <a:spLocks/>
          </p:cNvSpPr>
          <p:nvPr/>
        </p:nvSpPr>
        <p:spPr bwMode="auto">
          <a:xfrm rot="5400000">
            <a:off x="901701" y="571500"/>
            <a:ext cx="304800" cy="1616075"/>
          </a:xfrm>
          <a:prstGeom prst="leftBracket">
            <a:avLst>
              <a:gd name="adj" fmla="val 129950"/>
            </a:avLst>
          </a:prstGeom>
          <a:noFill/>
          <a:ln w="57150">
            <a:solidFill>
              <a:schemeClr val="bg1"/>
            </a:solidFill>
            <a:round/>
            <a:headEnd/>
            <a:tailEnd/>
          </a:ln>
          <a:effectLst/>
          <a:extLst>
            <a:ext uri="{909E8E84-426E-40dd-AFC4-6F175D3DCCD1}">
              <a14:hiddenFill xmlns="" xmlns:a14="http://schemas.microsoft.com/office/drawing/2010/main">
                <a:solidFill>
                  <a:srgbClr val="F1EB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46090" name="Text Box 10"/>
          <p:cNvSpPr txBox="1">
            <a:spLocks noChangeArrowheads="1"/>
          </p:cNvSpPr>
          <p:nvPr/>
        </p:nvSpPr>
        <p:spPr bwMode="auto">
          <a:xfrm>
            <a:off x="4572000" y="882650"/>
            <a:ext cx="2060575" cy="488950"/>
          </a:xfrm>
          <a:prstGeom prst="rect">
            <a:avLst/>
          </a:prstGeom>
          <a:noFill/>
          <a:ln>
            <a:noFill/>
          </a:ln>
          <a:effectLst/>
          <a:extLst>
            <a:ext uri="{909E8E84-426E-40dd-AFC4-6F175D3DCCD1}">
              <a14:hiddenFill xmlns="" xmlns:a14="http://schemas.microsoft.com/office/drawing/2010/main">
                <a:gradFill rotWithShape="0">
                  <a:gsLst>
                    <a:gs pos="0">
                      <a:srgbClr val="F1EBFF"/>
                    </a:gs>
                    <a:gs pos="100000">
                      <a:srgbClr val="FFFCEB"/>
                    </a:gs>
                  </a:gsLst>
                  <a:lin ang="5400000" scaled="1"/>
                </a:gra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sz="2000" b="1" u="sng" dirty="0">
                <a:solidFill>
                  <a:srgbClr val="FF6600"/>
                </a:solidFill>
              </a:rPr>
              <a:t>Unmixed Image</a:t>
            </a:r>
          </a:p>
        </p:txBody>
      </p:sp>
      <p:graphicFrame>
        <p:nvGraphicFramePr>
          <p:cNvPr id="46091" name="Object 11"/>
          <p:cNvGraphicFramePr>
            <a:graphicFrameLocks noChangeAspect="1"/>
          </p:cNvGraphicFramePr>
          <p:nvPr>
            <p:extLst>
              <p:ext uri="{D42A27DB-BD31-4B8C-83A1-F6EECF244321}">
                <p14:modId xmlns:p14="http://schemas.microsoft.com/office/powerpoint/2010/main" val="959171219"/>
              </p:ext>
            </p:extLst>
          </p:nvPr>
        </p:nvGraphicFramePr>
        <p:xfrm>
          <a:off x="0" y="3244850"/>
          <a:ext cx="5254625" cy="3460750"/>
        </p:xfrm>
        <a:graphic>
          <a:graphicData uri="http://schemas.openxmlformats.org/presentationml/2006/ole">
            <mc:AlternateContent xmlns:mc="http://schemas.openxmlformats.org/markup-compatibility/2006">
              <mc:Choice xmlns:v="urn:schemas-microsoft-com:vml" Requires="v">
                <p:oleObj spid="_x0000_s34901" name="Worksheet" r:id="rId5" imgW="5829383" imgH="3436546" progId="Excel.Sheet.8">
                  <p:embed/>
                </p:oleObj>
              </mc:Choice>
              <mc:Fallback>
                <p:oleObj name="Worksheet" r:id="rId5" imgW="5829383" imgH="3436546"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44850"/>
                        <a:ext cx="5254625" cy="3460750"/>
                      </a:xfrm>
                      <a:prstGeom prst="rect">
                        <a:avLst/>
                      </a:prstGeom>
                      <a:noFill/>
                      <a:ln>
                        <a:solidFill>
                          <a:srgbClr val="000000"/>
                        </a:solidFill>
                      </a:ln>
                      <a:effectLst/>
                    </p:spPr>
                  </p:pic>
                </p:oleObj>
              </mc:Fallback>
            </mc:AlternateContent>
          </a:graphicData>
        </a:graphic>
      </p:graphicFrame>
      <p:pic>
        <p:nvPicPr>
          <p:cNvPr id="46092" name="Picture 12" descr="Overl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4625" y="3276600"/>
            <a:ext cx="2960688" cy="296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3" name="Picture 13" descr="Summed Fluorescence (450-550 n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063" y="16065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4" name="Picture 14" descr="unmixed_A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6975" y="16065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5" name="Picture 15" descr="unmixed_GF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2313" y="16065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6" name="Picture 16" descr="unmixed_B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7838" y="16065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7" name="Picture 17" descr="unmixed_RM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0288" y="1606550"/>
            <a:ext cx="1670050" cy="167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31301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p:spPr>
        <p:txBody>
          <a:bodyPr/>
          <a:lstStyle/>
          <a:p>
            <a:pPr eaLnBrk="1" hangingPunct="1"/>
            <a:r>
              <a:rPr lang="en-US" altLang="en-US" smtClean="0"/>
              <a:t>Multispectral Cytometry. Why?</a:t>
            </a:r>
          </a:p>
        </p:txBody>
      </p:sp>
      <p:sp>
        <p:nvSpPr>
          <p:cNvPr id="23555" name="Rectangle 3"/>
          <p:cNvSpPr>
            <a:spLocks noGrp="1" noChangeArrowheads="1"/>
          </p:cNvSpPr>
          <p:nvPr>
            <p:ph type="body" idx="1"/>
          </p:nvPr>
        </p:nvSpPr>
        <p:spPr>
          <a:xfrm>
            <a:off x="457200" y="1600200"/>
            <a:ext cx="8458200" cy="4525963"/>
          </a:xfrm>
          <a:noFill/>
        </p:spPr>
        <p:txBody>
          <a:bodyPr>
            <a:normAutofit lnSpcReduction="10000"/>
          </a:bodyPr>
          <a:lstStyle/>
          <a:p>
            <a:pPr eaLnBrk="1" hangingPunct="1"/>
            <a:r>
              <a:rPr lang="en-US" altLang="en-US" dirty="0" smtClean="0"/>
              <a:t>Identification of multiple spectrally overlapping stains (multiplexing)</a:t>
            </a:r>
          </a:p>
          <a:p>
            <a:pPr eaLnBrk="1" hangingPunct="1"/>
            <a:r>
              <a:rPr lang="en-US" altLang="en-US" dirty="0" smtClean="0"/>
              <a:t>Spectral barcoding</a:t>
            </a:r>
          </a:p>
          <a:p>
            <a:pPr eaLnBrk="1" hangingPunct="1"/>
            <a:r>
              <a:rPr lang="en-US" altLang="en-US" dirty="0" smtClean="0"/>
              <a:t>Potential capability of spectral un-mixing (multiple stains in a single particle)</a:t>
            </a:r>
          </a:p>
          <a:p>
            <a:pPr eaLnBrk="1" hangingPunct="1"/>
            <a:r>
              <a:rPr lang="en-US" altLang="en-US" dirty="0" smtClean="0"/>
              <a:t>Identification of intrinsic (autofluorescence) fluorescence</a:t>
            </a:r>
          </a:p>
          <a:p>
            <a:pPr eaLnBrk="1" hangingPunct="1"/>
            <a:r>
              <a:rPr lang="en-US" altLang="en-US" dirty="0" smtClean="0"/>
              <a:t>Opportunity for intelligent systems approach to classification</a:t>
            </a:r>
          </a:p>
        </p:txBody>
      </p:sp>
    </p:spTree>
    <p:extLst>
      <p:ext uri="{BB962C8B-B14F-4D97-AF65-F5344CB8AC3E}">
        <p14:creationId xmlns:p14="http://schemas.microsoft.com/office/powerpoint/2010/main" val="3102486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04" name="Rectangle 80"/>
          <p:cNvSpPr>
            <a:spLocks noChangeArrowheads="1"/>
          </p:cNvSpPr>
          <p:nvPr/>
        </p:nvSpPr>
        <p:spPr bwMode="auto">
          <a:xfrm>
            <a:off x="7110413" y="1295400"/>
            <a:ext cx="228600" cy="1447800"/>
          </a:xfrm>
          <a:prstGeom prst="rect">
            <a:avLst/>
          </a:prstGeom>
          <a:solidFill>
            <a:srgbClr val="FF999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26" name="Rectangle 2"/>
          <p:cNvSpPr>
            <a:spLocks noGrp="1" noChangeArrowheads="1"/>
          </p:cNvSpPr>
          <p:nvPr>
            <p:ph type="title"/>
          </p:nvPr>
        </p:nvSpPr>
        <p:spPr>
          <a:xfrm>
            <a:off x="-55553" y="990600"/>
            <a:ext cx="6007233" cy="609600"/>
          </a:xfrm>
        </p:spPr>
        <p:txBody>
          <a:bodyPr>
            <a:normAutofit/>
          </a:bodyPr>
          <a:lstStyle/>
          <a:p>
            <a:r>
              <a:rPr lang="en-US" altLang="en-US" sz="2800" dirty="0"/>
              <a:t>Advanced polychromatic cytometry</a:t>
            </a:r>
          </a:p>
        </p:txBody>
      </p:sp>
      <p:pic>
        <p:nvPicPr>
          <p:cNvPr id="205827"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6200" y="1735138"/>
            <a:ext cx="5791200" cy="4343400"/>
          </a:xfrm>
          <a:noFill/>
          <a:ln/>
          <a:extLst>
            <a:ext uri="{91240B29-F687-4f45-9708-019B960494DF}">
              <a14:hiddenLine xmlns="" xmlns:a14="http://schemas.microsoft.com/office/drawing/2010/main" w="9525" cap="flat" cmpd="sng">
                <a:solidFill>
                  <a:schemeClr val="tx1"/>
                </a:solidFill>
                <a:prstDash val="solid"/>
                <a:miter lim="800000"/>
                <a:headEnd type="none" w="med" len="med"/>
                <a:tailEnd type="none" w="med" len="med"/>
              </a14:hiddenLine>
            </a:ext>
          </a:extLst>
        </p:spPr>
      </p:pic>
      <p:graphicFrame>
        <p:nvGraphicFramePr>
          <p:cNvPr id="205828" name="Object 4"/>
          <p:cNvGraphicFramePr>
            <a:graphicFrameLocks noGrp="1" noChangeAspect="1"/>
          </p:cNvGraphicFramePr>
          <p:nvPr>
            <p:ph sz="half" idx="2"/>
          </p:nvPr>
        </p:nvGraphicFramePr>
        <p:xfrm>
          <a:off x="6577013" y="4038600"/>
          <a:ext cx="2109787" cy="2362200"/>
        </p:xfrm>
        <a:graphic>
          <a:graphicData uri="http://schemas.openxmlformats.org/presentationml/2006/ole">
            <mc:AlternateContent xmlns:mc="http://schemas.openxmlformats.org/markup-compatibility/2006">
              <mc:Choice xmlns:v="urn:schemas-microsoft-com:vml" Requires="v">
                <p:oleObj spid="_x0000_s41082" name="Image" r:id="rId5" imgW="4777974" imgH="5349806" progId="Photoshop.Image.5">
                  <p:embed/>
                </p:oleObj>
              </mc:Choice>
              <mc:Fallback>
                <p:oleObj name="Image" r:id="rId5" imgW="4777974" imgH="5349806"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7013" y="4038600"/>
                        <a:ext cx="2109787"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30" name="Oval 6"/>
          <p:cNvSpPr>
            <a:spLocks noChangeArrowheads="1"/>
          </p:cNvSpPr>
          <p:nvPr/>
        </p:nvSpPr>
        <p:spPr bwMode="auto">
          <a:xfrm>
            <a:off x="1600200" y="57737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1" name="Oval 7"/>
          <p:cNvSpPr>
            <a:spLocks noChangeArrowheads="1"/>
          </p:cNvSpPr>
          <p:nvPr/>
        </p:nvSpPr>
        <p:spPr bwMode="auto">
          <a:xfrm>
            <a:off x="1143000" y="54689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2" name="Oval 8"/>
          <p:cNvSpPr>
            <a:spLocks noChangeArrowheads="1"/>
          </p:cNvSpPr>
          <p:nvPr/>
        </p:nvSpPr>
        <p:spPr bwMode="auto">
          <a:xfrm>
            <a:off x="685800" y="52403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3" name="Oval 9"/>
          <p:cNvSpPr>
            <a:spLocks noChangeArrowheads="1"/>
          </p:cNvSpPr>
          <p:nvPr/>
        </p:nvSpPr>
        <p:spPr bwMode="auto">
          <a:xfrm>
            <a:off x="76200" y="44021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4" name="Oval 10"/>
          <p:cNvSpPr>
            <a:spLocks noChangeArrowheads="1"/>
          </p:cNvSpPr>
          <p:nvPr/>
        </p:nvSpPr>
        <p:spPr bwMode="auto">
          <a:xfrm>
            <a:off x="685800" y="38687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5" name="Oval 11"/>
          <p:cNvSpPr>
            <a:spLocks noChangeArrowheads="1"/>
          </p:cNvSpPr>
          <p:nvPr/>
        </p:nvSpPr>
        <p:spPr bwMode="auto">
          <a:xfrm>
            <a:off x="1219200" y="37163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6" name="Oval 12"/>
          <p:cNvSpPr>
            <a:spLocks noChangeArrowheads="1"/>
          </p:cNvSpPr>
          <p:nvPr/>
        </p:nvSpPr>
        <p:spPr bwMode="auto">
          <a:xfrm>
            <a:off x="1676400" y="34115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7" name="Oval 13"/>
          <p:cNvSpPr>
            <a:spLocks noChangeArrowheads="1"/>
          </p:cNvSpPr>
          <p:nvPr/>
        </p:nvSpPr>
        <p:spPr bwMode="auto">
          <a:xfrm>
            <a:off x="3352800" y="47069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8" name="Oval 14"/>
          <p:cNvSpPr>
            <a:spLocks noChangeArrowheads="1"/>
          </p:cNvSpPr>
          <p:nvPr/>
        </p:nvSpPr>
        <p:spPr bwMode="auto">
          <a:xfrm>
            <a:off x="4876800" y="34877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9" name="Oval 15"/>
          <p:cNvSpPr>
            <a:spLocks noChangeArrowheads="1"/>
          </p:cNvSpPr>
          <p:nvPr/>
        </p:nvSpPr>
        <p:spPr bwMode="auto">
          <a:xfrm>
            <a:off x="3962400" y="22685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0" name="Oval 16"/>
          <p:cNvSpPr>
            <a:spLocks noChangeArrowheads="1"/>
          </p:cNvSpPr>
          <p:nvPr/>
        </p:nvSpPr>
        <p:spPr bwMode="auto">
          <a:xfrm>
            <a:off x="5638800" y="26495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1" name="Oval 17"/>
          <p:cNvSpPr>
            <a:spLocks noChangeArrowheads="1"/>
          </p:cNvSpPr>
          <p:nvPr/>
        </p:nvSpPr>
        <p:spPr bwMode="auto">
          <a:xfrm>
            <a:off x="5257800" y="26495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2" name="Oval 18"/>
          <p:cNvSpPr>
            <a:spLocks noChangeArrowheads="1"/>
          </p:cNvSpPr>
          <p:nvPr/>
        </p:nvSpPr>
        <p:spPr bwMode="auto">
          <a:xfrm>
            <a:off x="4876800" y="24971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3" name="Oval 19"/>
          <p:cNvSpPr>
            <a:spLocks noChangeArrowheads="1"/>
          </p:cNvSpPr>
          <p:nvPr/>
        </p:nvSpPr>
        <p:spPr bwMode="auto">
          <a:xfrm>
            <a:off x="3429000" y="28019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4" name="Oval 20"/>
          <p:cNvSpPr>
            <a:spLocks noChangeArrowheads="1"/>
          </p:cNvSpPr>
          <p:nvPr/>
        </p:nvSpPr>
        <p:spPr bwMode="auto">
          <a:xfrm>
            <a:off x="3505200" y="25733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5" name="Rectangle 21"/>
          <p:cNvSpPr>
            <a:spLocks noChangeArrowheads="1"/>
          </p:cNvSpPr>
          <p:nvPr/>
        </p:nvSpPr>
        <p:spPr bwMode="auto">
          <a:xfrm rot="-1012896">
            <a:off x="1219200" y="3944938"/>
            <a:ext cx="457200" cy="873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6" name="Rectangle 22"/>
          <p:cNvSpPr>
            <a:spLocks noChangeArrowheads="1"/>
          </p:cNvSpPr>
          <p:nvPr/>
        </p:nvSpPr>
        <p:spPr bwMode="auto">
          <a:xfrm rot="1601888">
            <a:off x="2060575" y="5222875"/>
            <a:ext cx="4572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7" name="Rectangle 23"/>
          <p:cNvSpPr>
            <a:spLocks noChangeArrowheads="1"/>
          </p:cNvSpPr>
          <p:nvPr/>
        </p:nvSpPr>
        <p:spPr bwMode="auto">
          <a:xfrm rot="1601888">
            <a:off x="1590675" y="4968875"/>
            <a:ext cx="3810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8" name="Rectangle 24"/>
          <p:cNvSpPr>
            <a:spLocks noChangeArrowheads="1"/>
          </p:cNvSpPr>
          <p:nvPr/>
        </p:nvSpPr>
        <p:spPr bwMode="auto">
          <a:xfrm rot="1601888">
            <a:off x="1141413" y="4700588"/>
            <a:ext cx="457200" cy="1381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49" name="Rectangle 25"/>
          <p:cNvSpPr>
            <a:spLocks noChangeArrowheads="1"/>
          </p:cNvSpPr>
          <p:nvPr/>
        </p:nvSpPr>
        <p:spPr bwMode="auto">
          <a:xfrm>
            <a:off x="1371600" y="4249738"/>
            <a:ext cx="457200" cy="8096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0" name="Rectangle 26"/>
          <p:cNvSpPr>
            <a:spLocks noChangeArrowheads="1"/>
          </p:cNvSpPr>
          <p:nvPr/>
        </p:nvSpPr>
        <p:spPr bwMode="auto">
          <a:xfrm rot="1601888">
            <a:off x="3575050" y="4117975"/>
            <a:ext cx="382588" cy="80963"/>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1" name="Rectangle 27"/>
          <p:cNvSpPr>
            <a:spLocks noChangeArrowheads="1"/>
          </p:cNvSpPr>
          <p:nvPr/>
        </p:nvSpPr>
        <p:spPr bwMode="auto">
          <a:xfrm rot="1601888">
            <a:off x="3690938" y="4044950"/>
            <a:ext cx="366712" cy="74613"/>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3" name="Rectangle 29"/>
          <p:cNvSpPr>
            <a:spLocks noChangeArrowheads="1"/>
          </p:cNvSpPr>
          <p:nvPr/>
        </p:nvSpPr>
        <p:spPr bwMode="auto">
          <a:xfrm rot="3470226">
            <a:off x="3048000" y="3986213"/>
            <a:ext cx="266700" cy="1143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4" name="Rectangle 30"/>
          <p:cNvSpPr>
            <a:spLocks noChangeArrowheads="1"/>
          </p:cNvSpPr>
          <p:nvPr/>
        </p:nvSpPr>
        <p:spPr bwMode="auto">
          <a:xfrm rot="1034149">
            <a:off x="4572000" y="3411538"/>
            <a:ext cx="3048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5" name="Rectangle 31"/>
          <p:cNvSpPr>
            <a:spLocks noChangeArrowheads="1"/>
          </p:cNvSpPr>
          <p:nvPr/>
        </p:nvSpPr>
        <p:spPr bwMode="auto">
          <a:xfrm rot="3782339">
            <a:off x="3848100" y="3106738"/>
            <a:ext cx="3048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6" name="Rectangle 32"/>
          <p:cNvSpPr>
            <a:spLocks noChangeArrowheads="1"/>
          </p:cNvSpPr>
          <p:nvPr/>
        </p:nvSpPr>
        <p:spPr bwMode="auto">
          <a:xfrm rot="1561775">
            <a:off x="1363663" y="4587875"/>
            <a:ext cx="3810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7" name="Rectangle 33"/>
          <p:cNvSpPr>
            <a:spLocks noChangeArrowheads="1"/>
          </p:cNvSpPr>
          <p:nvPr/>
        </p:nvSpPr>
        <p:spPr bwMode="auto">
          <a:xfrm rot="-168658">
            <a:off x="381000" y="4783138"/>
            <a:ext cx="5334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8" name="Rectangle 34"/>
          <p:cNvSpPr>
            <a:spLocks noChangeArrowheads="1"/>
          </p:cNvSpPr>
          <p:nvPr/>
        </p:nvSpPr>
        <p:spPr bwMode="auto">
          <a:xfrm rot="-1543997">
            <a:off x="171450" y="4630738"/>
            <a:ext cx="4572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59" name="Rectangle 35"/>
          <p:cNvSpPr>
            <a:spLocks noChangeArrowheads="1"/>
          </p:cNvSpPr>
          <p:nvPr/>
        </p:nvSpPr>
        <p:spPr bwMode="auto">
          <a:xfrm rot="4760927">
            <a:off x="2760663" y="4821238"/>
            <a:ext cx="3048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0" name="Rectangle 36"/>
          <p:cNvSpPr>
            <a:spLocks noChangeArrowheads="1"/>
          </p:cNvSpPr>
          <p:nvPr/>
        </p:nvSpPr>
        <p:spPr bwMode="auto">
          <a:xfrm rot="4960727">
            <a:off x="2084388" y="4897438"/>
            <a:ext cx="3810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1" name="Rectangle 37"/>
          <p:cNvSpPr>
            <a:spLocks noChangeArrowheads="1"/>
          </p:cNvSpPr>
          <p:nvPr/>
        </p:nvSpPr>
        <p:spPr bwMode="auto">
          <a:xfrm rot="-182805">
            <a:off x="2208213" y="4551363"/>
            <a:ext cx="152400" cy="23495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2" name="Rectangle 38"/>
          <p:cNvSpPr>
            <a:spLocks noChangeArrowheads="1"/>
          </p:cNvSpPr>
          <p:nvPr/>
        </p:nvSpPr>
        <p:spPr bwMode="auto">
          <a:xfrm>
            <a:off x="1981200" y="4249738"/>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3" name="Rectangle 39"/>
          <p:cNvSpPr>
            <a:spLocks noChangeArrowheads="1"/>
          </p:cNvSpPr>
          <p:nvPr/>
        </p:nvSpPr>
        <p:spPr bwMode="auto">
          <a:xfrm rot="1720731">
            <a:off x="2360613" y="4402138"/>
            <a:ext cx="419100" cy="1143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4" name="Rectangle 40"/>
          <p:cNvSpPr>
            <a:spLocks noChangeArrowheads="1"/>
          </p:cNvSpPr>
          <p:nvPr/>
        </p:nvSpPr>
        <p:spPr bwMode="auto">
          <a:xfrm rot="567740">
            <a:off x="2665413" y="3844925"/>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6" name="Rectangle 42"/>
          <p:cNvSpPr>
            <a:spLocks noChangeArrowheads="1"/>
          </p:cNvSpPr>
          <p:nvPr/>
        </p:nvSpPr>
        <p:spPr bwMode="auto">
          <a:xfrm>
            <a:off x="1905000" y="3868738"/>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7" name="Rectangle 43"/>
          <p:cNvSpPr>
            <a:spLocks noChangeArrowheads="1"/>
          </p:cNvSpPr>
          <p:nvPr/>
        </p:nvSpPr>
        <p:spPr bwMode="auto">
          <a:xfrm rot="-997031">
            <a:off x="609600" y="4554538"/>
            <a:ext cx="5334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69" name="Rectangle 45"/>
          <p:cNvSpPr>
            <a:spLocks noChangeArrowheads="1"/>
          </p:cNvSpPr>
          <p:nvPr/>
        </p:nvSpPr>
        <p:spPr bwMode="auto">
          <a:xfrm rot="2970534">
            <a:off x="3810000" y="2878138"/>
            <a:ext cx="2286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0" name="Rectangle 46"/>
          <p:cNvSpPr>
            <a:spLocks noChangeArrowheads="1"/>
          </p:cNvSpPr>
          <p:nvPr/>
        </p:nvSpPr>
        <p:spPr bwMode="auto">
          <a:xfrm rot="759714">
            <a:off x="4038600" y="2954338"/>
            <a:ext cx="327025" cy="889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3" name="Rectangle 49"/>
          <p:cNvSpPr>
            <a:spLocks noChangeArrowheads="1"/>
          </p:cNvSpPr>
          <p:nvPr/>
        </p:nvSpPr>
        <p:spPr bwMode="auto">
          <a:xfrm rot="2298048">
            <a:off x="4038600" y="2649538"/>
            <a:ext cx="306388" cy="77787"/>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4" name="Rectangle 50"/>
          <p:cNvSpPr>
            <a:spLocks noChangeArrowheads="1"/>
          </p:cNvSpPr>
          <p:nvPr/>
        </p:nvSpPr>
        <p:spPr bwMode="auto">
          <a:xfrm rot="1154254">
            <a:off x="4645025" y="2965450"/>
            <a:ext cx="303213"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5" name="Rectangle 51"/>
          <p:cNvSpPr>
            <a:spLocks noChangeArrowheads="1"/>
          </p:cNvSpPr>
          <p:nvPr/>
        </p:nvSpPr>
        <p:spPr bwMode="auto">
          <a:xfrm rot="1251364">
            <a:off x="4267200" y="3616325"/>
            <a:ext cx="379413"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6" name="Rectangle 52"/>
          <p:cNvSpPr>
            <a:spLocks noChangeArrowheads="1"/>
          </p:cNvSpPr>
          <p:nvPr/>
        </p:nvSpPr>
        <p:spPr bwMode="auto">
          <a:xfrm rot="487806">
            <a:off x="4244975" y="3246438"/>
            <a:ext cx="327025" cy="889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7" name="Rectangle 53"/>
          <p:cNvSpPr>
            <a:spLocks noChangeArrowheads="1"/>
          </p:cNvSpPr>
          <p:nvPr/>
        </p:nvSpPr>
        <p:spPr bwMode="auto">
          <a:xfrm rot="1329387">
            <a:off x="3963988" y="2762250"/>
            <a:ext cx="228600" cy="77788"/>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8" name="Rectangle 54"/>
          <p:cNvSpPr>
            <a:spLocks noChangeArrowheads="1"/>
          </p:cNvSpPr>
          <p:nvPr/>
        </p:nvSpPr>
        <p:spPr bwMode="auto">
          <a:xfrm rot="2298048">
            <a:off x="4265613" y="2876550"/>
            <a:ext cx="306387" cy="77788"/>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79" name="Rectangle 55"/>
          <p:cNvSpPr>
            <a:spLocks noChangeArrowheads="1"/>
          </p:cNvSpPr>
          <p:nvPr/>
        </p:nvSpPr>
        <p:spPr bwMode="auto">
          <a:xfrm rot="-455305">
            <a:off x="4722813" y="2835275"/>
            <a:ext cx="306387" cy="77788"/>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0" name="Rectangle 56"/>
          <p:cNvSpPr>
            <a:spLocks noChangeArrowheads="1"/>
          </p:cNvSpPr>
          <p:nvPr/>
        </p:nvSpPr>
        <p:spPr bwMode="auto">
          <a:xfrm rot="-264516">
            <a:off x="5105400" y="3030538"/>
            <a:ext cx="306388" cy="77787"/>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1" name="Rectangle 57"/>
          <p:cNvSpPr>
            <a:spLocks noChangeArrowheads="1"/>
          </p:cNvSpPr>
          <p:nvPr/>
        </p:nvSpPr>
        <p:spPr bwMode="auto">
          <a:xfrm rot="1106283">
            <a:off x="5405438" y="2854325"/>
            <a:ext cx="230187" cy="74613"/>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2" name="Rectangle 58"/>
          <p:cNvSpPr>
            <a:spLocks noChangeArrowheads="1"/>
          </p:cNvSpPr>
          <p:nvPr/>
        </p:nvSpPr>
        <p:spPr bwMode="auto">
          <a:xfrm rot="1106283">
            <a:off x="5102225" y="2738438"/>
            <a:ext cx="223838"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3" name="Rectangle 59"/>
          <p:cNvSpPr>
            <a:spLocks noChangeArrowheads="1"/>
          </p:cNvSpPr>
          <p:nvPr/>
        </p:nvSpPr>
        <p:spPr bwMode="auto">
          <a:xfrm rot="1106283">
            <a:off x="4572000" y="2668588"/>
            <a:ext cx="306388" cy="746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4" name="Rectangle 60"/>
          <p:cNvSpPr>
            <a:spLocks noChangeArrowheads="1"/>
          </p:cNvSpPr>
          <p:nvPr/>
        </p:nvSpPr>
        <p:spPr bwMode="auto">
          <a:xfrm rot="1106283">
            <a:off x="4722813" y="2601913"/>
            <a:ext cx="230187" cy="746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5" name="Rectangle 61"/>
          <p:cNvSpPr>
            <a:spLocks noChangeArrowheads="1"/>
          </p:cNvSpPr>
          <p:nvPr/>
        </p:nvSpPr>
        <p:spPr bwMode="auto">
          <a:xfrm rot="2960347">
            <a:off x="4374356" y="2512219"/>
            <a:ext cx="268288"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6" name="Rectangle 62"/>
          <p:cNvSpPr>
            <a:spLocks noChangeArrowheads="1"/>
          </p:cNvSpPr>
          <p:nvPr/>
        </p:nvSpPr>
        <p:spPr bwMode="auto">
          <a:xfrm rot="3455913">
            <a:off x="4581525" y="2439988"/>
            <a:ext cx="192088" cy="74612"/>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7" name="Rectangle 63"/>
          <p:cNvSpPr>
            <a:spLocks noChangeArrowheads="1"/>
          </p:cNvSpPr>
          <p:nvPr/>
        </p:nvSpPr>
        <p:spPr bwMode="auto">
          <a:xfrm rot="3470226">
            <a:off x="2362200" y="4021138"/>
            <a:ext cx="266700" cy="1143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8" name="Rectangle 64"/>
          <p:cNvSpPr>
            <a:spLocks noChangeArrowheads="1"/>
          </p:cNvSpPr>
          <p:nvPr/>
        </p:nvSpPr>
        <p:spPr bwMode="auto">
          <a:xfrm rot="1579969">
            <a:off x="1676400" y="4021138"/>
            <a:ext cx="266700" cy="1143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89" name="Rectangle 65"/>
          <p:cNvSpPr>
            <a:spLocks noChangeArrowheads="1"/>
          </p:cNvSpPr>
          <p:nvPr/>
        </p:nvSpPr>
        <p:spPr bwMode="auto">
          <a:xfrm rot="-583000">
            <a:off x="1752600" y="3687763"/>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90" name="Rectangle 66"/>
          <p:cNvSpPr>
            <a:spLocks noChangeArrowheads="1"/>
          </p:cNvSpPr>
          <p:nvPr/>
        </p:nvSpPr>
        <p:spPr bwMode="auto">
          <a:xfrm rot="-583000">
            <a:off x="762000" y="4230688"/>
            <a:ext cx="381000" cy="762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91" name="Rectangle 67"/>
          <p:cNvSpPr>
            <a:spLocks noChangeArrowheads="1"/>
          </p:cNvSpPr>
          <p:nvPr/>
        </p:nvSpPr>
        <p:spPr bwMode="auto">
          <a:xfrm>
            <a:off x="3962400" y="6307138"/>
            <a:ext cx="457200" cy="152400"/>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92" name="Text Box 68"/>
          <p:cNvSpPr txBox="1">
            <a:spLocks noChangeArrowheads="1"/>
          </p:cNvSpPr>
          <p:nvPr/>
        </p:nvSpPr>
        <p:spPr bwMode="auto">
          <a:xfrm>
            <a:off x="4784725" y="6216650"/>
            <a:ext cx="91598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41 filters</a:t>
            </a:r>
          </a:p>
        </p:txBody>
      </p:sp>
      <p:sp>
        <p:nvSpPr>
          <p:cNvPr id="205893" name="Oval 69"/>
          <p:cNvSpPr>
            <a:spLocks noChangeArrowheads="1"/>
          </p:cNvSpPr>
          <p:nvPr/>
        </p:nvSpPr>
        <p:spPr bwMode="auto">
          <a:xfrm>
            <a:off x="2057400" y="6230938"/>
            <a:ext cx="228600" cy="2286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94" name="Text Box 70"/>
          <p:cNvSpPr txBox="1">
            <a:spLocks noChangeArrowheads="1"/>
          </p:cNvSpPr>
          <p:nvPr/>
        </p:nvSpPr>
        <p:spPr bwMode="auto">
          <a:xfrm>
            <a:off x="2514600" y="6173788"/>
            <a:ext cx="93503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14 PMTs</a:t>
            </a:r>
          </a:p>
        </p:txBody>
      </p:sp>
      <p:graphicFrame>
        <p:nvGraphicFramePr>
          <p:cNvPr id="205903" name="Object 79"/>
          <p:cNvGraphicFramePr>
            <a:graphicFrameLocks noChangeAspect="1"/>
          </p:cNvGraphicFramePr>
          <p:nvPr/>
        </p:nvGraphicFramePr>
        <p:xfrm>
          <a:off x="7186613" y="2895600"/>
          <a:ext cx="901700" cy="1600200"/>
        </p:xfrm>
        <a:graphic>
          <a:graphicData uri="http://schemas.openxmlformats.org/presentationml/2006/ole">
            <mc:AlternateContent xmlns:mc="http://schemas.openxmlformats.org/markup-compatibility/2006">
              <mc:Choice xmlns:v="urn:schemas-microsoft-com:vml" Requires="v">
                <p:oleObj spid="_x0000_s41083" name="Document" r:id="rId7" imgW="2261331" imgH="4016922" progId="XaraX.Document">
                  <p:embed/>
                </p:oleObj>
              </mc:Choice>
              <mc:Fallback>
                <p:oleObj name="Document" r:id="rId7" imgW="2261331" imgH="4016922" progId="XaraX.Documen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6613" y="2895600"/>
                        <a:ext cx="9017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895" name="Rectangle 71"/>
          <p:cNvSpPr>
            <a:spLocks noChangeArrowheads="1"/>
          </p:cNvSpPr>
          <p:nvPr/>
        </p:nvSpPr>
        <p:spPr bwMode="auto">
          <a:xfrm rot="-2162674">
            <a:off x="7110413" y="2590800"/>
            <a:ext cx="685800" cy="304800"/>
          </a:xfrm>
          <a:prstGeom prst="rect">
            <a:avLst/>
          </a:prstGeom>
          <a:solidFill>
            <a:schemeClr val="accent1"/>
          </a:solidFill>
          <a:ln w="9525">
            <a:miter lim="800000"/>
            <a:headEnd/>
            <a:tailEnd/>
          </a:ln>
          <a:effectLst/>
          <a:scene3d>
            <a:camera prst="legacyPerspectiveFront">
              <a:rot lat="20099999" lon="20099999" rev="0"/>
            </a:camera>
            <a:lightRig rig="legacyFlat2" dir="t"/>
          </a:scene3d>
          <a:sp3d extrusionH="8874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05906" name="Text Box 82"/>
          <p:cNvSpPr txBox="1">
            <a:spLocks noChangeArrowheads="1"/>
          </p:cNvSpPr>
          <p:nvPr/>
        </p:nvSpPr>
        <p:spPr bwMode="auto">
          <a:xfrm>
            <a:off x="5942013" y="5943600"/>
            <a:ext cx="32019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Hyperspectral cytometry</a:t>
            </a:r>
          </a:p>
        </p:txBody>
      </p:sp>
      <p:sp>
        <p:nvSpPr>
          <p:cNvPr id="205907" name="Film"/>
          <p:cNvSpPr>
            <a:spLocks noEditPoints="1" noChangeArrowheads="1"/>
          </p:cNvSpPr>
          <p:nvPr/>
        </p:nvSpPr>
        <p:spPr bwMode="auto">
          <a:xfrm>
            <a:off x="7620000" y="6324600"/>
            <a:ext cx="228600" cy="3810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TextBox 1"/>
          <p:cNvSpPr txBox="1"/>
          <p:nvPr/>
        </p:nvSpPr>
        <p:spPr>
          <a:xfrm>
            <a:off x="7453313" y="2845872"/>
            <a:ext cx="1453218" cy="369332"/>
          </a:xfrm>
          <a:prstGeom prst="rect">
            <a:avLst/>
          </a:prstGeom>
          <a:noFill/>
        </p:spPr>
        <p:txBody>
          <a:bodyPr wrap="none" rtlCol="0">
            <a:spAutoFit/>
          </a:bodyPr>
          <a:lstStyle/>
          <a:p>
            <a:r>
              <a:rPr lang="en-US" dirty="0" smtClean="0"/>
              <a:t>spectrometer</a:t>
            </a:r>
            <a:endParaRPr lang="en-US" dirty="0"/>
          </a:p>
        </p:txBody>
      </p:sp>
      <p:sp>
        <p:nvSpPr>
          <p:cNvPr id="205908" name="Film"/>
          <p:cNvSpPr>
            <a:spLocks noEditPoints="1" noChangeArrowheads="1"/>
          </p:cNvSpPr>
          <p:nvPr/>
        </p:nvSpPr>
        <p:spPr bwMode="auto">
          <a:xfrm>
            <a:off x="7315200" y="6324600"/>
            <a:ext cx="228600" cy="3810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05905" name="Rectangle 81"/>
          <p:cNvSpPr>
            <a:spLocks noChangeArrowheads="1"/>
          </p:cNvSpPr>
          <p:nvPr/>
        </p:nvSpPr>
        <p:spPr bwMode="auto">
          <a:xfrm>
            <a:off x="5942013" y="1173163"/>
            <a:ext cx="3124200" cy="5105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TextBox 2"/>
          <p:cNvSpPr txBox="1"/>
          <p:nvPr/>
        </p:nvSpPr>
        <p:spPr>
          <a:xfrm>
            <a:off x="249006" y="200027"/>
            <a:ext cx="8286371" cy="646331"/>
          </a:xfrm>
          <a:prstGeom prst="rect">
            <a:avLst/>
          </a:prstGeom>
          <a:noFill/>
        </p:spPr>
        <p:txBody>
          <a:bodyPr wrap="none" rtlCol="0">
            <a:spAutoFit/>
          </a:bodyPr>
          <a:lstStyle/>
          <a:p>
            <a:r>
              <a:rPr lang="en-US" sz="3600" b="1" dirty="0" smtClean="0"/>
              <a:t>How do you do collect current cytometry?</a:t>
            </a:r>
            <a:endParaRPr lang="en-US" sz="3600" b="1" dirty="0"/>
          </a:p>
        </p:txBody>
      </p:sp>
    </p:spTree>
    <p:extLst>
      <p:ext uri="{BB962C8B-B14F-4D97-AF65-F5344CB8AC3E}">
        <p14:creationId xmlns:p14="http://schemas.microsoft.com/office/powerpoint/2010/main" val="1739509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830"/>
                                        </p:tgtEl>
                                        <p:attrNameLst>
                                          <p:attrName>style.visibility</p:attrName>
                                        </p:attrNameLst>
                                      </p:cBhvr>
                                      <p:to>
                                        <p:strVal val="visible"/>
                                      </p:to>
                                    </p:set>
                                    <p:animEffect transition="in" filter="fade">
                                      <p:cBhvr>
                                        <p:cTn id="7" dur="500"/>
                                        <p:tgtEl>
                                          <p:spTgt spid="2058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831"/>
                                        </p:tgtEl>
                                        <p:attrNameLst>
                                          <p:attrName>style.visibility</p:attrName>
                                        </p:attrNameLst>
                                      </p:cBhvr>
                                      <p:to>
                                        <p:strVal val="visible"/>
                                      </p:to>
                                    </p:set>
                                    <p:animEffect transition="in" filter="fade">
                                      <p:cBhvr>
                                        <p:cTn id="10" dur="500"/>
                                        <p:tgtEl>
                                          <p:spTgt spid="2058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5832"/>
                                        </p:tgtEl>
                                        <p:attrNameLst>
                                          <p:attrName>style.visibility</p:attrName>
                                        </p:attrNameLst>
                                      </p:cBhvr>
                                      <p:to>
                                        <p:strVal val="visible"/>
                                      </p:to>
                                    </p:set>
                                    <p:animEffect transition="in" filter="fade">
                                      <p:cBhvr>
                                        <p:cTn id="13" dur="500"/>
                                        <p:tgtEl>
                                          <p:spTgt spid="2058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5833"/>
                                        </p:tgtEl>
                                        <p:attrNameLst>
                                          <p:attrName>style.visibility</p:attrName>
                                        </p:attrNameLst>
                                      </p:cBhvr>
                                      <p:to>
                                        <p:strVal val="visible"/>
                                      </p:to>
                                    </p:set>
                                    <p:animEffect transition="in" filter="fade">
                                      <p:cBhvr>
                                        <p:cTn id="16" dur="500"/>
                                        <p:tgtEl>
                                          <p:spTgt spid="2058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5834"/>
                                        </p:tgtEl>
                                        <p:attrNameLst>
                                          <p:attrName>style.visibility</p:attrName>
                                        </p:attrNameLst>
                                      </p:cBhvr>
                                      <p:to>
                                        <p:strVal val="visible"/>
                                      </p:to>
                                    </p:set>
                                    <p:animEffect transition="in" filter="fade">
                                      <p:cBhvr>
                                        <p:cTn id="19" dur="500"/>
                                        <p:tgtEl>
                                          <p:spTgt spid="2058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5835"/>
                                        </p:tgtEl>
                                        <p:attrNameLst>
                                          <p:attrName>style.visibility</p:attrName>
                                        </p:attrNameLst>
                                      </p:cBhvr>
                                      <p:to>
                                        <p:strVal val="visible"/>
                                      </p:to>
                                    </p:set>
                                    <p:animEffect transition="in" filter="fade">
                                      <p:cBhvr>
                                        <p:cTn id="22" dur="500"/>
                                        <p:tgtEl>
                                          <p:spTgt spid="2058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5836"/>
                                        </p:tgtEl>
                                        <p:attrNameLst>
                                          <p:attrName>style.visibility</p:attrName>
                                        </p:attrNameLst>
                                      </p:cBhvr>
                                      <p:to>
                                        <p:strVal val="visible"/>
                                      </p:to>
                                    </p:set>
                                    <p:animEffect transition="in" filter="fade">
                                      <p:cBhvr>
                                        <p:cTn id="25" dur="500"/>
                                        <p:tgtEl>
                                          <p:spTgt spid="2058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5837"/>
                                        </p:tgtEl>
                                        <p:attrNameLst>
                                          <p:attrName>style.visibility</p:attrName>
                                        </p:attrNameLst>
                                      </p:cBhvr>
                                      <p:to>
                                        <p:strVal val="visible"/>
                                      </p:to>
                                    </p:set>
                                    <p:animEffect transition="in" filter="fade">
                                      <p:cBhvr>
                                        <p:cTn id="28" dur="500"/>
                                        <p:tgtEl>
                                          <p:spTgt spid="2058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5838"/>
                                        </p:tgtEl>
                                        <p:attrNameLst>
                                          <p:attrName>style.visibility</p:attrName>
                                        </p:attrNameLst>
                                      </p:cBhvr>
                                      <p:to>
                                        <p:strVal val="visible"/>
                                      </p:to>
                                    </p:set>
                                    <p:animEffect transition="in" filter="fade">
                                      <p:cBhvr>
                                        <p:cTn id="31" dur="500"/>
                                        <p:tgtEl>
                                          <p:spTgt spid="2058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5839"/>
                                        </p:tgtEl>
                                        <p:attrNameLst>
                                          <p:attrName>style.visibility</p:attrName>
                                        </p:attrNameLst>
                                      </p:cBhvr>
                                      <p:to>
                                        <p:strVal val="visible"/>
                                      </p:to>
                                    </p:set>
                                    <p:animEffect transition="in" filter="fade">
                                      <p:cBhvr>
                                        <p:cTn id="34" dur="500"/>
                                        <p:tgtEl>
                                          <p:spTgt spid="2058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5840"/>
                                        </p:tgtEl>
                                        <p:attrNameLst>
                                          <p:attrName>style.visibility</p:attrName>
                                        </p:attrNameLst>
                                      </p:cBhvr>
                                      <p:to>
                                        <p:strVal val="visible"/>
                                      </p:to>
                                    </p:set>
                                    <p:animEffect transition="in" filter="fade">
                                      <p:cBhvr>
                                        <p:cTn id="37" dur="500"/>
                                        <p:tgtEl>
                                          <p:spTgt spid="2058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5841"/>
                                        </p:tgtEl>
                                        <p:attrNameLst>
                                          <p:attrName>style.visibility</p:attrName>
                                        </p:attrNameLst>
                                      </p:cBhvr>
                                      <p:to>
                                        <p:strVal val="visible"/>
                                      </p:to>
                                    </p:set>
                                    <p:animEffect transition="in" filter="fade">
                                      <p:cBhvr>
                                        <p:cTn id="40" dur="500"/>
                                        <p:tgtEl>
                                          <p:spTgt spid="2058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5842"/>
                                        </p:tgtEl>
                                        <p:attrNameLst>
                                          <p:attrName>style.visibility</p:attrName>
                                        </p:attrNameLst>
                                      </p:cBhvr>
                                      <p:to>
                                        <p:strVal val="visible"/>
                                      </p:to>
                                    </p:set>
                                    <p:animEffect transition="in" filter="fade">
                                      <p:cBhvr>
                                        <p:cTn id="43" dur="500"/>
                                        <p:tgtEl>
                                          <p:spTgt spid="2058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5843"/>
                                        </p:tgtEl>
                                        <p:attrNameLst>
                                          <p:attrName>style.visibility</p:attrName>
                                        </p:attrNameLst>
                                      </p:cBhvr>
                                      <p:to>
                                        <p:strVal val="visible"/>
                                      </p:to>
                                    </p:set>
                                    <p:animEffect transition="in" filter="fade">
                                      <p:cBhvr>
                                        <p:cTn id="46" dur="500"/>
                                        <p:tgtEl>
                                          <p:spTgt spid="2058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5844"/>
                                        </p:tgtEl>
                                        <p:attrNameLst>
                                          <p:attrName>style.visibility</p:attrName>
                                        </p:attrNameLst>
                                      </p:cBhvr>
                                      <p:to>
                                        <p:strVal val="visible"/>
                                      </p:to>
                                    </p:set>
                                    <p:animEffect transition="in" filter="fade">
                                      <p:cBhvr>
                                        <p:cTn id="49" dur="500"/>
                                        <p:tgtEl>
                                          <p:spTgt spid="2058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5893"/>
                                        </p:tgtEl>
                                        <p:attrNameLst>
                                          <p:attrName>style.visibility</p:attrName>
                                        </p:attrNameLst>
                                      </p:cBhvr>
                                      <p:to>
                                        <p:strVal val="visible"/>
                                      </p:to>
                                    </p:set>
                                    <p:animEffect transition="in" filter="fade">
                                      <p:cBhvr>
                                        <p:cTn id="52" dur="500"/>
                                        <p:tgtEl>
                                          <p:spTgt spid="20589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5845"/>
                                        </p:tgtEl>
                                        <p:attrNameLst>
                                          <p:attrName>style.visibility</p:attrName>
                                        </p:attrNameLst>
                                      </p:cBhvr>
                                      <p:to>
                                        <p:strVal val="visible"/>
                                      </p:to>
                                    </p:set>
                                    <p:animEffect transition="in" filter="fade">
                                      <p:cBhvr>
                                        <p:cTn id="57" dur="500"/>
                                        <p:tgtEl>
                                          <p:spTgt spid="2058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5846"/>
                                        </p:tgtEl>
                                        <p:attrNameLst>
                                          <p:attrName>style.visibility</p:attrName>
                                        </p:attrNameLst>
                                      </p:cBhvr>
                                      <p:to>
                                        <p:strVal val="visible"/>
                                      </p:to>
                                    </p:set>
                                    <p:animEffect transition="in" filter="fade">
                                      <p:cBhvr>
                                        <p:cTn id="60" dur="500"/>
                                        <p:tgtEl>
                                          <p:spTgt spid="2058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5847"/>
                                        </p:tgtEl>
                                        <p:attrNameLst>
                                          <p:attrName>style.visibility</p:attrName>
                                        </p:attrNameLst>
                                      </p:cBhvr>
                                      <p:to>
                                        <p:strVal val="visible"/>
                                      </p:to>
                                    </p:set>
                                    <p:animEffect transition="in" filter="fade">
                                      <p:cBhvr>
                                        <p:cTn id="63" dur="500"/>
                                        <p:tgtEl>
                                          <p:spTgt spid="2058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5848"/>
                                        </p:tgtEl>
                                        <p:attrNameLst>
                                          <p:attrName>style.visibility</p:attrName>
                                        </p:attrNameLst>
                                      </p:cBhvr>
                                      <p:to>
                                        <p:strVal val="visible"/>
                                      </p:to>
                                    </p:set>
                                    <p:animEffect transition="in" filter="fade">
                                      <p:cBhvr>
                                        <p:cTn id="66" dur="500"/>
                                        <p:tgtEl>
                                          <p:spTgt spid="20584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5849"/>
                                        </p:tgtEl>
                                        <p:attrNameLst>
                                          <p:attrName>style.visibility</p:attrName>
                                        </p:attrNameLst>
                                      </p:cBhvr>
                                      <p:to>
                                        <p:strVal val="visible"/>
                                      </p:to>
                                    </p:set>
                                    <p:animEffect transition="in" filter="fade">
                                      <p:cBhvr>
                                        <p:cTn id="69" dur="500"/>
                                        <p:tgtEl>
                                          <p:spTgt spid="20584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5850"/>
                                        </p:tgtEl>
                                        <p:attrNameLst>
                                          <p:attrName>style.visibility</p:attrName>
                                        </p:attrNameLst>
                                      </p:cBhvr>
                                      <p:to>
                                        <p:strVal val="visible"/>
                                      </p:to>
                                    </p:set>
                                    <p:animEffect transition="in" filter="fade">
                                      <p:cBhvr>
                                        <p:cTn id="72" dur="500"/>
                                        <p:tgtEl>
                                          <p:spTgt spid="20585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5851"/>
                                        </p:tgtEl>
                                        <p:attrNameLst>
                                          <p:attrName>style.visibility</p:attrName>
                                        </p:attrNameLst>
                                      </p:cBhvr>
                                      <p:to>
                                        <p:strVal val="visible"/>
                                      </p:to>
                                    </p:set>
                                    <p:animEffect transition="in" filter="fade">
                                      <p:cBhvr>
                                        <p:cTn id="75" dur="500"/>
                                        <p:tgtEl>
                                          <p:spTgt spid="20585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5853"/>
                                        </p:tgtEl>
                                        <p:attrNameLst>
                                          <p:attrName>style.visibility</p:attrName>
                                        </p:attrNameLst>
                                      </p:cBhvr>
                                      <p:to>
                                        <p:strVal val="visible"/>
                                      </p:to>
                                    </p:set>
                                    <p:animEffect transition="in" filter="fade">
                                      <p:cBhvr>
                                        <p:cTn id="78" dur="500"/>
                                        <p:tgtEl>
                                          <p:spTgt spid="20585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5854"/>
                                        </p:tgtEl>
                                        <p:attrNameLst>
                                          <p:attrName>style.visibility</p:attrName>
                                        </p:attrNameLst>
                                      </p:cBhvr>
                                      <p:to>
                                        <p:strVal val="visible"/>
                                      </p:to>
                                    </p:set>
                                    <p:animEffect transition="in" filter="fade">
                                      <p:cBhvr>
                                        <p:cTn id="81" dur="500"/>
                                        <p:tgtEl>
                                          <p:spTgt spid="2058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5855"/>
                                        </p:tgtEl>
                                        <p:attrNameLst>
                                          <p:attrName>style.visibility</p:attrName>
                                        </p:attrNameLst>
                                      </p:cBhvr>
                                      <p:to>
                                        <p:strVal val="visible"/>
                                      </p:to>
                                    </p:set>
                                    <p:animEffect transition="in" filter="fade">
                                      <p:cBhvr>
                                        <p:cTn id="84" dur="500"/>
                                        <p:tgtEl>
                                          <p:spTgt spid="20585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5856"/>
                                        </p:tgtEl>
                                        <p:attrNameLst>
                                          <p:attrName>style.visibility</p:attrName>
                                        </p:attrNameLst>
                                      </p:cBhvr>
                                      <p:to>
                                        <p:strVal val="visible"/>
                                      </p:to>
                                    </p:set>
                                    <p:animEffect transition="in" filter="fade">
                                      <p:cBhvr>
                                        <p:cTn id="87" dur="500"/>
                                        <p:tgtEl>
                                          <p:spTgt spid="20585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5857"/>
                                        </p:tgtEl>
                                        <p:attrNameLst>
                                          <p:attrName>style.visibility</p:attrName>
                                        </p:attrNameLst>
                                      </p:cBhvr>
                                      <p:to>
                                        <p:strVal val="visible"/>
                                      </p:to>
                                    </p:set>
                                    <p:animEffect transition="in" filter="fade">
                                      <p:cBhvr>
                                        <p:cTn id="90" dur="500"/>
                                        <p:tgtEl>
                                          <p:spTgt spid="20585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05858"/>
                                        </p:tgtEl>
                                        <p:attrNameLst>
                                          <p:attrName>style.visibility</p:attrName>
                                        </p:attrNameLst>
                                      </p:cBhvr>
                                      <p:to>
                                        <p:strVal val="visible"/>
                                      </p:to>
                                    </p:set>
                                    <p:animEffect transition="in" filter="fade">
                                      <p:cBhvr>
                                        <p:cTn id="93" dur="500"/>
                                        <p:tgtEl>
                                          <p:spTgt spid="20585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5859"/>
                                        </p:tgtEl>
                                        <p:attrNameLst>
                                          <p:attrName>style.visibility</p:attrName>
                                        </p:attrNameLst>
                                      </p:cBhvr>
                                      <p:to>
                                        <p:strVal val="visible"/>
                                      </p:to>
                                    </p:set>
                                    <p:animEffect transition="in" filter="fade">
                                      <p:cBhvr>
                                        <p:cTn id="96" dur="500"/>
                                        <p:tgtEl>
                                          <p:spTgt spid="20585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05860"/>
                                        </p:tgtEl>
                                        <p:attrNameLst>
                                          <p:attrName>style.visibility</p:attrName>
                                        </p:attrNameLst>
                                      </p:cBhvr>
                                      <p:to>
                                        <p:strVal val="visible"/>
                                      </p:to>
                                    </p:set>
                                    <p:animEffect transition="in" filter="fade">
                                      <p:cBhvr>
                                        <p:cTn id="99" dur="500"/>
                                        <p:tgtEl>
                                          <p:spTgt spid="2058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05861"/>
                                        </p:tgtEl>
                                        <p:attrNameLst>
                                          <p:attrName>style.visibility</p:attrName>
                                        </p:attrNameLst>
                                      </p:cBhvr>
                                      <p:to>
                                        <p:strVal val="visible"/>
                                      </p:to>
                                    </p:set>
                                    <p:animEffect transition="in" filter="fade">
                                      <p:cBhvr>
                                        <p:cTn id="102" dur="500"/>
                                        <p:tgtEl>
                                          <p:spTgt spid="20586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05862"/>
                                        </p:tgtEl>
                                        <p:attrNameLst>
                                          <p:attrName>style.visibility</p:attrName>
                                        </p:attrNameLst>
                                      </p:cBhvr>
                                      <p:to>
                                        <p:strVal val="visible"/>
                                      </p:to>
                                    </p:set>
                                    <p:animEffect transition="in" filter="fade">
                                      <p:cBhvr>
                                        <p:cTn id="105" dur="500"/>
                                        <p:tgtEl>
                                          <p:spTgt spid="20586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05863"/>
                                        </p:tgtEl>
                                        <p:attrNameLst>
                                          <p:attrName>style.visibility</p:attrName>
                                        </p:attrNameLst>
                                      </p:cBhvr>
                                      <p:to>
                                        <p:strVal val="visible"/>
                                      </p:to>
                                    </p:set>
                                    <p:animEffect transition="in" filter="fade">
                                      <p:cBhvr>
                                        <p:cTn id="108" dur="500"/>
                                        <p:tgtEl>
                                          <p:spTgt spid="20586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5864"/>
                                        </p:tgtEl>
                                        <p:attrNameLst>
                                          <p:attrName>style.visibility</p:attrName>
                                        </p:attrNameLst>
                                      </p:cBhvr>
                                      <p:to>
                                        <p:strVal val="visible"/>
                                      </p:to>
                                    </p:set>
                                    <p:animEffect transition="in" filter="fade">
                                      <p:cBhvr>
                                        <p:cTn id="111" dur="500"/>
                                        <p:tgtEl>
                                          <p:spTgt spid="20586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05866"/>
                                        </p:tgtEl>
                                        <p:attrNameLst>
                                          <p:attrName>style.visibility</p:attrName>
                                        </p:attrNameLst>
                                      </p:cBhvr>
                                      <p:to>
                                        <p:strVal val="visible"/>
                                      </p:to>
                                    </p:set>
                                    <p:animEffect transition="in" filter="fade">
                                      <p:cBhvr>
                                        <p:cTn id="114" dur="500"/>
                                        <p:tgtEl>
                                          <p:spTgt spid="20586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05867"/>
                                        </p:tgtEl>
                                        <p:attrNameLst>
                                          <p:attrName>style.visibility</p:attrName>
                                        </p:attrNameLst>
                                      </p:cBhvr>
                                      <p:to>
                                        <p:strVal val="visible"/>
                                      </p:to>
                                    </p:set>
                                    <p:animEffect transition="in" filter="fade">
                                      <p:cBhvr>
                                        <p:cTn id="117" dur="500"/>
                                        <p:tgtEl>
                                          <p:spTgt spid="20586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05869"/>
                                        </p:tgtEl>
                                        <p:attrNameLst>
                                          <p:attrName>style.visibility</p:attrName>
                                        </p:attrNameLst>
                                      </p:cBhvr>
                                      <p:to>
                                        <p:strVal val="visible"/>
                                      </p:to>
                                    </p:set>
                                    <p:animEffect transition="in" filter="fade">
                                      <p:cBhvr>
                                        <p:cTn id="120" dur="500"/>
                                        <p:tgtEl>
                                          <p:spTgt spid="20586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05870"/>
                                        </p:tgtEl>
                                        <p:attrNameLst>
                                          <p:attrName>style.visibility</p:attrName>
                                        </p:attrNameLst>
                                      </p:cBhvr>
                                      <p:to>
                                        <p:strVal val="visible"/>
                                      </p:to>
                                    </p:set>
                                    <p:animEffect transition="in" filter="fade">
                                      <p:cBhvr>
                                        <p:cTn id="123" dur="500"/>
                                        <p:tgtEl>
                                          <p:spTgt spid="20587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05873"/>
                                        </p:tgtEl>
                                        <p:attrNameLst>
                                          <p:attrName>style.visibility</p:attrName>
                                        </p:attrNameLst>
                                      </p:cBhvr>
                                      <p:to>
                                        <p:strVal val="visible"/>
                                      </p:to>
                                    </p:set>
                                    <p:animEffect transition="in" filter="fade">
                                      <p:cBhvr>
                                        <p:cTn id="126" dur="500"/>
                                        <p:tgtEl>
                                          <p:spTgt spid="20587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05874"/>
                                        </p:tgtEl>
                                        <p:attrNameLst>
                                          <p:attrName>style.visibility</p:attrName>
                                        </p:attrNameLst>
                                      </p:cBhvr>
                                      <p:to>
                                        <p:strVal val="visible"/>
                                      </p:to>
                                    </p:set>
                                    <p:animEffect transition="in" filter="fade">
                                      <p:cBhvr>
                                        <p:cTn id="129" dur="500"/>
                                        <p:tgtEl>
                                          <p:spTgt spid="20587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05875"/>
                                        </p:tgtEl>
                                        <p:attrNameLst>
                                          <p:attrName>style.visibility</p:attrName>
                                        </p:attrNameLst>
                                      </p:cBhvr>
                                      <p:to>
                                        <p:strVal val="visible"/>
                                      </p:to>
                                    </p:set>
                                    <p:animEffect transition="in" filter="fade">
                                      <p:cBhvr>
                                        <p:cTn id="132" dur="500"/>
                                        <p:tgtEl>
                                          <p:spTgt spid="20587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05876"/>
                                        </p:tgtEl>
                                        <p:attrNameLst>
                                          <p:attrName>style.visibility</p:attrName>
                                        </p:attrNameLst>
                                      </p:cBhvr>
                                      <p:to>
                                        <p:strVal val="visible"/>
                                      </p:to>
                                    </p:set>
                                    <p:animEffect transition="in" filter="fade">
                                      <p:cBhvr>
                                        <p:cTn id="135" dur="500"/>
                                        <p:tgtEl>
                                          <p:spTgt spid="20587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05877"/>
                                        </p:tgtEl>
                                        <p:attrNameLst>
                                          <p:attrName>style.visibility</p:attrName>
                                        </p:attrNameLst>
                                      </p:cBhvr>
                                      <p:to>
                                        <p:strVal val="visible"/>
                                      </p:to>
                                    </p:set>
                                    <p:animEffect transition="in" filter="fade">
                                      <p:cBhvr>
                                        <p:cTn id="138" dur="500"/>
                                        <p:tgtEl>
                                          <p:spTgt spid="20587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05878"/>
                                        </p:tgtEl>
                                        <p:attrNameLst>
                                          <p:attrName>style.visibility</p:attrName>
                                        </p:attrNameLst>
                                      </p:cBhvr>
                                      <p:to>
                                        <p:strVal val="visible"/>
                                      </p:to>
                                    </p:set>
                                    <p:animEffect transition="in" filter="fade">
                                      <p:cBhvr>
                                        <p:cTn id="141" dur="500"/>
                                        <p:tgtEl>
                                          <p:spTgt spid="205878"/>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05879"/>
                                        </p:tgtEl>
                                        <p:attrNameLst>
                                          <p:attrName>style.visibility</p:attrName>
                                        </p:attrNameLst>
                                      </p:cBhvr>
                                      <p:to>
                                        <p:strVal val="visible"/>
                                      </p:to>
                                    </p:set>
                                    <p:animEffect transition="in" filter="fade">
                                      <p:cBhvr>
                                        <p:cTn id="144" dur="500"/>
                                        <p:tgtEl>
                                          <p:spTgt spid="20587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05880"/>
                                        </p:tgtEl>
                                        <p:attrNameLst>
                                          <p:attrName>style.visibility</p:attrName>
                                        </p:attrNameLst>
                                      </p:cBhvr>
                                      <p:to>
                                        <p:strVal val="visible"/>
                                      </p:to>
                                    </p:set>
                                    <p:animEffect transition="in" filter="fade">
                                      <p:cBhvr>
                                        <p:cTn id="147" dur="500"/>
                                        <p:tgtEl>
                                          <p:spTgt spid="20588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05881"/>
                                        </p:tgtEl>
                                        <p:attrNameLst>
                                          <p:attrName>style.visibility</p:attrName>
                                        </p:attrNameLst>
                                      </p:cBhvr>
                                      <p:to>
                                        <p:strVal val="visible"/>
                                      </p:to>
                                    </p:set>
                                    <p:animEffect transition="in" filter="fade">
                                      <p:cBhvr>
                                        <p:cTn id="150" dur="500"/>
                                        <p:tgtEl>
                                          <p:spTgt spid="205881"/>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205882"/>
                                        </p:tgtEl>
                                        <p:attrNameLst>
                                          <p:attrName>style.visibility</p:attrName>
                                        </p:attrNameLst>
                                      </p:cBhvr>
                                      <p:to>
                                        <p:strVal val="visible"/>
                                      </p:to>
                                    </p:set>
                                    <p:animEffect transition="in" filter="fade">
                                      <p:cBhvr>
                                        <p:cTn id="153" dur="500"/>
                                        <p:tgtEl>
                                          <p:spTgt spid="205882"/>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05883"/>
                                        </p:tgtEl>
                                        <p:attrNameLst>
                                          <p:attrName>style.visibility</p:attrName>
                                        </p:attrNameLst>
                                      </p:cBhvr>
                                      <p:to>
                                        <p:strVal val="visible"/>
                                      </p:to>
                                    </p:set>
                                    <p:animEffect transition="in" filter="fade">
                                      <p:cBhvr>
                                        <p:cTn id="156" dur="500"/>
                                        <p:tgtEl>
                                          <p:spTgt spid="205883"/>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05884"/>
                                        </p:tgtEl>
                                        <p:attrNameLst>
                                          <p:attrName>style.visibility</p:attrName>
                                        </p:attrNameLst>
                                      </p:cBhvr>
                                      <p:to>
                                        <p:strVal val="visible"/>
                                      </p:to>
                                    </p:set>
                                    <p:animEffect transition="in" filter="fade">
                                      <p:cBhvr>
                                        <p:cTn id="159" dur="500"/>
                                        <p:tgtEl>
                                          <p:spTgt spid="205884"/>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05885"/>
                                        </p:tgtEl>
                                        <p:attrNameLst>
                                          <p:attrName>style.visibility</p:attrName>
                                        </p:attrNameLst>
                                      </p:cBhvr>
                                      <p:to>
                                        <p:strVal val="visible"/>
                                      </p:to>
                                    </p:set>
                                    <p:animEffect transition="in" filter="fade">
                                      <p:cBhvr>
                                        <p:cTn id="162" dur="500"/>
                                        <p:tgtEl>
                                          <p:spTgt spid="20588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05886"/>
                                        </p:tgtEl>
                                        <p:attrNameLst>
                                          <p:attrName>style.visibility</p:attrName>
                                        </p:attrNameLst>
                                      </p:cBhvr>
                                      <p:to>
                                        <p:strVal val="visible"/>
                                      </p:to>
                                    </p:set>
                                    <p:animEffect transition="in" filter="fade">
                                      <p:cBhvr>
                                        <p:cTn id="165" dur="500"/>
                                        <p:tgtEl>
                                          <p:spTgt spid="205886"/>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05887"/>
                                        </p:tgtEl>
                                        <p:attrNameLst>
                                          <p:attrName>style.visibility</p:attrName>
                                        </p:attrNameLst>
                                      </p:cBhvr>
                                      <p:to>
                                        <p:strVal val="visible"/>
                                      </p:to>
                                    </p:set>
                                    <p:animEffect transition="in" filter="fade">
                                      <p:cBhvr>
                                        <p:cTn id="168" dur="500"/>
                                        <p:tgtEl>
                                          <p:spTgt spid="205887"/>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205888"/>
                                        </p:tgtEl>
                                        <p:attrNameLst>
                                          <p:attrName>style.visibility</p:attrName>
                                        </p:attrNameLst>
                                      </p:cBhvr>
                                      <p:to>
                                        <p:strVal val="visible"/>
                                      </p:to>
                                    </p:set>
                                    <p:animEffect transition="in" filter="fade">
                                      <p:cBhvr>
                                        <p:cTn id="171" dur="500"/>
                                        <p:tgtEl>
                                          <p:spTgt spid="205888"/>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205889"/>
                                        </p:tgtEl>
                                        <p:attrNameLst>
                                          <p:attrName>style.visibility</p:attrName>
                                        </p:attrNameLst>
                                      </p:cBhvr>
                                      <p:to>
                                        <p:strVal val="visible"/>
                                      </p:to>
                                    </p:set>
                                    <p:animEffect transition="in" filter="fade">
                                      <p:cBhvr>
                                        <p:cTn id="174" dur="500"/>
                                        <p:tgtEl>
                                          <p:spTgt spid="205889"/>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205890"/>
                                        </p:tgtEl>
                                        <p:attrNameLst>
                                          <p:attrName>style.visibility</p:attrName>
                                        </p:attrNameLst>
                                      </p:cBhvr>
                                      <p:to>
                                        <p:strVal val="visible"/>
                                      </p:to>
                                    </p:set>
                                    <p:animEffect transition="in" filter="fade">
                                      <p:cBhvr>
                                        <p:cTn id="177" dur="500"/>
                                        <p:tgtEl>
                                          <p:spTgt spid="205890"/>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205891"/>
                                        </p:tgtEl>
                                        <p:attrNameLst>
                                          <p:attrName>style.visibility</p:attrName>
                                        </p:attrNameLst>
                                      </p:cBhvr>
                                      <p:to>
                                        <p:strVal val="visible"/>
                                      </p:to>
                                    </p:set>
                                    <p:animEffect transition="in" filter="fade">
                                      <p:cBhvr>
                                        <p:cTn id="180" dur="500"/>
                                        <p:tgtEl>
                                          <p:spTgt spid="205891"/>
                                        </p:tgtEl>
                                      </p:cBhvr>
                                    </p:animEffect>
                                  </p:childTnLst>
                                </p:cTn>
                              </p:par>
                              <p:par>
                                <p:cTn id="181" presetID="3" presetClass="exit" presetSubtype="10" fill="hold" grpId="0" nodeType="withEffect">
                                  <p:stCondLst>
                                    <p:cond delay="0"/>
                                  </p:stCondLst>
                                  <p:childTnLst>
                                    <p:animEffect transition="out" filter="blinds(horizontal)">
                                      <p:cBhvr>
                                        <p:cTn id="182" dur="500"/>
                                        <p:tgtEl>
                                          <p:spTgt spid="205907"/>
                                        </p:tgtEl>
                                      </p:cBhvr>
                                    </p:animEffect>
                                    <p:set>
                                      <p:cBhvr>
                                        <p:cTn id="183" dur="1" fill="hold">
                                          <p:stCondLst>
                                            <p:cond delay="499"/>
                                          </p:stCondLst>
                                        </p:cTn>
                                        <p:tgtEl>
                                          <p:spTgt spid="205907"/>
                                        </p:tgtEl>
                                        <p:attrNameLst>
                                          <p:attrName>style.visibility</p:attrName>
                                        </p:attrNameLst>
                                      </p:cBhvr>
                                      <p:to>
                                        <p:strVal val="hidden"/>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10" presetClass="exit" presetSubtype="0" fill="hold" grpId="0" nodeType="clickEffect">
                                  <p:stCondLst>
                                    <p:cond delay="0"/>
                                  </p:stCondLst>
                                  <p:childTnLst>
                                    <p:animEffect transition="out" filter="fade">
                                      <p:cBhvr>
                                        <p:cTn id="187" dur="2000"/>
                                        <p:tgtEl>
                                          <p:spTgt spid="205905"/>
                                        </p:tgtEl>
                                      </p:cBhvr>
                                    </p:animEffect>
                                    <p:set>
                                      <p:cBhvr>
                                        <p:cTn id="188" dur="1" fill="hold">
                                          <p:stCondLst>
                                            <p:cond delay="1999"/>
                                          </p:stCondLst>
                                        </p:cTn>
                                        <p:tgtEl>
                                          <p:spTgt spid="205905"/>
                                        </p:tgtEl>
                                        <p:attrNameLst>
                                          <p:attrName>style.visibility</p:attrName>
                                        </p:attrNameLst>
                                      </p:cBhvr>
                                      <p:to>
                                        <p:strVal val="hidden"/>
                                      </p:to>
                                    </p:set>
                                  </p:childTnLst>
                                </p:cTn>
                              </p:par>
                              <p:par>
                                <p:cTn id="189" presetID="3" presetClass="exit" presetSubtype="10" fill="hold" grpId="0" nodeType="withEffect">
                                  <p:stCondLst>
                                    <p:cond delay="0"/>
                                  </p:stCondLst>
                                  <p:childTnLst>
                                    <p:animEffect transition="out" filter="blinds(horizontal)">
                                      <p:cBhvr>
                                        <p:cTn id="190" dur="500"/>
                                        <p:tgtEl>
                                          <p:spTgt spid="205908"/>
                                        </p:tgtEl>
                                      </p:cBhvr>
                                    </p:animEffect>
                                    <p:set>
                                      <p:cBhvr>
                                        <p:cTn id="191" dur="1" fill="hold">
                                          <p:stCondLst>
                                            <p:cond delay="499"/>
                                          </p:stCondLst>
                                        </p:cTn>
                                        <p:tgtEl>
                                          <p:spTgt spid="205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0" grpId="0" animBg="1"/>
      <p:bldP spid="205831" grpId="0" animBg="1"/>
      <p:bldP spid="205832" grpId="0" animBg="1"/>
      <p:bldP spid="205833" grpId="0" animBg="1"/>
      <p:bldP spid="205834" grpId="0" animBg="1"/>
      <p:bldP spid="205835" grpId="0" animBg="1"/>
      <p:bldP spid="205836" grpId="0" animBg="1"/>
      <p:bldP spid="205837" grpId="0" animBg="1"/>
      <p:bldP spid="205838" grpId="0" animBg="1"/>
      <p:bldP spid="205839" grpId="0" animBg="1"/>
      <p:bldP spid="205840" grpId="0" animBg="1"/>
      <p:bldP spid="205841" grpId="0" animBg="1"/>
      <p:bldP spid="205842" grpId="0" animBg="1"/>
      <p:bldP spid="205843" grpId="0" animBg="1"/>
      <p:bldP spid="205844" grpId="0" animBg="1"/>
      <p:bldP spid="205845" grpId="0" animBg="1"/>
      <p:bldP spid="205846" grpId="0" animBg="1"/>
      <p:bldP spid="205847" grpId="0" animBg="1"/>
      <p:bldP spid="205848" grpId="0" animBg="1"/>
      <p:bldP spid="205849" grpId="0" animBg="1"/>
      <p:bldP spid="205850" grpId="0" animBg="1"/>
      <p:bldP spid="205851" grpId="0" animBg="1"/>
      <p:bldP spid="205853" grpId="0" animBg="1"/>
      <p:bldP spid="205854" grpId="0" animBg="1"/>
      <p:bldP spid="205855" grpId="0" animBg="1"/>
      <p:bldP spid="205856" grpId="0" animBg="1"/>
      <p:bldP spid="205857" grpId="0" animBg="1"/>
      <p:bldP spid="205858" grpId="0" animBg="1"/>
      <p:bldP spid="205859" grpId="0" animBg="1"/>
      <p:bldP spid="205860" grpId="0" animBg="1"/>
      <p:bldP spid="205861" grpId="0" animBg="1"/>
      <p:bldP spid="205862" grpId="0" animBg="1"/>
      <p:bldP spid="205863" grpId="0" animBg="1"/>
      <p:bldP spid="205864" grpId="0" animBg="1"/>
      <p:bldP spid="205866" grpId="0" animBg="1"/>
      <p:bldP spid="205867" grpId="0" animBg="1"/>
      <p:bldP spid="205869" grpId="0" animBg="1"/>
      <p:bldP spid="205870" grpId="0" animBg="1"/>
      <p:bldP spid="205873" grpId="0" animBg="1"/>
      <p:bldP spid="205874" grpId="0" animBg="1"/>
      <p:bldP spid="205875" grpId="0" animBg="1"/>
      <p:bldP spid="205876" grpId="0" animBg="1"/>
      <p:bldP spid="205877" grpId="0" animBg="1"/>
      <p:bldP spid="205878" grpId="0" animBg="1"/>
      <p:bldP spid="205879" grpId="0" animBg="1"/>
      <p:bldP spid="205880" grpId="0" animBg="1"/>
      <p:bldP spid="205881" grpId="0" animBg="1"/>
      <p:bldP spid="205882" grpId="0" animBg="1"/>
      <p:bldP spid="205883" grpId="0" animBg="1"/>
      <p:bldP spid="205884" grpId="0" animBg="1"/>
      <p:bldP spid="205885" grpId="0" animBg="1"/>
      <p:bldP spid="205886" grpId="0" animBg="1"/>
      <p:bldP spid="205887" grpId="0" animBg="1"/>
      <p:bldP spid="205888" grpId="0" animBg="1"/>
      <p:bldP spid="205889" grpId="0" animBg="1"/>
      <p:bldP spid="205890" grpId="0" animBg="1"/>
      <p:bldP spid="205891" grpId="0" animBg="1"/>
      <p:bldP spid="205893" grpId="0" animBg="1"/>
      <p:bldP spid="205907" grpId="0" animBg="1"/>
      <p:bldP spid="205908" grpId="0" animBg="1"/>
      <p:bldP spid="20590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5963" y="1937418"/>
            <a:ext cx="2553336" cy="24821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0"/>
            <a:ext cx="8229600" cy="666798"/>
          </a:xfrm>
        </p:spPr>
        <p:txBody>
          <a:bodyPr>
            <a:normAutofit fontScale="90000"/>
          </a:bodyPr>
          <a:lstStyle/>
          <a:p>
            <a:r>
              <a:rPr lang="en-US" dirty="0" err="1" smtClean="0"/>
              <a:t>Hyperspectral</a:t>
            </a:r>
            <a:r>
              <a:rPr lang="en-US" dirty="0" smtClean="0"/>
              <a:t> </a:t>
            </a:r>
            <a:r>
              <a:rPr lang="en-US" dirty="0"/>
              <a:t>S</a:t>
            </a:r>
            <a:r>
              <a:rPr lang="en-US" dirty="0" smtClean="0"/>
              <a:t>ingle Cell Cytometry</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41436"/>
            <a:ext cx="5684975" cy="5525008"/>
          </a:xfrm>
          <a:prstGeom prst="rect">
            <a:avLst/>
          </a:prstGeom>
          <a:solidFill>
            <a:schemeClr val="bg2"/>
          </a:solidFill>
          <a:ln>
            <a:noFill/>
          </a:ln>
          <a:effectLst/>
          <a:extLst/>
        </p:spPr>
      </p:pic>
      <p:sp>
        <p:nvSpPr>
          <p:cNvPr id="4" name="TextBox 3"/>
          <p:cNvSpPr txBox="1"/>
          <p:nvPr/>
        </p:nvSpPr>
        <p:spPr>
          <a:xfrm>
            <a:off x="6597625" y="4419600"/>
            <a:ext cx="2209800" cy="584775"/>
          </a:xfrm>
          <a:prstGeom prst="rect">
            <a:avLst/>
          </a:prstGeom>
          <a:noFill/>
        </p:spPr>
        <p:txBody>
          <a:bodyPr wrap="square" rtlCol="0">
            <a:spAutoFit/>
          </a:bodyPr>
          <a:lstStyle/>
          <a:p>
            <a:r>
              <a:rPr lang="en-US" sz="1600" dirty="0" smtClean="0"/>
              <a:t>10 </a:t>
            </a:r>
            <a:r>
              <a:rPr lang="el-GR" sz="1600" dirty="0" smtClean="0"/>
              <a:t>μ</a:t>
            </a:r>
            <a:r>
              <a:rPr lang="en-US" sz="1600" dirty="0" smtClean="0"/>
              <a:t>s available</a:t>
            </a:r>
          </a:p>
          <a:p>
            <a:r>
              <a:rPr lang="en-US" sz="1600" dirty="0" smtClean="0"/>
              <a:t>10,000-100,000 cells</a:t>
            </a:r>
            <a:endParaRPr lang="en-US" sz="1600" dirty="0"/>
          </a:p>
        </p:txBody>
      </p:sp>
      <p:sp>
        <p:nvSpPr>
          <p:cNvPr id="7" name="Rounded Rectangle 6"/>
          <p:cNvSpPr/>
          <p:nvPr/>
        </p:nvSpPr>
        <p:spPr>
          <a:xfrm>
            <a:off x="6781799" y="1831414"/>
            <a:ext cx="2133600" cy="6023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rPr>
              <a:t>64 </a:t>
            </a:r>
            <a:r>
              <a:rPr lang="en-US" sz="2800" b="1" dirty="0" err="1" smtClean="0">
                <a:solidFill>
                  <a:srgbClr val="FFFF00"/>
                </a:solidFill>
              </a:rPr>
              <a:t>ch</a:t>
            </a:r>
            <a:r>
              <a:rPr lang="en-US" sz="2800" b="1" dirty="0" smtClean="0">
                <a:solidFill>
                  <a:srgbClr val="FFFF00"/>
                </a:solidFill>
              </a:rPr>
              <a:t> ADC`</a:t>
            </a:r>
            <a:endParaRPr lang="en-US" sz="2800" b="1" dirty="0">
              <a:solidFill>
                <a:srgbClr val="FFFF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877621373"/>
              </p:ext>
            </p:extLst>
          </p:nvPr>
        </p:nvGraphicFramePr>
        <p:xfrm>
          <a:off x="6934200" y="5146023"/>
          <a:ext cx="1601954" cy="1295400"/>
        </p:xfrm>
        <a:graphic>
          <a:graphicData uri="http://schemas.openxmlformats.org/presentationml/2006/ole">
            <mc:AlternateContent xmlns:mc="http://schemas.openxmlformats.org/markup-compatibility/2006">
              <mc:Choice xmlns:v="urn:schemas-microsoft-com:vml" Requires="v">
                <p:oleObj spid="_x0000_s36949" name="Document" r:id="rId6" imgW="2846113" imgH="2302326" progId="XaraX.Document">
                  <p:embed/>
                </p:oleObj>
              </mc:Choice>
              <mc:Fallback>
                <p:oleObj name="Document" r:id="rId6" imgW="2846113" imgH="2302326" progId="XaraX.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146023"/>
                        <a:ext cx="1601954" cy="1295400"/>
                      </a:xfrm>
                      <a:prstGeom prst="rect">
                        <a:avLst/>
                      </a:prstGeom>
                      <a:noFill/>
                      <a:ln>
                        <a:noFill/>
                      </a:ln>
                      <a:effectLst/>
                    </p:spPr>
                  </p:pic>
                </p:oleObj>
              </mc:Fallback>
            </mc:AlternateContent>
          </a:graphicData>
        </a:graphic>
      </p:graphicFrame>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6652" y="651301"/>
            <a:ext cx="2501947" cy="12046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extBox 8"/>
          <p:cNvSpPr txBox="1"/>
          <p:nvPr/>
        </p:nvSpPr>
        <p:spPr>
          <a:xfrm>
            <a:off x="4575517" y="6331129"/>
            <a:ext cx="3294141" cy="369332"/>
          </a:xfrm>
          <a:prstGeom prst="rect">
            <a:avLst/>
          </a:prstGeom>
          <a:noFill/>
        </p:spPr>
        <p:txBody>
          <a:bodyPr wrap="none" rtlCol="0">
            <a:spAutoFit/>
          </a:bodyPr>
          <a:lstStyle/>
          <a:p>
            <a:r>
              <a:rPr lang="en-US" dirty="0" smtClean="0"/>
              <a:t>First built in our lab in 2002-2003</a:t>
            </a:r>
            <a:endParaRPr lang="en-US" dirty="0"/>
          </a:p>
        </p:txBody>
      </p:sp>
    </p:spTree>
    <p:extLst>
      <p:ext uri="{BB962C8B-B14F-4D97-AF65-F5344CB8AC3E}">
        <p14:creationId xmlns:p14="http://schemas.microsoft.com/office/powerpoint/2010/main" val="2768543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2314" y="0"/>
            <a:ext cx="1861686" cy="2514600"/>
          </a:xfrm>
          <a:prstGeom prst="rect">
            <a:avLst/>
          </a:prstGeom>
        </p:spPr>
      </p:pic>
      <p:sp>
        <p:nvSpPr>
          <p:cNvPr id="2" name="Title 1"/>
          <p:cNvSpPr>
            <a:spLocks noGrp="1"/>
          </p:cNvSpPr>
          <p:nvPr>
            <p:ph type="title"/>
          </p:nvPr>
        </p:nvSpPr>
        <p:spPr>
          <a:xfrm>
            <a:off x="228600" y="304800"/>
            <a:ext cx="8229600" cy="868362"/>
          </a:xfrm>
        </p:spPr>
        <p:txBody>
          <a:bodyPr/>
          <a:lstStyle/>
          <a:p>
            <a:r>
              <a:rPr lang="en-US" b="1" dirty="0" smtClean="0"/>
              <a:t>1t’s 1990</a:t>
            </a:r>
            <a:endParaRPr lang="en-US" b="1" dirty="0"/>
          </a:p>
        </p:txBody>
      </p:sp>
      <p:sp>
        <p:nvSpPr>
          <p:cNvPr id="3" name="TextBox 2"/>
          <p:cNvSpPr txBox="1"/>
          <p:nvPr/>
        </p:nvSpPr>
        <p:spPr>
          <a:xfrm>
            <a:off x="0" y="1066800"/>
            <a:ext cx="8763000" cy="6124754"/>
          </a:xfrm>
          <a:prstGeom prst="rect">
            <a:avLst/>
          </a:prstGeom>
          <a:noFill/>
        </p:spPr>
        <p:txBody>
          <a:bodyPr wrap="square" rtlCol="0">
            <a:spAutoFit/>
          </a:bodyPr>
          <a:lstStyle/>
          <a:p>
            <a:pPr marL="457200" indent="-457200">
              <a:buFont typeface="Arial"/>
              <a:buChar char="•"/>
            </a:pPr>
            <a:r>
              <a:rPr lang="en-US" sz="2800" dirty="0" smtClean="0"/>
              <a:t>You too can do 3 </a:t>
            </a:r>
            <a:r>
              <a:rPr lang="en-US" sz="2800" b="1" dirty="0" smtClean="0">
                <a:solidFill>
                  <a:srgbClr val="008000"/>
                </a:solidFill>
              </a:rPr>
              <a:t>co</a:t>
            </a:r>
            <a:r>
              <a:rPr lang="en-US" sz="2800" b="1" dirty="0" smtClean="0">
                <a:solidFill>
                  <a:schemeClr val="accent6">
                    <a:lumMod val="75000"/>
                  </a:schemeClr>
                </a:solidFill>
              </a:rPr>
              <a:t>lo</a:t>
            </a:r>
            <a:r>
              <a:rPr lang="en-US" sz="2800" b="1" dirty="0" smtClean="0">
                <a:solidFill>
                  <a:srgbClr val="FF0000"/>
                </a:solidFill>
              </a:rPr>
              <a:t>rs</a:t>
            </a:r>
          </a:p>
          <a:p>
            <a:pPr lvl="1"/>
            <a:r>
              <a:rPr lang="en-US" sz="2800" dirty="0" smtClean="0"/>
              <a:t>…..it’s pretty hard, but the best labs are doing it!</a:t>
            </a:r>
          </a:p>
          <a:p>
            <a:pPr lvl="1"/>
            <a:endParaRPr lang="en-US" sz="2800" dirty="0" smtClean="0"/>
          </a:p>
          <a:p>
            <a:pPr marL="457200" indent="-457200">
              <a:buFont typeface="Arial"/>
              <a:buChar char="•"/>
            </a:pPr>
            <a:r>
              <a:rPr lang="en-US" sz="2800" b="1" dirty="0" smtClean="0"/>
              <a:t>Software </a:t>
            </a:r>
            <a:r>
              <a:rPr lang="en-US" sz="2800" dirty="0" smtClean="0"/>
              <a:t>– Oh, you don</a:t>
            </a:r>
            <a:r>
              <a:rPr lang="fr-FR" sz="2800" dirty="0" smtClean="0"/>
              <a:t>’</a:t>
            </a:r>
            <a:r>
              <a:rPr lang="en-US" sz="2800" dirty="0" smtClean="0"/>
              <a:t>t want to use the software on your flow cytometer for analysis?</a:t>
            </a:r>
          </a:p>
          <a:p>
            <a:pPr marL="457200" indent="-457200">
              <a:buFont typeface="Arial"/>
              <a:buChar char="•"/>
            </a:pPr>
            <a:endParaRPr lang="en-US" sz="2800" dirty="0"/>
          </a:p>
          <a:p>
            <a:pPr marL="457200" indent="-457200">
              <a:buFont typeface="Arial"/>
              <a:buChar char="•"/>
            </a:pPr>
            <a:r>
              <a:rPr lang="en-US" sz="2800" dirty="0" smtClean="0"/>
              <a:t>Disc drive capacity – </a:t>
            </a:r>
            <a:r>
              <a:rPr lang="en-US" sz="2800" dirty="0" err="1" smtClean="0"/>
              <a:t>Noone</a:t>
            </a:r>
            <a:r>
              <a:rPr lang="en-US" sz="2800" dirty="0" smtClean="0"/>
              <a:t> could possibly need more than </a:t>
            </a:r>
            <a:r>
              <a:rPr lang="en-US" sz="2800" b="1" dirty="0" smtClean="0"/>
              <a:t>80 megs</a:t>
            </a:r>
            <a:r>
              <a:rPr lang="en-US" sz="2800" dirty="0" smtClean="0"/>
              <a:t>….</a:t>
            </a:r>
          </a:p>
          <a:p>
            <a:pPr marL="457200" indent="-457200">
              <a:buFont typeface="Arial"/>
              <a:buChar char="•"/>
            </a:pPr>
            <a:endParaRPr lang="en-US" sz="2800" dirty="0" smtClean="0"/>
          </a:p>
          <a:p>
            <a:pPr marL="457200" indent="-457200">
              <a:buFont typeface="Arial"/>
              <a:buChar char="•"/>
            </a:pPr>
            <a:r>
              <a:rPr lang="en-US" sz="2800" dirty="0" smtClean="0"/>
              <a:t>New Sorters – at least 10,000 cells per second – you will </a:t>
            </a:r>
            <a:r>
              <a:rPr lang="en-US" sz="2800" u="sng" dirty="0" smtClean="0"/>
              <a:t>never</a:t>
            </a:r>
            <a:r>
              <a:rPr lang="en-US" sz="2800" dirty="0" smtClean="0"/>
              <a:t> need to go faster</a:t>
            </a:r>
          </a:p>
          <a:p>
            <a:pPr marL="457200" indent="-457200">
              <a:buFont typeface="Arial"/>
              <a:buChar char="•"/>
            </a:pPr>
            <a:endParaRPr lang="en-US" sz="2800" dirty="0"/>
          </a:p>
          <a:p>
            <a:pPr marL="457200" indent="-457200">
              <a:buFont typeface="Arial"/>
              <a:buChar char="•"/>
            </a:pPr>
            <a:r>
              <a:rPr lang="en-US" sz="2800" dirty="0" smtClean="0"/>
              <a:t>New Computers – the IBM PC introduced to run a sorter</a:t>
            </a:r>
            <a:endParaRPr lang="en-US" sz="2800" dirty="0"/>
          </a:p>
          <a:p>
            <a:pPr marL="457200" indent="-457200">
              <a:buFont typeface="Arial"/>
              <a:buChar char="•"/>
            </a:pPr>
            <a:endParaRPr lang="en-US" sz="2800" dirty="0"/>
          </a:p>
        </p:txBody>
      </p:sp>
    </p:spTree>
    <p:extLst>
      <p:ext uri="{BB962C8B-B14F-4D97-AF65-F5344CB8AC3E}">
        <p14:creationId xmlns:p14="http://schemas.microsoft.com/office/powerpoint/2010/main" val="20031855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39925" y="311504"/>
            <a:ext cx="6893362" cy="954107"/>
          </a:xfrm>
          <a:prstGeom prst="rect">
            <a:avLst/>
          </a:prstGeom>
          <a:noFill/>
        </p:spPr>
        <p:txBody>
          <a:bodyPr wrap="none" rtlCol="0">
            <a:spAutoFit/>
          </a:bodyPr>
          <a:lstStyle/>
          <a:p>
            <a:pPr algn="ctr"/>
            <a:r>
              <a:rPr lang="en-US" sz="2800" b="1" dirty="0" smtClean="0"/>
              <a:t>A new generation of </a:t>
            </a:r>
            <a:r>
              <a:rPr lang="en-US" sz="2800" b="1" dirty="0" err="1" smtClean="0"/>
              <a:t>hyperspectral</a:t>
            </a:r>
            <a:r>
              <a:rPr lang="en-US" sz="2800" b="1" dirty="0" smtClean="0"/>
              <a:t> detector</a:t>
            </a:r>
          </a:p>
          <a:p>
            <a:pPr algn="ctr"/>
            <a:r>
              <a:rPr lang="en-US" sz="2800" b="1" dirty="0" smtClean="0"/>
              <a:t>installed on a conventional flow cytometer </a:t>
            </a:r>
            <a:endParaRPr lang="en-US" sz="2800" b="1"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1747485"/>
            <a:ext cx="4752528" cy="4206467"/>
          </a:xfrm>
          <a:prstGeom prst="rect">
            <a:avLst/>
          </a:prstGeom>
        </p:spPr>
      </p:pic>
      <p:grpSp>
        <p:nvGrpSpPr>
          <p:cNvPr id="3" name="Groupe 2"/>
          <p:cNvGrpSpPr/>
          <p:nvPr/>
        </p:nvGrpSpPr>
        <p:grpSpPr>
          <a:xfrm>
            <a:off x="513752" y="1409474"/>
            <a:ext cx="8244408" cy="4946916"/>
            <a:chOff x="467544" y="1722444"/>
            <a:chExt cx="8244408" cy="4946916"/>
          </a:xfrm>
        </p:grpSpPr>
        <p:pic>
          <p:nvPicPr>
            <p:cNvPr id="3074" name="Picture 2" descr="C:\multispec\2011\Photos\PanoramaFC500\P6300747_stit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722444"/>
              <a:ext cx="8244408" cy="42268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ZoneTexte 1"/>
            <p:cNvSpPr txBox="1"/>
            <p:nvPr/>
          </p:nvSpPr>
          <p:spPr>
            <a:xfrm>
              <a:off x="1173696" y="6300028"/>
              <a:ext cx="6758067" cy="369332"/>
            </a:xfrm>
            <a:prstGeom prst="rect">
              <a:avLst/>
            </a:prstGeom>
            <a:noFill/>
          </p:spPr>
          <p:txBody>
            <a:bodyPr wrap="none" rtlCol="0">
              <a:spAutoFit/>
            </a:bodyPr>
            <a:lstStyle/>
            <a:p>
              <a:pPr algn="ctr"/>
              <a:r>
                <a:rPr lang="en-US" dirty="0" smtClean="0"/>
                <a:t>FC500/GALLIOS Hybrid + 32 channel electronics + </a:t>
              </a:r>
              <a:r>
                <a:rPr lang="en-US" dirty="0" err="1" smtClean="0"/>
                <a:t>iFlex</a:t>
              </a:r>
              <a:r>
                <a:rPr lang="en-US" dirty="0" smtClean="0"/>
                <a:t> Viper (</a:t>
              </a:r>
              <a:r>
                <a:rPr lang="fr-FR" b="1" dirty="0" err="1" smtClean="0"/>
                <a:t>Qioptiq</a:t>
              </a:r>
              <a:r>
                <a:rPr lang="fr-FR" b="1" dirty="0" smtClean="0"/>
                <a:t>)</a:t>
              </a:r>
              <a:endParaRPr lang="en-US" dirty="0"/>
            </a:p>
          </p:txBody>
        </p:sp>
      </p:grpSp>
      <p:sp>
        <p:nvSpPr>
          <p:cNvPr id="6" name="TextBox 5"/>
          <p:cNvSpPr txBox="1"/>
          <p:nvPr/>
        </p:nvSpPr>
        <p:spPr>
          <a:xfrm>
            <a:off x="4478581" y="3513600"/>
            <a:ext cx="762901" cy="369332"/>
          </a:xfrm>
          <a:prstGeom prst="rect">
            <a:avLst/>
          </a:prstGeom>
          <a:solidFill>
            <a:srgbClr val="FFFF00"/>
          </a:solidFill>
        </p:spPr>
        <p:txBody>
          <a:bodyPr wrap="none" rtlCol="0">
            <a:spAutoFit/>
          </a:bodyPr>
          <a:lstStyle/>
          <a:p>
            <a:r>
              <a:rPr lang="en-US" dirty="0" smtClean="0"/>
              <a:t>FC500</a:t>
            </a:r>
            <a:endParaRPr lang="en-US" dirty="0"/>
          </a:p>
        </p:txBody>
      </p:sp>
      <p:sp>
        <p:nvSpPr>
          <p:cNvPr id="8" name="TextBox 7"/>
          <p:cNvSpPr txBox="1"/>
          <p:nvPr/>
        </p:nvSpPr>
        <p:spPr>
          <a:xfrm>
            <a:off x="6185363" y="3466530"/>
            <a:ext cx="811441" cy="369332"/>
          </a:xfrm>
          <a:prstGeom prst="rect">
            <a:avLst/>
          </a:prstGeom>
          <a:solidFill>
            <a:srgbClr val="FFFF00"/>
          </a:solidFill>
        </p:spPr>
        <p:txBody>
          <a:bodyPr wrap="none" rtlCol="0">
            <a:spAutoFit/>
          </a:bodyPr>
          <a:lstStyle/>
          <a:p>
            <a:r>
              <a:rPr lang="en-US" dirty="0" err="1" smtClean="0"/>
              <a:t>Gallios</a:t>
            </a:r>
            <a:endParaRPr lang="en-US" dirty="0"/>
          </a:p>
        </p:txBody>
      </p:sp>
      <p:sp>
        <p:nvSpPr>
          <p:cNvPr id="9" name="TextBox 8"/>
          <p:cNvSpPr txBox="1"/>
          <p:nvPr/>
        </p:nvSpPr>
        <p:spPr>
          <a:xfrm>
            <a:off x="7886794" y="5157192"/>
            <a:ext cx="941348" cy="646331"/>
          </a:xfrm>
          <a:prstGeom prst="rect">
            <a:avLst/>
          </a:prstGeom>
          <a:solidFill>
            <a:srgbClr val="FFFF00"/>
          </a:solidFill>
        </p:spPr>
        <p:txBody>
          <a:bodyPr wrap="none" rtlCol="0">
            <a:spAutoFit/>
          </a:bodyPr>
          <a:lstStyle/>
          <a:p>
            <a:r>
              <a:rPr lang="en-US" dirty="0" smtClean="0"/>
              <a:t>Spectral</a:t>
            </a:r>
          </a:p>
          <a:p>
            <a:r>
              <a:rPr lang="en-US" dirty="0" smtClean="0"/>
              <a:t>optics</a:t>
            </a:r>
            <a:endParaRPr lang="en-US" dirty="0"/>
          </a:p>
        </p:txBody>
      </p:sp>
      <p:sp>
        <p:nvSpPr>
          <p:cNvPr id="11" name="Film"/>
          <p:cNvSpPr>
            <a:spLocks noEditPoints="1" noChangeArrowheads="1"/>
          </p:cNvSpPr>
          <p:nvPr/>
        </p:nvSpPr>
        <p:spPr bwMode="auto">
          <a:xfrm>
            <a:off x="8839200" y="6400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8055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smtClean="0"/>
              <a:t>Principle of Operation</a:t>
            </a:r>
          </a:p>
        </p:txBody>
      </p:sp>
      <p:sp>
        <p:nvSpPr>
          <p:cNvPr id="36867" name="Rectangle 3"/>
          <p:cNvSpPr>
            <a:spLocks noGrp="1" noChangeArrowheads="1"/>
          </p:cNvSpPr>
          <p:nvPr>
            <p:ph type="body" idx="1"/>
          </p:nvPr>
        </p:nvSpPr>
        <p:spPr/>
        <p:txBody>
          <a:bodyPr/>
          <a:lstStyle/>
          <a:p>
            <a:pPr eaLnBrk="1" hangingPunct="1"/>
            <a:endParaRPr lang="en-US" altLang="en-US" smtClean="0"/>
          </a:p>
        </p:txBody>
      </p:sp>
      <p:pic>
        <p:nvPicPr>
          <p:cNvPr id="36868" name="Picture 4" descr="32 ch detect"/>
          <p:cNvPicPr>
            <a:picLocks noChangeAspect="1" noChangeArrowheads="1"/>
          </p:cNvPicPr>
          <p:nvPr/>
        </p:nvPicPr>
        <p:blipFill>
          <a:blip r:embed="rId3">
            <a:lum bright="-18000" contrast="-26000"/>
            <a:extLst>
              <a:ext uri="{28A0092B-C50C-407E-A947-70E740481C1C}">
                <a14:useLocalDpi xmlns:a14="http://schemas.microsoft.com/office/drawing/2010/main" val="0"/>
              </a:ext>
            </a:extLst>
          </a:blip>
          <a:srcRect/>
          <a:stretch>
            <a:fillRect/>
          </a:stretch>
        </p:blipFill>
        <p:spPr bwMode="auto">
          <a:xfrm>
            <a:off x="1295400" y="1196975"/>
            <a:ext cx="6858000" cy="505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9" name="Freeform 5"/>
          <p:cNvSpPr>
            <a:spLocks/>
          </p:cNvSpPr>
          <p:nvPr/>
        </p:nvSpPr>
        <p:spPr bwMode="auto">
          <a:xfrm>
            <a:off x="4495800" y="4198938"/>
            <a:ext cx="2103438" cy="363537"/>
          </a:xfrm>
          <a:custGeom>
            <a:avLst/>
            <a:gdLst>
              <a:gd name="T0" fmla="*/ 2147483647 w 1325"/>
              <a:gd name="T1" fmla="*/ 2147483647 h 229"/>
              <a:gd name="T2" fmla="*/ 2147483647 w 1325"/>
              <a:gd name="T3" fmla="*/ 2147483647 h 229"/>
              <a:gd name="T4" fmla="*/ 2147483647 w 1325"/>
              <a:gd name="T5" fmla="*/ 2147483647 h 229"/>
              <a:gd name="T6" fmla="*/ 2147483647 w 1325"/>
              <a:gd name="T7" fmla="*/ 2147483647 h 229"/>
              <a:gd name="T8" fmla="*/ 0 w 1325"/>
              <a:gd name="T9" fmla="*/ 2147483647 h 229"/>
              <a:gd name="T10" fmla="*/ 2147483647 w 1325"/>
              <a:gd name="T11" fmla="*/ 0 h 2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5" h="229">
                <a:moveTo>
                  <a:pt x="1325" y="29"/>
                </a:moveTo>
                <a:cubicBezTo>
                  <a:pt x="1180" y="88"/>
                  <a:pt x="1138" y="96"/>
                  <a:pt x="989" y="125"/>
                </a:cubicBezTo>
                <a:cubicBezTo>
                  <a:pt x="825" y="121"/>
                  <a:pt x="510" y="191"/>
                  <a:pt x="347" y="213"/>
                </a:cubicBezTo>
                <a:cubicBezTo>
                  <a:pt x="323" y="229"/>
                  <a:pt x="334" y="228"/>
                  <a:pt x="318" y="228"/>
                </a:cubicBezTo>
                <a:lnTo>
                  <a:pt x="0" y="43"/>
                </a:lnTo>
                <a:lnTo>
                  <a:pt x="1243" y="0"/>
                </a:lnTo>
              </a:path>
            </a:pathLst>
          </a:custGeom>
          <a:solidFill>
            <a:srgbClr val="FFFFFF">
              <a:alpha val="50195"/>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0" name="Film"/>
          <p:cNvSpPr>
            <a:spLocks noEditPoints="1" noChangeArrowheads="1"/>
          </p:cNvSpPr>
          <p:nvPr/>
        </p:nvSpPr>
        <p:spPr bwMode="auto">
          <a:xfrm>
            <a:off x="8458200" y="6096000"/>
            <a:ext cx="228600" cy="381000"/>
          </a:xfrm>
          <a:custGeom>
            <a:avLst/>
            <a:gdLst>
              <a:gd name="T0" fmla="*/ 0 w 21600"/>
              <a:gd name="T1" fmla="*/ 0 h 21600"/>
              <a:gd name="T2" fmla="*/ 12802394 w 21600"/>
              <a:gd name="T3" fmla="*/ 0 h 21600"/>
              <a:gd name="T4" fmla="*/ 25604788 w 21600"/>
              <a:gd name="T5" fmla="*/ 0 h 21600"/>
              <a:gd name="T6" fmla="*/ 25604788 w 21600"/>
              <a:gd name="T7" fmla="*/ 59270336 h 21600"/>
              <a:gd name="T8" fmla="*/ 25604788 w 21600"/>
              <a:gd name="T9" fmla="*/ 118540689 h 21600"/>
              <a:gd name="T10" fmla="*/ 12802394 w 21600"/>
              <a:gd name="T11" fmla="*/ 118540689 h 21600"/>
              <a:gd name="T12" fmla="*/ 0 w 21600"/>
              <a:gd name="T13" fmla="*/ 118540689 h 21600"/>
              <a:gd name="T14" fmla="*/ 0 w 21600"/>
              <a:gd name="T15" fmla="*/ 5927033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52231" name="Oval 7"/>
          <p:cNvSpPr>
            <a:spLocks noChangeArrowheads="1"/>
          </p:cNvSpPr>
          <p:nvPr/>
        </p:nvSpPr>
        <p:spPr bwMode="auto">
          <a:xfrm>
            <a:off x="6477000" y="2514600"/>
            <a:ext cx="152400" cy="152400"/>
          </a:xfrm>
          <a:prstGeom prst="ellipse">
            <a:avLst/>
          </a:prstGeom>
          <a:solidFill>
            <a:srgbClr val="B5F9A5"/>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2232" name="Line 8"/>
          <p:cNvSpPr>
            <a:spLocks noChangeShapeType="1"/>
          </p:cNvSpPr>
          <p:nvPr/>
        </p:nvSpPr>
        <p:spPr bwMode="auto">
          <a:xfrm flipV="1">
            <a:off x="4572000" y="3200400"/>
            <a:ext cx="0" cy="1066800"/>
          </a:xfrm>
          <a:prstGeom prst="line">
            <a:avLst/>
          </a:prstGeom>
          <a:noFill/>
          <a:ln w="5715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3" name="Line 9"/>
          <p:cNvSpPr>
            <a:spLocks noChangeShapeType="1"/>
          </p:cNvSpPr>
          <p:nvPr/>
        </p:nvSpPr>
        <p:spPr bwMode="auto">
          <a:xfrm flipV="1">
            <a:off x="4648200" y="3352800"/>
            <a:ext cx="152400" cy="990600"/>
          </a:xfrm>
          <a:prstGeom prst="line">
            <a:avLst/>
          </a:prstGeom>
          <a:noFill/>
          <a:ln w="5715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4" name="Line 10"/>
          <p:cNvSpPr>
            <a:spLocks noChangeShapeType="1"/>
          </p:cNvSpPr>
          <p:nvPr/>
        </p:nvSpPr>
        <p:spPr bwMode="auto">
          <a:xfrm flipV="1">
            <a:off x="4724400" y="3505200"/>
            <a:ext cx="304800" cy="914400"/>
          </a:xfrm>
          <a:prstGeom prst="line">
            <a:avLst/>
          </a:prstGeom>
          <a:noFill/>
          <a:ln w="5715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5" name="Line 11"/>
          <p:cNvSpPr>
            <a:spLocks noChangeShapeType="1"/>
          </p:cNvSpPr>
          <p:nvPr/>
        </p:nvSpPr>
        <p:spPr bwMode="auto">
          <a:xfrm flipV="1">
            <a:off x="4784725" y="3613150"/>
            <a:ext cx="457200" cy="838200"/>
          </a:xfrm>
          <a:prstGeom prst="line">
            <a:avLst/>
          </a:prstGeom>
          <a:noFill/>
          <a:ln w="5715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6" name="Line 12"/>
          <p:cNvSpPr>
            <a:spLocks noChangeShapeType="1"/>
          </p:cNvSpPr>
          <p:nvPr/>
        </p:nvSpPr>
        <p:spPr bwMode="auto">
          <a:xfrm flipV="1">
            <a:off x="4876800" y="3657600"/>
            <a:ext cx="533400" cy="838200"/>
          </a:xfrm>
          <a:prstGeom prst="line">
            <a:avLst/>
          </a:prstGeom>
          <a:noFill/>
          <a:ln w="5715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37" name="Freeform 13"/>
          <p:cNvSpPr>
            <a:spLocks/>
          </p:cNvSpPr>
          <p:nvPr/>
        </p:nvSpPr>
        <p:spPr bwMode="auto">
          <a:xfrm>
            <a:off x="1341438" y="2797175"/>
            <a:ext cx="2651125" cy="1790700"/>
          </a:xfrm>
          <a:custGeom>
            <a:avLst/>
            <a:gdLst>
              <a:gd name="T0" fmla="*/ 2147483647 w 1670"/>
              <a:gd name="T1" fmla="*/ 2147483647 h 1128"/>
              <a:gd name="T2" fmla="*/ 2147483647 w 1670"/>
              <a:gd name="T3" fmla="*/ 2147483647 h 1128"/>
              <a:gd name="T4" fmla="*/ 2147483647 w 1670"/>
              <a:gd name="T5" fmla="*/ 2147483647 h 1128"/>
              <a:gd name="T6" fmla="*/ 2147483647 w 1670"/>
              <a:gd name="T7" fmla="*/ 0 h 1128"/>
              <a:gd name="T8" fmla="*/ 2147483647 w 1670"/>
              <a:gd name="T9" fmla="*/ 2147483647 h 1128"/>
              <a:gd name="T10" fmla="*/ 2147483647 w 1670"/>
              <a:gd name="T11" fmla="*/ 2147483647 h 1128"/>
              <a:gd name="T12" fmla="*/ 2147483647 w 1670"/>
              <a:gd name="T13" fmla="*/ 2147483647 h 1128"/>
              <a:gd name="T14" fmla="*/ 2147483647 w 1670"/>
              <a:gd name="T15" fmla="*/ 2147483647 h 1128"/>
              <a:gd name="T16" fmla="*/ 2147483647 w 1670"/>
              <a:gd name="T17" fmla="*/ 2147483647 h 1128"/>
              <a:gd name="T18" fmla="*/ 2147483647 w 1670"/>
              <a:gd name="T19" fmla="*/ 2147483647 h 1128"/>
              <a:gd name="T20" fmla="*/ 2147483647 w 1670"/>
              <a:gd name="T21" fmla="*/ 2147483647 h 1128"/>
              <a:gd name="T22" fmla="*/ 2147483647 w 1670"/>
              <a:gd name="T23" fmla="*/ 2147483647 h 1128"/>
              <a:gd name="T24" fmla="*/ 2147483647 w 1670"/>
              <a:gd name="T25" fmla="*/ 2147483647 h 1128"/>
              <a:gd name="T26" fmla="*/ 2147483647 w 1670"/>
              <a:gd name="T27" fmla="*/ 2147483647 h 1128"/>
              <a:gd name="T28" fmla="*/ 2147483647 w 1670"/>
              <a:gd name="T29" fmla="*/ 2147483647 h 1128"/>
              <a:gd name="T30" fmla="*/ 2147483647 w 1670"/>
              <a:gd name="T31" fmla="*/ 2147483647 h 1128"/>
              <a:gd name="T32" fmla="*/ 2147483647 w 1670"/>
              <a:gd name="T33" fmla="*/ 2147483647 h 1128"/>
              <a:gd name="T34" fmla="*/ 2147483647 w 1670"/>
              <a:gd name="T35" fmla="*/ 2147483647 h 1128"/>
              <a:gd name="T36" fmla="*/ 2147483647 w 1670"/>
              <a:gd name="T37" fmla="*/ 2147483647 h 1128"/>
              <a:gd name="T38" fmla="*/ 2147483647 w 1670"/>
              <a:gd name="T39" fmla="*/ 2147483647 h 1128"/>
              <a:gd name="T40" fmla="*/ 2147483647 w 1670"/>
              <a:gd name="T41" fmla="*/ 2147483647 h 1128"/>
              <a:gd name="T42" fmla="*/ 2147483647 w 1670"/>
              <a:gd name="T43" fmla="*/ 2147483647 h 1128"/>
              <a:gd name="T44" fmla="*/ 2147483647 w 1670"/>
              <a:gd name="T45" fmla="*/ 2147483647 h 1128"/>
              <a:gd name="T46" fmla="*/ 2147483647 w 1670"/>
              <a:gd name="T47" fmla="*/ 2147483647 h 1128"/>
              <a:gd name="T48" fmla="*/ 2147483647 w 1670"/>
              <a:gd name="T49" fmla="*/ 2147483647 h 1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70" h="1128">
                <a:moveTo>
                  <a:pt x="1536" y="201"/>
                </a:moveTo>
                <a:cubicBezTo>
                  <a:pt x="1459" y="165"/>
                  <a:pt x="1372" y="91"/>
                  <a:pt x="1301" y="72"/>
                </a:cubicBezTo>
                <a:cubicBezTo>
                  <a:pt x="1220" y="50"/>
                  <a:pt x="1100" y="5"/>
                  <a:pt x="1013" y="4"/>
                </a:cubicBezTo>
                <a:cubicBezTo>
                  <a:pt x="898" y="3"/>
                  <a:pt x="782" y="1"/>
                  <a:pt x="667" y="0"/>
                </a:cubicBezTo>
                <a:cubicBezTo>
                  <a:pt x="614" y="5"/>
                  <a:pt x="562" y="9"/>
                  <a:pt x="509" y="14"/>
                </a:cubicBezTo>
                <a:cubicBezTo>
                  <a:pt x="420" y="23"/>
                  <a:pt x="337" y="68"/>
                  <a:pt x="254" y="96"/>
                </a:cubicBezTo>
                <a:cubicBezTo>
                  <a:pt x="230" y="104"/>
                  <a:pt x="205" y="106"/>
                  <a:pt x="182" y="115"/>
                </a:cubicBezTo>
                <a:cubicBezTo>
                  <a:pt x="169" y="120"/>
                  <a:pt x="157" y="124"/>
                  <a:pt x="144" y="129"/>
                </a:cubicBezTo>
                <a:cubicBezTo>
                  <a:pt x="139" y="134"/>
                  <a:pt x="135" y="140"/>
                  <a:pt x="129" y="144"/>
                </a:cubicBezTo>
                <a:cubicBezTo>
                  <a:pt x="122" y="150"/>
                  <a:pt x="112" y="152"/>
                  <a:pt x="105" y="158"/>
                </a:cubicBezTo>
                <a:cubicBezTo>
                  <a:pt x="62" y="196"/>
                  <a:pt x="45" y="269"/>
                  <a:pt x="29" y="321"/>
                </a:cubicBezTo>
                <a:cubicBezTo>
                  <a:pt x="25" y="334"/>
                  <a:pt x="22" y="347"/>
                  <a:pt x="19" y="360"/>
                </a:cubicBezTo>
                <a:cubicBezTo>
                  <a:pt x="15" y="379"/>
                  <a:pt x="9" y="417"/>
                  <a:pt x="9" y="417"/>
                </a:cubicBezTo>
                <a:cubicBezTo>
                  <a:pt x="6" y="502"/>
                  <a:pt x="0" y="628"/>
                  <a:pt x="9" y="710"/>
                </a:cubicBezTo>
                <a:cubicBezTo>
                  <a:pt x="11" y="730"/>
                  <a:pt x="21" y="749"/>
                  <a:pt x="29" y="768"/>
                </a:cubicBezTo>
                <a:cubicBezTo>
                  <a:pt x="52" y="826"/>
                  <a:pt x="84" y="904"/>
                  <a:pt x="134" y="945"/>
                </a:cubicBezTo>
                <a:cubicBezTo>
                  <a:pt x="264" y="1053"/>
                  <a:pt x="559" y="1044"/>
                  <a:pt x="691" y="1046"/>
                </a:cubicBezTo>
                <a:cubicBezTo>
                  <a:pt x="928" y="1096"/>
                  <a:pt x="1063" y="1121"/>
                  <a:pt x="1296" y="1128"/>
                </a:cubicBezTo>
                <a:cubicBezTo>
                  <a:pt x="1377" y="1123"/>
                  <a:pt x="1401" y="1114"/>
                  <a:pt x="1473" y="1089"/>
                </a:cubicBezTo>
                <a:cubicBezTo>
                  <a:pt x="1523" y="1048"/>
                  <a:pt x="1592" y="1007"/>
                  <a:pt x="1627" y="950"/>
                </a:cubicBezTo>
                <a:cubicBezTo>
                  <a:pt x="1651" y="911"/>
                  <a:pt x="1662" y="865"/>
                  <a:pt x="1670" y="820"/>
                </a:cubicBezTo>
                <a:cubicBezTo>
                  <a:pt x="1661" y="735"/>
                  <a:pt x="1669" y="675"/>
                  <a:pt x="1622" y="609"/>
                </a:cubicBezTo>
                <a:cubicBezTo>
                  <a:pt x="1598" y="528"/>
                  <a:pt x="1552" y="462"/>
                  <a:pt x="1497" y="398"/>
                </a:cubicBezTo>
                <a:cubicBezTo>
                  <a:pt x="1475" y="373"/>
                  <a:pt x="1457" y="353"/>
                  <a:pt x="1425" y="345"/>
                </a:cubicBezTo>
                <a:cubicBezTo>
                  <a:pt x="1405" y="330"/>
                  <a:pt x="1406" y="339"/>
                  <a:pt x="1406" y="326"/>
                </a:cubicBezTo>
              </a:path>
            </a:pathLst>
          </a:custGeom>
          <a:noFill/>
          <a:ln w="76200" cmpd="sng">
            <a:solidFill>
              <a:srgbClr val="FF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8" name="Text Box 14"/>
          <p:cNvSpPr txBox="1">
            <a:spLocks noChangeArrowheads="1"/>
          </p:cNvSpPr>
          <p:nvPr/>
        </p:nvSpPr>
        <p:spPr bwMode="auto">
          <a:xfrm>
            <a:off x="5410200" y="6564313"/>
            <a:ext cx="21685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a:t>US &amp; foreign patents pending</a:t>
            </a:r>
          </a:p>
        </p:txBody>
      </p:sp>
      <p:pic>
        <p:nvPicPr>
          <p:cNvPr id="52239" name="Picture 15"/>
          <p:cNvPicPr>
            <a:picLocks noChangeAspect="1" noChangeArrowheads="1"/>
          </p:cNvPicPr>
          <p:nvPr/>
        </p:nvPicPr>
        <p:blipFill>
          <a:blip r:embed="rId4">
            <a:lum bright="18000" contrast="38000"/>
            <a:extLst>
              <a:ext uri="{28A0092B-C50C-407E-A947-70E740481C1C}">
                <a14:useLocalDpi xmlns:a14="http://schemas.microsoft.com/office/drawing/2010/main" val="0"/>
              </a:ext>
            </a:extLst>
          </a:blip>
          <a:srcRect/>
          <a:stretch>
            <a:fillRect/>
          </a:stretch>
        </p:blipFill>
        <p:spPr bwMode="auto">
          <a:xfrm>
            <a:off x="228600" y="2670175"/>
            <a:ext cx="3886200" cy="2568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0" presetClass="path" presetSubtype="0" accel="50000" decel="50000" fill="hold" grpId="0" nodeType="clickEffect">
                                  <p:stCondLst>
                                    <p:cond delay="0"/>
                                  </p:stCondLst>
                                  <p:childTnLst>
                                    <p:animMotion origin="layout" path="M 0.00382 4.75342E-6 C 0.00573 0.0683 0.00938 0.14285 -1.10957E-6 0.20861 C 0.00174 0.30377 0.00156 0.34174 0.00156 0.46561 L 0.00156 0.49988 " pathEditMode="relative" rAng="0" ptsTypes="ffAA">
                                      <p:cBhvr>
                                        <p:cTn id="6" dur="2000" fill="hold"/>
                                        <p:tgtEl>
                                          <p:spTgt spid="52231"/>
                                        </p:tgtEl>
                                        <p:attrNameLst>
                                          <p:attrName>ppt_x</p:attrName>
                                          <p:attrName>ppt_y</p:attrName>
                                        </p:attrNameLst>
                                      </p:cBhvr>
                                      <p:rCtr x="87" y="24983"/>
                                    </p:animMotion>
                                  </p:childTnLst>
                                </p:cTn>
                              </p:par>
                            </p:childTnLst>
                          </p:cTn>
                        </p:par>
                        <p:par>
                          <p:cTn id="7" fill="hold">
                            <p:stCondLst>
                              <p:cond delay="2000"/>
                            </p:stCondLst>
                            <p:childTnLst>
                              <p:par>
                                <p:cTn id="8" presetID="55" presetClass="entr" presetSubtype="0" fill="hold" grpId="0" nodeType="afterEffect">
                                  <p:stCondLst>
                                    <p:cond delay="0"/>
                                  </p:stCondLst>
                                  <p:childTnLst>
                                    <p:set>
                                      <p:cBhvr>
                                        <p:cTn id="9" dur="1" fill="hold">
                                          <p:stCondLst>
                                            <p:cond delay="0"/>
                                          </p:stCondLst>
                                        </p:cTn>
                                        <p:tgtEl>
                                          <p:spTgt spid="52229"/>
                                        </p:tgtEl>
                                        <p:attrNameLst>
                                          <p:attrName>style.visibility</p:attrName>
                                        </p:attrNameLst>
                                      </p:cBhvr>
                                      <p:to>
                                        <p:strVal val="visible"/>
                                      </p:to>
                                    </p:set>
                                    <p:anim calcmode="lin" valueType="num">
                                      <p:cBhvr>
                                        <p:cTn id="10" dur="500" fill="hold"/>
                                        <p:tgtEl>
                                          <p:spTgt spid="52229"/>
                                        </p:tgtEl>
                                        <p:attrNameLst>
                                          <p:attrName>ppt_w</p:attrName>
                                        </p:attrNameLst>
                                      </p:cBhvr>
                                      <p:tavLst>
                                        <p:tav tm="0">
                                          <p:val>
                                            <p:strVal val="#ppt_w*0.70"/>
                                          </p:val>
                                        </p:tav>
                                        <p:tav tm="100000">
                                          <p:val>
                                            <p:strVal val="#ppt_w"/>
                                          </p:val>
                                        </p:tav>
                                      </p:tavLst>
                                    </p:anim>
                                    <p:anim calcmode="lin" valueType="num">
                                      <p:cBhvr>
                                        <p:cTn id="11" dur="500" fill="hold"/>
                                        <p:tgtEl>
                                          <p:spTgt spid="52229"/>
                                        </p:tgtEl>
                                        <p:attrNameLst>
                                          <p:attrName>ppt_h</p:attrName>
                                        </p:attrNameLst>
                                      </p:cBhvr>
                                      <p:tavLst>
                                        <p:tav tm="0">
                                          <p:val>
                                            <p:strVal val="#ppt_h"/>
                                          </p:val>
                                        </p:tav>
                                        <p:tav tm="100000">
                                          <p:val>
                                            <p:strVal val="#ppt_h"/>
                                          </p:val>
                                        </p:tav>
                                      </p:tavLst>
                                    </p:anim>
                                    <p:animEffect transition="in" filter="fade">
                                      <p:cBhvr>
                                        <p:cTn id="12" dur="500"/>
                                        <p:tgtEl>
                                          <p:spTgt spid="52229"/>
                                        </p:tgtEl>
                                      </p:cBhvr>
                                    </p:animEffect>
                                  </p:childTnLst>
                                </p:cTn>
                              </p:par>
                            </p:childTnLst>
                          </p:cTn>
                        </p:par>
                        <p:par>
                          <p:cTn id="13" fill="hold" nodeType="afterGroup">
                            <p:stCondLst>
                              <p:cond delay="2500"/>
                            </p:stCondLst>
                            <p:childTnLst>
                              <p:par>
                                <p:cTn id="14" presetID="55" presetClass="entr" presetSubtype="0" fill="hold" grpId="0" nodeType="afterEffect">
                                  <p:stCondLst>
                                    <p:cond delay="0"/>
                                  </p:stCondLst>
                                  <p:childTnLst>
                                    <p:set>
                                      <p:cBhvr>
                                        <p:cTn id="15" dur="1" fill="hold">
                                          <p:stCondLst>
                                            <p:cond delay="0"/>
                                          </p:stCondLst>
                                        </p:cTn>
                                        <p:tgtEl>
                                          <p:spTgt spid="52233"/>
                                        </p:tgtEl>
                                        <p:attrNameLst>
                                          <p:attrName>style.visibility</p:attrName>
                                        </p:attrNameLst>
                                      </p:cBhvr>
                                      <p:to>
                                        <p:strVal val="visible"/>
                                      </p:to>
                                    </p:set>
                                    <p:anim calcmode="lin" valueType="num">
                                      <p:cBhvr>
                                        <p:cTn id="16" dur="500" fill="hold"/>
                                        <p:tgtEl>
                                          <p:spTgt spid="52233"/>
                                        </p:tgtEl>
                                        <p:attrNameLst>
                                          <p:attrName>ppt_w</p:attrName>
                                        </p:attrNameLst>
                                      </p:cBhvr>
                                      <p:tavLst>
                                        <p:tav tm="0">
                                          <p:val>
                                            <p:strVal val="#ppt_w*0.70"/>
                                          </p:val>
                                        </p:tav>
                                        <p:tav tm="100000">
                                          <p:val>
                                            <p:strVal val="#ppt_w"/>
                                          </p:val>
                                        </p:tav>
                                      </p:tavLst>
                                    </p:anim>
                                    <p:anim calcmode="lin" valueType="num">
                                      <p:cBhvr>
                                        <p:cTn id="17" dur="500" fill="hold"/>
                                        <p:tgtEl>
                                          <p:spTgt spid="52233"/>
                                        </p:tgtEl>
                                        <p:attrNameLst>
                                          <p:attrName>ppt_h</p:attrName>
                                        </p:attrNameLst>
                                      </p:cBhvr>
                                      <p:tavLst>
                                        <p:tav tm="0">
                                          <p:val>
                                            <p:strVal val="#ppt_h"/>
                                          </p:val>
                                        </p:tav>
                                        <p:tav tm="100000">
                                          <p:val>
                                            <p:strVal val="#ppt_h"/>
                                          </p:val>
                                        </p:tav>
                                      </p:tavLst>
                                    </p:anim>
                                    <p:animEffect transition="in" filter="fade">
                                      <p:cBhvr>
                                        <p:cTn id="18" dur="500"/>
                                        <p:tgtEl>
                                          <p:spTgt spid="52233"/>
                                        </p:tgtEl>
                                      </p:cBhvr>
                                    </p:animEffect>
                                  </p:childTnLst>
                                </p:cTn>
                              </p:par>
                            </p:childTnLst>
                          </p:cTn>
                        </p:par>
                        <p:par>
                          <p:cTn id="19" fill="hold" nodeType="afterGroup">
                            <p:stCondLst>
                              <p:cond delay="3000"/>
                            </p:stCondLst>
                            <p:childTnLst>
                              <p:par>
                                <p:cTn id="20" presetID="55" presetClass="entr" presetSubtype="0" fill="hold" grpId="0" nodeType="afterEffect">
                                  <p:stCondLst>
                                    <p:cond delay="0"/>
                                  </p:stCondLst>
                                  <p:childTnLst>
                                    <p:set>
                                      <p:cBhvr>
                                        <p:cTn id="21" dur="1" fill="hold">
                                          <p:stCondLst>
                                            <p:cond delay="0"/>
                                          </p:stCondLst>
                                        </p:cTn>
                                        <p:tgtEl>
                                          <p:spTgt spid="52232"/>
                                        </p:tgtEl>
                                        <p:attrNameLst>
                                          <p:attrName>style.visibility</p:attrName>
                                        </p:attrNameLst>
                                      </p:cBhvr>
                                      <p:to>
                                        <p:strVal val="visible"/>
                                      </p:to>
                                    </p:set>
                                    <p:anim calcmode="lin" valueType="num">
                                      <p:cBhvr>
                                        <p:cTn id="22" dur="500" fill="hold"/>
                                        <p:tgtEl>
                                          <p:spTgt spid="52232"/>
                                        </p:tgtEl>
                                        <p:attrNameLst>
                                          <p:attrName>ppt_w</p:attrName>
                                        </p:attrNameLst>
                                      </p:cBhvr>
                                      <p:tavLst>
                                        <p:tav tm="0">
                                          <p:val>
                                            <p:strVal val="#ppt_w*0.70"/>
                                          </p:val>
                                        </p:tav>
                                        <p:tav tm="100000">
                                          <p:val>
                                            <p:strVal val="#ppt_w"/>
                                          </p:val>
                                        </p:tav>
                                      </p:tavLst>
                                    </p:anim>
                                    <p:anim calcmode="lin" valueType="num">
                                      <p:cBhvr>
                                        <p:cTn id="23" dur="500" fill="hold"/>
                                        <p:tgtEl>
                                          <p:spTgt spid="52232"/>
                                        </p:tgtEl>
                                        <p:attrNameLst>
                                          <p:attrName>ppt_h</p:attrName>
                                        </p:attrNameLst>
                                      </p:cBhvr>
                                      <p:tavLst>
                                        <p:tav tm="0">
                                          <p:val>
                                            <p:strVal val="#ppt_h"/>
                                          </p:val>
                                        </p:tav>
                                        <p:tav tm="100000">
                                          <p:val>
                                            <p:strVal val="#ppt_h"/>
                                          </p:val>
                                        </p:tav>
                                      </p:tavLst>
                                    </p:anim>
                                    <p:animEffect transition="in" filter="fade">
                                      <p:cBhvr>
                                        <p:cTn id="24" dur="500"/>
                                        <p:tgtEl>
                                          <p:spTgt spid="52232"/>
                                        </p:tgtEl>
                                      </p:cBhvr>
                                    </p:animEffect>
                                  </p:childTnLst>
                                </p:cTn>
                              </p:par>
                            </p:childTnLst>
                          </p:cTn>
                        </p:par>
                        <p:par>
                          <p:cTn id="25" fill="hold" nodeType="afterGroup">
                            <p:stCondLst>
                              <p:cond delay="3500"/>
                            </p:stCondLst>
                            <p:childTnLst>
                              <p:par>
                                <p:cTn id="26" presetID="55" presetClass="entr" presetSubtype="0" fill="hold" grpId="0" nodeType="afterEffect">
                                  <p:stCondLst>
                                    <p:cond delay="0"/>
                                  </p:stCondLst>
                                  <p:childTnLst>
                                    <p:set>
                                      <p:cBhvr>
                                        <p:cTn id="27" dur="1" fill="hold">
                                          <p:stCondLst>
                                            <p:cond delay="0"/>
                                          </p:stCondLst>
                                        </p:cTn>
                                        <p:tgtEl>
                                          <p:spTgt spid="52234"/>
                                        </p:tgtEl>
                                        <p:attrNameLst>
                                          <p:attrName>style.visibility</p:attrName>
                                        </p:attrNameLst>
                                      </p:cBhvr>
                                      <p:to>
                                        <p:strVal val="visible"/>
                                      </p:to>
                                    </p:set>
                                    <p:anim calcmode="lin" valueType="num">
                                      <p:cBhvr>
                                        <p:cTn id="28" dur="500" fill="hold"/>
                                        <p:tgtEl>
                                          <p:spTgt spid="52234"/>
                                        </p:tgtEl>
                                        <p:attrNameLst>
                                          <p:attrName>ppt_w</p:attrName>
                                        </p:attrNameLst>
                                      </p:cBhvr>
                                      <p:tavLst>
                                        <p:tav tm="0">
                                          <p:val>
                                            <p:strVal val="#ppt_w*0.70"/>
                                          </p:val>
                                        </p:tav>
                                        <p:tav tm="100000">
                                          <p:val>
                                            <p:strVal val="#ppt_w"/>
                                          </p:val>
                                        </p:tav>
                                      </p:tavLst>
                                    </p:anim>
                                    <p:anim calcmode="lin" valueType="num">
                                      <p:cBhvr>
                                        <p:cTn id="29" dur="500" fill="hold"/>
                                        <p:tgtEl>
                                          <p:spTgt spid="52234"/>
                                        </p:tgtEl>
                                        <p:attrNameLst>
                                          <p:attrName>ppt_h</p:attrName>
                                        </p:attrNameLst>
                                      </p:cBhvr>
                                      <p:tavLst>
                                        <p:tav tm="0">
                                          <p:val>
                                            <p:strVal val="#ppt_h"/>
                                          </p:val>
                                        </p:tav>
                                        <p:tav tm="100000">
                                          <p:val>
                                            <p:strVal val="#ppt_h"/>
                                          </p:val>
                                        </p:tav>
                                      </p:tavLst>
                                    </p:anim>
                                    <p:animEffect transition="in" filter="fade">
                                      <p:cBhvr>
                                        <p:cTn id="30" dur="500"/>
                                        <p:tgtEl>
                                          <p:spTgt spid="52234"/>
                                        </p:tgtEl>
                                      </p:cBhvr>
                                    </p:animEffect>
                                  </p:childTnLst>
                                </p:cTn>
                              </p:par>
                            </p:childTnLst>
                          </p:cTn>
                        </p:par>
                        <p:par>
                          <p:cTn id="31" fill="hold" nodeType="afterGroup">
                            <p:stCondLst>
                              <p:cond delay="4000"/>
                            </p:stCondLst>
                            <p:childTnLst>
                              <p:par>
                                <p:cTn id="32" presetID="55" presetClass="entr" presetSubtype="0" fill="hold" grpId="0" nodeType="afterEffect">
                                  <p:stCondLst>
                                    <p:cond delay="0"/>
                                  </p:stCondLst>
                                  <p:childTnLst>
                                    <p:set>
                                      <p:cBhvr>
                                        <p:cTn id="33" dur="1" fill="hold">
                                          <p:stCondLst>
                                            <p:cond delay="0"/>
                                          </p:stCondLst>
                                        </p:cTn>
                                        <p:tgtEl>
                                          <p:spTgt spid="52235"/>
                                        </p:tgtEl>
                                        <p:attrNameLst>
                                          <p:attrName>style.visibility</p:attrName>
                                        </p:attrNameLst>
                                      </p:cBhvr>
                                      <p:to>
                                        <p:strVal val="visible"/>
                                      </p:to>
                                    </p:set>
                                    <p:anim calcmode="lin" valueType="num">
                                      <p:cBhvr>
                                        <p:cTn id="34" dur="500" fill="hold"/>
                                        <p:tgtEl>
                                          <p:spTgt spid="52235"/>
                                        </p:tgtEl>
                                        <p:attrNameLst>
                                          <p:attrName>ppt_w</p:attrName>
                                        </p:attrNameLst>
                                      </p:cBhvr>
                                      <p:tavLst>
                                        <p:tav tm="0">
                                          <p:val>
                                            <p:strVal val="#ppt_w*0.70"/>
                                          </p:val>
                                        </p:tav>
                                        <p:tav tm="100000">
                                          <p:val>
                                            <p:strVal val="#ppt_w"/>
                                          </p:val>
                                        </p:tav>
                                      </p:tavLst>
                                    </p:anim>
                                    <p:anim calcmode="lin" valueType="num">
                                      <p:cBhvr>
                                        <p:cTn id="35" dur="500" fill="hold"/>
                                        <p:tgtEl>
                                          <p:spTgt spid="52235"/>
                                        </p:tgtEl>
                                        <p:attrNameLst>
                                          <p:attrName>ppt_h</p:attrName>
                                        </p:attrNameLst>
                                      </p:cBhvr>
                                      <p:tavLst>
                                        <p:tav tm="0">
                                          <p:val>
                                            <p:strVal val="#ppt_h"/>
                                          </p:val>
                                        </p:tav>
                                        <p:tav tm="100000">
                                          <p:val>
                                            <p:strVal val="#ppt_h"/>
                                          </p:val>
                                        </p:tav>
                                      </p:tavLst>
                                    </p:anim>
                                    <p:animEffect transition="in" filter="fade">
                                      <p:cBhvr>
                                        <p:cTn id="36" dur="500"/>
                                        <p:tgtEl>
                                          <p:spTgt spid="52235"/>
                                        </p:tgtEl>
                                      </p:cBhvr>
                                    </p:animEffect>
                                  </p:childTnLst>
                                </p:cTn>
                              </p:par>
                            </p:childTnLst>
                          </p:cTn>
                        </p:par>
                        <p:par>
                          <p:cTn id="37" fill="hold" nodeType="afterGroup">
                            <p:stCondLst>
                              <p:cond delay="4500"/>
                            </p:stCondLst>
                            <p:childTnLst>
                              <p:par>
                                <p:cTn id="38" presetID="55" presetClass="entr" presetSubtype="0" fill="hold" grpId="0" nodeType="afterEffect">
                                  <p:stCondLst>
                                    <p:cond delay="0"/>
                                  </p:stCondLst>
                                  <p:childTnLst>
                                    <p:set>
                                      <p:cBhvr>
                                        <p:cTn id="39" dur="1" fill="hold">
                                          <p:stCondLst>
                                            <p:cond delay="0"/>
                                          </p:stCondLst>
                                        </p:cTn>
                                        <p:tgtEl>
                                          <p:spTgt spid="52236"/>
                                        </p:tgtEl>
                                        <p:attrNameLst>
                                          <p:attrName>style.visibility</p:attrName>
                                        </p:attrNameLst>
                                      </p:cBhvr>
                                      <p:to>
                                        <p:strVal val="visible"/>
                                      </p:to>
                                    </p:set>
                                    <p:anim calcmode="lin" valueType="num">
                                      <p:cBhvr>
                                        <p:cTn id="40" dur="500" fill="hold"/>
                                        <p:tgtEl>
                                          <p:spTgt spid="52236"/>
                                        </p:tgtEl>
                                        <p:attrNameLst>
                                          <p:attrName>ppt_w</p:attrName>
                                        </p:attrNameLst>
                                      </p:cBhvr>
                                      <p:tavLst>
                                        <p:tav tm="0">
                                          <p:val>
                                            <p:strVal val="#ppt_w*0.70"/>
                                          </p:val>
                                        </p:tav>
                                        <p:tav tm="100000">
                                          <p:val>
                                            <p:strVal val="#ppt_w"/>
                                          </p:val>
                                        </p:tav>
                                      </p:tavLst>
                                    </p:anim>
                                    <p:anim calcmode="lin" valueType="num">
                                      <p:cBhvr>
                                        <p:cTn id="41" dur="500" fill="hold"/>
                                        <p:tgtEl>
                                          <p:spTgt spid="52236"/>
                                        </p:tgtEl>
                                        <p:attrNameLst>
                                          <p:attrName>ppt_h</p:attrName>
                                        </p:attrNameLst>
                                      </p:cBhvr>
                                      <p:tavLst>
                                        <p:tav tm="0">
                                          <p:val>
                                            <p:strVal val="#ppt_h"/>
                                          </p:val>
                                        </p:tav>
                                        <p:tav tm="100000">
                                          <p:val>
                                            <p:strVal val="#ppt_h"/>
                                          </p:val>
                                        </p:tav>
                                      </p:tavLst>
                                    </p:anim>
                                    <p:animEffect transition="in" filter="fade">
                                      <p:cBhvr>
                                        <p:cTn id="42" dur="500"/>
                                        <p:tgtEl>
                                          <p:spTgt spid="52236"/>
                                        </p:tgtEl>
                                      </p:cBhvr>
                                    </p:animEffect>
                                  </p:childTnLst>
                                </p:cTn>
                              </p:par>
                            </p:childTnLst>
                          </p:cTn>
                        </p:par>
                        <p:par>
                          <p:cTn id="43" fill="hold" nodeType="afterGroup">
                            <p:stCondLst>
                              <p:cond delay="5000"/>
                            </p:stCondLst>
                            <p:childTnLst>
                              <p:par>
                                <p:cTn id="44" presetID="5" presetClass="entr" presetSubtype="10" fill="hold" grpId="0" nodeType="afterEffect">
                                  <p:stCondLst>
                                    <p:cond delay="3000"/>
                                  </p:stCondLst>
                                  <p:childTnLst>
                                    <p:set>
                                      <p:cBhvr>
                                        <p:cTn id="45" dur="1" fill="hold">
                                          <p:stCondLst>
                                            <p:cond delay="0"/>
                                          </p:stCondLst>
                                        </p:cTn>
                                        <p:tgtEl>
                                          <p:spTgt spid="52237"/>
                                        </p:tgtEl>
                                        <p:attrNameLst>
                                          <p:attrName>style.visibility</p:attrName>
                                        </p:attrNameLst>
                                      </p:cBhvr>
                                      <p:to>
                                        <p:strVal val="visible"/>
                                      </p:to>
                                    </p:set>
                                    <p:animEffect transition="in" filter="checkerboard(across)">
                                      <p:cBhvr>
                                        <p:cTn id="46" dur="2000"/>
                                        <p:tgtEl>
                                          <p:spTgt spid="52237"/>
                                        </p:tgtEl>
                                      </p:cBhvr>
                                    </p:animEffect>
                                  </p:childTnLst>
                                </p:cTn>
                              </p:par>
                            </p:childTnLst>
                          </p:cTn>
                        </p:par>
                        <p:par>
                          <p:cTn id="47" fill="hold" nodeType="afterGroup">
                            <p:stCondLst>
                              <p:cond delay="10000"/>
                            </p:stCondLst>
                            <p:childTnLst>
                              <p:par>
                                <p:cTn id="48" presetID="53" presetClass="entr" presetSubtype="0" fill="hold" nodeType="afterEffect">
                                  <p:stCondLst>
                                    <p:cond delay="3000"/>
                                  </p:stCondLst>
                                  <p:childTnLst>
                                    <p:set>
                                      <p:cBhvr>
                                        <p:cTn id="49" dur="1" fill="hold">
                                          <p:stCondLst>
                                            <p:cond delay="0"/>
                                          </p:stCondLst>
                                        </p:cTn>
                                        <p:tgtEl>
                                          <p:spTgt spid="52239"/>
                                        </p:tgtEl>
                                        <p:attrNameLst>
                                          <p:attrName>style.visibility</p:attrName>
                                        </p:attrNameLst>
                                      </p:cBhvr>
                                      <p:to>
                                        <p:strVal val="visible"/>
                                      </p:to>
                                    </p:set>
                                    <p:anim calcmode="lin" valueType="num">
                                      <p:cBhvr>
                                        <p:cTn id="50" dur="500" fill="hold"/>
                                        <p:tgtEl>
                                          <p:spTgt spid="52239"/>
                                        </p:tgtEl>
                                        <p:attrNameLst>
                                          <p:attrName>ppt_w</p:attrName>
                                        </p:attrNameLst>
                                      </p:cBhvr>
                                      <p:tavLst>
                                        <p:tav tm="0">
                                          <p:val>
                                            <p:fltVal val="0"/>
                                          </p:val>
                                        </p:tav>
                                        <p:tav tm="100000">
                                          <p:val>
                                            <p:strVal val="#ppt_w"/>
                                          </p:val>
                                        </p:tav>
                                      </p:tavLst>
                                    </p:anim>
                                    <p:anim calcmode="lin" valueType="num">
                                      <p:cBhvr>
                                        <p:cTn id="51" dur="500" fill="hold"/>
                                        <p:tgtEl>
                                          <p:spTgt spid="52239"/>
                                        </p:tgtEl>
                                        <p:attrNameLst>
                                          <p:attrName>ppt_h</p:attrName>
                                        </p:attrNameLst>
                                      </p:cBhvr>
                                      <p:tavLst>
                                        <p:tav tm="0">
                                          <p:val>
                                            <p:fltVal val="0"/>
                                          </p:val>
                                        </p:tav>
                                        <p:tav tm="100000">
                                          <p:val>
                                            <p:strVal val="#ppt_h"/>
                                          </p:val>
                                        </p:tav>
                                      </p:tavLst>
                                    </p:anim>
                                    <p:animEffect transition="in" filter="fade">
                                      <p:cBhvr>
                                        <p:cTn id="52" dur="500"/>
                                        <p:tgtEl>
                                          <p:spTgt spid="52239"/>
                                        </p:tgtEl>
                                      </p:cBhvr>
                                    </p:animEffect>
                                  </p:childTnLst>
                                </p:cTn>
                              </p:par>
                              <p:par>
                                <p:cTn id="53" presetID="3" presetClass="exit" presetSubtype="10" fill="hold" grpId="0" nodeType="withEffect">
                                  <p:stCondLst>
                                    <p:cond delay="0"/>
                                  </p:stCondLst>
                                  <p:childTnLst>
                                    <p:animEffect transition="out" filter="blinds(horizontal)">
                                      <p:cBhvr>
                                        <p:cTn id="54" dur="500"/>
                                        <p:tgtEl>
                                          <p:spTgt spid="52230"/>
                                        </p:tgtEl>
                                      </p:cBhvr>
                                    </p:animEffect>
                                    <p:set>
                                      <p:cBhvr>
                                        <p:cTn id="55" dur="1" fill="hold">
                                          <p:stCondLst>
                                            <p:cond delay="499"/>
                                          </p:stCondLst>
                                        </p:cTn>
                                        <p:tgtEl>
                                          <p:spTgt spid="522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P spid="52230" grpId="0" animBg="1"/>
      <p:bldP spid="52231" grpId="0" animBg="1"/>
      <p:bldP spid="52232" grpId="0" animBg="1"/>
      <p:bldP spid="52233" grpId="0" animBg="1"/>
      <p:bldP spid="52234" grpId="0" animBg="1"/>
      <p:bldP spid="52235" grpId="0" animBg="1"/>
      <p:bldP spid="52236" grpId="0" animBg="1"/>
      <p:bldP spid="522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p:txBody>
          <a:bodyPr/>
          <a:lstStyle/>
          <a:p>
            <a:endParaRPr lang="en-US" altLang="en-US"/>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36750"/>
            <a:ext cx="8610600" cy="385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3732" name="Rectangle 4"/>
          <p:cNvSpPr>
            <a:spLocks noGrp="1" noChangeArrowheads="1"/>
          </p:cNvSpPr>
          <p:nvPr>
            <p:ph type="title"/>
          </p:nvPr>
        </p:nvSpPr>
        <p:spPr/>
        <p:txBody>
          <a:bodyPr/>
          <a:lstStyle/>
          <a:p>
            <a:r>
              <a:rPr lang="en-US" altLang="en-US"/>
              <a:t>A 32 Ch PMT detector</a:t>
            </a:r>
          </a:p>
        </p:txBody>
      </p:sp>
    </p:spTree>
    <p:extLst>
      <p:ext uri="{BB962C8B-B14F-4D97-AF65-F5344CB8AC3E}">
        <p14:creationId xmlns:p14="http://schemas.microsoft.com/office/powerpoint/2010/main" val="3118424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endParaRPr lang="en-US" altLang="en-US"/>
          </a:p>
        </p:txBody>
      </p:sp>
      <p:sp>
        <p:nvSpPr>
          <p:cNvPr id="285699" name="Rectangle 3"/>
          <p:cNvSpPr>
            <a:spLocks noGrp="1" noChangeArrowheads="1"/>
          </p:cNvSpPr>
          <p:nvPr>
            <p:ph type="body" idx="1"/>
          </p:nvPr>
        </p:nvSpPr>
        <p:spPr/>
        <p:txBody>
          <a:bodyPr/>
          <a:lstStyle/>
          <a:p>
            <a:endParaRPr lang="en-US" altLang="en-US"/>
          </a:p>
        </p:txBody>
      </p:sp>
      <p:graphicFrame>
        <p:nvGraphicFramePr>
          <p:cNvPr id="285700" name="Object 4"/>
          <p:cNvGraphicFramePr>
            <a:graphicFrameLocks noChangeAspect="1"/>
          </p:cNvGraphicFramePr>
          <p:nvPr/>
        </p:nvGraphicFramePr>
        <p:xfrm>
          <a:off x="896938" y="1774825"/>
          <a:ext cx="7351712" cy="3308350"/>
        </p:xfrm>
        <a:graphic>
          <a:graphicData uri="http://schemas.openxmlformats.org/presentationml/2006/ole">
            <mc:AlternateContent xmlns:mc="http://schemas.openxmlformats.org/markup-compatibility/2006">
              <mc:Choice xmlns:v="urn:schemas-microsoft-com:vml" Requires="v">
                <p:oleObj spid="_x0000_s12422" name="Document" r:id="rId4" imgW="7352381" imgH="3309139" progId="XaraX.Document">
                  <p:link updateAutomatic="1"/>
                </p:oleObj>
              </mc:Choice>
              <mc:Fallback>
                <p:oleObj name="Document" r:id="rId4" imgW="7352381" imgH="3309139"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38" y="1774825"/>
                        <a:ext cx="7351712" cy="3308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61746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endParaRPr lang="en-US" altLang="en-US"/>
          </a:p>
        </p:txBody>
      </p:sp>
      <p:sp>
        <p:nvSpPr>
          <p:cNvPr id="287747" name="Rectangle 3"/>
          <p:cNvSpPr>
            <a:spLocks noGrp="1" noChangeArrowheads="1"/>
          </p:cNvSpPr>
          <p:nvPr>
            <p:ph type="body" idx="1"/>
          </p:nvPr>
        </p:nvSpPr>
        <p:spPr/>
        <p:txBody>
          <a:bodyPr/>
          <a:lstStyle/>
          <a:p>
            <a:endParaRPr lang="en-US" altLang="en-US"/>
          </a:p>
        </p:txBody>
      </p:sp>
      <p:graphicFrame>
        <p:nvGraphicFramePr>
          <p:cNvPr id="287748" name="Object 4"/>
          <p:cNvGraphicFramePr>
            <a:graphicFrameLocks noChangeAspect="1"/>
          </p:cNvGraphicFramePr>
          <p:nvPr/>
        </p:nvGraphicFramePr>
        <p:xfrm>
          <a:off x="896938" y="1774825"/>
          <a:ext cx="7351712" cy="3308350"/>
        </p:xfrm>
        <a:graphic>
          <a:graphicData uri="http://schemas.openxmlformats.org/presentationml/2006/ole">
            <mc:AlternateContent xmlns:mc="http://schemas.openxmlformats.org/markup-compatibility/2006">
              <mc:Choice xmlns:v="urn:schemas-microsoft-com:vml" Requires="v">
                <p:oleObj spid="_x0000_s13446" name="Document" r:id="rId4" imgW="7352381" imgH="3309139" progId="XaraX.Document">
                  <p:link updateAutomatic="1"/>
                </p:oleObj>
              </mc:Choice>
              <mc:Fallback>
                <p:oleObj name="Document" r:id="rId4" imgW="7352381" imgH="3309139"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938" y="1774825"/>
                        <a:ext cx="7351712" cy="3308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85379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52800" cy="1143000"/>
          </a:xfrm>
        </p:spPr>
        <p:txBody>
          <a:bodyPr/>
          <a:lstStyle/>
          <a:p>
            <a:r>
              <a:rPr lang="en-US"/>
              <a:t>Spectral plots</a:t>
            </a:r>
          </a:p>
        </p:txBody>
      </p:sp>
      <p:sp>
        <p:nvSpPr>
          <p:cNvPr id="4" name="TextBox 3"/>
          <p:cNvSpPr txBox="1"/>
          <p:nvPr/>
        </p:nvSpPr>
        <p:spPr>
          <a:xfrm>
            <a:off x="5064554" y="0"/>
            <a:ext cx="3962944" cy="1477328"/>
          </a:xfrm>
          <a:prstGeom prst="rect">
            <a:avLst/>
          </a:prstGeom>
          <a:noFill/>
        </p:spPr>
        <p:txBody>
          <a:bodyPr wrap="none" rtlCol="0">
            <a:spAutoFit/>
          </a:bodyPr>
          <a:lstStyle/>
          <a:p>
            <a:pPr>
              <a:spcBef>
                <a:spcPct val="0"/>
              </a:spcBef>
              <a:buFontTx/>
              <a:buAutoNum type="arabicPeriod"/>
            </a:pPr>
            <a:r>
              <a:rPr lang="en-US" altLang="en-US" sz="900" dirty="0" smtClean="0"/>
              <a:t> 5-</a:t>
            </a:r>
            <a:r>
              <a:rPr lang="en-US" altLang="en-US" sz="900" dirty="0"/>
              <a:t>(and-6)-carboxy-2´,7´-dichlorofluorescein </a:t>
            </a:r>
            <a:r>
              <a:rPr lang="en-US" altLang="en-US" sz="900" dirty="0" err="1"/>
              <a:t>diacetate</a:t>
            </a:r>
            <a:r>
              <a:rPr lang="en-US" altLang="en-US" sz="900" dirty="0"/>
              <a:t> (CDCFA)</a:t>
            </a:r>
          </a:p>
          <a:p>
            <a:pPr>
              <a:spcBef>
                <a:spcPct val="0"/>
              </a:spcBef>
              <a:buFontTx/>
              <a:buAutoNum type="arabicPeriod"/>
            </a:pPr>
            <a:r>
              <a:rPr lang="en-US" altLang="en-US" sz="900" dirty="0" smtClean="0"/>
              <a:t> 5(6</a:t>
            </a:r>
            <a:r>
              <a:rPr lang="en-US" altLang="en-US" sz="900" dirty="0"/>
              <a:t>)-carboxy-4',5'-dimethylfluorescein (CDMFA)</a:t>
            </a:r>
          </a:p>
          <a:p>
            <a:pPr>
              <a:spcBef>
                <a:spcPct val="0"/>
              </a:spcBef>
              <a:buFontTx/>
              <a:buAutoNum type="arabicPeriod"/>
            </a:pPr>
            <a:r>
              <a:rPr lang="en-US" altLang="en-US" sz="900" dirty="0" smtClean="0"/>
              <a:t> 5-sulfofluorescein </a:t>
            </a:r>
            <a:r>
              <a:rPr lang="en-US" altLang="en-US" sz="900" dirty="0" err="1"/>
              <a:t>diacetate</a:t>
            </a:r>
            <a:r>
              <a:rPr lang="en-US" altLang="en-US" sz="900" dirty="0"/>
              <a:t> (SFDA)</a:t>
            </a:r>
          </a:p>
          <a:p>
            <a:pPr>
              <a:spcBef>
                <a:spcPct val="0"/>
              </a:spcBef>
              <a:buFontTx/>
              <a:buAutoNum type="arabicPeriod"/>
            </a:pPr>
            <a:r>
              <a:rPr lang="en-US" altLang="en-US" sz="900" dirty="0" smtClean="0"/>
              <a:t> Cell </a:t>
            </a:r>
            <a:r>
              <a:rPr lang="en-US" altLang="en-US" sz="900" dirty="0"/>
              <a:t>Tracker Green – 5-chloromethylfluorescein </a:t>
            </a:r>
            <a:r>
              <a:rPr lang="en-US" altLang="en-US" sz="900" dirty="0" err="1"/>
              <a:t>diacetate</a:t>
            </a:r>
            <a:r>
              <a:rPr lang="en-US" altLang="en-US" sz="900" dirty="0"/>
              <a:t> (CTG)</a:t>
            </a:r>
          </a:p>
          <a:p>
            <a:pPr>
              <a:spcBef>
                <a:spcPct val="0"/>
              </a:spcBef>
              <a:buFontTx/>
              <a:buAutoNum type="arabicPeriod"/>
            </a:pPr>
            <a:r>
              <a:rPr lang="en-US" altLang="en-US" sz="900" dirty="0" smtClean="0"/>
              <a:t> 5-</a:t>
            </a:r>
            <a:r>
              <a:rPr lang="en-US" altLang="en-US" sz="900" dirty="0"/>
              <a:t>(and-6)-carboxy-2´,7´-dichlorofluorescein </a:t>
            </a:r>
            <a:r>
              <a:rPr lang="en-US" altLang="en-US" sz="900" dirty="0" err="1"/>
              <a:t>diacetate</a:t>
            </a:r>
            <a:r>
              <a:rPr lang="en-US" altLang="en-US" sz="900" dirty="0"/>
              <a:t>, </a:t>
            </a:r>
            <a:r>
              <a:rPr lang="en-US" altLang="en-US" sz="900" dirty="0" err="1"/>
              <a:t>succinimidyl</a:t>
            </a:r>
            <a:r>
              <a:rPr lang="en-US" altLang="en-US" sz="900" dirty="0"/>
              <a:t> ester (DCF)</a:t>
            </a:r>
          </a:p>
          <a:p>
            <a:pPr>
              <a:spcBef>
                <a:spcPct val="0"/>
              </a:spcBef>
              <a:buFontTx/>
              <a:buAutoNum type="arabicPeriod"/>
            </a:pPr>
            <a:r>
              <a:rPr lang="en-US" altLang="en-US" sz="900" dirty="0" smtClean="0"/>
              <a:t> </a:t>
            </a:r>
            <a:r>
              <a:rPr lang="en-US" altLang="en-US" sz="900" dirty="0" err="1" smtClean="0"/>
              <a:t>bis</a:t>
            </a:r>
            <a:r>
              <a:rPr lang="en-US" altLang="en-US" sz="900" dirty="0" smtClean="0"/>
              <a:t>-</a:t>
            </a:r>
            <a:r>
              <a:rPr lang="en-US" altLang="en-US" sz="900" dirty="0"/>
              <a:t>(1,3-dibutylbarbituric acid)</a:t>
            </a:r>
            <a:r>
              <a:rPr lang="en-US" altLang="en-US" sz="900" dirty="0" err="1"/>
              <a:t>trimethine</a:t>
            </a:r>
            <a:r>
              <a:rPr lang="en-US" altLang="en-US" sz="900" dirty="0"/>
              <a:t> </a:t>
            </a:r>
            <a:r>
              <a:rPr lang="en-US" altLang="en-US" sz="900" dirty="0" err="1"/>
              <a:t>oxonol</a:t>
            </a:r>
            <a:r>
              <a:rPr lang="en-US" altLang="en-US" sz="900" dirty="0"/>
              <a:t> (DiBAC</a:t>
            </a:r>
            <a:r>
              <a:rPr lang="en-US" altLang="en-US" sz="900" baseline="-25000" dirty="0"/>
              <a:t>4</a:t>
            </a:r>
            <a:r>
              <a:rPr lang="en-US" altLang="en-US" sz="900" dirty="0"/>
              <a:t>(3))</a:t>
            </a:r>
          </a:p>
          <a:p>
            <a:pPr>
              <a:spcBef>
                <a:spcPct val="0"/>
              </a:spcBef>
              <a:buFontTx/>
              <a:buAutoNum type="arabicPeriod"/>
            </a:pPr>
            <a:r>
              <a:rPr lang="en-US" altLang="en-US" sz="900" dirty="0" smtClean="0"/>
              <a:t> 3,3</a:t>
            </a:r>
            <a:r>
              <a:rPr lang="en-US" altLang="en-US" sz="900" dirty="0"/>
              <a:t>'-dipentyloxacarbocyanine iodide (DiOC</a:t>
            </a:r>
            <a:r>
              <a:rPr lang="en-US" altLang="en-US" sz="900" baseline="-25000" dirty="0"/>
              <a:t>5</a:t>
            </a:r>
            <a:r>
              <a:rPr lang="en-US" altLang="en-US" sz="900" dirty="0"/>
              <a:t>(3))</a:t>
            </a:r>
          </a:p>
          <a:p>
            <a:pPr>
              <a:spcBef>
                <a:spcPct val="0"/>
              </a:spcBef>
              <a:buFontTx/>
              <a:buAutoNum type="arabicPeriod"/>
            </a:pPr>
            <a:r>
              <a:rPr lang="en-US" altLang="en-US" sz="900" dirty="0" smtClean="0"/>
              <a:t> 3,3</a:t>
            </a:r>
            <a:r>
              <a:rPr lang="en-US" altLang="en-US" sz="900" dirty="0"/>
              <a:t>'-dihexyloxacarbocyanine iodide (DiOC</a:t>
            </a:r>
            <a:r>
              <a:rPr lang="en-US" altLang="en-US" sz="900" baseline="-25000" dirty="0"/>
              <a:t>6</a:t>
            </a:r>
            <a:r>
              <a:rPr lang="en-US" altLang="en-US" sz="900" dirty="0"/>
              <a:t>(3))</a:t>
            </a:r>
          </a:p>
          <a:p>
            <a:pPr>
              <a:spcBef>
                <a:spcPct val="0"/>
              </a:spcBef>
              <a:buFontTx/>
              <a:buAutoNum type="arabicPeriod"/>
            </a:pPr>
            <a:r>
              <a:rPr lang="en-US" altLang="en-US" sz="900" dirty="0" smtClean="0"/>
              <a:t> </a:t>
            </a:r>
            <a:r>
              <a:rPr lang="en-US" altLang="en-US" sz="900" dirty="0" err="1" smtClean="0"/>
              <a:t>Rhodamine</a:t>
            </a:r>
            <a:r>
              <a:rPr lang="en-US" altLang="en-US" sz="900" dirty="0" smtClean="0"/>
              <a:t> </a:t>
            </a:r>
            <a:r>
              <a:rPr lang="en-US" altLang="en-US" sz="900" dirty="0"/>
              <a:t>110</a:t>
            </a:r>
          </a:p>
          <a:p>
            <a:endParaRPr lang="en-US" sz="900" dirty="0"/>
          </a:p>
        </p:txBody>
      </p:sp>
      <p:pic>
        <p:nvPicPr>
          <p:cNvPr id="5" name="Picture 1165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4400" y="1371600"/>
            <a:ext cx="7313613" cy="1793875"/>
          </a:xfrm>
          <a:noFill/>
          <a:extLst>
            <a:ext uri="{909E8E84-426E-40dd-AFC4-6F175D3DCCD1}">
              <a14:hiddenFill xmlns="" xmlns:a14="http://schemas.microsoft.com/office/drawing/2010/main">
                <a:solidFill>
                  <a:srgbClr val="FFFFFF"/>
                </a:solidFill>
              </a14:hiddenFill>
            </a:ext>
          </a:extLst>
        </p:spPr>
      </p:pic>
      <p:pic>
        <p:nvPicPr>
          <p:cNvPr id="6" name="Picture 116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200400"/>
            <a:ext cx="7313613" cy="179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7" name="Picture 116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14400" y="5026025"/>
            <a:ext cx="7313613" cy="179387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Box 11659"/>
          <p:cNvSpPr txBox="1">
            <a:spLocks noChangeArrowheads="1"/>
          </p:cNvSpPr>
          <p:nvPr/>
        </p:nvSpPr>
        <p:spPr bwMode="auto">
          <a:xfrm>
            <a:off x="3048000" y="13716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1</a:t>
            </a:r>
          </a:p>
        </p:txBody>
      </p:sp>
      <p:sp>
        <p:nvSpPr>
          <p:cNvPr id="9" name="Text Box 11660"/>
          <p:cNvSpPr txBox="1">
            <a:spLocks noChangeArrowheads="1"/>
          </p:cNvSpPr>
          <p:nvPr/>
        </p:nvSpPr>
        <p:spPr bwMode="auto">
          <a:xfrm>
            <a:off x="5486400" y="13716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2</a:t>
            </a:r>
          </a:p>
        </p:txBody>
      </p:sp>
      <p:sp>
        <p:nvSpPr>
          <p:cNvPr id="10" name="Text Box 11661"/>
          <p:cNvSpPr txBox="1">
            <a:spLocks noChangeArrowheads="1"/>
          </p:cNvSpPr>
          <p:nvPr/>
        </p:nvSpPr>
        <p:spPr bwMode="auto">
          <a:xfrm>
            <a:off x="7924800" y="13716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3</a:t>
            </a:r>
          </a:p>
        </p:txBody>
      </p:sp>
      <p:sp>
        <p:nvSpPr>
          <p:cNvPr id="11" name="Text Box 11662"/>
          <p:cNvSpPr txBox="1">
            <a:spLocks noChangeArrowheads="1"/>
          </p:cNvSpPr>
          <p:nvPr/>
        </p:nvSpPr>
        <p:spPr bwMode="auto">
          <a:xfrm>
            <a:off x="3048000" y="3260725"/>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4</a:t>
            </a:r>
          </a:p>
        </p:txBody>
      </p:sp>
      <p:sp>
        <p:nvSpPr>
          <p:cNvPr id="12" name="Text Box 11663"/>
          <p:cNvSpPr txBox="1">
            <a:spLocks noChangeArrowheads="1"/>
          </p:cNvSpPr>
          <p:nvPr/>
        </p:nvSpPr>
        <p:spPr bwMode="auto">
          <a:xfrm>
            <a:off x="5486400" y="3260725"/>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5</a:t>
            </a:r>
          </a:p>
        </p:txBody>
      </p:sp>
      <p:sp>
        <p:nvSpPr>
          <p:cNvPr id="13" name="Text Box 11664"/>
          <p:cNvSpPr txBox="1">
            <a:spLocks noChangeArrowheads="1"/>
          </p:cNvSpPr>
          <p:nvPr/>
        </p:nvSpPr>
        <p:spPr bwMode="auto">
          <a:xfrm>
            <a:off x="7924800" y="3260725"/>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6</a:t>
            </a:r>
          </a:p>
        </p:txBody>
      </p:sp>
      <p:sp>
        <p:nvSpPr>
          <p:cNvPr id="14" name="Text Box 11665"/>
          <p:cNvSpPr txBox="1">
            <a:spLocks noChangeArrowheads="1"/>
          </p:cNvSpPr>
          <p:nvPr/>
        </p:nvSpPr>
        <p:spPr bwMode="auto">
          <a:xfrm>
            <a:off x="3048000" y="50292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7</a:t>
            </a:r>
          </a:p>
        </p:txBody>
      </p:sp>
      <p:sp>
        <p:nvSpPr>
          <p:cNvPr id="15" name="Text Box 11666"/>
          <p:cNvSpPr txBox="1">
            <a:spLocks noChangeArrowheads="1"/>
          </p:cNvSpPr>
          <p:nvPr/>
        </p:nvSpPr>
        <p:spPr bwMode="auto">
          <a:xfrm>
            <a:off x="5486400" y="50292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8</a:t>
            </a:r>
          </a:p>
        </p:txBody>
      </p:sp>
      <p:sp>
        <p:nvSpPr>
          <p:cNvPr id="16" name="Text Box 11667"/>
          <p:cNvSpPr txBox="1">
            <a:spLocks noChangeArrowheads="1"/>
          </p:cNvSpPr>
          <p:nvPr/>
        </p:nvSpPr>
        <p:spPr bwMode="auto">
          <a:xfrm>
            <a:off x="7924800" y="5029200"/>
            <a:ext cx="2905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spcBef>
                <a:spcPct val="20000"/>
              </a:spcBef>
              <a:buClr>
                <a:schemeClr val="hlink"/>
              </a:buClr>
              <a:buSzPct val="65000"/>
              <a:buFont typeface="Wingdings" pitchFamily="2" charset="2"/>
              <a:buChar char="n"/>
              <a:defRPr sz="3200">
                <a:solidFill>
                  <a:schemeClr val="tx1"/>
                </a:solidFill>
                <a:latin typeface="Trebuchet MS" pitchFamily="34" charset="0"/>
              </a:defRPr>
            </a:lvl1pPr>
            <a:lvl2pPr marL="742950" indent="-285750" algn="l" eaLnBrk="0" hangingPunct="0">
              <a:spcBef>
                <a:spcPct val="20000"/>
              </a:spcBef>
              <a:buClr>
                <a:schemeClr val="folHlink"/>
              </a:buClr>
              <a:buSzPct val="65000"/>
              <a:buFont typeface="Wingdings" pitchFamily="2" charset="2"/>
              <a:buChar char="n"/>
              <a:defRPr sz="2800">
                <a:solidFill>
                  <a:schemeClr val="tx1"/>
                </a:solidFill>
                <a:latin typeface="Trebuchet MS" pitchFamily="34" charset="0"/>
              </a:defRPr>
            </a:lvl2pPr>
            <a:lvl3pPr marL="1143000" indent="-228600" algn="l" eaLnBrk="0" hangingPunct="0">
              <a:spcBef>
                <a:spcPct val="20000"/>
              </a:spcBef>
              <a:buClr>
                <a:schemeClr val="hlink"/>
              </a:buClr>
              <a:buSzPct val="65000"/>
              <a:buFont typeface="Wingdings" pitchFamily="2" charset="2"/>
              <a:buChar char="n"/>
              <a:defRPr sz="2400">
                <a:solidFill>
                  <a:schemeClr val="tx1"/>
                </a:solidFill>
                <a:latin typeface="Trebuchet MS" pitchFamily="34" charset="0"/>
              </a:defRPr>
            </a:lvl3pPr>
            <a:lvl4pPr marL="1600200" indent="-228600" algn="l" eaLnBrk="0" hangingPunct="0">
              <a:spcBef>
                <a:spcPct val="20000"/>
              </a:spcBef>
              <a:buClr>
                <a:schemeClr val="folHlink"/>
              </a:buClr>
              <a:buSzPct val="65000"/>
              <a:buFont typeface="Wingdings" pitchFamily="2" charset="2"/>
              <a:buChar char="n"/>
              <a:defRPr sz="2000">
                <a:solidFill>
                  <a:schemeClr val="tx1"/>
                </a:solidFill>
                <a:latin typeface="Trebuchet MS" pitchFamily="34" charset="0"/>
              </a:defRPr>
            </a:lvl4pPr>
            <a:lvl5pPr marL="2057400" indent="-228600" algn="l" eaLnBrk="0" hangingPunct="0">
              <a:spcBef>
                <a:spcPct val="20000"/>
              </a:spcBef>
              <a:buClr>
                <a:schemeClr val="hlink"/>
              </a:buClr>
              <a:buSzPct val="65000"/>
              <a:buFont typeface="Wingdings" pitchFamily="2" charset="2"/>
              <a:buChar char="n"/>
              <a:defRPr sz="2000">
                <a:solidFill>
                  <a:schemeClr val="tx1"/>
                </a:solidFill>
                <a:latin typeface="Trebuchet MS"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rebuchet MS" pitchFamily="34" charset="0"/>
              </a:defRPr>
            </a:lvl9pPr>
          </a:lstStyle>
          <a:p>
            <a:pPr algn="ctr" eaLnBrk="1" hangingPunct="1">
              <a:spcBef>
                <a:spcPct val="0"/>
              </a:spcBef>
              <a:buClrTx/>
              <a:buSzTx/>
              <a:buFontTx/>
              <a:buNone/>
            </a:pPr>
            <a:r>
              <a:rPr lang="en-US" altLang="en-US" sz="1600" b="0">
                <a:solidFill>
                  <a:srgbClr val="FFFF00"/>
                </a:solidFill>
              </a:rPr>
              <a:t>9</a:t>
            </a:r>
          </a:p>
        </p:txBody>
      </p:sp>
      <p:sp>
        <p:nvSpPr>
          <p:cNvPr id="17" name="TextBox 16"/>
          <p:cNvSpPr txBox="1"/>
          <p:nvPr/>
        </p:nvSpPr>
        <p:spPr>
          <a:xfrm>
            <a:off x="838200" y="1443335"/>
            <a:ext cx="1827744" cy="369332"/>
          </a:xfrm>
          <a:prstGeom prst="rect">
            <a:avLst/>
          </a:prstGeom>
          <a:noFill/>
        </p:spPr>
        <p:txBody>
          <a:bodyPr wrap="none" rtlCol="0">
            <a:spAutoFit/>
          </a:bodyPr>
          <a:lstStyle/>
          <a:p>
            <a:r>
              <a:rPr lang="en-US" dirty="0" smtClean="0">
                <a:solidFill>
                  <a:srgbClr val="FFFF00"/>
                </a:solidFill>
              </a:rPr>
              <a:t>400---------750nm</a:t>
            </a:r>
            <a:endParaRPr lang="en-US" dirty="0">
              <a:solidFill>
                <a:srgbClr val="FFFF00"/>
              </a:solidFill>
            </a:endParaRPr>
          </a:p>
        </p:txBody>
      </p:sp>
      <p:sp>
        <p:nvSpPr>
          <p:cNvPr id="18" name="TextBox 17"/>
          <p:cNvSpPr txBox="1"/>
          <p:nvPr/>
        </p:nvSpPr>
        <p:spPr>
          <a:xfrm>
            <a:off x="3233346" y="1447800"/>
            <a:ext cx="1827744" cy="369332"/>
          </a:xfrm>
          <a:prstGeom prst="rect">
            <a:avLst/>
          </a:prstGeom>
          <a:noFill/>
        </p:spPr>
        <p:txBody>
          <a:bodyPr wrap="none" rtlCol="0">
            <a:spAutoFit/>
          </a:bodyPr>
          <a:lstStyle/>
          <a:p>
            <a:r>
              <a:rPr lang="en-US" dirty="0" smtClean="0">
                <a:solidFill>
                  <a:srgbClr val="FFFF00"/>
                </a:solidFill>
              </a:rPr>
              <a:t>400---------750nm</a:t>
            </a:r>
            <a:endParaRPr lang="en-US" dirty="0">
              <a:solidFill>
                <a:srgbClr val="FFFF00"/>
              </a:solidFill>
            </a:endParaRPr>
          </a:p>
        </p:txBody>
      </p:sp>
      <p:sp>
        <p:nvSpPr>
          <p:cNvPr id="19" name="TextBox 18"/>
          <p:cNvSpPr txBox="1"/>
          <p:nvPr/>
        </p:nvSpPr>
        <p:spPr>
          <a:xfrm>
            <a:off x="5671746" y="1447800"/>
            <a:ext cx="1827744" cy="369332"/>
          </a:xfrm>
          <a:prstGeom prst="rect">
            <a:avLst/>
          </a:prstGeom>
          <a:noFill/>
        </p:spPr>
        <p:txBody>
          <a:bodyPr wrap="none" rtlCol="0">
            <a:spAutoFit/>
          </a:bodyPr>
          <a:lstStyle/>
          <a:p>
            <a:r>
              <a:rPr lang="en-US" dirty="0" smtClean="0">
                <a:solidFill>
                  <a:srgbClr val="FFFF00"/>
                </a:solidFill>
              </a:rPr>
              <a:t>400---------750nm</a:t>
            </a:r>
            <a:endParaRPr lang="en-US" dirty="0">
              <a:solidFill>
                <a:srgbClr val="FFFF00"/>
              </a:solidFill>
            </a:endParaRPr>
          </a:p>
        </p:txBody>
      </p:sp>
      <p:sp>
        <p:nvSpPr>
          <p:cNvPr id="20" name="Rectangle 19"/>
          <p:cNvSpPr/>
          <p:nvPr/>
        </p:nvSpPr>
        <p:spPr bwMode="auto">
          <a:xfrm>
            <a:off x="1127234" y="1909465"/>
            <a:ext cx="533400" cy="646331"/>
          </a:xfrm>
          <a:prstGeom prst="rect">
            <a:avLst/>
          </a:prstGeom>
          <a:solidFill>
            <a:srgbClr val="F2F2F2">
              <a:alpha val="3882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smtClean="0">
              <a:ln>
                <a:noFill/>
              </a:ln>
              <a:solidFill>
                <a:srgbClr val="FFFF00"/>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2133820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pPr eaLnBrk="1" hangingPunct="1"/>
            <a:r>
              <a:rPr lang="en-US" sz="3600">
                <a:latin typeface="Arial Narrow" charset="0"/>
              </a:rPr>
              <a:t>Scatter</a:t>
            </a:r>
            <a:br>
              <a:rPr lang="en-US" sz="3600">
                <a:latin typeface="Arial Narrow" charset="0"/>
              </a:rPr>
            </a:br>
            <a:r>
              <a:rPr lang="en-US" sz="3600">
                <a:latin typeface="Arial Narrow" charset="0"/>
              </a:rPr>
              <a:t>matrix</a:t>
            </a:r>
          </a:p>
        </p:txBody>
      </p:sp>
      <p:sp>
        <p:nvSpPr>
          <p:cNvPr id="7171" name="Text Box 6"/>
          <p:cNvSpPr txBox="1">
            <a:spLocks noChangeArrowheads="1"/>
          </p:cNvSpPr>
          <p:nvPr/>
        </p:nvSpPr>
        <p:spPr bwMode="auto">
          <a:xfrm>
            <a:off x="212725" y="188912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algn="l"/>
            <a:endParaRPr lang="en-US" sz="1600" b="0"/>
          </a:p>
        </p:txBody>
      </p:sp>
      <p:sp>
        <p:nvSpPr>
          <p:cNvPr id="7172" name="Text Box 7"/>
          <p:cNvSpPr txBox="1">
            <a:spLocks noChangeArrowheads="1"/>
          </p:cNvSpPr>
          <p:nvPr/>
        </p:nvSpPr>
        <p:spPr bwMode="auto">
          <a:xfrm>
            <a:off x="0" y="3657600"/>
            <a:ext cx="21336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algn="l"/>
            <a:r>
              <a:rPr lang="en-US" sz="1200" b="0"/>
              <a:t>Matrix of 2-D scatterplot allow us to visualize all the possible combination of channels.</a:t>
            </a:r>
          </a:p>
          <a:p>
            <a:pPr algn="l"/>
            <a:endParaRPr lang="en-US" sz="1200" b="0"/>
          </a:p>
          <a:p>
            <a:pPr algn="l"/>
            <a:r>
              <a:rPr lang="en-US" sz="1200" b="0"/>
              <a:t>Result: we are overwhelmed by information, so the matrix is not very useful</a:t>
            </a:r>
          </a:p>
        </p:txBody>
      </p:sp>
      <p:pic>
        <p:nvPicPr>
          <p:cNvPr id="7173"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0"/>
            <a:ext cx="6934200" cy="6845300"/>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226056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24" name="AutoShape 336"/>
          <p:cNvSpPr>
            <a:spLocks noChangeArrowheads="1"/>
          </p:cNvSpPr>
          <p:nvPr/>
        </p:nvSpPr>
        <p:spPr bwMode="auto">
          <a:xfrm>
            <a:off x="6172200" y="152400"/>
            <a:ext cx="2743200" cy="3657600"/>
          </a:xfrm>
          <a:prstGeom prst="roundRect">
            <a:avLst>
              <a:gd name="adj" fmla="val 16667"/>
            </a:avLst>
          </a:prstGeom>
          <a:solidFill>
            <a:schemeClr val="tx1"/>
          </a:solidFill>
          <a:ln w="9525" algn="ctr">
            <a:noFill/>
            <a:round/>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63492" name="Rectangle 4"/>
          <p:cNvSpPr>
            <a:spLocks noGrp="1" noChangeArrowheads="1"/>
          </p:cNvSpPr>
          <p:nvPr>
            <p:ph type="title"/>
          </p:nvPr>
        </p:nvSpPr>
        <p:spPr>
          <a:xfrm>
            <a:off x="0" y="0"/>
            <a:ext cx="8229600" cy="1371600"/>
          </a:xfrm>
        </p:spPr>
        <p:txBody>
          <a:bodyPr/>
          <a:lstStyle/>
          <a:p>
            <a:pPr eaLnBrk="1" hangingPunct="1"/>
            <a:r>
              <a:rPr lang="en-US">
                <a:latin typeface="Arial Narrow" charset="0"/>
              </a:rPr>
              <a:t>Confusion matrix</a:t>
            </a:r>
          </a:p>
        </p:txBody>
      </p:sp>
      <p:grpSp>
        <p:nvGrpSpPr>
          <p:cNvPr id="15364" name="Group 218"/>
          <p:cNvGrpSpPr>
            <a:grpSpLocks noChangeAspect="1"/>
          </p:cNvGrpSpPr>
          <p:nvPr/>
        </p:nvGrpSpPr>
        <p:grpSpPr bwMode="auto">
          <a:xfrm>
            <a:off x="152400" y="3886200"/>
            <a:ext cx="8839200" cy="2433638"/>
            <a:chOff x="384" y="576"/>
            <a:chExt cx="3934" cy="1083"/>
          </a:xfrm>
        </p:grpSpPr>
        <p:sp>
          <p:nvSpPr>
            <p:cNvPr id="63705" name="AutoShape 217"/>
            <p:cNvSpPr>
              <a:spLocks noChangeAspect="1" noChangeArrowheads="1" noTextEdit="1"/>
            </p:cNvSpPr>
            <p:nvPr/>
          </p:nvSpPr>
          <p:spPr bwMode="auto">
            <a:xfrm>
              <a:off x="384" y="576"/>
              <a:ext cx="3934" cy="1083"/>
            </a:xfrm>
            <a:prstGeom prst="rect">
              <a:avLst/>
            </a:prstGeom>
            <a:no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15369" name="Rectangle 219"/>
            <p:cNvSpPr>
              <a:spLocks noChangeArrowheads="1"/>
            </p:cNvSpPr>
            <p:nvPr/>
          </p:nvSpPr>
          <p:spPr bwMode="auto">
            <a:xfrm>
              <a:off x="388" y="580"/>
              <a:ext cx="3927" cy="108"/>
            </a:xfrm>
            <a:prstGeom prst="rect">
              <a:avLst/>
            </a:prstGeom>
            <a:solidFill>
              <a:srgbClr val="999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l"/>
              <a:endParaRPr lang="en-US" sz="2400" b="0">
                <a:solidFill>
                  <a:schemeClr val="tx1"/>
                </a:solidFill>
              </a:endParaRPr>
            </a:p>
          </p:txBody>
        </p:sp>
        <p:sp>
          <p:nvSpPr>
            <p:cNvPr id="63708" name="Rectangle 220"/>
            <p:cNvSpPr>
              <a:spLocks noChangeArrowheads="1"/>
            </p:cNvSpPr>
            <p:nvPr/>
          </p:nvSpPr>
          <p:spPr bwMode="auto">
            <a:xfrm>
              <a:off x="388" y="687"/>
              <a:ext cx="393" cy="969"/>
            </a:xfrm>
            <a:prstGeom prst="rect">
              <a:avLst/>
            </a:prstGeom>
            <a:solidFill>
              <a:srgbClr val="9999FF"/>
            </a:solid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63709" name="Rectangle 221"/>
            <p:cNvSpPr>
              <a:spLocks noChangeArrowheads="1"/>
            </p:cNvSpPr>
            <p:nvPr/>
          </p:nvSpPr>
          <p:spPr bwMode="auto">
            <a:xfrm>
              <a:off x="780" y="687"/>
              <a:ext cx="3536" cy="969"/>
            </a:xfrm>
            <a:prstGeom prst="rect">
              <a:avLst/>
            </a:prstGeom>
            <a:solidFill>
              <a:srgbClr val="99CCFF"/>
            </a:solid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15372" name="Rectangle 222"/>
            <p:cNvSpPr>
              <a:spLocks noChangeArrowheads="1"/>
            </p:cNvSpPr>
            <p:nvPr/>
          </p:nvSpPr>
          <p:spPr bwMode="auto">
            <a:xfrm>
              <a:off x="857" y="584"/>
              <a:ext cx="24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CDCFA</a:t>
              </a:r>
              <a:endParaRPr lang="en-US" sz="2000" b="0">
                <a:solidFill>
                  <a:schemeClr val="tx1"/>
                </a:solidFill>
              </a:endParaRPr>
            </a:p>
          </p:txBody>
        </p:sp>
        <p:sp>
          <p:nvSpPr>
            <p:cNvPr id="15373" name="Rectangle 223"/>
            <p:cNvSpPr>
              <a:spLocks noChangeArrowheads="1"/>
            </p:cNvSpPr>
            <p:nvPr/>
          </p:nvSpPr>
          <p:spPr bwMode="auto">
            <a:xfrm>
              <a:off x="1244" y="584"/>
              <a:ext cx="25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CDMFA</a:t>
              </a:r>
              <a:endParaRPr lang="en-US" sz="2000" b="0">
                <a:solidFill>
                  <a:schemeClr val="tx1"/>
                </a:solidFill>
              </a:endParaRPr>
            </a:p>
          </p:txBody>
        </p:sp>
        <p:sp>
          <p:nvSpPr>
            <p:cNvPr id="15374" name="Rectangle 224"/>
            <p:cNvSpPr>
              <a:spLocks noChangeArrowheads="1"/>
            </p:cNvSpPr>
            <p:nvPr/>
          </p:nvSpPr>
          <p:spPr bwMode="auto">
            <a:xfrm>
              <a:off x="1671" y="584"/>
              <a:ext cx="188"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SFDA</a:t>
              </a:r>
              <a:endParaRPr lang="en-US" sz="2000" b="0">
                <a:solidFill>
                  <a:schemeClr val="tx1"/>
                </a:solidFill>
              </a:endParaRPr>
            </a:p>
          </p:txBody>
        </p:sp>
        <p:sp>
          <p:nvSpPr>
            <p:cNvPr id="15375" name="Rectangle 225"/>
            <p:cNvSpPr>
              <a:spLocks noChangeArrowheads="1"/>
            </p:cNvSpPr>
            <p:nvPr/>
          </p:nvSpPr>
          <p:spPr bwMode="auto">
            <a:xfrm>
              <a:off x="2082" y="584"/>
              <a:ext cx="150"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CTG</a:t>
              </a:r>
              <a:endParaRPr lang="en-US" sz="2000" b="0">
                <a:solidFill>
                  <a:schemeClr val="tx1"/>
                </a:solidFill>
              </a:endParaRPr>
            </a:p>
          </p:txBody>
        </p:sp>
        <p:sp>
          <p:nvSpPr>
            <p:cNvPr id="15376" name="Rectangle 226"/>
            <p:cNvSpPr>
              <a:spLocks noChangeArrowheads="1"/>
            </p:cNvSpPr>
            <p:nvPr/>
          </p:nvSpPr>
          <p:spPr bwMode="auto">
            <a:xfrm>
              <a:off x="2478" y="584"/>
              <a:ext cx="146"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DCF</a:t>
              </a:r>
              <a:endParaRPr lang="en-US" sz="2000" b="0">
                <a:solidFill>
                  <a:schemeClr val="tx1"/>
                </a:solidFill>
              </a:endParaRPr>
            </a:p>
          </p:txBody>
        </p:sp>
        <p:sp>
          <p:nvSpPr>
            <p:cNvPr id="15377" name="Rectangle 227"/>
            <p:cNvSpPr>
              <a:spLocks noChangeArrowheads="1"/>
            </p:cNvSpPr>
            <p:nvPr/>
          </p:nvSpPr>
          <p:spPr bwMode="auto">
            <a:xfrm>
              <a:off x="2785" y="584"/>
              <a:ext cx="31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DiBAC43</a:t>
              </a:r>
              <a:endParaRPr lang="en-US" sz="2000" b="0">
                <a:solidFill>
                  <a:schemeClr val="tx1"/>
                </a:solidFill>
              </a:endParaRPr>
            </a:p>
          </p:txBody>
        </p:sp>
        <p:sp>
          <p:nvSpPr>
            <p:cNvPr id="15378" name="Rectangle 228"/>
            <p:cNvSpPr>
              <a:spLocks noChangeArrowheads="1"/>
            </p:cNvSpPr>
            <p:nvPr/>
          </p:nvSpPr>
          <p:spPr bwMode="auto">
            <a:xfrm>
              <a:off x="3199" y="584"/>
              <a:ext cx="313"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5</a:t>
              </a:r>
              <a:r>
                <a:rPr lang="en-US" sz="1400">
                  <a:solidFill>
                    <a:srgbClr val="000000"/>
                  </a:solidFill>
                </a:rPr>
                <a:t>(3)</a:t>
              </a:r>
              <a:endParaRPr lang="en-US" sz="2000" b="0">
                <a:solidFill>
                  <a:schemeClr val="tx1"/>
                </a:solidFill>
              </a:endParaRPr>
            </a:p>
          </p:txBody>
        </p:sp>
        <p:sp>
          <p:nvSpPr>
            <p:cNvPr id="15379" name="Rectangle 229"/>
            <p:cNvSpPr>
              <a:spLocks noChangeArrowheads="1"/>
            </p:cNvSpPr>
            <p:nvPr/>
          </p:nvSpPr>
          <p:spPr bwMode="auto">
            <a:xfrm>
              <a:off x="3591" y="584"/>
              <a:ext cx="313"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6</a:t>
              </a:r>
              <a:r>
                <a:rPr lang="en-US" sz="1400">
                  <a:solidFill>
                    <a:srgbClr val="000000"/>
                  </a:solidFill>
                </a:rPr>
                <a:t>(3)</a:t>
              </a:r>
              <a:endParaRPr lang="en-US" sz="2000" b="0">
                <a:solidFill>
                  <a:schemeClr val="tx1"/>
                </a:solidFill>
              </a:endParaRPr>
            </a:p>
          </p:txBody>
        </p:sp>
        <p:sp>
          <p:nvSpPr>
            <p:cNvPr id="15380" name="Rectangle 230"/>
            <p:cNvSpPr>
              <a:spLocks noChangeArrowheads="1"/>
            </p:cNvSpPr>
            <p:nvPr/>
          </p:nvSpPr>
          <p:spPr bwMode="auto">
            <a:xfrm>
              <a:off x="3998" y="584"/>
              <a:ext cx="24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RH110</a:t>
              </a:r>
              <a:endParaRPr lang="en-US" sz="2000" b="0">
                <a:solidFill>
                  <a:schemeClr val="tx1"/>
                </a:solidFill>
              </a:endParaRPr>
            </a:p>
          </p:txBody>
        </p:sp>
        <p:sp>
          <p:nvSpPr>
            <p:cNvPr id="15381" name="Rectangle 231"/>
            <p:cNvSpPr>
              <a:spLocks noChangeArrowheads="1"/>
            </p:cNvSpPr>
            <p:nvPr/>
          </p:nvSpPr>
          <p:spPr bwMode="auto">
            <a:xfrm>
              <a:off x="465" y="691"/>
              <a:ext cx="245"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CDCFA</a:t>
              </a:r>
              <a:endParaRPr lang="en-US" sz="2000" b="0">
                <a:solidFill>
                  <a:schemeClr val="tx1"/>
                </a:solidFill>
              </a:endParaRPr>
            </a:p>
          </p:txBody>
        </p:sp>
        <p:sp>
          <p:nvSpPr>
            <p:cNvPr id="15382" name="Rectangle 232"/>
            <p:cNvSpPr>
              <a:spLocks noChangeArrowheads="1"/>
            </p:cNvSpPr>
            <p:nvPr/>
          </p:nvSpPr>
          <p:spPr bwMode="auto">
            <a:xfrm>
              <a:off x="892" y="675"/>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87.92%</a:t>
              </a:r>
              <a:endParaRPr lang="en-US" sz="2000" b="0">
                <a:solidFill>
                  <a:schemeClr val="tx1"/>
                </a:solidFill>
              </a:endParaRPr>
            </a:p>
          </p:txBody>
        </p:sp>
        <p:sp>
          <p:nvSpPr>
            <p:cNvPr id="15383" name="Rectangle 233"/>
            <p:cNvSpPr>
              <a:spLocks noChangeArrowheads="1"/>
            </p:cNvSpPr>
            <p:nvPr/>
          </p:nvSpPr>
          <p:spPr bwMode="auto">
            <a:xfrm>
              <a:off x="1355"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84" name="Rectangle 234"/>
            <p:cNvSpPr>
              <a:spLocks noChangeArrowheads="1"/>
            </p:cNvSpPr>
            <p:nvPr/>
          </p:nvSpPr>
          <p:spPr bwMode="auto">
            <a:xfrm>
              <a:off x="1747"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0.76%</a:t>
              </a:r>
              <a:endParaRPr lang="en-US" sz="2000" b="0">
                <a:solidFill>
                  <a:schemeClr val="tx1"/>
                </a:solidFill>
              </a:endParaRPr>
            </a:p>
          </p:txBody>
        </p:sp>
        <p:sp>
          <p:nvSpPr>
            <p:cNvPr id="15385" name="Rectangle 235"/>
            <p:cNvSpPr>
              <a:spLocks noChangeArrowheads="1"/>
            </p:cNvSpPr>
            <p:nvPr/>
          </p:nvSpPr>
          <p:spPr bwMode="auto">
            <a:xfrm>
              <a:off x="2140"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2.72%</a:t>
              </a:r>
              <a:endParaRPr lang="en-US" sz="2000" b="0">
                <a:solidFill>
                  <a:schemeClr val="tx1"/>
                </a:solidFill>
              </a:endParaRPr>
            </a:p>
          </p:txBody>
        </p:sp>
        <p:sp>
          <p:nvSpPr>
            <p:cNvPr id="15386" name="Rectangle 236"/>
            <p:cNvSpPr>
              <a:spLocks noChangeArrowheads="1"/>
            </p:cNvSpPr>
            <p:nvPr/>
          </p:nvSpPr>
          <p:spPr bwMode="auto">
            <a:xfrm>
              <a:off x="2532"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87" name="Rectangle 237"/>
            <p:cNvSpPr>
              <a:spLocks noChangeArrowheads="1"/>
            </p:cNvSpPr>
            <p:nvPr/>
          </p:nvSpPr>
          <p:spPr bwMode="auto">
            <a:xfrm>
              <a:off x="2925"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6.04%</a:t>
              </a:r>
              <a:endParaRPr lang="en-US" sz="2000" b="0">
                <a:solidFill>
                  <a:schemeClr val="tx1"/>
                </a:solidFill>
              </a:endParaRPr>
            </a:p>
          </p:txBody>
        </p:sp>
        <p:sp>
          <p:nvSpPr>
            <p:cNvPr id="15388" name="Rectangle 238"/>
            <p:cNvSpPr>
              <a:spLocks noChangeArrowheads="1"/>
            </p:cNvSpPr>
            <p:nvPr/>
          </p:nvSpPr>
          <p:spPr bwMode="auto">
            <a:xfrm>
              <a:off x="3318" y="675"/>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389" name="Rectangle 239"/>
            <p:cNvSpPr>
              <a:spLocks noChangeArrowheads="1"/>
            </p:cNvSpPr>
            <p:nvPr/>
          </p:nvSpPr>
          <p:spPr bwMode="auto">
            <a:xfrm>
              <a:off x="3710" y="67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0.64%</a:t>
              </a:r>
              <a:endParaRPr lang="en-US" sz="2000" b="0">
                <a:solidFill>
                  <a:schemeClr val="tx1"/>
                </a:solidFill>
              </a:endParaRPr>
            </a:p>
          </p:txBody>
        </p:sp>
        <p:sp>
          <p:nvSpPr>
            <p:cNvPr id="15390" name="Rectangle 240"/>
            <p:cNvSpPr>
              <a:spLocks noChangeArrowheads="1"/>
            </p:cNvSpPr>
            <p:nvPr/>
          </p:nvSpPr>
          <p:spPr bwMode="auto">
            <a:xfrm>
              <a:off x="4103" y="675"/>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1" name="Rectangle 241"/>
            <p:cNvSpPr>
              <a:spLocks noChangeArrowheads="1"/>
            </p:cNvSpPr>
            <p:nvPr/>
          </p:nvSpPr>
          <p:spPr bwMode="auto">
            <a:xfrm>
              <a:off x="459" y="799"/>
              <a:ext cx="254"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CDMFA</a:t>
              </a:r>
              <a:endParaRPr lang="en-US" sz="2000" b="0">
                <a:solidFill>
                  <a:schemeClr val="tx1"/>
                </a:solidFill>
              </a:endParaRPr>
            </a:p>
          </p:txBody>
        </p:sp>
        <p:sp>
          <p:nvSpPr>
            <p:cNvPr id="15392" name="Rectangle 242"/>
            <p:cNvSpPr>
              <a:spLocks noChangeArrowheads="1"/>
            </p:cNvSpPr>
            <p:nvPr/>
          </p:nvSpPr>
          <p:spPr bwMode="auto">
            <a:xfrm>
              <a:off x="962"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0.24%</a:t>
              </a:r>
              <a:endParaRPr lang="en-US" sz="2000" b="0">
                <a:solidFill>
                  <a:schemeClr val="tx1"/>
                </a:solidFill>
              </a:endParaRPr>
            </a:p>
          </p:txBody>
        </p:sp>
        <p:sp>
          <p:nvSpPr>
            <p:cNvPr id="15393" name="Rectangle 243"/>
            <p:cNvSpPr>
              <a:spLocks noChangeArrowheads="1"/>
            </p:cNvSpPr>
            <p:nvPr/>
          </p:nvSpPr>
          <p:spPr bwMode="auto">
            <a:xfrm>
              <a:off x="1284" y="782"/>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97.76%</a:t>
              </a:r>
              <a:endParaRPr lang="en-US" sz="2000" b="0">
                <a:solidFill>
                  <a:schemeClr val="tx1"/>
                </a:solidFill>
              </a:endParaRPr>
            </a:p>
          </p:txBody>
        </p:sp>
        <p:sp>
          <p:nvSpPr>
            <p:cNvPr id="15394" name="Rectangle 244"/>
            <p:cNvSpPr>
              <a:spLocks noChangeArrowheads="1"/>
            </p:cNvSpPr>
            <p:nvPr/>
          </p:nvSpPr>
          <p:spPr bwMode="auto">
            <a:xfrm>
              <a:off x="1747"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0.52%</a:t>
              </a:r>
              <a:endParaRPr lang="en-US" sz="2000" b="0">
                <a:solidFill>
                  <a:schemeClr val="tx1"/>
                </a:solidFill>
              </a:endParaRPr>
            </a:p>
          </p:txBody>
        </p:sp>
        <p:sp>
          <p:nvSpPr>
            <p:cNvPr id="15395" name="Rectangle 245"/>
            <p:cNvSpPr>
              <a:spLocks noChangeArrowheads="1"/>
            </p:cNvSpPr>
            <p:nvPr/>
          </p:nvSpPr>
          <p:spPr bwMode="auto">
            <a:xfrm>
              <a:off x="2140"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396" name="Rectangle 246"/>
            <p:cNvSpPr>
              <a:spLocks noChangeArrowheads="1"/>
            </p:cNvSpPr>
            <p:nvPr/>
          </p:nvSpPr>
          <p:spPr bwMode="auto">
            <a:xfrm>
              <a:off x="2532"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7" name="Rectangle 247"/>
            <p:cNvSpPr>
              <a:spLocks noChangeArrowheads="1"/>
            </p:cNvSpPr>
            <p:nvPr/>
          </p:nvSpPr>
          <p:spPr bwMode="auto">
            <a:xfrm>
              <a:off x="2925"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8" name="Rectangle 248"/>
            <p:cNvSpPr>
              <a:spLocks noChangeArrowheads="1"/>
            </p:cNvSpPr>
            <p:nvPr/>
          </p:nvSpPr>
          <p:spPr bwMode="auto">
            <a:xfrm>
              <a:off x="3318" y="782"/>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0.16%</a:t>
              </a:r>
              <a:endParaRPr lang="en-US" sz="2000" b="0">
                <a:solidFill>
                  <a:schemeClr val="tx1"/>
                </a:solidFill>
              </a:endParaRPr>
            </a:p>
          </p:txBody>
        </p:sp>
        <p:sp>
          <p:nvSpPr>
            <p:cNvPr id="15399" name="Rectangle 249"/>
            <p:cNvSpPr>
              <a:spLocks noChangeArrowheads="1"/>
            </p:cNvSpPr>
            <p:nvPr/>
          </p:nvSpPr>
          <p:spPr bwMode="auto">
            <a:xfrm>
              <a:off x="3710" y="782"/>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0.88%</a:t>
              </a:r>
              <a:endParaRPr lang="en-US" sz="2000" b="0">
                <a:solidFill>
                  <a:schemeClr val="tx1"/>
                </a:solidFill>
              </a:endParaRPr>
            </a:p>
          </p:txBody>
        </p:sp>
        <p:sp>
          <p:nvSpPr>
            <p:cNvPr id="15400" name="Rectangle 250"/>
            <p:cNvSpPr>
              <a:spLocks noChangeArrowheads="1"/>
            </p:cNvSpPr>
            <p:nvPr/>
          </p:nvSpPr>
          <p:spPr bwMode="auto">
            <a:xfrm>
              <a:off x="4103" y="782"/>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0.40%</a:t>
              </a:r>
              <a:endParaRPr lang="en-US" sz="2000" b="0">
                <a:solidFill>
                  <a:schemeClr val="tx1"/>
                </a:solidFill>
              </a:endParaRPr>
            </a:p>
          </p:txBody>
        </p:sp>
        <p:sp>
          <p:nvSpPr>
            <p:cNvPr id="15401" name="Rectangle 251"/>
            <p:cNvSpPr>
              <a:spLocks noChangeArrowheads="1"/>
            </p:cNvSpPr>
            <p:nvPr/>
          </p:nvSpPr>
          <p:spPr bwMode="auto">
            <a:xfrm>
              <a:off x="493" y="906"/>
              <a:ext cx="187"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SFDA</a:t>
              </a:r>
              <a:endParaRPr lang="en-US" sz="2000" b="0">
                <a:solidFill>
                  <a:schemeClr val="tx1"/>
                </a:solidFill>
              </a:endParaRPr>
            </a:p>
          </p:txBody>
        </p:sp>
        <p:sp>
          <p:nvSpPr>
            <p:cNvPr id="15402" name="Rectangle 252"/>
            <p:cNvSpPr>
              <a:spLocks noChangeArrowheads="1"/>
            </p:cNvSpPr>
            <p:nvPr/>
          </p:nvSpPr>
          <p:spPr bwMode="auto">
            <a:xfrm>
              <a:off x="962"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03" name="Rectangle 253"/>
            <p:cNvSpPr>
              <a:spLocks noChangeArrowheads="1"/>
            </p:cNvSpPr>
            <p:nvPr/>
          </p:nvSpPr>
          <p:spPr bwMode="auto">
            <a:xfrm>
              <a:off x="1355"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4" name="Rectangle 254"/>
            <p:cNvSpPr>
              <a:spLocks noChangeArrowheads="1"/>
            </p:cNvSpPr>
            <p:nvPr/>
          </p:nvSpPr>
          <p:spPr bwMode="auto">
            <a:xfrm>
              <a:off x="1677" y="890"/>
              <a:ext cx="270"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94.36%</a:t>
              </a:r>
              <a:endParaRPr lang="en-US" sz="2000" b="0">
                <a:solidFill>
                  <a:schemeClr val="tx1"/>
                </a:solidFill>
              </a:endParaRPr>
            </a:p>
          </p:txBody>
        </p:sp>
        <p:sp>
          <p:nvSpPr>
            <p:cNvPr id="15405" name="Rectangle 255"/>
            <p:cNvSpPr>
              <a:spLocks noChangeArrowheads="1"/>
            </p:cNvSpPr>
            <p:nvPr/>
          </p:nvSpPr>
          <p:spPr bwMode="auto">
            <a:xfrm>
              <a:off x="2140"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4.88%</a:t>
              </a:r>
              <a:endParaRPr lang="en-US" sz="2000" b="0">
                <a:solidFill>
                  <a:schemeClr val="tx1"/>
                </a:solidFill>
              </a:endParaRPr>
            </a:p>
          </p:txBody>
        </p:sp>
        <p:sp>
          <p:nvSpPr>
            <p:cNvPr id="15406" name="Rectangle 256"/>
            <p:cNvSpPr>
              <a:spLocks noChangeArrowheads="1"/>
            </p:cNvSpPr>
            <p:nvPr/>
          </p:nvSpPr>
          <p:spPr bwMode="auto">
            <a:xfrm>
              <a:off x="2532"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7" name="Rectangle 257"/>
            <p:cNvSpPr>
              <a:spLocks noChangeArrowheads="1"/>
            </p:cNvSpPr>
            <p:nvPr/>
          </p:nvSpPr>
          <p:spPr bwMode="auto">
            <a:xfrm>
              <a:off x="2925"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8" name="Rectangle 258"/>
            <p:cNvSpPr>
              <a:spLocks noChangeArrowheads="1"/>
            </p:cNvSpPr>
            <p:nvPr/>
          </p:nvSpPr>
          <p:spPr bwMode="auto">
            <a:xfrm>
              <a:off x="3318" y="890"/>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9" name="Rectangle 259"/>
            <p:cNvSpPr>
              <a:spLocks noChangeArrowheads="1"/>
            </p:cNvSpPr>
            <p:nvPr/>
          </p:nvSpPr>
          <p:spPr bwMode="auto">
            <a:xfrm>
              <a:off x="3710" y="890"/>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0.72%</a:t>
              </a:r>
              <a:endParaRPr lang="en-US" sz="2000" b="0">
                <a:solidFill>
                  <a:schemeClr val="tx1"/>
                </a:solidFill>
              </a:endParaRPr>
            </a:p>
          </p:txBody>
        </p:sp>
        <p:sp>
          <p:nvSpPr>
            <p:cNvPr id="15410" name="Rectangle 260"/>
            <p:cNvSpPr>
              <a:spLocks noChangeArrowheads="1"/>
            </p:cNvSpPr>
            <p:nvPr/>
          </p:nvSpPr>
          <p:spPr bwMode="auto">
            <a:xfrm>
              <a:off x="4103" y="890"/>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1" name="Rectangle 261"/>
            <p:cNvSpPr>
              <a:spLocks noChangeArrowheads="1"/>
            </p:cNvSpPr>
            <p:nvPr/>
          </p:nvSpPr>
          <p:spPr bwMode="auto">
            <a:xfrm>
              <a:off x="512" y="1014"/>
              <a:ext cx="15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CTG</a:t>
              </a:r>
              <a:endParaRPr lang="en-US" sz="2000" b="0">
                <a:solidFill>
                  <a:schemeClr val="tx1"/>
                </a:solidFill>
              </a:endParaRPr>
            </a:p>
          </p:txBody>
        </p:sp>
        <p:sp>
          <p:nvSpPr>
            <p:cNvPr id="15412" name="Rectangle 262"/>
            <p:cNvSpPr>
              <a:spLocks noChangeArrowheads="1"/>
            </p:cNvSpPr>
            <p:nvPr/>
          </p:nvSpPr>
          <p:spPr bwMode="auto">
            <a:xfrm>
              <a:off x="962"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5.44%</a:t>
              </a:r>
              <a:endParaRPr lang="en-US" sz="2000" b="0">
                <a:solidFill>
                  <a:schemeClr val="tx1"/>
                </a:solidFill>
              </a:endParaRPr>
            </a:p>
          </p:txBody>
        </p:sp>
        <p:sp>
          <p:nvSpPr>
            <p:cNvPr id="15413" name="Rectangle 263"/>
            <p:cNvSpPr>
              <a:spLocks noChangeArrowheads="1"/>
            </p:cNvSpPr>
            <p:nvPr/>
          </p:nvSpPr>
          <p:spPr bwMode="auto">
            <a:xfrm>
              <a:off x="1355"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4" name="Rectangle 264"/>
            <p:cNvSpPr>
              <a:spLocks noChangeArrowheads="1"/>
            </p:cNvSpPr>
            <p:nvPr/>
          </p:nvSpPr>
          <p:spPr bwMode="auto">
            <a:xfrm>
              <a:off x="1747"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5.04%</a:t>
              </a:r>
              <a:endParaRPr lang="en-US" sz="2000" b="0">
                <a:solidFill>
                  <a:schemeClr val="tx1"/>
                </a:solidFill>
              </a:endParaRPr>
            </a:p>
          </p:txBody>
        </p:sp>
        <p:sp>
          <p:nvSpPr>
            <p:cNvPr id="15415" name="Rectangle 265"/>
            <p:cNvSpPr>
              <a:spLocks noChangeArrowheads="1"/>
            </p:cNvSpPr>
            <p:nvPr/>
          </p:nvSpPr>
          <p:spPr bwMode="auto">
            <a:xfrm>
              <a:off x="2070" y="998"/>
              <a:ext cx="270"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86.44%</a:t>
              </a:r>
              <a:endParaRPr lang="en-US" sz="2000" b="0">
                <a:solidFill>
                  <a:schemeClr val="tx1"/>
                </a:solidFill>
              </a:endParaRPr>
            </a:p>
          </p:txBody>
        </p:sp>
        <p:sp>
          <p:nvSpPr>
            <p:cNvPr id="15416" name="Rectangle 266"/>
            <p:cNvSpPr>
              <a:spLocks noChangeArrowheads="1"/>
            </p:cNvSpPr>
            <p:nvPr/>
          </p:nvSpPr>
          <p:spPr bwMode="auto">
            <a:xfrm>
              <a:off x="2532"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7" name="Rectangle 267"/>
            <p:cNvSpPr>
              <a:spLocks noChangeArrowheads="1"/>
            </p:cNvSpPr>
            <p:nvPr/>
          </p:nvSpPr>
          <p:spPr bwMode="auto">
            <a:xfrm>
              <a:off x="2925"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18" name="Rectangle 268"/>
            <p:cNvSpPr>
              <a:spLocks noChangeArrowheads="1"/>
            </p:cNvSpPr>
            <p:nvPr/>
          </p:nvSpPr>
          <p:spPr bwMode="auto">
            <a:xfrm>
              <a:off x="3318" y="998"/>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0.80%</a:t>
              </a:r>
              <a:endParaRPr lang="en-US" sz="2000" b="0">
                <a:solidFill>
                  <a:schemeClr val="tx1"/>
                </a:solidFill>
              </a:endParaRPr>
            </a:p>
          </p:txBody>
        </p:sp>
        <p:sp>
          <p:nvSpPr>
            <p:cNvPr id="15419" name="Rectangle 269"/>
            <p:cNvSpPr>
              <a:spLocks noChangeArrowheads="1"/>
            </p:cNvSpPr>
            <p:nvPr/>
          </p:nvSpPr>
          <p:spPr bwMode="auto">
            <a:xfrm>
              <a:off x="3710" y="998"/>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2.04%</a:t>
              </a:r>
              <a:endParaRPr lang="en-US" sz="2000" b="0">
                <a:solidFill>
                  <a:schemeClr val="tx1"/>
                </a:solidFill>
              </a:endParaRPr>
            </a:p>
          </p:txBody>
        </p:sp>
        <p:sp>
          <p:nvSpPr>
            <p:cNvPr id="15420" name="Rectangle 270"/>
            <p:cNvSpPr>
              <a:spLocks noChangeArrowheads="1"/>
            </p:cNvSpPr>
            <p:nvPr/>
          </p:nvSpPr>
          <p:spPr bwMode="auto">
            <a:xfrm>
              <a:off x="4103" y="998"/>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21" name="Rectangle 271"/>
            <p:cNvSpPr>
              <a:spLocks noChangeArrowheads="1"/>
            </p:cNvSpPr>
            <p:nvPr/>
          </p:nvSpPr>
          <p:spPr bwMode="auto">
            <a:xfrm>
              <a:off x="515" y="1121"/>
              <a:ext cx="145"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DCF</a:t>
              </a:r>
              <a:endParaRPr lang="en-US" sz="2000" b="0">
                <a:solidFill>
                  <a:schemeClr val="tx1"/>
                </a:solidFill>
              </a:endParaRPr>
            </a:p>
          </p:txBody>
        </p:sp>
        <p:sp>
          <p:nvSpPr>
            <p:cNvPr id="15422" name="Rectangle 272"/>
            <p:cNvSpPr>
              <a:spLocks noChangeArrowheads="1"/>
            </p:cNvSpPr>
            <p:nvPr/>
          </p:nvSpPr>
          <p:spPr bwMode="auto">
            <a:xfrm>
              <a:off x="962"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3" name="Rectangle 273"/>
            <p:cNvSpPr>
              <a:spLocks noChangeArrowheads="1"/>
            </p:cNvSpPr>
            <p:nvPr/>
          </p:nvSpPr>
          <p:spPr bwMode="auto">
            <a:xfrm>
              <a:off x="1355"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4" name="Rectangle 274"/>
            <p:cNvSpPr>
              <a:spLocks noChangeArrowheads="1"/>
            </p:cNvSpPr>
            <p:nvPr/>
          </p:nvSpPr>
          <p:spPr bwMode="auto">
            <a:xfrm>
              <a:off x="1747"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5" name="Rectangle 275"/>
            <p:cNvSpPr>
              <a:spLocks noChangeArrowheads="1"/>
            </p:cNvSpPr>
            <p:nvPr/>
          </p:nvSpPr>
          <p:spPr bwMode="auto">
            <a:xfrm>
              <a:off x="2140"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6" name="Rectangle 276"/>
            <p:cNvSpPr>
              <a:spLocks noChangeArrowheads="1"/>
            </p:cNvSpPr>
            <p:nvPr/>
          </p:nvSpPr>
          <p:spPr bwMode="auto">
            <a:xfrm>
              <a:off x="2415" y="1105"/>
              <a:ext cx="317"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100.00%</a:t>
              </a:r>
              <a:endParaRPr lang="en-US" sz="2000" b="0">
                <a:solidFill>
                  <a:schemeClr val="tx1"/>
                </a:solidFill>
              </a:endParaRPr>
            </a:p>
          </p:txBody>
        </p:sp>
        <p:sp>
          <p:nvSpPr>
            <p:cNvPr id="15427" name="Rectangle 277"/>
            <p:cNvSpPr>
              <a:spLocks noChangeArrowheads="1"/>
            </p:cNvSpPr>
            <p:nvPr/>
          </p:nvSpPr>
          <p:spPr bwMode="auto">
            <a:xfrm>
              <a:off x="2925"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8" name="Rectangle 278"/>
            <p:cNvSpPr>
              <a:spLocks noChangeArrowheads="1"/>
            </p:cNvSpPr>
            <p:nvPr/>
          </p:nvSpPr>
          <p:spPr bwMode="auto">
            <a:xfrm>
              <a:off x="3318" y="1105"/>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9" name="Rectangle 279"/>
            <p:cNvSpPr>
              <a:spLocks noChangeArrowheads="1"/>
            </p:cNvSpPr>
            <p:nvPr/>
          </p:nvSpPr>
          <p:spPr bwMode="auto">
            <a:xfrm>
              <a:off x="3710" y="1105"/>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0" name="Rectangle 280"/>
            <p:cNvSpPr>
              <a:spLocks noChangeArrowheads="1"/>
            </p:cNvSpPr>
            <p:nvPr/>
          </p:nvSpPr>
          <p:spPr bwMode="auto">
            <a:xfrm>
              <a:off x="4103" y="1105"/>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1" name="Rectangle 281"/>
            <p:cNvSpPr>
              <a:spLocks noChangeArrowheads="1"/>
            </p:cNvSpPr>
            <p:nvPr/>
          </p:nvSpPr>
          <p:spPr bwMode="auto">
            <a:xfrm>
              <a:off x="429" y="1229"/>
              <a:ext cx="314"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DiBAC43</a:t>
              </a:r>
              <a:endParaRPr lang="en-US" sz="2000" b="0">
                <a:solidFill>
                  <a:schemeClr val="tx1"/>
                </a:solidFill>
              </a:endParaRPr>
            </a:p>
          </p:txBody>
        </p:sp>
        <p:sp>
          <p:nvSpPr>
            <p:cNvPr id="15432" name="Rectangle 282"/>
            <p:cNvSpPr>
              <a:spLocks noChangeArrowheads="1"/>
            </p:cNvSpPr>
            <p:nvPr/>
          </p:nvSpPr>
          <p:spPr bwMode="auto">
            <a:xfrm>
              <a:off x="962"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3.72%</a:t>
              </a:r>
              <a:endParaRPr lang="en-US" sz="2000" b="0">
                <a:solidFill>
                  <a:schemeClr val="tx1"/>
                </a:solidFill>
              </a:endParaRPr>
            </a:p>
          </p:txBody>
        </p:sp>
        <p:sp>
          <p:nvSpPr>
            <p:cNvPr id="15433" name="Rectangle 283"/>
            <p:cNvSpPr>
              <a:spLocks noChangeArrowheads="1"/>
            </p:cNvSpPr>
            <p:nvPr/>
          </p:nvSpPr>
          <p:spPr bwMode="auto">
            <a:xfrm>
              <a:off x="1355"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34" name="Rectangle 284"/>
            <p:cNvSpPr>
              <a:spLocks noChangeArrowheads="1"/>
            </p:cNvSpPr>
            <p:nvPr/>
          </p:nvSpPr>
          <p:spPr bwMode="auto">
            <a:xfrm>
              <a:off x="1747"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35" name="Rectangle 285"/>
            <p:cNvSpPr>
              <a:spLocks noChangeArrowheads="1"/>
            </p:cNvSpPr>
            <p:nvPr/>
          </p:nvSpPr>
          <p:spPr bwMode="auto">
            <a:xfrm>
              <a:off x="2140"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0.40%</a:t>
              </a:r>
              <a:endParaRPr lang="en-US" sz="2000" b="0">
                <a:solidFill>
                  <a:schemeClr val="tx1"/>
                </a:solidFill>
              </a:endParaRPr>
            </a:p>
          </p:txBody>
        </p:sp>
        <p:sp>
          <p:nvSpPr>
            <p:cNvPr id="15436" name="Rectangle 286"/>
            <p:cNvSpPr>
              <a:spLocks noChangeArrowheads="1"/>
            </p:cNvSpPr>
            <p:nvPr/>
          </p:nvSpPr>
          <p:spPr bwMode="auto">
            <a:xfrm>
              <a:off x="2532"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7" name="Rectangle 287"/>
            <p:cNvSpPr>
              <a:spLocks noChangeArrowheads="1"/>
            </p:cNvSpPr>
            <p:nvPr/>
          </p:nvSpPr>
          <p:spPr bwMode="auto">
            <a:xfrm>
              <a:off x="2855" y="1213"/>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92.76%</a:t>
              </a:r>
              <a:endParaRPr lang="en-US" sz="2000" b="0">
                <a:solidFill>
                  <a:schemeClr val="tx1"/>
                </a:solidFill>
              </a:endParaRPr>
            </a:p>
          </p:txBody>
        </p:sp>
        <p:sp>
          <p:nvSpPr>
            <p:cNvPr id="15438" name="Rectangle 288"/>
            <p:cNvSpPr>
              <a:spLocks noChangeArrowheads="1"/>
            </p:cNvSpPr>
            <p:nvPr/>
          </p:nvSpPr>
          <p:spPr bwMode="auto">
            <a:xfrm>
              <a:off x="3318" y="1213"/>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0.96%</a:t>
              </a:r>
              <a:endParaRPr lang="en-US" sz="2000" b="0">
                <a:solidFill>
                  <a:schemeClr val="tx1"/>
                </a:solidFill>
              </a:endParaRPr>
            </a:p>
          </p:txBody>
        </p:sp>
        <p:sp>
          <p:nvSpPr>
            <p:cNvPr id="15439" name="Rectangle 289"/>
            <p:cNvSpPr>
              <a:spLocks noChangeArrowheads="1"/>
            </p:cNvSpPr>
            <p:nvPr/>
          </p:nvSpPr>
          <p:spPr bwMode="auto">
            <a:xfrm>
              <a:off x="3710" y="1213"/>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40" name="Rectangle 290"/>
            <p:cNvSpPr>
              <a:spLocks noChangeArrowheads="1"/>
            </p:cNvSpPr>
            <p:nvPr/>
          </p:nvSpPr>
          <p:spPr bwMode="auto">
            <a:xfrm>
              <a:off x="4103" y="1213"/>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41" name="Rectangle 291"/>
            <p:cNvSpPr>
              <a:spLocks noChangeArrowheads="1"/>
            </p:cNvSpPr>
            <p:nvPr/>
          </p:nvSpPr>
          <p:spPr bwMode="auto">
            <a:xfrm>
              <a:off x="450" y="1336"/>
              <a:ext cx="31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5</a:t>
              </a:r>
              <a:r>
                <a:rPr lang="en-US" sz="1400">
                  <a:solidFill>
                    <a:srgbClr val="000000"/>
                  </a:solidFill>
                </a:rPr>
                <a:t>(3)</a:t>
              </a:r>
              <a:endParaRPr lang="en-US" sz="2000" b="0">
                <a:solidFill>
                  <a:schemeClr val="tx1"/>
                </a:solidFill>
              </a:endParaRPr>
            </a:p>
          </p:txBody>
        </p:sp>
        <p:sp>
          <p:nvSpPr>
            <p:cNvPr id="15442" name="Rectangle 292"/>
            <p:cNvSpPr>
              <a:spLocks noChangeArrowheads="1"/>
            </p:cNvSpPr>
            <p:nvPr/>
          </p:nvSpPr>
          <p:spPr bwMode="auto">
            <a:xfrm>
              <a:off x="962"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4.12%</a:t>
              </a:r>
              <a:endParaRPr lang="en-US" sz="2000" b="0">
                <a:solidFill>
                  <a:schemeClr val="tx1"/>
                </a:solidFill>
              </a:endParaRPr>
            </a:p>
          </p:txBody>
        </p:sp>
        <p:sp>
          <p:nvSpPr>
            <p:cNvPr id="15443" name="Rectangle 293"/>
            <p:cNvSpPr>
              <a:spLocks noChangeArrowheads="1"/>
            </p:cNvSpPr>
            <p:nvPr/>
          </p:nvSpPr>
          <p:spPr bwMode="auto">
            <a:xfrm>
              <a:off x="1355"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0.28%</a:t>
              </a:r>
              <a:endParaRPr lang="en-US" sz="2000" b="0">
                <a:solidFill>
                  <a:schemeClr val="tx1"/>
                </a:solidFill>
              </a:endParaRPr>
            </a:p>
          </p:txBody>
        </p:sp>
        <p:sp>
          <p:nvSpPr>
            <p:cNvPr id="15444" name="Rectangle 294"/>
            <p:cNvSpPr>
              <a:spLocks noChangeArrowheads="1"/>
            </p:cNvSpPr>
            <p:nvPr/>
          </p:nvSpPr>
          <p:spPr bwMode="auto">
            <a:xfrm>
              <a:off x="1747"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0.56%</a:t>
              </a:r>
              <a:endParaRPr lang="en-US" sz="2000" b="0">
                <a:solidFill>
                  <a:schemeClr val="tx1"/>
                </a:solidFill>
              </a:endParaRPr>
            </a:p>
          </p:txBody>
        </p:sp>
        <p:sp>
          <p:nvSpPr>
            <p:cNvPr id="15445" name="Rectangle 295"/>
            <p:cNvSpPr>
              <a:spLocks noChangeArrowheads="1"/>
            </p:cNvSpPr>
            <p:nvPr/>
          </p:nvSpPr>
          <p:spPr bwMode="auto">
            <a:xfrm>
              <a:off x="2140"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46" name="Rectangle 296"/>
            <p:cNvSpPr>
              <a:spLocks noChangeArrowheads="1"/>
            </p:cNvSpPr>
            <p:nvPr/>
          </p:nvSpPr>
          <p:spPr bwMode="auto">
            <a:xfrm>
              <a:off x="2532"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47" name="Rectangle 297"/>
            <p:cNvSpPr>
              <a:spLocks noChangeArrowheads="1"/>
            </p:cNvSpPr>
            <p:nvPr/>
          </p:nvSpPr>
          <p:spPr bwMode="auto">
            <a:xfrm>
              <a:off x="2925" y="1320"/>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1.32%</a:t>
              </a:r>
              <a:endParaRPr lang="en-US" sz="2000" b="0">
                <a:solidFill>
                  <a:schemeClr val="tx1"/>
                </a:solidFill>
              </a:endParaRPr>
            </a:p>
          </p:txBody>
        </p:sp>
        <p:sp>
          <p:nvSpPr>
            <p:cNvPr id="15448" name="Rectangle 298"/>
            <p:cNvSpPr>
              <a:spLocks noChangeArrowheads="1"/>
            </p:cNvSpPr>
            <p:nvPr/>
          </p:nvSpPr>
          <p:spPr bwMode="auto">
            <a:xfrm>
              <a:off x="3248" y="1320"/>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77.60%</a:t>
              </a:r>
              <a:endParaRPr lang="en-US" sz="2000" b="0">
                <a:solidFill>
                  <a:schemeClr val="tx1"/>
                </a:solidFill>
              </a:endParaRPr>
            </a:p>
          </p:txBody>
        </p:sp>
        <p:sp>
          <p:nvSpPr>
            <p:cNvPr id="15449" name="Rectangle 299"/>
            <p:cNvSpPr>
              <a:spLocks noChangeArrowheads="1"/>
            </p:cNvSpPr>
            <p:nvPr/>
          </p:nvSpPr>
          <p:spPr bwMode="auto">
            <a:xfrm>
              <a:off x="3668" y="1320"/>
              <a:ext cx="24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14.20%</a:t>
              </a:r>
              <a:endParaRPr lang="en-US" sz="2000" b="0">
                <a:solidFill>
                  <a:schemeClr val="tx1"/>
                </a:solidFill>
              </a:endParaRPr>
            </a:p>
          </p:txBody>
        </p:sp>
        <p:sp>
          <p:nvSpPr>
            <p:cNvPr id="15450" name="Rectangle 300"/>
            <p:cNvSpPr>
              <a:spLocks noChangeArrowheads="1"/>
            </p:cNvSpPr>
            <p:nvPr/>
          </p:nvSpPr>
          <p:spPr bwMode="auto">
            <a:xfrm>
              <a:off x="4103" y="1320"/>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51" name="Rectangle 301"/>
            <p:cNvSpPr>
              <a:spLocks noChangeArrowheads="1"/>
            </p:cNvSpPr>
            <p:nvPr/>
          </p:nvSpPr>
          <p:spPr bwMode="auto">
            <a:xfrm>
              <a:off x="450" y="1444"/>
              <a:ext cx="31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6</a:t>
              </a:r>
              <a:r>
                <a:rPr lang="en-US" sz="1400">
                  <a:solidFill>
                    <a:srgbClr val="000000"/>
                  </a:solidFill>
                </a:rPr>
                <a:t>(3)</a:t>
              </a:r>
              <a:endParaRPr lang="en-US" sz="2000" b="0">
                <a:solidFill>
                  <a:schemeClr val="tx1"/>
                </a:solidFill>
              </a:endParaRPr>
            </a:p>
          </p:txBody>
        </p:sp>
        <p:sp>
          <p:nvSpPr>
            <p:cNvPr id="15452" name="Rectangle 302"/>
            <p:cNvSpPr>
              <a:spLocks noChangeArrowheads="1"/>
            </p:cNvSpPr>
            <p:nvPr/>
          </p:nvSpPr>
          <p:spPr bwMode="auto">
            <a:xfrm>
              <a:off x="962"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53" name="Rectangle 303"/>
            <p:cNvSpPr>
              <a:spLocks noChangeArrowheads="1"/>
            </p:cNvSpPr>
            <p:nvPr/>
          </p:nvSpPr>
          <p:spPr bwMode="auto">
            <a:xfrm>
              <a:off x="1355"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0.12%</a:t>
              </a:r>
              <a:endParaRPr lang="en-US" sz="2000" b="0">
                <a:solidFill>
                  <a:schemeClr val="tx1"/>
                </a:solidFill>
              </a:endParaRPr>
            </a:p>
          </p:txBody>
        </p:sp>
        <p:sp>
          <p:nvSpPr>
            <p:cNvPr id="15454" name="Rectangle 304"/>
            <p:cNvSpPr>
              <a:spLocks noChangeArrowheads="1"/>
            </p:cNvSpPr>
            <p:nvPr/>
          </p:nvSpPr>
          <p:spPr bwMode="auto">
            <a:xfrm>
              <a:off x="1747"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0.76%</a:t>
              </a:r>
              <a:endParaRPr lang="en-US" sz="2000" b="0">
                <a:solidFill>
                  <a:schemeClr val="tx1"/>
                </a:solidFill>
              </a:endParaRPr>
            </a:p>
          </p:txBody>
        </p:sp>
        <p:sp>
          <p:nvSpPr>
            <p:cNvPr id="15455" name="Rectangle 305"/>
            <p:cNvSpPr>
              <a:spLocks noChangeArrowheads="1"/>
            </p:cNvSpPr>
            <p:nvPr/>
          </p:nvSpPr>
          <p:spPr bwMode="auto">
            <a:xfrm>
              <a:off x="2140"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1.72%</a:t>
              </a:r>
              <a:endParaRPr lang="en-US" sz="2000" b="0">
                <a:solidFill>
                  <a:schemeClr val="tx1"/>
                </a:solidFill>
              </a:endParaRPr>
            </a:p>
          </p:txBody>
        </p:sp>
        <p:sp>
          <p:nvSpPr>
            <p:cNvPr id="15456" name="Rectangle 306"/>
            <p:cNvSpPr>
              <a:spLocks noChangeArrowheads="1"/>
            </p:cNvSpPr>
            <p:nvPr/>
          </p:nvSpPr>
          <p:spPr bwMode="auto">
            <a:xfrm>
              <a:off x="2532"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57" name="Rectangle 307"/>
            <p:cNvSpPr>
              <a:spLocks noChangeArrowheads="1"/>
            </p:cNvSpPr>
            <p:nvPr/>
          </p:nvSpPr>
          <p:spPr bwMode="auto">
            <a:xfrm>
              <a:off x="2925" y="1428"/>
              <a:ext cx="201"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1.24%</a:t>
              </a:r>
              <a:endParaRPr lang="en-US" sz="2000" b="0">
                <a:solidFill>
                  <a:schemeClr val="tx1"/>
                </a:solidFill>
              </a:endParaRPr>
            </a:p>
          </p:txBody>
        </p:sp>
        <p:sp>
          <p:nvSpPr>
            <p:cNvPr id="15458" name="Rectangle 308"/>
            <p:cNvSpPr>
              <a:spLocks noChangeArrowheads="1"/>
            </p:cNvSpPr>
            <p:nvPr/>
          </p:nvSpPr>
          <p:spPr bwMode="auto">
            <a:xfrm>
              <a:off x="3275" y="1428"/>
              <a:ext cx="24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17.72%</a:t>
              </a:r>
              <a:endParaRPr lang="en-US" sz="2000" b="0">
                <a:solidFill>
                  <a:schemeClr val="tx1"/>
                </a:solidFill>
              </a:endParaRPr>
            </a:p>
          </p:txBody>
        </p:sp>
        <p:sp>
          <p:nvSpPr>
            <p:cNvPr id="15459" name="Rectangle 309"/>
            <p:cNvSpPr>
              <a:spLocks noChangeArrowheads="1"/>
            </p:cNvSpPr>
            <p:nvPr/>
          </p:nvSpPr>
          <p:spPr bwMode="auto">
            <a:xfrm>
              <a:off x="3640" y="1428"/>
              <a:ext cx="270"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76.52%</a:t>
              </a:r>
              <a:endParaRPr lang="en-US" sz="2000" b="0">
                <a:solidFill>
                  <a:schemeClr val="tx1"/>
                </a:solidFill>
              </a:endParaRPr>
            </a:p>
          </p:txBody>
        </p:sp>
        <p:sp>
          <p:nvSpPr>
            <p:cNvPr id="15460" name="Rectangle 310"/>
            <p:cNvSpPr>
              <a:spLocks noChangeArrowheads="1"/>
            </p:cNvSpPr>
            <p:nvPr/>
          </p:nvSpPr>
          <p:spPr bwMode="auto">
            <a:xfrm>
              <a:off x="4103" y="1428"/>
              <a:ext cx="202"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1" name="Rectangle 311"/>
            <p:cNvSpPr>
              <a:spLocks noChangeArrowheads="1"/>
            </p:cNvSpPr>
            <p:nvPr/>
          </p:nvSpPr>
          <p:spPr bwMode="auto">
            <a:xfrm>
              <a:off x="465" y="1552"/>
              <a:ext cx="243" cy="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RH110</a:t>
              </a:r>
              <a:endParaRPr lang="en-US" sz="2000" b="0">
                <a:solidFill>
                  <a:schemeClr val="tx1"/>
                </a:solidFill>
              </a:endParaRPr>
            </a:p>
          </p:txBody>
        </p:sp>
        <p:sp>
          <p:nvSpPr>
            <p:cNvPr id="15462" name="Rectangle 312"/>
            <p:cNvSpPr>
              <a:spLocks noChangeArrowheads="1"/>
            </p:cNvSpPr>
            <p:nvPr/>
          </p:nvSpPr>
          <p:spPr bwMode="auto">
            <a:xfrm>
              <a:off x="962"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3" name="Rectangle 313"/>
            <p:cNvSpPr>
              <a:spLocks noChangeArrowheads="1"/>
            </p:cNvSpPr>
            <p:nvPr/>
          </p:nvSpPr>
          <p:spPr bwMode="auto">
            <a:xfrm>
              <a:off x="1355"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4" name="Rectangle 314"/>
            <p:cNvSpPr>
              <a:spLocks noChangeArrowheads="1"/>
            </p:cNvSpPr>
            <p:nvPr/>
          </p:nvSpPr>
          <p:spPr bwMode="auto">
            <a:xfrm>
              <a:off x="1747"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0.08%</a:t>
              </a:r>
              <a:endParaRPr lang="en-US" sz="2000" b="0">
                <a:solidFill>
                  <a:schemeClr val="tx1"/>
                </a:solidFill>
              </a:endParaRPr>
            </a:p>
          </p:txBody>
        </p:sp>
        <p:sp>
          <p:nvSpPr>
            <p:cNvPr id="15465" name="Rectangle 315"/>
            <p:cNvSpPr>
              <a:spLocks noChangeArrowheads="1"/>
            </p:cNvSpPr>
            <p:nvPr/>
          </p:nvSpPr>
          <p:spPr bwMode="auto">
            <a:xfrm>
              <a:off x="2140"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0.36%</a:t>
              </a:r>
              <a:endParaRPr lang="en-US" sz="2000" b="0">
                <a:solidFill>
                  <a:schemeClr val="tx1"/>
                </a:solidFill>
              </a:endParaRPr>
            </a:p>
          </p:txBody>
        </p:sp>
        <p:sp>
          <p:nvSpPr>
            <p:cNvPr id="15466" name="Rectangle 316"/>
            <p:cNvSpPr>
              <a:spLocks noChangeArrowheads="1"/>
            </p:cNvSpPr>
            <p:nvPr/>
          </p:nvSpPr>
          <p:spPr bwMode="auto">
            <a:xfrm>
              <a:off x="2532"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7" name="Rectangle 317"/>
            <p:cNvSpPr>
              <a:spLocks noChangeArrowheads="1"/>
            </p:cNvSpPr>
            <p:nvPr/>
          </p:nvSpPr>
          <p:spPr bwMode="auto">
            <a:xfrm>
              <a:off x="2925"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8" name="Rectangle 318"/>
            <p:cNvSpPr>
              <a:spLocks noChangeArrowheads="1"/>
            </p:cNvSpPr>
            <p:nvPr/>
          </p:nvSpPr>
          <p:spPr bwMode="auto">
            <a:xfrm>
              <a:off x="3318" y="1535"/>
              <a:ext cx="202"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9" name="Rectangle 319"/>
            <p:cNvSpPr>
              <a:spLocks noChangeArrowheads="1"/>
            </p:cNvSpPr>
            <p:nvPr/>
          </p:nvSpPr>
          <p:spPr bwMode="auto">
            <a:xfrm>
              <a:off x="3710" y="1535"/>
              <a:ext cx="201"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70" name="Rectangle 320"/>
            <p:cNvSpPr>
              <a:spLocks noChangeArrowheads="1"/>
            </p:cNvSpPr>
            <p:nvPr/>
          </p:nvSpPr>
          <p:spPr bwMode="auto">
            <a:xfrm>
              <a:off x="4033" y="1535"/>
              <a:ext cx="270"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99.36%</a:t>
              </a:r>
              <a:endParaRPr lang="en-US" sz="2000" b="0">
                <a:solidFill>
                  <a:schemeClr val="tx1"/>
                </a:solidFill>
              </a:endParaRPr>
            </a:p>
          </p:txBody>
        </p:sp>
      </p:grpSp>
      <p:sp>
        <p:nvSpPr>
          <p:cNvPr id="15365" name="Text Box 322"/>
          <p:cNvSpPr txBox="1">
            <a:spLocks noChangeArrowheads="1"/>
          </p:cNvSpPr>
          <p:nvPr/>
        </p:nvSpPr>
        <p:spPr bwMode="auto">
          <a:xfrm>
            <a:off x="0" y="996950"/>
            <a:ext cx="6248400"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marL="342900" indent="-342900" algn="l">
              <a:buFontTx/>
              <a:buAutoNum type="arabicPeriod"/>
            </a:pPr>
            <a:r>
              <a:rPr lang="en-US" sz="1400" b="0"/>
              <a:t>5-(and-6)-carboxy-2´,7´-dichlorofluorescein diacetate (CDCFA)</a:t>
            </a:r>
          </a:p>
          <a:p>
            <a:pPr marL="342900" indent="-342900" algn="l">
              <a:buFontTx/>
              <a:buAutoNum type="arabicPeriod"/>
            </a:pPr>
            <a:r>
              <a:rPr lang="en-US" sz="1400" b="0"/>
              <a:t>5(6)-carboxy-4',5'-dimethylfluorescein (CDMFA)</a:t>
            </a:r>
          </a:p>
          <a:p>
            <a:pPr marL="342900" indent="-342900" algn="l">
              <a:buFontTx/>
              <a:buAutoNum type="arabicPeriod"/>
            </a:pPr>
            <a:r>
              <a:rPr lang="en-US" sz="1400" b="0"/>
              <a:t>5-sulfofluorescein diacetate (SFDA)</a:t>
            </a:r>
          </a:p>
          <a:p>
            <a:pPr marL="342900" indent="-342900" algn="l">
              <a:buFontTx/>
              <a:buAutoNum type="arabicPeriod"/>
            </a:pPr>
            <a:r>
              <a:rPr lang="en-US" sz="1400" b="0"/>
              <a:t>5-(and-6)-carboxy-2´,7´-dichlorofluorescein diacetate, succinimidyl ester (DCF)</a:t>
            </a:r>
          </a:p>
          <a:p>
            <a:pPr marL="342900" indent="-342900" algn="l">
              <a:buFontTx/>
              <a:buAutoNum type="arabicPeriod"/>
            </a:pPr>
            <a:r>
              <a:rPr lang="en-US" sz="1400" b="0"/>
              <a:t>Cell Tracker Green – 5-chloromethylfluorescein diacetate (CTG)</a:t>
            </a:r>
          </a:p>
          <a:p>
            <a:pPr marL="342900" indent="-342900" algn="l">
              <a:buFontTx/>
              <a:buAutoNum type="arabicPeriod"/>
            </a:pPr>
            <a:r>
              <a:rPr lang="en-US" sz="1400" b="0"/>
              <a:t>bis-(1,3-dibutylbarbituric acid)trimethine oxonol (DiBAC</a:t>
            </a:r>
            <a:r>
              <a:rPr lang="en-US" sz="1400" b="0" baseline="-25000"/>
              <a:t>4</a:t>
            </a:r>
            <a:r>
              <a:rPr lang="en-US" sz="1400" b="0"/>
              <a:t>(3))</a:t>
            </a:r>
          </a:p>
          <a:p>
            <a:pPr marL="342900" indent="-342900" algn="l">
              <a:buFontTx/>
              <a:buAutoNum type="arabicPeriod"/>
            </a:pPr>
            <a:r>
              <a:rPr lang="en-US" sz="1400" b="0"/>
              <a:t>3,3'-dipentyloxacarbocyanine iodide (DiOC</a:t>
            </a:r>
            <a:r>
              <a:rPr lang="en-US" sz="1400" b="0" baseline="-25000"/>
              <a:t>5</a:t>
            </a:r>
            <a:r>
              <a:rPr lang="en-US" sz="1400" b="0"/>
              <a:t>(3))</a:t>
            </a:r>
          </a:p>
          <a:p>
            <a:pPr marL="342900" indent="-342900" algn="l">
              <a:buFontTx/>
              <a:buAutoNum type="arabicPeriod"/>
            </a:pPr>
            <a:r>
              <a:rPr lang="en-US" sz="1400" b="0"/>
              <a:t>3,3'-dihexyloxacarbocyanine iodide (DiOC</a:t>
            </a:r>
            <a:r>
              <a:rPr lang="en-US" sz="1400" b="0" baseline="-25000"/>
              <a:t>6</a:t>
            </a:r>
            <a:r>
              <a:rPr lang="en-US" sz="1400" b="0"/>
              <a:t>(3))</a:t>
            </a:r>
          </a:p>
          <a:p>
            <a:pPr marL="342900" indent="-342900" algn="l">
              <a:buFontTx/>
              <a:buAutoNum type="arabicPeriod"/>
            </a:pPr>
            <a:r>
              <a:rPr lang="en-US" sz="1400" b="0"/>
              <a:t>Rhodamine 110</a:t>
            </a:r>
          </a:p>
        </p:txBody>
      </p:sp>
      <p:pic>
        <p:nvPicPr>
          <p:cNvPr id="15366" name="Picture 32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340475" y="754063"/>
            <a:ext cx="2346325" cy="1150937"/>
          </a:xfrm>
          <a:noFill/>
          <a:extLst>
            <a:ext uri="{909E8E84-426E-40dd-AFC4-6F175D3DCCD1}">
              <a14:hiddenFill xmlns="" xmlns:a14="http://schemas.microsoft.com/office/drawing/2010/main">
                <a:solidFill>
                  <a:srgbClr val="FFFFFF"/>
                </a:solidFill>
              </a14:hiddenFill>
            </a:ext>
          </a:extLst>
        </p:spPr>
      </p:pic>
      <p:pic>
        <p:nvPicPr>
          <p:cNvPr id="15367" name="Picture 3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247900"/>
            <a:ext cx="2362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881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0"/>
            <a:ext cx="6705600" cy="487363"/>
          </a:xfrm>
        </p:spPr>
        <p:txBody>
          <a:bodyPr>
            <a:normAutofit fontScale="90000"/>
          </a:bodyPr>
          <a:lstStyle/>
          <a:p>
            <a:endParaRPr lang="en-US" sz="2800"/>
          </a:p>
        </p:txBody>
      </p:sp>
      <p:graphicFrame>
        <p:nvGraphicFramePr>
          <p:cNvPr id="14339" name="Object 3"/>
          <p:cNvGraphicFramePr>
            <a:graphicFrameLocks noGrp="1" noChangeAspect="1"/>
          </p:cNvGraphicFramePr>
          <p:nvPr>
            <p:ph idx="1"/>
            <p:extLst>
              <p:ext uri="{D42A27DB-BD31-4B8C-83A1-F6EECF244321}">
                <p14:modId xmlns:p14="http://schemas.microsoft.com/office/powerpoint/2010/main" val="2717076791"/>
              </p:ext>
            </p:extLst>
          </p:nvPr>
        </p:nvGraphicFramePr>
        <p:xfrm>
          <a:off x="1828800" y="2354263"/>
          <a:ext cx="6007100" cy="4503737"/>
        </p:xfrm>
        <a:graphic>
          <a:graphicData uri="http://schemas.openxmlformats.org/presentationml/2006/ole">
            <mc:AlternateContent xmlns:mc="http://schemas.openxmlformats.org/markup-compatibility/2006">
              <mc:Choice xmlns:v="urn:schemas-microsoft-com:vml" Requires="v">
                <p:oleObj spid="_x0000_s37973" name="Document" r:id="rId4" imgW="7621064" imgH="5714286" progId="XaraX.Document">
                  <p:link updateAutomatic="1"/>
                </p:oleObj>
              </mc:Choice>
              <mc:Fallback>
                <p:oleObj name="Document" r:id="rId4" imgW="7621064" imgH="5714286"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354263"/>
                        <a:ext cx="6007100" cy="45037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0" name="Text Box 4"/>
          <p:cNvSpPr txBox="1">
            <a:spLocks noChangeArrowheads="1"/>
          </p:cNvSpPr>
          <p:nvPr/>
        </p:nvSpPr>
        <p:spPr bwMode="auto">
          <a:xfrm>
            <a:off x="2032000" y="1130300"/>
            <a:ext cx="5943600" cy="191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257300" indent="-342900" eaLnBrk="0" hangingPunct="0">
              <a:defRPr>
                <a:solidFill>
                  <a:schemeClr val="tx1"/>
                </a:solidFill>
                <a:latin typeface="Arial" pitchFamily="34" charset="0"/>
              </a:defRPr>
            </a:lvl3pPr>
            <a:lvl4pPr marL="1714500" indent="-342900" eaLnBrk="0" hangingPunct="0">
              <a:defRPr>
                <a:solidFill>
                  <a:schemeClr val="tx1"/>
                </a:solidFill>
                <a:latin typeface="Arial" pitchFamily="34" charset="0"/>
              </a:defRPr>
            </a:lvl4pPr>
            <a:lvl5pPr marL="2171700" indent="-342900"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eaLnBrk="1" hangingPunct="1">
              <a:buFontTx/>
              <a:buAutoNum type="arabicPeriod"/>
            </a:pPr>
            <a:r>
              <a:rPr lang="en-US" sz="1200">
                <a:latin typeface="Trebuchet MS" pitchFamily="34" charset="0"/>
              </a:rPr>
              <a:t>5-(and-6)-carboxy-2´,7´-dichlorofluorescein diacetate (CDCFA)</a:t>
            </a:r>
          </a:p>
          <a:p>
            <a:pPr eaLnBrk="1" hangingPunct="1">
              <a:buFontTx/>
              <a:buAutoNum type="arabicPeriod"/>
            </a:pPr>
            <a:r>
              <a:rPr lang="en-US" sz="1200">
                <a:latin typeface="Trebuchet MS" pitchFamily="34" charset="0"/>
              </a:rPr>
              <a:t>5(6)-carboxy-4',5'-dimethylfluorescein (CDMFA)</a:t>
            </a:r>
          </a:p>
          <a:p>
            <a:pPr eaLnBrk="1" hangingPunct="1">
              <a:buFontTx/>
              <a:buAutoNum type="arabicPeriod"/>
            </a:pPr>
            <a:r>
              <a:rPr lang="en-US" sz="1200">
                <a:latin typeface="Trebuchet MS" pitchFamily="34" charset="0"/>
              </a:rPr>
              <a:t>5-sulfofluorescein diacetate (SFDA)</a:t>
            </a:r>
          </a:p>
          <a:p>
            <a:pPr eaLnBrk="1" hangingPunct="1">
              <a:buFontTx/>
              <a:buAutoNum type="arabicPeriod"/>
            </a:pPr>
            <a:r>
              <a:rPr lang="en-US" sz="1200">
                <a:latin typeface="Trebuchet MS" pitchFamily="34" charset="0"/>
              </a:rPr>
              <a:t>Cell Tracker Green – 5-chloromethylfluorescein diacetate (CTG)</a:t>
            </a:r>
          </a:p>
          <a:p>
            <a:pPr eaLnBrk="1" hangingPunct="1">
              <a:buFontTx/>
              <a:buAutoNum type="arabicPeriod"/>
            </a:pPr>
            <a:r>
              <a:rPr lang="en-US" sz="1200">
                <a:latin typeface="Trebuchet MS" pitchFamily="34" charset="0"/>
              </a:rPr>
              <a:t>5-(and-6)-carboxy-2´,7´-dichlorofluorescein diacetate, succinimidyl ester (DCF)</a:t>
            </a:r>
          </a:p>
          <a:p>
            <a:pPr eaLnBrk="1" hangingPunct="1">
              <a:buFontTx/>
              <a:buAutoNum type="arabicPeriod"/>
            </a:pPr>
            <a:r>
              <a:rPr lang="en-US" sz="1200">
                <a:latin typeface="Trebuchet MS" pitchFamily="34" charset="0"/>
              </a:rPr>
              <a:t>bis-(1,3-dibutylbarbituric acid)trimethine oxonol (DiBAC</a:t>
            </a:r>
            <a:r>
              <a:rPr lang="en-US" sz="1200" baseline="-25000">
                <a:latin typeface="Trebuchet MS" pitchFamily="34" charset="0"/>
              </a:rPr>
              <a:t>4</a:t>
            </a:r>
            <a:r>
              <a:rPr lang="en-US" sz="1200">
                <a:latin typeface="Trebuchet MS" pitchFamily="34" charset="0"/>
              </a:rPr>
              <a:t>(3))</a:t>
            </a:r>
          </a:p>
          <a:p>
            <a:pPr eaLnBrk="1" hangingPunct="1">
              <a:buFontTx/>
              <a:buAutoNum type="arabicPeriod"/>
            </a:pPr>
            <a:r>
              <a:rPr lang="en-US" sz="1200">
                <a:latin typeface="Trebuchet MS" pitchFamily="34" charset="0"/>
              </a:rPr>
              <a:t>3,3'-dipentyloxacarbocyanine iodide (DiOC</a:t>
            </a:r>
            <a:r>
              <a:rPr lang="en-US" sz="1200" baseline="-25000">
                <a:latin typeface="Trebuchet MS" pitchFamily="34" charset="0"/>
              </a:rPr>
              <a:t>5</a:t>
            </a:r>
            <a:r>
              <a:rPr lang="en-US" sz="1200">
                <a:latin typeface="Trebuchet MS" pitchFamily="34" charset="0"/>
              </a:rPr>
              <a:t>(3))</a:t>
            </a:r>
          </a:p>
          <a:p>
            <a:pPr eaLnBrk="1" hangingPunct="1">
              <a:buFontTx/>
              <a:buAutoNum type="arabicPeriod"/>
            </a:pPr>
            <a:r>
              <a:rPr lang="en-US" sz="1200">
                <a:latin typeface="Trebuchet MS" pitchFamily="34" charset="0"/>
              </a:rPr>
              <a:t>3,3'-dihexyloxacarbocyanine iodide (DiOC</a:t>
            </a:r>
            <a:r>
              <a:rPr lang="en-US" sz="1200" baseline="-25000">
                <a:latin typeface="Trebuchet MS" pitchFamily="34" charset="0"/>
              </a:rPr>
              <a:t>6</a:t>
            </a:r>
            <a:r>
              <a:rPr lang="en-US" sz="1200">
                <a:latin typeface="Trebuchet MS" pitchFamily="34" charset="0"/>
              </a:rPr>
              <a:t>(3))</a:t>
            </a:r>
          </a:p>
          <a:p>
            <a:pPr eaLnBrk="1" hangingPunct="1">
              <a:buFontTx/>
              <a:buAutoNum type="arabicPeriod"/>
            </a:pPr>
            <a:r>
              <a:rPr lang="en-US" sz="1200">
                <a:latin typeface="Trebuchet MS" pitchFamily="34" charset="0"/>
              </a:rPr>
              <a:t>Rhodamine 110</a:t>
            </a:r>
          </a:p>
        </p:txBody>
      </p:sp>
    </p:spTree>
    <p:extLst>
      <p:ext uri="{BB962C8B-B14F-4D97-AF65-F5344CB8AC3E}">
        <p14:creationId xmlns:p14="http://schemas.microsoft.com/office/powerpoint/2010/main" val="1332853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ca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55700"/>
            <a:ext cx="2224088" cy="186690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3" name="Picture 3" descr="PCA Hy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4495800" cy="411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4" name="Picture 4" descr="123dihydrorhodamine or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19200"/>
            <a:ext cx="1724025" cy="1463675"/>
          </a:xfrm>
          <a:prstGeom prst="rect">
            <a:avLst/>
          </a:prstGeom>
          <a:noFill/>
          <a:extLst>
            <a:ext uri="{909E8E84-426E-40dd-AFC4-6F175D3DCCD1}">
              <a14:hiddenFill xmlns="" xmlns:a14="http://schemas.microsoft.com/office/drawing/2010/main">
                <a:solidFill>
                  <a:srgbClr val="FFFFFF"/>
                </a:solidFill>
              </a14:hiddenFill>
            </a:ext>
          </a:extLst>
        </p:spPr>
      </p:pic>
      <p:pic>
        <p:nvPicPr>
          <p:cNvPr id="15365" name="Picture 5" descr="oxanol r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940300"/>
            <a:ext cx="1724025" cy="1463675"/>
          </a:xfrm>
          <a:prstGeom prst="rect">
            <a:avLst/>
          </a:prstGeom>
          <a:noFill/>
          <a:extLst>
            <a:ext uri="{909E8E84-426E-40dd-AFC4-6F175D3DCCD1}">
              <a14:hiddenFill xmlns="" xmlns:a14="http://schemas.microsoft.com/office/drawing/2010/main">
                <a:solidFill>
                  <a:srgbClr val="FFFFFF"/>
                </a:solidFill>
              </a14:hiddenFill>
            </a:ext>
          </a:extLst>
        </p:spPr>
      </p:pic>
      <p:pic>
        <p:nvPicPr>
          <p:cNvPr id="15366" name="Picture 6" descr="CFDAC yell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759200"/>
            <a:ext cx="1571625" cy="1335088"/>
          </a:xfrm>
          <a:prstGeom prst="rect">
            <a:avLst/>
          </a:prstGeom>
          <a:noFill/>
          <a:extLst>
            <a:ext uri="{909E8E84-426E-40dd-AFC4-6F175D3DCCD1}">
              <a14:hiddenFill xmlns="" xmlns:a14="http://schemas.microsoft.com/office/drawing/2010/main">
                <a:solidFill>
                  <a:srgbClr val="FFFFFF"/>
                </a:solidFill>
              </a14:hiddenFill>
            </a:ext>
          </a:extLst>
        </p:spPr>
      </p:pic>
      <p:pic>
        <p:nvPicPr>
          <p:cNvPr id="15367" name="Picture 7" descr="CFDA gre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219200"/>
            <a:ext cx="1752600" cy="1489075"/>
          </a:xfrm>
          <a:prstGeom prst="rect">
            <a:avLst/>
          </a:prstGeom>
          <a:noFill/>
          <a:extLst>
            <a:ext uri="{909E8E84-426E-40dd-AFC4-6F175D3DCCD1}">
              <a14:hiddenFill xmlns="" xmlns:a14="http://schemas.microsoft.com/office/drawing/2010/main">
                <a:solidFill>
                  <a:srgbClr val="FFFFFF"/>
                </a:solidFill>
              </a14:hiddenFill>
            </a:ext>
          </a:extLst>
        </p:spPr>
      </p:pic>
      <p:pic>
        <p:nvPicPr>
          <p:cNvPr id="15368" name="Picture 8" descr="EosinY bl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4500" y="2463800"/>
            <a:ext cx="1600200" cy="1360488"/>
          </a:xfrm>
          <a:prstGeom prst="rect">
            <a:avLst/>
          </a:prstGeom>
          <a:noFill/>
          <a:extLst>
            <a:ext uri="{909E8E84-426E-40dd-AFC4-6F175D3DCCD1}">
              <a14:hiddenFill xmlns="" xmlns:a14="http://schemas.microsoft.com/office/drawing/2010/main">
                <a:solidFill>
                  <a:srgbClr val="FFFFFF"/>
                </a:solidFill>
              </a14:hiddenFill>
            </a:ext>
          </a:extLst>
        </p:spPr>
      </p:pic>
      <p:pic>
        <p:nvPicPr>
          <p:cNvPr id="15369" name="Picture 9" descr="DIOC63light blu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3517900"/>
            <a:ext cx="1647825" cy="1398588"/>
          </a:xfrm>
          <a:prstGeom prst="rect">
            <a:avLst/>
          </a:prstGeom>
          <a:solidFill>
            <a:srgbClr val="FF6600">
              <a:alpha val="14000"/>
            </a:srgbClr>
          </a:solidFill>
          <a:ln>
            <a:noFill/>
          </a:ln>
          <a:extLst>
            <a:ext uri="{91240B29-F687-4f45-9708-019B960494DF}">
              <a14:hiddenLine xmlns="" xmlns:a14="http://schemas.microsoft.com/office/drawing/2010/main" w="9525">
                <a:solidFill>
                  <a:srgbClr val="FF6600"/>
                </a:solidFill>
                <a:miter lim="800000"/>
                <a:headEnd/>
                <a:tailEnd/>
              </a14:hiddenLine>
            </a:ext>
          </a:extLst>
        </p:spPr>
      </p:pic>
      <p:pic>
        <p:nvPicPr>
          <p:cNvPr id="15370" name="Picture 10" descr="FITC purp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1155700"/>
            <a:ext cx="1600200" cy="13589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5371" name="Object 11"/>
          <p:cNvGraphicFramePr>
            <a:graphicFrameLocks noChangeAspect="1"/>
          </p:cNvGraphicFramePr>
          <p:nvPr/>
        </p:nvGraphicFramePr>
        <p:xfrm>
          <a:off x="106363" y="4991100"/>
          <a:ext cx="1544637" cy="1244600"/>
        </p:xfrm>
        <a:graphic>
          <a:graphicData uri="http://schemas.openxmlformats.org/presentationml/2006/ole">
            <mc:AlternateContent xmlns:mc="http://schemas.openxmlformats.org/markup-compatibility/2006">
              <mc:Choice xmlns:v="urn:schemas-microsoft-com:vml" Requires="v">
                <p:oleObj spid="_x0000_s38995" name="Worksheet" r:id="rId14" imgW="2385212" imgH="1920240" progId="Excel.Sheet.8">
                  <p:embed/>
                </p:oleObj>
              </mc:Choice>
              <mc:Fallback>
                <p:oleObj name="Worksheet" r:id="rId14" imgW="2385212" imgH="1920240" progId="Excel.Sheet.8">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363" y="4991100"/>
                        <a:ext cx="1544637" cy="124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2" name="AutoShape 12"/>
          <p:cNvSpPr>
            <a:spLocks noChangeArrowheads="1"/>
          </p:cNvSpPr>
          <p:nvPr/>
        </p:nvSpPr>
        <p:spPr bwMode="auto">
          <a:xfrm rot="5400000">
            <a:off x="1570037" y="2709863"/>
            <a:ext cx="517525" cy="1066800"/>
          </a:xfrm>
          <a:custGeom>
            <a:avLst/>
            <a:gdLst>
              <a:gd name="G0" fmla="+- 11860 0 0"/>
              <a:gd name="G1" fmla="+- 18514 0 0"/>
              <a:gd name="G2" fmla="+- 7200 0 0"/>
              <a:gd name="G3" fmla="*/ 11860 1 2"/>
              <a:gd name="G4" fmla="+- G3 10800 0"/>
              <a:gd name="G5" fmla="+- 21600 1186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730 w 21600"/>
              <a:gd name="T1" fmla="*/ 0 h 21600"/>
              <a:gd name="T2" fmla="*/ 11860 w 21600"/>
              <a:gd name="T3" fmla="*/ 7200 h 21600"/>
              <a:gd name="T4" fmla="*/ 0 w 21600"/>
              <a:gd name="T5" fmla="*/ 19519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30" y="0"/>
                </a:moveTo>
                <a:lnTo>
                  <a:pt x="11860" y="7200"/>
                </a:lnTo>
                <a:lnTo>
                  <a:pt x="14946" y="7200"/>
                </a:lnTo>
                <a:lnTo>
                  <a:pt x="14946" y="17437"/>
                </a:lnTo>
                <a:lnTo>
                  <a:pt x="0" y="17437"/>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3" name="Line 13"/>
          <p:cNvSpPr>
            <a:spLocks noChangeShapeType="1"/>
          </p:cNvSpPr>
          <p:nvPr/>
        </p:nvSpPr>
        <p:spPr bwMode="auto">
          <a:xfrm flipV="1">
            <a:off x="1981200" y="4267200"/>
            <a:ext cx="1600200" cy="1524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4" name="Line 14"/>
          <p:cNvSpPr>
            <a:spLocks noChangeShapeType="1"/>
          </p:cNvSpPr>
          <p:nvPr/>
        </p:nvSpPr>
        <p:spPr bwMode="auto">
          <a:xfrm>
            <a:off x="3962400" y="2438400"/>
            <a:ext cx="1143000" cy="1600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5" name="Line 15"/>
          <p:cNvSpPr>
            <a:spLocks noChangeShapeType="1"/>
          </p:cNvSpPr>
          <p:nvPr/>
        </p:nvSpPr>
        <p:spPr bwMode="auto">
          <a:xfrm flipH="1">
            <a:off x="5334000" y="2362200"/>
            <a:ext cx="533400" cy="2133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6" name="Line 16"/>
          <p:cNvSpPr>
            <a:spLocks noChangeShapeType="1"/>
          </p:cNvSpPr>
          <p:nvPr/>
        </p:nvSpPr>
        <p:spPr bwMode="auto">
          <a:xfrm flipH="1">
            <a:off x="5638800" y="2209800"/>
            <a:ext cx="1676400" cy="2362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7" name="Line 17"/>
          <p:cNvSpPr>
            <a:spLocks noChangeShapeType="1"/>
          </p:cNvSpPr>
          <p:nvPr/>
        </p:nvSpPr>
        <p:spPr bwMode="auto">
          <a:xfrm flipH="1">
            <a:off x="5867400" y="3962400"/>
            <a:ext cx="1295400" cy="1219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8" name="Line 18"/>
          <p:cNvSpPr>
            <a:spLocks noChangeShapeType="1"/>
          </p:cNvSpPr>
          <p:nvPr/>
        </p:nvSpPr>
        <p:spPr bwMode="auto">
          <a:xfrm flipH="1">
            <a:off x="6248400" y="5486400"/>
            <a:ext cx="914400" cy="304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9" name="Line 19"/>
          <p:cNvSpPr>
            <a:spLocks noChangeShapeType="1"/>
          </p:cNvSpPr>
          <p:nvPr/>
        </p:nvSpPr>
        <p:spPr bwMode="auto">
          <a:xfrm flipH="1" flipV="1">
            <a:off x="6172200" y="5943600"/>
            <a:ext cx="990600" cy="1066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0" name="Text Box 20"/>
          <p:cNvSpPr txBox="1">
            <a:spLocks noChangeArrowheads="1"/>
          </p:cNvSpPr>
          <p:nvPr/>
        </p:nvSpPr>
        <p:spPr bwMode="auto">
          <a:xfrm>
            <a:off x="863600" y="5245100"/>
            <a:ext cx="6270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pitchFamily="34" charset="0"/>
              </a:rPr>
              <a:t>All dyes</a:t>
            </a:r>
          </a:p>
        </p:txBody>
      </p:sp>
      <p:sp>
        <p:nvSpPr>
          <p:cNvPr id="15381" name="Text Box 21"/>
          <p:cNvSpPr txBox="1">
            <a:spLocks noChangeArrowheads="1"/>
          </p:cNvSpPr>
          <p:nvPr/>
        </p:nvSpPr>
        <p:spPr bwMode="auto">
          <a:xfrm>
            <a:off x="7086600" y="5334000"/>
            <a:ext cx="1371600" cy="2143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b="1">
                <a:latin typeface="Arial" pitchFamily="34" charset="0"/>
              </a:rPr>
              <a:t>Oxonol Events: 3373</a:t>
            </a:r>
          </a:p>
        </p:txBody>
      </p:sp>
      <p:sp>
        <p:nvSpPr>
          <p:cNvPr id="15382" name="Text Box 22"/>
          <p:cNvSpPr txBox="1">
            <a:spLocks noChangeArrowheads="1"/>
          </p:cNvSpPr>
          <p:nvPr/>
        </p:nvSpPr>
        <p:spPr bwMode="auto">
          <a:xfrm>
            <a:off x="2895600" y="6473825"/>
            <a:ext cx="2393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sz="1800"/>
              <a:t>Human Lymphocytes </a:t>
            </a:r>
          </a:p>
        </p:txBody>
      </p:sp>
      <p:sp>
        <p:nvSpPr>
          <p:cNvPr id="2" name="TextBox 1"/>
          <p:cNvSpPr txBox="1"/>
          <p:nvPr/>
        </p:nvSpPr>
        <p:spPr>
          <a:xfrm>
            <a:off x="1388473" y="420384"/>
            <a:ext cx="6383927" cy="584775"/>
          </a:xfrm>
          <a:prstGeom prst="rect">
            <a:avLst/>
          </a:prstGeom>
          <a:noFill/>
        </p:spPr>
        <p:txBody>
          <a:bodyPr wrap="none" rtlCol="0">
            <a:spAutoFit/>
          </a:bodyPr>
          <a:lstStyle/>
          <a:p>
            <a:r>
              <a:rPr lang="en-US" sz="3200" dirty="0" smtClean="0"/>
              <a:t>7 of 9 “green” dyes could be resolved</a:t>
            </a:r>
            <a:endParaRPr lang="en-US" sz="3200" dirty="0"/>
          </a:p>
        </p:txBody>
      </p:sp>
    </p:spTree>
    <p:extLst>
      <p:ext uri="{BB962C8B-B14F-4D97-AF65-F5344CB8AC3E}">
        <p14:creationId xmlns:p14="http://schemas.microsoft.com/office/powerpoint/2010/main" val="3994656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Yes there really was a time when a 3 color assay was a key publication</a:t>
            </a:r>
            <a:endParaRPr lang="en-US" dirty="0"/>
          </a:p>
        </p:txBody>
      </p:sp>
      <p:sp>
        <p:nvSpPr>
          <p:cNvPr id="3" name="TextBox 2"/>
          <p:cNvSpPr txBox="1"/>
          <p:nvPr/>
        </p:nvSpPr>
        <p:spPr>
          <a:xfrm>
            <a:off x="12467" y="1676400"/>
            <a:ext cx="8610600" cy="2862323"/>
          </a:xfrm>
          <a:prstGeom prst="rect">
            <a:avLst/>
          </a:prstGeom>
          <a:noFill/>
        </p:spPr>
        <p:txBody>
          <a:bodyPr wrap="square" rtlCol="0">
            <a:spAutoFit/>
          </a:bodyPr>
          <a:lstStyle/>
          <a:p>
            <a:r>
              <a:rPr lang="en-US" dirty="0" err="1"/>
              <a:t>Steinkamp</a:t>
            </a:r>
            <a:r>
              <a:rPr lang="en-US" dirty="0"/>
              <a:t>, J. </a:t>
            </a:r>
            <a:r>
              <a:rPr lang="en-US" dirty="0" smtClean="0"/>
              <a:t>A., Stewart</a:t>
            </a:r>
            <a:r>
              <a:rPr lang="en-US" dirty="0"/>
              <a:t>, C. </a:t>
            </a:r>
            <a:r>
              <a:rPr lang="en-US" dirty="0" smtClean="0"/>
              <a:t>C., </a:t>
            </a:r>
            <a:r>
              <a:rPr lang="en-US" dirty="0" err="1" smtClean="0"/>
              <a:t>Crissman</a:t>
            </a:r>
            <a:r>
              <a:rPr lang="en-US" dirty="0"/>
              <a:t>, H. A</a:t>
            </a:r>
            <a:r>
              <a:rPr lang="en-US" dirty="0" smtClean="0"/>
              <a:t>.; </a:t>
            </a:r>
            <a:r>
              <a:rPr lang="en-US" dirty="0" smtClean="0">
                <a:solidFill>
                  <a:srgbClr val="FF0000"/>
                </a:solidFill>
              </a:rPr>
              <a:t>Three</a:t>
            </a:r>
            <a:r>
              <a:rPr lang="en-US" dirty="0">
                <a:solidFill>
                  <a:srgbClr val="FF0000"/>
                </a:solidFill>
              </a:rPr>
              <a:t>-color fluorescence </a:t>
            </a:r>
            <a:r>
              <a:rPr lang="en-US" dirty="0"/>
              <a:t>measurements on single cells excited at three laser </a:t>
            </a:r>
            <a:r>
              <a:rPr lang="en-US" dirty="0" smtClean="0"/>
              <a:t>wavelengths, CYTOMETRY, 2, </a:t>
            </a:r>
            <a:r>
              <a:rPr lang="en-US" dirty="0"/>
              <a:t>226-</a:t>
            </a:r>
            <a:r>
              <a:rPr lang="en-US" dirty="0" smtClean="0"/>
              <a:t>231, </a:t>
            </a:r>
            <a:r>
              <a:rPr lang="en-US" b="1" dirty="0" smtClean="0"/>
              <a:t>1982</a:t>
            </a:r>
          </a:p>
          <a:p>
            <a:endParaRPr lang="en-US" dirty="0"/>
          </a:p>
          <a:p>
            <a:r>
              <a:rPr lang="en-US" dirty="0"/>
              <a:t>Lanier, L. </a:t>
            </a:r>
            <a:r>
              <a:rPr lang="en-US" dirty="0" smtClean="0"/>
              <a:t>L., </a:t>
            </a:r>
            <a:r>
              <a:rPr lang="en-US" dirty="0" err="1" smtClean="0"/>
              <a:t>Loken</a:t>
            </a:r>
            <a:r>
              <a:rPr lang="en-US" dirty="0"/>
              <a:t>, M. R</a:t>
            </a:r>
            <a:r>
              <a:rPr lang="en-US" dirty="0" smtClean="0"/>
              <a:t>.; Human </a:t>
            </a:r>
            <a:r>
              <a:rPr lang="en-US" dirty="0"/>
              <a:t>lymphocyte subpopulations identified by using </a:t>
            </a:r>
            <a:r>
              <a:rPr lang="en-US" dirty="0">
                <a:solidFill>
                  <a:srgbClr val="FF0000"/>
                </a:solidFill>
              </a:rPr>
              <a:t>three-color immunofluorescence </a:t>
            </a:r>
            <a:r>
              <a:rPr lang="en-US" dirty="0"/>
              <a:t>and flow cytometry analysis: correlation of Leu-2, Leu-3, Leu-7, Leu-8, and Leu-11 cell surface antigen </a:t>
            </a:r>
            <a:r>
              <a:rPr lang="en-US" dirty="0" smtClean="0"/>
              <a:t>expression, J. </a:t>
            </a:r>
            <a:r>
              <a:rPr lang="en-US" dirty="0" err="1" smtClean="0"/>
              <a:t>Immunol</a:t>
            </a:r>
            <a:r>
              <a:rPr lang="en-US" dirty="0" smtClean="0"/>
              <a:t>, 132: 151-156, </a:t>
            </a:r>
            <a:r>
              <a:rPr lang="en-US" b="1" dirty="0" smtClean="0"/>
              <a:t>1984</a:t>
            </a:r>
          </a:p>
          <a:p>
            <a:endParaRPr lang="en-US" dirty="0"/>
          </a:p>
          <a:p>
            <a:r>
              <a:rPr lang="en-US" dirty="0" err="1"/>
              <a:t>Lansdorp</a:t>
            </a:r>
            <a:r>
              <a:rPr lang="en-US" dirty="0"/>
              <a:t>, P. </a:t>
            </a:r>
            <a:r>
              <a:rPr lang="en-US" dirty="0" smtClean="0"/>
              <a:t>M., Smith</a:t>
            </a:r>
            <a:r>
              <a:rPr lang="en-US" dirty="0"/>
              <a:t>, </a:t>
            </a:r>
            <a:r>
              <a:rPr lang="en-US" dirty="0" smtClean="0"/>
              <a:t>C., Safford</a:t>
            </a:r>
            <a:r>
              <a:rPr lang="en-US" dirty="0"/>
              <a:t>, </a:t>
            </a:r>
            <a:r>
              <a:rPr lang="en-US" dirty="0" smtClean="0"/>
              <a:t>M., </a:t>
            </a:r>
            <a:r>
              <a:rPr lang="en-US" dirty="0" err="1" smtClean="0"/>
              <a:t>Terstappen</a:t>
            </a:r>
            <a:r>
              <a:rPr lang="en-US" dirty="0"/>
              <a:t>, L. W. M. </a:t>
            </a:r>
            <a:r>
              <a:rPr lang="en-US" dirty="0" smtClean="0"/>
              <a:t>M., Thomas</a:t>
            </a:r>
            <a:r>
              <a:rPr lang="en-US" dirty="0"/>
              <a:t>, T. </a:t>
            </a:r>
            <a:r>
              <a:rPr lang="en-US" dirty="0" smtClean="0"/>
              <a:t>E.; </a:t>
            </a:r>
            <a:r>
              <a:rPr lang="en-US" dirty="0" smtClean="0">
                <a:solidFill>
                  <a:srgbClr val="FF0000"/>
                </a:solidFill>
              </a:rPr>
              <a:t>Single </a:t>
            </a:r>
            <a:r>
              <a:rPr lang="en-US" dirty="0">
                <a:solidFill>
                  <a:srgbClr val="FF0000"/>
                </a:solidFill>
              </a:rPr>
              <a:t>laser three color immunofluorescence</a:t>
            </a:r>
            <a:r>
              <a:rPr lang="en-US" dirty="0"/>
              <a:t> staining procedures based on energy transfer between </a:t>
            </a:r>
            <a:r>
              <a:rPr lang="en-US" dirty="0" err="1"/>
              <a:t>phycoerythrin</a:t>
            </a:r>
            <a:r>
              <a:rPr lang="en-US" dirty="0"/>
              <a:t> and cyanine </a:t>
            </a:r>
            <a:r>
              <a:rPr lang="en-US" dirty="0" smtClean="0"/>
              <a:t>5; Cytometry, 12:723-730, </a:t>
            </a:r>
            <a:r>
              <a:rPr lang="en-US" b="1" dirty="0" smtClean="0"/>
              <a:t>1991</a:t>
            </a:r>
            <a:endParaRPr lang="en-US" b="1" dirty="0"/>
          </a:p>
        </p:txBody>
      </p:sp>
      <p:sp>
        <p:nvSpPr>
          <p:cNvPr id="4" name="TextBox 3"/>
          <p:cNvSpPr txBox="1"/>
          <p:nvPr/>
        </p:nvSpPr>
        <p:spPr>
          <a:xfrm>
            <a:off x="0" y="4808885"/>
            <a:ext cx="8839200" cy="646331"/>
          </a:xfrm>
          <a:prstGeom prst="rect">
            <a:avLst/>
          </a:prstGeom>
          <a:noFill/>
        </p:spPr>
        <p:txBody>
          <a:bodyPr wrap="square" rtlCol="0">
            <a:spAutoFit/>
          </a:bodyPr>
          <a:lstStyle/>
          <a:p>
            <a:r>
              <a:rPr lang="en-US" dirty="0"/>
              <a:t>Robinson, J. </a:t>
            </a:r>
            <a:r>
              <a:rPr lang="en-US" dirty="0" smtClean="0"/>
              <a:t>P., Maguire</a:t>
            </a:r>
            <a:r>
              <a:rPr lang="en-US" dirty="0"/>
              <a:t>, D. </a:t>
            </a:r>
            <a:r>
              <a:rPr lang="en-US" dirty="0" smtClean="0"/>
              <a:t>J., Kelley</a:t>
            </a:r>
            <a:r>
              <a:rPr lang="en-US" dirty="0"/>
              <a:t>, </a:t>
            </a:r>
            <a:r>
              <a:rPr lang="en-US" dirty="0" smtClean="0"/>
              <a:t>S., Ragheb</a:t>
            </a:r>
            <a:r>
              <a:rPr lang="en-US" dirty="0"/>
              <a:t>, </a:t>
            </a:r>
            <a:r>
              <a:rPr lang="en-US" dirty="0" smtClean="0"/>
              <a:t>K., King</a:t>
            </a:r>
            <a:r>
              <a:rPr lang="en-US" dirty="0"/>
              <a:t>, G. B</a:t>
            </a:r>
            <a:r>
              <a:rPr lang="en-US" dirty="0" smtClean="0"/>
              <a:t>.; Statistical </a:t>
            </a:r>
            <a:r>
              <a:rPr lang="en-US" dirty="0"/>
              <a:t>determination of minimum cell numbers for </a:t>
            </a:r>
            <a:r>
              <a:rPr lang="en-US" dirty="0">
                <a:solidFill>
                  <a:srgbClr val="FF0000"/>
                </a:solidFill>
              </a:rPr>
              <a:t>2 and 3 color </a:t>
            </a:r>
            <a:r>
              <a:rPr lang="en-US" dirty="0" err="1" smtClean="0">
                <a:solidFill>
                  <a:srgbClr val="FF0000"/>
                </a:solidFill>
              </a:rPr>
              <a:t>immunophenotyping</a:t>
            </a:r>
            <a:r>
              <a:rPr lang="en-US" dirty="0" smtClean="0"/>
              <a:t>, Cytometry </a:t>
            </a:r>
            <a:r>
              <a:rPr lang="en-US" dirty="0" err="1" smtClean="0"/>
              <a:t>Supl</a:t>
            </a:r>
            <a:r>
              <a:rPr lang="en-US" dirty="0" smtClean="0"/>
              <a:t> 6: 75, 1993</a:t>
            </a:r>
            <a:endParaRPr lang="en-US" dirty="0"/>
          </a:p>
        </p:txBody>
      </p:sp>
    </p:spTree>
    <p:extLst>
      <p:ext uri="{BB962C8B-B14F-4D97-AF65-F5344CB8AC3E}">
        <p14:creationId xmlns:p14="http://schemas.microsoft.com/office/powerpoint/2010/main" val="8903802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mtClean="0"/>
              <a:t>Spectra of gated zones</a:t>
            </a:r>
          </a:p>
        </p:txBody>
      </p:sp>
      <p:pic>
        <p:nvPicPr>
          <p:cNvPr id="39939" name="Picture 3" descr="3 beads spectra-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85800" y="1295400"/>
            <a:ext cx="8305800" cy="495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9940" name="Text Box 4"/>
          <p:cNvSpPr txBox="1">
            <a:spLocks noChangeArrowheads="1"/>
          </p:cNvSpPr>
          <p:nvPr/>
        </p:nvSpPr>
        <p:spPr bwMode="auto">
          <a:xfrm>
            <a:off x="2271713" y="2057400"/>
            <a:ext cx="1538287" cy="3365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phycoerythrin</a:t>
            </a:r>
          </a:p>
        </p:txBody>
      </p:sp>
      <p:sp>
        <p:nvSpPr>
          <p:cNvPr id="39941" name="Text Box 5"/>
          <p:cNvSpPr txBox="1">
            <a:spLocks noChangeArrowheads="1"/>
          </p:cNvSpPr>
          <p:nvPr/>
        </p:nvSpPr>
        <p:spPr bwMode="auto">
          <a:xfrm>
            <a:off x="7162800" y="2101850"/>
            <a:ext cx="792163" cy="3365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Rh123</a:t>
            </a:r>
          </a:p>
        </p:txBody>
      </p:sp>
      <p:sp>
        <p:nvSpPr>
          <p:cNvPr id="39942" name="Text Box 6"/>
          <p:cNvSpPr txBox="1">
            <a:spLocks noChangeArrowheads="1"/>
          </p:cNvSpPr>
          <p:nvPr/>
        </p:nvSpPr>
        <p:spPr bwMode="auto">
          <a:xfrm>
            <a:off x="3810000" y="4464050"/>
            <a:ext cx="1279525" cy="3365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chlorophyll</a:t>
            </a:r>
          </a:p>
        </p:txBody>
      </p:sp>
      <p:sp>
        <p:nvSpPr>
          <p:cNvPr id="39943" name="Text Box 7"/>
          <p:cNvSpPr txBox="1">
            <a:spLocks noChangeArrowheads="1"/>
          </p:cNvSpPr>
          <p:nvPr/>
        </p:nvSpPr>
        <p:spPr bwMode="auto">
          <a:xfrm>
            <a:off x="228600" y="2590800"/>
            <a:ext cx="1447800" cy="1552575"/>
          </a:xfrm>
          <a:prstGeom prst="rect">
            <a:avLst/>
          </a:prstGeom>
          <a:solidFill>
            <a:srgbClr val="E4EFA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3333FF"/>
                </a:solidFill>
                <a:latin typeface="Times New Roman" pitchFamily="18" charset="0"/>
                <a:cs typeface="Times New Roman" pitchFamily="18" charset="0"/>
              </a:rPr>
              <a:t>Bang’s Labs, Inc</a:t>
            </a:r>
          </a:p>
          <a:p>
            <a:pPr eaLnBrk="1" hangingPunct="1">
              <a:spcBef>
                <a:spcPct val="0"/>
              </a:spcBef>
              <a:buFontTx/>
              <a:buNone/>
            </a:pPr>
            <a:r>
              <a:rPr lang="en-US" altLang="en-US" sz="2400">
                <a:solidFill>
                  <a:srgbClr val="3333FF"/>
                </a:solidFill>
                <a:latin typeface="Times New Roman" pitchFamily="18" charset="0"/>
                <a:cs typeface="Times New Roman" pitchFamily="18" charset="0"/>
              </a:rPr>
              <a:t>Dyed</a:t>
            </a:r>
          </a:p>
          <a:p>
            <a:pPr eaLnBrk="1" hangingPunct="1">
              <a:spcBef>
                <a:spcPct val="0"/>
              </a:spcBef>
              <a:buFontTx/>
              <a:buNone/>
            </a:pPr>
            <a:r>
              <a:rPr lang="en-US" altLang="en-US" sz="2400">
                <a:solidFill>
                  <a:srgbClr val="3333FF"/>
                </a:solidFill>
                <a:latin typeface="Times New Roman" pitchFamily="18" charset="0"/>
                <a:cs typeface="Times New Roman" pitchFamily="18" charset="0"/>
              </a:rPr>
              <a:t>Beads</a:t>
            </a:r>
          </a:p>
        </p:txBody>
      </p:sp>
      <p:sp>
        <p:nvSpPr>
          <p:cNvPr id="3" name="Rectangle 2"/>
          <p:cNvSpPr/>
          <p:nvPr/>
        </p:nvSpPr>
        <p:spPr>
          <a:xfrm>
            <a:off x="5486400" y="3886200"/>
            <a:ext cx="37338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870855039"/>
              </p:ext>
            </p:extLst>
          </p:nvPr>
        </p:nvGraphicFramePr>
        <p:xfrm>
          <a:off x="5491348" y="3886200"/>
          <a:ext cx="2855913" cy="2347913"/>
        </p:xfrm>
        <a:graphic>
          <a:graphicData uri="http://schemas.openxmlformats.org/presentationml/2006/ole">
            <mc:AlternateContent xmlns:mc="http://schemas.openxmlformats.org/markup-compatibility/2006">
              <mc:Choice xmlns:v="urn:schemas-microsoft-com:vml" Requires="v">
                <p:oleObj spid="_x0000_s18548" name="Document" r:id="rId5" imgW="2855632" imgH="2348653" progId="XaraX.Document">
                  <p:embed/>
                </p:oleObj>
              </mc:Choice>
              <mc:Fallback>
                <p:oleObj name="Document" r:id="rId5" imgW="2855632" imgH="2348653" progId="XaraX.Document">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348" y="3886200"/>
                        <a:ext cx="2855913" cy="234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406901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533400"/>
            <a:ext cx="7772400" cy="1143000"/>
          </a:xfrm>
        </p:spPr>
        <p:txBody>
          <a:bodyPr/>
          <a:lstStyle/>
          <a:p>
            <a:pPr eaLnBrk="1" hangingPunct="1"/>
            <a:endParaRPr lang="en-US" altLang="en-US" smtClean="0"/>
          </a:p>
        </p:txBody>
      </p:sp>
      <p:sp>
        <p:nvSpPr>
          <p:cNvPr id="40963" name="Rectangle 3"/>
          <p:cNvSpPr>
            <a:spLocks noGrp="1" noChangeArrowheads="1"/>
          </p:cNvSpPr>
          <p:nvPr>
            <p:ph type="body" idx="1"/>
          </p:nvPr>
        </p:nvSpPr>
        <p:spPr>
          <a:xfrm>
            <a:off x="457200" y="533400"/>
            <a:ext cx="8229600" cy="4525963"/>
          </a:xfrm>
        </p:spPr>
        <p:txBody>
          <a:bodyPr/>
          <a:lstStyle/>
          <a:p>
            <a:pPr eaLnBrk="1" hangingPunct="1"/>
            <a:endParaRPr lang="en-US" altLang="en-US" smtClean="0"/>
          </a:p>
        </p:txBody>
      </p:sp>
      <p:graphicFrame>
        <p:nvGraphicFramePr>
          <p:cNvPr id="40964" name="Object 4"/>
          <p:cNvGraphicFramePr>
            <a:graphicFrameLocks noChangeAspect="1"/>
          </p:cNvGraphicFramePr>
          <p:nvPr/>
        </p:nvGraphicFramePr>
        <p:xfrm>
          <a:off x="152400" y="457200"/>
          <a:ext cx="2846388" cy="2347913"/>
        </p:xfrm>
        <a:graphic>
          <a:graphicData uri="http://schemas.openxmlformats.org/presentationml/2006/ole">
            <mc:AlternateContent xmlns:mc="http://schemas.openxmlformats.org/markup-compatibility/2006">
              <mc:Choice xmlns:v="urn:schemas-microsoft-com:vml" Requires="v">
                <p:oleObj spid="_x0000_s9864" name="Document" r:id="rId4" imgW="2846113" imgH="2348653" progId="XaraX.Document">
                  <p:embed/>
                </p:oleObj>
              </mc:Choice>
              <mc:Fallback>
                <p:oleObj name="Document" r:id="rId4" imgW="2846113" imgH="2348653" progId="XaraX.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
                        <a:ext cx="2846388" cy="234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5" name="Object 5"/>
          <p:cNvGraphicFramePr>
            <a:graphicFrameLocks noChangeAspect="1"/>
          </p:cNvGraphicFramePr>
          <p:nvPr/>
        </p:nvGraphicFramePr>
        <p:xfrm>
          <a:off x="3048000" y="457200"/>
          <a:ext cx="2854325" cy="2303463"/>
        </p:xfrm>
        <a:graphic>
          <a:graphicData uri="http://schemas.openxmlformats.org/presentationml/2006/ole">
            <mc:AlternateContent xmlns:mc="http://schemas.openxmlformats.org/markup-compatibility/2006">
              <mc:Choice xmlns:v="urn:schemas-microsoft-com:vml" Requires="v">
                <p:oleObj spid="_x0000_s9865" name="Document" r:id="rId6" imgW="2854123" imgH="2304152" progId="XaraX.Document">
                  <p:embed/>
                </p:oleObj>
              </mc:Choice>
              <mc:Fallback>
                <p:oleObj name="Document" r:id="rId6" imgW="2854123" imgH="2304152" progId="XaraX.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57200"/>
                        <a:ext cx="2854325" cy="2303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6" name="Object 6"/>
          <p:cNvGraphicFramePr>
            <a:graphicFrameLocks noChangeAspect="1"/>
          </p:cNvGraphicFramePr>
          <p:nvPr/>
        </p:nvGraphicFramePr>
        <p:xfrm>
          <a:off x="1600200" y="2895600"/>
          <a:ext cx="2854325" cy="2347913"/>
        </p:xfrm>
        <a:graphic>
          <a:graphicData uri="http://schemas.openxmlformats.org/presentationml/2006/ole">
            <mc:AlternateContent xmlns:mc="http://schemas.openxmlformats.org/markup-compatibility/2006">
              <mc:Choice xmlns:v="urn:schemas-microsoft-com:vml" Requires="v">
                <p:oleObj spid="_x0000_s9866" name="Document" r:id="rId8" imgW="2854123" imgH="2348653" progId="XaraX.Document">
                  <p:embed/>
                </p:oleObj>
              </mc:Choice>
              <mc:Fallback>
                <p:oleObj name="Document" r:id="rId8" imgW="2854123" imgH="2348653" progId="XaraX.Document">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2895600"/>
                        <a:ext cx="2854325" cy="234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23" name="Object 7"/>
          <p:cNvGraphicFramePr>
            <a:graphicFrameLocks noChangeAspect="1"/>
          </p:cNvGraphicFramePr>
          <p:nvPr/>
        </p:nvGraphicFramePr>
        <p:xfrm>
          <a:off x="4495800" y="2895600"/>
          <a:ext cx="2855913" cy="2347913"/>
        </p:xfrm>
        <a:graphic>
          <a:graphicData uri="http://schemas.openxmlformats.org/presentationml/2006/ole">
            <mc:AlternateContent xmlns:mc="http://schemas.openxmlformats.org/markup-compatibility/2006">
              <mc:Choice xmlns:v="urn:schemas-microsoft-com:vml" Requires="v">
                <p:oleObj spid="_x0000_s9867" name="Document" r:id="rId10" imgW="2855632" imgH="2348653" progId="XaraX.Document">
                  <p:embed/>
                </p:oleObj>
              </mc:Choice>
              <mc:Fallback>
                <p:oleObj name="Document" r:id="rId10" imgW="2855632" imgH="2348653" progId="XaraX.Document">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895600"/>
                        <a:ext cx="2855913" cy="2347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68" name="Object 8"/>
          <p:cNvGraphicFramePr>
            <a:graphicFrameLocks noChangeAspect="1"/>
          </p:cNvGraphicFramePr>
          <p:nvPr/>
        </p:nvGraphicFramePr>
        <p:xfrm>
          <a:off x="5943600" y="457200"/>
          <a:ext cx="2846388" cy="2301875"/>
        </p:xfrm>
        <a:graphic>
          <a:graphicData uri="http://schemas.openxmlformats.org/presentationml/2006/ole">
            <mc:AlternateContent xmlns:mc="http://schemas.openxmlformats.org/markup-compatibility/2006">
              <mc:Choice xmlns:v="urn:schemas-microsoft-com:vml" Requires="v">
                <p:oleObj spid="_x0000_s9868" name="Document" r:id="rId12" imgW="2846113" imgH="2302326" progId="XaraX.Document">
                  <p:embed/>
                </p:oleObj>
              </mc:Choice>
              <mc:Fallback>
                <p:oleObj name="Document" r:id="rId12" imgW="2846113" imgH="2302326" progId="XaraX.Document">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457200"/>
                        <a:ext cx="2846388" cy="2301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9" name="Text Box 9"/>
          <p:cNvSpPr txBox="1">
            <a:spLocks noChangeArrowheads="1"/>
          </p:cNvSpPr>
          <p:nvPr/>
        </p:nvSpPr>
        <p:spPr bwMode="auto">
          <a:xfrm>
            <a:off x="6994525" y="76200"/>
            <a:ext cx="450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PE</a:t>
            </a:r>
          </a:p>
        </p:txBody>
      </p:sp>
      <p:sp>
        <p:nvSpPr>
          <p:cNvPr id="40970" name="Text Box 10"/>
          <p:cNvSpPr txBox="1">
            <a:spLocks noChangeArrowheads="1"/>
          </p:cNvSpPr>
          <p:nvPr/>
        </p:nvSpPr>
        <p:spPr bwMode="auto">
          <a:xfrm>
            <a:off x="4038600" y="76200"/>
            <a:ext cx="869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Rh-123</a:t>
            </a:r>
          </a:p>
        </p:txBody>
      </p:sp>
      <p:sp>
        <p:nvSpPr>
          <p:cNvPr id="40971" name="Text Box 11"/>
          <p:cNvSpPr txBox="1">
            <a:spLocks noChangeArrowheads="1"/>
          </p:cNvSpPr>
          <p:nvPr/>
        </p:nvSpPr>
        <p:spPr bwMode="auto">
          <a:xfrm>
            <a:off x="1143000" y="76200"/>
            <a:ext cx="12890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Chlorophyll</a:t>
            </a:r>
          </a:p>
        </p:txBody>
      </p:sp>
      <p:sp>
        <p:nvSpPr>
          <p:cNvPr id="40972" name="Text Box 12"/>
          <p:cNvSpPr txBox="1">
            <a:spLocks noChangeArrowheads="1"/>
          </p:cNvSpPr>
          <p:nvPr/>
        </p:nvSpPr>
        <p:spPr bwMode="auto">
          <a:xfrm>
            <a:off x="304800" y="3124200"/>
            <a:ext cx="1081088"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cs typeface="Times New Roman" pitchFamily="18" charset="0"/>
              </a:rPr>
              <a:t>Bang’s</a:t>
            </a:r>
          </a:p>
          <a:p>
            <a:pPr eaLnBrk="1" hangingPunct="1">
              <a:spcBef>
                <a:spcPct val="0"/>
              </a:spcBef>
              <a:buFontTx/>
              <a:buNone/>
            </a:pPr>
            <a:r>
              <a:rPr lang="en-US" altLang="en-US" sz="2400">
                <a:latin typeface="Times New Roman" pitchFamily="18" charset="0"/>
                <a:cs typeface="Times New Roman" pitchFamily="18" charset="0"/>
              </a:rPr>
              <a:t>Labs</a:t>
            </a:r>
          </a:p>
          <a:p>
            <a:pPr eaLnBrk="1" hangingPunct="1">
              <a:spcBef>
                <a:spcPct val="0"/>
              </a:spcBef>
              <a:buFontTx/>
              <a:buNone/>
            </a:pPr>
            <a:r>
              <a:rPr lang="en-US" altLang="en-US" sz="2400">
                <a:latin typeface="Times New Roman" pitchFamily="18" charset="0"/>
                <a:cs typeface="Times New Roman" pitchFamily="18" charset="0"/>
              </a:rPr>
              <a:t>Dyed</a:t>
            </a:r>
          </a:p>
          <a:p>
            <a:pPr eaLnBrk="1" hangingPunct="1">
              <a:spcBef>
                <a:spcPct val="0"/>
              </a:spcBef>
              <a:buFontTx/>
              <a:buNone/>
            </a:pPr>
            <a:r>
              <a:rPr lang="en-US" altLang="en-US" sz="2400">
                <a:latin typeface="Times New Roman" pitchFamily="18" charset="0"/>
                <a:cs typeface="Times New Roman" pitchFamily="18" charset="0"/>
              </a:rPr>
              <a:t>Beads*</a:t>
            </a:r>
          </a:p>
        </p:txBody>
      </p:sp>
      <p:sp>
        <p:nvSpPr>
          <p:cNvPr id="40973" name="Line 13"/>
          <p:cNvSpPr>
            <a:spLocks noChangeShapeType="1"/>
          </p:cNvSpPr>
          <p:nvPr/>
        </p:nvSpPr>
        <p:spPr bwMode="auto">
          <a:xfrm flipV="1">
            <a:off x="2286000" y="4114800"/>
            <a:ext cx="457200" cy="12954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4" name="Text Box 14"/>
          <p:cNvSpPr txBox="1">
            <a:spLocks noChangeArrowheads="1"/>
          </p:cNvSpPr>
          <p:nvPr/>
        </p:nvSpPr>
        <p:spPr bwMode="auto">
          <a:xfrm>
            <a:off x="1019175" y="5334000"/>
            <a:ext cx="3965575"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FF3300"/>
                </a:solidFill>
                <a:latin typeface="Times New Roman" pitchFamily="18" charset="0"/>
              </a:rPr>
              <a:t>These CANNOT be resolved easily</a:t>
            </a:r>
          </a:p>
        </p:txBody>
      </p:sp>
      <p:sp>
        <p:nvSpPr>
          <p:cNvPr id="40975" name="Line 15"/>
          <p:cNvSpPr>
            <a:spLocks noChangeShapeType="1"/>
          </p:cNvSpPr>
          <p:nvPr/>
        </p:nvSpPr>
        <p:spPr bwMode="auto">
          <a:xfrm flipV="1">
            <a:off x="4495800" y="4114800"/>
            <a:ext cx="1447800" cy="12954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0432" name="Picture 16" descr="3 beads spectra-1"/>
          <p:cNvPicPr>
            <a:picLocks noChangeAspect="1" noChangeArrowheads="1"/>
          </p:cNvPicPr>
          <p:nvPr/>
        </p:nvPicPr>
        <p:blipFill>
          <a:blip r:embed="rId14">
            <a:extLst>
              <a:ext uri="{28A0092B-C50C-407E-A947-70E740481C1C}">
                <a14:useLocalDpi xmlns:a14="http://schemas.microsoft.com/office/drawing/2010/main" val="0"/>
              </a:ext>
            </a:extLst>
          </a:blip>
          <a:srcRect l="57799" t="58461" b="4616"/>
          <a:stretch>
            <a:fillRect/>
          </a:stretch>
        </p:blipFill>
        <p:spPr bwMode="auto">
          <a:xfrm>
            <a:off x="5181600" y="4951413"/>
            <a:ext cx="3505200" cy="183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7" name="Film"/>
          <p:cNvSpPr>
            <a:spLocks noEditPoints="1" noChangeArrowheads="1"/>
          </p:cNvSpPr>
          <p:nvPr/>
        </p:nvSpPr>
        <p:spPr bwMode="auto">
          <a:xfrm>
            <a:off x="8734425" y="6400800"/>
            <a:ext cx="152400" cy="304800"/>
          </a:xfrm>
          <a:custGeom>
            <a:avLst/>
            <a:gdLst>
              <a:gd name="T0" fmla="*/ 0 w 21600"/>
              <a:gd name="T1" fmla="*/ 0 h 21600"/>
              <a:gd name="T2" fmla="*/ 3793300 w 21600"/>
              <a:gd name="T3" fmla="*/ 0 h 21600"/>
              <a:gd name="T4" fmla="*/ 7586606 w 21600"/>
              <a:gd name="T5" fmla="*/ 0 h 21600"/>
              <a:gd name="T6" fmla="*/ 7586606 w 21600"/>
              <a:gd name="T7" fmla="*/ 30346410 h 21600"/>
              <a:gd name="T8" fmla="*/ 7586606 w 21600"/>
              <a:gd name="T9" fmla="*/ 60692834 h 21600"/>
              <a:gd name="T10" fmla="*/ 3793300 w 21600"/>
              <a:gd name="T11" fmla="*/ 60692834 h 21600"/>
              <a:gd name="T12" fmla="*/ 0 w 21600"/>
              <a:gd name="T13" fmla="*/ 60692834 h 21600"/>
              <a:gd name="T14" fmla="*/ 0 w 21600"/>
              <a:gd name="T15" fmla="*/ 30346410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60434" name="Text Box 18"/>
          <p:cNvSpPr txBox="1">
            <a:spLocks noChangeArrowheads="1"/>
          </p:cNvSpPr>
          <p:nvPr/>
        </p:nvSpPr>
        <p:spPr bwMode="auto">
          <a:xfrm>
            <a:off x="505732" y="5980113"/>
            <a:ext cx="454483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a:t>Accept using </a:t>
            </a:r>
            <a:r>
              <a:rPr lang="en-US" altLang="en-US" sz="1800" dirty="0" smtClean="0"/>
              <a:t>classification </a:t>
            </a:r>
            <a:r>
              <a:rPr lang="en-US" altLang="en-US" sz="1800" dirty="0"/>
              <a:t>tools like PCA</a:t>
            </a:r>
          </a:p>
        </p:txBody>
      </p:sp>
      <p:sp>
        <p:nvSpPr>
          <p:cNvPr id="60438" name="Film"/>
          <p:cNvSpPr>
            <a:spLocks noEditPoints="1" noChangeArrowheads="1"/>
          </p:cNvSpPr>
          <p:nvPr/>
        </p:nvSpPr>
        <p:spPr bwMode="auto">
          <a:xfrm>
            <a:off x="8963025" y="6400800"/>
            <a:ext cx="152400" cy="304800"/>
          </a:xfrm>
          <a:custGeom>
            <a:avLst/>
            <a:gdLst>
              <a:gd name="T0" fmla="*/ 0 w 21600"/>
              <a:gd name="T1" fmla="*/ 0 h 21600"/>
              <a:gd name="T2" fmla="*/ 3793300 w 21600"/>
              <a:gd name="T3" fmla="*/ 0 h 21600"/>
              <a:gd name="T4" fmla="*/ 7586606 w 21600"/>
              <a:gd name="T5" fmla="*/ 0 h 21600"/>
              <a:gd name="T6" fmla="*/ 7586606 w 21600"/>
              <a:gd name="T7" fmla="*/ 30346410 h 21600"/>
              <a:gd name="T8" fmla="*/ 7586606 w 21600"/>
              <a:gd name="T9" fmla="*/ 60692834 h 21600"/>
              <a:gd name="T10" fmla="*/ 3793300 w 21600"/>
              <a:gd name="T11" fmla="*/ 60692834 h 21600"/>
              <a:gd name="T12" fmla="*/ 0 w 21600"/>
              <a:gd name="T13" fmla="*/ 60692834 h 21600"/>
              <a:gd name="T14" fmla="*/ 0 w 21600"/>
              <a:gd name="T15" fmla="*/ 30346410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pic>
        <p:nvPicPr>
          <p:cNvPr id="60442" name="Picture 26" descr="3bead_with_colo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57882" y="2684462"/>
            <a:ext cx="358140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461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434"/>
                                        </p:tgtEl>
                                        <p:attrNameLst>
                                          <p:attrName>style.visibility</p:attrName>
                                        </p:attrNameLst>
                                      </p:cBhvr>
                                      <p:to>
                                        <p:strVal val="visible"/>
                                      </p:to>
                                    </p:set>
                                    <p:animEffect transition="in" filter="dissolve">
                                      <p:cBhvr>
                                        <p:cTn id="7" dur="500"/>
                                        <p:tgtEl>
                                          <p:spTgt spid="60434"/>
                                        </p:tgtEl>
                                      </p:cBhvr>
                                    </p:animEffect>
                                  </p:childTnLst>
                                </p:cTn>
                              </p:par>
                              <p:par>
                                <p:cTn id="8" presetID="3" presetClass="exit" presetSubtype="10" fill="hold" grpId="0" nodeType="withEffect">
                                  <p:stCondLst>
                                    <p:cond delay="0"/>
                                  </p:stCondLst>
                                  <p:childTnLst>
                                    <p:animEffect transition="out" filter="blinds(horizontal)">
                                      <p:cBhvr>
                                        <p:cTn id="9" dur="500"/>
                                        <p:tgtEl>
                                          <p:spTgt spid="60438"/>
                                        </p:tgtEl>
                                      </p:cBhvr>
                                    </p:animEffect>
                                    <p:set>
                                      <p:cBhvr>
                                        <p:cTn id="10" dur="1" fill="hold">
                                          <p:stCondLst>
                                            <p:cond delay="499"/>
                                          </p:stCondLst>
                                        </p:cTn>
                                        <p:tgtEl>
                                          <p:spTgt spid="60438"/>
                                        </p:tgtEl>
                                        <p:attrNameLst>
                                          <p:attrName>style.visibility</p:attrName>
                                        </p:attrNameLst>
                                      </p:cBhvr>
                                      <p:to>
                                        <p:strVal val="hidden"/>
                                      </p:to>
                                    </p:set>
                                  </p:childTnLst>
                                </p:cTn>
                              </p:par>
                            </p:childTnLst>
                          </p:cTn>
                        </p:par>
                      </p:childTnLst>
                    </p:cTn>
                  </p:par>
                  <p:par>
                    <p:cTn id="11" fill="hold">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0442"/>
                                        </p:tgtEl>
                                        <p:attrNameLst>
                                          <p:attrName>style.visibility</p:attrName>
                                        </p:attrNameLst>
                                      </p:cBhvr>
                                      <p:to>
                                        <p:strVal val="visible"/>
                                      </p:to>
                                    </p:set>
                                    <p:animEffect transition="in" filter="dissolve">
                                      <p:cBhvr>
                                        <p:cTn id="15" dur="500"/>
                                        <p:tgtEl>
                                          <p:spTgt spid="6044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60432"/>
                                        </p:tgtEl>
                                        <p:attrNameLst>
                                          <p:attrName>style.visibility</p:attrName>
                                        </p:attrNameLst>
                                      </p:cBhvr>
                                      <p:to>
                                        <p:strVal val="visible"/>
                                      </p:to>
                                    </p:set>
                                    <p:anim calcmode="lin" valueType="num">
                                      <p:cBhvr>
                                        <p:cTn id="20" dur="1000" fill="hold"/>
                                        <p:tgtEl>
                                          <p:spTgt spid="60432"/>
                                        </p:tgtEl>
                                        <p:attrNameLst>
                                          <p:attrName>ppt_w</p:attrName>
                                        </p:attrNameLst>
                                      </p:cBhvr>
                                      <p:tavLst>
                                        <p:tav tm="0">
                                          <p:val>
                                            <p:strVal val="#ppt_w*0.70"/>
                                          </p:val>
                                        </p:tav>
                                        <p:tav tm="100000">
                                          <p:val>
                                            <p:strVal val="#ppt_w"/>
                                          </p:val>
                                        </p:tav>
                                      </p:tavLst>
                                    </p:anim>
                                    <p:anim calcmode="lin" valueType="num">
                                      <p:cBhvr>
                                        <p:cTn id="21" dur="1000" fill="hold"/>
                                        <p:tgtEl>
                                          <p:spTgt spid="60432"/>
                                        </p:tgtEl>
                                        <p:attrNameLst>
                                          <p:attrName>ppt_h</p:attrName>
                                        </p:attrNameLst>
                                      </p:cBhvr>
                                      <p:tavLst>
                                        <p:tav tm="0">
                                          <p:val>
                                            <p:strVal val="#ppt_h"/>
                                          </p:val>
                                        </p:tav>
                                        <p:tav tm="100000">
                                          <p:val>
                                            <p:strVal val="#ppt_h"/>
                                          </p:val>
                                        </p:tav>
                                      </p:tavLst>
                                    </p:anim>
                                    <p:animEffect transition="in" filter="fade">
                                      <p:cBhvr>
                                        <p:cTn id="22" dur="1000"/>
                                        <p:tgtEl>
                                          <p:spTgt spid="60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4" grpId="0"/>
      <p:bldP spid="6043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04"/>
            <a:ext cx="4572000" cy="715962"/>
          </a:xfrm>
        </p:spPr>
        <p:txBody>
          <a:bodyPr>
            <a:normAutofit/>
          </a:bodyPr>
          <a:lstStyle/>
          <a:p>
            <a:r>
              <a:rPr lang="en-US" sz="3200" b="1" dirty="0" smtClean="0"/>
              <a:t>Sony* Spectral Cytometer</a:t>
            </a:r>
            <a:endParaRPr lang="en-US" sz="3200" b="1" dirty="0"/>
          </a:p>
        </p:txBody>
      </p:sp>
      <p:pic>
        <p:nvPicPr>
          <p:cNvPr id="15363" name="Picture 3" descr="C:\image database Related\spectral\fluorescent protei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837103"/>
            <a:ext cx="9009571" cy="471609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181600" y="6477000"/>
            <a:ext cx="3827971" cy="369332"/>
          </a:xfrm>
          <a:prstGeom prst="rect">
            <a:avLst/>
          </a:prstGeom>
          <a:noFill/>
        </p:spPr>
        <p:txBody>
          <a:bodyPr wrap="none" rtlCol="0">
            <a:spAutoFit/>
          </a:bodyPr>
          <a:lstStyle/>
          <a:p>
            <a:r>
              <a:rPr lang="en-US" dirty="0" smtClean="0"/>
              <a:t>Data from M. </a:t>
            </a:r>
            <a:r>
              <a:rPr lang="en-US" dirty="0" err="1" smtClean="0"/>
              <a:t>Tomura</a:t>
            </a:r>
            <a:r>
              <a:rPr lang="en-US" dirty="0" smtClean="0"/>
              <a:t>, Kyoto University</a:t>
            </a:r>
            <a:endParaRPr lang="en-US" dirty="0"/>
          </a:p>
        </p:txBody>
      </p:sp>
      <p:sp>
        <p:nvSpPr>
          <p:cNvPr id="5" name="TextBox 4"/>
          <p:cNvSpPr txBox="1"/>
          <p:nvPr/>
        </p:nvSpPr>
        <p:spPr>
          <a:xfrm>
            <a:off x="76200" y="6512028"/>
            <a:ext cx="3991349" cy="369332"/>
          </a:xfrm>
          <a:prstGeom prst="rect">
            <a:avLst/>
          </a:prstGeom>
          <a:noFill/>
        </p:spPr>
        <p:txBody>
          <a:bodyPr wrap="none" rtlCol="0">
            <a:spAutoFit/>
          </a:bodyPr>
          <a:lstStyle/>
          <a:p>
            <a:r>
              <a:rPr lang="en-US" dirty="0" smtClean="0"/>
              <a:t>Slide taken from Sony publicity materials</a:t>
            </a:r>
            <a:endParaRPr lang="en-US" dirty="0"/>
          </a:p>
        </p:txBody>
      </p:sp>
      <p:pic>
        <p:nvPicPr>
          <p:cNvPr id="7" name="Picture 6" descr="sony spectral analys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1098"/>
            <a:ext cx="1600200" cy="1774135"/>
          </a:xfrm>
          <a:prstGeom prst="rect">
            <a:avLst/>
          </a:prstGeom>
        </p:spPr>
      </p:pic>
      <p:pic>
        <p:nvPicPr>
          <p:cNvPr id="8" name="Picture 7" descr="sony cytomet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5802" y="76200"/>
            <a:ext cx="2518198" cy="1676400"/>
          </a:xfrm>
          <a:prstGeom prst="rect">
            <a:avLst/>
          </a:prstGeom>
        </p:spPr>
      </p:pic>
      <p:sp>
        <p:nvSpPr>
          <p:cNvPr id="6" name="TextBox 5"/>
          <p:cNvSpPr txBox="1"/>
          <p:nvPr/>
        </p:nvSpPr>
        <p:spPr>
          <a:xfrm>
            <a:off x="152400" y="990600"/>
            <a:ext cx="3912362" cy="369332"/>
          </a:xfrm>
          <a:prstGeom prst="rect">
            <a:avLst/>
          </a:prstGeom>
          <a:noFill/>
        </p:spPr>
        <p:txBody>
          <a:bodyPr wrap="none" rtlCol="0">
            <a:spAutoFit/>
          </a:bodyPr>
          <a:lstStyle/>
          <a:p>
            <a:r>
              <a:rPr lang="en-US" i="1" dirty="0" smtClean="0"/>
              <a:t>(*Sony licensed Purdue spectral Patent)</a:t>
            </a:r>
            <a:endParaRPr lang="en-US" i="1" dirty="0"/>
          </a:p>
        </p:txBody>
      </p:sp>
    </p:spTree>
    <p:extLst>
      <p:ext uri="{BB962C8B-B14F-4D97-AF65-F5344CB8AC3E}">
        <p14:creationId xmlns:p14="http://schemas.microsoft.com/office/powerpoint/2010/main" val="1758011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721"/>
            <a:ext cx="8686800" cy="537657"/>
          </a:xfrm>
        </p:spPr>
        <p:txBody>
          <a:bodyPr>
            <a:noAutofit/>
          </a:bodyPr>
          <a:lstStyle/>
          <a:p>
            <a:r>
              <a:rPr lang="en-US" sz="3200" dirty="0" smtClean="0"/>
              <a:t>Sony Spectral Cytometer  - 12 color separation</a:t>
            </a:r>
            <a:endParaRPr lang="en-US" sz="3200" dirty="0"/>
          </a:p>
        </p:txBody>
      </p:sp>
      <p:sp>
        <p:nvSpPr>
          <p:cNvPr id="3" name="Content Placeholder 2"/>
          <p:cNvSpPr>
            <a:spLocks noGrp="1"/>
          </p:cNvSpPr>
          <p:nvPr>
            <p:ph idx="1"/>
          </p:nvPr>
        </p:nvSpPr>
        <p:spPr/>
        <p:txBody>
          <a:bodyPr/>
          <a:lstStyle/>
          <a:p>
            <a:endParaRPr lang="en-US"/>
          </a:p>
        </p:txBody>
      </p:sp>
      <p:pic>
        <p:nvPicPr>
          <p:cNvPr id="16386" name="Picture 2" descr="C:\image database Related\spectral\sony 12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555378"/>
            <a:ext cx="8610600" cy="612677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626423"/>
            <a:ext cx="3146887" cy="307777"/>
          </a:xfrm>
          <a:prstGeom prst="rect">
            <a:avLst/>
          </a:prstGeom>
          <a:noFill/>
        </p:spPr>
        <p:txBody>
          <a:bodyPr wrap="none" rtlCol="0">
            <a:spAutoFit/>
          </a:bodyPr>
          <a:lstStyle/>
          <a:p>
            <a:r>
              <a:rPr lang="en-US" sz="1400" dirty="0" smtClean="0"/>
              <a:t>Slide taken from Sony publicity materials</a:t>
            </a:r>
            <a:endParaRPr lang="en-US" sz="1400" dirty="0"/>
          </a:p>
        </p:txBody>
      </p:sp>
      <p:sp>
        <p:nvSpPr>
          <p:cNvPr id="4" name="TextBox 3"/>
          <p:cNvSpPr txBox="1"/>
          <p:nvPr/>
        </p:nvSpPr>
        <p:spPr>
          <a:xfrm>
            <a:off x="3816041" y="6629400"/>
            <a:ext cx="5251759" cy="276999"/>
          </a:xfrm>
          <a:prstGeom prst="rect">
            <a:avLst/>
          </a:prstGeom>
          <a:noFill/>
        </p:spPr>
        <p:txBody>
          <a:bodyPr wrap="none" rtlCol="0">
            <a:spAutoFit/>
          </a:bodyPr>
          <a:lstStyle/>
          <a:p>
            <a:r>
              <a:rPr lang="en-US" sz="1200" dirty="0" smtClean="0"/>
              <a:t>Data from </a:t>
            </a:r>
            <a:r>
              <a:rPr lang="en-US" sz="1200" dirty="0" err="1" smtClean="0"/>
              <a:t>E.Watanabe</a:t>
            </a:r>
            <a:r>
              <a:rPr lang="en-US" sz="1200" dirty="0" smtClean="0"/>
              <a:t>, Y. </a:t>
            </a:r>
            <a:r>
              <a:rPr lang="en-US" sz="1200" dirty="0" err="1" smtClean="0"/>
              <a:t>Nakamuci</a:t>
            </a:r>
            <a:r>
              <a:rPr lang="en-US" sz="1200" dirty="0" smtClean="0"/>
              <a:t>, N. Watanabe and H. </a:t>
            </a:r>
            <a:r>
              <a:rPr lang="en-US" sz="1200" dirty="0" err="1" smtClean="0"/>
              <a:t>Nakamuchi</a:t>
            </a:r>
            <a:r>
              <a:rPr lang="en-US" sz="1200" dirty="0" smtClean="0"/>
              <a:t>, Univ. Tokyo</a:t>
            </a:r>
            <a:endParaRPr lang="en-US" sz="1200" dirty="0"/>
          </a:p>
        </p:txBody>
      </p:sp>
    </p:spTree>
    <p:extLst>
      <p:ext uri="{BB962C8B-B14F-4D97-AF65-F5344CB8AC3E}">
        <p14:creationId xmlns:p14="http://schemas.microsoft.com/office/powerpoint/2010/main" val="28916508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534400" cy="4038600"/>
          </a:xfrm>
          <a:prstGeom prst="rect">
            <a:avLst/>
          </a:prstGeom>
          <a:noFill/>
          <a:ln>
            <a:noFill/>
          </a:ln>
          <a:effectLst/>
          <a:extLst/>
        </p:spPr>
      </p:pic>
      <p:sp>
        <p:nvSpPr>
          <p:cNvPr id="5" name="Rectangle 4"/>
          <p:cNvSpPr/>
          <p:nvPr/>
        </p:nvSpPr>
        <p:spPr>
          <a:xfrm>
            <a:off x="70521" y="188640"/>
            <a:ext cx="7494989" cy="830997"/>
          </a:xfrm>
          <a:prstGeom prst="rect">
            <a:avLst/>
          </a:prstGeom>
        </p:spPr>
        <p:txBody>
          <a:bodyPr wrap="square">
            <a:spAutoFit/>
          </a:bodyPr>
          <a:lstStyle/>
          <a:p>
            <a:pPr algn="ctr"/>
            <a:r>
              <a:rPr lang="en-US" sz="2400" b="1" dirty="0"/>
              <a:t>Separation of GFP and FITC signals using </a:t>
            </a:r>
            <a:endParaRPr lang="en-US" sz="2400" b="1" dirty="0" smtClean="0"/>
          </a:p>
          <a:p>
            <a:pPr algn="ctr"/>
            <a:r>
              <a:rPr lang="en-US" sz="2400" b="1" dirty="0" smtClean="0"/>
              <a:t>spectral cytometry</a:t>
            </a:r>
            <a:endParaRPr lang="fr-FR" sz="2400" b="1" dirty="0"/>
          </a:p>
        </p:txBody>
      </p:sp>
      <p:sp>
        <p:nvSpPr>
          <p:cNvPr id="6" name="Rectangle 5"/>
          <p:cNvSpPr/>
          <p:nvPr/>
        </p:nvSpPr>
        <p:spPr>
          <a:xfrm>
            <a:off x="6400800" y="4592161"/>
            <a:ext cx="2329420" cy="276999"/>
          </a:xfrm>
          <a:prstGeom prst="rect">
            <a:avLst/>
          </a:prstGeom>
        </p:spPr>
        <p:txBody>
          <a:bodyPr wrap="none">
            <a:spAutoFit/>
          </a:bodyPr>
          <a:lstStyle/>
          <a:p>
            <a:r>
              <a:rPr lang="en-US" sz="1200" dirty="0" smtClean="0"/>
              <a:t>Data </a:t>
            </a:r>
            <a:r>
              <a:rPr lang="en-US" sz="1200" dirty="0"/>
              <a:t>courtesy of W.C. Hyun (UCSF</a:t>
            </a:r>
            <a:r>
              <a:rPr lang="en-US" sz="1200" dirty="0" smtClean="0"/>
              <a:t>)</a:t>
            </a:r>
            <a:endParaRPr lang="fr-FR" sz="1200" dirty="0"/>
          </a:p>
        </p:txBody>
      </p:sp>
      <p:sp>
        <p:nvSpPr>
          <p:cNvPr id="7" name="Rectangle 6"/>
          <p:cNvSpPr/>
          <p:nvPr/>
        </p:nvSpPr>
        <p:spPr>
          <a:xfrm>
            <a:off x="381000" y="5124271"/>
            <a:ext cx="8712968" cy="1200329"/>
          </a:xfrm>
          <a:prstGeom prst="rect">
            <a:avLst/>
          </a:prstGeom>
        </p:spPr>
        <p:txBody>
          <a:bodyPr wrap="square">
            <a:spAutoFit/>
          </a:bodyPr>
          <a:lstStyle/>
          <a:p>
            <a:r>
              <a:rPr lang="fr-FR" sz="1800" dirty="0" smtClean="0"/>
              <a:t>Hyperspectral cytometry </a:t>
            </a:r>
            <a:r>
              <a:rPr lang="fr-FR" sz="1800" dirty="0" err="1" smtClean="0"/>
              <a:t>can</a:t>
            </a:r>
            <a:r>
              <a:rPr lang="fr-FR" sz="1800" dirty="0" smtClean="0"/>
              <a:t> capable of </a:t>
            </a:r>
            <a:r>
              <a:rPr lang="fr-FR" sz="1800" dirty="0" err="1"/>
              <a:t>channels</a:t>
            </a:r>
            <a:r>
              <a:rPr lang="fr-FR" sz="1800" dirty="0"/>
              <a:t> in the PMT to </a:t>
            </a:r>
            <a:r>
              <a:rPr lang="fr-FR" sz="1800" dirty="0" err="1"/>
              <a:t>form</a:t>
            </a:r>
            <a:r>
              <a:rPr lang="fr-FR" sz="1800" dirty="0"/>
              <a:t> “</a:t>
            </a:r>
            <a:r>
              <a:rPr lang="fr-FR" sz="1800" dirty="0" err="1"/>
              <a:t>virtual</a:t>
            </a:r>
            <a:r>
              <a:rPr lang="fr-FR" sz="1800" dirty="0"/>
              <a:t> </a:t>
            </a:r>
            <a:r>
              <a:rPr lang="fr-FR" sz="1800" dirty="0" err="1"/>
              <a:t>filters</a:t>
            </a:r>
            <a:r>
              <a:rPr lang="fr-FR" sz="1800" dirty="0"/>
              <a:t>” </a:t>
            </a:r>
            <a:endParaRPr lang="fr-FR" sz="1800" dirty="0" smtClean="0"/>
          </a:p>
          <a:p>
            <a:pPr marL="742950" lvl="1" indent="-285750">
              <a:buFont typeface="Wingdings"/>
              <a:buChar char="è"/>
            </a:pPr>
            <a:r>
              <a:rPr lang="fr-FR" sz="1800" dirty="0" err="1" smtClean="0"/>
              <a:t>Function</a:t>
            </a:r>
            <a:r>
              <a:rPr lang="fr-FR" sz="1800" dirty="0" smtClean="0"/>
              <a:t> as </a:t>
            </a:r>
            <a:r>
              <a:rPr lang="fr-FR" sz="1800" dirty="0"/>
              <a:t>a </a:t>
            </a:r>
            <a:r>
              <a:rPr lang="fr-FR" sz="1800" dirty="0" err="1"/>
              <a:t>regular</a:t>
            </a:r>
            <a:r>
              <a:rPr lang="fr-FR" sz="1800" dirty="0"/>
              <a:t> </a:t>
            </a:r>
            <a:r>
              <a:rPr lang="fr-FR" sz="1800" dirty="0" err="1" smtClean="0"/>
              <a:t>polychromatic</a:t>
            </a:r>
            <a:r>
              <a:rPr lang="fr-FR" sz="1800" dirty="0" smtClean="0"/>
              <a:t>  FC </a:t>
            </a:r>
          </a:p>
          <a:p>
            <a:pPr marL="742950" lvl="1" indent="-285750">
              <a:buFont typeface="Wingdings"/>
              <a:buChar char="è"/>
            </a:pPr>
            <a:r>
              <a:rPr lang="fr-FR" sz="1800" dirty="0" err="1" smtClean="0"/>
              <a:t>Capability</a:t>
            </a:r>
            <a:r>
              <a:rPr lang="fr-FR" sz="1800" dirty="0" smtClean="0"/>
              <a:t> </a:t>
            </a:r>
            <a:r>
              <a:rPr lang="fr-FR" sz="1800" dirty="0"/>
              <a:t>of fine-</a:t>
            </a:r>
            <a:r>
              <a:rPr lang="fr-FR" sz="1800" dirty="0" err="1"/>
              <a:t>tuning</a:t>
            </a:r>
            <a:r>
              <a:rPr lang="fr-FR" sz="1800" dirty="0"/>
              <a:t> the </a:t>
            </a:r>
            <a:r>
              <a:rPr lang="fr-FR" sz="1800" dirty="0" err="1"/>
              <a:t>detection</a:t>
            </a:r>
            <a:r>
              <a:rPr lang="fr-FR" sz="1800" dirty="0"/>
              <a:t> to </a:t>
            </a:r>
            <a:r>
              <a:rPr lang="fr-FR" sz="1800" dirty="0" err="1"/>
              <a:t>adjust</a:t>
            </a:r>
            <a:r>
              <a:rPr lang="fr-FR" sz="1800" dirty="0"/>
              <a:t> for </a:t>
            </a:r>
            <a:r>
              <a:rPr lang="fr-FR" sz="1800" dirty="0" err="1"/>
              <a:t>particular</a:t>
            </a:r>
            <a:r>
              <a:rPr lang="fr-FR" sz="1800" dirty="0"/>
              <a:t> </a:t>
            </a:r>
            <a:r>
              <a:rPr lang="fr-FR" sz="1800" dirty="0" err="1"/>
              <a:t>staining</a:t>
            </a:r>
            <a:r>
              <a:rPr lang="fr-FR" sz="1800" dirty="0"/>
              <a:t> </a:t>
            </a:r>
            <a:r>
              <a:rPr lang="fr-FR" sz="1800" dirty="0" err="1"/>
              <a:t>strategies</a:t>
            </a:r>
            <a:r>
              <a:rPr lang="fr-FR" sz="1800" dirty="0"/>
              <a:t> as </a:t>
            </a:r>
            <a:r>
              <a:rPr lang="fr-FR" sz="1800" dirty="0" err="1"/>
              <a:t>well</a:t>
            </a:r>
            <a:r>
              <a:rPr lang="fr-FR" sz="1800" dirty="0"/>
              <a:t> as </a:t>
            </a:r>
            <a:r>
              <a:rPr lang="fr-FR" sz="1800" dirty="0" err="1"/>
              <a:t>problems</a:t>
            </a:r>
            <a:r>
              <a:rPr lang="fr-FR" sz="1800" dirty="0"/>
              <a:t> </a:t>
            </a:r>
            <a:r>
              <a:rPr lang="fr-FR" sz="1800" dirty="0" err="1"/>
              <a:t>with</a:t>
            </a:r>
            <a:r>
              <a:rPr lang="fr-FR" sz="1800" dirty="0"/>
              <a:t> label </a:t>
            </a:r>
            <a:r>
              <a:rPr lang="fr-FR" sz="1800" dirty="0" err="1"/>
              <a:t>intensities</a:t>
            </a:r>
            <a:r>
              <a:rPr lang="fr-FR" sz="1800" dirty="0"/>
              <a:t> or markers </a:t>
            </a:r>
            <a:r>
              <a:rPr lang="fr-FR" sz="1800" dirty="0" err="1"/>
              <a:t>abundances</a:t>
            </a:r>
            <a:r>
              <a:rPr lang="fr-FR" sz="1800" dirty="0"/>
              <a:t>. </a:t>
            </a:r>
          </a:p>
        </p:txBody>
      </p:sp>
      <p:sp>
        <p:nvSpPr>
          <p:cNvPr id="8" name="Rectangle 7"/>
          <p:cNvSpPr/>
          <p:nvPr/>
        </p:nvSpPr>
        <p:spPr>
          <a:xfrm>
            <a:off x="1447800" y="1066800"/>
            <a:ext cx="228600" cy="3276600"/>
          </a:xfrm>
          <a:prstGeom prst="rect">
            <a:avLst/>
          </a:prstGeom>
          <a:solidFill>
            <a:schemeClr val="accent1">
              <a:shade val="51000"/>
              <a:satMod val="130000"/>
              <a:alpha val="7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ilm"/>
          <p:cNvSpPr>
            <a:spLocks noEditPoints="1" noChangeArrowheads="1"/>
          </p:cNvSpPr>
          <p:nvPr/>
        </p:nvSpPr>
        <p:spPr bwMode="auto">
          <a:xfrm>
            <a:off x="8839200" y="6400800"/>
            <a:ext cx="152400" cy="2286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76425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1" nodeType="clickEffect">
                                  <p:stCondLst>
                                    <p:cond delay="0"/>
                                  </p:stCondLst>
                                  <p:childTnLst>
                                    <p:animMotion origin="layout" path="M 0 0 L 0.27515 0 " pathEditMode="relative" ptsTypes="AA">
                                      <p:cBhvr>
                                        <p:cTn id="16"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304800"/>
            <a:ext cx="7239000" cy="2309425"/>
          </a:xfrm>
          <a:prstGeom prst="rect">
            <a:avLst/>
          </a:prstGeom>
          <a:ln w="19050">
            <a:solidFill>
              <a:schemeClr val="accent1"/>
            </a:solidFill>
          </a:ln>
        </p:spPr>
      </p:pic>
      <p:sp>
        <p:nvSpPr>
          <p:cNvPr id="5" name="TextBox 4"/>
          <p:cNvSpPr txBox="1"/>
          <p:nvPr/>
        </p:nvSpPr>
        <p:spPr>
          <a:xfrm>
            <a:off x="5017211" y="1752600"/>
            <a:ext cx="3686522" cy="338554"/>
          </a:xfrm>
          <a:prstGeom prst="rect">
            <a:avLst/>
          </a:prstGeom>
          <a:solidFill>
            <a:schemeClr val="bg2">
              <a:lumMod val="75000"/>
            </a:schemeClr>
          </a:solidFill>
        </p:spPr>
        <p:txBody>
          <a:bodyPr wrap="none" rtlCol="0">
            <a:spAutoFit/>
          </a:bodyPr>
          <a:lstStyle/>
          <a:p>
            <a:r>
              <a:rPr lang="en-US" sz="1600"/>
              <a:t>Cytometry Part A  87A: 830842, 2015</a:t>
            </a:r>
          </a:p>
        </p:txBody>
      </p:sp>
      <p:sp>
        <p:nvSpPr>
          <p:cNvPr id="7" name="TextBox 6"/>
          <p:cNvSpPr txBox="1"/>
          <p:nvPr/>
        </p:nvSpPr>
        <p:spPr>
          <a:xfrm>
            <a:off x="800100" y="3215788"/>
            <a:ext cx="7391400" cy="3046988"/>
          </a:xfrm>
          <a:prstGeom prst="rect">
            <a:avLst/>
          </a:prstGeom>
          <a:noFill/>
        </p:spPr>
        <p:txBody>
          <a:bodyPr wrap="square" rtlCol="0">
            <a:spAutoFit/>
          </a:bodyPr>
          <a:lstStyle/>
          <a:p>
            <a:pPr marL="285750" indent="-285750">
              <a:buFont typeface="Arial" charset="0"/>
              <a:buChar char="•"/>
            </a:pPr>
            <a:r>
              <a:rPr lang="en-US" sz="2400" dirty="0" smtClean="0"/>
              <a:t>System for visualizing cellular movement in vivo using </a:t>
            </a:r>
            <a:r>
              <a:rPr lang="en-US" sz="2400" dirty="0" err="1" smtClean="0"/>
              <a:t>photoconvertible</a:t>
            </a:r>
            <a:r>
              <a:rPr lang="en-US" sz="2400" dirty="0" smtClean="0"/>
              <a:t> FPs in </a:t>
            </a:r>
            <a:r>
              <a:rPr lang="en-US" sz="2400" dirty="0" err="1" smtClean="0"/>
              <a:t>Kaede</a:t>
            </a:r>
            <a:r>
              <a:rPr lang="en-US" sz="2400" dirty="0"/>
              <a:t>-</a:t>
            </a:r>
            <a:r>
              <a:rPr lang="en-US" sz="2400" dirty="0" smtClean="0"/>
              <a:t>transgenic mice and </a:t>
            </a:r>
            <a:r>
              <a:rPr lang="en-US" sz="2400" dirty="0" err="1" smtClean="0"/>
              <a:t>KikGR</a:t>
            </a:r>
            <a:r>
              <a:rPr lang="en-US" sz="2400" dirty="0" smtClean="0"/>
              <a:t> expressing mice</a:t>
            </a:r>
          </a:p>
          <a:p>
            <a:pPr marL="285750" indent="-285750">
              <a:buFont typeface="Arial" charset="0"/>
              <a:buChar char="•"/>
            </a:pPr>
            <a:r>
              <a:rPr lang="en-US" sz="2400" dirty="0" smtClean="0"/>
              <a:t>Enables  labeling cells with </a:t>
            </a:r>
            <a:r>
              <a:rPr lang="en-US" sz="2400" dirty="0" err="1" smtClean="0"/>
              <a:t>photoconvertible</a:t>
            </a:r>
            <a:r>
              <a:rPr lang="en-US" sz="2400" dirty="0" smtClean="0"/>
              <a:t> FPs that change emission from green to red with UV exposure</a:t>
            </a:r>
          </a:p>
          <a:p>
            <a:pPr marL="285750" indent="-285750">
              <a:buFont typeface="Arial" charset="0"/>
              <a:buChar char="•"/>
            </a:pPr>
            <a:r>
              <a:rPr lang="en-US" sz="2400" dirty="0" smtClean="0"/>
              <a:t>Goal to monitor cellular movement between lymphoid organs and peripheral tissue by flow cytometry</a:t>
            </a:r>
          </a:p>
          <a:p>
            <a:pPr marL="285750" indent="-285750">
              <a:buFont typeface="Arial" charset="0"/>
              <a:buChar char="•"/>
            </a:pPr>
            <a:endParaRPr lang="en-US" sz="2400" dirty="0"/>
          </a:p>
        </p:txBody>
      </p:sp>
    </p:spTree>
    <p:extLst>
      <p:ext uri="{BB962C8B-B14F-4D97-AF65-F5344CB8AC3E}">
        <p14:creationId xmlns:p14="http://schemas.microsoft.com/office/powerpoint/2010/main" val="16355608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fontScale="90000"/>
          </a:bodyPr>
          <a:lstStyle/>
          <a:p>
            <a:r>
              <a:rPr lang="en-US" dirty="0" smtClean="0"/>
              <a:t>Fundamental process in Spectral FCM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418814"/>
          </a:xfrm>
          <a:prstGeom prst="rect">
            <a:avLst/>
          </a:prstGeom>
        </p:spPr>
      </p:pic>
    </p:spTree>
    <p:extLst>
      <p:ext uri="{BB962C8B-B14F-4D97-AF65-F5344CB8AC3E}">
        <p14:creationId xmlns:p14="http://schemas.microsoft.com/office/powerpoint/2010/main" val="2419934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828800" y="0"/>
            <a:ext cx="7163771" cy="6858000"/>
          </a:xfrm>
          <a:prstGeom prst="rect">
            <a:avLst/>
          </a:prstGeom>
        </p:spPr>
      </p:pic>
      <p:sp>
        <p:nvSpPr>
          <p:cNvPr id="5" name="TextBox 4"/>
          <p:cNvSpPr txBox="1"/>
          <p:nvPr/>
        </p:nvSpPr>
        <p:spPr>
          <a:xfrm>
            <a:off x="40545" y="2133600"/>
            <a:ext cx="1791131" cy="1200329"/>
          </a:xfrm>
          <a:prstGeom prst="rect">
            <a:avLst/>
          </a:prstGeom>
          <a:noFill/>
        </p:spPr>
        <p:txBody>
          <a:bodyPr wrap="none" rtlCol="0">
            <a:spAutoFit/>
          </a:bodyPr>
          <a:lstStyle/>
          <a:p>
            <a:r>
              <a:rPr lang="en-US" b="1" dirty="0" smtClean="0"/>
              <a:t>Confocal and</a:t>
            </a:r>
          </a:p>
          <a:p>
            <a:r>
              <a:rPr lang="en-US" b="1" dirty="0" smtClean="0"/>
              <a:t>Flow data of</a:t>
            </a:r>
          </a:p>
          <a:p>
            <a:r>
              <a:rPr lang="en-US" b="1" dirty="0" err="1" smtClean="0"/>
              <a:t>Photoconversion</a:t>
            </a:r>
            <a:endParaRPr lang="en-US" b="1" dirty="0" smtClean="0"/>
          </a:p>
          <a:p>
            <a:r>
              <a:rPr lang="en-US" b="1" dirty="0" smtClean="0"/>
              <a:t>process</a:t>
            </a:r>
            <a:endParaRPr lang="en-US" b="1" dirty="0"/>
          </a:p>
        </p:txBody>
      </p:sp>
    </p:spTree>
    <p:extLst>
      <p:ext uri="{BB962C8B-B14F-4D97-AF65-F5344CB8AC3E}">
        <p14:creationId xmlns:p14="http://schemas.microsoft.com/office/powerpoint/2010/main" val="19236409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
            <a:ext cx="4038600" cy="1143000"/>
          </a:xfrm>
        </p:spPr>
        <p:txBody>
          <a:bodyPr>
            <a:noAutofit/>
          </a:bodyPr>
          <a:lstStyle/>
          <a:p>
            <a:r>
              <a:rPr lang="en-US" sz="3200" smtClean="0"/>
              <a:t>Spectral Vs Conventional FCM</a:t>
            </a:r>
            <a:endParaRPr lang="en-US" sz="32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0"/>
            <a:ext cx="4859842" cy="6858000"/>
          </a:xfrm>
          <a:prstGeom prst="rect">
            <a:avLst/>
          </a:prstGeom>
        </p:spPr>
      </p:pic>
      <p:sp>
        <p:nvSpPr>
          <p:cNvPr id="5" name="TextBox 4"/>
          <p:cNvSpPr txBox="1"/>
          <p:nvPr/>
        </p:nvSpPr>
        <p:spPr>
          <a:xfrm>
            <a:off x="0" y="2362200"/>
            <a:ext cx="4419600" cy="1938992"/>
          </a:xfrm>
          <a:prstGeom prst="rect">
            <a:avLst/>
          </a:prstGeom>
          <a:noFill/>
        </p:spPr>
        <p:txBody>
          <a:bodyPr wrap="square" rtlCol="0">
            <a:spAutoFit/>
          </a:bodyPr>
          <a:lstStyle/>
          <a:p>
            <a:pPr marL="342900" indent="-342900">
              <a:buFont typeface="Arial" charset="0"/>
              <a:buChar char="•"/>
            </a:pPr>
            <a:r>
              <a:rPr lang="en-US" sz="2000" dirty="0" smtClean="0"/>
              <a:t>FITC</a:t>
            </a:r>
            <a:r>
              <a:rPr lang="en-US" sz="2000" baseline="30000" dirty="0" smtClean="0"/>
              <a:t>519nm</a:t>
            </a:r>
            <a:r>
              <a:rPr lang="en-US" sz="2000" dirty="0" smtClean="0"/>
              <a:t>/EGFP</a:t>
            </a:r>
            <a:r>
              <a:rPr lang="en-US" sz="2000" baseline="30000" dirty="0" smtClean="0"/>
              <a:t>507nm</a:t>
            </a:r>
          </a:p>
          <a:p>
            <a:pPr marL="342900" indent="-342900">
              <a:buFont typeface="Arial" charset="0"/>
              <a:buChar char="•"/>
            </a:pPr>
            <a:r>
              <a:rPr lang="en-US" sz="2000" dirty="0" err="1" smtClean="0"/>
              <a:t>KikGR</a:t>
            </a:r>
            <a:r>
              <a:rPr lang="en-US" sz="2000" dirty="0" smtClean="0"/>
              <a:t>-Green</a:t>
            </a:r>
            <a:r>
              <a:rPr lang="en-US" sz="2000" baseline="30000" dirty="0" smtClean="0"/>
              <a:t>-(517nm)</a:t>
            </a:r>
            <a:r>
              <a:rPr lang="en-US" sz="2000" dirty="0" smtClean="0"/>
              <a:t>/</a:t>
            </a:r>
            <a:r>
              <a:rPr lang="en-US" sz="2000" dirty="0" err="1" smtClean="0"/>
              <a:t>KiKGR</a:t>
            </a:r>
            <a:r>
              <a:rPr lang="en-US" sz="2000" dirty="0" smtClean="0"/>
              <a:t>+ Venus</a:t>
            </a:r>
            <a:r>
              <a:rPr lang="en-US" sz="2000" baseline="30000" dirty="0" smtClean="0"/>
              <a:t>+(528nm)</a:t>
            </a:r>
          </a:p>
          <a:p>
            <a:pPr marL="342900" indent="-342900">
              <a:buFont typeface="Arial" charset="0"/>
              <a:buChar char="•"/>
            </a:pPr>
            <a:r>
              <a:rPr lang="en-US" sz="2000" dirty="0" smtClean="0"/>
              <a:t>PE</a:t>
            </a:r>
            <a:r>
              <a:rPr lang="en-US" sz="2000" baseline="30000" dirty="0" smtClean="0"/>
              <a:t>578nm</a:t>
            </a:r>
            <a:r>
              <a:rPr lang="en-US" sz="2000" dirty="0" smtClean="0"/>
              <a:t> – KikGR-red</a:t>
            </a:r>
            <a:r>
              <a:rPr lang="en-US" sz="2000" baseline="30000" dirty="0" smtClean="0"/>
              <a:t>591nm</a:t>
            </a:r>
          </a:p>
          <a:p>
            <a:pPr marL="342900" indent="-342900">
              <a:buFont typeface="Arial" charset="0"/>
              <a:buChar char="•"/>
            </a:pPr>
            <a:r>
              <a:rPr lang="en-US" sz="2000" dirty="0" err="1" smtClean="0"/>
              <a:t>mAzami</a:t>
            </a:r>
            <a:r>
              <a:rPr lang="en-US" sz="2000" dirty="0" smtClean="0"/>
              <a:t>-Green(</a:t>
            </a:r>
            <a:r>
              <a:rPr lang="en-US" sz="2000" baseline="30000" dirty="0" smtClean="0"/>
              <a:t>505nm</a:t>
            </a:r>
            <a:r>
              <a:rPr lang="en-US" sz="2000" dirty="0" smtClean="0"/>
              <a:t>/mKusabira-Orange2</a:t>
            </a:r>
            <a:r>
              <a:rPr lang="en-US" sz="2000" baseline="30000" dirty="0" smtClean="0"/>
              <a:t>565nm</a:t>
            </a:r>
            <a:endParaRPr lang="en-US" sz="2000" baseline="30000" dirty="0"/>
          </a:p>
        </p:txBody>
      </p:sp>
    </p:spTree>
    <p:extLst>
      <p:ext uri="{BB962C8B-B14F-4D97-AF65-F5344CB8AC3E}">
        <p14:creationId xmlns:p14="http://schemas.microsoft.com/office/powerpoint/2010/main" val="17328887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018"/>
            <a:ext cx="9152467" cy="6881951"/>
          </a:xfrm>
          <a:prstGeom prst="rect">
            <a:avLst/>
          </a:prstGeom>
        </p:spPr>
      </p:pic>
    </p:spTree>
    <p:extLst>
      <p:ext uri="{BB962C8B-B14F-4D97-AF65-F5344CB8AC3E}">
        <p14:creationId xmlns:p14="http://schemas.microsoft.com/office/powerpoint/2010/main" val="197700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8229600" cy="1143000"/>
          </a:xfrm>
        </p:spPr>
        <p:txBody>
          <a:bodyPr>
            <a:noAutofit/>
          </a:bodyPr>
          <a:lstStyle/>
          <a:p>
            <a:r>
              <a:rPr lang="en-US" sz="5400" dirty="0" smtClean="0"/>
              <a:t>So, what could be around the </a:t>
            </a:r>
            <a:r>
              <a:rPr lang="en-US" sz="5400" dirty="0" err="1" smtClean="0"/>
              <a:t>cytometric</a:t>
            </a:r>
            <a:r>
              <a:rPr lang="en-US" sz="5400" dirty="0" smtClean="0"/>
              <a:t> corner?</a:t>
            </a:r>
            <a:endParaRPr lang="en-US" sz="5400" dirty="0"/>
          </a:p>
        </p:txBody>
      </p:sp>
      <p:pic>
        <p:nvPicPr>
          <p:cNvPr id="3" name="Picture 2"/>
          <p:cNvPicPr>
            <a:picLocks noChangeAspect="1"/>
          </p:cNvPicPr>
          <p:nvPr/>
        </p:nvPicPr>
        <p:blipFill>
          <a:blip r:embed="rId2"/>
          <a:stretch>
            <a:fillRect/>
          </a:stretch>
        </p:blipFill>
        <p:spPr>
          <a:xfrm>
            <a:off x="1905000" y="2514600"/>
            <a:ext cx="5257800" cy="3537718"/>
          </a:xfrm>
          <a:prstGeom prst="rect">
            <a:avLst/>
          </a:prstGeom>
        </p:spPr>
      </p:pic>
      <p:sp>
        <p:nvSpPr>
          <p:cNvPr id="4" name="TextBox 3"/>
          <p:cNvSpPr txBox="1"/>
          <p:nvPr/>
        </p:nvSpPr>
        <p:spPr>
          <a:xfrm rot="1759525">
            <a:off x="6208211" y="3837674"/>
            <a:ext cx="496650" cy="276999"/>
          </a:xfrm>
          <a:prstGeom prst="rect">
            <a:avLst/>
          </a:prstGeom>
          <a:noFill/>
        </p:spPr>
        <p:txBody>
          <a:bodyPr wrap="none" rtlCol="0">
            <a:spAutoFit/>
          </a:bodyPr>
          <a:lstStyle/>
          <a:p>
            <a:r>
              <a:rPr lang="en-US" sz="1200" dirty="0" smtClean="0"/>
              <a:t>2016</a:t>
            </a:r>
            <a:endParaRPr lang="en-US" sz="1200" dirty="0"/>
          </a:p>
        </p:txBody>
      </p:sp>
      <p:sp>
        <p:nvSpPr>
          <p:cNvPr id="5" name="Rectangle 4"/>
          <p:cNvSpPr/>
          <p:nvPr/>
        </p:nvSpPr>
        <p:spPr>
          <a:xfrm rot="1580432">
            <a:off x="4366907" y="3465119"/>
            <a:ext cx="211885" cy="155539"/>
          </a:xfrm>
          <a:prstGeom prst="rect">
            <a:avLst/>
          </a:prstGeom>
          <a:gradFill flip="none" rotWithShape="0">
            <a:gsLst>
              <a:gs pos="50000">
                <a:schemeClr val="bg1">
                  <a:alpha val="93000"/>
                </a:schemeClr>
              </a:gs>
              <a:gs pos="100000">
                <a:srgbClr val="000000"/>
              </a:gs>
            </a:gsLst>
            <a:lin ang="546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561008">
            <a:off x="4538488" y="3953339"/>
            <a:ext cx="1619354" cy="430887"/>
          </a:xfrm>
          <a:prstGeom prst="rect">
            <a:avLst/>
          </a:prstGeom>
          <a:noFill/>
        </p:spPr>
        <p:txBody>
          <a:bodyPr wrap="none" rtlCol="0">
            <a:spAutoFit/>
          </a:bodyPr>
          <a:lstStyle/>
          <a:p>
            <a:r>
              <a:rPr lang="en-US" sz="1100" dirty="0" smtClean="0">
                <a:solidFill>
                  <a:schemeClr val="tx1">
                    <a:lumMod val="50000"/>
                    <a:lumOff val="50000"/>
                  </a:schemeClr>
                </a:solidFill>
              </a:rPr>
              <a:t>Turn page to see</a:t>
            </a:r>
          </a:p>
          <a:p>
            <a:r>
              <a:rPr lang="en-US" sz="1100" dirty="0" smtClean="0">
                <a:solidFill>
                  <a:schemeClr val="tx1">
                    <a:lumMod val="50000"/>
                    <a:lumOff val="50000"/>
                  </a:schemeClr>
                </a:solidFill>
              </a:rPr>
              <a:t>Future cytometry secrets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9139022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color separation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4940"/>
            <a:ext cx="9144000" cy="5713060"/>
          </a:xfrm>
          <a:prstGeom prst="rect">
            <a:avLst/>
          </a:prstGeom>
        </p:spPr>
      </p:pic>
    </p:spTree>
    <p:extLst>
      <p:ext uri="{BB962C8B-B14F-4D97-AF65-F5344CB8AC3E}">
        <p14:creationId xmlns:p14="http://schemas.microsoft.com/office/powerpoint/2010/main" val="5697405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8839200" cy="2133600"/>
          </a:xfrm>
        </p:spPr>
        <p:txBody>
          <a:bodyPr>
            <a:noAutofit/>
          </a:bodyPr>
          <a:lstStyle/>
          <a:p>
            <a:pPr>
              <a:buFont typeface="Wingdings" panose="05000000000000000000" pitchFamily="2" charset="2"/>
              <a:buChar char="ü"/>
            </a:pPr>
            <a:r>
              <a:rPr lang="en-US" sz="3600" dirty="0" smtClean="0"/>
              <a:t>Able to measure multiple biological features</a:t>
            </a:r>
          </a:p>
          <a:p>
            <a:pPr>
              <a:buFont typeface="Wingdings" panose="05000000000000000000" pitchFamily="2" charset="2"/>
              <a:buChar char="ü"/>
            </a:pPr>
            <a:r>
              <a:rPr lang="en-US" sz="3600" dirty="0" smtClean="0"/>
              <a:t>Utilize optically maintenance/change-free optical design</a:t>
            </a:r>
          </a:p>
          <a:p>
            <a:pPr>
              <a:buFont typeface="Wingdings" panose="05000000000000000000" pitchFamily="2" charset="2"/>
              <a:buChar char="ü"/>
            </a:pPr>
            <a:r>
              <a:rPr lang="en-US" sz="3600" dirty="0" smtClean="0"/>
              <a:t>Provide fully computer-assisted “compensation” </a:t>
            </a:r>
            <a:r>
              <a:rPr lang="en-US" sz="2800" dirty="0" smtClean="0"/>
              <a:t>(well compensation as we know it today is no more!!)</a:t>
            </a:r>
          </a:p>
          <a:p>
            <a:pPr>
              <a:buFont typeface="Wingdings" panose="05000000000000000000" pitchFamily="2" charset="2"/>
              <a:buChar char="ü"/>
            </a:pPr>
            <a:r>
              <a:rPr lang="en-US" sz="3600" dirty="0" smtClean="0"/>
              <a:t>Provide guidance for label panels design</a:t>
            </a:r>
            <a:endParaRPr lang="en-US" sz="3600" dirty="0"/>
          </a:p>
        </p:txBody>
      </p:sp>
      <p:sp>
        <p:nvSpPr>
          <p:cNvPr id="3" name="Title 2"/>
          <p:cNvSpPr>
            <a:spLocks noGrp="1"/>
          </p:cNvSpPr>
          <p:nvPr>
            <p:ph type="title"/>
          </p:nvPr>
        </p:nvSpPr>
        <p:spPr/>
        <p:txBody>
          <a:bodyPr>
            <a:normAutofit fontScale="90000"/>
          </a:bodyPr>
          <a:lstStyle/>
          <a:p>
            <a:r>
              <a:rPr lang="pl-PL" b="1" dirty="0" smtClean="0"/>
              <a:t>Spectral system – an i</a:t>
            </a:r>
            <a:r>
              <a:rPr lang="en-US" b="1" dirty="0" smtClean="0"/>
              <a:t>deal cytometry machine</a:t>
            </a:r>
            <a:r>
              <a:rPr lang="pl-PL" b="1" dirty="0" smtClean="0"/>
              <a:t>?</a:t>
            </a:r>
            <a:endParaRPr lang="en-US" b="1" dirty="0"/>
          </a:p>
        </p:txBody>
      </p:sp>
      <p:sp>
        <p:nvSpPr>
          <p:cNvPr id="4" name="Date Placeholder 3"/>
          <p:cNvSpPr>
            <a:spLocks noGrp="1"/>
          </p:cNvSpPr>
          <p:nvPr>
            <p:ph type="dt" sz="half" idx="10"/>
          </p:nvPr>
        </p:nvSpPr>
        <p:spPr/>
        <p:txBody>
          <a:bodyPr/>
          <a:lstStyle/>
          <a:p>
            <a:fld id="{A61A1A9D-84BB-43F6-B715-37B25B820FEB}" type="datetime1">
              <a:rPr lang="en-US" smtClean="0"/>
              <a:t>10/5/15</a:t>
            </a:fld>
            <a:endParaRPr lang="en-US" dirty="0"/>
          </a:p>
        </p:txBody>
      </p:sp>
      <p:sp>
        <p:nvSpPr>
          <p:cNvPr id="5" name="Footer Placeholder 4"/>
          <p:cNvSpPr>
            <a:spLocks noGrp="1"/>
          </p:cNvSpPr>
          <p:nvPr>
            <p:ph type="ftr" sz="quarter" idx="11"/>
          </p:nvPr>
        </p:nvSpPr>
        <p:spPr/>
        <p:txBody>
          <a:bodyPr/>
          <a:lstStyle/>
          <a:p>
            <a:r>
              <a:rPr lang="en-US" smtClean="0"/>
              <a:t>Multispectral flow cytometry</a:t>
            </a:r>
            <a:endParaRPr lang="en-US" dirty="0"/>
          </a:p>
        </p:txBody>
      </p:sp>
      <p:sp>
        <p:nvSpPr>
          <p:cNvPr id="6" name="Slide Number Placeholder 5"/>
          <p:cNvSpPr>
            <a:spLocks noGrp="1"/>
          </p:cNvSpPr>
          <p:nvPr>
            <p:ph type="sldNum" sz="quarter" idx="12"/>
          </p:nvPr>
        </p:nvSpPr>
        <p:spPr/>
        <p:txBody>
          <a:bodyPr/>
          <a:lstStyle/>
          <a:p>
            <a:fld id="{50630EF9-A3A5-492F-81FF-A69EF25F2DFF}" type="slidenum">
              <a:rPr lang="en-US" smtClean="0"/>
              <a:pPr/>
              <a:t>61</a:t>
            </a:fld>
            <a:endParaRPr lang="en-US"/>
          </a:p>
        </p:txBody>
      </p:sp>
    </p:spTree>
    <p:extLst>
      <p:ext uri="{BB962C8B-B14F-4D97-AF65-F5344CB8AC3E}">
        <p14:creationId xmlns:p14="http://schemas.microsoft.com/office/powerpoint/2010/main" val="243817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219200"/>
          </a:xfrm>
        </p:spPr>
        <p:txBody>
          <a:bodyPr>
            <a:normAutofit fontScale="90000"/>
          </a:bodyPr>
          <a:lstStyle/>
          <a:p>
            <a:pPr eaLnBrk="1" hangingPunct="1"/>
            <a:r>
              <a:rPr lang="en-US" sz="4000">
                <a:latin typeface="Arial" charset="0"/>
              </a:rPr>
              <a:t>Spectral Imaging Advantages &amp; Disadvantages</a:t>
            </a:r>
          </a:p>
        </p:txBody>
      </p:sp>
      <p:sp>
        <p:nvSpPr>
          <p:cNvPr id="12291" name="Rectangle 3"/>
          <p:cNvSpPr>
            <a:spLocks noGrp="1" noChangeArrowheads="1"/>
          </p:cNvSpPr>
          <p:nvPr>
            <p:ph type="body" idx="1"/>
          </p:nvPr>
        </p:nvSpPr>
        <p:spPr>
          <a:xfrm>
            <a:off x="457200" y="1066800"/>
            <a:ext cx="8229600" cy="5638800"/>
          </a:xfrm>
        </p:spPr>
        <p:txBody>
          <a:bodyPr>
            <a:normAutofit fontScale="92500"/>
          </a:bodyPr>
          <a:lstStyle/>
          <a:p>
            <a:pPr eaLnBrk="1" hangingPunct="1">
              <a:lnSpc>
                <a:spcPct val="80000"/>
              </a:lnSpc>
            </a:pPr>
            <a:r>
              <a:rPr lang="en-US" sz="2800" dirty="0">
                <a:latin typeface="Arial" charset="0"/>
              </a:rPr>
              <a:t>Advantages</a:t>
            </a:r>
          </a:p>
          <a:p>
            <a:pPr lvl="1" eaLnBrk="1" hangingPunct="1">
              <a:lnSpc>
                <a:spcPct val="80000"/>
              </a:lnSpc>
            </a:pPr>
            <a:r>
              <a:rPr lang="en-US" sz="2400" dirty="0">
                <a:latin typeface="Arial" charset="0"/>
              </a:rPr>
              <a:t>Spectral discrimination</a:t>
            </a:r>
          </a:p>
          <a:p>
            <a:pPr lvl="1" eaLnBrk="1" hangingPunct="1">
              <a:lnSpc>
                <a:spcPct val="80000"/>
              </a:lnSpc>
            </a:pPr>
            <a:r>
              <a:rPr lang="en-US" sz="2400" dirty="0">
                <a:latin typeface="Arial" charset="0"/>
              </a:rPr>
              <a:t>Autofluorescence removal</a:t>
            </a:r>
          </a:p>
          <a:p>
            <a:pPr lvl="1" eaLnBrk="1" hangingPunct="1">
              <a:lnSpc>
                <a:spcPct val="80000"/>
              </a:lnSpc>
            </a:pPr>
            <a:r>
              <a:rPr lang="en-US" sz="2400" dirty="0" smtClean="0">
                <a:latin typeface="Arial" charset="0"/>
              </a:rPr>
              <a:t>Quantitation</a:t>
            </a:r>
          </a:p>
          <a:p>
            <a:pPr lvl="1" eaLnBrk="1" hangingPunct="1">
              <a:lnSpc>
                <a:spcPct val="80000"/>
              </a:lnSpc>
            </a:pPr>
            <a:r>
              <a:rPr lang="en-US" sz="2400" dirty="0" smtClean="0">
                <a:latin typeface="Arial" charset="0"/>
              </a:rPr>
              <a:t>Can use many (any) fluorochromes</a:t>
            </a:r>
          </a:p>
          <a:p>
            <a:pPr lvl="1" eaLnBrk="1" hangingPunct="1">
              <a:lnSpc>
                <a:spcPct val="80000"/>
              </a:lnSpc>
            </a:pPr>
            <a:r>
              <a:rPr lang="en-US" sz="2400" dirty="0" smtClean="0">
                <a:latin typeface="Arial" charset="0"/>
              </a:rPr>
              <a:t>Can use very similar dyes (</a:t>
            </a:r>
            <a:r>
              <a:rPr lang="en-US" sz="2400" dirty="0" err="1" smtClean="0">
                <a:latin typeface="Arial" charset="0"/>
              </a:rPr>
              <a:t>ie</a:t>
            </a:r>
            <a:r>
              <a:rPr lang="en-US" sz="2400" dirty="0" smtClean="0">
                <a:latin typeface="Arial" charset="0"/>
              </a:rPr>
              <a:t> same color!!)</a:t>
            </a:r>
            <a:endParaRPr lang="en-US" sz="2400" dirty="0">
              <a:latin typeface="Arial" charset="0"/>
            </a:endParaRPr>
          </a:p>
          <a:p>
            <a:pPr eaLnBrk="1" hangingPunct="1">
              <a:lnSpc>
                <a:spcPct val="80000"/>
              </a:lnSpc>
            </a:pPr>
            <a:endParaRPr lang="en-US" sz="2800" dirty="0">
              <a:latin typeface="Arial" charset="0"/>
            </a:endParaRPr>
          </a:p>
          <a:p>
            <a:pPr eaLnBrk="1" hangingPunct="1">
              <a:lnSpc>
                <a:spcPct val="80000"/>
              </a:lnSpc>
            </a:pPr>
            <a:r>
              <a:rPr lang="en-US" sz="2800" dirty="0">
                <a:latin typeface="Arial" charset="0"/>
              </a:rPr>
              <a:t>Disadvantages</a:t>
            </a:r>
          </a:p>
          <a:p>
            <a:pPr lvl="1" eaLnBrk="1" hangingPunct="1">
              <a:lnSpc>
                <a:spcPct val="80000"/>
              </a:lnSpc>
            </a:pPr>
            <a:r>
              <a:rPr lang="en-US" sz="2400" dirty="0" smtClean="0">
                <a:latin typeface="Arial" charset="0"/>
              </a:rPr>
              <a:t>System has to be specifically designed for spectral</a:t>
            </a:r>
            <a:endParaRPr lang="en-US" sz="2400" dirty="0">
              <a:latin typeface="Arial" charset="0"/>
            </a:endParaRPr>
          </a:p>
          <a:p>
            <a:pPr lvl="1" eaLnBrk="1" hangingPunct="1">
              <a:lnSpc>
                <a:spcPct val="80000"/>
              </a:lnSpc>
            </a:pPr>
            <a:r>
              <a:rPr lang="en-US" sz="2400" dirty="0">
                <a:latin typeface="Arial" charset="0"/>
              </a:rPr>
              <a:t>Narrow bands </a:t>
            </a:r>
            <a:r>
              <a:rPr lang="en-US" sz="2400" dirty="0">
                <a:latin typeface="Arial" charset="0"/>
                <a:sym typeface="Wingdings" charset="0"/>
              </a:rPr>
              <a:t> Poor S/N (per band)</a:t>
            </a:r>
            <a:endParaRPr lang="en-US" sz="2400" dirty="0">
              <a:latin typeface="Arial" charset="0"/>
            </a:endParaRPr>
          </a:p>
          <a:p>
            <a:pPr lvl="1" eaLnBrk="1" hangingPunct="1">
              <a:lnSpc>
                <a:spcPct val="80000"/>
              </a:lnSpc>
            </a:pPr>
            <a:r>
              <a:rPr lang="en-US" sz="2400" dirty="0">
                <a:latin typeface="Arial" charset="0"/>
              </a:rPr>
              <a:t>Wavelength dependence of system must be considered:</a:t>
            </a:r>
          </a:p>
          <a:p>
            <a:pPr lvl="2" eaLnBrk="1" hangingPunct="1">
              <a:lnSpc>
                <a:spcPct val="80000"/>
              </a:lnSpc>
            </a:pPr>
            <a:r>
              <a:rPr lang="en-US" sz="2000" dirty="0">
                <a:latin typeface="Arial" charset="0"/>
              </a:rPr>
              <a:t>Optical components</a:t>
            </a:r>
          </a:p>
          <a:p>
            <a:pPr lvl="2" eaLnBrk="1" hangingPunct="1">
              <a:lnSpc>
                <a:spcPct val="80000"/>
              </a:lnSpc>
            </a:pPr>
            <a:r>
              <a:rPr lang="en-US" sz="2000" dirty="0">
                <a:latin typeface="Arial" charset="0"/>
              </a:rPr>
              <a:t>Noise</a:t>
            </a:r>
          </a:p>
          <a:p>
            <a:pPr lvl="2" eaLnBrk="1" hangingPunct="1">
              <a:lnSpc>
                <a:spcPct val="80000"/>
              </a:lnSpc>
            </a:pPr>
            <a:r>
              <a:rPr lang="en-US" sz="2000" dirty="0" smtClean="0">
                <a:latin typeface="Arial" charset="0"/>
              </a:rPr>
              <a:t>Sample</a:t>
            </a:r>
          </a:p>
          <a:p>
            <a:pPr lvl="2" eaLnBrk="1" hangingPunct="1">
              <a:lnSpc>
                <a:spcPct val="80000"/>
              </a:lnSpc>
            </a:pPr>
            <a:r>
              <a:rPr lang="en-US" sz="2000" dirty="0" smtClean="0">
                <a:latin typeface="Arial" charset="0"/>
              </a:rPr>
              <a:t>Speed??</a:t>
            </a:r>
          </a:p>
          <a:p>
            <a:pPr lvl="2" eaLnBrk="1" hangingPunct="1">
              <a:lnSpc>
                <a:spcPct val="80000"/>
              </a:lnSpc>
            </a:pPr>
            <a:r>
              <a:rPr lang="en-US" sz="2000" dirty="0" smtClean="0">
                <a:latin typeface="Arial" charset="0"/>
              </a:rPr>
              <a:t>Issues with multiple lasers</a:t>
            </a:r>
          </a:p>
          <a:p>
            <a:pPr lvl="2" eaLnBrk="1" hangingPunct="1">
              <a:lnSpc>
                <a:spcPct val="80000"/>
              </a:lnSpc>
            </a:pPr>
            <a:r>
              <a:rPr lang="en-US" sz="2000" dirty="0" smtClean="0">
                <a:latin typeface="Arial" charset="0"/>
              </a:rPr>
              <a:t>Unknown if very low expressing epitopes will work well</a:t>
            </a:r>
            <a:endParaRPr lang="en-US" sz="2000" dirty="0">
              <a:latin typeface="Arial" charset="0"/>
            </a:endParaRPr>
          </a:p>
        </p:txBody>
      </p:sp>
    </p:spTree>
    <p:extLst>
      <p:ext uri="{BB962C8B-B14F-4D97-AF65-F5344CB8AC3E}">
        <p14:creationId xmlns:p14="http://schemas.microsoft.com/office/powerpoint/2010/main" val="11790803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Conclusions</a:t>
            </a:r>
            <a:endParaRPr lang="en-US" b="1" dirty="0"/>
          </a:p>
        </p:txBody>
      </p:sp>
      <p:sp>
        <p:nvSpPr>
          <p:cNvPr id="3" name="Content Placeholder 2"/>
          <p:cNvSpPr>
            <a:spLocks noGrp="1"/>
          </p:cNvSpPr>
          <p:nvPr>
            <p:ph idx="1"/>
          </p:nvPr>
        </p:nvSpPr>
        <p:spPr>
          <a:xfrm>
            <a:off x="228600" y="1066800"/>
            <a:ext cx="8724900" cy="5181600"/>
          </a:xfrm>
        </p:spPr>
        <p:txBody>
          <a:bodyPr>
            <a:normAutofit fontScale="92500" lnSpcReduction="10000"/>
          </a:bodyPr>
          <a:lstStyle/>
          <a:p>
            <a:r>
              <a:rPr lang="en-US" b="1" dirty="0" smtClean="0"/>
              <a:t>Spectral Cytometry </a:t>
            </a:r>
            <a:r>
              <a:rPr lang="en-US" dirty="0" smtClean="0"/>
              <a:t>is now a commercial reality</a:t>
            </a:r>
          </a:p>
          <a:p>
            <a:r>
              <a:rPr lang="en-US" dirty="0" smtClean="0"/>
              <a:t>Spectral Cytometry will soon meet the standards set by the imaging community some 15 years ago</a:t>
            </a:r>
          </a:p>
          <a:p>
            <a:r>
              <a:rPr lang="en-US" b="1" dirty="0" smtClean="0"/>
              <a:t>Spectral deconvolution </a:t>
            </a:r>
            <a:r>
              <a:rPr lang="en-US" dirty="0" smtClean="0"/>
              <a:t>is more mathematically “pure” than current cytometry “</a:t>
            </a:r>
            <a:r>
              <a:rPr lang="en-US" b="1" dirty="0" smtClean="0"/>
              <a:t>compensation</a:t>
            </a:r>
            <a:r>
              <a:rPr lang="en-US" dirty="0" smtClean="0"/>
              <a:t>”</a:t>
            </a:r>
          </a:p>
          <a:p>
            <a:r>
              <a:rPr lang="en-US" dirty="0" smtClean="0"/>
              <a:t>Many probes </a:t>
            </a:r>
            <a:r>
              <a:rPr lang="en-US" u="sng" dirty="0" smtClean="0"/>
              <a:t>not usable together </a:t>
            </a:r>
            <a:r>
              <a:rPr lang="en-US" dirty="0" smtClean="0"/>
              <a:t>can be used with spectral instruments</a:t>
            </a:r>
          </a:p>
          <a:p>
            <a:r>
              <a:rPr lang="en-US" dirty="0" smtClean="0"/>
              <a:t>Spectral hardware should be cheaper and simpler than polychromatic cytometry (</a:t>
            </a:r>
            <a:r>
              <a:rPr lang="en-US" i="1" dirty="0" smtClean="0"/>
              <a:t>in future</a:t>
            </a:r>
            <a:r>
              <a:rPr lang="en-US" dirty="0" smtClean="0"/>
              <a:t>)</a:t>
            </a:r>
          </a:p>
          <a:p>
            <a:r>
              <a:rPr lang="en-US" dirty="0" smtClean="0"/>
              <a:t>There are clearly many opportunities to advance this technology into new domains</a:t>
            </a:r>
          </a:p>
          <a:p>
            <a:endParaRPr lang="en-US" dirty="0" smtClean="0"/>
          </a:p>
          <a:p>
            <a:endParaRPr lang="en-US" dirty="0" smtClean="0"/>
          </a:p>
          <a:p>
            <a:endParaRPr lang="en-US" dirty="0"/>
          </a:p>
        </p:txBody>
      </p:sp>
    </p:spTree>
    <p:extLst>
      <p:ext uri="{BB962C8B-B14F-4D97-AF65-F5344CB8AC3E}">
        <p14:creationId xmlns:p14="http://schemas.microsoft.com/office/powerpoint/2010/main" val="1851499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533400" y="0"/>
            <a:ext cx="8610600" cy="4724400"/>
          </a:xfrm>
        </p:spPr>
        <p:txBody>
          <a:bodyPr/>
          <a:lstStyle/>
          <a:p>
            <a:pPr eaLnBrk="1" hangingPunct="1">
              <a:buFontTx/>
              <a:buNone/>
            </a:pPr>
            <a:r>
              <a:rPr lang="fr-FR" altLang="en-US" dirty="0" err="1" smtClean="0"/>
              <a:t>Acknowledgements</a:t>
            </a:r>
            <a:r>
              <a:rPr lang="fr-FR" altLang="en-US" dirty="0" smtClean="0"/>
              <a:t>:</a:t>
            </a:r>
          </a:p>
          <a:p>
            <a:pPr eaLnBrk="1" hangingPunct="1">
              <a:buFontTx/>
              <a:buNone/>
            </a:pPr>
            <a:r>
              <a:rPr lang="fr-FR" altLang="en-US" sz="2400" dirty="0" smtClean="0"/>
              <a:t> This </a:t>
            </a:r>
            <a:r>
              <a:rPr lang="fr-FR" altLang="en-US" sz="2400" dirty="0" err="1" smtClean="0"/>
              <a:t>research</a:t>
            </a:r>
            <a:r>
              <a:rPr lang="fr-FR" altLang="en-US" sz="2400" dirty="0" smtClean="0"/>
              <a:t> </a:t>
            </a:r>
            <a:r>
              <a:rPr lang="fr-FR" altLang="en-US" sz="2400" dirty="0" err="1" smtClean="0"/>
              <a:t>was</a:t>
            </a:r>
            <a:r>
              <a:rPr lang="fr-FR" altLang="en-US" sz="2400" dirty="0" smtClean="0"/>
              <a:t> </a:t>
            </a:r>
            <a:r>
              <a:rPr lang="fr-FR" altLang="en-US" sz="2400" dirty="0" err="1" smtClean="0"/>
              <a:t>performed</a:t>
            </a:r>
            <a:r>
              <a:rPr lang="fr-FR" altLang="en-US" sz="2400" dirty="0" smtClean="0"/>
              <a:t> at </a:t>
            </a:r>
            <a:r>
              <a:rPr lang="fr-FR" altLang="en-US" sz="2400" dirty="0" err="1" smtClean="0"/>
              <a:t>Purdue</a:t>
            </a:r>
            <a:r>
              <a:rPr lang="fr-FR" altLang="en-US" sz="2400" dirty="0" smtClean="0"/>
              <a:t> </a:t>
            </a:r>
            <a:r>
              <a:rPr lang="fr-FR" altLang="en-US" sz="2400" dirty="0" err="1" smtClean="0"/>
              <a:t>University</a:t>
            </a:r>
            <a:r>
              <a:rPr lang="fr-FR" altLang="en-US" sz="2400" dirty="0" smtClean="0"/>
              <a:t> Cytometry </a:t>
            </a:r>
            <a:r>
              <a:rPr lang="fr-FR" altLang="en-US" sz="2400" dirty="0" err="1" smtClean="0"/>
              <a:t>Laboratories</a:t>
            </a:r>
            <a:r>
              <a:rPr lang="fr-FR" altLang="en-US" sz="2400" dirty="0" smtClean="0"/>
              <a:t> by an international team.</a:t>
            </a:r>
          </a:p>
        </p:txBody>
      </p:sp>
      <p:sp>
        <p:nvSpPr>
          <p:cNvPr id="45059" name="Text Box 4"/>
          <p:cNvSpPr txBox="1">
            <a:spLocks noChangeArrowheads="1"/>
          </p:cNvSpPr>
          <p:nvPr/>
        </p:nvSpPr>
        <p:spPr bwMode="auto">
          <a:xfrm>
            <a:off x="1127125" y="4343400"/>
            <a:ext cx="12033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chemeClr val="bg1"/>
                </a:solidFill>
                <a:latin typeface="Times New Roman" pitchFamily="18" charset="0"/>
                <a:cs typeface="Times New Roman" pitchFamily="18" charset="0"/>
              </a:rPr>
              <a:t>Biophysicist</a:t>
            </a:r>
          </a:p>
        </p:txBody>
      </p:sp>
      <p:sp>
        <p:nvSpPr>
          <p:cNvPr id="45060" name="Text Box 5"/>
          <p:cNvSpPr txBox="1">
            <a:spLocks noChangeArrowheads="1"/>
          </p:cNvSpPr>
          <p:nvPr/>
        </p:nvSpPr>
        <p:spPr bwMode="auto">
          <a:xfrm>
            <a:off x="2727325" y="4067175"/>
            <a:ext cx="16764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chemeClr val="bg1"/>
                </a:solidFill>
                <a:latin typeface="Times New Roman" pitchFamily="18" charset="0"/>
                <a:cs typeface="Times New Roman" pitchFamily="18" charset="0"/>
              </a:rPr>
              <a:t>Computer Scientist</a:t>
            </a:r>
          </a:p>
        </p:txBody>
      </p:sp>
      <p:sp>
        <p:nvSpPr>
          <p:cNvPr id="45061" name="Text Box 10"/>
          <p:cNvSpPr txBox="1">
            <a:spLocks noChangeArrowheads="1"/>
          </p:cNvSpPr>
          <p:nvPr/>
        </p:nvSpPr>
        <p:spPr bwMode="auto">
          <a:xfrm>
            <a:off x="8024813" y="4391025"/>
            <a:ext cx="738187"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chemeClr val="bg1"/>
                </a:solidFill>
                <a:latin typeface="Times New Roman" pitchFamily="18" charset="0"/>
                <a:cs typeface="Times New Roman" pitchFamily="18" charset="0"/>
              </a:rPr>
              <a:t>Coffee</a:t>
            </a:r>
          </a:p>
          <a:p>
            <a:pPr eaLnBrk="1" hangingPunct="1">
              <a:spcBef>
                <a:spcPct val="0"/>
              </a:spcBef>
              <a:buFontTx/>
              <a:buNone/>
            </a:pPr>
            <a:r>
              <a:rPr lang="en-US" altLang="en-US" sz="1600">
                <a:solidFill>
                  <a:schemeClr val="bg1"/>
                </a:solidFill>
                <a:latin typeface="Times New Roman" pitchFamily="18" charset="0"/>
                <a:cs typeface="Times New Roman" pitchFamily="18" charset="0"/>
              </a:rPr>
              <a:t>maker</a:t>
            </a:r>
          </a:p>
        </p:txBody>
      </p:sp>
      <p:graphicFrame>
        <p:nvGraphicFramePr>
          <p:cNvPr id="45062" name="Object 15"/>
          <p:cNvGraphicFramePr>
            <a:graphicFrameLocks noChangeAspect="1"/>
          </p:cNvGraphicFramePr>
          <p:nvPr>
            <p:extLst>
              <p:ext uri="{D42A27DB-BD31-4B8C-83A1-F6EECF244321}">
                <p14:modId xmlns:p14="http://schemas.microsoft.com/office/powerpoint/2010/main" val="2885925866"/>
              </p:ext>
            </p:extLst>
          </p:nvPr>
        </p:nvGraphicFramePr>
        <p:xfrm>
          <a:off x="1752600" y="1600200"/>
          <a:ext cx="6910663" cy="5181600"/>
        </p:xfrm>
        <a:graphic>
          <a:graphicData uri="http://schemas.openxmlformats.org/presentationml/2006/ole">
            <mc:AlternateContent xmlns:mc="http://schemas.openxmlformats.org/markup-compatibility/2006">
              <mc:Choice xmlns:v="urn:schemas-microsoft-com:vml" Requires="v">
                <p:oleObj spid="_x0000_s1174" name="Document" r:id="rId4" imgW="7620120" imgH="5715000" progId="XaraX.Document">
                  <p:embed/>
                </p:oleObj>
              </mc:Choice>
              <mc:Fallback>
                <p:oleObj name="Document" r:id="rId4" imgW="7620120" imgH="5715000" progId="XaraX.Document">
                  <p:embed/>
                  <p:pic>
                    <p:nvPicPr>
                      <p:cNvPr id="0" name=""/>
                      <p:cNvPicPr>
                        <a:picLocks noChangeAspect="1" noChangeArrowheads="1"/>
                      </p:cNvPicPr>
                      <p:nvPr/>
                    </p:nvPicPr>
                    <p:blipFill>
                      <a:blip r:embed="rId5">
                        <a:lum bright="16000"/>
                      </a:blip>
                      <a:srcRect/>
                      <a:stretch>
                        <a:fillRect/>
                      </a:stretch>
                    </p:blipFill>
                    <p:spPr bwMode="auto">
                      <a:xfrm>
                        <a:off x="1752600" y="1600200"/>
                        <a:ext cx="6910663" cy="5181600"/>
                      </a:xfrm>
                      <a:prstGeom prst="rect">
                        <a:avLst/>
                      </a:prstGeom>
                      <a:noFill/>
                      <a:ln>
                        <a:noFill/>
                      </a:ln>
                      <a:effectLst/>
                      <a:extLst/>
                    </p:spPr>
                  </p:pic>
                </p:oleObj>
              </mc:Fallback>
            </mc:AlternateContent>
          </a:graphicData>
        </a:graphic>
      </p:graphicFrame>
      <p:sp>
        <p:nvSpPr>
          <p:cNvPr id="3" name="TextBox 2"/>
          <p:cNvSpPr txBox="1"/>
          <p:nvPr/>
        </p:nvSpPr>
        <p:spPr>
          <a:xfrm>
            <a:off x="1127125" y="2262187"/>
            <a:ext cx="184731" cy="369332"/>
          </a:xfrm>
          <a:prstGeom prst="rect">
            <a:avLst/>
          </a:prstGeom>
          <a:noFill/>
        </p:spPr>
        <p:txBody>
          <a:bodyPr wrap="none" rtlCol="0">
            <a:spAutoFit/>
          </a:bodyPr>
          <a:lstStyle/>
          <a:p>
            <a:endParaRPr lang="en-US"/>
          </a:p>
        </p:txBody>
      </p:sp>
      <p:sp>
        <p:nvSpPr>
          <p:cNvPr id="5" name="TextBox 4"/>
          <p:cNvSpPr txBox="1"/>
          <p:nvPr/>
        </p:nvSpPr>
        <p:spPr>
          <a:xfrm>
            <a:off x="1752600" y="6460142"/>
            <a:ext cx="7421059" cy="369332"/>
          </a:xfrm>
          <a:prstGeom prst="rect">
            <a:avLst/>
          </a:prstGeom>
          <a:noFill/>
        </p:spPr>
        <p:txBody>
          <a:bodyPr wrap="none" rtlCol="0">
            <a:spAutoFit/>
          </a:bodyPr>
          <a:lstStyle/>
          <a:p>
            <a:r>
              <a:rPr lang="en-US" dirty="0" smtClean="0"/>
              <a:t>The development team photo in 2004 when the original concept was created</a:t>
            </a:r>
            <a:endParaRPr lang="en-US" dirty="0"/>
          </a:p>
        </p:txBody>
      </p:sp>
    </p:spTree>
    <p:extLst>
      <p:ext uri="{BB962C8B-B14F-4D97-AF65-F5344CB8AC3E}">
        <p14:creationId xmlns:p14="http://schemas.microsoft.com/office/powerpoint/2010/main" val="73758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1316038"/>
            <a:ext cx="8229600" cy="1143000"/>
          </a:xfrm>
        </p:spPr>
        <p:txBody>
          <a:bodyPr/>
          <a:lstStyle/>
          <a:p>
            <a:r>
              <a:rPr lang="en-US" dirty="0" smtClean="0"/>
              <a:t>Thank you for </a:t>
            </a:r>
            <a:r>
              <a:rPr lang="en-US" smtClean="0"/>
              <a:t>your attention</a:t>
            </a:r>
            <a:endParaRPr lang="en-US"/>
          </a:p>
        </p:txBody>
      </p:sp>
      <p:pic>
        <p:nvPicPr>
          <p:cNvPr id="3" name="Picture 2"/>
          <p:cNvPicPr>
            <a:picLocks noChangeAspect="1"/>
          </p:cNvPicPr>
          <p:nvPr/>
        </p:nvPicPr>
        <p:blipFill>
          <a:blip r:embed="rId2"/>
          <a:stretch>
            <a:fillRect/>
          </a:stretch>
        </p:blipFill>
        <p:spPr>
          <a:xfrm>
            <a:off x="127000" y="2961891"/>
            <a:ext cx="9144000" cy="2458217"/>
          </a:xfrm>
          <a:prstGeom prst="rect">
            <a:avLst/>
          </a:prstGeom>
        </p:spPr>
      </p:pic>
    </p:spTree>
    <p:extLst>
      <p:ext uri="{BB962C8B-B14F-4D97-AF65-F5344CB8AC3E}">
        <p14:creationId xmlns:p14="http://schemas.microsoft.com/office/powerpoint/2010/main" val="598199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pPr algn="l"/>
            <a:r>
              <a:rPr lang="en-US" dirty="0" smtClean="0"/>
              <a:t/>
            </a:r>
            <a:br>
              <a:rPr lang="en-US" dirty="0" smtClean="0"/>
            </a:br>
            <a:r>
              <a:rPr lang="en-US" dirty="0"/>
              <a:t/>
            </a:r>
            <a:br>
              <a:rPr lang="en-US" dirty="0"/>
            </a:br>
            <a:endParaRPr lang="en-US" dirty="0"/>
          </a:p>
        </p:txBody>
      </p:sp>
      <p:sp>
        <p:nvSpPr>
          <p:cNvPr id="3" name="TextBox 2"/>
          <p:cNvSpPr txBox="1"/>
          <p:nvPr/>
        </p:nvSpPr>
        <p:spPr>
          <a:xfrm>
            <a:off x="76200" y="1333500"/>
            <a:ext cx="8991600" cy="4401205"/>
          </a:xfrm>
          <a:prstGeom prst="rect">
            <a:avLst/>
          </a:prstGeom>
          <a:noFill/>
        </p:spPr>
        <p:txBody>
          <a:bodyPr wrap="square" rtlCol="0">
            <a:spAutoFit/>
          </a:bodyPr>
          <a:lstStyle/>
          <a:p>
            <a:pPr marL="285750" indent="-285750">
              <a:buFont typeface="Arial"/>
              <a:buChar char="•"/>
            </a:pPr>
            <a:r>
              <a:rPr lang="en-US" sz="2800" dirty="0"/>
              <a:t>Flow Cytometers that </a:t>
            </a:r>
            <a:r>
              <a:rPr lang="en-US" sz="2800" dirty="0">
                <a:solidFill>
                  <a:srgbClr val="FF0000"/>
                </a:solidFill>
              </a:rPr>
              <a:t>don’t need </a:t>
            </a:r>
            <a:r>
              <a:rPr lang="en-US" sz="2800" dirty="0" smtClean="0">
                <a:solidFill>
                  <a:srgbClr val="FF0000"/>
                </a:solidFill>
              </a:rPr>
              <a:t>trained technicians</a:t>
            </a:r>
            <a:r>
              <a:rPr lang="en-US" sz="2800" dirty="0" smtClean="0"/>
              <a:t>?</a:t>
            </a:r>
          </a:p>
          <a:p>
            <a:pPr marL="285750" indent="-285750">
              <a:buFont typeface="Arial"/>
              <a:buChar char="•"/>
            </a:pPr>
            <a:r>
              <a:rPr lang="en-US" sz="2800" dirty="0" smtClean="0"/>
              <a:t>Completely </a:t>
            </a:r>
            <a:r>
              <a:rPr lang="en-US" sz="2800" dirty="0">
                <a:solidFill>
                  <a:srgbClr val="FF0000"/>
                </a:solidFill>
              </a:rPr>
              <a:t>automated</a:t>
            </a:r>
            <a:r>
              <a:rPr lang="en-US" sz="2800" dirty="0"/>
              <a:t> clinical diagnostic </a:t>
            </a:r>
            <a:r>
              <a:rPr lang="en-US" sz="2800" dirty="0" smtClean="0"/>
              <a:t>systems</a:t>
            </a:r>
          </a:p>
          <a:p>
            <a:pPr marL="285750" indent="-285750">
              <a:buFont typeface="Arial"/>
              <a:buChar char="•"/>
            </a:pPr>
            <a:r>
              <a:rPr lang="en-US" sz="2800" dirty="0" smtClean="0"/>
              <a:t>Instruments </a:t>
            </a:r>
            <a:r>
              <a:rPr lang="en-US" sz="2800" dirty="0"/>
              <a:t>that can </a:t>
            </a:r>
            <a:r>
              <a:rPr lang="en-US" sz="2800" dirty="0" smtClean="0"/>
              <a:t>run </a:t>
            </a:r>
            <a:r>
              <a:rPr lang="en-US" sz="2800" dirty="0"/>
              <a:t>a </a:t>
            </a:r>
            <a:r>
              <a:rPr lang="en-US" sz="2800" dirty="0">
                <a:solidFill>
                  <a:srgbClr val="FF0000"/>
                </a:solidFill>
              </a:rPr>
              <a:t>million cells/</a:t>
            </a:r>
            <a:r>
              <a:rPr lang="en-US" sz="2800" dirty="0" smtClean="0">
                <a:solidFill>
                  <a:srgbClr val="FF0000"/>
                </a:solidFill>
              </a:rPr>
              <a:t>second</a:t>
            </a:r>
          </a:p>
          <a:p>
            <a:pPr marL="285750" indent="-285750">
              <a:buFont typeface="Arial"/>
              <a:buChar char="•"/>
            </a:pPr>
            <a:r>
              <a:rPr lang="en-US" sz="2800" dirty="0" smtClean="0"/>
              <a:t>Would you believe </a:t>
            </a:r>
            <a:r>
              <a:rPr lang="en-US" sz="2800" dirty="0" smtClean="0">
                <a:solidFill>
                  <a:srgbClr val="FF0000"/>
                </a:solidFill>
              </a:rPr>
              <a:t>100 </a:t>
            </a:r>
            <a:r>
              <a:rPr lang="en-US" sz="2800" dirty="0">
                <a:solidFill>
                  <a:srgbClr val="FF0000"/>
                </a:solidFill>
              </a:rPr>
              <a:t>parameter </a:t>
            </a:r>
            <a:r>
              <a:rPr lang="en-US" sz="2800" dirty="0" smtClean="0"/>
              <a:t>analysis</a:t>
            </a:r>
          </a:p>
          <a:p>
            <a:pPr marL="285750" indent="-285750">
              <a:buFont typeface="Arial"/>
              <a:buChar char="•"/>
            </a:pPr>
            <a:r>
              <a:rPr lang="en-US" sz="2800" dirty="0" smtClean="0"/>
              <a:t>Flow cytometers that give you </a:t>
            </a:r>
            <a:r>
              <a:rPr lang="en-US" sz="2800" dirty="0" smtClean="0">
                <a:solidFill>
                  <a:srgbClr val="FF0000"/>
                </a:solidFill>
              </a:rPr>
              <a:t>3D images </a:t>
            </a:r>
            <a:r>
              <a:rPr lang="en-US" sz="2800" dirty="0" smtClean="0"/>
              <a:t>as well as regular phenotypic data</a:t>
            </a:r>
          </a:p>
          <a:p>
            <a:pPr marL="285750" indent="-285750">
              <a:buFont typeface="Arial"/>
              <a:buChar char="•"/>
            </a:pPr>
            <a:r>
              <a:rPr lang="en-US" sz="2800" dirty="0" smtClean="0"/>
              <a:t>Instruments that can measure </a:t>
            </a:r>
            <a:r>
              <a:rPr lang="en-US" sz="2800" dirty="0" smtClean="0">
                <a:solidFill>
                  <a:srgbClr val="FF0000"/>
                </a:solidFill>
              </a:rPr>
              <a:t>20 nm particles</a:t>
            </a:r>
          </a:p>
          <a:p>
            <a:pPr marL="285750" indent="-285750">
              <a:buFont typeface="Arial"/>
              <a:buChar char="•"/>
            </a:pPr>
            <a:r>
              <a:rPr lang="en-US" sz="2800" dirty="0" smtClean="0"/>
              <a:t>Instruments that can measure almost </a:t>
            </a:r>
            <a:r>
              <a:rPr lang="en-US" sz="2800" dirty="0" smtClean="0">
                <a:solidFill>
                  <a:srgbClr val="FF0000"/>
                </a:solidFill>
              </a:rPr>
              <a:t>any color </a:t>
            </a:r>
            <a:r>
              <a:rPr lang="en-US" sz="2800" dirty="0" err="1" smtClean="0"/>
              <a:t>fluorochrome</a:t>
            </a:r>
            <a:r>
              <a:rPr lang="en-US" sz="2800" dirty="0" smtClean="0"/>
              <a:t> without reconfiguration</a:t>
            </a:r>
          </a:p>
          <a:p>
            <a:pPr marL="285750" indent="-285750">
              <a:buFont typeface="Arial"/>
              <a:buChar char="•"/>
            </a:pPr>
            <a:r>
              <a:rPr lang="en-US" sz="2800" dirty="0" smtClean="0"/>
              <a:t>Instruments that can run </a:t>
            </a:r>
            <a:r>
              <a:rPr lang="en-US" sz="2800" dirty="0" smtClean="0">
                <a:solidFill>
                  <a:srgbClr val="FF0000"/>
                </a:solidFill>
              </a:rPr>
              <a:t>20,000 flow samples a day</a:t>
            </a:r>
          </a:p>
        </p:txBody>
      </p:sp>
      <p:sp>
        <p:nvSpPr>
          <p:cNvPr id="4" name="Title 1"/>
          <p:cNvSpPr txBox="1">
            <a:spLocks/>
          </p:cNvSpPr>
          <p:nvPr/>
        </p:nvSpPr>
        <p:spPr>
          <a:xfrm>
            <a:off x="304800" y="152400"/>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t>How about…..</a:t>
            </a:r>
            <a:endParaRPr lang="en-US" sz="5400" dirty="0"/>
          </a:p>
        </p:txBody>
      </p:sp>
    </p:spTree>
    <p:extLst>
      <p:ext uri="{BB962C8B-B14F-4D97-AF65-F5344CB8AC3E}">
        <p14:creationId xmlns:p14="http://schemas.microsoft.com/office/powerpoint/2010/main" val="1770945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lstStyle/>
          <a:p>
            <a:r>
              <a:rPr lang="en-US" dirty="0" smtClean="0"/>
              <a:t>Believe it or not…..</a:t>
            </a:r>
            <a:endParaRPr lang="en-US" dirty="0"/>
          </a:p>
        </p:txBody>
      </p:sp>
      <p:sp>
        <p:nvSpPr>
          <p:cNvPr id="3" name="TextBox 2"/>
          <p:cNvSpPr txBox="1"/>
          <p:nvPr/>
        </p:nvSpPr>
        <p:spPr>
          <a:xfrm>
            <a:off x="1143000" y="2362200"/>
            <a:ext cx="7391400" cy="2308324"/>
          </a:xfrm>
          <a:prstGeom prst="rect">
            <a:avLst/>
          </a:prstGeom>
          <a:noFill/>
        </p:spPr>
        <p:txBody>
          <a:bodyPr wrap="square" rtlCol="0">
            <a:spAutoFit/>
          </a:bodyPr>
          <a:lstStyle/>
          <a:p>
            <a:r>
              <a:rPr lang="en-US" sz="4800" b="1" dirty="0" smtClean="0">
                <a:solidFill>
                  <a:schemeClr val="accent1">
                    <a:lumMod val="75000"/>
                  </a:schemeClr>
                </a:solidFill>
              </a:rPr>
              <a:t>Most of these scenarios already exists in one form or other…..or soon will be…</a:t>
            </a:r>
            <a:endParaRPr lang="en-US" sz="4800" b="1" dirty="0">
              <a:solidFill>
                <a:schemeClr val="accent1">
                  <a:lumMod val="75000"/>
                </a:schemeClr>
              </a:solidFill>
            </a:endParaRPr>
          </a:p>
        </p:txBody>
      </p:sp>
    </p:spTree>
    <p:extLst>
      <p:ext uri="{BB962C8B-B14F-4D97-AF65-F5344CB8AC3E}">
        <p14:creationId xmlns:p14="http://schemas.microsoft.com/office/powerpoint/2010/main" val="1650492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5"/>
          <p:cNvSpPr>
            <a:spLocks noGrp="1"/>
          </p:cNvSpPr>
          <p:nvPr>
            <p:ph type="sldNum" sz="quarter" idx="12"/>
          </p:nvPr>
        </p:nvSpPr>
        <p:spPr/>
        <p:txBody>
          <a:bodyPr/>
          <a:lstStyle/>
          <a:p>
            <a:r>
              <a:rPr lang="en-US"/>
              <a:t>Page </a:t>
            </a:r>
            <a:fld id="{FF42473B-050F-B546-A77C-D89385136E5B}" type="slidenum">
              <a:rPr lang="en-US"/>
              <a:pPr/>
              <a:t>9</a:t>
            </a:fld>
            <a:endParaRPr lang="en-US"/>
          </a:p>
        </p:txBody>
      </p:sp>
      <p:sp>
        <p:nvSpPr>
          <p:cNvPr id="56322" name="Rectangle 2"/>
          <p:cNvSpPr>
            <a:spLocks noGrp="1" noChangeArrowheads="1"/>
          </p:cNvSpPr>
          <p:nvPr>
            <p:ph type="ctrTitle"/>
          </p:nvPr>
        </p:nvSpPr>
        <p:spPr>
          <a:xfrm>
            <a:off x="685800" y="2286000"/>
            <a:ext cx="7772400" cy="1143000"/>
          </a:xfrm>
          <a:noFill/>
          <a:ln/>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r>
              <a:rPr lang="en-US"/>
              <a:t> </a:t>
            </a:r>
          </a:p>
        </p:txBody>
      </p:sp>
      <p:sp>
        <p:nvSpPr>
          <p:cNvPr id="56323" name="Rectangle 3"/>
          <p:cNvSpPr>
            <a:spLocks noGrp="1" noChangeArrowheads="1"/>
          </p:cNvSpPr>
          <p:nvPr>
            <p:ph type="subTitle" idx="1"/>
          </p:nvPr>
        </p:nvSpPr>
        <p:spPr>
          <a:noFill/>
          <a:ln/>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342900" indent="-342900"/>
            <a:r>
              <a:rPr lang="en-US"/>
              <a:t> </a:t>
            </a:r>
          </a:p>
        </p:txBody>
      </p:sp>
      <p:sp>
        <p:nvSpPr>
          <p:cNvPr id="56324" name="Freeform 4"/>
          <p:cNvSpPr>
            <a:spLocks/>
          </p:cNvSpPr>
          <p:nvPr/>
        </p:nvSpPr>
        <p:spPr bwMode="auto">
          <a:xfrm>
            <a:off x="984250" y="3568700"/>
            <a:ext cx="268288" cy="611188"/>
          </a:xfrm>
          <a:custGeom>
            <a:avLst/>
            <a:gdLst>
              <a:gd name="T0" fmla="*/ 0 w 169"/>
              <a:gd name="T1" fmla="*/ 384 h 385"/>
              <a:gd name="T2" fmla="*/ 0 w 169"/>
              <a:gd name="T3" fmla="*/ 8 h 385"/>
              <a:gd name="T4" fmla="*/ 0 w 169"/>
              <a:gd name="T5" fmla="*/ 0 h 385"/>
              <a:gd name="T6" fmla="*/ 12 w 169"/>
              <a:gd name="T7" fmla="*/ 0 h 385"/>
              <a:gd name="T8" fmla="*/ 24 w 169"/>
              <a:gd name="T9" fmla="*/ 4 h 385"/>
              <a:gd name="T10" fmla="*/ 36 w 169"/>
              <a:gd name="T11" fmla="*/ 12 h 385"/>
              <a:gd name="T12" fmla="*/ 48 w 169"/>
              <a:gd name="T13" fmla="*/ 12 h 385"/>
              <a:gd name="T14" fmla="*/ 64 w 169"/>
              <a:gd name="T15" fmla="*/ 16 h 385"/>
              <a:gd name="T16" fmla="*/ 76 w 169"/>
              <a:gd name="T17" fmla="*/ 8 h 385"/>
              <a:gd name="T18" fmla="*/ 88 w 169"/>
              <a:gd name="T19" fmla="*/ 8 h 385"/>
              <a:gd name="T20" fmla="*/ 100 w 169"/>
              <a:gd name="T21" fmla="*/ 8 h 385"/>
              <a:gd name="T22" fmla="*/ 116 w 169"/>
              <a:gd name="T23" fmla="*/ 8 h 385"/>
              <a:gd name="T24" fmla="*/ 132 w 169"/>
              <a:gd name="T25" fmla="*/ 4 h 385"/>
              <a:gd name="T26" fmla="*/ 144 w 169"/>
              <a:gd name="T27" fmla="*/ 12 h 385"/>
              <a:gd name="T28" fmla="*/ 156 w 169"/>
              <a:gd name="T29" fmla="*/ 8 h 385"/>
              <a:gd name="T30" fmla="*/ 168 w 169"/>
              <a:gd name="T31" fmla="*/ 8 h 385"/>
              <a:gd name="T32" fmla="*/ 168 w 169"/>
              <a:gd name="T33" fmla="*/ 380 h 385"/>
              <a:gd name="T34" fmla="*/ 0 w 169"/>
              <a:gd name="T35" fmla="*/ 38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CECECE">
                  <a:gamma/>
                  <a:tint val="10196"/>
                  <a:invGamma/>
                </a:srgbClr>
              </a:gs>
              <a:gs pos="100000">
                <a:srgbClr val="CECECE"/>
              </a:gs>
            </a:gsLst>
            <a:lin ang="5400000" scaled="1"/>
          </a:gra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25" name="Rectangle 5"/>
          <p:cNvSpPr>
            <a:spLocks noChangeArrowheads="1"/>
          </p:cNvSpPr>
          <p:nvPr/>
        </p:nvSpPr>
        <p:spPr bwMode="auto">
          <a:xfrm>
            <a:off x="704850" y="190500"/>
            <a:ext cx="7772400" cy="819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699">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b="1">
                <a:effectLst>
                  <a:outerShdw blurRad="38100" dist="38100" dir="2700000" algn="tl">
                    <a:srgbClr val="DDDDDD"/>
                  </a:outerShdw>
                </a:effectLst>
                <a:latin typeface="Comic Sans MS" charset="0"/>
              </a:rPr>
              <a:t>Optical Design</a:t>
            </a:r>
          </a:p>
        </p:txBody>
      </p:sp>
      <p:sp>
        <p:nvSpPr>
          <p:cNvPr id="56326" name="Freeform 6"/>
          <p:cNvSpPr>
            <a:spLocks/>
          </p:cNvSpPr>
          <p:nvPr/>
        </p:nvSpPr>
        <p:spPr bwMode="auto">
          <a:xfrm>
            <a:off x="7437438" y="1930400"/>
            <a:ext cx="363537" cy="441325"/>
          </a:xfrm>
          <a:custGeom>
            <a:avLst/>
            <a:gdLst>
              <a:gd name="T0" fmla="*/ 0 w 229"/>
              <a:gd name="T1" fmla="*/ 0 h 278"/>
              <a:gd name="T2" fmla="*/ 228 w 229"/>
              <a:gd name="T3" fmla="*/ 0 h 278"/>
              <a:gd name="T4" fmla="*/ 228 w 229"/>
              <a:gd name="T5" fmla="*/ 277 h 278"/>
              <a:gd name="T6" fmla="*/ 0 w 229"/>
              <a:gd name="T7" fmla="*/ 277 h 278"/>
              <a:gd name="T8" fmla="*/ 0 w 229"/>
              <a:gd name="T9" fmla="*/ 0 h 278"/>
            </a:gdLst>
            <a:ahLst/>
            <a:cxnLst>
              <a:cxn ang="0">
                <a:pos x="T0" y="T1"/>
              </a:cxn>
              <a:cxn ang="0">
                <a:pos x="T2" y="T3"/>
              </a:cxn>
              <a:cxn ang="0">
                <a:pos x="T4" y="T5"/>
              </a:cxn>
              <a:cxn ang="0">
                <a:pos x="T6" y="T7"/>
              </a:cxn>
              <a:cxn ang="0">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27" name="Line 7"/>
          <p:cNvSpPr>
            <a:spLocks noChangeShapeType="1"/>
          </p:cNvSpPr>
          <p:nvPr/>
        </p:nvSpPr>
        <p:spPr bwMode="auto">
          <a:xfrm>
            <a:off x="5565775" y="4514850"/>
            <a:ext cx="274638" cy="0"/>
          </a:xfrm>
          <a:prstGeom prst="line">
            <a:avLst/>
          </a:prstGeom>
          <a:noFill/>
          <a:ln w="76200">
            <a:solidFill>
              <a:srgbClr val="00A9E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28" name="Line 8"/>
          <p:cNvSpPr>
            <a:spLocks noChangeShapeType="1"/>
          </p:cNvSpPr>
          <p:nvPr/>
        </p:nvSpPr>
        <p:spPr bwMode="auto">
          <a:xfrm>
            <a:off x="6572250" y="3646488"/>
            <a:ext cx="412750" cy="0"/>
          </a:xfrm>
          <a:prstGeom prst="line">
            <a:avLst/>
          </a:prstGeom>
          <a:noFill/>
          <a:ln w="50800">
            <a:solidFill>
              <a:srgbClr val="04D66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29" name="Line 9"/>
          <p:cNvSpPr>
            <a:spLocks noChangeShapeType="1"/>
          </p:cNvSpPr>
          <p:nvPr/>
        </p:nvSpPr>
        <p:spPr bwMode="auto">
          <a:xfrm>
            <a:off x="7567613" y="3032125"/>
            <a:ext cx="312737" cy="0"/>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0" name="Freeform 10"/>
          <p:cNvSpPr>
            <a:spLocks/>
          </p:cNvSpPr>
          <p:nvPr/>
        </p:nvSpPr>
        <p:spPr bwMode="auto">
          <a:xfrm>
            <a:off x="5784850" y="4294188"/>
            <a:ext cx="363538" cy="438150"/>
          </a:xfrm>
          <a:custGeom>
            <a:avLst/>
            <a:gdLst>
              <a:gd name="T0" fmla="*/ 0 w 229"/>
              <a:gd name="T1" fmla="*/ 0 h 276"/>
              <a:gd name="T2" fmla="*/ 228 w 229"/>
              <a:gd name="T3" fmla="*/ 0 h 276"/>
              <a:gd name="T4" fmla="*/ 228 w 229"/>
              <a:gd name="T5" fmla="*/ 275 h 276"/>
              <a:gd name="T6" fmla="*/ 0 w 229"/>
              <a:gd name="T7" fmla="*/ 275 h 276"/>
              <a:gd name="T8" fmla="*/ 0 w 229"/>
              <a:gd name="T9" fmla="*/ 0 h 276"/>
            </a:gdLst>
            <a:ahLst/>
            <a:cxnLst>
              <a:cxn ang="0">
                <a:pos x="T0" y="T1"/>
              </a:cxn>
              <a:cxn ang="0">
                <a:pos x="T2" y="T3"/>
              </a:cxn>
              <a:cxn ang="0">
                <a:pos x="T4" y="T5"/>
              </a:cxn>
              <a:cxn ang="0">
                <a:pos x="T6" y="T7"/>
              </a:cxn>
              <a:cxn ang="0">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31" name="Freeform 11"/>
          <p:cNvSpPr>
            <a:spLocks/>
          </p:cNvSpPr>
          <p:nvPr/>
        </p:nvSpPr>
        <p:spPr bwMode="auto">
          <a:xfrm>
            <a:off x="6948488" y="3425825"/>
            <a:ext cx="365125" cy="439738"/>
          </a:xfrm>
          <a:custGeom>
            <a:avLst/>
            <a:gdLst>
              <a:gd name="T0" fmla="*/ 0 w 230"/>
              <a:gd name="T1" fmla="*/ 0 h 277"/>
              <a:gd name="T2" fmla="*/ 229 w 230"/>
              <a:gd name="T3" fmla="*/ 0 h 277"/>
              <a:gd name="T4" fmla="*/ 229 w 230"/>
              <a:gd name="T5" fmla="*/ 276 h 277"/>
              <a:gd name="T6" fmla="*/ 0 w 230"/>
              <a:gd name="T7" fmla="*/ 276 h 277"/>
              <a:gd name="T8" fmla="*/ 0 w 230"/>
              <a:gd name="T9" fmla="*/ 0 h 277"/>
            </a:gdLst>
            <a:ahLst/>
            <a:cxnLst>
              <a:cxn ang="0">
                <a:pos x="T0" y="T1"/>
              </a:cxn>
              <a:cxn ang="0">
                <a:pos x="T2" y="T3"/>
              </a:cxn>
              <a:cxn ang="0">
                <a:pos x="T4" y="T5"/>
              </a:cxn>
              <a:cxn ang="0">
                <a:pos x="T6" y="T7"/>
              </a:cxn>
              <a:cxn ang="0">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32" name="Freeform 12"/>
          <p:cNvSpPr>
            <a:spLocks/>
          </p:cNvSpPr>
          <p:nvPr/>
        </p:nvSpPr>
        <p:spPr bwMode="auto">
          <a:xfrm>
            <a:off x="7440613" y="1811338"/>
            <a:ext cx="463550" cy="560387"/>
          </a:xfrm>
          <a:custGeom>
            <a:avLst/>
            <a:gdLst>
              <a:gd name="T0" fmla="*/ 0 w 292"/>
              <a:gd name="T1" fmla="*/ 74 h 353"/>
              <a:gd name="T2" fmla="*/ 87 w 292"/>
              <a:gd name="T3" fmla="*/ 0 h 353"/>
              <a:gd name="T4" fmla="*/ 291 w 292"/>
              <a:gd name="T5" fmla="*/ 0 h 353"/>
              <a:gd name="T6" fmla="*/ 291 w 292"/>
              <a:gd name="T7" fmla="*/ 276 h 353"/>
              <a:gd name="T8" fmla="*/ 227 w 292"/>
              <a:gd name="T9" fmla="*/ 352 h 353"/>
              <a:gd name="T10" fmla="*/ 227 w 292"/>
              <a:gd name="T11" fmla="*/ 74 h 353"/>
              <a:gd name="T12" fmla="*/ 5 w 292"/>
              <a:gd name="T13" fmla="*/ 74 h 353"/>
              <a:gd name="T14" fmla="*/ 0 w 292"/>
              <a:gd name="T15" fmla="*/ 74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33" name="Line 13"/>
          <p:cNvSpPr>
            <a:spLocks noChangeShapeType="1"/>
          </p:cNvSpPr>
          <p:nvPr/>
        </p:nvSpPr>
        <p:spPr bwMode="auto">
          <a:xfrm flipH="1">
            <a:off x="7797800" y="1817688"/>
            <a:ext cx="114300" cy="10160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4" name="Oval 14"/>
          <p:cNvSpPr>
            <a:spLocks noChangeArrowheads="1"/>
          </p:cNvSpPr>
          <p:nvPr/>
        </p:nvSpPr>
        <p:spPr bwMode="auto">
          <a:xfrm>
            <a:off x="7594600" y="2097088"/>
            <a:ext cx="57150" cy="76200"/>
          </a:xfrm>
          <a:prstGeom prst="ellipse">
            <a:avLst/>
          </a:prstGeom>
          <a:solidFill>
            <a:srgbClr val="C1C1C1"/>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5" name="Line 15"/>
          <p:cNvSpPr>
            <a:spLocks noChangeShapeType="1"/>
          </p:cNvSpPr>
          <p:nvPr/>
        </p:nvSpPr>
        <p:spPr bwMode="auto">
          <a:xfrm flipV="1">
            <a:off x="7126288" y="2019300"/>
            <a:ext cx="465137" cy="404813"/>
          </a:xfrm>
          <a:prstGeom prst="line">
            <a:avLst/>
          </a:prstGeom>
          <a:noFill/>
          <a:ln w="508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6" name="Oval 16" descr="Zig zag"/>
          <p:cNvSpPr>
            <a:spLocks noChangeArrowheads="1"/>
          </p:cNvSpPr>
          <p:nvPr/>
        </p:nvSpPr>
        <p:spPr bwMode="auto">
          <a:xfrm>
            <a:off x="6996113" y="2287588"/>
            <a:ext cx="230187" cy="404812"/>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7" name="Line 17"/>
          <p:cNvSpPr>
            <a:spLocks noChangeShapeType="1"/>
          </p:cNvSpPr>
          <p:nvPr/>
        </p:nvSpPr>
        <p:spPr bwMode="auto">
          <a:xfrm flipV="1">
            <a:off x="6342063" y="2411413"/>
            <a:ext cx="762000" cy="592137"/>
          </a:xfrm>
          <a:prstGeom prst="line">
            <a:avLst/>
          </a:prstGeom>
          <a:noFill/>
          <a:ln w="508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8" name="Oval 18"/>
          <p:cNvSpPr>
            <a:spLocks noChangeArrowheads="1"/>
          </p:cNvSpPr>
          <p:nvPr/>
        </p:nvSpPr>
        <p:spPr bwMode="auto">
          <a:xfrm>
            <a:off x="6194425" y="2849563"/>
            <a:ext cx="206375" cy="420687"/>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39" name="Line 19"/>
          <p:cNvSpPr>
            <a:spLocks noChangeShapeType="1"/>
          </p:cNvSpPr>
          <p:nvPr/>
        </p:nvSpPr>
        <p:spPr bwMode="auto">
          <a:xfrm flipV="1">
            <a:off x="5283200" y="3022600"/>
            <a:ext cx="989013" cy="730250"/>
          </a:xfrm>
          <a:prstGeom prst="line">
            <a:avLst/>
          </a:prstGeom>
          <a:noFill/>
          <a:ln w="508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40" name="Oval 20"/>
          <p:cNvSpPr>
            <a:spLocks noChangeArrowheads="1"/>
          </p:cNvSpPr>
          <p:nvPr/>
        </p:nvSpPr>
        <p:spPr bwMode="auto">
          <a:xfrm>
            <a:off x="5162550" y="3508375"/>
            <a:ext cx="207963" cy="420688"/>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41" name="Line 21"/>
          <p:cNvSpPr>
            <a:spLocks noChangeShapeType="1"/>
          </p:cNvSpPr>
          <p:nvPr/>
        </p:nvSpPr>
        <p:spPr bwMode="auto">
          <a:xfrm flipV="1">
            <a:off x="5394325" y="3063875"/>
            <a:ext cx="901700" cy="679450"/>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42" name="Line 22"/>
          <p:cNvSpPr>
            <a:spLocks noChangeShapeType="1"/>
          </p:cNvSpPr>
          <p:nvPr/>
        </p:nvSpPr>
        <p:spPr bwMode="auto">
          <a:xfrm flipV="1">
            <a:off x="4295775" y="3771900"/>
            <a:ext cx="962025" cy="708025"/>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43" name="Rectangle 23"/>
          <p:cNvSpPr>
            <a:spLocks noChangeArrowheads="1"/>
          </p:cNvSpPr>
          <p:nvPr/>
        </p:nvSpPr>
        <p:spPr bwMode="auto">
          <a:xfrm>
            <a:off x="5618163" y="4729163"/>
            <a:ext cx="776287" cy="33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600" b="1">
                <a:solidFill>
                  <a:srgbClr val="000000"/>
                </a:solidFill>
                <a:latin typeface="Arial" charset="0"/>
              </a:rPr>
              <a:t>PMT 1</a:t>
            </a:r>
          </a:p>
        </p:txBody>
      </p:sp>
      <p:sp>
        <p:nvSpPr>
          <p:cNvPr id="56344" name="Rectangle 24"/>
          <p:cNvSpPr>
            <a:spLocks noChangeArrowheads="1"/>
          </p:cNvSpPr>
          <p:nvPr/>
        </p:nvSpPr>
        <p:spPr bwMode="auto">
          <a:xfrm>
            <a:off x="6808788" y="3894138"/>
            <a:ext cx="776287" cy="33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600" b="1">
                <a:solidFill>
                  <a:srgbClr val="000000"/>
                </a:solidFill>
                <a:latin typeface="Arial" charset="0"/>
              </a:rPr>
              <a:t>PMT 2</a:t>
            </a:r>
          </a:p>
        </p:txBody>
      </p:sp>
      <p:sp>
        <p:nvSpPr>
          <p:cNvPr id="56345" name="Rectangle 25"/>
          <p:cNvSpPr>
            <a:spLocks noChangeArrowheads="1"/>
          </p:cNvSpPr>
          <p:nvPr/>
        </p:nvSpPr>
        <p:spPr bwMode="auto">
          <a:xfrm>
            <a:off x="5962650" y="1276350"/>
            <a:ext cx="776288" cy="33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600" b="1">
                <a:solidFill>
                  <a:srgbClr val="000000"/>
                </a:solidFill>
                <a:latin typeface="Arial" charset="0"/>
              </a:rPr>
              <a:t>PMT 5</a:t>
            </a:r>
          </a:p>
        </p:txBody>
      </p:sp>
      <p:sp>
        <p:nvSpPr>
          <p:cNvPr id="56346" name="Rectangle 26"/>
          <p:cNvSpPr>
            <a:spLocks noChangeArrowheads="1"/>
          </p:cNvSpPr>
          <p:nvPr/>
        </p:nvSpPr>
        <p:spPr bwMode="auto">
          <a:xfrm>
            <a:off x="7315200" y="2336800"/>
            <a:ext cx="776288" cy="33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600" b="1">
                <a:solidFill>
                  <a:srgbClr val="000000"/>
                </a:solidFill>
                <a:latin typeface="Arial" charset="0"/>
              </a:rPr>
              <a:t>PMT 4</a:t>
            </a:r>
          </a:p>
        </p:txBody>
      </p:sp>
      <p:sp>
        <p:nvSpPr>
          <p:cNvPr id="56347" name="Rectangle 27"/>
          <p:cNvSpPr>
            <a:spLocks noChangeArrowheads="1"/>
          </p:cNvSpPr>
          <p:nvPr/>
        </p:nvSpPr>
        <p:spPr bwMode="auto">
          <a:xfrm>
            <a:off x="4011613" y="3519488"/>
            <a:ext cx="1042987" cy="347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700" b="1">
                <a:latin typeface="Arial" charset="0"/>
              </a:rPr>
              <a:t>Dichroic</a:t>
            </a:r>
          </a:p>
        </p:txBody>
      </p:sp>
      <p:sp>
        <p:nvSpPr>
          <p:cNvPr id="56348" name="Rectangle 28"/>
          <p:cNvSpPr>
            <a:spLocks noChangeArrowheads="1"/>
          </p:cNvSpPr>
          <p:nvPr/>
        </p:nvSpPr>
        <p:spPr bwMode="auto">
          <a:xfrm>
            <a:off x="4011613" y="3752850"/>
            <a:ext cx="827087" cy="347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700" b="1">
                <a:latin typeface="Arial" charset="0"/>
              </a:rPr>
              <a:t>Filters</a:t>
            </a:r>
          </a:p>
        </p:txBody>
      </p:sp>
      <p:sp>
        <p:nvSpPr>
          <p:cNvPr id="56349" name="Freeform 29"/>
          <p:cNvSpPr>
            <a:spLocks/>
          </p:cNvSpPr>
          <p:nvPr/>
        </p:nvSpPr>
        <p:spPr bwMode="auto">
          <a:xfrm>
            <a:off x="6948488" y="3352800"/>
            <a:ext cx="419100" cy="517525"/>
          </a:xfrm>
          <a:custGeom>
            <a:avLst/>
            <a:gdLst>
              <a:gd name="T0" fmla="*/ 0 w 264"/>
              <a:gd name="T1" fmla="*/ 41 h 326"/>
              <a:gd name="T2" fmla="*/ 38 w 264"/>
              <a:gd name="T3" fmla="*/ 0 h 326"/>
              <a:gd name="T4" fmla="*/ 263 w 264"/>
              <a:gd name="T5" fmla="*/ 0 h 326"/>
              <a:gd name="T6" fmla="*/ 263 w 264"/>
              <a:gd name="T7" fmla="*/ 277 h 326"/>
              <a:gd name="T8" fmla="*/ 230 w 264"/>
              <a:gd name="T9" fmla="*/ 325 h 326"/>
              <a:gd name="T10" fmla="*/ 230 w 264"/>
              <a:gd name="T11" fmla="*/ 41 h 326"/>
              <a:gd name="T12" fmla="*/ 0 w 264"/>
              <a:gd name="T13" fmla="*/ 41 h 326"/>
            </a:gdLst>
            <a:ahLst/>
            <a:cxnLst>
              <a:cxn ang="0">
                <a:pos x="T0" y="T1"/>
              </a:cxn>
              <a:cxn ang="0">
                <a:pos x="T2" y="T3"/>
              </a:cxn>
              <a:cxn ang="0">
                <a:pos x="T4" y="T5"/>
              </a:cxn>
              <a:cxn ang="0">
                <a:pos x="T6" y="T7"/>
              </a:cxn>
              <a:cxn ang="0">
                <a:pos x="T8" y="T9"/>
              </a:cxn>
              <a:cxn ang="0">
                <a:pos x="T10" y="T11"/>
              </a:cxn>
              <a:cxn ang="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50" name="Freeform 30"/>
          <p:cNvSpPr>
            <a:spLocks/>
          </p:cNvSpPr>
          <p:nvPr/>
        </p:nvSpPr>
        <p:spPr bwMode="auto">
          <a:xfrm>
            <a:off x="5788025" y="4216400"/>
            <a:ext cx="420688" cy="515938"/>
          </a:xfrm>
          <a:custGeom>
            <a:avLst/>
            <a:gdLst>
              <a:gd name="T0" fmla="*/ 0 w 265"/>
              <a:gd name="T1" fmla="*/ 42 h 325"/>
              <a:gd name="T2" fmla="*/ 38 w 265"/>
              <a:gd name="T3" fmla="*/ 0 h 325"/>
              <a:gd name="T4" fmla="*/ 264 w 265"/>
              <a:gd name="T5" fmla="*/ 0 h 325"/>
              <a:gd name="T6" fmla="*/ 264 w 265"/>
              <a:gd name="T7" fmla="*/ 277 h 325"/>
              <a:gd name="T8" fmla="*/ 230 w 265"/>
              <a:gd name="T9" fmla="*/ 324 h 325"/>
              <a:gd name="T10" fmla="*/ 230 w 265"/>
              <a:gd name="T11" fmla="*/ 42 h 325"/>
              <a:gd name="T12" fmla="*/ 0 w 265"/>
              <a:gd name="T13" fmla="*/ 42 h 325"/>
            </a:gdLst>
            <a:ahLst/>
            <a:cxnLst>
              <a:cxn ang="0">
                <a:pos x="T0" y="T1"/>
              </a:cxn>
              <a:cxn ang="0">
                <a:pos x="T2" y="T3"/>
              </a:cxn>
              <a:cxn ang="0">
                <a:pos x="T4" y="T5"/>
              </a:cxn>
              <a:cxn ang="0">
                <a:pos x="T6" y="T7"/>
              </a:cxn>
              <a:cxn ang="0">
                <a:pos x="T8" y="T9"/>
              </a:cxn>
              <a:cxn ang="0">
                <a:pos x="T10" y="T11"/>
              </a:cxn>
              <a:cxn ang="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51" name="Line 31"/>
          <p:cNvSpPr>
            <a:spLocks noChangeShapeType="1"/>
          </p:cNvSpPr>
          <p:nvPr/>
        </p:nvSpPr>
        <p:spPr bwMode="auto">
          <a:xfrm flipH="1">
            <a:off x="6138863" y="4230688"/>
            <a:ext cx="68262" cy="5715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52" name="Oval 32" descr="Zig zag"/>
          <p:cNvSpPr>
            <a:spLocks noChangeArrowheads="1"/>
          </p:cNvSpPr>
          <p:nvPr/>
        </p:nvSpPr>
        <p:spPr bwMode="auto">
          <a:xfrm>
            <a:off x="6578600" y="3416300"/>
            <a:ext cx="130175" cy="45085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53" name="Oval 33" descr="Zig zag"/>
          <p:cNvSpPr>
            <a:spLocks noChangeArrowheads="1"/>
          </p:cNvSpPr>
          <p:nvPr/>
        </p:nvSpPr>
        <p:spPr bwMode="auto">
          <a:xfrm>
            <a:off x="5349875" y="4271963"/>
            <a:ext cx="131763" cy="447675"/>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54" name="Line 34"/>
          <p:cNvSpPr>
            <a:spLocks noChangeShapeType="1"/>
          </p:cNvSpPr>
          <p:nvPr/>
        </p:nvSpPr>
        <p:spPr bwMode="auto">
          <a:xfrm flipV="1">
            <a:off x="5334000" y="3635375"/>
            <a:ext cx="1244600" cy="60325"/>
          </a:xfrm>
          <a:prstGeom prst="line">
            <a:avLst/>
          </a:prstGeom>
          <a:noFill/>
          <a:ln w="50800">
            <a:solidFill>
              <a:srgbClr val="04D66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55" name="Line 35"/>
          <p:cNvSpPr>
            <a:spLocks noChangeShapeType="1"/>
          </p:cNvSpPr>
          <p:nvPr/>
        </p:nvSpPr>
        <p:spPr bwMode="auto">
          <a:xfrm flipV="1">
            <a:off x="4283075" y="3697288"/>
            <a:ext cx="1000125" cy="754062"/>
          </a:xfrm>
          <a:prstGeom prst="line">
            <a:avLst/>
          </a:prstGeom>
          <a:noFill/>
          <a:ln w="50800">
            <a:solidFill>
              <a:srgbClr val="04D66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56" name="Line 36"/>
          <p:cNvSpPr>
            <a:spLocks noChangeShapeType="1"/>
          </p:cNvSpPr>
          <p:nvPr/>
        </p:nvSpPr>
        <p:spPr bwMode="auto">
          <a:xfrm flipV="1">
            <a:off x="4205288" y="3709988"/>
            <a:ext cx="976312" cy="727075"/>
          </a:xfrm>
          <a:prstGeom prst="line">
            <a:avLst/>
          </a:prstGeom>
          <a:noFill/>
          <a:ln w="508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57" name="Oval 37"/>
          <p:cNvSpPr>
            <a:spLocks noChangeArrowheads="1"/>
          </p:cNvSpPr>
          <p:nvPr/>
        </p:nvSpPr>
        <p:spPr bwMode="auto">
          <a:xfrm>
            <a:off x="4138613" y="4195763"/>
            <a:ext cx="204787" cy="422275"/>
          </a:xfrm>
          <a:prstGeom prst="ellipse">
            <a:avLst/>
          </a:prstGeom>
          <a:gradFill rotWithShape="0">
            <a:gsLst>
              <a:gs pos="0">
                <a:srgbClr val="CECECE"/>
              </a:gs>
              <a:gs pos="100000">
                <a:srgbClr val="CECECE">
                  <a:gamma/>
                  <a:shade val="89804"/>
                  <a:invGamma/>
                </a:srgbClr>
              </a:gs>
            </a:gsLst>
            <a:path path="rect">
              <a:fillToRect l="100000" b="100000"/>
            </a:path>
          </a:gra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58" name="Line 38"/>
          <p:cNvSpPr>
            <a:spLocks noChangeShapeType="1"/>
          </p:cNvSpPr>
          <p:nvPr/>
        </p:nvSpPr>
        <p:spPr bwMode="auto">
          <a:xfrm flipV="1">
            <a:off x="3343275" y="4572000"/>
            <a:ext cx="879475" cy="609600"/>
          </a:xfrm>
          <a:prstGeom prst="line">
            <a:avLst/>
          </a:prstGeom>
          <a:noFill/>
          <a:ln w="76200">
            <a:solidFill>
              <a:srgbClr val="00A9E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59" name="Line 39"/>
          <p:cNvSpPr>
            <a:spLocks noChangeShapeType="1"/>
          </p:cNvSpPr>
          <p:nvPr/>
        </p:nvSpPr>
        <p:spPr bwMode="auto">
          <a:xfrm flipV="1">
            <a:off x="3248025" y="4403725"/>
            <a:ext cx="981075" cy="727075"/>
          </a:xfrm>
          <a:prstGeom prst="line">
            <a:avLst/>
          </a:prstGeom>
          <a:noFill/>
          <a:ln w="50800">
            <a:solidFill>
              <a:srgbClr val="04D66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60" name="Freeform 40"/>
          <p:cNvSpPr>
            <a:spLocks/>
          </p:cNvSpPr>
          <p:nvPr/>
        </p:nvSpPr>
        <p:spPr bwMode="auto">
          <a:xfrm>
            <a:off x="3249613" y="4464050"/>
            <a:ext cx="1027112" cy="674688"/>
          </a:xfrm>
          <a:custGeom>
            <a:avLst/>
            <a:gdLst>
              <a:gd name="T0" fmla="*/ 0 w 647"/>
              <a:gd name="T1" fmla="*/ 424 h 425"/>
              <a:gd name="T2" fmla="*/ 646 w 647"/>
              <a:gd name="T3" fmla="*/ 0 h 425"/>
              <a:gd name="T4" fmla="*/ 643 w 647"/>
              <a:gd name="T5" fmla="*/ 8 h 425"/>
            </a:gdLst>
            <a:ahLst/>
            <a:cxnLst>
              <a:cxn ang="0">
                <a:pos x="T0" y="T1"/>
              </a:cxn>
              <a:cxn ang="0">
                <a:pos x="T2" y="T3"/>
              </a:cxn>
              <a:cxn ang="0">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61" name="Line 41"/>
          <p:cNvSpPr>
            <a:spLocks noChangeShapeType="1"/>
          </p:cNvSpPr>
          <p:nvPr/>
        </p:nvSpPr>
        <p:spPr bwMode="auto">
          <a:xfrm flipH="1">
            <a:off x="2854325" y="5114925"/>
            <a:ext cx="4557713" cy="0"/>
          </a:xfrm>
          <a:prstGeom prst="line">
            <a:avLst/>
          </a:prstGeom>
          <a:noFill/>
          <a:ln w="762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62" name="Rectangle 42"/>
          <p:cNvSpPr>
            <a:spLocks noChangeArrowheads="1"/>
          </p:cNvSpPr>
          <p:nvPr/>
        </p:nvSpPr>
        <p:spPr bwMode="auto">
          <a:xfrm>
            <a:off x="4360863" y="5264150"/>
            <a:ext cx="1211262" cy="347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700" b="1">
                <a:latin typeface="Arial" charset="0"/>
              </a:rPr>
              <a:t>Bandpass</a:t>
            </a:r>
          </a:p>
        </p:txBody>
      </p:sp>
      <p:sp>
        <p:nvSpPr>
          <p:cNvPr id="56363" name="Rectangle 43"/>
          <p:cNvSpPr>
            <a:spLocks noChangeArrowheads="1"/>
          </p:cNvSpPr>
          <p:nvPr/>
        </p:nvSpPr>
        <p:spPr bwMode="auto">
          <a:xfrm>
            <a:off x="4435475" y="5527675"/>
            <a:ext cx="827088" cy="347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700" b="1">
                <a:latin typeface="Arial" charset="0"/>
              </a:rPr>
              <a:t>Filters</a:t>
            </a:r>
          </a:p>
        </p:txBody>
      </p:sp>
      <p:sp>
        <p:nvSpPr>
          <p:cNvPr id="56364" name="Freeform 44"/>
          <p:cNvSpPr>
            <a:spLocks/>
          </p:cNvSpPr>
          <p:nvPr/>
        </p:nvSpPr>
        <p:spPr bwMode="auto">
          <a:xfrm>
            <a:off x="6683375" y="4938713"/>
            <a:ext cx="1255713" cy="382587"/>
          </a:xfrm>
          <a:custGeom>
            <a:avLst/>
            <a:gdLst>
              <a:gd name="T0" fmla="*/ 0 w 791"/>
              <a:gd name="T1" fmla="*/ 0 h 241"/>
              <a:gd name="T2" fmla="*/ 790 w 791"/>
              <a:gd name="T3" fmla="*/ 0 h 241"/>
              <a:gd name="T4" fmla="*/ 790 w 791"/>
              <a:gd name="T5" fmla="*/ 240 h 241"/>
              <a:gd name="T6" fmla="*/ 0 w 791"/>
              <a:gd name="T7" fmla="*/ 240 h 241"/>
              <a:gd name="T8" fmla="*/ 0 w 791"/>
              <a:gd name="T9" fmla="*/ 0 h 241"/>
            </a:gdLst>
            <a:ahLst/>
            <a:cxnLst>
              <a:cxn ang="0">
                <a:pos x="T0" y="T1"/>
              </a:cxn>
              <a:cxn ang="0">
                <a:pos x="T2" y="T3"/>
              </a:cxn>
              <a:cxn ang="0">
                <a:pos x="T4" y="T5"/>
              </a:cxn>
              <a:cxn ang="0">
                <a:pos x="T6" y="T7"/>
              </a:cxn>
              <a:cxn ang="0">
                <a:pos x="T8" y="T9"/>
              </a:cxn>
            </a:cxnLst>
            <a:rect l="0" t="0" r="r" b="b"/>
            <a:pathLst>
              <a:path w="791" h="241">
                <a:moveTo>
                  <a:pt x="0" y="0"/>
                </a:moveTo>
                <a:lnTo>
                  <a:pt x="790" y="0"/>
                </a:lnTo>
                <a:lnTo>
                  <a:pt x="790" y="240"/>
                </a:lnTo>
                <a:lnTo>
                  <a:pt x="0" y="240"/>
                </a:lnTo>
                <a:lnTo>
                  <a:pt x="0" y="0"/>
                </a:lnTo>
              </a:path>
            </a:pathLst>
          </a:custGeom>
          <a:solidFill>
            <a:schemeClr val="tx2"/>
          </a:solidFill>
          <a:ln w="25400" cap="rnd" cmpd="sng">
            <a:solidFill>
              <a:srgbClr val="90909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56365" name="Rectangle 45"/>
          <p:cNvSpPr>
            <a:spLocks noChangeArrowheads="1"/>
          </p:cNvSpPr>
          <p:nvPr/>
        </p:nvSpPr>
        <p:spPr bwMode="auto">
          <a:xfrm>
            <a:off x="6761163" y="4964113"/>
            <a:ext cx="934551" cy="397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2000" b="1">
                <a:solidFill>
                  <a:schemeClr val="bg1"/>
                </a:solidFill>
                <a:latin typeface="Arial" charset="0"/>
              </a:rPr>
              <a:t>Laser </a:t>
            </a:r>
          </a:p>
        </p:txBody>
      </p:sp>
      <p:sp>
        <p:nvSpPr>
          <p:cNvPr id="56366" name="Rectangle 46"/>
          <p:cNvSpPr>
            <a:spLocks noChangeArrowheads="1"/>
          </p:cNvSpPr>
          <p:nvPr/>
        </p:nvSpPr>
        <p:spPr bwMode="auto">
          <a:xfrm>
            <a:off x="3225800" y="3529013"/>
            <a:ext cx="63500" cy="169862"/>
          </a:xfrm>
          <a:prstGeom prst="rect">
            <a:avLst/>
          </a:prstGeom>
          <a:solidFill>
            <a:schemeClr val="bg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67" name="Line 47"/>
          <p:cNvSpPr>
            <a:spLocks noChangeShapeType="1"/>
          </p:cNvSpPr>
          <p:nvPr/>
        </p:nvSpPr>
        <p:spPr bwMode="auto">
          <a:xfrm>
            <a:off x="4308475" y="4516438"/>
            <a:ext cx="1042988" cy="0"/>
          </a:xfrm>
          <a:prstGeom prst="line">
            <a:avLst/>
          </a:prstGeom>
          <a:noFill/>
          <a:ln w="76200">
            <a:solidFill>
              <a:srgbClr val="00A9E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68" name="Rectangle 48"/>
          <p:cNvSpPr>
            <a:spLocks noChangeArrowheads="1"/>
          </p:cNvSpPr>
          <p:nvPr/>
        </p:nvSpPr>
        <p:spPr bwMode="auto">
          <a:xfrm>
            <a:off x="1960563" y="3813175"/>
            <a:ext cx="1092200" cy="347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700" b="1">
                <a:latin typeface="Arial" charset="0"/>
              </a:rPr>
              <a:t>Flow cell</a:t>
            </a:r>
          </a:p>
        </p:txBody>
      </p:sp>
      <p:sp>
        <p:nvSpPr>
          <p:cNvPr id="56369" name="Oval 49" descr="Zig zag"/>
          <p:cNvSpPr>
            <a:spLocks noChangeArrowheads="1"/>
          </p:cNvSpPr>
          <p:nvPr/>
        </p:nvSpPr>
        <p:spPr bwMode="auto">
          <a:xfrm>
            <a:off x="7529513" y="2800350"/>
            <a:ext cx="133350" cy="45085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70" name="Line 50"/>
          <p:cNvSpPr>
            <a:spLocks noChangeShapeType="1"/>
          </p:cNvSpPr>
          <p:nvPr/>
        </p:nvSpPr>
        <p:spPr bwMode="auto">
          <a:xfrm flipV="1">
            <a:off x="3298825" y="4391025"/>
            <a:ext cx="869950" cy="652463"/>
          </a:xfrm>
          <a:prstGeom prst="line">
            <a:avLst/>
          </a:prstGeom>
          <a:noFill/>
          <a:ln w="508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71" name="Oval 51" descr="Large confetti"/>
          <p:cNvSpPr>
            <a:spLocks noChangeArrowheads="1"/>
          </p:cNvSpPr>
          <p:nvPr/>
        </p:nvSpPr>
        <p:spPr bwMode="auto">
          <a:xfrm>
            <a:off x="3222625" y="5311775"/>
            <a:ext cx="101600" cy="187325"/>
          </a:xfrm>
          <a:prstGeom prst="ellipse">
            <a:avLst/>
          </a:prstGeom>
          <a:pattFill prst="lgConfetti">
            <a:fgClr>
              <a:schemeClr val="tx1"/>
            </a:fgClr>
            <a:bgClr>
              <a:schemeClr val="bg1"/>
            </a:bgClr>
          </a:pattFill>
          <a:ln>
            <a:noFill/>
          </a:ln>
          <a:effectLst/>
          <a:extLst>
            <a:ext uri="{91240B29-F687-4f45-9708-019B960494DF}">
              <a14:hiddenLine xmlns="" xmlns:a14="http://schemas.microsoft.com/office/drawing/2010/main" w="508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72" name="AutoShape 52" descr="Large confetti"/>
          <p:cNvSpPr>
            <a:spLocks noChangeArrowheads="1"/>
          </p:cNvSpPr>
          <p:nvPr/>
        </p:nvSpPr>
        <p:spPr bwMode="auto">
          <a:xfrm>
            <a:off x="3217863" y="4359275"/>
            <a:ext cx="107950" cy="884238"/>
          </a:xfrm>
          <a:prstGeom prst="roundRect">
            <a:avLst>
              <a:gd name="adj" fmla="val 12495"/>
            </a:avLst>
          </a:prstGeom>
          <a:pattFill prst="lgConfetti">
            <a:fgClr>
              <a:schemeClr val="tx1"/>
            </a:fgClr>
            <a:bgClr>
              <a:schemeClr val="bg1"/>
            </a:bgClr>
          </a:pattFill>
          <a:ln>
            <a:noFill/>
          </a:ln>
          <a:effectLst/>
          <a:extLst>
            <a:ext uri="{91240B29-F687-4f45-9708-019B960494DF}">
              <a14:hiddenLine xmlns="" xmlns:a14="http://schemas.microsoft.com/office/drawing/2010/main" w="508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73" name="Oval 53" descr="Large confetti"/>
          <p:cNvSpPr>
            <a:spLocks noChangeArrowheads="1"/>
          </p:cNvSpPr>
          <p:nvPr/>
        </p:nvSpPr>
        <p:spPr bwMode="auto">
          <a:xfrm>
            <a:off x="3233738" y="5591175"/>
            <a:ext cx="98425" cy="130175"/>
          </a:xfrm>
          <a:prstGeom prst="ellipse">
            <a:avLst/>
          </a:prstGeom>
          <a:pattFill prst="lgConfetti">
            <a:fgClr>
              <a:schemeClr val="tx1"/>
            </a:fgClr>
            <a:bgClr>
              <a:schemeClr val="bg1"/>
            </a:bgClr>
          </a:pattFill>
          <a:ln>
            <a:noFill/>
          </a:ln>
          <a:effectLst/>
          <a:extLst>
            <a:ext uri="{91240B29-F687-4f45-9708-019B960494DF}">
              <a14:hiddenLine xmlns="" xmlns:a14="http://schemas.microsoft.com/office/drawing/2010/main" w="508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6374" name="Group 54"/>
          <p:cNvGrpSpPr>
            <a:grpSpLocks/>
          </p:cNvGrpSpPr>
          <p:nvPr/>
        </p:nvGrpSpPr>
        <p:grpSpPr bwMode="auto">
          <a:xfrm>
            <a:off x="3243263" y="4810125"/>
            <a:ext cx="74612" cy="114300"/>
            <a:chOff x="2043" y="3030"/>
            <a:chExt cx="47" cy="72"/>
          </a:xfrm>
        </p:grpSpPr>
        <p:sp>
          <p:nvSpPr>
            <p:cNvPr id="56375" name="Freeform 55" descr="Wide upward diagonal"/>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76" name="Freeform 56"/>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39">
                  <a:moveTo>
                    <a:pt x="12" y="38"/>
                  </a:moveTo>
                  <a:lnTo>
                    <a:pt x="17" y="36"/>
                  </a:lnTo>
                  <a:lnTo>
                    <a:pt x="21" y="29"/>
                  </a:lnTo>
                  <a:lnTo>
                    <a:pt x="30" y="29"/>
                  </a:lnTo>
                  <a:lnTo>
                    <a:pt x="30" y="19"/>
                  </a:lnTo>
                  <a:lnTo>
                    <a:pt x="30" y="19"/>
                  </a:lnTo>
                  <a:lnTo>
                    <a:pt x="30" y="10"/>
                  </a:lnTo>
                  <a:lnTo>
                    <a:pt x="30" y="0"/>
                  </a:lnTo>
                  <a:lnTo>
                    <a:pt x="21" y="0"/>
                  </a:lnTo>
                  <a:lnTo>
                    <a:pt x="12" y="10"/>
                  </a:lnTo>
                  <a:lnTo>
                    <a:pt x="21" y="13"/>
                  </a:lnTo>
                  <a:lnTo>
                    <a:pt x="30" y="19"/>
                  </a:lnTo>
                  <a:lnTo>
                    <a:pt x="30" y="19"/>
                  </a:lnTo>
                  <a:lnTo>
                    <a:pt x="21" y="29"/>
                  </a:lnTo>
                  <a:lnTo>
                    <a:pt x="12" y="29"/>
                  </a:lnTo>
                  <a:lnTo>
                    <a:pt x="3"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6377" name="Group 57"/>
          <p:cNvGrpSpPr>
            <a:grpSpLocks/>
          </p:cNvGrpSpPr>
          <p:nvPr/>
        </p:nvGrpSpPr>
        <p:grpSpPr bwMode="auto">
          <a:xfrm>
            <a:off x="3249613" y="5070475"/>
            <a:ext cx="69850" cy="95250"/>
            <a:chOff x="2047" y="3194"/>
            <a:chExt cx="44" cy="60"/>
          </a:xfrm>
        </p:grpSpPr>
        <p:sp>
          <p:nvSpPr>
            <p:cNvPr id="56378" name="Freeform 58" descr="Wide upward diagonal"/>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79" name="Oval 59"/>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6380" name="Group 60"/>
          <p:cNvGrpSpPr>
            <a:grpSpLocks/>
          </p:cNvGrpSpPr>
          <p:nvPr/>
        </p:nvGrpSpPr>
        <p:grpSpPr bwMode="auto">
          <a:xfrm>
            <a:off x="3225800" y="5786438"/>
            <a:ext cx="98425" cy="114300"/>
            <a:chOff x="2032" y="3645"/>
            <a:chExt cx="62" cy="72"/>
          </a:xfrm>
        </p:grpSpPr>
        <p:sp>
          <p:nvSpPr>
            <p:cNvPr id="56381" name="Oval 61" descr="Large confetti"/>
            <p:cNvSpPr>
              <a:spLocks noChangeArrowheads="1"/>
            </p:cNvSpPr>
            <p:nvPr/>
          </p:nvSpPr>
          <p:spPr bwMode="auto">
            <a:xfrm>
              <a:off x="2032" y="3645"/>
              <a:ext cx="62" cy="72"/>
            </a:xfrm>
            <a:prstGeom prst="ellipse">
              <a:avLst/>
            </a:prstGeom>
            <a:pattFill prst="lgConfetti">
              <a:fgClr>
                <a:schemeClr val="tx1"/>
              </a:fgClr>
              <a:bgClr>
                <a:schemeClr val="bg1"/>
              </a:bgClr>
            </a:pattFill>
            <a:ln>
              <a:noFill/>
            </a:ln>
            <a:effectLst/>
            <a:extLst>
              <a:ext uri="{91240B29-F687-4f45-9708-019B960494DF}">
                <a14:hiddenLine xmlns="" xmlns:a14="http://schemas.microsoft.com/office/drawing/2010/main" w="508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6382" name="Group 62"/>
            <p:cNvGrpSpPr>
              <a:grpSpLocks/>
            </p:cNvGrpSpPr>
            <p:nvPr/>
          </p:nvGrpSpPr>
          <p:grpSpPr bwMode="auto">
            <a:xfrm>
              <a:off x="2048" y="3659"/>
              <a:ext cx="37" cy="48"/>
              <a:chOff x="2048" y="3659"/>
              <a:chExt cx="37" cy="48"/>
            </a:xfrm>
          </p:grpSpPr>
          <p:sp>
            <p:nvSpPr>
              <p:cNvPr id="56383" name="Freeform 63" descr="Wide upward diagonal"/>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84" name="Oval 64"/>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56385" name="Group 65"/>
          <p:cNvGrpSpPr>
            <a:grpSpLocks/>
          </p:cNvGrpSpPr>
          <p:nvPr/>
        </p:nvGrpSpPr>
        <p:grpSpPr bwMode="auto">
          <a:xfrm>
            <a:off x="3243263" y="5346700"/>
            <a:ext cx="55562" cy="101600"/>
            <a:chOff x="2043" y="3368"/>
            <a:chExt cx="35" cy="64"/>
          </a:xfrm>
        </p:grpSpPr>
        <p:sp>
          <p:nvSpPr>
            <p:cNvPr id="56386" name="Freeform 66" descr="Wide upward diagonal"/>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87" name="Freeform 67"/>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59">
                  <a:moveTo>
                    <a:pt x="7" y="0"/>
                  </a:moveTo>
                  <a:lnTo>
                    <a:pt x="14" y="15"/>
                  </a:lnTo>
                  <a:lnTo>
                    <a:pt x="14" y="29"/>
                  </a:lnTo>
                  <a:lnTo>
                    <a:pt x="14" y="44"/>
                  </a:lnTo>
                  <a:lnTo>
                    <a:pt x="14" y="44"/>
                  </a:lnTo>
                  <a:lnTo>
                    <a:pt x="7" y="58"/>
                  </a:lnTo>
                  <a:lnTo>
                    <a:pt x="0" y="58"/>
                  </a:lnTo>
                  <a:lnTo>
                    <a:pt x="0" y="44"/>
                  </a:lnTo>
                  <a:lnTo>
                    <a:pt x="0" y="44"/>
                  </a:lnTo>
                  <a:lnTo>
                    <a:pt x="7" y="29"/>
                  </a:lnTo>
                  <a:lnTo>
                    <a:pt x="0" y="29"/>
                  </a:lnTo>
                  <a:lnTo>
                    <a:pt x="0" y="0"/>
                  </a:lnTo>
                  <a:lnTo>
                    <a:pt x="0" y="0"/>
                  </a:lnTo>
                  <a:lnTo>
                    <a:pt x="7"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6388" name="Oval 68" descr="Large confetti"/>
          <p:cNvSpPr>
            <a:spLocks noChangeArrowheads="1"/>
          </p:cNvSpPr>
          <p:nvPr/>
        </p:nvSpPr>
        <p:spPr bwMode="auto">
          <a:xfrm>
            <a:off x="3211513" y="5972175"/>
            <a:ext cx="119062" cy="153988"/>
          </a:xfrm>
          <a:prstGeom prst="ellipse">
            <a:avLst/>
          </a:prstGeom>
          <a:pattFill prst="lgConfetti">
            <a:fgClr>
              <a:schemeClr val="tx1"/>
            </a:fgClr>
            <a:bgClr>
              <a:schemeClr val="bg1"/>
            </a:bgClr>
          </a:pattFill>
          <a:ln>
            <a:noFill/>
          </a:ln>
          <a:effectLst/>
          <a:extLst>
            <a:ext uri="{91240B29-F687-4f45-9708-019B960494DF}">
              <a14:hiddenLine xmlns="" xmlns:a14="http://schemas.microsoft.com/office/drawing/2010/main" w="508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89" name="Oval 69" descr="Large confetti"/>
          <p:cNvSpPr>
            <a:spLocks noChangeArrowheads="1"/>
          </p:cNvSpPr>
          <p:nvPr/>
        </p:nvSpPr>
        <p:spPr bwMode="auto">
          <a:xfrm>
            <a:off x="3224213" y="6184900"/>
            <a:ext cx="112712" cy="146050"/>
          </a:xfrm>
          <a:prstGeom prst="ellipse">
            <a:avLst/>
          </a:prstGeom>
          <a:pattFill prst="lgConfetti">
            <a:fgClr>
              <a:schemeClr val="tx1"/>
            </a:fgClr>
            <a:bgClr>
              <a:schemeClr val="bg1"/>
            </a:bgClr>
          </a:pattFill>
          <a:ln>
            <a:noFill/>
          </a:ln>
          <a:effectLst/>
          <a:extLst>
            <a:ext uri="{91240B29-F687-4f45-9708-019B960494DF}">
              <a14:hiddenLine xmlns="" xmlns:a14="http://schemas.microsoft.com/office/drawing/2010/main" w="508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6390" name="Group 70"/>
          <p:cNvGrpSpPr>
            <a:grpSpLocks/>
          </p:cNvGrpSpPr>
          <p:nvPr/>
        </p:nvGrpSpPr>
        <p:grpSpPr bwMode="auto">
          <a:xfrm>
            <a:off x="3235325" y="6013450"/>
            <a:ext cx="74613" cy="93663"/>
            <a:chOff x="2038" y="3788"/>
            <a:chExt cx="47" cy="59"/>
          </a:xfrm>
        </p:grpSpPr>
        <p:sp>
          <p:nvSpPr>
            <p:cNvPr id="56391" name="Freeform 71" descr="Wide upward diagonal"/>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pattFill prst="wdUpDiag">
              <a:fgClr>
                <a:srgbClr val="74FFFF"/>
              </a:fgClr>
              <a:bgClr>
                <a:srgbClr val="C1C1C1"/>
              </a:bgClr>
            </a:patt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92" name="Freeform 72"/>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0" y="0"/>
                  </a:moveTo>
                  <a:lnTo>
                    <a:pt x="19" y="13"/>
                  </a:lnTo>
                  <a:lnTo>
                    <a:pt x="19" y="27"/>
                  </a:lnTo>
                  <a:lnTo>
                    <a:pt x="19" y="40"/>
                  </a:lnTo>
                  <a:lnTo>
                    <a:pt x="19" y="40"/>
                  </a:lnTo>
                  <a:lnTo>
                    <a:pt x="10" y="53"/>
                  </a:lnTo>
                  <a:lnTo>
                    <a:pt x="0" y="53"/>
                  </a:lnTo>
                  <a:lnTo>
                    <a:pt x="0" y="40"/>
                  </a:lnTo>
                  <a:lnTo>
                    <a:pt x="0" y="40"/>
                  </a:lnTo>
                  <a:lnTo>
                    <a:pt x="10" y="27"/>
                  </a:lnTo>
                  <a:lnTo>
                    <a:pt x="0" y="27"/>
                  </a:lnTo>
                  <a:lnTo>
                    <a:pt x="0" y="0"/>
                  </a:lnTo>
                  <a:lnTo>
                    <a:pt x="0" y="0"/>
                  </a:lnTo>
                  <a:lnTo>
                    <a:pt x="10"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6393" name="Rectangle 73"/>
          <p:cNvSpPr>
            <a:spLocks noChangeArrowheads="1"/>
          </p:cNvSpPr>
          <p:nvPr/>
        </p:nvSpPr>
        <p:spPr bwMode="auto">
          <a:xfrm>
            <a:off x="3130550" y="3703638"/>
            <a:ext cx="268288" cy="704850"/>
          </a:xfrm>
          <a:prstGeom prst="rect">
            <a:avLst/>
          </a:prstGeom>
          <a:gradFill rotWithShape="0">
            <a:gsLst>
              <a:gs pos="0">
                <a:srgbClr val="919191">
                  <a:gamma/>
                  <a:tint val="60000"/>
                  <a:invGamma/>
                </a:srgbClr>
              </a:gs>
              <a:gs pos="100000">
                <a:srgbClr val="919191"/>
              </a:gs>
            </a:gsLst>
            <a:path path="shape">
              <a:fillToRect l="50000" t="50000" r="50000" b="50000"/>
            </a:path>
          </a:gradFill>
          <a:ln w="2540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94" name="Freeform 74"/>
          <p:cNvSpPr>
            <a:spLocks/>
          </p:cNvSpPr>
          <p:nvPr/>
        </p:nvSpPr>
        <p:spPr bwMode="auto">
          <a:xfrm>
            <a:off x="3128963" y="4394200"/>
            <a:ext cx="277812" cy="290513"/>
          </a:xfrm>
          <a:custGeom>
            <a:avLst/>
            <a:gdLst>
              <a:gd name="T0" fmla="*/ 0 w 175"/>
              <a:gd name="T1" fmla="*/ 0 h 183"/>
              <a:gd name="T2" fmla="*/ 26 w 175"/>
              <a:gd name="T3" fmla="*/ 181 h 183"/>
              <a:gd name="T4" fmla="*/ 55 w 175"/>
              <a:gd name="T5" fmla="*/ 145 h 183"/>
              <a:gd name="T6" fmla="*/ 76 w 175"/>
              <a:gd name="T7" fmla="*/ 137 h 183"/>
              <a:gd name="T8" fmla="*/ 101 w 175"/>
              <a:gd name="T9" fmla="*/ 137 h 183"/>
              <a:gd name="T10" fmla="*/ 126 w 175"/>
              <a:gd name="T11" fmla="*/ 150 h 183"/>
              <a:gd name="T12" fmla="*/ 155 w 175"/>
              <a:gd name="T13" fmla="*/ 182 h 183"/>
              <a:gd name="T14" fmla="*/ 174 w 175"/>
              <a:gd name="T15" fmla="*/ 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919191">
                  <a:gamma/>
                  <a:tint val="60000"/>
                  <a:invGamma/>
                </a:srgbClr>
              </a:gs>
              <a:gs pos="100000">
                <a:srgbClr val="919191"/>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95" name="Rectangle 75"/>
          <p:cNvSpPr>
            <a:spLocks noChangeArrowheads="1"/>
          </p:cNvSpPr>
          <p:nvPr/>
        </p:nvSpPr>
        <p:spPr bwMode="auto">
          <a:xfrm>
            <a:off x="3095625" y="3983038"/>
            <a:ext cx="381000" cy="115887"/>
          </a:xfrm>
          <a:prstGeom prst="rect">
            <a:avLst/>
          </a:prstGeom>
          <a:gradFill rotWithShape="0">
            <a:gsLst>
              <a:gs pos="0">
                <a:srgbClr val="919191">
                  <a:gamma/>
                  <a:tint val="60000"/>
                  <a:invGamma/>
                </a:srgbClr>
              </a:gs>
              <a:gs pos="100000">
                <a:srgbClr val="919191"/>
              </a:gs>
            </a:gsLst>
            <a:path path="shape">
              <a:fillToRect l="50000" t="50000" r="50000" b="50000"/>
            </a:path>
          </a:gradFill>
          <a:ln w="25400">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96" name="Line 76"/>
          <p:cNvSpPr>
            <a:spLocks noChangeShapeType="1"/>
          </p:cNvSpPr>
          <p:nvPr/>
        </p:nvSpPr>
        <p:spPr bwMode="auto">
          <a:xfrm flipV="1">
            <a:off x="4654550" y="4737100"/>
            <a:ext cx="577850" cy="546100"/>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97" name="Rectangle 77"/>
          <p:cNvSpPr>
            <a:spLocks noChangeArrowheads="1"/>
          </p:cNvSpPr>
          <p:nvPr/>
        </p:nvSpPr>
        <p:spPr bwMode="auto">
          <a:xfrm>
            <a:off x="7658100" y="3295650"/>
            <a:ext cx="776288" cy="333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600" b="1">
                <a:solidFill>
                  <a:srgbClr val="000000"/>
                </a:solidFill>
                <a:latin typeface="Arial" charset="0"/>
              </a:rPr>
              <a:t>PMT 3</a:t>
            </a:r>
          </a:p>
        </p:txBody>
      </p:sp>
      <p:sp>
        <p:nvSpPr>
          <p:cNvPr id="56398" name="Line 78"/>
          <p:cNvSpPr>
            <a:spLocks noChangeShapeType="1"/>
          </p:cNvSpPr>
          <p:nvPr/>
        </p:nvSpPr>
        <p:spPr bwMode="auto">
          <a:xfrm flipV="1">
            <a:off x="6388100" y="3005138"/>
            <a:ext cx="1206500" cy="61912"/>
          </a:xfrm>
          <a:prstGeom prst="line">
            <a:avLst/>
          </a:prstGeom>
          <a:noFill/>
          <a:ln w="5080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399" name="Line 79"/>
          <p:cNvSpPr>
            <a:spLocks noChangeShapeType="1"/>
          </p:cNvSpPr>
          <p:nvPr/>
        </p:nvSpPr>
        <p:spPr bwMode="auto">
          <a:xfrm flipV="1">
            <a:off x="6286500" y="1706563"/>
            <a:ext cx="0" cy="1346200"/>
          </a:xfrm>
          <a:prstGeom prst="line">
            <a:avLst/>
          </a:prstGeom>
          <a:noFill/>
          <a:ln w="50800">
            <a:solidFill>
              <a:schemeClr val="fo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400" name="Oval 80" descr="Zig zag"/>
          <p:cNvSpPr>
            <a:spLocks noChangeArrowheads="1"/>
          </p:cNvSpPr>
          <p:nvPr/>
        </p:nvSpPr>
        <p:spPr bwMode="auto">
          <a:xfrm>
            <a:off x="6059488" y="2216150"/>
            <a:ext cx="449262" cy="13335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6401" name="Group 81"/>
          <p:cNvGrpSpPr>
            <a:grpSpLocks/>
          </p:cNvGrpSpPr>
          <p:nvPr/>
        </p:nvGrpSpPr>
        <p:grpSpPr bwMode="auto">
          <a:xfrm>
            <a:off x="6108700" y="1543050"/>
            <a:ext cx="423863" cy="512763"/>
            <a:chOff x="3848" y="972"/>
            <a:chExt cx="267" cy="323"/>
          </a:xfrm>
        </p:grpSpPr>
        <p:sp>
          <p:nvSpPr>
            <p:cNvPr id="56402" name="Freeform 82"/>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Lst>
              <a:ahLst/>
              <a:cxnLst>
                <a:cxn ang="0">
                  <a:pos x="T0" y="T1"/>
                </a:cxn>
                <a:cxn ang="0">
                  <a:pos x="T2" y="T3"/>
                </a:cxn>
                <a:cxn ang="0">
                  <a:pos x="T4" y="T5"/>
                </a:cxn>
                <a:cxn ang="0">
                  <a:pos x="T6" y="T7"/>
                </a:cxn>
                <a:cxn ang="0">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403" name="Freeform 83"/>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Lst>
              <a:ahLst/>
              <a:cxnLst>
                <a:cxn ang="0">
                  <a:pos x="T0" y="T1"/>
                </a:cxn>
                <a:cxn ang="0">
                  <a:pos x="T2" y="T3"/>
                </a:cxn>
                <a:cxn ang="0">
                  <a:pos x="T4" y="T5"/>
                </a:cxn>
                <a:cxn ang="0">
                  <a:pos x="T6" y="T7"/>
                </a:cxn>
                <a:cxn ang="0">
                  <a:pos x="T8" y="T9"/>
                </a:cxn>
                <a:cxn ang="0">
                  <a:pos x="T10" y="T11"/>
                </a:cxn>
                <a:cxn ang="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404" name="Line 84"/>
            <p:cNvSpPr>
              <a:spLocks noChangeShapeType="1"/>
            </p:cNvSpPr>
            <p:nvPr/>
          </p:nvSpPr>
          <p:spPr bwMode="auto">
            <a:xfrm flipH="1">
              <a:off x="4072" y="976"/>
              <a:ext cx="43" cy="36"/>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6405" name="Group 85"/>
          <p:cNvGrpSpPr>
            <a:grpSpLocks/>
          </p:cNvGrpSpPr>
          <p:nvPr/>
        </p:nvGrpSpPr>
        <p:grpSpPr bwMode="auto">
          <a:xfrm>
            <a:off x="7861300" y="2781300"/>
            <a:ext cx="423863" cy="512763"/>
            <a:chOff x="4952" y="1800"/>
            <a:chExt cx="267" cy="323"/>
          </a:xfrm>
        </p:grpSpPr>
        <p:sp>
          <p:nvSpPr>
            <p:cNvPr id="56406" name="Freeform 86"/>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Lst>
              <a:ahLst/>
              <a:cxnLst>
                <a:cxn ang="0">
                  <a:pos x="T0" y="T1"/>
                </a:cxn>
                <a:cxn ang="0">
                  <a:pos x="T2" y="T3"/>
                </a:cxn>
                <a:cxn ang="0">
                  <a:pos x="T4" y="T5"/>
                </a:cxn>
                <a:cxn ang="0">
                  <a:pos x="T6" y="T7"/>
                </a:cxn>
                <a:cxn ang="0">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919191">
                    <a:gamma/>
                    <a:tint val="20000"/>
                    <a:invGamma/>
                  </a:srgbClr>
                </a:gs>
              </a:gsLst>
              <a:path path="rect">
                <a:fillToRect l="50000" t="50000" r="50000" b="50000"/>
              </a:path>
            </a:gradFill>
            <a:ln w="12700" cap="rnd"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407" name="Freeform 87"/>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Lst>
              <a:ahLst/>
              <a:cxnLst>
                <a:cxn ang="0">
                  <a:pos x="T0" y="T1"/>
                </a:cxn>
                <a:cxn ang="0">
                  <a:pos x="T2" y="T3"/>
                </a:cxn>
                <a:cxn ang="0">
                  <a:pos x="T4" y="T5"/>
                </a:cxn>
                <a:cxn ang="0">
                  <a:pos x="T6" y="T7"/>
                </a:cxn>
                <a:cxn ang="0">
                  <a:pos x="T8" y="T9"/>
                </a:cxn>
                <a:cxn ang="0">
                  <a:pos x="T10" y="T11"/>
                </a:cxn>
                <a:cxn ang="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408" name="Line 88"/>
            <p:cNvSpPr>
              <a:spLocks noChangeShapeType="1"/>
            </p:cNvSpPr>
            <p:nvPr/>
          </p:nvSpPr>
          <p:spPr bwMode="auto">
            <a:xfrm flipH="1">
              <a:off x="5176" y="1804"/>
              <a:ext cx="43" cy="36"/>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6409" name="Rectangle 89"/>
          <p:cNvSpPr>
            <a:spLocks noChangeArrowheads="1"/>
          </p:cNvSpPr>
          <p:nvPr/>
        </p:nvSpPr>
        <p:spPr bwMode="auto">
          <a:xfrm>
            <a:off x="2692400" y="4968875"/>
            <a:ext cx="187325" cy="261938"/>
          </a:xfrm>
          <a:prstGeom prst="rect">
            <a:avLst/>
          </a:prstGeom>
          <a:gradFill rotWithShape="0">
            <a:gsLst>
              <a:gs pos="0">
                <a:srgbClr val="919191"/>
              </a:gs>
              <a:gs pos="100000">
                <a:srgbClr val="919191">
                  <a:gamma/>
                  <a:tint val="20000"/>
                  <a:invGamma/>
                </a:srgbClr>
              </a:gs>
            </a:gsLst>
            <a:path path="shape">
              <a:fillToRect l="50000" t="50000" r="50000" b="50000"/>
            </a:path>
          </a:grad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410" name="Rectangle 90"/>
          <p:cNvSpPr>
            <a:spLocks noChangeArrowheads="1"/>
          </p:cNvSpPr>
          <p:nvPr/>
        </p:nvSpPr>
        <p:spPr bwMode="auto">
          <a:xfrm>
            <a:off x="2414588" y="4725988"/>
            <a:ext cx="74295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sz="1400">
                <a:latin typeface="Arial" charset="0"/>
              </a:rPr>
              <a:t>Scatter</a:t>
            </a:r>
          </a:p>
        </p:txBody>
      </p:sp>
      <p:sp>
        <p:nvSpPr>
          <p:cNvPr id="56411" name="Rectangle 91"/>
          <p:cNvSpPr>
            <a:spLocks noChangeArrowheads="1"/>
          </p:cNvSpPr>
          <p:nvPr/>
        </p:nvSpPr>
        <p:spPr bwMode="auto">
          <a:xfrm>
            <a:off x="2438400" y="5167313"/>
            <a:ext cx="74295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sz="1400">
                <a:latin typeface="Arial" charset="0"/>
              </a:rPr>
              <a:t>Sensor</a:t>
            </a:r>
          </a:p>
        </p:txBody>
      </p:sp>
      <p:sp>
        <p:nvSpPr>
          <p:cNvPr id="56412" name="Rectangle 92"/>
          <p:cNvSpPr>
            <a:spLocks noChangeArrowheads="1"/>
          </p:cNvSpPr>
          <p:nvPr/>
        </p:nvSpPr>
        <p:spPr bwMode="auto">
          <a:xfrm>
            <a:off x="977900" y="2559050"/>
            <a:ext cx="273050" cy="16256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413" name="Freeform 93"/>
          <p:cNvSpPr>
            <a:spLocks/>
          </p:cNvSpPr>
          <p:nvPr/>
        </p:nvSpPr>
        <p:spPr bwMode="auto">
          <a:xfrm>
            <a:off x="1085850" y="2133600"/>
            <a:ext cx="2192338" cy="1735138"/>
          </a:xfrm>
          <a:custGeom>
            <a:avLst/>
            <a:gdLst>
              <a:gd name="T0" fmla="*/ 0 w 1381"/>
              <a:gd name="T1" fmla="*/ 1092 h 1093"/>
              <a:gd name="T2" fmla="*/ 0 w 1381"/>
              <a:gd name="T3" fmla="*/ 0 h 1093"/>
              <a:gd name="T4" fmla="*/ 1380 w 1381"/>
              <a:gd name="T5" fmla="*/ 0 h 1093"/>
              <a:gd name="T6" fmla="*/ 1380 w 1381"/>
              <a:gd name="T7" fmla="*/ 876 h 1093"/>
            </a:gdLst>
            <a:ahLst/>
            <a:cxnLst>
              <a:cxn ang="0">
                <a:pos x="T0" y="T1"/>
              </a:cxn>
              <a:cxn ang="0">
                <a:pos x="T2" y="T3"/>
              </a:cxn>
              <a:cxn ang="0">
                <a:pos x="T4" y="T5"/>
              </a:cxn>
              <a:cxn ang="0">
                <a:pos x="T6" y="T7"/>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414" name="Rectangle 94"/>
          <p:cNvSpPr>
            <a:spLocks noChangeArrowheads="1"/>
          </p:cNvSpPr>
          <p:nvPr/>
        </p:nvSpPr>
        <p:spPr bwMode="auto">
          <a:xfrm>
            <a:off x="1312863" y="3013075"/>
            <a:ext cx="947737" cy="347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1276350"/>
            <a:r>
              <a:rPr lang="en-US" sz="1700" b="1">
                <a:latin typeface="Arial" charset="0"/>
              </a:rPr>
              <a:t>Sample</a:t>
            </a:r>
          </a:p>
        </p:txBody>
      </p:sp>
      <p:sp>
        <p:nvSpPr>
          <p:cNvPr id="97" name="TextBox 96"/>
          <p:cNvSpPr txBox="1"/>
          <p:nvPr/>
        </p:nvSpPr>
        <p:spPr>
          <a:xfrm>
            <a:off x="7162800" y="6356350"/>
            <a:ext cx="857029" cy="369332"/>
          </a:xfrm>
          <a:prstGeom prst="rect">
            <a:avLst/>
          </a:prstGeom>
          <a:noFill/>
        </p:spPr>
        <p:txBody>
          <a:bodyPr wrap="none" rtlCol="0">
            <a:spAutoFit/>
          </a:bodyPr>
          <a:lstStyle/>
          <a:p>
            <a:r>
              <a:rPr lang="en-US" i="1" smtClean="0"/>
              <a:t>Review</a:t>
            </a:r>
            <a:endParaRPr lang="en-US" i="1"/>
          </a:p>
        </p:txBody>
      </p:sp>
    </p:spTree>
    <p:extLst>
      <p:ext uri="{BB962C8B-B14F-4D97-AF65-F5344CB8AC3E}">
        <p14:creationId xmlns:p14="http://schemas.microsoft.com/office/powerpoint/2010/main" val="203223964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2320</TotalTime>
  <Words>3092</Words>
  <Application>Microsoft Macintosh PowerPoint</Application>
  <PresentationFormat>On-screen Show (4:3)</PresentationFormat>
  <Paragraphs>629</Paragraphs>
  <Slides>65</Slides>
  <Notes>47</Notes>
  <HiddenSlides>0</HiddenSlides>
  <MMClips>0</MMClips>
  <ScaleCrop>false</ScaleCrop>
  <HeadingPairs>
    <vt:vector size="10" baseType="variant">
      <vt:variant>
        <vt:lpstr>Fonts Used</vt:lpstr>
      </vt:variant>
      <vt:variant>
        <vt:i4>10</vt:i4>
      </vt:variant>
      <vt:variant>
        <vt:lpstr>Theme</vt:lpstr>
      </vt:variant>
      <vt:variant>
        <vt:i4>1</vt:i4>
      </vt:variant>
      <vt:variant>
        <vt:lpstr>Links</vt:lpstr>
      </vt:variant>
      <vt:variant>
        <vt:i4>3</vt:i4>
      </vt:variant>
      <vt:variant>
        <vt:lpstr>Embedded OLE Servers</vt:lpstr>
      </vt:variant>
      <vt:variant>
        <vt:i4>4</vt:i4>
      </vt:variant>
      <vt:variant>
        <vt:lpstr>Slide Titles</vt:lpstr>
      </vt:variant>
      <vt:variant>
        <vt:i4>65</vt:i4>
      </vt:variant>
    </vt:vector>
  </HeadingPairs>
  <TitlesOfParts>
    <vt:vector size="83" baseType="lpstr">
      <vt:lpstr>Arial Narrow</vt:lpstr>
      <vt:lpstr>Calibri</vt:lpstr>
      <vt:lpstr>Comic Sans MS</vt:lpstr>
      <vt:lpstr>ＭＳ Ｐゴシック</vt:lpstr>
      <vt:lpstr>Tahoma</vt:lpstr>
      <vt:lpstr>Times New Roman</vt:lpstr>
      <vt:lpstr>Trebuchet MS</vt:lpstr>
      <vt:lpstr>Verdana</vt:lpstr>
      <vt:lpstr>Wingdings</vt:lpstr>
      <vt:lpstr>Arial</vt:lpstr>
      <vt:lpstr>Office Theme</vt:lpstr>
      <vt:lpstr>C:\Documents\xara stuff\Basic Cyyometry\full 32 with variable fingerprint-overlay-fitted.xar</vt:lpstr>
      <vt:lpstr>C:\Documents\xara stuff\Basic Cyyometry\full 32 with variable fingerprint-overlay-fitted-2.xar</vt:lpstr>
      <vt:lpstr>C:\xara stuff\bangs latex course\all green2.xar</vt:lpstr>
      <vt:lpstr>Bitmap Image</vt:lpstr>
      <vt:lpstr>Image</vt:lpstr>
      <vt:lpstr>Document</vt:lpstr>
      <vt:lpstr>Worksheet</vt:lpstr>
      <vt:lpstr>Spectral Cytometry: Is this the future or is it now?</vt:lpstr>
      <vt:lpstr>Purdue University Cytometry Laboratories  Acknowledgements</vt:lpstr>
      <vt:lpstr>“Everything there is to be invented in flow cytometry has already been invented”</vt:lpstr>
      <vt:lpstr>1t’s 1990</vt:lpstr>
      <vt:lpstr>Yes there really was a time when a 3 color assay was a key publication</vt:lpstr>
      <vt:lpstr>So, what could be around the cytometric corner?</vt:lpstr>
      <vt:lpstr>  </vt:lpstr>
      <vt:lpstr>Believe it or not…..</vt:lpstr>
      <vt:lpstr> </vt:lpstr>
      <vt:lpstr>Population selection electronically</vt:lpstr>
      <vt:lpstr>PowerPoint Presentation</vt:lpstr>
      <vt:lpstr>4 colors - simultaneous collection</vt:lpstr>
      <vt:lpstr>What if you could measure any color without changing any filters??</vt:lpstr>
      <vt:lpstr>Let’s talk about remote sensing…</vt:lpstr>
      <vt:lpstr>Spectral imaging in remote sensing from the 1960’s</vt:lpstr>
      <vt:lpstr>Color composition is a mixture of spectral bands</vt:lpstr>
      <vt:lpstr>Spectral Imaging from the 1960’s</vt:lpstr>
      <vt:lpstr>Reflection Example</vt:lpstr>
      <vt:lpstr>Reflection Example – Clustering</vt:lpstr>
      <vt:lpstr>Reflection Example – Clustering</vt:lpstr>
      <vt:lpstr>Reflection Example – Clustering</vt:lpstr>
      <vt:lpstr>Colored candies</vt:lpstr>
      <vt:lpstr>Classified Skittles</vt:lpstr>
      <vt:lpstr>Fluorescence Example</vt:lpstr>
      <vt:lpstr>Clustering Algorithms</vt:lpstr>
      <vt:lpstr>Spectral Image Processing</vt:lpstr>
      <vt:lpstr>Spectral Imaging in Biology</vt:lpstr>
      <vt:lpstr>PowerPoint Presentation</vt:lpstr>
      <vt:lpstr>Basic gating and analysis</vt:lpstr>
      <vt:lpstr>PowerPoint Presentation</vt:lpstr>
      <vt:lpstr>PowerPoint Presentation</vt:lpstr>
      <vt:lpstr>Multicolor (polychromatic) vs. multispectral cytometry (I)</vt:lpstr>
      <vt:lpstr>High-resolution cytology segmentation</vt:lpstr>
      <vt:lpstr>High-resolution cytology segmentation</vt:lpstr>
      <vt:lpstr>Spectral “unmixing”</vt:lpstr>
      <vt:lpstr>Separating GFP from Lung Autofluorescence</vt:lpstr>
      <vt:lpstr>Multispectral Cytometry. Why?</vt:lpstr>
      <vt:lpstr>Advanced polychromatic cytometry</vt:lpstr>
      <vt:lpstr>Hyperspectral Single Cell Cytometry</vt:lpstr>
      <vt:lpstr>PowerPoint Presentation</vt:lpstr>
      <vt:lpstr>Principle of Operation</vt:lpstr>
      <vt:lpstr>A 32 Ch PMT detector</vt:lpstr>
      <vt:lpstr>PowerPoint Presentation</vt:lpstr>
      <vt:lpstr>PowerPoint Presentation</vt:lpstr>
      <vt:lpstr>Spectral plots</vt:lpstr>
      <vt:lpstr>Scatter matrix</vt:lpstr>
      <vt:lpstr>Confusion matrix</vt:lpstr>
      <vt:lpstr>PowerPoint Presentation</vt:lpstr>
      <vt:lpstr>PowerPoint Presentation</vt:lpstr>
      <vt:lpstr>Spectra of gated zones</vt:lpstr>
      <vt:lpstr>PowerPoint Presentation</vt:lpstr>
      <vt:lpstr>Sony* Spectral Cytometer</vt:lpstr>
      <vt:lpstr>Sony Spectral Cytometer  - 12 color separation</vt:lpstr>
      <vt:lpstr>PowerPoint Presentation</vt:lpstr>
      <vt:lpstr>PowerPoint Presentation</vt:lpstr>
      <vt:lpstr>Fundamental process in Spectral FCM</vt:lpstr>
      <vt:lpstr>PowerPoint Presentation</vt:lpstr>
      <vt:lpstr>Spectral Vs Conventional FCM</vt:lpstr>
      <vt:lpstr>PowerPoint Presentation</vt:lpstr>
      <vt:lpstr>11 color separation</vt:lpstr>
      <vt:lpstr>Spectral system – an ideal cytometry machine?</vt:lpstr>
      <vt:lpstr>Spectral Imaging Advantages &amp; Disadvantages</vt:lpstr>
      <vt:lpstr>Conclusions</vt:lpstr>
      <vt:lpstr>PowerPoint Presentation</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Spectral Cytometry </dc:title>
  <dc:creator>JPaul Robinson</dc:creator>
  <cp:lastModifiedBy>Joseph Robinson</cp:lastModifiedBy>
  <cp:revision>139</cp:revision>
  <dcterms:created xsi:type="dcterms:W3CDTF">2014-09-16T11:08:42Z</dcterms:created>
  <dcterms:modified xsi:type="dcterms:W3CDTF">2015-10-05T07:06:50Z</dcterms:modified>
</cp:coreProperties>
</file>