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6" r:id="rId3"/>
    <p:sldId id="387" r:id="rId4"/>
    <p:sldId id="7893" r:id="rId5"/>
    <p:sldId id="7892" r:id="rId6"/>
    <p:sldId id="7894" r:id="rId7"/>
    <p:sldId id="344" r:id="rId8"/>
    <p:sldId id="343" r:id="rId9"/>
    <p:sldId id="386" r:id="rId10"/>
    <p:sldId id="382" r:id="rId11"/>
    <p:sldId id="383" r:id="rId12"/>
    <p:sldId id="345" r:id="rId13"/>
    <p:sldId id="346" r:id="rId14"/>
    <p:sldId id="347" r:id="rId15"/>
    <p:sldId id="377" r:id="rId16"/>
    <p:sldId id="7890" r:id="rId17"/>
    <p:sldId id="1046" r:id="rId18"/>
    <p:sldId id="1047" r:id="rId19"/>
    <p:sldId id="7895" r:id="rId20"/>
    <p:sldId id="78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8"/>
  </p:normalViewPr>
  <p:slideViewPr>
    <p:cSldViewPr snapToGrid="0">
      <p:cViewPr varScale="1">
        <p:scale>
          <a:sx n="114" d="100"/>
          <a:sy n="114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D08D6-C9A5-9D48-8916-FBC5D480A14B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0439-397C-AA4F-89A4-D42E2910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story of spectral analysis actually started at Purdue University. Professor David </a:t>
            </a:r>
            <a:r>
              <a:rPr lang="en-US" dirty="0" err="1"/>
              <a:t>Landgrebe</a:t>
            </a:r>
            <a:r>
              <a:rPr lang="en-US" dirty="0"/>
              <a:t>, a professor of electrical engineering, was trying to use spectral analysis to determine the disease spread in corn fields. Since Indiana is a huge corn producer, this was economically important. In the 1960s, he used a plane carrying a spectrometer, and they flew it over corn fields and collected the signature of </a:t>
            </a:r>
            <a:r>
              <a:rPr lang="en-US" dirty="0" err="1"/>
              <a:t>chorophyl</a:t>
            </a:r>
            <a:r>
              <a:rPr lang="en-US" dirty="0"/>
              <a:t>. The signature changed when the plan was diseased.  He was convinced that this technology could be expanded. In 1972, he convinced the defense dept, to include a spectrometer into the first satellite that was sent up to scan the earth. They used the RBV </a:t>
            </a:r>
            <a:r>
              <a:rPr lang="en-US" dirty="0" err="1"/>
              <a:t>syste</a:t>
            </a:r>
            <a:r>
              <a:rPr lang="en-US" dirty="0"/>
              <a:t>, that they thought would be great  - and they included </a:t>
            </a:r>
            <a:r>
              <a:rPr lang="en-US" dirty="0" err="1"/>
              <a:t>Landgrebes</a:t>
            </a:r>
            <a:r>
              <a:rPr lang="en-US" dirty="0"/>
              <a:t> spectrometer system as a backup. It turned out that the backup worked and the RBV did not. And from this point all </a:t>
            </a:r>
            <a:r>
              <a:rPr lang="en-US" dirty="0" err="1"/>
              <a:t>satelites</a:t>
            </a:r>
            <a:r>
              <a:rPr lang="en-US" dirty="0"/>
              <a:t> (now called Landsat) were  </a:t>
            </a:r>
            <a:r>
              <a:rPr lang="en-US" dirty="0" err="1"/>
              <a:t>basedon</a:t>
            </a:r>
            <a:r>
              <a:rPr lang="en-US" dirty="0"/>
              <a:t> spectral imaging. We visited Prof </a:t>
            </a:r>
            <a:r>
              <a:rPr lang="en-US" dirty="0" err="1"/>
              <a:t>Landgrebe</a:t>
            </a:r>
            <a:r>
              <a:rPr lang="en-US" dirty="0"/>
              <a:t> in about 2000 when we wanted to use spectral for flow – and we learned a lot about unmixing data, spectral </a:t>
            </a:r>
            <a:r>
              <a:rPr lang="en-US" dirty="0" err="1"/>
              <a:t>bandwidther</a:t>
            </a:r>
            <a:r>
              <a:rPr lang="en-US" dirty="0"/>
              <a:t>, etc. etc.  The technology developed by Prof </a:t>
            </a:r>
            <a:r>
              <a:rPr lang="en-US" dirty="0" err="1"/>
              <a:t>Landgrebe</a:t>
            </a:r>
            <a:r>
              <a:rPr lang="en-US" dirty="0"/>
              <a:t> because know as Remote Sensing.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0439-397C-AA4F-89A4-D42E291081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33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38537-D7A5-49FE-BF5F-1B6A36E4F201}" type="slidenum">
              <a:rPr lang="en-US"/>
              <a:pPr/>
              <a:t>14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10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27D8BC-90ED-FA45-8900-01497B61E507}" type="slidenum">
              <a:rPr lang="en-US"/>
              <a:pPr/>
              <a:t>15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We recognized that we would need to develop special software approaches.</a:t>
            </a:r>
          </a:p>
        </p:txBody>
      </p:sp>
    </p:spTree>
    <p:extLst>
      <p:ext uri="{BB962C8B-B14F-4D97-AF65-F5344CB8AC3E}">
        <p14:creationId xmlns:p14="http://schemas.microsoft.com/office/powerpoint/2010/main" val="232341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took the ideas of Remote Sensing and created Intimate Sensing – although we never actually published anything with that name. it was the concept however.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0439-397C-AA4F-89A4-D42E291081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6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14A8-CB06-4A9F-B1F2-85554C3F82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first iteration of spectral flow, we did not have a traditional polychromatic cytometer. When we tried to analyze the data, it was confusing as we were unable to work out exactly how to analyze it – we did not have ground truth. So we added a 6 PMT detector array to our spectral system and this gave us some insights as to what was actually happening in the spectral data. This is shown on the top left.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1921A-AAC8-4F9C-945F-CA42B9EF42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years after our first instrument, we took </a:t>
            </a:r>
            <a:r>
              <a:rPr lang="en-US" dirty="0" err="1"/>
              <a:t>anm</a:t>
            </a:r>
            <a:r>
              <a:rPr lang="en-US" dirty="0"/>
              <a:t> FC500 and combined it with the </a:t>
            </a:r>
            <a:r>
              <a:rPr lang="en-US" dirty="0" err="1"/>
              <a:t>gallios</a:t>
            </a:r>
            <a:r>
              <a:rPr lang="en-US" dirty="0"/>
              <a:t> electronics to get a 12 </a:t>
            </a:r>
            <a:r>
              <a:rPr lang="en-US" dirty="0" err="1"/>
              <a:t>ch</a:t>
            </a:r>
            <a:r>
              <a:rPr lang="en-US" dirty="0"/>
              <a:t> polychromatic system and added a 32 </a:t>
            </a:r>
            <a:r>
              <a:rPr lang="en-US" dirty="0" err="1"/>
              <a:t>ch</a:t>
            </a:r>
            <a:r>
              <a:rPr lang="en-US" dirty="0"/>
              <a:t> PMT for spectral.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AB281-5837-429F-9FF2-304A5C1E056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21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We defined the concept of the wavelength signature to be a parameter in flow cytometry. previously the only critical thing folks cared about in polychromatic cytometry was signal intensity. But that is not the most critical think in spectral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A8958F-2458-477C-9796-F7C12F5A526F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13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21E18-C1A8-41CA-9EDA-A09256AE9F82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48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52BBE-E72C-42BA-85F6-20202CDC9566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first experiments were based on beads, then we moved to lymphocytes.</a:t>
            </a:r>
          </a:p>
        </p:txBody>
      </p:sp>
    </p:spTree>
    <p:extLst>
      <p:ext uri="{BB962C8B-B14F-4D97-AF65-F5344CB8AC3E}">
        <p14:creationId xmlns:p14="http://schemas.microsoft.com/office/powerpoint/2010/main" val="1842392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BE95A-520C-4265-847B-A9C0BB4CC9CC}" type="slidenum">
              <a:rPr lang="en-US"/>
              <a:pPr/>
              <a:t>13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377E-8DF5-C9CD-20D4-4F1F08409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C3A0D-CFEC-68D6-2A39-21C65A459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0ECBA-1B0C-3FF4-F46D-DEAB7DEAA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5BB0-0EFA-419F-46BA-A991E83B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BA027-EBDC-240A-7EED-C580B3FF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5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4534A-B3EB-5001-E554-A0F17048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D5576-2039-5339-79A8-AE756D658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16D51-219C-5802-CCA0-191E66131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21D2A-C4BD-4B15-3DF5-6C0CE703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38163-4486-B924-010D-8B5A1DC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E7936-0BB0-11EE-36FD-EB350998E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77AD3-DA9C-86AA-B59D-804D1C1EF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4766C-362D-130C-3478-546A68AC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9B98C-5BA9-D0CF-03B4-D6459655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9ED97-5D18-47DE-8788-A0F7C10F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76200"/>
            <a:ext cx="11988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1"/>
            <a:ext cx="5740400" cy="521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1"/>
            <a:ext cx="5740400" cy="521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46337-3EFA-5643-9C8E-424895981D91}" type="datetime13">
              <a:rPr lang="en-US" altLang="en-US" smtClean="0"/>
              <a:t>4:50:03 PM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High Throughput-High-Content Flow Cytometry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1BC646D-BCA9-534A-B238-4CDB35587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4319"/>
      </p:ext>
    </p:extLst>
  </p:cSld>
  <p:clrMapOvr>
    <a:masterClrMapping/>
  </p:clrMapOvr>
  <p:transition spd="slow"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65B0F-C65A-B51F-BBD5-A0AB6824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F8B84-EE74-48C2-B993-0667DF868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905FA-FCB4-A617-CAD1-F7192CD9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419F-C9A0-ECC7-146C-A7F6A5D03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3C71-30C1-974B-911C-EE419DD2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0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4397-0515-6E09-98E3-320B2497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CABA8-7B46-579A-094C-1B3B9612E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F7EDB-8DE5-5908-D204-CD126A89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46966-269C-1A0B-A30A-360BC53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FD3D6-88EC-F503-318B-FA936AA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A52CC-3580-6ADC-9822-39B95A1F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3F91-62E5-7AFA-1FD3-FD208B23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67430-CAC9-CBE9-3D26-52006948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FBC3-AAE4-698A-42DD-3823D224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A6419-631A-6C00-4D4B-D4BE97F0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88E51-3D97-850B-5C6D-11D7EB78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8F9E-7824-DA2B-FB6F-ECA8946A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2DC80-6A2A-D6FB-3B0E-7E655D282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FFE1E-9765-2B8C-F36A-C4FECD219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63FBA-F04C-5325-865E-4AFBE1DA4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08BAE0-4416-B366-7DC0-6F5B57CC1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3A54D6-3411-A3EC-3105-65622804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8DEFE-0EE2-E7AB-5E53-69364F387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C26DE-7E99-08AF-D828-BB71AB4A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3199-C790-F79C-033D-F0D031228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013DB-630C-2402-3448-7AF1CC81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C4EE3-8FFD-8B63-D82B-B10967B48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A8B9C-BF43-07E5-2351-C1422C2B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4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76819-CECE-1E4F-88B9-7BF6778C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9922C-7EBF-E00F-17B9-78EEADEB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75143-9051-DA6B-7C6A-6C39920B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0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6CA0-A547-047E-7289-3A97EC1F2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69571-A010-0EF1-E53C-A4F8AD399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505E4-40BB-82F5-FB9B-6A5D85557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45010-3F68-9D8E-A289-AA89F676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4CD51-8571-41D6-8B31-DF275B33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E7AF1-C416-3714-C882-0EBB3BDA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4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FE51D-284B-BCBF-9477-B277112C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15E9C-C9CD-1CC5-E749-B01681B258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9DD13-AC2B-A387-B199-278909E9D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53339-8C5F-3CAB-49A4-00B949D5E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7BAD1-F472-4C9D-6462-208997D01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A343C-8AB9-3F88-BFB3-8A6B9F12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9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D359D-D5E0-3DC1-59DB-F08D251B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75245-CD85-4194-506B-C49881D0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B7E6-26AE-E5F5-5292-1777CA79E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32142-6FEC-FE46-9861-7ED17C0D1AA7}" type="datetimeFigureOut">
              <a:rPr lang="en-US" smtClean="0"/>
              <a:t>4/14/24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81B85-5979-9227-5014-109C74A9E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557BB-E234-5B0A-44AB-8DAB46CCB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5EF36-FCE2-9A43-B35B-7ACDB88A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5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/xara%20stuff/Basic%20Cyyometry/full%2032%20with%20variable%20fingerprint-overlay-fitted-2.x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/xara%20stuff/Basic%20Cyyometry/full%2032%20with%20variable%20fingerprint-overlay-fitted.x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yto.purdue.edu/Spectral_Flow_Cytometry" TargetMode="Externa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t.gsfc.nasa.gov/Intro/Part2_5.htm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002DE-A43E-8BD7-2090-85EB0A7D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background to the discovery of Spectral Flow Cytometry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D56DC-9BBB-93A1-E951-E7F490D52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6995" y="2601119"/>
            <a:ext cx="953801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/>
              <a:t>The original team:</a:t>
            </a:r>
          </a:p>
          <a:p>
            <a:pPr algn="l"/>
            <a:r>
              <a:rPr lang="en-US" dirty="0"/>
              <a:t>J. Paul Robinson, Bartek Rajwa, Gerald Gregori, Valery Patsekin, James Jones</a:t>
            </a:r>
          </a:p>
          <a:p>
            <a:pPr algn="l"/>
            <a:r>
              <a:rPr lang="en-US" dirty="0"/>
              <a:t>The key patent: US7,280,204</a:t>
            </a:r>
          </a:p>
        </p:txBody>
      </p:sp>
      <p:pic>
        <p:nvPicPr>
          <p:cNvPr id="4" name="Picture 3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18B6677-0BCB-F38F-3318-BF29F2DB9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032" y="3440480"/>
            <a:ext cx="5077968" cy="23808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2F802-CEA2-3A8C-BCB8-BE537C752510}"/>
              </a:ext>
            </a:extLst>
          </p:cNvPr>
          <p:cNvSpPr txBox="1"/>
          <p:nvPr/>
        </p:nvSpPr>
        <p:spPr>
          <a:xfrm>
            <a:off x="6096000" y="5898995"/>
            <a:ext cx="4377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This patent covers all current spectral flow cytometers</a:t>
            </a:r>
          </a:p>
        </p:txBody>
      </p:sp>
    </p:spTree>
    <p:extLst>
      <p:ext uri="{BB962C8B-B14F-4D97-AF65-F5344CB8AC3E}">
        <p14:creationId xmlns:p14="http://schemas.microsoft.com/office/powerpoint/2010/main" val="289274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1511301" y="1588"/>
          <a:ext cx="9142413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619048" imgH="5714286" progId="XaraX.Document">
                  <p:embed/>
                </p:oleObj>
              </mc:Choice>
              <mc:Fallback>
                <p:oleObj name="Document" r:id="rId3" imgW="7619048" imgH="5714286" progId="XaraX.Document">
                  <p:embed/>
                  <p:pic>
                    <p:nvPicPr>
                      <p:cNvPr id="71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1" y="1588"/>
                        <a:ext cx="9142413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397000"/>
            <a:ext cx="283845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234488" y="512764"/>
            <a:ext cx="1427162" cy="2611437"/>
            <a:chOff x="7709872" y="512910"/>
            <a:chExt cx="1427188" cy="2611290"/>
          </a:xfrm>
        </p:grpSpPr>
        <p:sp>
          <p:nvSpPr>
            <p:cNvPr id="7175" name="TextBox 1"/>
            <p:cNvSpPr txBox="1">
              <a:spLocks noChangeArrowheads="1"/>
            </p:cNvSpPr>
            <p:nvPr/>
          </p:nvSpPr>
          <p:spPr bwMode="auto">
            <a:xfrm>
              <a:off x="7709872" y="512910"/>
              <a:ext cx="14029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Cell</a:t>
              </a:r>
            </a:p>
            <a:p>
              <a:pPr algn="ctr" eaLnBrk="1" hangingPunct="1"/>
              <a:r>
                <a:rPr lang="en-US" altLang="en-US" b="1">
                  <a:solidFill>
                    <a:srgbClr val="FF0000"/>
                  </a:solidFill>
                </a:rPr>
                <a:t>Fingerprint</a:t>
              </a:r>
            </a:p>
          </p:txBody>
        </p:sp>
        <p:pic>
          <p:nvPicPr>
            <p:cNvPr id="717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967" y="1159241"/>
              <a:ext cx="1357093" cy="1964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Film"/>
          <p:cNvSpPr>
            <a:spLocks noEditPoints="1" noChangeArrowheads="1"/>
          </p:cNvSpPr>
          <p:nvPr/>
        </p:nvSpPr>
        <p:spPr bwMode="auto">
          <a:xfrm>
            <a:off x="10210800" y="62484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1209675 w 21600"/>
              <a:gd name="T3" fmla="*/ 0 h 21600"/>
              <a:gd name="T4" fmla="*/ 2419350 w 21600"/>
              <a:gd name="T5" fmla="*/ 0 h 21600"/>
              <a:gd name="T6" fmla="*/ 2419350 w 21600"/>
              <a:gd name="T7" fmla="*/ 3360208 h 21600"/>
              <a:gd name="T8" fmla="*/ 2419350 w 21600"/>
              <a:gd name="T9" fmla="*/ 6720417 h 21600"/>
              <a:gd name="T10" fmla="*/ 1209675 w 21600"/>
              <a:gd name="T11" fmla="*/ 6720417 h 21600"/>
              <a:gd name="T12" fmla="*/ 0 w 21600"/>
              <a:gd name="T13" fmla="*/ 6720417 h 21600"/>
              <a:gd name="T14" fmla="*/ 0 w 21600"/>
              <a:gd name="T15" fmla="*/ 33602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A41080-0A6C-CD47-BE8A-B44FA8E10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93D9-42A7-A944-AD5D-39D54C1890BC}" type="datetime13">
              <a:rPr lang="en-US" smtClean="0"/>
              <a:t>5:10:32 PM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1131B-20F9-016F-4233-0DA588A788C9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65504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309191" y="5486400"/>
            <a:ext cx="4076700" cy="914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Single intensity as a parameter (usually)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5943600"/>
            <a:ext cx="3581400" cy="53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Spectrum as a parameter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447800"/>
            <a:ext cx="28797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868489"/>
            <a:ext cx="3863975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Freeform 6"/>
          <p:cNvSpPr>
            <a:spLocks/>
          </p:cNvSpPr>
          <p:nvPr/>
        </p:nvSpPr>
        <p:spPr bwMode="auto">
          <a:xfrm>
            <a:off x="6248400" y="5791200"/>
            <a:ext cx="3810000" cy="990600"/>
          </a:xfrm>
          <a:custGeom>
            <a:avLst/>
            <a:gdLst>
              <a:gd name="T0" fmla="*/ 2147483647 w 2072"/>
              <a:gd name="T1" fmla="*/ 166436749 h 559"/>
              <a:gd name="T2" fmla="*/ 2147483647 w 2072"/>
              <a:gd name="T3" fmla="*/ 141313786 h 559"/>
              <a:gd name="T4" fmla="*/ 2055767143 w 2072"/>
              <a:gd name="T5" fmla="*/ 266926828 h 559"/>
              <a:gd name="T6" fmla="*/ 703288856 w 2072"/>
              <a:gd name="T7" fmla="*/ 518151140 h 559"/>
              <a:gd name="T8" fmla="*/ 405742934 w 2072"/>
              <a:gd name="T9" fmla="*/ 593520028 h 559"/>
              <a:gd name="T10" fmla="*/ 0 w 2072"/>
              <a:gd name="T11" fmla="*/ 1095968651 h 559"/>
              <a:gd name="T12" fmla="*/ 1271330068 w 2072"/>
              <a:gd name="T13" fmla="*/ 1698909126 h 559"/>
              <a:gd name="T14" fmla="*/ 1947570130 w 2072"/>
              <a:gd name="T15" fmla="*/ 1724032088 h 559"/>
              <a:gd name="T16" fmla="*/ 2147483647 w 2072"/>
              <a:gd name="T17" fmla="*/ 1648664972 h 559"/>
              <a:gd name="T18" fmla="*/ 2147483647 w 2072"/>
              <a:gd name="T19" fmla="*/ 1497928967 h 559"/>
              <a:gd name="T20" fmla="*/ 2147483647 w 2072"/>
              <a:gd name="T21" fmla="*/ 1422561851 h 559"/>
              <a:gd name="T22" fmla="*/ 2147483647 w 2072"/>
              <a:gd name="T23" fmla="*/ 1146214577 h 559"/>
              <a:gd name="T24" fmla="*/ 2147483647 w 2072"/>
              <a:gd name="T25" fmla="*/ 945234419 h 559"/>
              <a:gd name="T26" fmla="*/ 2147483647 w 2072"/>
              <a:gd name="T27" fmla="*/ 618641219 h 559"/>
              <a:gd name="T28" fmla="*/ 2147483647 w 2072"/>
              <a:gd name="T29" fmla="*/ 442784023 h 559"/>
              <a:gd name="T30" fmla="*/ 2147483647 w 2072"/>
              <a:gd name="T31" fmla="*/ 342293944 h 559"/>
              <a:gd name="T32" fmla="*/ 2147483647 w 2072"/>
              <a:gd name="T33" fmla="*/ 266926828 h 559"/>
              <a:gd name="T34" fmla="*/ 2147483647 w 2072"/>
              <a:gd name="T35" fmla="*/ 191559712 h 559"/>
              <a:gd name="T36" fmla="*/ 946735352 w 2072"/>
              <a:gd name="T37" fmla="*/ 116190823 h 55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72" h="559">
                <a:moveTo>
                  <a:pt x="1144" y="53"/>
                </a:moveTo>
                <a:cubicBezTo>
                  <a:pt x="1038" y="18"/>
                  <a:pt x="1113" y="36"/>
                  <a:pt x="912" y="45"/>
                </a:cubicBezTo>
                <a:cubicBezTo>
                  <a:pt x="810" y="58"/>
                  <a:pt x="710" y="72"/>
                  <a:pt x="608" y="85"/>
                </a:cubicBezTo>
                <a:cubicBezTo>
                  <a:pt x="488" y="145"/>
                  <a:pt x="339" y="150"/>
                  <a:pt x="208" y="165"/>
                </a:cubicBezTo>
                <a:cubicBezTo>
                  <a:pt x="136" y="183"/>
                  <a:pt x="165" y="174"/>
                  <a:pt x="120" y="189"/>
                </a:cubicBezTo>
                <a:cubicBezTo>
                  <a:pt x="77" y="232"/>
                  <a:pt x="27" y="296"/>
                  <a:pt x="0" y="349"/>
                </a:cubicBezTo>
                <a:cubicBezTo>
                  <a:pt x="30" y="497"/>
                  <a:pt x="248" y="534"/>
                  <a:pt x="376" y="541"/>
                </a:cubicBezTo>
                <a:cubicBezTo>
                  <a:pt x="443" y="545"/>
                  <a:pt x="509" y="546"/>
                  <a:pt x="576" y="549"/>
                </a:cubicBezTo>
                <a:cubicBezTo>
                  <a:pt x="867" y="543"/>
                  <a:pt x="1159" y="559"/>
                  <a:pt x="1448" y="525"/>
                </a:cubicBezTo>
                <a:cubicBezTo>
                  <a:pt x="1500" y="519"/>
                  <a:pt x="1544" y="488"/>
                  <a:pt x="1592" y="477"/>
                </a:cubicBezTo>
                <a:cubicBezTo>
                  <a:pt x="1645" y="465"/>
                  <a:pt x="1700" y="467"/>
                  <a:pt x="1752" y="453"/>
                </a:cubicBezTo>
                <a:cubicBezTo>
                  <a:pt x="1842" y="429"/>
                  <a:pt x="1937" y="400"/>
                  <a:pt x="2024" y="365"/>
                </a:cubicBezTo>
                <a:cubicBezTo>
                  <a:pt x="2034" y="335"/>
                  <a:pt x="2054" y="328"/>
                  <a:pt x="2072" y="301"/>
                </a:cubicBezTo>
                <a:cubicBezTo>
                  <a:pt x="2056" y="223"/>
                  <a:pt x="2012" y="218"/>
                  <a:pt x="1944" y="197"/>
                </a:cubicBezTo>
                <a:cubicBezTo>
                  <a:pt x="1875" y="176"/>
                  <a:pt x="1807" y="153"/>
                  <a:pt x="1736" y="141"/>
                </a:cubicBezTo>
                <a:cubicBezTo>
                  <a:pt x="1668" y="114"/>
                  <a:pt x="1611" y="114"/>
                  <a:pt x="1536" y="109"/>
                </a:cubicBezTo>
                <a:cubicBezTo>
                  <a:pt x="1427" y="91"/>
                  <a:pt x="1359" y="90"/>
                  <a:pt x="1232" y="85"/>
                </a:cubicBezTo>
                <a:cubicBezTo>
                  <a:pt x="1091" y="65"/>
                  <a:pt x="1158" y="72"/>
                  <a:pt x="1032" y="61"/>
                </a:cubicBezTo>
                <a:cubicBezTo>
                  <a:pt x="788" y="0"/>
                  <a:pt x="530" y="37"/>
                  <a:pt x="280" y="37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2133600" y="609600"/>
            <a:ext cx="8382000" cy="4572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/>
              <a:t>Multicolor (polychromatic) vs. multispectral</a:t>
            </a:r>
            <a:r>
              <a:rPr lang="en-US" altLang="en-US"/>
              <a:t> </a:t>
            </a:r>
            <a:r>
              <a:rPr lang="en-US" altLang="en-US" sz="3600"/>
              <a:t>cytometry</a:t>
            </a:r>
            <a:r>
              <a:rPr lang="en-US" altLang="en-US"/>
              <a:t> (I)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498726" y="1408113"/>
            <a:ext cx="1376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</a:t>
            </a:r>
            <a:r>
              <a:rPr lang="en-US" altLang="en-US" sz="1800" baseline="30000"/>
              <a:t>1</a:t>
            </a:r>
            <a:r>
              <a:rPr lang="en-US" altLang="en-US" sz="1800"/>
              <a:t> P</a:t>
            </a:r>
            <a:r>
              <a:rPr lang="en-US" altLang="en-US" sz="1800" baseline="30000"/>
              <a:t>2</a:t>
            </a:r>
            <a:r>
              <a:rPr lang="en-US" altLang="en-US" sz="1800"/>
              <a:t> P</a:t>
            </a:r>
            <a:r>
              <a:rPr lang="en-US" altLang="en-US" sz="1800" baseline="30000"/>
              <a:t>3</a:t>
            </a:r>
            <a:r>
              <a:rPr lang="en-US" altLang="en-US" sz="1800"/>
              <a:t>…..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A433C-9A7D-D04E-8D5A-3FB2BB55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C85B-7EB0-F14B-A43C-DA6C35C857B7}" type="datetime13">
              <a:rPr lang="en-US" smtClean="0"/>
              <a:t>5:10:32 PM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3912ED-C30D-82F7-F098-AB5C11CE0F47}"/>
              </a:ext>
            </a:extLst>
          </p:cNvPr>
          <p:cNvSpPr txBox="1"/>
          <p:nvPr/>
        </p:nvSpPr>
        <p:spPr>
          <a:xfrm>
            <a:off x="3917576" y="6596390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7978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799" y="143633"/>
            <a:ext cx="10865865" cy="153276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602106" y="439459"/>
          <a:ext cx="3337880" cy="2754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2846113" imgH="2348653" progId="XaraX.Document">
                  <p:embed/>
                </p:oleObj>
              </mc:Choice>
              <mc:Fallback>
                <p:oleObj name="Document" r:id="rId3" imgW="2846113" imgH="2348653" progId="XaraX.Document">
                  <p:embed/>
                  <p:pic>
                    <p:nvPicPr>
                      <p:cNvPr id="880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106" y="439459"/>
                        <a:ext cx="3337880" cy="2754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008007" y="441055"/>
          <a:ext cx="3353415" cy="2705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854123" imgH="2304152" progId="XaraX.Document">
                  <p:embed/>
                </p:oleObj>
              </mc:Choice>
              <mc:Fallback>
                <p:oleObj name="Document" r:id="rId5" imgW="2854123" imgH="2304152" progId="XaraX.Document">
                  <p:embed/>
                  <p:pic>
                    <p:nvPicPr>
                      <p:cNvPr id="880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007" y="441055"/>
                        <a:ext cx="3353415" cy="2705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429001" y="3146425"/>
          <a:ext cx="2549525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2854080" imgH="2348640" progId="XaraX.Document">
                  <p:embed/>
                </p:oleObj>
              </mc:Choice>
              <mc:Fallback>
                <p:oleObj name="Document" r:id="rId7" imgW="2854080" imgH="2348640" progId="XaraX.Document">
                  <p:embed/>
                  <p:pic>
                    <p:nvPicPr>
                      <p:cNvPr id="880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3146425"/>
                        <a:ext cx="2549525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6326188" y="3146425"/>
          <a:ext cx="2552700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2855632" imgH="2348653" progId="XaraX.Document">
                  <p:embed/>
                </p:oleObj>
              </mc:Choice>
              <mc:Fallback>
                <p:oleObj name="Document" r:id="rId9" imgW="2855632" imgH="2348653" progId="XaraX.Document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146425"/>
                        <a:ext cx="2552700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8405239" y="434942"/>
          <a:ext cx="3340100" cy="270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2846113" imgH="2302326" progId="XaraX.Document">
                  <p:embed/>
                </p:oleObj>
              </mc:Choice>
              <mc:Fallback>
                <p:oleObj name="Document" r:id="rId11" imgW="2846113" imgH="2302326" progId="XaraX.Document">
                  <p:embed/>
                  <p:pic>
                    <p:nvPicPr>
                      <p:cNvPr id="880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239" y="434942"/>
                        <a:ext cx="3340100" cy="2700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9524999" y="1245657"/>
            <a:ext cx="580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/>
              <a:t>PE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248400" y="1398951"/>
            <a:ext cx="12161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/>
              <a:t>Rh-123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3200400" y="1398951"/>
            <a:ext cx="1802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/>
              <a:t>Chlorophyll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1211564" y="3146425"/>
            <a:ext cx="86273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cs typeface="Times New Roman" pitchFamily="18" charset="0"/>
              </a:rPr>
              <a:t>Bang’s</a:t>
            </a:r>
          </a:p>
          <a:p>
            <a:r>
              <a:rPr lang="en-US" dirty="0">
                <a:cs typeface="Times New Roman" pitchFamily="18" charset="0"/>
              </a:rPr>
              <a:t>Labs</a:t>
            </a:r>
          </a:p>
          <a:p>
            <a:r>
              <a:rPr lang="en-US" dirty="0">
                <a:cs typeface="Times New Roman" pitchFamily="18" charset="0"/>
              </a:rPr>
              <a:t>Dyed</a:t>
            </a:r>
          </a:p>
          <a:p>
            <a:r>
              <a:rPr lang="en-US" dirty="0">
                <a:cs typeface="Times New Roman" pitchFamily="18" charset="0"/>
              </a:rPr>
              <a:t>Beads*</a:t>
            </a:r>
          </a:p>
        </p:txBody>
      </p:sp>
      <p:sp>
        <p:nvSpPr>
          <p:cNvPr id="88076" name="Line 12"/>
          <p:cNvSpPr>
            <a:spLocks noChangeShapeType="1"/>
          </p:cNvSpPr>
          <p:nvPr/>
        </p:nvSpPr>
        <p:spPr bwMode="auto">
          <a:xfrm flipV="1">
            <a:off x="3810000" y="4114800"/>
            <a:ext cx="4572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3124200" y="5334000"/>
            <a:ext cx="3083216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These CANNOT be resolved</a:t>
            </a:r>
          </a:p>
        </p:txBody>
      </p:sp>
      <p:sp>
        <p:nvSpPr>
          <p:cNvPr id="88078" name="Line 14"/>
          <p:cNvSpPr>
            <a:spLocks noChangeShapeType="1"/>
          </p:cNvSpPr>
          <p:nvPr/>
        </p:nvSpPr>
        <p:spPr bwMode="auto">
          <a:xfrm flipV="1">
            <a:off x="6019800" y="4114800"/>
            <a:ext cx="14478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8079" name="Picture 15" descr="3 beads spectra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9" t="58461" b="4616"/>
          <a:stretch>
            <a:fillRect/>
          </a:stretch>
        </p:blipFill>
        <p:spPr bwMode="auto">
          <a:xfrm>
            <a:off x="6705600" y="4951414"/>
            <a:ext cx="3505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3124201" y="5755495"/>
            <a:ext cx="31341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Advanced classification tools</a:t>
            </a:r>
          </a:p>
          <a:p>
            <a:r>
              <a:rPr lang="en-US" dirty="0">
                <a:latin typeface="Arial" pitchFamily="34" charset="0"/>
              </a:rPr>
              <a:t>like PCA are required</a:t>
            </a:r>
          </a:p>
        </p:txBody>
      </p:sp>
      <p:sp>
        <p:nvSpPr>
          <p:cNvPr id="88081" name="Film"/>
          <p:cNvSpPr>
            <a:spLocks noEditPoints="1" noChangeArrowheads="1"/>
          </p:cNvSpPr>
          <p:nvPr/>
        </p:nvSpPr>
        <p:spPr bwMode="auto">
          <a:xfrm>
            <a:off x="11771313" y="6375400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082" name="Group 18"/>
          <p:cNvGrpSpPr>
            <a:grpSpLocks/>
          </p:cNvGrpSpPr>
          <p:nvPr/>
        </p:nvGrpSpPr>
        <p:grpSpPr bwMode="auto">
          <a:xfrm>
            <a:off x="6629400" y="2209800"/>
            <a:ext cx="3429000" cy="2681288"/>
            <a:chOff x="3216" y="1392"/>
            <a:chExt cx="2160" cy="1689"/>
          </a:xfrm>
        </p:grpSpPr>
        <p:pic>
          <p:nvPicPr>
            <p:cNvPr id="88083" name="Picture 19" descr="fluorescence_of_3_bead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392"/>
              <a:ext cx="2160" cy="16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84" name="Text Box 20"/>
            <p:cNvSpPr txBox="1">
              <a:spLocks noChangeArrowheads="1"/>
            </p:cNvSpPr>
            <p:nvPr/>
          </p:nvSpPr>
          <p:spPr bwMode="auto">
            <a:xfrm>
              <a:off x="3744" y="1632"/>
              <a:ext cx="1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</a:rPr>
                <a:t>“2” color analysis</a:t>
              </a:r>
            </a:p>
          </p:txBody>
        </p:sp>
      </p:grpSp>
      <p:pic>
        <p:nvPicPr>
          <p:cNvPr id="88085" name="Picture 21" descr="3bead_with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9" r="34146"/>
          <a:stretch>
            <a:fillRect/>
          </a:stretch>
        </p:blipFill>
        <p:spPr bwMode="auto">
          <a:xfrm>
            <a:off x="8229600" y="3276600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2828664" y="5334001"/>
            <a:ext cx="382627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3300"/>
                </a:solidFill>
              </a:rPr>
              <a:t>These CAN now be resolved   </a:t>
            </a:r>
          </a:p>
        </p:txBody>
      </p:sp>
      <p:sp>
        <p:nvSpPr>
          <p:cNvPr id="88087" name="Film"/>
          <p:cNvSpPr>
            <a:spLocks noEditPoints="1" noChangeArrowheads="1"/>
          </p:cNvSpPr>
          <p:nvPr/>
        </p:nvSpPr>
        <p:spPr bwMode="auto">
          <a:xfrm>
            <a:off x="11771313" y="5956300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8" name="Film"/>
          <p:cNvSpPr>
            <a:spLocks noEditPoints="1" noChangeArrowheads="1"/>
          </p:cNvSpPr>
          <p:nvPr/>
        </p:nvSpPr>
        <p:spPr bwMode="auto">
          <a:xfrm>
            <a:off x="11771313" y="5537200"/>
            <a:ext cx="152400" cy="304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4960 w 21600"/>
              <a:gd name="T17" fmla="*/ 8129 h 21600"/>
              <a:gd name="T18" fmla="*/ 17079 w 21600"/>
              <a:gd name="T19" fmla="*/ 13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F5240-2DCE-3643-8DB9-BB02E202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D844-4C17-224C-965D-C24D31191202}" type="datetime13">
              <a:rPr lang="en-US" smtClean="0"/>
              <a:t>5:10:32 PM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5024B-E2FC-6118-F80E-9D452E37E225}"/>
              </a:ext>
            </a:extLst>
          </p:cNvPr>
          <p:cNvSpPr txBox="1"/>
          <p:nvPr/>
        </p:nvSpPr>
        <p:spPr>
          <a:xfrm>
            <a:off x="3888428" y="6629401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97494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C -0.00295 0.0081 -0.00816 0.01528 -0.01388 0.02037 C -0.01597 0.02847 -0.01927 0.02986 -0.02361 0.03518 C -0.03906 0.05393 -0.04045 0.05556 -0.06111 0.06667 C -0.06631 0.06944 -0.06388 0.07153 -0.06944 0.07222 C -0.07691 0.07315 -0.0842 0.07338 -0.09166 0.07407 C -0.11388 0.09398 -0.14427 0.07847 -0.16944 0.07778 C -0.19288 0.08565 -0.21822 0.0838 -0.24166 0.07593 C -0.24791 0.07037 -0.25399 0.06852 -0.26111 0.06667 C -0.26961 0.05903 -0.26024 0.06643 -0.27222 0.06111 C -0.27934 0.05787 -0.27673 0.05694 -0.28333 0.05185 C -0.29062 0.0463 -0.29895 0.04491 -0.30555 0.03704 C -0.31163 0.02986 -0.31979 0.02106 -0.325 0.01296 C -0.33229 0.00185 -0.32569 0.00856 -0.33333 0.00185 C -0.33593 -0.00347 -0.33958 -0.00556 -0.34166 -0.01111 " pathEditMode="relative" ptsTypes="ffffffffffffffA">
                                      <p:cBhvr>
                                        <p:cTn id="32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0" grpId="0"/>
      <p:bldP spid="88081" grpId="0" animBg="1"/>
      <p:bldP spid="88086" grpId="0" animBg="1"/>
      <p:bldP spid="88087" grpId="0" animBg="1"/>
      <p:bldP spid="880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Spectral “fingerprints” identify samples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2422526" y="1774825"/>
          <a:ext cx="7351713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352381" imgH="3309139" progId="XaraX.Document">
                  <p:link updateAutomatic="1"/>
                </p:oleObj>
              </mc:Choice>
              <mc:Fallback>
                <p:oleObj name="Document" r:id="rId3" imgW="7352381" imgH="3309139" progId="XaraX.Document">
                  <p:link updateAutomatic="1"/>
                  <p:pic>
                    <p:nvPicPr>
                      <p:cNvPr id="287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6" y="1774825"/>
                        <a:ext cx="7351713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43564-68E8-4E45-8579-EE69429D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C252-4E4B-4B44-A3EE-AADFAB2C43D8}" type="datetime13">
              <a:rPr lang="en-US" smtClean="0"/>
              <a:t>5:10:32 PM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4B255-F3BD-685D-5F65-E03CCCC98470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90200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Spectral “fingerprints” identify samples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2422526" y="1774825"/>
          <a:ext cx="7351713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352381" imgH="3309139" progId="XaraX.Document">
                  <p:link updateAutomatic="1"/>
                </p:oleObj>
              </mc:Choice>
              <mc:Fallback>
                <p:oleObj name="Document" r:id="rId3" imgW="7352381" imgH="3309139" progId="XaraX.Document">
                  <p:link updateAutomatic="1"/>
                  <p:pic>
                    <p:nvPicPr>
                      <p:cNvPr id="285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6" y="1774825"/>
                        <a:ext cx="7351713" cy="330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22394" y="530443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technology is now a commercial technology (Sony)     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(…to HT)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60176-C0BD-7C44-BEBC-3F5EC6BC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FC119-6B3A-1E49-9C8D-AD2B7805AD1F}" type="datetime13">
              <a:rPr lang="en-US" smtClean="0"/>
              <a:t>5:10:32 PM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E4236-1C77-16A6-0DD0-940080229073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9218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45720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>
                <a:latin typeface="Arial Narrow" charset="0"/>
              </a:rPr>
              <a:t>SVM classification – 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981200"/>
            <a:ext cx="4038600" cy="2819400"/>
          </a:xfrm>
        </p:spPr>
        <p:txBody>
          <a:bodyPr/>
          <a:lstStyle/>
          <a:p>
            <a:pPr eaLnBrk="1" hangingPunct="1"/>
            <a:r>
              <a:rPr lang="en-US" sz="2400">
                <a:latin typeface="Trebuchet MS" charset="0"/>
              </a:rPr>
              <a:t>Clean controls required (training samples)!</a:t>
            </a:r>
          </a:p>
          <a:p>
            <a:pPr eaLnBrk="1" hangingPunct="1"/>
            <a:r>
              <a:rPr lang="en-US" sz="2400">
                <a:latin typeface="Trebuchet MS" charset="0"/>
              </a:rPr>
              <a:t>One training and validation process in completed, classification can be performed </a:t>
            </a:r>
            <a:r>
              <a:rPr lang="ja-JP" altLang="en-US" sz="2400">
                <a:latin typeface="Trebuchet MS" charset="0"/>
              </a:rPr>
              <a:t>“</a:t>
            </a:r>
            <a:r>
              <a:rPr lang="en-US" sz="2400">
                <a:latin typeface="Trebuchet MS" charset="0"/>
              </a:rPr>
              <a:t>on fly</a:t>
            </a:r>
            <a:r>
              <a:rPr lang="ja-JP" altLang="en-US" sz="2400">
                <a:latin typeface="Trebuchet MS" charset="0"/>
              </a:rPr>
              <a:t>”</a:t>
            </a:r>
            <a:endParaRPr lang="en-US" sz="2400">
              <a:latin typeface="Trebuchet MS" charset="0"/>
            </a:endParaRPr>
          </a:p>
        </p:txBody>
      </p:sp>
      <p:sp>
        <p:nvSpPr>
          <p:cNvPr id="17412" name="AutoShape 20"/>
          <p:cNvSpPr>
            <a:spLocks noChangeArrowheads="1"/>
          </p:cNvSpPr>
          <p:nvPr/>
        </p:nvSpPr>
        <p:spPr bwMode="auto">
          <a:xfrm>
            <a:off x="6743701" y="381000"/>
            <a:ext cx="2741613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Collect training dataset</a:t>
            </a:r>
          </a:p>
        </p:txBody>
      </p:sp>
      <p:sp>
        <p:nvSpPr>
          <p:cNvPr id="17413" name="AutoShape 21"/>
          <p:cNvSpPr>
            <a:spLocks noChangeArrowheads="1"/>
          </p:cNvSpPr>
          <p:nvPr/>
        </p:nvSpPr>
        <p:spPr bwMode="auto">
          <a:xfrm>
            <a:off x="6743701" y="3810000"/>
            <a:ext cx="2741613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Build the classifier</a:t>
            </a:r>
          </a:p>
        </p:txBody>
      </p:sp>
      <p:grpSp>
        <p:nvGrpSpPr>
          <p:cNvPr id="17414" name="Group 26"/>
          <p:cNvGrpSpPr>
            <a:grpSpLocks/>
          </p:cNvGrpSpPr>
          <p:nvPr/>
        </p:nvGrpSpPr>
        <p:grpSpPr bwMode="auto">
          <a:xfrm>
            <a:off x="6743701" y="1219200"/>
            <a:ext cx="2741613" cy="2209800"/>
            <a:chOff x="3504" y="768"/>
            <a:chExt cx="1727" cy="1392"/>
          </a:xfrm>
        </p:grpSpPr>
        <p:sp>
          <p:nvSpPr>
            <p:cNvPr id="17425" name="AutoShape 18"/>
            <p:cNvSpPr>
              <a:spLocks noChangeArrowheads="1"/>
            </p:cNvSpPr>
            <p:nvPr/>
          </p:nvSpPr>
          <p:spPr bwMode="auto">
            <a:xfrm>
              <a:off x="3504" y="768"/>
              <a:ext cx="1727" cy="13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algn="ctr"/>
              <a:r>
                <a:rPr lang="en-US" sz="1600" dirty="0">
                  <a:solidFill>
                    <a:srgbClr val="FFFF00"/>
                  </a:solidFill>
                </a:rPr>
                <a:t>Select features</a:t>
              </a:r>
            </a:p>
          </p:txBody>
        </p:sp>
        <p:sp>
          <p:nvSpPr>
            <p:cNvPr id="17426" name="AutoShape 22"/>
            <p:cNvSpPr>
              <a:spLocks noChangeArrowheads="1"/>
            </p:cNvSpPr>
            <p:nvPr/>
          </p:nvSpPr>
          <p:spPr bwMode="auto">
            <a:xfrm>
              <a:off x="3792" y="1152"/>
              <a:ext cx="1152" cy="3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dirty="0"/>
                <a:t>Model-based</a:t>
              </a:r>
            </a:p>
            <a:p>
              <a:r>
                <a:rPr lang="en-US" sz="1600" dirty="0"/>
                <a:t> selection</a:t>
              </a:r>
            </a:p>
          </p:txBody>
        </p:sp>
        <p:sp>
          <p:nvSpPr>
            <p:cNvPr id="17427" name="AutoShape 24"/>
            <p:cNvSpPr>
              <a:spLocks noChangeArrowheads="1"/>
            </p:cNvSpPr>
            <p:nvPr/>
          </p:nvSpPr>
          <p:spPr bwMode="auto">
            <a:xfrm>
              <a:off x="3792" y="1680"/>
              <a:ext cx="1152" cy="3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Statistics-based</a:t>
              </a:r>
            </a:p>
            <a:p>
              <a:r>
                <a:rPr lang="en-US" sz="1600" dirty="0">
                  <a:solidFill>
                    <a:srgbClr val="000000"/>
                  </a:solidFill>
                </a:rPr>
                <a:t> selection</a:t>
              </a:r>
            </a:p>
          </p:txBody>
        </p:sp>
      </p:grpSp>
      <p:sp>
        <p:nvSpPr>
          <p:cNvPr id="17415" name="AutoShape 25"/>
          <p:cNvSpPr>
            <a:spLocks noChangeArrowheads="1"/>
          </p:cNvSpPr>
          <p:nvPr/>
        </p:nvSpPr>
        <p:spPr bwMode="auto">
          <a:xfrm>
            <a:off x="6743701" y="4648200"/>
            <a:ext cx="2741613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Train and validate</a:t>
            </a:r>
          </a:p>
          <a:p>
            <a:r>
              <a:rPr lang="en-US" sz="1600" dirty="0">
                <a:solidFill>
                  <a:srgbClr val="FFFF00"/>
                </a:solidFill>
              </a:rPr>
              <a:t> the classifier</a:t>
            </a:r>
          </a:p>
        </p:txBody>
      </p:sp>
      <p:sp>
        <p:nvSpPr>
          <p:cNvPr id="17416" name="AutoShape 27"/>
          <p:cNvSpPr>
            <a:spLocks noChangeArrowheads="1"/>
          </p:cNvSpPr>
          <p:nvPr/>
        </p:nvSpPr>
        <p:spPr bwMode="auto">
          <a:xfrm>
            <a:off x="3581401" y="4648200"/>
            <a:ext cx="2741613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Collect your data</a:t>
            </a:r>
          </a:p>
        </p:txBody>
      </p:sp>
      <p:sp>
        <p:nvSpPr>
          <p:cNvPr id="17417" name="AutoShape 28"/>
          <p:cNvSpPr>
            <a:spLocks noChangeArrowheads="1"/>
          </p:cNvSpPr>
          <p:nvPr/>
        </p:nvSpPr>
        <p:spPr bwMode="auto">
          <a:xfrm>
            <a:off x="5181601" y="5486400"/>
            <a:ext cx="2741613" cy="457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Classify in real-time</a:t>
            </a:r>
          </a:p>
        </p:txBody>
      </p:sp>
      <p:cxnSp>
        <p:nvCxnSpPr>
          <p:cNvPr id="17418" name="AutoShape 30"/>
          <p:cNvCxnSpPr>
            <a:cxnSpLocks noChangeShapeType="1"/>
            <a:stCxn id="17425" idx="2"/>
            <a:endCxn id="17413" idx="0"/>
          </p:cNvCxnSpPr>
          <p:nvPr/>
        </p:nvCxnSpPr>
        <p:spPr bwMode="auto">
          <a:xfrm>
            <a:off x="8115300" y="3429000"/>
            <a:ext cx="0" cy="3810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AutoShape 31"/>
          <p:cNvCxnSpPr>
            <a:cxnSpLocks noChangeShapeType="1"/>
            <a:stCxn id="17416" idx="3"/>
            <a:endCxn id="17417" idx="0"/>
          </p:cNvCxnSpPr>
          <p:nvPr/>
        </p:nvCxnSpPr>
        <p:spPr bwMode="auto">
          <a:xfrm>
            <a:off x="6323014" y="4876800"/>
            <a:ext cx="230187" cy="609600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AutoShape 32"/>
          <p:cNvCxnSpPr>
            <a:cxnSpLocks noChangeShapeType="1"/>
            <a:stCxn id="17412" idx="2"/>
            <a:endCxn id="17425" idx="0"/>
          </p:cNvCxnSpPr>
          <p:nvPr/>
        </p:nvCxnSpPr>
        <p:spPr bwMode="auto">
          <a:xfrm>
            <a:off x="8115300" y="838200"/>
            <a:ext cx="0" cy="3810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1" name="AutoShape 33"/>
          <p:cNvCxnSpPr>
            <a:cxnSpLocks noChangeShapeType="1"/>
            <a:stCxn id="17413" idx="2"/>
            <a:endCxn id="17415" idx="0"/>
          </p:cNvCxnSpPr>
          <p:nvPr/>
        </p:nvCxnSpPr>
        <p:spPr bwMode="auto">
          <a:xfrm>
            <a:off x="8115300" y="4267200"/>
            <a:ext cx="0" cy="3810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AutoShape 34"/>
          <p:cNvCxnSpPr>
            <a:cxnSpLocks noChangeShapeType="1"/>
            <a:stCxn id="17415" idx="1"/>
            <a:endCxn id="17417" idx="0"/>
          </p:cNvCxnSpPr>
          <p:nvPr/>
        </p:nvCxnSpPr>
        <p:spPr bwMode="auto">
          <a:xfrm rot="10800000" flipV="1">
            <a:off x="6553200" y="4876800"/>
            <a:ext cx="190500" cy="609600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AutoShape 35"/>
          <p:cNvCxnSpPr>
            <a:cxnSpLocks noChangeShapeType="1"/>
            <a:stCxn id="17413" idx="3"/>
            <a:endCxn id="17425" idx="3"/>
          </p:cNvCxnSpPr>
          <p:nvPr/>
        </p:nvCxnSpPr>
        <p:spPr bwMode="auto">
          <a:xfrm flipV="1">
            <a:off x="9485314" y="2324100"/>
            <a:ext cx="1587" cy="1714500"/>
          </a:xfrm>
          <a:prstGeom prst="bentConnector3">
            <a:avLst>
              <a:gd name="adj1" fmla="val 29700009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AutoShape 36"/>
          <p:cNvCxnSpPr>
            <a:cxnSpLocks noChangeShapeType="1"/>
            <a:stCxn id="17415" idx="3"/>
            <a:endCxn id="17425" idx="3"/>
          </p:cNvCxnSpPr>
          <p:nvPr/>
        </p:nvCxnSpPr>
        <p:spPr bwMode="auto">
          <a:xfrm flipV="1">
            <a:off x="9485314" y="2324100"/>
            <a:ext cx="1587" cy="2552700"/>
          </a:xfrm>
          <a:prstGeom prst="bentConnector3">
            <a:avLst>
              <a:gd name="adj1" fmla="val 55600014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038200" y="6172201"/>
            <a:ext cx="920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</a:t>
            </a:r>
            <a:r>
              <a:rPr lang="en-US" sz="2400" b="1" u="sng" dirty="0"/>
              <a:t>language</a:t>
            </a:r>
            <a:r>
              <a:rPr lang="en-US" sz="2400" b="1" dirty="0"/>
              <a:t> is different to our traditional cytometric thinking…..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A91704-FC46-D448-B5B6-374BF42A5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310F5-2011-DC4E-9875-5061A87D968E}" type="datetime13">
              <a:rPr lang="en-US" altLang="en-US" smtClean="0"/>
              <a:t>5:10:32 PM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4EE03-BCEC-6114-1280-A30ABB4D3B11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670942201"/>
      </p:ext>
    </p:extLst>
  </p:cSld>
  <p:clrMapOvr>
    <a:masterClrMapping/>
  </p:clrMapOvr>
  <p:transition spd="slow" advClick="0" advTm="3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BFAF-42C2-A476-BDEF-10064233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6" y="96768"/>
            <a:ext cx="10515600" cy="662781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cellular experiments – human</a:t>
            </a:r>
            <a:r>
              <a:rPr lang="en-US" baseline="30000" dirty="0"/>
              <a:t>*</a:t>
            </a:r>
            <a:r>
              <a:rPr lang="en-US" dirty="0"/>
              <a:t> lymphocytes</a:t>
            </a:r>
            <a:endParaRPr lang="en-US" baseline="30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F9AF3E-2C76-2722-2871-D78BF6A9D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87" y="1027906"/>
            <a:ext cx="6877050" cy="553402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A9C3B-C5D9-7E88-C0DF-6B9B0159B06C}"/>
              </a:ext>
            </a:extLst>
          </p:cNvPr>
          <p:cNvSpPr txBox="1"/>
          <p:nvPr/>
        </p:nvSpPr>
        <p:spPr>
          <a:xfrm>
            <a:off x="5216045" y="6561931"/>
            <a:ext cx="1551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from 2004-5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8E8BF-44FA-71B9-1EA1-2AB66DE1E265}"/>
              </a:ext>
            </a:extLst>
          </p:cNvPr>
          <p:cNvSpPr txBox="1"/>
          <p:nvPr/>
        </p:nvSpPr>
        <p:spPr>
          <a:xfrm>
            <a:off x="1367315" y="6622732"/>
            <a:ext cx="2472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(* With the assumption that JPR is classified as human)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DB7C66-6F09-204B-B31C-1B5B49FF143F}"/>
              </a:ext>
            </a:extLst>
          </p:cNvPr>
          <p:cNvSpPr txBox="1"/>
          <p:nvPr/>
        </p:nvSpPr>
        <p:spPr>
          <a:xfrm>
            <a:off x="127283" y="759549"/>
            <a:ext cx="1927411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Here is how we explained Spectral Cytometry in 2005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1FDC5-644F-A4C8-359F-BBDB8DC0EDB8}"/>
              </a:ext>
            </a:extLst>
          </p:cNvPr>
          <p:cNvSpPr txBox="1"/>
          <p:nvPr/>
        </p:nvSpPr>
        <p:spPr>
          <a:xfrm>
            <a:off x="9784976" y="6649647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B9F75-9F66-08F1-31F4-87829E15D89E}"/>
              </a:ext>
            </a:extLst>
          </p:cNvPr>
          <p:cNvSpPr txBox="1"/>
          <p:nvPr/>
        </p:nvSpPr>
        <p:spPr>
          <a:xfrm>
            <a:off x="9387730" y="2375375"/>
            <a:ext cx="257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Lymphocytes stained with 5 colors. For some reason only 4 colors worked – not sure why, but the reagent may have been bad – but this was real data using my blood (as usual)!!!</a:t>
            </a:r>
          </a:p>
        </p:txBody>
      </p:sp>
    </p:spTree>
    <p:extLst>
      <p:ext uri="{BB962C8B-B14F-4D97-AF65-F5344CB8AC3E}">
        <p14:creationId xmlns:p14="http://schemas.microsoft.com/office/powerpoint/2010/main" val="204206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1C062-DFDD-A764-7322-CB23E7703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42" y="-145143"/>
            <a:ext cx="11223171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Spectral Flow Cytometry as used today was developed at Purdue University between 2000-2004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AFE1F-D3C5-1AE2-8BEF-B67C2AC6C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559" y="980052"/>
            <a:ext cx="7350216" cy="22227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F058B-EAAB-AE13-4D85-8CE3A9E6A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90" y="3216620"/>
            <a:ext cx="5832510" cy="206747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86194D-29AD-BD85-4CAF-D2BA40DA8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541" y="3340489"/>
            <a:ext cx="4360817" cy="296351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FACB48-D46F-CC99-49C8-2E8DD4F3E585}"/>
              </a:ext>
            </a:extLst>
          </p:cNvPr>
          <p:cNvSpPr txBox="1"/>
          <p:nvPr/>
        </p:nvSpPr>
        <p:spPr>
          <a:xfrm>
            <a:off x="4093611" y="6488668"/>
            <a:ext cx="542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http://www.cyto.purdue.edu/</a:t>
            </a:r>
            <a:r>
              <a:rPr lang="en-US" dirty="0" err="1">
                <a:hlinkClick r:id="rId5"/>
              </a:rPr>
              <a:t>Spectral_Flow_Cytometry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4588B-520D-0F7C-77E2-AE8EDE19F65B}"/>
              </a:ext>
            </a:extLst>
          </p:cNvPr>
          <p:cNvSpPr txBox="1"/>
          <p:nvPr/>
        </p:nvSpPr>
        <p:spPr>
          <a:xfrm>
            <a:off x="468351" y="6542529"/>
            <a:ext cx="261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Documents available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4244AA-54E9-B492-5179-5D30EBD289C3}"/>
              </a:ext>
            </a:extLst>
          </p:cNvPr>
          <p:cNvSpPr txBox="1"/>
          <p:nvPr/>
        </p:nvSpPr>
        <p:spPr>
          <a:xfrm>
            <a:off x="9611706" y="1676849"/>
            <a:ext cx="1863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Expires on</a:t>
            </a:r>
          </a:p>
          <a:p>
            <a:r>
              <a:rPr lang="en-US" dirty="0">
                <a:solidFill>
                  <a:srgbClr val="FF0000"/>
                </a:solidFill>
              </a:rPr>
              <a:t>August, 25, 2025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A95AA-1765-D938-100D-C68FF06319E0}"/>
              </a:ext>
            </a:extLst>
          </p:cNvPr>
          <p:cNvSpPr txBox="1"/>
          <p:nvPr/>
        </p:nvSpPr>
        <p:spPr>
          <a:xfrm>
            <a:off x="9784976" y="6596390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D7C91-B8E8-BC1F-F234-9E3733713B05}"/>
              </a:ext>
            </a:extLst>
          </p:cNvPr>
          <p:cNvSpPr txBox="1"/>
          <p:nvPr/>
        </p:nvSpPr>
        <p:spPr>
          <a:xfrm>
            <a:off x="112948" y="5265397"/>
            <a:ext cx="6917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first article explaining how spectral flow cytometry worked. The reason it was published in this magazine, was because, at this time, it took at least a year to publish anything – and we were able to get this in within a couple of months. </a:t>
            </a:r>
          </a:p>
        </p:txBody>
      </p:sp>
    </p:spTree>
    <p:extLst>
      <p:ext uri="{BB962C8B-B14F-4D97-AF65-F5344CB8AC3E}">
        <p14:creationId xmlns:p14="http://schemas.microsoft.com/office/powerpoint/2010/main" val="233224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9EB7-10C8-7411-00F0-D43EC2DE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14" y="119515"/>
            <a:ext cx="10515600" cy="662442"/>
          </a:xfrm>
        </p:spPr>
        <p:txBody>
          <a:bodyPr>
            <a:normAutofit fontScale="90000"/>
          </a:bodyPr>
          <a:lstStyle/>
          <a:p>
            <a:r>
              <a:rPr lang="en-US" dirty="0"/>
              <a:t>Some statements in the 2004 manuscript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EB40D-DF70-E5DA-3DDD-792FCAD45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71" y="1092199"/>
            <a:ext cx="4572000" cy="345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3BCD7-4D4D-4BD4-B246-BACF3CE42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57" y="1173841"/>
            <a:ext cx="4546600" cy="128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F700DF-35F3-53D6-995E-B82C27EE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114" y="3429000"/>
            <a:ext cx="4521200" cy="276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A2A1C-06E5-FC25-2D6D-64837542B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71" y="4546599"/>
            <a:ext cx="4445000" cy="215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151441-0E17-EA14-2437-B3F68B8295A1}"/>
              </a:ext>
            </a:extLst>
          </p:cNvPr>
          <p:cNvSpPr/>
          <p:nvPr/>
        </p:nvSpPr>
        <p:spPr>
          <a:xfrm>
            <a:off x="428171" y="2456541"/>
            <a:ext cx="4445000" cy="1143002"/>
          </a:xfrm>
          <a:prstGeom prst="rect">
            <a:avLst/>
          </a:prstGeom>
          <a:solidFill>
            <a:srgbClr val="FFFF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13BF9-27F1-D444-614F-3923A2DF0F4F}"/>
              </a:ext>
            </a:extLst>
          </p:cNvPr>
          <p:cNvSpPr/>
          <p:nvPr/>
        </p:nvSpPr>
        <p:spPr>
          <a:xfrm>
            <a:off x="573314" y="5167086"/>
            <a:ext cx="4445000" cy="1577068"/>
          </a:xfrm>
          <a:prstGeom prst="rect">
            <a:avLst/>
          </a:prstGeom>
          <a:solidFill>
            <a:srgbClr val="FFFF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3D8142-0436-6D9B-1828-44CD563A80E1}"/>
              </a:ext>
            </a:extLst>
          </p:cNvPr>
          <p:cNvSpPr/>
          <p:nvPr/>
        </p:nvSpPr>
        <p:spPr>
          <a:xfrm>
            <a:off x="5696857" y="1228268"/>
            <a:ext cx="4445000" cy="1143002"/>
          </a:xfrm>
          <a:prstGeom prst="rect">
            <a:avLst/>
          </a:prstGeom>
          <a:solidFill>
            <a:srgbClr val="FFFF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6FB7CD-2826-5C3F-3E0C-33FA642E3D44}"/>
              </a:ext>
            </a:extLst>
          </p:cNvPr>
          <p:cNvSpPr/>
          <p:nvPr/>
        </p:nvSpPr>
        <p:spPr>
          <a:xfrm>
            <a:off x="5831114" y="3428999"/>
            <a:ext cx="4412343" cy="2436780"/>
          </a:xfrm>
          <a:prstGeom prst="rect">
            <a:avLst/>
          </a:prstGeom>
          <a:solidFill>
            <a:srgbClr val="FFFF00">
              <a:alpha val="3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37124914-DEA2-CCD0-6F72-64ED48F5DBA0}"/>
              </a:ext>
            </a:extLst>
          </p:cNvPr>
          <p:cNvSpPr/>
          <p:nvPr/>
        </p:nvSpPr>
        <p:spPr>
          <a:xfrm rot="5400000">
            <a:off x="10381658" y="1397747"/>
            <a:ext cx="579625" cy="83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252767F9-B649-2986-036E-C4812F9EAA5A}"/>
              </a:ext>
            </a:extLst>
          </p:cNvPr>
          <p:cNvSpPr/>
          <p:nvPr/>
        </p:nvSpPr>
        <p:spPr>
          <a:xfrm rot="5400000">
            <a:off x="10563875" y="3547912"/>
            <a:ext cx="579625" cy="83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6163C-7EE4-F2B0-2FA0-860BD0C55AFC}"/>
              </a:ext>
            </a:extLst>
          </p:cNvPr>
          <p:cNvSpPr txBox="1"/>
          <p:nvPr/>
        </p:nvSpPr>
        <p:spPr>
          <a:xfrm>
            <a:off x="9532302" y="6574794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48271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270576-9D12-7E5F-730F-A1083F26F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95" y="604246"/>
            <a:ext cx="2464286" cy="16054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B17CCF-0674-CE55-6C38-BC8BDF6EA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61" y="1523633"/>
            <a:ext cx="2345163" cy="13971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5D445-8EFF-8315-07FF-9D27190EF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635" y="363975"/>
            <a:ext cx="4090949" cy="1806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24BB93-1873-5307-129D-900D29673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370" y="2690453"/>
            <a:ext cx="3549960" cy="126866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6C3C1B-205F-07FD-32CB-03CBBC434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256" y="3014737"/>
            <a:ext cx="3606872" cy="1128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7B4A03-A6DE-9E7C-C1C6-315CD293A0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874" y="2350249"/>
            <a:ext cx="3686698" cy="14613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6FFCA6-2CC4-B62F-316C-A8F23E443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8871" y="4331784"/>
            <a:ext cx="4020875" cy="13255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A72E170-DA83-3F68-3E1E-9FBCD31B06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320" y="4443522"/>
            <a:ext cx="3483522" cy="16227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B0E8B8-18F8-8E61-4DC4-81687532EB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5331" y="4184314"/>
            <a:ext cx="2899204" cy="20083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FBBB63-ED6B-F3F7-19C7-6D2B4C08C9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4535" y="5689843"/>
            <a:ext cx="2960704" cy="80418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187918-95FC-F39F-CB26-15AADC3610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2683" y="723779"/>
            <a:ext cx="3499317" cy="136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938F425-B762-9BE8-F0B9-DCBA92873978}"/>
              </a:ext>
            </a:extLst>
          </p:cNvPr>
          <p:cNvSpPr txBox="1"/>
          <p:nvPr/>
        </p:nvSpPr>
        <p:spPr>
          <a:xfrm>
            <a:off x="2743200" y="-21605"/>
            <a:ext cx="580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From 2004- 2010 – at least 30 + talks on spectral cytometry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3C2D0C-0C39-C33A-18C8-D436EC8022D3}"/>
              </a:ext>
            </a:extLst>
          </p:cNvPr>
          <p:cNvSpPr txBox="1"/>
          <p:nvPr/>
        </p:nvSpPr>
        <p:spPr>
          <a:xfrm>
            <a:off x="9862715" y="6596390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01922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6201-3381-9C47-9509-4A71BE37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7" y="259185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Flow cytometry in early 2000s…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5E2FB-34E3-4089-4971-C830B2E16397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2040520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87D22-9CEB-273B-9324-276F862F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BD16C-34B6-9A18-B766-CAC16CE3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07B3-A45F-8B44-A0CD-762872FC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17" y="-167926"/>
            <a:ext cx="115951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We all know of the race to measure more colors….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B7374-9810-D043-83F2-5D43FCB9F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700" y="1253331"/>
            <a:ext cx="2125133" cy="4351338"/>
          </a:xfrm>
        </p:spPr>
        <p:txBody>
          <a:bodyPr/>
          <a:lstStyle/>
          <a:p>
            <a:r>
              <a:rPr lang="en-US" dirty="0"/>
              <a:t>2 colors…</a:t>
            </a:r>
          </a:p>
          <a:p>
            <a:r>
              <a:rPr lang="en-US" dirty="0"/>
              <a:t>3 colors…</a:t>
            </a:r>
          </a:p>
          <a:p>
            <a:r>
              <a:rPr lang="en-US" dirty="0"/>
              <a:t>5 colors…</a:t>
            </a:r>
          </a:p>
          <a:p>
            <a:r>
              <a:rPr lang="en-US" dirty="0"/>
              <a:t>8 colors…</a:t>
            </a:r>
          </a:p>
          <a:p>
            <a:r>
              <a:rPr lang="en-US" dirty="0"/>
              <a:t>11 colors…</a:t>
            </a:r>
          </a:p>
          <a:p>
            <a:r>
              <a:rPr lang="en-US" dirty="0"/>
              <a:t>18 colors…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74B2C4-C865-AC4C-8C70-5209689CC031}"/>
              </a:ext>
            </a:extLst>
          </p:cNvPr>
          <p:cNvSpPr txBox="1"/>
          <p:nvPr/>
        </p:nvSpPr>
        <p:spPr>
          <a:xfrm>
            <a:off x="355600" y="4430772"/>
            <a:ext cx="1183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Everything was about increasing the power of flow cytometry…….</a:t>
            </a:r>
          </a:p>
          <a:p>
            <a:r>
              <a:rPr lang="en-US" sz="2800" dirty="0"/>
              <a:t>The problem was how to fit more colors into available bands………</a:t>
            </a:r>
          </a:p>
          <a:p>
            <a:r>
              <a:rPr lang="en-US" sz="2800" dirty="0"/>
              <a:t>Should we use more lasers? Bigger Lasers?</a:t>
            </a:r>
          </a:p>
          <a:p>
            <a:r>
              <a:rPr lang="en-US" sz="2800" dirty="0"/>
              <a:t>New Dyes? Tandem Dyes? </a:t>
            </a:r>
          </a:p>
        </p:txBody>
      </p:sp>
      <p:sp>
        <p:nvSpPr>
          <p:cNvPr id="5" name="Film">
            <a:extLst>
              <a:ext uri="{FF2B5EF4-FFF2-40B4-BE49-F238E27FC236}">
                <a16:creationId xmlns:a16="http://schemas.microsoft.com/office/drawing/2014/main" id="{0C6E85AD-F45E-4A46-0121-468ABCC2E46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1722100" y="62484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1209675 w 21600"/>
              <a:gd name="T3" fmla="*/ 0 h 21600"/>
              <a:gd name="T4" fmla="*/ 2419350 w 21600"/>
              <a:gd name="T5" fmla="*/ 0 h 21600"/>
              <a:gd name="T6" fmla="*/ 2419350 w 21600"/>
              <a:gd name="T7" fmla="*/ 3360208 h 21600"/>
              <a:gd name="T8" fmla="*/ 2419350 w 21600"/>
              <a:gd name="T9" fmla="*/ 6720417 h 21600"/>
              <a:gd name="T10" fmla="*/ 1209675 w 21600"/>
              <a:gd name="T11" fmla="*/ 6720417 h 21600"/>
              <a:gd name="T12" fmla="*/ 0 w 21600"/>
              <a:gd name="T13" fmla="*/ 6720417 h 21600"/>
              <a:gd name="T14" fmla="*/ 0 w 21600"/>
              <a:gd name="T15" fmla="*/ 33602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796C50-2FE4-EED9-8950-3C374223BA6A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776592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87CAE-2E7B-B0B8-DB24-360C957E0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2276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It occurred to our Purdue group that we could solve the problem by not having to worry about the band width of the dyes at all – but take advantage of the fact that each dye exhibited a specific spectral signature.…..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E37A9-4350-79E4-30C1-7809D5A7FD09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420062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5168-EBC5-90E0-E45D-27D30707E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51" y="-88553"/>
            <a:ext cx="10515600" cy="682198"/>
          </a:xfrm>
        </p:spPr>
        <p:txBody>
          <a:bodyPr>
            <a:normAutofit/>
          </a:bodyPr>
          <a:lstStyle/>
          <a:p>
            <a:r>
              <a:rPr lang="en-US" sz="2400" b="1" dirty="0"/>
              <a:t>What drove us to this direction?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B401-DCA0-FBFB-3110-D4CDD8EF1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349" y="954746"/>
            <a:ext cx="8718004" cy="1868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“Inside Landsat 1 </a:t>
            </a:r>
            <a:r>
              <a:rPr lang="en-US" sz="1400" dirty="0"/>
              <a:t>(1972) </a:t>
            </a:r>
            <a:r>
              <a:rPr lang="en-US" sz="2400" dirty="0"/>
              <a:t>was a Return Beam Vidicon (RBV) and a </a:t>
            </a:r>
            <a:r>
              <a:rPr lang="en-US" sz="2400" dirty="0">
                <a:solidFill>
                  <a:srgbClr val="FF0000"/>
                </a:solidFill>
              </a:rPr>
              <a:t>secondary, experimental Multi-Spectral Scanner (MSS). </a:t>
            </a:r>
            <a:r>
              <a:rPr lang="en-US" sz="2400" dirty="0"/>
              <a:t>The RBV was supposed to be the prime instrument, but the MSS data was demonstrably superior.”</a:t>
            </a:r>
          </a:p>
        </p:txBody>
      </p:sp>
      <p:pic>
        <p:nvPicPr>
          <p:cNvPr id="1026" name="Picture 2" descr="The Landsat 1 Satellite">
            <a:extLst>
              <a:ext uri="{FF2B5EF4-FFF2-40B4-BE49-F238E27FC236}">
                <a16:creationId xmlns:a16="http://schemas.microsoft.com/office/drawing/2014/main" id="{344597FE-A61F-BF17-E638-450FAAE8A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3" y="900494"/>
            <a:ext cx="21717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FE92FB-D917-D1CF-4C7D-B8CD1565040B}"/>
              </a:ext>
            </a:extLst>
          </p:cNvPr>
          <p:cNvSpPr txBox="1"/>
          <p:nvPr/>
        </p:nvSpPr>
        <p:spPr>
          <a:xfrm>
            <a:off x="6892159" y="2264528"/>
            <a:ext cx="3814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https://</a:t>
            </a:r>
            <a:r>
              <a:rPr lang="en-US" sz="1400" dirty="0" err="1">
                <a:solidFill>
                  <a:srgbClr val="0070C0"/>
                </a:solidFill>
              </a:rPr>
              <a:t>www.usgs.gov</a:t>
            </a:r>
            <a:r>
              <a:rPr lang="en-US" sz="1400" dirty="0">
                <a:solidFill>
                  <a:srgbClr val="0070C0"/>
                </a:solidFill>
              </a:rPr>
              <a:t>/</a:t>
            </a:r>
            <a:r>
              <a:rPr lang="en-US" sz="1400" dirty="0" err="1">
                <a:solidFill>
                  <a:srgbClr val="0070C0"/>
                </a:solidFill>
              </a:rPr>
              <a:t>landsat</a:t>
            </a:r>
            <a:r>
              <a:rPr lang="en-US" sz="1400" dirty="0">
                <a:solidFill>
                  <a:srgbClr val="0070C0"/>
                </a:solidFill>
              </a:rPr>
              <a:t>-missions/landsat-1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B9755-01B3-69D6-C35D-BA7F4A0A8B48}"/>
              </a:ext>
            </a:extLst>
          </p:cNvPr>
          <p:cNvSpPr txBox="1"/>
          <p:nvPr/>
        </p:nvSpPr>
        <p:spPr>
          <a:xfrm>
            <a:off x="2720898" y="2736398"/>
            <a:ext cx="9040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cross-track scanning was accomplished by an oscillating mirror; six lines were scanned simultaneously in each of the four spectral bands for each mirror sweep. The forward motion of the satellite provided the along-track scan line progression.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019DBBF3-1466-7270-AA20-B4197CA4C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159172"/>
            <a:ext cx="995726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EE49B622-BA17-7047-7BD2-C899128D1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2274" y="1651470"/>
            <a:ext cx="1429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Prof. David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Landgrebe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Typical continuous spectral curves or signatures of the four classes shown.">
            <a:extLst>
              <a:ext uri="{FF2B5EF4-FFF2-40B4-BE49-F238E27FC236}">
                <a16:creationId xmlns:a16="http://schemas.microsoft.com/office/drawing/2014/main" id="{07A8D44F-2EF6-D755-AB15-FC09758E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039" y="4564136"/>
            <a:ext cx="3815763" cy="19735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42432607-2A9A-1546-0FDF-DA984A38B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6482688"/>
            <a:ext cx="3429000" cy="26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cs typeface="Arial" charset="0"/>
                <a:hlinkClick r:id="rId6"/>
              </a:rPr>
              <a:t>http://rst.gsfc.nasa.gov/Intro/Part2_5.html</a:t>
            </a:r>
            <a:r>
              <a:rPr lang="en-US" sz="1100" dirty="0">
                <a:cs typeface="Arial" charset="0"/>
              </a:rPr>
              <a:t> </a:t>
            </a:r>
            <a:endParaRPr lang="en-US" sz="1400" dirty="0">
              <a:cs typeface="Arial" charset="0"/>
            </a:endParaRPr>
          </a:p>
        </p:txBody>
      </p:sp>
      <p:pic>
        <p:nvPicPr>
          <p:cNvPr id="13" name="Picture 6" descr="False color Landsat subscene around Harrisburg, PA.">
            <a:extLst>
              <a:ext uri="{FF2B5EF4-FFF2-40B4-BE49-F238E27FC236}">
                <a16:creationId xmlns:a16="http://schemas.microsoft.com/office/drawing/2014/main" id="{53D588AA-D438-9950-EEE9-9997E7C2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5444" b="3754"/>
          <a:stretch>
            <a:fillRect/>
          </a:stretch>
        </p:blipFill>
        <p:spPr>
          <a:xfrm>
            <a:off x="927412" y="4244052"/>
            <a:ext cx="2118672" cy="2232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E710FCF4-0271-4A0C-5C40-A66D011CE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75" y="6516606"/>
            <a:ext cx="3429000" cy="26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0" tIns="45710" rIns="91420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dirty="0">
                <a:solidFill>
                  <a:srgbClr val="0070C0"/>
                </a:solidFill>
                <a:cs typeface="Arial" charset="0"/>
              </a:rPr>
              <a:t>http://</a:t>
            </a:r>
            <a:r>
              <a:rPr lang="en-US" sz="1100" dirty="0" err="1">
                <a:solidFill>
                  <a:srgbClr val="0070C0"/>
                </a:solidFill>
                <a:cs typeface="Arial" charset="0"/>
              </a:rPr>
              <a:t>rst.gsfc.nasa.gov</a:t>
            </a:r>
            <a:r>
              <a:rPr lang="en-US" sz="1100" dirty="0">
                <a:solidFill>
                  <a:srgbClr val="0070C0"/>
                </a:solidFill>
                <a:cs typeface="Arial" charset="0"/>
              </a:rPr>
              <a:t>/Intro/Part2_6.html</a:t>
            </a:r>
            <a:endParaRPr lang="en-US" sz="14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1272BD3A-B71E-7458-336E-51615BAC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2302" y="6595634"/>
            <a:ext cx="2743200" cy="365125"/>
          </a:xfrm>
        </p:spPr>
        <p:txBody>
          <a:bodyPr/>
          <a:lstStyle/>
          <a:p>
            <a:pPr>
              <a:defRPr/>
            </a:pPr>
            <a:fld id="{B10DB375-2C94-2C45-A25A-E1A9AB385953}" type="datetime13">
              <a:rPr lang="en-US" altLang="en-US" smtClean="0"/>
              <a:t>5:10:32 PM</a:t>
            </a:fld>
            <a:endParaRPr lang="en-US" alt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BFC3174-6FF7-BCB1-4BB8-10750A01192C}"/>
              </a:ext>
            </a:extLst>
          </p:cNvPr>
          <p:cNvGrpSpPr/>
          <p:nvPr/>
        </p:nvGrpSpPr>
        <p:grpSpPr>
          <a:xfrm>
            <a:off x="7988747" y="4479343"/>
            <a:ext cx="4084332" cy="1680481"/>
            <a:chOff x="7988747" y="4479343"/>
            <a:chExt cx="4084332" cy="168048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F7E15BA-3F99-F956-ACAF-19ED75AA8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8747" y="4479343"/>
              <a:ext cx="2181166" cy="141887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21CAB6F-4D2C-B8FF-5A28-EE35F72B4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44066" y="4479343"/>
              <a:ext cx="1829013" cy="1418871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A16891-1ABF-83A3-B7F9-9266BB7F1AFB}"/>
                </a:ext>
              </a:extLst>
            </p:cNvPr>
            <p:cNvSpPr txBox="1"/>
            <p:nvPr/>
          </p:nvSpPr>
          <p:spPr>
            <a:xfrm>
              <a:off x="8502376" y="5898214"/>
              <a:ext cx="93166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Healthy Corn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F8EDD8-A856-C146-59C8-848F0C1C8C58}"/>
                </a:ext>
              </a:extLst>
            </p:cNvPr>
            <p:cNvSpPr txBox="1"/>
            <p:nvPr/>
          </p:nvSpPr>
          <p:spPr>
            <a:xfrm>
              <a:off x="10706858" y="5898214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Diseased Corn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206124C-B3F4-1FC7-C467-F7414475C9BF}"/>
              </a:ext>
            </a:extLst>
          </p:cNvPr>
          <p:cNvSpPr txBox="1"/>
          <p:nvPr/>
        </p:nvSpPr>
        <p:spPr>
          <a:xfrm>
            <a:off x="3938068" y="408640"/>
            <a:ext cx="6144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charset="0"/>
              </a:rPr>
              <a:t>Spectral Imaging from the 1960’s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12045-CCD0-F07F-D2B3-4722D191FB9E}"/>
              </a:ext>
            </a:extLst>
          </p:cNvPr>
          <p:cNvSpPr txBox="1"/>
          <p:nvPr/>
        </p:nvSpPr>
        <p:spPr>
          <a:xfrm>
            <a:off x="4168421" y="3744322"/>
            <a:ext cx="3855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foundation of Remote Sensing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EBFE3-796B-3CD7-5AC2-7B534DB13D46}"/>
              </a:ext>
            </a:extLst>
          </p:cNvPr>
          <p:cNvSpPr txBox="1"/>
          <p:nvPr/>
        </p:nvSpPr>
        <p:spPr>
          <a:xfrm>
            <a:off x="7298864" y="6587024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380979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F4D710-45A2-2988-C3C8-C65F57864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37" y="1762421"/>
            <a:ext cx="1016000" cy="113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F9BDCA-6B2F-A3E1-77E6-EA5107111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898" y="4196355"/>
            <a:ext cx="2355851" cy="22291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252B3-965A-AC7E-8038-C837D869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25"/>
            <a:ext cx="10515600" cy="646331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C4825-A6FF-1345-B056-EA932A7A2825}"/>
              </a:ext>
            </a:extLst>
          </p:cNvPr>
          <p:cNvSpPr txBox="1"/>
          <p:nvPr/>
        </p:nvSpPr>
        <p:spPr>
          <a:xfrm>
            <a:off x="1013289" y="801393"/>
            <a:ext cx="3180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Remote Sensing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ECA069-CE71-90ED-54D3-291270EBBA38}"/>
              </a:ext>
            </a:extLst>
          </p:cNvPr>
          <p:cNvCxnSpPr>
            <a:cxnSpLocks/>
          </p:cNvCxnSpPr>
          <p:nvPr/>
        </p:nvCxnSpPr>
        <p:spPr>
          <a:xfrm flipH="1">
            <a:off x="1625600" y="2476500"/>
            <a:ext cx="45720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385586-95C0-1B1E-7B26-74EC1EB6B27E}"/>
              </a:ext>
            </a:extLst>
          </p:cNvPr>
          <p:cNvCxnSpPr>
            <a:cxnSpLocks/>
          </p:cNvCxnSpPr>
          <p:nvPr/>
        </p:nvCxnSpPr>
        <p:spPr>
          <a:xfrm>
            <a:off x="2603500" y="2501683"/>
            <a:ext cx="342900" cy="2809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9A9DE02-5E48-DB57-C9B3-356F03B9BC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086352" y="2305643"/>
            <a:ext cx="1511300" cy="12573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70053F-0573-90EF-A210-0A6A7085D7A3}"/>
              </a:ext>
            </a:extLst>
          </p:cNvPr>
          <p:cNvCxnSpPr>
            <a:cxnSpLocks/>
          </p:cNvCxnSpPr>
          <p:nvPr/>
        </p:nvCxnSpPr>
        <p:spPr>
          <a:xfrm flipV="1">
            <a:off x="2082800" y="2178642"/>
            <a:ext cx="4292600" cy="323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4D36E1-99B5-B5BA-7434-05C7FC1815F1}"/>
              </a:ext>
            </a:extLst>
          </p:cNvPr>
          <p:cNvCxnSpPr>
            <a:cxnSpLocks/>
          </p:cNvCxnSpPr>
          <p:nvPr/>
        </p:nvCxnSpPr>
        <p:spPr>
          <a:xfrm>
            <a:off x="2082800" y="2555954"/>
            <a:ext cx="4127500" cy="1025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556220-B88A-1BD1-3063-C29E7801AF55}"/>
              </a:ext>
            </a:extLst>
          </p:cNvPr>
          <p:cNvGrpSpPr/>
          <p:nvPr/>
        </p:nvGrpSpPr>
        <p:grpSpPr>
          <a:xfrm>
            <a:off x="6210300" y="839905"/>
            <a:ext cx="7235609" cy="6132824"/>
            <a:chOff x="6197601" y="851523"/>
            <a:chExt cx="7235609" cy="613282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C080B57-9C46-A4AE-4DC9-2F96F0C3C4F8}"/>
                </a:ext>
              </a:extLst>
            </p:cNvPr>
            <p:cNvGrpSpPr/>
            <p:nvPr/>
          </p:nvGrpSpPr>
          <p:grpSpPr>
            <a:xfrm>
              <a:off x="6197601" y="2178642"/>
              <a:ext cx="7235609" cy="4805705"/>
              <a:chOff x="6197601" y="2178642"/>
              <a:chExt cx="7235609" cy="480570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F696A23-3672-C7F3-C924-DCADE020C7FB}"/>
                  </a:ext>
                </a:extLst>
              </p:cNvPr>
              <p:cNvSpPr/>
              <p:nvPr/>
            </p:nvSpPr>
            <p:spPr>
              <a:xfrm>
                <a:off x="11363110" y="3931064"/>
                <a:ext cx="2070100" cy="30532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9C68C7-0431-D414-3FA3-6F1FB2ACD4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40654" y="4495800"/>
                <a:ext cx="2092252" cy="1929747"/>
              </a:xfrm>
              <a:prstGeom prst="rect">
                <a:avLst/>
              </a:prstGeom>
            </p:spPr>
          </p:pic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9223154-BA41-00B8-D2F4-5BCDD98AF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7601" y="3581400"/>
                <a:ext cx="2771848" cy="2603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0EEDB2E-7C3D-C2C4-63E9-8A5BBF7AB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5400" y="2178642"/>
                <a:ext cx="3733800" cy="2799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FFBF5274-35DC-D997-BAE9-5ACDF436B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8277728">
                <a:off x="10542209" y="4573098"/>
                <a:ext cx="1991047" cy="177515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068A3F-A911-B01E-38F9-826A2FEC8FC7}"/>
                </a:ext>
              </a:extLst>
            </p:cNvPr>
            <p:cNvSpPr txBox="1"/>
            <p:nvPr/>
          </p:nvSpPr>
          <p:spPr>
            <a:xfrm>
              <a:off x="8197706" y="851523"/>
              <a:ext cx="3296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Intimate Sensing</a:t>
              </a:r>
            </a:p>
          </p:txBody>
        </p:sp>
      </p:grpSp>
      <p:pic>
        <p:nvPicPr>
          <p:cNvPr id="37" name="Picture 6" descr="False color Landsat subscene around Harrisburg, PA.">
            <a:extLst>
              <a:ext uri="{FF2B5EF4-FFF2-40B4-BE49-F238E27FC236}">
                <a16:creationId xmlns:a16="http://schemas.microsoft.com/office/drawing/2014/main" id="{C2636353-C846-842D-A339-39CD563FB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" r="5444" b="3754"/>
          <a:stretch>
            <a:fillRect/>
          </a:stretch>
        </p:blipFill>
        <p:spPr>
          <a:xfrm>
            <a:off x="4262755" y="4254826"/>
            <a:ext cx="1373086" cy="1447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52C6570-FB3D-0DC5-9AC0-EB99B9AA37F1}"/>
              </a:ext>
            </a:extLst>
          </p:cNvPr>
          <p:cNvCxnSpPr>
            <a:cxnSpLocks/>
          </p:cNvCxnSpPr>
          <p:nvPr/>
        </p:nvCxnSpPr>
        <p:spPr>
          <a:xfrm flipV="1">
            <a:off x="5635841" y="3578521"/>
            <a:ext cx="574459" cy="205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A3BBA69-B674-E821-FC7D-F7204CE00B6B}"/>
              </a:ext>
            </a:extLst>
          </p:cNvPr>
          <p:cNvCxnSpPr>
            <a:cxnSpLocks/>
          </p:cNvCxnSpPr>
          <p:nvPr/>
        </p:nvCxnSpPr>
        <p:spPr>
          <a:xfrm flipV="1">
            <a:off x="4291336" y="2178642"/>
            <a:ext cx="1939494" cy="2126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ilm">
            <a:extLst>
              <a:ext uri="{FF2B5EF4-FFF2-40B4-BE49-F238E27FC236}">
                <a16:creationId xmlns:a16="http://schemas.microsoft.com/office/drawing/2014/main" id="{31A1B7FF-FFE2-2BF1-762D-8415798C259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617200" y="6413500"/>
            <a:ext cx="228600" cy="381000"/>
          </a:xfrm>
          <a:custGeom>
            <a:avLst/>
            <a:gdLst>
              <a:gd name="T0" fmla="*/ 0 w 21600"/>
              <a:gd name="T1" fmla="*/ 0 h 21600"/>
              <a:gd name="T2" fmla="*/ 1209675 w 21600"/>
              <a:gd name="T3" fmla="*/ 0 h 21600"/>
              <a:gd name="T4" fmla="*/ 2419350 w 21600"/>
              <a:gd name="T5" fmla="*/ 0 h 21600"/>
              <a:gd name="T6" fmla="*/ 2419350 w 21600"/>
              <a:gd name="T7" fmla="*/ 3360208 h 21600"/>
              <a:gd name="T8" fmla="*/ 2419350 w 21600"/>
              <a:gd name="T9" fmla="*/ 6720417 h 21600"/>
              <a:gd name="T10" fmla="*/ 1209675 w 21600"/>
              <a:gd name="T11" fmla="*/ 6720417 h 21600"/>
              <a:gd name="T12" fmla="*/ 0 w 21600"/>
              <a:gd name="T13" fmla="*/ 6720417 h 21600"/>
              <a:gd name="T14" fmla="*/ 0 w 21600"/>
              <a:gd name="T15" fmla="*/ 33602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960 w 21600"/>
              <a:gd name="T25" fmla="*/ 8129 h 21600"/>
              <a:gd name="T26" fmla="*/ 17079 w 21600"/>
              <a:gd name="T27" fmla="*/ 1342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  <a:path w="21600" h="21600" extrusionOk="0">
                <a:moveTo>
                  <a:pt x="3014" y="21600"/>
                </a:moveTo>
                <a:lnTo>
                  <a:pt x="3014" y="0"/>
                </a:lnTo>
                <a:lnTo>
                  <a:pt x="0" y="0"/>
                </a:lnTo>
                <a:lnTo>
                  <a:pt x="0" y="21600"/>
                </a:lnTo>
                <a:lnTo>
                  <a:pt x="3014" y="21600"/>
                </a:lnTo>
                <a:close/>
              </a:path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18586" y="0"/>
                </a:lnTo>
                <a:lnTo>
                  <a:pt x="18586" y="21600"/>
                </a:lnTo>
                <a:lnTo>
                  <a:pt x="21600" y="21600"/>
                </a:lnTo>
                <a:close/>
              </a:path>
              <a:path w="21600" h="21600" extrusionOk="0">
                <a:moveTo>
                  <a:pt x="6028" y="6574"/>
                </a:moveTo>
                <a:lnTo>
                  <a:pt x="15572" y="6574"/>
                </a:lnTo>
                <a:lnTo>
                  <a:pt x="16074" y="6574"/>
                </a:lnTo>
                <a:lnTo>
                  <a:pt x="16326" y="6457"/>
                </a:lnTo>
                <a:lnTo>
                  <a:pt x="16577" y="6339"/>
                </a:lnTo>
                <a:lnTo>
                  <a:pt x="16828" y="6222"/>
                </a:lnTo>
                <a:lnTo>
                  <a:pt x="17079" y="6222"/>
                </a:lnTo>
                <a:lnTo>
                  <a:pt x="17330" y="5987"/>
                </a:lnTo>
                <a:lnTo>
                  <a:pt x="17330" y="5870"/>
                </a:lnTo>
                <a:lnTo>
                  <a:pt x="17581" y="5635"/>
                </a:lnTo>
                <a:lnTo>
                  <a:pt x="17581" y="1526"/>
                </a:lnTo>
                <a:lnTo>
                  <a:pt x="17330" y="1291"/>
                </a:lnTo>
                <a:lnTo>
                  <a:pt x="17330" y="1174"/>
                </a:lnTo>
                <a:lnTo>
                  <a:pt x="17079" y="1057"/>
                </a:lnTo>
                <a:lnTo>
                  <a:pt x="16828" y="939"/>
                </a:lnTo>
                <a:lnTo>
                  <a:pt x="16577" y="822"/>
                </a:lnTo>
                <a:lnTo>
                  <a:pt x="16326" y="704"/>
                </a:lnTo>
                <a:lnTo>
                  <a:pt x="16074" y="704"/>
                </a:lnTo>
                <a:lnTo>
                  <a:pt x="15572" y="587"/>
                </a:lnTo>
                <a:lnTo>
                  <a:pt x="6028" y="587"/>
                </a:lnTo>
                <a:lnTo>
                  <a:pt x="5526" y="704"/>
                </a:lnTo>
                <a:lnTo>
                  <a:pt x="5274" y="704"/>
                </a:lnTo>
                <a:lnTo>
                  <a:pt x="5023" y="822"/>
                </a:lnTo>
                <a:lnTo>
                  <a:pt x="4772" y="939"/>
                </a:lnTo>
                <a:lnTo>
                  <a:pt x="4521" y="1057"/>
                </a:lnTo>
                <a:lnTo>
                  <a:pt x="4270" y="1174"/>
                </a:lnTo>
                <a:lnTo>
                  <a:pt x="4270" y="1291"/>
                </a:lnTo>
                <a:lnTo>
                  <a:pt x="4019" y="1526"/>
                </a:lnTo>
                <a:lnTo>
                  <a:pt x="4019" y="5635"/>
                </a:lnTo>
                <a:lnTo>
                  <a:pt x="4270" y="5870"/>
                </a:lnTo>
                <a:lnTo>
                  <a:pt x="4270" y="5987"/>
                </a:lnTo>
                <a:lnTo>
                  <a:pt x="4521" y="6222"/>
                </a:lnTo>
                <a:lnTo>
                  <a:pt x="4772" y="6222"/>
                </a:lnTo>
                <a:lnTo>
                  <a:pt x="5023" y="6339"/>
                </a:lnTo>
                <a:lnTo>
                  <a:pt x="5274" y="6457"/>
                </a:lnTo>
                <a:lnTo>
                  <a:pt x="5526" y="6574"/>
                </a:lnTo>
                <a:lnTo>
                  <a:pt x="6028" y="6574"/>
                </a:lnTo>
                <a:close/>
              </a:path>
              <a:path w="21600" h="21600" extrusionOk="0">
                <a:moveTo>
                  <a:pt x="6028" y="13617"/>
                </a:moveTo>
                <a:lnTo>
                  <a:pt x="15572" y="13617"/>
                </a:lnTo>
                <a:lnTo>
                  <a:pt x="16074" y="13617"/>
                </a:lnTo>
                <a:lnTo>
                  <a:pt x="16326" y="13617"/>
                </a:lnTo>
                <a:lnTo>
                  <a:pt x="16577" y="13500"/>
                </a:lnTo>
                <a:lnTo>
                  <a:pt x="16828" y="13383"/>
                </a:lnTo>
                <a:lnTo>
                  <a:pt x="17079" y="13265"/>
                </a:lnTo>
                <a:lnTo>
                  <a:pt x="17330" y="13148"/>
                </a:lnTo>
                <a:lnTo>
                  <a:pt x="17330" y="12913"/>
                </a:lnTo>
                <a:lnTo>
                  <a:pt x="17581" y="12796"/>
                </a:lnTo>
                <a:lnTo>
                  <a:pt x="17581" y="8687"/>
                </a:lnTo>
                <a:lnTo>
                  <a:pt x="17330" y="8452"/>
                </a:lnTo>
                <a:lnTo>
                  <a:pt x="17330" y="8335"/>
                </a:lnTo>
                <a:lnTo>
                  <a:pt x="17079" y="8217"/>
                </a:lnTo>
                <a:lnTo>
                  <a:pt x="16828" y="7983"/>
                </a:lnTo>
                <a:lnTo>
                  <a:pt x="16577" y="7983"/>
                </a:lnTo>
                <a:lnTo>
                  <a:pt x="16326" y="7865"/>
                </a:lnTo>
                <a:lnTo>
                  <a:pt x="16074" y="7865"/>
                </a:lnTo>
                <a:lnTo>
                  <a:pt x="15572" y="7748"/>
                </a:lnTo>
                <a:lnTo>
                  <a:pt x="6028" y="7748"/>
                </a:lnTo>
                <a:lnTo>
                  <a:pt x="5526" y="7865"/>
                </a:lnTo>
                <a:lnTo>
                  <a:pt x="5274" y="7865"/>
                </a:lnTo>
                <a:lnTo>
                  <a:pt x="5023" y="7983"/>
                </a:lnTo>
                <a:lnTo>
                  <a:pt x="4772" y="7983"/>
                </a:lnTo>
                <a:lnTo>
                  <a:pt x="4521" y="8217"/>
                </a:lnTo>
                <a:lnTo>
                  <a:pt x="4270" y="8335"/>
                </a:lnTo>
                <a:lnTo>
                  <a:pt x="4270" y="8452"/>
                </a:lnTo>
                <a:lnTo>
                  <a:pt x="4019" y="8687"/>
                </a:lnTo>
                <a:lnTo>
                  <a:pt x="4019" y="12796"/>
                </a:lnTo>
                <a:lnTo>
                  <a:pt x="4270" y="12913"/>
                </a:lnTo>
                <a:lnTo>
                  <a:pt x="4270" y="13148"/>
                </a:lnTo>
                <a:lnTo>
                  <a:pt x="4521" y="13265"/>
                </a:lnTo>
                <a:lnTo>
                  <a:pt x="4772" y="13383"/>
                </a:lnTo>
                <a:lnTo>
                  <a:pt x="5023" y="13500"/>
                </a:lnTo>
                <a:lnTo>
                  <a:pt x="5274" y="13617"/>
                </a:lnTo>
                <a:lnTo>
                  <a:pt x="5526" y="13617"/>
                </a:lnTo>
                <a:lnTo>
                  <a:pt x="6028" y="13617"/>
                </a:lnTo>
                <a:close/>
              </a:path>
              <a:path w="21600" h="21600" extrusionOk="0">
                <a:moveTo>
                  <a:pt x="6028" y="20778"/>
                </a:moveTo>
                <a:lnTo>
                  <a:pt x="15572" y="20778"/>
                </a:lnTo>
                <a:lnTo>
                  <a:pt x="16074" y="20778"/>
                </a:lnTo>
                <a:lnTo>
                  <a:pt x="16326" y="20661"/>
                </a:lnTo>
                <a:lnTo>
                  <a:pt x="16577" y="20661"/>
                </a:lnTo>
                <a:lnTo>
                  <a:pt x="16828" y="20543"/>
                </a:lnTo>
                <a:lnTo>
                  <a:pt x="17079" y="20426"/>
                </a:lnTo>
                <a:lnTo>
                  <a:pt x="17330" y="20309"/>
                </a:lnTo>
                <a:lnTo>
                  <a:pt x="17330" y="20074"/>
                </a:lnTo>
                <a:lnTo>
                  <a:pt x="17581" y="19957"/>
                </a:lnTo>
                <a:lnTo>
                  <a:pt x="17581" y="15730"/>
                </a:lnTo>
                <a:lnTo>
                  <a:pt x="17330" y="15613"/>
                </a:lnTo>
                <a:lnTo>
                  <a:pt x="17330" y="15378"/>
                </a:lnTo>
                <a:lnTo>
                  <a:pt x="17079" y="15378"/>
                </a:lnTo>
                <a:lnTo>
                  <a:pt x="16828" y="15143"/>
                </a:lnTo>
                <a:lnTo>
                  <a:pt x="16577" y="15026"/>
                </a:lnTo>
                <a:lnTo>
                  <a:pt x="16326" y="15026"/>
                </a:lnTo>
                <a:lnTo>
                  <a:pt x="16074" y="15026"/>
                </a:lnTo>
                <a:lnTo>
                  <a:pt x="15572" y="14909"/>
                </a:lnTo>
                <a:lnTo>
                  <a:pt x="6028" y="14909"/>
                </a:lnTo>
                <a:lnTo>
                  <a:pt x="5526" y="15026"/>
                </a:lnTo>
                <a:lnTo>
                  <a:pt x="5274" y="15026"/>
                </a:lnTo>
                <a:lnTo>
                  <a:pt x="5023" y="15026"/>
                </a:lnTo>
                <a:lnTo>
                  <a:pt x="4772" y="15143"/>
                </a:lnTo>
                <a:lnTo>
                  <a:pt x="4521" y="15378"/>
                </a:lnTo>
                <a:lnTo>
                  <a:pt x="4270" y="15378"/>
                </a:lnTo>
                <a:lnTo>
                  <a:pt x="4270" y="15613"/>
                </a:lnTo>
                <a:lnTo>
                  <a:pt x="4019" y="15730"/>
                </a:lnTo>
                <a:lnTo>
                  <a:pt x="4019" y="19957"/>
                </a:lnTo>
                <a:lnTo>
                  <a:pt x="4270" y="20074"/>
                </a:lnTo>
                <a:lnTo>
                  <a:pt x="4270" y="20309"/>
                </a:lnTo>
                <a:lnTo>
                  <a:pt x="4521" y="20426"/>
                </a:lnTo>
                <a:lnTo>
                  <a:pt x="4772" y="20543"/>
                </a:lnTo>
                <a:lnTo>
                  <a:pt x="5023" y="20661"/>
                </a:lnTo>
                <a:lnTo>
                  <a:pt x="5274" y="20661"/>
                </a:lnTo>
                <a:lnTo>
                  <a:pt x="5526" y="20778"/>
                </a:lnTo>
                <a:lnTo>
                  <a:pt x="6028" y="20778"/>
                </a:lnTo>
                <a:close/>
              </a:path>
              <a:path w="21600" h="21600" extrusionOk="0">
                <a:moveTo>
                  <a:pt x="753" y="1291"/>
                </a:moveTo>
                <a:lnTo>
                  <a:pt x="2260" y="1291"/>
                </a:lnTo>
                <a:lnTo>
                  <a:pt x="2260" y="235"/>
                </a:lnTo>
                <a:lnTo>
                  <a:pt x="753" y="235"/>
                </a:lnTo>
                <a:lnTo>
                  <a:pt x="753" y="1291"/>
                </a:lnTo>
                <a:close/>
              </a:path>
              <a:path w="21600" h="21600" extrusionOk="0">
                <a:moveTo>
                  <a:pt x="753" y="2700"/>
                </a:moveTo>
                <a:lnTo>
                  <a:pt x="2260" y="2700"/>
                </a:lnTo>
                <a:lnTo>
                  <a:pt x="2260" y="1643"/>
                </a:lnTo>
                <a:lnTo>
                  <a:pt x="753" y="1643"/>
                </a:lnTo>
                <a:lnTo>
                  <a:pt x="753" y="2700"/>
                </a:lnTo>
                <a:close/>
              </a:path>
              <a:path w="21600" h="21600" extrusionOk="0">
                <a:moveTo>
                  <a:pt x="753" y="4109"/>
                </a:moveTo>
                <a:lnTo>
                  <a:pt x="2260" y="4109"/>
                </a:lnTo>
                <a:lnTo>
                  <a:pt x="2260" y="3052"/>
                </a:lnTo>
                <a:lnTo>
                  <a:pt x="753" y="3052"/>
                </a:lnTo>
                <a:lnTo>
                  <a:pt x="753" y="4109"/>
                </a:lnTo>
                <a:close/>
              </a:path>
              <a:path w="21600" h="21600" extrusionOk="0">
                <a:moveTo>
                  <a:pt x="753" y="5517"/>
                </a:moveTo>
                <a:lnTo>
                  <a:pt x="2260" y="5517"/>
                </a:lnTo>
                <a:lnTo>
                  <a:pt x="2260" y="4461"/>
                </a:lnTo>
                <a:lnTo>
                  <a:pt x="753" y="4461"/>
                </a:lnTo>
                <a:lnTo>
                  <a:pt x="753" y="5517"/>
                </a:lnTo>
                <a:close/>
              </a:path>
              <a:path w="21600" h="21600" extrusionOk="0">
                <a:moveTo>
                  <a:pt x="753" y="6926"/>
                </a:moveTo>
                <a:lnTo>
                  <a:pt x="2260" y="6926"/>
                </a:lnTo>
                <a:lnTo>
                  <a:pt x="2260" y="5870"/>
                </a:lnTo>
                <a:lnTo>
                  <a:pt x="753" y="5870"/>
                </a:lnTo>
                <a:lnTo>
                  <a:pt x="753" y="6926"/>
                </a:lnTo>
                <a:close/>
              </a:path>
              <a:path w="21600" h="21600" extrusionOk="0">
                <a:moveTo>
                  <a:pt x="753" y="8335"/>
                </a:moveTo>
                <a:lnTo>
                  <a:pt x="2260" y="8335"/>
                </a:lnTo>
                <a:lnTo>
                  <a:pt x="2260" y="7278"/>
                </a:lnTo>
                <a:lnTo>
                  <a:pt x="753" y="7278"/>
                </a:lnTo>
                <a:lnTo>
                  <a:pt x="753" y="8335"/>
                </a:lnTo>
                <a:close/>
              </a:path>
              <a:path w="21600" h="21600" extrusionOk="0">
                <a:moveTo>
                  <a:pt x="753" y="9743"/>
                </a:moveTo>
                <a:lnTo>
                  <a:pt x="2260" y="9743"/>
                </a:lnTo>
                <a:lnTo>
                  <a:pt x="2260" y="8687"/>
                </a:lnTo>
                <a:lnTo>
                  <a:pt x="753" y="8687"/>
                </a:lnTo>
                <a:lnTo>
                  <a:pt x="753" y="9743"/>
                </a:lnTo>
                <a:close/>
              </a:path>
              <a:path w="21600" h="21600" extrusionOk="0">
                <a:moveTo>
                  <a:pt x="753" y="11152"/>
                </a:moveTo>
                <a:lnTo>
                  <a:pt x="2260" y="11152"/>
                </a:lnTo>
                <a:lnTo>
                  <a:pt x="2260" y="10096"/>
                </a:lnTo>
                <a:lnTo>
                  <a:pt x="753" y="10096"/>
                </a:lnTo>
                <a:lnTo>
                  <a:pt x="753" y="11152"/>
                </a:lnTo>
                <a:close/>
              </a:path>
              <a:path w="21600" h="21600" extrusionOk="0">
                <a:moveTo>
                  <a:pt x="753" y="12561"/>
                </a:moveTo>
                <a:lnTo>
                  <a:pt x="2260" y="12561"/>
                </a:lnTo>
                <a:lnTo>
                  <a:pt x="2260" y="11504"/>
                </a:lnTo>
                <a:lnTo>
                  <a:pt x="753" y="11504"/>
                </a:lnTo>
                <a:lnTo>
                  <a:pt x="753" y="12561"/>
                </a:lnTo>
                <a:close/>
              </a:path>
              <a:path w="21600" h="21600" extrusionOk="0">
                <a:moveTo>
                  <a:pt x="753" y="13970"/>
                </a:moveTo>
                <a:lnTo>
                  <a:pt x="2260" y="13970"/>
                </a:lnTo>
                <a:lnTo>
                  <a:pt x="2260" y="12913"/>
                </a:lnTo>
                <a:lnTo>
                  <a:pt x="753" y="12913"/>
                </a:lnTo>
                <a:lnTo>
                  <a:pt x="753" y="13970"/>
                </a:lnTo>
                <a:close/>
              </a:path>
              <a:path w="21600" h="21600" extrusionOk="0">
                <a:moveTo>
                  <a:pt x="753" y="15378"/>
                </a:moveTo>
                <a:lnTo>
                  <a:pt x="2260" y="15378"/>
                </a:lnTo>
                <a:lnTo>
                  <a:pt x="2260" y="14322"/>
                </a:lnTo>
                <a:lnTo>
                  <a:pt x="753" y="14322"/>
                </a:lnTo>
                <a:lnTo>
                  <a:pt x="753" y="15378"/>
                </a:lnTo>
                <a:close/>
              </a:path>
              <a:path w="21600" h="21600" extrusionOk="0">
                <a:moveTo>
                  <a:pt x="753" y="16787"/>
                </a:moveTo>
                <a:lnTo>
                  <a:pt x="2260" y="16787"/>
                </a:lnTo>
                <a:lnTo>
                  <a:pt x="2260" y="15730"/>
                </a:lnTo>
                <a:lnTo>
                  <a:pt x="753" y="15730"/>
                </a:lnTo>
                <a:lnTo>
                  <a:pt x="753" y="16787"/>
                </a:lnTo>
                <a:close/>
              </a:path>
              <a:path w="21600" h="21600" extrusionOk="0">
                <a:moveTo>
                  <a:pt x="753" y="18196"/>
                </a:moveTo>
                <a:lnTo>
                  <a:pt x="2260" y="18196"/>
                </a:lnTo>
                <a:lnTo>
                  <a:pt x="2260" y="17139"/>
                </a:lnTo>
                <a:lnTo>
                  <a:pt x="753" y="17139"/>
                </a:lnTo>
                <a:lnTo>
                  <a:pt x="753" y="18196"/>
                </a:lnTo>
                <a:close/>
              </a:path>
              <a:path w="21600" h="21600" extrusionOk="0">
                <a:moveTo>
                  <a:pt x="753" y="19604"/>
                </a:moveTo>
                <a:lnTo>
                  <a:pt x="2260" y="19604"/>
                </a:lnTo>
                <a:lnTo>
                  <a:pt x="2260" y="18548"/>
                </a:lnTo>
                <a:lnTo>
                  <a:pt x="753" y="18548"/>
                </a:lnTo>
                <a:lnTo>
                  <a:pt x="753" y="19604"/>
                </a:lnTo>
                <a:close/>
              </a:path>
              <a:path w="21600" h="21600" extrusionOk="0">
                <a:moveTo>
                  <a:pt x="753" y="21013"/>
                </a:moveTo>
                <a:lnTo>
                  <a:pt x="2260" y="21013"/>
                </a:lnTo>
                <a:lnTo>
                  <a:pt x="2260" y="19957"/>
                </a:lnTo>
                <a:lnTo>
                  <a:pt x="753" y="19957"/>
                </a:lnTo>
                <a:lnTo>
                  <a:pt x="753" y="21013"/>
                </a:lnTo>
                <a:close/>
              </a:path>
              <a:path w="21600" h="21600" extrusionOk="0">
                <a:moveTo>
                  <a:pt x="19340" y="1409"/>
                </a:moveTo>
                <a:lnTo>
                  <a:pt x="20595" y="1409"/>
                </a:lnTo>
                <a:lnTo>
                  <a:pt x="20595" y="352"/>
                </a:lnTo>
                <a:lnTo>
                  <a:pt x="19340" y="352"/>
                </a:lnTo>
                <a:lnTo>
                  <a:pt x="19340" y="1409"/>
                </a:lnTo>
                <a:close/>
              </a:path>
              <a:path w="21600" h="21600" extrusionOk="0">
                <a:moveTo>
                  <a:pt x="19340" y="2700"/>
                </a:moveTo>
                <a:lnTo>
                  <a:pt x="20595" y="2700"/>
                </a:lnTo>
                <a:lnTo>
                  <a:pt x="20595" y="1643"/>
                </a:lnTo>
                <a:lnTo>
                  <a:pt x="19340" y="1643"/>
                </a:lnTo>
                <a:lnTo>
                  <a:pt x="19340" y="2700"/>
                </a:lnTo>
                <a:close/>
              </a:path>
              <a:path w="21600" h="21600" extrusionOk="0">
                <a:moveTo>
                  <a:pt x="19340" y="4109"/>
                </a:moveTo>
                <a:lnTo>
                  <a:pt x="20595" y="4109"/>
                </a:lnTo>
                <a:lnTo>
                  <a:pt x="20595" y="3052"/>
                </a:lnTo>
                <a:lnTo>
                  <a:pt x="19340" y="3052"/>
                </a:lnTo>
                <a:lnTo>
                  <a:pt x="19340" y="4109"/>
                </a:lnTo>
                <a:close/>
              </a:path>
              <a:path w="21600" h="21600" extrusionOk="0">
                <a:moveTo>
                  <a:pt x="19340" y="5517"/>
                </a:moveTo>
                <a:lnTo>
                  <a:pt x="20595" y="5517"/>
                </a:lnTo>
                <a:lnTo>
                  <a:pt x="20595" y="4461"/>
                </a:lnTo>
                <a:lnTo>
                  <a:pt x="19340" y="4461"/>
                </a:lnTo>
                <a:lnTo>
                  <a:pt x="19340" y="5517"/>
                </a:lnTo>
                <a:close/>
              </a:path>
              <a:path w="21600" h="21600" extrusionOk="0">
                <a:moveTo>
                  <a:pt x="19340" y="6926"/>
                </a:moveTo>
                <a:lnTo>
                  <a:pt x="20595" y="6926"/>
                </a:lnTo>
                <a:lnTo>
                  <a:pt x="20595" y="5870"/>
                </a:lnTo>
                <a:lnTo>
                  <a:pt x="19340" y="5870"/>
                </a:lnTo>
                <a:lnTo>
                  <a:pt x="19340" y="6926"/>
                </a:lnTo>
                <a:close/>
              </a:path>
              <a:path w="21600" h="21600" extrusionOk="0">
                <a:moveTo>
                  <a:pt x="19340" y="8335"/>
                </a:moveTo>
                <a:lnTo>
                  <a:pt x="20595" y="8335"/>
                </a:lnTo>
                <a:lnTo>
                  <a:pt x="20595" y="7278"/>
                </a:lnTo>
                <a:lnTo>
                  <a:pt x="19340" y="7278"/>
                </a:lnTo>
                <a:lnTo>
                  <a:pt x="19340" y="8335"/>
                </a:lnTo>
                <a:close/>
              </a:path>
              <a:path w="21600" h="21600" extrusionOk="0">
                <a:moveTo>
                  <a:pt x="19340" y="9743"/>
                </a:moveTo>
                <a:lnTo>
                  <a:pt x="20595" y="9743"/>
                </a:lnTo>
                <a:lnTo>
                  <a:pt x="20595" y="8687"/>
                </a:lnTo>
                <a:lnTo>
                  <a:pt x="19340" y="8687"/>
                </a:lnTo>
                <a:lnTo>
                  <a:pt x="19340" y="9743"/>
                </a:lnTo>
                <a:close/>
              </a:path>
              <a:path w="21600" h="21600" extrusionOk="0">
                <a:moveTo>
                  <a:pt x="19340" y="11152"/>
                </a:moveTo>
                <a:lnTo>
                  <a:pt x="20595" y="11152"/>
                </a:lnTo>
                <a:lnTo>
                  <a:pt x="20595" y="10096"/>
                </a:lnTo>
                <a:lnTo>
                  <a:pt x="19340" y="10096"/>
                </a:lnTo>
                <a:lnTo>
                  <a:pt x="19340" y="11152"/>
                </a:lnTo>
                <a:close/>
              </a:path>
              <a:path w="21600" h="21600" extrusionOk="0">
                <a:moveTo>
                  <a:pt x="19340" y="12561"/>
                </a:moveTo>
                <a:lnTo>
                  <a:pt x="20595" y="12561"/>
                </a:lnTo>
                <a:lnTo>
                  <a:pt x="20595" y="11504"/>
                </a:lnTo>
                <a:lnTo>
                  <a:pt x="19340" y="11504"/>
                </a:lnTo>
                <a:lnTo>
                  <a:pt x="19340" y="12561"/>
                </a:lnTo>
                <a:close/>
              </a:path>
              <a:path w="21600" h="21600" extrusionOk="0">
                <a:moveTo>
                  <a:pt x="19340" y="13970"/>
                </a:moveTo>
                <a:lnTo>
                  <a:pt x="20595" y="13970"/>
                </a:lnTo>
                <a:lnTo>
                  <a:pt x="20595" y="12913"/>
                </a:lnTo>
                <a:lnTo>
                  <a:pt x="19340" y="12913"/>
                </a:lnTo>
                <a:lnTo>
                  <a:pt x="19340" y="13970"/>
                </a:lnTo>
                <a:close/>
              </a:path>
              <a:path w="21600" h="21600" extrusionOk="0">
                <a:moveTo>
                  <a:pt x="19340" y="15378"/>
                </a:moveTo>
                <a:lnTo>
                  <a:pt x="20595" y="15378"/>
                </a:lnTo>
                <a:lnTo>
                  <a:pt x="20595" y="14322"/>
                </a:lnTo>
                <a:lnTo>
                  <a:pt x="19340" y="14322"/>
                </a:lnTo>
                <a:lnTo>
                  <a:pt x="19340" y="15378"/>
                </a:lnTo>
                <a:close/>
              </a:path>
              <a:path w="21600" h="21600" extrusionOk="0">
                <a:moveTo>
                  <a:pt x="19340" y="16787"/>
                </a:moveTo>
                <a:lnTo>
                  <a:pt x="20595" y="16787"/>
                </a:lnTo>
                <a:lnTo>
                  <a:pt x="20595" y="15730"/>
                </a:lnTo>
                <a:lnTo>
                  <a:pt x="19340" y="15730"/>
                </a:lnTo>
                <a:lnTo>
                  <a:pt x="19340" y="16787"/>
                </a:lnTo>
                <a:close/>
              </a:path>
              <a:path w="21600" h="21600" extrusionOk="0">
                <a:moveTo>
                  <a:pt x="19340" y="18196"/>
                </a:moveTo>
                <a:lnTo>
                  <a:pt x="20595" y="18196"/>
                </a:lnTo>
                <a:lnTo>
                  <a:pt x="20595" y="17139"/>
                </a:lnTo>
                <a:lnTo>
                  <a:pt x="19340" y="17139"/>
                </a:lnTo>
                <a:lnTo>
                  <a:pt x="19340" y="18196"/>
                </a:lnTo>
                <a:close/>
              </a:path>
              <a:path w="21600" h="21600" extrusionOk="0">
                <a:moveTo>
                  <a:pt x="19340" y="19604"/>
                </a:moveTo>
                <a:lnTo>
                  <a:pt x="20595" y="19604"/>
                </a:lnTo>
                <a:lnTo>
                  <a:pt x="20595" y="18548"/>
                </a:lnTo>
                <a:lnTo>
                  <a:pt x="19340" y="18548"/>
                </a:lnTo>
                <a:lnTo>
                  <a:pt x="19340" y="19604"/>
                </a:lnTo>
                <a:close/>
              </a:path>
              <a:path w="21600" h="21600" extrusionOk="0">
                <a:moveTo>
                  <a:pt x="19340" y="21013"/>
                </a:moveTo>
                <a:lnTo>
                  <a:pt x="20595" y="21013"/>
                </a:lnTo>
                <a:lnTo>
                  <a:pt x="20595" y="19957"/>
                </a:lnTo>
                <a:lnTo>
                  <a:pt x="19340" y="19957"/>
                </a:lnTo>
                <a:lnTo>
                  <a:pt x="19340" y="21013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4A7E2F7-68A2-8D12-EDBA-A92D92AE408D}"/>
              </a:ext>
            </a:extLst>
          </p:cNvPr>
          <p:cNvGrpSpPr/>
          <p:nvPr/>
        </p:nvGrpSpPr>
        <p:grpSpPr>
          <a:xfrm>
            <a:off x="8098090" y="1331592"/>
            <a:ext cx="3070721" cy="3274664"/>
            <a:chOff x="8098090" y="1331592"/>
            <a:chExt cx="3070721" cy="327466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925809-B9AE-BD50-C981-97E685A79F57}"/>
                </a:ext>
              </a:extLst>
            </p:cNvPr>
            <p:cNvGrpSpPr/>
            <p:nvPr/>
          </p:nvGrpSpPr>
          <p:grpSpPr>
            <a:xfrm>
              <a:off x="8098090" y="1764048"/>
              <a:ext cx="3070721" cy="2842208"/>
              <a:chOff x="8098090" y="1764048"/>
              <a:chExt cx="3070721" cy="2842208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D480EF3-58F6-AD23-FA66-BABEDC173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8090" y="1764048"/>
                <a:ext cx="3070721" cy="1304629"/>
              </a:xfrm>
              <a:prstGeom prst="rect">
                <a:avLst/>
              </a:prstGeom>
            </p:spPr>
          </p:pic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B204D53-C9CB-18ED-5F53-45F0571F59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26557" y="2859646"/>
                <a:ext cx="735905" cy="17466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806348F-EE16-E138-3C0C-9E234BAA62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40469" y="2882740"/>
                <a:ext cx="100185" cy="16130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68662F-78F4-E46E-85C9-8F64B619C8D6}"/>
                </a:ext>
              </a:extLst>
            </p:cNvPr>
            <p:cNvSpPr txBox="1"/>
            <p:nvPr/>
          </p:nvSpPr>
          <p:spPr>
            <a:xfrm>
              <a:off x="8955000" y="1331592"/>
              <a:ext cx="147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Cell Signature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B523262-2F34-49C0-9267-5F1CFEB1AF91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77145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3810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1"/>
            <a:ext cx="50292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32 spectral channels Hamamatsu</a:t>
            </a:r>
          </a:p>
          <a:p>
            <a:r>
              <a:rPr lang="en-US" sz="2400" dirty="0"/>
              <a:t>6 regular fluorescence channels</a:t>
            </a:r>
          </a:p>
          <a:p>
            <a:r>
              <a:rPr lang="en-US" sz="2400" dirty="0"/>
              <a:t>1 side scatter channel</a:t>
            </a:r>
          </a:p>
          <a:p>
            <a:r>
              <a:rPr lang="en-US" sz="2400" dirty="0"/>
              <a:t>6 forward scatter detectors</a:t>
            </a:r>
          </a:p>
          <a:p>
            <a:r>
              <a:rPr lang="en-US" sz="2400" dirty="0"/>
              <a:t>1 time gate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1" y="762000"/>
            <a:ext cx="251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ADC Electronics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12954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64 </a:t>
            </a:r>
            <a:r>
              <a:rPr lang="en-US" sz="2400" dirty="0" err="1"/>
              <a:t>ch</a:t>
            </a:r>
            <a:r>
              <a:rPr lang="en-US" sz="2400" dirty="0"/>
              <a:t> 16 Bit ADC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3146326" cy="213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1" y="1752600"/>
            <a:ext cx="3024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Purdue Issued Patent #</a:t>
            </a:r>
            <a:r>
              <a:rPr lang="en-US" sz="1600" b="1" dirty="0"/>
              <a:t>7,280,204</a:t>
            </a:r>
            <a:r>
              <a:rPr lang="en-US" sz="1600" dirty="0"/>
              <a:t> 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91000"/>
            <a:ext cx="3251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1" y="10241"/>
            <a:ext cx="823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Purdue Designed Spectral Flow Cytometry  (Circa 2002)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4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584020"/>
            <a:ext cx="4038600" cy="3246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9FABAFA-9985-B34C-8CA1-997DDC0C6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190BD-9DD0-7942-9D44-AB42A54CC064}" type="datetime13">
              <a:rPr lang="en-US" smtClean="0"/>
              <a:t>5:10:32 PM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D6D1E5-13FC-3580-CB46-DF24DCA81A6F}"/>
              </a:ext>
            </a:extLst>
          </p:cNvPr>
          <p:cNvSpPr txBox="1"/>
          <p:nvPr/>
        </p:nvSpPr>
        <p:spPr>
          <a:xfrm>
            <a:off x="6312692" y="6625258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109022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63" y="1937418"/>
            <a:ext cx="2553336" cy="24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66679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Hyperspectral</a:t>
            </a:r>
            <a:r>
              <a:rPr lang="en-US" dirty="0"/>
              <a:t> Single Cell Cytometry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941436"/>
            <a:ext cx="5684975" cy="55250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121625" y="44196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 </a:t>
            </a:r>
            <a:r>
              <a:rPr lang="el-GR" sz="1600" dirty="0"/>
              <a:t>μ</a:t>
            </a:r>
            <a:r>
              <a:rPr lang="en-US" sz="1600" dirty="0"/>
              <a:t>s available</a:t>
            </a:r>
          </a:p>
          <a:p>
            <a:r>
              <a:rPr lang="en-US" sz="1600" dirty="0"/>
              <a:t>10,000-100,000 cells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305799" y="1831415"/>
            <a:ext cx="2133600" cy="6023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64 </a:t>
            </a:r>
            <a:r>
              <a:rPr lang="en-US" sz="2800" b="1" dirty="0" err="1">
                <a:solidFill>
                  <a:srgbClr val="FFFF00"/>
                </a:solidFill>
              </a:rPr>
              <a:t>ch</a:t>
            </a:r>
            <a:r>
              <a:rPr lang="en-US" sz="2800" b="1" dirty="0">
                <a:solidFill>
                  <a:srgbClr val="FFFF00"/>
                </a:solidFill>
              </a:rPr>
              <a:t> ADC`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458200" y="5146023"/>
          <a:ext cx="1601954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2846113" imgH="2302326" progId="XaraX.Document">
                  <p:embed/>
                </p:oleObj>
              </mc:Choice>
              <mc:Fallback>
                <p:oleObj name="Document" r:id="rId5" imgW="2846113" imgH="2302326" progId="XaraX.Document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146023"/>
                        <a:ext cx="1601954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53" y="651302"/>
            <a:ext cx="2501947" cy="120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7401" y="6331129"/>
            <a:ext cx="190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Built in 2002-2003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105A8-8DC2-5540-B6B8-5615A64D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53FC-65AB-D845-96B8-3375A393EE21}" type="datetime13">
              <a:rPr lang="en-US" smtClean="0"/>
              <a:t>5:10:32 PM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43395-05B9-671C-F815-4B4A38629636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252007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363925" y="311505"/>
            <a:ext cx="6893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 new generation of </a:t>
            </a:r>
            <a:r>
              <a:rPr lang="en-US" sz="2800" b="1" dirty="0" err="1"/>
              <a:t>hyperspectral</a:t>
            </a:r>
            <a:r>
              <a:rPr lang="en-US" sz="2800" b="1" dirty="0"/>
              <a:t> detector</a:t>
            </a:r>
          </a:p>
          <a:p>
            <a:pPr algn="ctr"/>
            <a:r>
              <a:rPr lang="en-US" sz="2800" b="1" dirty="0"/>
              <a:t>installed on a conventional flow cytometer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747486"/>
            <a:ext cx="4752528" cy="4206467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037752" y="1409474"/>
            <a:ext cx="8244408" cy="4946916"/>
            <a:chOff x="467544" y="1722444"/>
            <a:chExt cx="8244408" cy="4946916"/>
          </a:xfrm>
        </p:grpSpPr>
        <p:pic>
          <p:nvPicPr>
            <p:cNvPr id="3074" name="Picture 2" descr="C:\multispec\2011\Photos\PanoramaFC500\P6300747_stitch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722444"/>
              <a:ext cx="8244408" cy="422683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595637" y="6300028"/>
              <a:ext cx="5914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FC500/GALLIOS Hybrid + 32 channel electronics + </a:t>
              </a:r>
              <a:r>
                <a:rPr lang="en-US" dirty="0" err="1"/>
                <a:t>iFlex</a:t>
              </a:r>
              <a:r>
                <a:rPr lang="en-US" dirty="0"/>
                <a:t> Viper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002582" y="3513600"/>
            <a:ext cx="7629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FC500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09364" y="3466530"/>
            <a:ext cx="81144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Gallios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10794" y="5157193"/>
            <a:ext cx="94134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Spectral</a:t>
            </a:r>
          </a:p>
          <a:p>
            <a:r>
              <a:rPr lang="en-US" dirty="0"/>
              <a:t>optics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BB598-C668-554D-BA2C-9E1C9CEE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7621-B3C4-AD4D-A28E-ED9BE35F3BF0}" type="datetime13">
              <a:rPr lang="en-US" smtClean="0"/>
              <a:t>5:10:32 PM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051490-C152-F6E4-4C05-AFF55E7E449D}"/>
              </a:ext>
            </a:extLst>
          </p:cNvPr>
          <p:cNvSpPr txBox="1"/>
          <p:nvPr/>
        </p:nvSpPr>
        <p:spPr>
          <a:xfrm>
            <a:off x="5398292" y="6588569"/>
            <a:ext cx="2407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©  J. Paul Robinson, Purdue University</a:t>
            </a:r>
          </a:p>
        </p:txBody>
      </p:sp>
    </p:spTree>
    <p:extLst>
      <p:ext uri="{BB962C8B-B14F-4D97-AF65-F5344CB8AC3E}">
        <p14:creationId xmlns:p14="http://schemas.microsoft.com/office/powerpoint/2010/main" val="62231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1314</Words>
  <Application>Microsoft Macintosh PowerPoint</Application>
  <PresentationFormat>Widescreen</PresentationFormat>
  <Paragraphs>149</Paragraphs>
  <Slides>20</Slides>
  <Notes>11</Notes>
  <HiddenSlides>1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Aptos</vt:lpstr>
      <vt:lpstr>Aptos Display</vt:lpstr>
      <vt:lpstr>Arial</vt:lpstr>
      <vt:lpstr>Arial Narrow</vt:lpstr>
      <vt:lpstr>Times New Roman</vt:lpstr>
      <vt:lpstr>Trebuchet MS</vt:lpstr>
      <vt:lpstr>Office Theme</vt:lpstr>
      <vt:lpstr>file:///C:/xara%20stuff/Basic%20Cyyometry/full%2032%20with%20variable%20fingerprint-overlay-fitted-2.xar</vt:lpstr>
      <vt:lpstr>file:///C:/xara%20stuff/Basic%20Cyyometry/full%2032%20with%20variable%20fingerprint-overlay-fitted.xar</vt:lpstr>
      <vt:lpstr>Document</vt:lpstr>
      <vt:lpstr>The background to the discovery of Spectral Flow Cytometry</vt:lpstr>
      <vt:lpstr>Flow cytometry in early 2000s…</vt:lpstr>
      <vt:lpstr>We all know of the race to measure more colors….</vt:lpstr>
      <vt:lpstr>It occurred to our Purdue group that we could solve the problem by not having to worry about the band width of the dyes at all – but take advantage of the fact that each dye exhibited a specific spectral signature.…..</vt:lpstr>
      <vt:lpstr>What drove us to this direction?</vt:lpstr>
      <vt:lpstr>PowerPoint Presentation</vt:lpstr>
      <vt:lpstr>Detectors</vt:lpstr>
      <vt:lpstr>Hyperspectral Single Cell Cytometry</vt:lpstr>
      <vt:lpstr>PowerPoint Presentation</vt:lpstr>
      <vt:lpstr>PowerPoint Presentation</vt:lpstr>
      <vt:lpstr>Multicolor (polychromatic) vs. multispectral cytometry (I)</vt:lpstr>
      <vt:lpstr>PowerPoint Presentation</vt:lpstr>
      <vt:lpstr>Spectral “fingerprints” identify samples</vt:lpstr>
      <vt:lpstr>Spectral “fingerprints” identify samples</vt:lpstr>
      <vt:lpstr>SVM classification – summary</vt:lpstr>
      <vt:lpstr>First cellular experiments – human* lymphocytes</vt:lpstr>
      <vt:lpstr>Spectral Flow Cytometry as used today was developed at Purdue University between 2000-2004</vt:lpstr>
      <vt:lpstr>Some statements in the 2004 manuscript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background to the discovery of Spectral Flow Cytometry</dc:title>
  <dc:creator>Robinson, Joseph Paul</dc:creator>
  <cp:lastModifiedBy>Robinson, Joseph Paul</cp:lastModifiedBy>
  <cp:revision>3</cp:revision>
  <dcterms:created xsi:type="dcterms:W3CDTF">2024-04-14T21:09:51Z</dcterms:created>
  <dcterms:modified xsi:type="dcterms:W3CDTF">2024-04-14T22:14:10Z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2024-04-14T21:56:19Z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f676ec07-f466-488f-bb00-1198613bc38e</vt:lpwstr>
  </property>
  <property fmtid="{D5CDD505-2E9C-101B-9397-08002B2CF9AE}" pid="8" name="MSIP_Label_4044bd30-2ed7-4c9d-9d12-46200872a97b_ContentBits">
    <vt:lpwstr>0</vt:lpwstr>
  </property>
</Properties>
</file>